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6"/>
  </p:notesMasterIdLst>
  <p:sldIdLst>
    <p:sldId id="361" r:id="rId2"/>
    <p:sldId id="288" r:id="rId3"/>
    <p:sldId id="324" r:id="rId4"/>
    <p:sldId id="322" r:id="rId5"/>
    <p:sldId id="330" r:id="rId6"/>
    <p:sldId id="323" r:id="rId7"/>
    <p:sldId id="331" r:id="rId8"/>
    <p:sldId id="328" r:id="rId9"/>
    <p:sldId id="321" r:id="rId10"/>
    <p:sldId id="256" r:id="rId11"/>
    <p:sldId id="326" r:id="rId12"/>
    <p:sldId id="261" r:id="rId13"/>
    <p:sldId id="325" r:id="rId14"/>
    <p:sldId id="281" r:id="rId15"/>
    <p:sldId id="294" r:id="rId16"/>
    <p:sldId id="297" r:id="rId17"/>
    <p:sldId id="305" r:id="rId18"/>
    <p:sldId id="298" r:id="rId19"/>
    <p:sldId id="329" r:id="rId20"/>
    <p:sldId id="348" r:id="rId21"/>
    <p:sldId id="349" r:id="rId22"/>
    <p:sldId id="350" r:id="rId23"/>
    <p:sldId id="300" r:id="rId24"/>
    <p:sldId id="351" r:id="rId25"/>
    <p:sldId id="293" r:id="rId26"/>
    <p:sldId id="352" r:id="rId27"/>
    <p:sldId id="353" r:id="rId28"/>
    <p:sldId id="354" r:id="rId29"/>
    <p:sldId id="355" r:id="rId30"/>
    <p:sldId id="356" r:id="rId31"/>
    <p:sldId id="357" r:id="rId32"/>
    <p:sldId id="358" r:id="rId33"/>
    <p:sldId id="359" r:id="rId34"/>
    <p:sldId id="360" r:id="rId35"/>
    <p:sldId id="267" r:id="rId36"/>
    <p:sldId id="362" r:id="rId37"/>
    <p:sldId id="363" r:id="rId38"/>
    <p:sldId id="364" r:id="rId39"/>
    <p:sldId id="313" r:id="rId40"/>
    <p:sldId id="302" r:id="rId41"/>
    <p:sldId id="309" r:id="rId42"/>
    <p:sldId id="312" r:id="rId43"/>
    <p:sldId id="310" r:id="rId44"/>
    <p:sldId id="311" r:id="rId45"/>
    <p:sldId id="344" r:id="rId46"/>
    <p:sldId id="366" r:id="rId47"/>
    <p:sldId id="307" r:id="rId48"/>
    <p:sldId id="301" r:id="rId49"/>
    <p:sldId id="299" r:id="rId50"/>
    <p:sldId id="367" r:id="rId51"/>
    <p:sldId id="271" r:id="rId52"/>
    <p:sldId id="257" r:id="rId53"/>
    <p:sldId id="263" r:id="rId54"/>
    <p:sldId id="368" r:id="rId55"/>
    <p:sldId id="369" r:id="rId56"/>
    <p:sldId id="370" r:id="rId57"/>
    <p:sldId id="371" r:id="rId58"/>
    <p:sldId id="372" r:id="rId59"/>
    <p:sldId id="308" r:id="rId60"/>
    <p:sldId id="334" r:id="rId61"/>
    <p:sldId id="316" r:id="rId62"/>
    <p:sldId id="333" r:id="rId63"/>
    <p:sldId id="347" r:id="rId64"/>
    <p:sldId id="289" r:id="rId65"/>
    <p:sldId id="327" r:id="rId66"/>
    <p:sldId id="282" r:id="rId67"/>
    <p:sldId id="373" r:id="rId68"/>
    <p:sldId id="378" r:id="rId69"/>
    <p:sldId id="306" r:id="rId70"/>
    <p:sldId id="290" r:id="rId71"/>
    <p:sldId id="291" r:id="rId72"/>
    <p:sldId id="292" r:id="rId73"/>
    <p:sldId id="374" r:id="rId74"/>
    <p:sldId id="375" r:id="rId75"/>
    <p:sldId id="376" r:id="rId76"/>
    <p:sldId id="377" r:id="rId77"/>
    <p:sldId id="379" r:id="rId78"/>
    <p:sldId id="380" r:id="rId79"/>
    <p:sldId id="382" r:id="rId80"/>
    <p:sldId id="381" r:id="rId81"/>
    <p:sldId id="304" r:id="rId82"/>
    <p:sldId id="386" r:id="rId83"/>
    <p:sldId id="387" r:id="rId84"/>
    <p:sldId id="262" r:id="rId85"/>
    <p:sldId id="259" r:id="rId86"/>
    <p:sldId id="285" r:id="rId87"/>
    <p:sldId id="266" r:id="rId88"/>
    <p:sldId id="286" r:id="rId89"/>
    <p:sldId id="283" r:id="rId90"/>
    <p:sldId id="280" r:id="rId91"/>
    <p:sldId id="270" r:id="rId92"/>
    <p:sldId id="277" r:id="rId93"/>
    <p:sldId id="278" r:id="rId94"/>
    <p:sldId id="336" r:id="rId95"/>
    <p:sldId id="320" r:id="rId96"/>
    <p:sldId id="272" r:id="rId97"/>
    <p:sldId id="342" r:id="rId98"/>
    <p:sldId id="314" r:id="rId99"/>
    <p:sldId id="273" r:id="rId100"/>
    <p:sldId id="338" r:id="rId101"/>
    <p:sldId id="284" r:id="rId102"/>
    <p:sldId id="279" r:id="rId103"/>
    <p:sldId id="274" r:id="rId104"/>
    <p:sldId id="317" r:id="rId105"/>
    <p:sldId id="337" r:id="rId106"/>
    <p:sldId id="275" r:id="rId107"/>
    <p:sldId id="315" r:id="rId108"/>
    <p:sldId id="343" r:id="rId109"/>
    <p:sldId id="335" r:id="rId110"/>
    <p:sldId id="318" r:id="rId111"/>
    <p:sldId id="276" r:id="rId112"/>
    <p:sldId id="303" r:id="rId113"/>
    <p:sldId id="384" r:id="rId114"/>
    <p:sldId id="385"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99FF66"/>
    <a:srgbClr val="66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1430" y="72"/>
      </p:cViewPr>
      <p:guideLst>
        <p:guide orient="horz" pos="2160"/>
        <p:guide pos="2880"/>
      </p:guideLst>
    </p:cSldViewPr>
  </p:slideViewPr>
  <p:notesTextViewPr>
    <p:cViewPr>
      <p:scale>
        <a:sx n="3" d="2"/>
        <a:sy n="3" d="2"/>
      </p:scale>
      <p:origin x="0" y="0"/>
    </p:cViewPr>
  </p:notesTextViewPr>
  <p:sorterViewPr>
    <p:cViewPr varScale="1">
      <p:scale>
        <a:sx n="1" d="1"/>
        <a:sy n="1" d="1"/>
      </p:scale>
      <p:origin x="0" y="-281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19AB5-71E7-4352-8D55-11D56E35DA7D}" type="datetimeFigureOut">
              <a:rPr lang="en-US" smtClean="0"/>
              <a:pPr/>
              <a:t>2/26/2019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FEBE46-9181-4B72-AA20-22C1CEEB4679}" type="slidenum">
              <a:rPr lang="en-US" smtClean="0"/>
              <a:pPr/>
              <a:t>‹#›</a:t>
            </a:fld>
            <a:endParaRPr lang="en-US" dirty="0"/>
          </a:p>
        </p:txBody>
      </p:sp>
    </p:spTree>
    <p:extLst>
      <p:ext uri="{BB962C8B-B14F-4D97-AF65-F5344CB8AC3E}">
        <p14:creationId xmlns:p14="http://schemas.microsoft.com/office/powerpoint/2010/main" val="203844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EBE46-9181-4B72-AA20-22C1CEEB4679}" type="slidenum">
              <a:rPr lang="en-US" smtClean="0"/>
              <a:pPr/>
              <a:t>87</a:t>
            </a:fld>
            <a:endParaRPr lang="en-US"/>
          </a:p>
        </p:txBody>
      </p:sp>
    </p:spTree>
    <p:extLst>
      <p:ext uri="{BB962C8B-B14F-4D97-AF65-F5344CB8AC3E}">
        <p14:creationId xmlns:p14="http://schemas.microsoft.com/office/powerpoint/2010/main" val="237689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69AAC34-F119-4205-B01D-B9E88F9AD8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9AAC34-F119-4205-B01D-B9E88F9AD8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969AAC34-F119-4205-B01D-B9E88F9AD8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69AAC34-F119-4205-B01D-B9E88F9AD8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69AAC34-F119-4205-B01D-B9E88F9AD8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5BE6D981-B9FB-4EA7-B012-24A075DB8D34}" type="datetimeFigureOut">
              <a:rPr lang="en-US" smtClean="0"/>
              <a:pPr/>
              <a:t>2/26/2019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9AAC34-F119-4205-B01D-B9E88F9AD8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69AAC34-F119-4205-B01D-B9E88F9AD8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69AAC34-F119-4205-B01D-B9E88F9AD8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69AAC34-F119-4205-B01D-B9E88F9AD8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69AAC34-F119-4205-B01D-B9E88F9AD8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5BE6D981-B9FB-4EA7-B012-24A075DB8D34}" type="datetimeFigureOut">
              <a:rPr lang="en-US" smtClean="0"/>
              <a:pPr/>
              <a:t>2/26/2019</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969AAC34-F119-4205-B01D-B9E88F9AD8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5BE6D981-B9FB-4EA7-B012-24A075DB8D34}" type="datetimeFigureOut">
              <a:rPr lang="en-US" smtClean="0"/>
              <a:pPr/>
              <a:t>2/26/2019</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BE6D981-B9FB-4EA7-B012-24A075DB8D34}" type="datetimeFigureOut">
              <a:rPr lang="en-US" smtClean="0"/>
              <a:pPr/>
              <a:t>2/26/2019</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69AAC34-F119-4205-B01D-B9E88F9AD8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rds.yahoo.com/_ylt=A0WTb_28pCFNvlwAhOGjzbkF/SIG=1391u9d46/EXP=1294136892/**http:/www.gcs.k12.nc.us/16761047165024167/lib/16761047165024167/cool_dollar_sign.jpg" TargetMode="Externa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hyperlink" Target="http://rds.yahoo.com/_ylt=A0WTb_sDpSFNCg0AOymjzbkF/SIG=130f4sqs4/EXP=1294136963/**http:/asset-server.libsyn.com/item/k-d80ece0124155309/assets/money_sign.jpg"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hyperlink" Target="http://rds.yahoo.com/_ylt=A0PDoYD2azVNCAsAfkijzbkF/SIG=12lpkrshm/EXP=1295433078/**http:/content.answcdn.com/main/content/img/getty/0/9/2665709.jpg" TargetMode="External"/><Relationship Id="rId3" Type="http://schemas.openxmlformats.org/officeDocument/2006/relationships/image" Target="../media/image160.jpeg"/><Relationship Id="rId7" Type="http://schemas.openxmlformats.org/officeDocument/2006/relationships/image" Target="../media/image162.jpeg"/><Relationship Id="rId2" Type="http://schemas.openxmlformats.org/officeDocument/2006/relationships/hyperlink" Target="http://rds.yahoo.com/_ylt=A0S020k78zRNcmAAsk2jzbkF/SIG=134f3obra/EXP=1295402171/**http:/mistersauce.com/yahoo_site_admin/assets/images/9yoe99o2.124103111_std.jpg" TargetMode="External"/><Relationship Id="rId1" Type="http://schemas.openxmlformats.org/officeDocument/2006/relationships/slideLayout" Target="../slideLayouts/slideLayout2.xml"/><Relationship Id="rId6" Type="http://schemas.openxmlformats.org/officeDocument/2006/relationships/hyperlink" Target="http://rds.yahoo.com/_ylt=A2KJke04ajVNHE0AvMGjzbkF/SIG=12qp6ciq9/EXP=1295432632/**http:/www.mugshotalley.com/wp-content/uploads/al-capone-mugshot-4.jpg" TargetMode="External"/><Relationship Id="rId5" Type="http://schemas.openxmlformats.org/officeDocument/2006/relationships/image" Target="../media/image161.jpeg"/><Relationship Id="rId10" Type="http://schemas.openxmlformats.org/officeDocument/2006/relationships/image" Target="../media/image164.jpeg"/><Relationship Id="rId4" Type="http://schemas.openxmlformats.org/officeDocument/2006/relationships/hyperlink" Target="http://rds.yahoo.com/_ylt=A2KJke3naTVN0k4Ai5ujzbkF/SIG=12538725n/EXP=1295432551/**http:/lc.totfarm.com/pics/pic_12298340939705.jpg" TargetMode="External"/><Relationship Id="rId9" Type="http://schemas.openxmlformats.org/officeDocument/2006/relationships/image" Target="../media/image163.jpeg"/></Relationships>
</file>

<file path=ppt/slides/_rels/slide10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rds.yahoo.com/_ylt=A2KJke1kajVN0k4AzaGjzbkF/SIG=12ui5sras/EXP=1295432676/**http:/www.socialtravellersite.com/wp-content/uploads/2008/08/alcatraz.jpg"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rds.yahoo.com/_ylt=A0S020mE8TRN_V0ArbyjzbkF/SIG=12qihc813/EXP=1295401732/**http:/farm3.static.flickr.com/2588/3941038254_0138cfaacd_z.jpg?zz=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www.toastercentral.com/2mb1225bba.jp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legendsofamerica.com/photos-americanhistory/RepealAmendment.jpg" TargetMode="External"/><Relationship Id="rId1" Type="http://schemas.openxmlformats.org/officeDocument/2006/relationships/slideLayout" Target="../slideLayouts/slideLayout1.xml"/><Relationship Id="rId4" Type="http://schemas.openxmlformats.org/officeDocument/2006/relationships/image" Target="../media/image17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rds.yahoo.com/_ylt=A0S020m78jRNrlkAR_qjzbkF/SIG=12sjn06cg/EXP=1295402043/**http:/epicurious.blogs.com/photos/uncategorized/2008/12/03/3a17434r.jpg"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rds.yahoo.com/_ylt=A0WTefhTgKxL4QMAphCjzbkF/SIG=12c0gbsl8/EXP=1269682643/**http:/www.parsnackle.com/images/Calvin%20Coolidge.jpg" TargetMode="External"/><Relationship Id="rId1" Type="http://schemas.openxmlformats.org/officeDocument/2006/relationships/slideLayout" Target="../slideLayouts/slideLayout1.xml"/><Relationship Id="rId4" Type="http://schemas.openxmlformats.org/officeDocument/2006/relationships/image" Target="../media/image173.jpeg"/></Relationships>
</file>

<file path=ppt/slides/_rels/slide11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rds.yahoo.com/_ylt=A0WTb_s6pSFNCg0AgiujzbkF/SIG=13457e1n6/EXP=1294137018/**http:/blogs.bet.com/news/pamela/wp-content/uploads/2009/05/credit-card-debt.jp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rds.yahoo.com/_ylt=A0WTefXLf6xLezIAzESjzbkF/SIG=12ndfs2tc/EXP=1269682507/**http:/polizine.com/wp-content/uploads/2008/03/warren-g-harding.jpg" TargetMode="Externa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rds.yahoo.com/_ylt=A0WTb_4PpiFNo38ALoujzbkF/SIG=138agbiqi/EXP=1294137231/**http:/uspresidentialelections.webs.com/Presidential%20Elections/1920-election.P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rds.yahoo.com/_ylt=A0WTb_5XpiFNOwMAMnejzbkF/SIG=11nvdvbkk/EXP=1294137303/**http:/www.reference.com/go/http:" TargetMode="External"/><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gif"/><Relationship Id="rId4" Type="http://schemas.openxmlformats.org/officeDocument/2006/relationships/hyperlink" Target="http://rds.yahoo.com/_ylt=A0WTb_6WpiFNd0QAaRmjzbkF/SIG=129qd9k9n/EXP=1294137366/**http:/etc.usf.edu/clipart/2500/2584/oh-seal_4_lg.gi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rds.yahoo.com/_ylt=A0WTefgPgKxLC3UACWSjzbkF/SIG=11uckrckh/EXP=1269682575/**http:/www.dichosbooks.com/images/0068.jpg"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rds.yahoo.com/_ylt=A9G_bDsJD0pLHUMAPLyjzbkF/SIG=12eq5f9j6/EXP=1263231113/**http:/www.wilsonsalmanac.com/images2/welles_orson3_sm.jpg" TargetMode="Externa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upload.wikimedia.org/wikipedia/en/4/4a/WOTW-NYT-headline.jpg"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rds.yahoo.com/_ylt=A0WTefUff6xLEUMAqx.JzbkF;_ylu=X3oDMTBpaWhqZmNtBHBvcwMzBHNlYwNzcgR2dGlkAw--/SIG=1jgpvcm2p/EXP=1269682335/**http:/images.search.yahoo.com/images/view?back=http://images.search.yahoo.com/search/images?p=charlie+chaplin&amp;ei=UTF-8&amp;y=Search&amp;w=496&amp;h=600&amp;imgurl=www.funmunch.com/celebrities/actors/charlie_chaplin/charlie_chaplin_images/charlie_chaplin_05.jpg&amp;rurl=http://www.funmunch.com/celebrities/actors/charlie_chaplin/charlie_chaplin_05.shtml&amp;size=39k&amp;name=charlie+chaplin+...&amp;p=charlie+chaplin&amp;oid=8d97cac8d0e6835e&amp;fr2=&amp;no=3&amp;tt=124797&amp;sigr=12juq7r0m&amp;sigi=1313kj99r&amp;sigb=12gei399r" TargetMode="External"/><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hyperlink" Target="http://rds.yahoo.com/_ylt=A0WTefUJf6xL1kMAGSOjzbkF/SIG=12557fqdq/EXP=1269682313/**http:/hallofjoe.org/photos/marx_brothers_joe.jpg" TargetMode="External"/><Relationship Id="rId1" Type="http://schemas.openxmlformats.org/officeDocument/2006/relationships/slideLayout" Target="../slideLayouts/slideLayout1.xml"/><Relationship Id="rId6" Type="http://schemas.openxmlformats.org/officeDocument/2006/relationships/hyperlink" Target="http://rds.yahoo.com/_ylt=A0WTefU5f6xLFUMAlCejzbkF/SIG=13s2ir135/EXP=1269682361/**http:/www.funmunch.com/celebrities/actors/charlie_chaplin/charlie_chaplin_images/charlie_chaplin_08.jpg" TargetMode="External"/><Relationship Id="rId5" Type="http://schemas.openxmlformats.org/officeDocument/2006/relationships/image" Target="../media/image63.jpeg"/><Relationship Id="rId10" Type="http://schemas.openxmlformats.org/officeDocument/2006/relationships/image" Target="../media/image66.gif"/><Relationship Id="rId4" Type="http://schemas.openxmlformats.org/officeDocument/2006/relationships/hyperlink" Target="http://rds.yahoo.com/_ylt=A0WTefWSf6xLWUYAiQujzbkF/SIG=124o3rml5/EXP=1269682450/**http:/evlweb.eecs.uic.edu/pape/Marx/Groucho.jpg" TargetMode="External"/><Relationship Id="rId9"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angelfire.com/wi/fishbert/images/cobb.jpg" TargetMode="Externa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rds.yahoo.com/_ylt=A9G_bDiLYidLpjkA.tKjzbkF/SIG=12cui7m1r/EXP=1260958731/**http:/www.cbc.ca/gfx/topstory/sports/ruth_babe_1942.jpg" TargetMode="Externa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rds.yahoo.com/_ylt=A9G_bHPtZidLC0oBERujzbkF/SIG=11ug4na96/EXP=1260959853/**http:/poorwilliam.net/pix/grange-red3.jpg" TargetMode="Externa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rds.yahoo.com/_ylt=A9G_bDjeYidLIEkAQbyjzbkF/SIG=12jrubmdv/EXP=1260958814/**http:/www.ruggedelegantliving.com/a/images/gertrude.ederle.jpg"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en.wikipedia.org/wiki/File:Gertrude_Stein_1935-01-04.jpg" TargetMode="Externa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hyperlink" Target="http://en.wikipedia.org/wiki/File:Ernest_Hemingway-Karsh.jp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upload.wikimedia.org/wikipedia/en/8/8f/LangstonHughe_25.jpg"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upload.wikimedia.org/wikipedia/commons/0/07/NathanBedfordForrest.jpg"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commons/c/c6/Dance_marathon,_1923.jpg"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upload.wikimedia.org/wikipedia/en/4/41/Leibowitz,_Samuel_&amp;_Scottsboro_Boys_1932.jpg" TargetMode="Externa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upload.wikimedia.org/wikipedia/commons/b/b9/Lenin.jpg"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rds.yahoo.com/_ylt=A0WTefXMfqxLQEYAfQKjzbkF/SIG=12ghp9hih/EXP=1269682252/**http:/billdunlap.files.wordpress.com/2008/09/henry-ford.jpg" TargetMode="Externa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7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rds.yahoo.com/_ylt=A0WTb_1qpCFNmioA16.JzbkF;_ylu=X3oDMTBpZTByOGFiBHBvcwMyBHNlYwNzcgR2dGlkAw--/SIG=1hsaeii5t/EXP=1294136810/**http:/images.search.yahoo.com/images/view?back=http://images.search.yahoo.com/search/images?p=goldfish&amp;ei=utf-8&amp;fr=yfp-t-892&amp;w=471&amp;h=452&amp;imgurl=petcaregt.com/blog/wp-content/uploads/2009/08/types-of-goldfish.jpg&amp;rurl=http://petcaregt.com/blog/types-of-goldfish.html&amp;size=34KB&amp;name=types-of-goldfis...&amp;p=goldfish&amp;oid=f9af96af7213529c66334d5406c6dec6&amp;fr2=&amp;no=2&amp;tt=76400&amp;sigr=11gldj0sb&amp;sigi=123vdqjuh&amp;sigb=12dms88pi&amp;.crumb=u3F9d84b6.3"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rds.yahoo.com/_ylt=A0WTefhugKxL0XcA0b2jzbkF/SIG=14fn5tt8d/EXP=1269682670/**http:/home.intekom.com/southafricanhistoryonline/pages/classroom/pages/projects/grade12/lesson7/images/calvin-coolidge.jpg"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rds.yahoo.com/_ylt=A9G_bDqKFEpL2pkAI4WjzbkF/SIG=12cm4t492/EXP=1263232522/**http:/www.elangelcaido.org/fotografos/lange/alange2.jpg" TargetMode="External"/><Relationship Id="rId2" Type="http://schemas.openxmlformats.org/officeDocument/2006/relationships/image" Target="../media/image130.jpeg"/><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8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rds.yahoo.com/_ylt=A0WTefWfXydLa34BXYijzbkF/SIG=12g0rn3ci/EXP=1260957983/**http:/www.wpclipart.com/world_history/ape_man_evolution.png" TargetMode="Externa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rds.yahoo.com/_ylt=A9G_bHJJYCdLbo4A0uyjzbkF/SIG=12h82iaad/EXP=1260958153/**http:/liblog.libraries.claremont.edu/images/darrow-bryan.jpg" TargetMode="External"/><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89.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rds.yahoo.com/_ylt=A9G_bF7ntyhLgBAAGzejzbkF/SIG=1306hc42j/EXP=1261046119/**http:/www.legendsofamerica.com/photos-americanhistory/ProhibitionPoster.jpg"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hyperlink" Target="http://rds.yahoo.com/_ylt=A0S020ns8TRN5F4AT4SjzbkF/SIG=12e326dqa/EXP=1295401836/**http:/img103.imageshack.us/img103/1231/provoteddrykr4.gif" TargetMode="Externa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rds.yahoo.com/_ylt=A0S020ko8jRNbF4AppSjzbkF/SIG=12ib6bfd7/EXP=1295401896/**http:/www.chilliwackmuseum.ca/1BG_TopHopModified-Beer-Ima.jpg"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www.stlmag.com/Blogs/Look-Listen/September-2011/Of-Moonshine-Temperance-and-Scofflaws-Ken-Burns-and-Lynn-Novick-Talk-about-Prohibition/" TargetMode="Externa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9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www.legendsofamerica.com/photos-americanhistory/Flask1926.jpg"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10000" t="22346" r="73333" b="14444"/>
          <a:stretch/>
        </p:blipFill>
        <p:spPr>
          <a:xfrm>
            <a:off x="609600" y="228600"/>
            <a:ext cx="8100060" cy="6480048"/>
          </a:xfrm>
          <a:prstGeom prst="rect">
            <a:avLst/>
          </a:prstGeom>
        </p:spPr>
      </p:pic>
      <p:pic>
        <p:nvPicPr>
          <p:cNvPr id="1026" name="Picture 2" descr="Image result for 14 poin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52" r="1652" b="4759"/>
          <a:stretch/>
        </p:blipFill>
        <p:spPr bwMode="auto">
          <a:xfrm>
            <a:off x="4876800" y="1752600"/>
            <a:ext cx="310718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44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0"/>
            <a:ext cx="6934200" cy="860425"/>
          </a:xfrm>
          <a:solidFill>
            <a:schemeClr val="accent3">
              <a:lumMod val="60000"/>
              <a:lumOff val="40000"/>
            </a:schemeClr>
          </a:solidFill>
        </p:spPr>
        <p:txBody>
          <a:bodyPr>
            <a:normAutofit/>
          </a:bodyPr>
          <a:lstStyle/>
          <a:p>
            <a:r>
              <a:rPr lang="en-US" dirty="0" smtClean="0">
                <a:solidFill>
                  <a:schemeClr val="accent5">
                    <a:lumMod val="75000"/>
                  </a:schemeClr>
                </a:solidFill>
                <a:latin typeface="Aharoni" pitchFamily="2" charset="-79"/>
                <a:cs typeface="Aharoni" pitchFamily="2" charset="-79"/>
              </a:rPr>
              <a:t>CONSUMERISM</a:t>
            </a:r>
            <a:endParaRPr lang="en-US" dirty="0">
              <a:solidFill>
                <a:schemeClr val="accent5">
                  <a:lumMod val="75000"/>
                </a:schemeClr>
              </a:solidFill>
              <a:latin typeface="Aharoni" pitchFamily="2" charset="-79"/>
              <a:cs typeface="Aharoni" pitchFamily="2" charset="-79"/>
            </a:endParaRPr>
          </a:p>
        </p:txBody>
      </p:sp>
      <p:pic>
        <p:nvPicPr>
          <p:cNvPr id="67586" name="Picture 2" descr="View Image">
            <a:hlinkClick r:id="rId2"/>
          </p:cNvPr>
          <p:cNvPicPr>
            <a:picLocks noChangeAspect="1" noChangeArrowheads="1"/>
          </p:cNvPicPr>
          <p:nvPr/>
        </p:nvPicPr>
        <p:blipFill>
          <a:blip r:embed="rId3" cstate="print"/>
          <a:srcRect/>
          <a:stretch>
            <a:fillRect/>
          </a:stretch>
        </p:blipFill>
        <p:spPr bwMode="auto">
          <a:xfrm>
            <a:off x="6724213" y="1066800"/>
            <a:ext cx="1996135" cy="2819400"/>
          </a:xfrm>
          <a:prstGeom prst="rect">
            <a:avLst/>
          </a:prstGeom>
          <a:ln>
            <a:noFill/>
          </a:ln>
          <a:effectLst>
            <a:softEdge rad="112500"/>
          </a:effectLst>
        </p:spPr>
      </p:pic>
      <p:pic>
        <p:nvPicPr>
          <p:cNvPr id="67588" name="Picture 4" descr="View Image">
            <a:hlinkClick r:id="rId4"/>
          </p:cNvPr>
          <p:cNvPicPr>
            <a:picLocks noChangeAspect="1" noChangeArrowheads="1"/>
          </p:cNvPicPr>
          <p:nvPr/>
        </p:nvPicPr>
        <p:blipFill>
          <a:blip r:embed="rId5" cstate="print"/>
          <a:srcRect/>
          <a:stretch>
            <a:fillRect/>
          </a:stretch>
        </p:blipFill>
        <p:spPr bwMode="auto">
          <a:xfrm>
            <a:off x="6819026" y="3886200"/>
            <a:ext cx="1901322" cy="2716174"/>
          </a:xfrm>
          <a:prstGeom prst="rect">
            <a:avLst/>
          </a:prstGeom>
          <a:ln>
            <a:noFill/>
          </a:ln>
          <a:effectLst>
            <a:softEdge rad="112500"/>
          </a:effectLst>
        </p:spPr>
      </p:pic>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81000" y="1066800"/>
            <a:ext cx="6400800" cy="54864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0" lvl="0" defTabSz="914400" rtl="0" eaLnBrk="0" fontAlgn="base" latinLnBrk="0" hangingPunct="0">
              <a:lnSpc>
                <a:spcPct val="100000"/>
              </a:lnSpc>
              <a:spcBef>
                <a:spcPct val="20000"/>
              </a:spcBef>
              <a:spcAft>
                <a:spcPct val="0"/>
              </a:spcAft>
              <a:buClrTx/>
              <a:buSzTx/>
              <a:buFont typeface="Wingdings" panose="05000000000000000000" pitchFamily="2" charset="2"/>
              <a:buChar char="Ø"/>
              <a:tabLst/>
            </a:pPr>
            <a:r>
              <a:rPr kumimoji="0" lang="en-US" altLang="en-US" sz="2000" b="1" i="0" u="none" strike="noStrike" cap="none" normalizeH="0" baseline="0" dirty="0" smtClean="0">
                <a:ln>
                  <a:noFill/>
                </a:ln>
                <a:solidFill>
                  <a:schemeClr val="tx1"/>
                </a:solidFill>
                <a:effectLst/>
                <a:latin typeface="Calibri" pitchFamily="34" charset="0"/>
              </a:rPr>
              <a:t> </a:t>
            </a:r>
            <a:r>
              <a:rPr kumimoji="0" lang="en-US" altLang="en-US" sz="2100" b="0" i="0" u="none" strike="noStrike" cap="none" normalizeH="0" baseline="0" dirty="0" smtClean="0">
                <a:ln>
                  <a:noFill/>
                </a:ln>
                <a:solidFill>
                  <a:schemeClr val="tx1"/>
                </a:solidFill>
                <a:effectLst/>
                <a:latin typeface="Calibri" pitchFamily="34" charset="0"/>
              </a:rPr>
              <a:t>America was </a:t>
            </a:r>
            <a:r>
              <a:rPr kumimoji="0" lang="en-US" altLang="en-US" sz="2100" b="0" i="0" u="sng" strike="noStrike" cap="none" normalizeH="0" baseline="0" dirty="0" smtClean="0">
                <a:ln>
                  <a:noFill/>
                </a:ln>
                <a:solidFill>
                  <a:schemeClr val="tx1"/>
                </a:solidFill>
                <a:effectLst/>
                <a:latin typeface="Calibri" pitchFamily="34" charset="0"/>
              </a:rPr>
              <a:t>experiencing an economic boom during the 1920’s</a:t>
            </a:r>
            <a:r>
              <a:rPr kumimoji="0" lang="en-US" altLang="en-US" sz="21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100"/>
              <a:buFont typeface="Wingdings" pitchFamily="2" charset="2"/>
              <a:buChar char="Ø"/>
              <a:tabLst/>
            </a:pPr>
            <a:r>
              <a:rPr kumimoji="0" lang="en-US" altLang="en-US" sz="2100" b="0" i="0" u="none" strike="noStrike" cap="none" normalizeH="0" baseline="0" dirty="0" smtClean="0">
                <a:ln>
                  <a:noFill/>
                </a:ln>
                <a:solidFill>
                  <a:schemeClr val="tx1"/>
                </a:solidFill>
                <a:effectLst/>
                <a:latin typeface="Calibri" pitchFamily="34" charset="0"/>
              </a:rPr>
              <a:t>Wages were rising, people had </a:t>
            </a:r>
            <a:r>
              <a:rPr kumimoji="0" lang="en-US" altLang="en-US" sz="2100" b="0" i="0" u="sng" strike="noStrike" cap="none" normalizeH="0" baseline="0" dirty="0" smtClean="0">
                <a:ln>
                  <a:noFill/>
                </a:ln>
                <a:solidFill>
                  <a:schemeClr val="tx1"/>
                </a:solidFill>
                <a:effectLst/>
                <a:latin typeface="Calibri" pitchFamily="34" charset="0"/>
              </a:rPr>
              <a:t>more money to spend, </a:t>
            </a:r>
            <a:r>
              <a:rPr kumimoji="0" lang="en-US" altLang="en-US" sz="2100" b="0" i="0" u="none" strike="noStrike" cap="none" normalizeH="0" baseline="0" dirty="0" smtClean="0">
                <a:ln>
                  <a:noFill/>
                </a:ln>
                <a:solidFill>
                  <a:schemeClr val="tx1"/>
                </a:solidFill>
                <a:effectLst/>
                <a:latin typeface="Calibri" pitchFamily="34" charset="0"/>
              </a:rPr>
              <a:t>and there were more things to buy.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100"/>
              <a:buFont typeface="Wingdings" pitchFamily="2" charset="2"/>
              <a:buChar char="Ø"/>
              <a:tabLst/>
            </a:pPr>
            <a:r>
              <a:rPr kumimoji="0" lang="en-US" altLang="en-US" sz="2100" b="0" i="0" u="none" strike="noStrike" cap="none" normalizeH="0" baseline="0" dirty="0" smtClean="0">
                <a:ln>
                  <a:noFill/>
                </a:ln>
                <a:solidFill>
                  <a:schemeClr val="tx1"/>
                </a:solidFill>
                <a:effectLst/>
                <a:latin typeface="Calibri" pitchFamily="34" charset="0"/>
              </a:rPr>
              <a:t>A consumer economy depends on a large number of people  buying a large number of products.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100"/>
              <a:buFont typeface="Wingdings" pitchFamily="2" charset="2"/>
              <a:buChar char="Ø"/>
              <a:tabLst/>
            </a:pPr>
            <a:r>
              <a:rPr kumimoji="0" lang="en-US" altLang="en-US" sz="2100" b="0" i="0" u="sng" strike="noStrike" cap="none" normalizeH="0" baseline="0" dirty="0" smtClean="0">
                <a:ln>
                  <a:noFill/>
                </a:ln>
                <a:solidFill>
                  <a:schemeClr val="tx1"/>
                </a:solidFill>
                <a:effectLst/>
                <a:latin typeface="Calibri" pitchFamily="34" charset="0"/>
              </a:rPr>
              <a:t>Production quotas are based on the amount being bought by the public.</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100"/>
              <a:buFont typeface="Wingdings" pitchFamily="2" charset="2"/>
              <a:buChar char="Ø"/>
              <a:tabLst/>
            </a:pPr>
            <a:r>
              <a:rPr kumimoji="0" lang="en-US" altLang="en-US" sz="2100" b="0" i="0" u="none" strike="noStrike" cap="none" normalizeH="0" baseline="0" dirty="0" smtClean="0">
                <a:ln>
                  <a:noFill/>
                </a:ln>
                <a:solidFill>
                  <a:schemeClr val="tx1"/>
                </a:solidFill>
                <a:effectLst/>
                <a:latin typeface="Calibri" pitchFamily="34" charset="0"/>
              </a:rPr>
              <a:t>During the 1920's </a:t>
            </a:r>
            <a:r>
              <a:rPr kumimoji="0" lang="en-US" altLang="en-US" sz="2100" b="0" i="0" u="sng" strike="noStrike" cap="none" normalizeH="0" baseline="0" dirty="0" smtClean="0">
                <a:ln>
                  <a:noFill/>
                </a:ln>
                <a:solidFill>
                  <a:schemeClr val="tx1"/>
                </a:solidFill>
                <a:effectLst/>
                <a:latin typeface="Calibri" pitchFamily="34" charset="0"/>
              </a:rPr>
              <a:t>production could not meet demand</a:t>
            </a:r>
            <a:r>
              <a:rPr kumimoji="0" lang="en-US" altLang="en-US" sz="2100" b="0" i="0" u="none" strike="noStrike" cap="none" normalizeH="0" baseline="0" dirty="0" smtClean="0">
                <a:ln>
                  <a:noFill/>
                </a:ln>
                <a:solidFill>
                  <a:schemeClr val="tx1"/>
                </a:solidFill>
                <a:effectLst/>
                <a:latin typeface="Calibri" pitchFamily="34" charset="0"/>
              </a:rPr>
              <a:t>.  Factories had problems switching from war goods to consumer goods.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000" b="0"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06.jpg"/>
          <p:cNvPicPr>
            <a:picLocks noGrp="1" noChangeAspect="1"/>
          </p:cNvPicPr>
          <p:nvPr>
            <p:ph sz="quarter" idx="1"/>
          </p:nvPr>
        </p:nvPicPr>
        <p:blipFill rotWithShape="1">
          <a:blip r:embed="rId2" cstate="print"/>
          <a:srcRect l="8422" t="8739" r="8709" b="40057"/>
          <a:stretch/>
        </p:blipFill>
        <p:spPr>
          <a:xfrm>
            <a:off x="533400" y="471055"/>
            <a:ext cx="3408218" cy="51954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scan0007.jpg"/>
          <p:cNvPicPr>
            <a:picLocks noChangeAspect="1"/>
          </p:cNvPicPr>
          <p:nvPr/>
        </p:nvPicPr>
        <p:blipFill rotWithShape="1">
          <a:blip r:embed="rId3" cstate="print"/>
          <a:srcRect b="18415"/>
          <a:stretch/>
        </p:blipFill>
        <p:spPr>
          <a:xfrm>
            <a:off x="5334000" y="457200"/>
            <a:ext cx="3278338" cy="52956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rPr>
              <a:t>Rum Runners</a:t>
            </a:r>
            <a:endParaRPr lang="en-US" dirty="0">
              <a:solidFill>
                <a:schemeClr val="accent1">
                  <a:lumMod val="75000"/>
                </a:schemeClr>
              </a:solidFill>
            </a:endParaRPr>
          </a:p>
        </p:txBody>
      </p:sp>
      <p:pic>
        <p:nvPicPr>
          <p:cNvPr id="5" name="Picture 4" descr="prohibition.jpg"/>
          <p:cNvPicPr>
            <a:picLocks noChangeAspect="1"/>
          </p:cNvPicPr>
          <p:nvPr/>
        </p:nvPicPr>
        <p:blipFill>
          <a:blip r:embed="rId2" cstate="print"/>
          <a:stretch>
            <a:fillRect/>
          </a:stretch>
        </p:blipFill>
        <p:spPr>
          <a:xfrm>
            <a:off x="5562600" y="1409700"/>
            <a:ext cx="3423314" cy="2667000"/>
          </a:xfrm>
          <a:prstGeom prst="rect">
            <a:avLst/>
          </a:prstGeom>
        </p:spPr>
      </p:pic>
      <p:sp>
        <p:nvSpPr>
          <p:cNvPr id="6" name="Subtitle 2"/>
          <p:cNvSpPr>
            <a:spLocks noGrp="1"/>
          </p:cNvSpPr>
          <p:nvPr>
            <p:ph type="subTitle" idx="4294967295"/>
          </p:nvPr>
        </p:nvSpPr>
        <p:spPr bwMode="auto">
          <a:xfrm>
            <a:off x="381000" y="1447800"/>
            <a:ext cx="5029200" cy="50292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1" i="0" strike="noStrike" cap="none" normalizeH="0" baseline="0" dirty="0" smtClean="0">
                <a:ln>
                  <a:noFill/>
                </a:ln>
                <a:solidFill>
                  <a:schemeClr val="tx1"/>
                </a:solidFill>
                <a:effectLst/>
                <a:latin typeface="Calibri" pitchFamily="34" charset="0"/>
              </a:rPr>
              <a:t>Rum-running</a:t>
            </a:r>
            <a:r>
              <a:rPr kumimoji="0" lang="en-US" altLang="en-US" sz="3000" b="0" i="0" strike="noStrike" cap="none" normalizeH="0" baseline="0" dirty="0" smtClean="0">
                <a:ln>
                  <a:noFill/>
                </a:ln>
                <a:solidFill>
                  <a:schemeClr val="tx1"/>
                </a:solidFill>
                <a:effectLst/>
                <a:latin typeface="Calibri" pitchFamily="34" charset="0"/>
              </a:rPr>
              <a:t> is the business of smuggling or transporting of alcoholic beverages or any other illegal drinks; illegally, usually to circumvent taxation or prohibition.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strike="noStrike" cap="none" normalizeH="0" baseline="0" dirty="0" smtClean="0">
                <a:ln>
                  <a:noFill/>
                </a:ln>
                <a:solidFill>
                  <a:schemeClr val="tx1"/>
                </a:solidFill>
                <a:effectLst/>
                <a:latin typeface="Calibri" pitchFamily="34" charset="0"/>
              </a:rPr>
              <a:t>The term usually applies to transport of goods over water, over land it is commonly referred to as bootlegging.</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3796" name="Picture 4" descr="http://www.thetravelempire.com/wp-content/uploads/2013/02/McCoy-with-rum-300x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28575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2743200"/>
            <a:ext cx="6934200" cy="4114800"/>
          </a:xfrm>
          <a:solidFill>
            <a:schemeClr val="accent5">
              <a:lumMod val="40000"/>
              <a:lumOff val="60000"/>
            </a:schemeClr>
          </a:solidFill>
        </p:spPr>
        <p:txBody>
          <a:bodyPr/>
          <a:lstStyle/>
          <a:p>
            <a:endParaRPr lang="en-US" dirty="0">
              <a:solidFill>
                <a:schemeClr val="tx2">
                  <a:lumMod val="75000"/>
                </a:schemeClr>
              </a:solidFill>
            </a:endParaRPr>
          </a:p>
        </p:txBody>
      </p:sp>
      <p:sp>
        <p:nvSpPr>
          <p:cNvPr id="2" name="Title 1"/>
          <p:cNvSpPr>
            <a:spLocks noGrp="1"/>
          </p:cNvSpPr>
          <p:nvPr>
            <p:ph type="ctrTitle"/>
          </p:nvPr>
        </p:nvSpPr>
        <p:spPr>
          <a:xfrm>
            <a:off x="825500" y="3810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rPr>
              <a:t>The Feds Busting Up Barrels</a:t>
            </a:r>
            <a:endParaRPr lang="en-US" dirty="0">
              <a:solidFill>
                <a:schemeClr val="accent1">
                  <a:lumMod val="75000"/>
                </a:schemeClr>
              </a:solidFill>
            </a:endParaRPr>
          </a:p>
        </p:txBody>
      </p:sp>
      <p:pic>
        <p:nvPicPr>
          <p:cNvPr id="4" name="Picture 3" descr="prohibition.jpg"/>
          <p:cNvPicPr>
            <a:picLocks noChangeAspect="1"/>
          </p:cNvPicPr>
          <p:nvPr/>
        </p:nvPicPr>
        <p:blipFill>
          <a:blip r:embed="rId2" cstate="print"/>
          <a:stretch>
            <a:fillRect/>
          </a:stretch>
        </p:blipFill>
        <p:spPr>
          <a:xfrm>
            <a:off x="1066800" y="1447800"/>
            <a:ext cx="6451600" cy="5026247"/>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Organized Crime</a:t>
            </a:r>
            <a:endParaRPr lang="en-US" dirty="0">
              <a:solidFill>
                <a:schemeClr val="accent1">
                  <a:lumMod val="75000"/>
                </a:schemeClr>
              </a:solidFill>
              <a:latin typeface="Aharoni" pitchFamily="2" charset="-79"/>
              <a:cs typeface="Aharoni" pitchFamily="2" charset="-79"/>
            </a:endParaRPr>
          </a:p>
        </p:txBody>
      </p:sp>
      <p:sp>
        <p:nvSpPr>
          <p:cNvPr id="5" name="Subtitle 2"/>
          <p:cNvSpPr>
            <a:spLocks noGrp="1"/>
          </p:cNvSpPr>
          <p:nvPr>
            <p:ph type="subTitle" idx="4294967295"/>
          </p:nvPr>
        </p:nvSpPr>
        <p:spPr bwMode="auto">
          <a:xfrm>
            <a:off x="381000" y="1371600"/>
            <a:ext cx="4648200" cy="53340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strike="noStrike" cap="none" normalizeH="0" baseline="0" dirty="0" smtClean="0">
                <a:ln>
                  <a:noFill/>
                </a:ln>
                <a:solidFill>
                  <a:schemeClr val="tx1"/>
                </a:solidFill>
                <a:effectLst/>
                <a:latin typeface="Calibri" pitchFamily="34" charset="0"/>
              </a:rPr>
              <a:t>In several cities large crime rings were organized to control the distribution of alcohol.  Violence became the answer to the problem of competition.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dirty="0" smtClean="0">
                <a:ln>
                  <a:noFill/>
                </a:ln>
                <a:solidFill>
                  <a:schemeClr val="tx1"/>
                </a:solidFill>
                <a:effectLst/>
                <a:latin typeface="Calibri" pitchFamily="34" charset="0"/>
              </a:rPr>
              <a:t>Illegal bootleggers often times expanded their business to include gambling, prostitution, and racketeering.</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1" i="0" u="none" strike="noStrike" cap="none" normalizeH="0" baseline="0" dirty="0" smtClean="0">
                <a:ln>
                  <a:noFill/>
                </a:ln>
                <a:solidFill>
                  <a:schemeClr val="tx1"/>
                </a:solidFill>
                <a:effectLst/>
                <a:latin typeface="Calibri" pitchFamily="34" charset="0"/>
              </a:rPr>
              <a:t>Racketeering:</a:t>
            </a:r>
            <a:r>
              <a:rPr kumimoji="0" lang="en-US" altLang="en-US" sz="3000" b="0" i="0" u="none" strike="noStrike" cap="none" normalizeH="0" baseline="0" dirty="0" smtClean="0">
                <a:ln>
                  <a:noFill/>
                </a:ln>
                <a:solidFill>
                  <a:schemeClr val="tx1"/>
                </a:solidFill>
                <a:effectLst/>
                <a:latin typeface="Calibri" pitchFamily="34" charset="0"/>
              </a:rPr>
              <a:t>  forcing local businesses to pay protection money</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050" name="Picture 2" descr="Image result for al capone prohib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752600"/>
            <a:ext cx="3971925" cy="397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Elliot Ness</a:t>
            </a:r>
            <a:endParaRPr lang="en-US" dirty="0">
              <a:solidFill>
                <a:schemeClr val="accent1">
                  <a:lumMod val="75000"/>
                </a:schemeClr>
              </a:solidFill>
              <a:latin typeface="Aharoni" pitchFamily="2" charset="-79"/>
              <a:cs typeface="Aharoni" pitchFamily="2" charset="-79"/>
            </a:endParaRPr>
          </a:p>
        </p:txBody>
      </p:sp>
      <p:sp>
        <p:nvSpPr>
          <p:cNvPr id="6" name="Subtitle 2"/>
          <p:cNvSpPr>
            <a:spLocks noGrp="1"/>
          </p:cNvSpPr>
          <p:nvPr>
            <p:ph type="subTitle" idx="4294967295"/>
          </p:nvPr>
        </p:nvSpPr>
        <p:spPr bwMode="auto">
          <a:xfrm>
            <a:off x="228600" y="1981200"/>
            <a:ext cx="4343400" cy="39624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dirty="0" smtClean="0">
                <a:ln>
                  <a:noFill/>
                </a:ln>
                <a:solidFill>
                  <a:schemeClr val="tx1"/>
                </a:solidFill>
                <a:effectLst/>
                <a:latin typeface="Calibri" pitchFamily="34" charset="0"/>
              </a:rPr>
              <a:t>Elliot Ness is the main investigator who is credited with taking down Capone.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Calibri" pitchFamily="34" charset="0"/>
              </a:rPr>
              <a:t>He was originally a Cleveland Police Detective.</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074" name="Picture 2" descr="Image result for eliot 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28600"/>
            <a:ext cx="5048250" cy="33623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3. History\IMG_18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94909" y="3590926"/>
            <a:ext cx="3057525" cy="305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96258" name="Picture 2" descr="View Image">
            <a:hlinkClick r:id="rId2"/>
          </p:cNvPr>
          <p:cNvPicPr>
            <a:picLocks noChangeAspect="1" noChangeArrowheads="1"/>
          </p:cNvPicPr>
          <p:nvPr/>
        </p:nvPicPr>
        <p:blipFill>
          <a:blip r:embed="rId3" cstate="print"/>
          <a:srcRect/>
          <a:stretch>
            <a:fillRect/>
          </a:stretch>
        </p:blipFill>
        <p:spPr bwMode="auto">
          <a:xfrm>
            <a:off x="0" y="0"/>
            <a:ext cx="3162146" cy="3124200"/>
          </a:xfrm>
          <a:prstGeom prst="rect">
            <a:avLst/>
          </a:prstGeom>
          <a:noFill/>
        </p:spPr>
      </p:pic>
      <p:pic>
        <p:nvPicPr>
          <p:cNvPr id="11266" name="Picture 2" descr="View Image">
            <a:hlinkClick r:id="rId4"/>
          </p:cNvPr>
          <p:cNvPicPr>
            <a:picLocks noChangeAspect="1" noChangeArrowheads="1"/>
          </p:cNvPicPr>
          <p:nvPr/>
        </p:nvPicPr>
        <p:blipFill>
          <a:blip r:embed="rId5" cstate="print"/>
          <a:srcRect/>
          <a:stretch>
            <a:fillRect/>
          </a:stretch>
        </p:blipFill>
        <p:spPr bwMode="auto">
          <a:xfrm>
            <a:off x="228600" y="3571570"/>
            <a:ext cx="3733800" cy="2972106"/>
          </a:xfrm>
          <a:prstGeom prst="rect">
            <a:avLst/>
          </a:prstGeom>
          <a:noFill/>
        </p:spPr>
      </p:pic>
      <p:pic>
        <p:nvPicPr>
          <p:cNvPr id="11268" name="Picture 4" descr="View Image">
            <a:hlinkClick r:id="rId6"/>
          </p:cNvPr>
          <p:cNvPicPr>
            <a:picLocks noChangeAspect="1" noChangeArrowheads="1"/>
          </p:cNvPicPr>
          <p:nvPr/>
        </p:nvPicPr>
        <p:blipFill>
          <a:blip r:embed="rId7" cstate="print"/>
          <a:srcRect/>
          <a:stretch>
            <a:fillRect/>
          </a:stretch>
        </p:blipFill>
        <p:spPr bwMode="auto">
          <a:xfrm>
            <a:off x="6248400" y="0"/>
            <a:ext cx="2895600" cy="3750777"/>
          </a:xfrm>
          <a:prstGeom prst="rect">
            <a:avLst/>
          </a:prstGeom>
          <a:noFill/>
        </p:spPr>
      </p:pic>
      <p:pic>
        <p:nvPicPr>
          <p:cNvPr id="11270" name="Picture 6" descr="View Image">
            <a:hlinkClick r:id="rId8"/>
          </p:cNvPr>
          <p:cNvPicPr>
            <a:picLocks noChangeAspect="1" noChangeArrowheads="1"/>
          </p:cNvPicPr>
          <p:nvPr/>
        </p:nvPicPr>
        <p:blipFill>
          <a:blip r:embed="rId9" cstate="print"/>
          <a:srcRect/>
          <a:stretch>
            <a:fillRect/>
          </a:stretch>
        </p:blipFill>
        <p:spPr bwMode="auto">
          <a:xfrm>
            <a:off x="3352800" y="533400"/>
            <a:ext cx="2286000" cy="3401786"/>
          </a:xfrm>
          <a:prstGeom prst="rect">
            <a:avLst/>
          </a:prstGeom>
          <a:noFill/>
        </p:spPr>
      </p:pic>
      <p:pic>
        <p:nvPicPr>
          <p:cNvPr id="1026" name="Picture 2" descr="Image result for racketeering capo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62887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Al Capone</a:t>
            </a:r>
            <a:endParaRPr lang="en-US" dirty="0">
              <a:solidFill>
                <a:schemeClr val="accent1">
                  <a:lumMod val="75000"/>
                </a:schemeClr>
              </a:solidFill>
              <a:latin typeface="Aharoni" pitchFamily="2" charset="-79"/>
              <a:cs typeface="Aharoni" pitchFamily="2" charset="-79"/>
            </a:endParaRPr>
          </a:p>
        </p:txBody>
      </p:sp>
      <p:sp>
        <p:nvSpPr>
          <p:cNvPr id="6" name="Subtitle 2"/>
          <p:cNvSpPr>
            <a:spLocks noGrp="1"/>
          </p:cNvSpPr>
          <p:nvPr>
            <p:ph type="subTitle" idx="4294967295"/>
          </p:nvPr>
        </p:nvSpPr>
        <p:spPr bwMode="auto">
          <a:xfrm>
            <a:off x="228600" y="1352550"/>
            <a:ext cx="5943600" cy="5105400"/>
          </a:xfrm>
          <a:prstGeom prst="rect">
            <a:avLst/>
          </a:prstGeom>
          <a:solidFill>
            <a:schemeClr val="accent2">
              <a:lumMod val="40000"/>
              <a:lumOff val="6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Al Capone was a ruthless crime boss who </a:t>
            </a:r>
            <a:r>
              <a:rPr kumimoji="0" lang="en-US" altLang="en-US" sz="2500" b="0" i="0" u="sng" strike="noStrike" cap="none" normalizeH="0" baseline="0" dirty="0" smtClean="0">
                <a:ln>
                  <a:noFill/>
                </a:ln>
                <a:solidFill>
                  <a:schemeClr val="tx1"/>
                </a:solidFill>
                <a:effectLst/>
                <a:latin typeface="Calibri" pitchFamily="34" charset="0"/>
              </a:rPr>
              <a:t>was referred to by his enemies as "Scarface" a name he despised.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He had a talent for avoiding jail time.  He used the $60 million he made a year to </a:t>
            </a:r>
            <a:r>
              <a:rPr kumimoji="0" lang="en-US" altLang="en-US" sz="2500" b="0" i="0" u="sng" strike="noStrike" cap="none" normalizeH="0" baseline="0" dirty="0" smtClean="0">
                <a:ln>
                  <a:noFill/>
                </a:ln>
                <a:solidFill>
                  <a:schemeClr val="tx1"/>
                </a:solidFill>
                <a:effectLst/>
                <a:latin typeface="Calibri" pitchFamily="34" charset="0"/>
              </a:rPr>
              <a:t>pay off police, judges, and juries.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In 1931, Capone was finally imprisoned on </a:t>
            </a:r>
            <a:r>
              <a:rPr kumimoji="0" lang="en-US" altLang="en-US" sz="2500" b="0" i="0" u="sng" strike="noStrike" cap="none" normalizeH="0" baseline="0" dirty="0" smtClean="0">
                <a:ln>
                  <a:noFill/>
                </a:ln>
                <a:solidFill>
                  <a:schemeClr val="tx1"/>
                </a:solidFill>
                <a:effectLst/>
                <a:latin typeface="Calibri" pitchFamily="34" charset="0"/>
              </a:rPr>
              <a:t>a charge of tax evasion.</a:t>
            </a:r>
            <a:r>
              <a:rPr kumimoji="0" lang="en-US" altLang="en-US" sz="2500" b="0" i="0" u="none" strike="noStrike" cap="none" normalizeH="0" baseline="0" dirty="0" smtClean="0">
                <a:ln>
                  <a:noFill/>
                </a:ln>
                <a:solidFill>
                  <a:schemeClr val="tx1"/>
                </a:solidFill>
                <a:effectLst/>
                <a:latin typeface="Calibri" pitchFamily="34" charset="0"/>
              </a:rPr>
              <a:t>  He paid off the jury, however a new jury was seated just hours before the trial began.</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1270" name="Picture 6" descr="http://www.proyectopv.org/imagen/al-cap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691" y="1676400"/>
            <a:ext cx="289560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rPr>
              <a:t>Capone Goes to Prison</a:t>
            </a:r>
            <a:endParaRPr lang="en-US" dirty="0">
              <a:solidFill>
                <a:schemeClr val="accent1">
                  <a:lumMod val="75000"/>
                </a:schemeClr>
              </a:solidFill>
            </a:endParaRPr>
          </a:p>
        </p:txBody>
      </p:sp>
      <p:pic>
        <p:nvPicPr>
          <p:cNvPr id="4" name="Picture 3" descr="Al_Capone.jpg"/>
          <p:cNvPicPr>
            <a:picLocks noChangeAspect="1"/>
          </p:cNvPicPr>
          <p:nvPr/>
        </p:nvPicPr>
        <p:blipFill>
          <a:blip r:embed="rId2" cstate="print"/>
          <a:stretch>
            <a:fillRect/>
          </a:stretch>
        </p:blipFill>
        <p:spPr>
          <a:xfrm>
            <a:off x="2895600" y="4597400"/>
            <a:ext cx="3454400" cy="2260600"/>
          </a:xfrm>
          <a:prstGeom prst="rect">
            <a:avLst/>
          </a:prstGeom>
        </p:spPr>
      </p:pic>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609600" y="1828800"/>
            <a:ext cx="8153400" cy="2362200"/>
          </a:xfrm>
          <a:prstGeom prst="rect">
            <a:avLst/>
          </a:pr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3200"/>
              <a:buFont typeface="Wingdings" pitchFamily="2" charset="2"/>
              <a:buChar char="§"/>
              <a:tabLst/>
            </a:pPr>
            <a:r>
              <a:rPr kumimoji="0" lang="en-US" altLang="en-US" sz="3200" b="0" i="0" u="none" strike="noStrike" cap="none" normalizeH="0" baseline="0" dirty="0" smtClean="0">
                <a:ln>
                  <a:noFill/>
                </a:ln>
                <a:solidFill>
                  <a:schemeClr val="tx1"/>
                </a:solidFill>
                <a:effectLst/>
                <a:latin typeface="Calibri" pitchFamily="34" charset="0"/>
              </a:rPr>
              <a:t>Capone will serve his time in Alcatraz.</a:t>
            </a:r>
          </a:p>
          <a:p>
            <a:pPr marL="0" marR="0" lvl="0" indent="0" algn="l" defTabSz="914400" rtl="0" eaLnBrk="0" fontAlgn="base" latinLnBrk="0" hangingPunct="0">
              <a:lnSpc>
                <a:spcPct val="100000"/>
              </a:lnSpc>
              <a:spcBef>
                <a:spcPct val="20000"/>
              </a:spcBef>
              <a:spcAft>
                <a:spcPct val="0"/>
              </a:spcAft>
              <a:buClr>
                <a:schemeClr val="tx1"/>
              </a:buClr>
              <a:buSzPts val="3200"/>
              <a:buFont typeface="Wingdings" pitchFamily="2" charset="2"/>
              <a:buChar char="§"/>
              <a:tabLst/>
            </a:pPr>
            <a:r>
              <a:rPr kumimoji="0" lang="en-US" altLang="en-US" sz="3200" b="0" i="0" u="none" strike="noStrike" cap="none" normalizeH="0" baseline="0" dirty="0" smtClean="0">
                <a:ln>
                  <a:noFill/>
                </a:ln>
                <a:solidFill>
                  <a:schemeClr val="tx1"/>
                </a:solidFill>
                <a:effectLst/>
                <a:latin typeface="Calibri" pitchFamily="34" charset="0"/>
              </a:rPr>
              <a:t>Eventually his days of boozing and dealing with prostitutes will catch up with him.</a:t>
            </a:r>
          </a:p>
          <a:p>
            <a:pPr marL="0" marR="0" lvl="0" indent="0" algn="l" defTabSz="914400" rtl="0" eaLnBrk="0" fontAlgn="base" latinLnBrk="0" hangingPunct="0">
              <a:lnSpc>
                <a:spcPct val="100000"/>
              </a:lnSpc>
              <a:spcBef>
                <a:spcPct val="20000"/>
              </a:spcBef>
              <a:spcAft>
                <a:spcPct val="0"/>
              </a:spcAft>
              <a:buClr>
                <a:schemeClr val="tx1"/>
              </a:buClr>
              <a:buSzPts val="3200"/>
              <a:buFont typeface="Wingdings" pitchFamily="2" charset="2"/>
              <a:buChar char="§"/>
              <a:tabLst/>
            </a:pPr>
            <a:r>
              <a:rPr kumimoji="0" lang="en-US" altLang="en-US" sz="3200" b="0" i="0" u="none" strike="noStrike" cap="none" normalizeH="0" baseline="0" dirty="0" smtClean="0">
                <a:ln>
                  <a:noFill/>
                </a:ln>
                <a:solidFill>
                  <a:schemeClr val="tx1"/>
                </a:solidFill>
                <a:effectLst/>
                <a:latin typeface="Calibri" pitchFamily="34" charset="0"/>
              </a:rPr>
              <a:t>He died from the effects of syphilis.</a:t>
            </a: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402" name="Picture 2" descr="View Image">
            <a:hlinkClick r:id="rId2"/>
          </p:cNvPr>
          <p:cNvPicPr>
            <a:picLocks noChangeAspect="1" noChangeArrowheads="1"/>
          </p:cNvPicPr>
          <p:nvPr/>
        </p:nvPicPr>
        <p:blipFill>
          <a:blip r:embed="rId3" cstate="print"/>
          <a:srcRect/>
          <a:stretch>
            <a:fillRect/>
          </a:stretch>
        </p:blipFill>
        <p:spPr bwMode="auto">
          <a:xfrm>
            <a:off x="0" y="-18291"/>
            <a:ext cx="9144000" cy="6876292"/>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6" name="Picture 2" descr="View Image">
            <a:hlinkClick r:id="rId2"/>
          </p:cNvPr>
          <p:cNvPicPr>
            <a:picLocks noChangeAspect="1" noChangeArrowheads="1"/>
          </p:cNvPicPr>
          <p:nvPr/>
        </p:nvPicPr>
        <p:blipFill>
          <a:blip r:embed="rId3" cstate="print"/>
          <a:srcRect/>
          <a:stretch>
            <a:fillRect/>
          </a:stretch>
        </p:blipFill>
        <p:spPr bwMode="auto">
          <a:xfrm>
            <a:off x="0" y="-18292"/>
            <a:ext cx="9144000" cy="687629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8229600" cy="1143000"/>
          </a:xfrm>
        </p:spPr>
        <p:txBody>
          <a:bodyPr/>
          <a:lstStyle/>
          <a:p>
            <a:r>
              <a:rPr lang="en-US" dirty="0" smtClean="0"/>
              <a:t>New Technology</a:t>
            </a:r>
            <a:endParaRPr lang="en-US" dirty="0"/>
          </a:p>
        </p:txBody>
      </p:sp>
      <p:pic>
        <p:nvPicPr>
          <p:cNvPr id="4" name="Picture 21" descr="old_appliances5"/>
          <p:cNvPicPr>
            <a:picLocks noChangeAspect="1" noChangeArrowheads="1"/>
          </p:cNvPicPr>
          <p:nvPr/>
        </p:nvPicPr>
        <p:blipFill>
          <a:blip r:embed="rId2" cstate="print"/>
          <a:srcRect/>
          <a:stretch>
            <a:fillRect/>
          </a:stretch>
        </p:blipFill>
        <p:spPr bwMode="auto">
          <a:xfrm>
            <a:off x="0" y="762000"/>
            <a:ext cx="2171700" cy="3124200"/>
          </a:xfrm>
          <a:prstGeom prst="rect">
            <a:avLst/>
          </a:prstGeom>
          <a:noFill/>
        </p:spPr>
      </p:pic>
      <p:pic>
        <p:nvPicPr>
          <p:cNvPr id="5" name="Picture 25" descr="Roper1920a"/>
          <p:cNvPicPr>
            <a:picLocks noChangeAspect="1" noChangeArrowheads="1"/>
          </p:cNvPicPr>
          <p:nvPr/>
        </p:nvPicPr>
        <p:blipFill>
          <a:blip r:embed="rId3" cstate="print"/>
          <a:srcRect/>
          <a:stretch>
            <a:fillRect/>
          </a:stretch>
        </p:blipFill>
        <p:spPr bwMode="auto">
          <a:xfrm>
            <a:off x="2438400" y="1371600"/>
            <a:ext cx="3505200" cy="3875230"/>
          </a:xfrm>
          <a:prstGeom prst="rect">
            <a:avLst/>
          </a:prstGeom>
          <a:noFill/>
        </p:spPr>
      </p:pic>
      <p:pic>
        <p:nvPicPr>
          <p:cNvPr id="6" name="Picture 27" descr="2mb1225bba">
            <a:hlinkClick r:id="rId4"/>
          </p:cNvPr>
          <p:cNvPicPr>
            <a:picLocks noChangeAspect="1" noChangeArrowheads="1"/>
          </p:cNvPicPr>
          <p:nvPr/>
        </p:nvPicPr>
        <p:blipFill>
          <a:blip r:embed="rId5" cstate="print"/>
          <a:srcRect/>
          <a:stretch>
            <a:fillRect/>
          </a:stretch>
        </p:blipFill>
        <p:spPr bwMode="auto">
          <a:xfrm>
            <a:off x="0" y="4267200"/>
            <a:ext cx="2590800" cy="2590800"/>
          </a:xfrm>
          <a:prstGeom prst="rect">
            <a:avLst/>
          </a:prstGeom>
          <a:noFill/>
        </p:spPr>
      </p:pic>
      <p:pic>
        <p:nvPicPr>
          <p:cNvPr id="7" name="Picture 35" descr="Electric iron, 1939"/>
          <p:cNvPicPr>
            <a:picLocks noChangeAspect="1" noChangeArrowheads="1"/>
          </p:cNvPicPr>
          <p:nvPr/>
        </p:nvPicPr>
        <p:blipFill>
          <a:blip r:embed="rId6" cstate="print"/>
          <a:srcRect/>
          <a:stretch>
            <a:fillRect/>
          </a:stretch>
        </p:blipFill>
        <p:spPr bwMode="auto">
          <a:xfrm>
            <a:off x="5562600" y="4107485"/>
            <a:ext cx="3581400" cy="2750515"/>
          </a:xfrm>
          <a:prstGeom prst="rect">
            <a:avLst/>
          </a:prstGeom>
          <a:noFill/>
        </p:spPr>
      </p:pic>
      <p:pic>
        <p:nvPicPr>
          <p:cNvPr id="8" name="Picture 23" descr="kitchen_june_28_2006_002"/>
          <p:cNvPicPr>
            <a:picLocks noChangeAspect="1" noChangeArrowheads="1"/>
          </p:cNvPicPr>
          <p:nvPr/>
        </p:nvPicPr>
        <p:blipFill>
          <a:blip r:embed="rId7" cstate="print"/>
          <a:srcRect/>
          <a:stretch>
            <a:fillRect/>
          </a:stretch>
        </p:blipFill>
        <p:spPr bwMode="auto">
          <a:xfrm>
            <a:off x="6324600" y="0"/>
            <a:ext cx="2819400" cy="375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to="" calcmode="lin" valueType="num">
                                      <p:cBhvr>
                                        <p:cTn id="23" dur="1" fill="hold"/>
                                        <p:tgtEl>
                                          <p:spTgt spid="6"/>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edge">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5">
              <a:lumMod val="40000"/>
              <a:lumOff val="60000"/>
            </a:schemeClr>
          </a:solidFill>
        </p:spPr>
        <p:txBody>
          <a:bodyPr>
            <a:normAutofit/>
          </a:bodyPr>
          <a:lstStyle/>
          <a:p>
            <a:r>
              <a:rPr lang="en-US" sz="3600" dirty="0" smtClean="0">
                <a:solidFill>
                  <a:schemeClr val="accent1">
                    <a:lumMod val="75000"/>
                  </a:schemeClr>
                </a:solidFill>
                <a:cs typeface="Aharoni" pitchFamily="2" charset="-79"/>
              </a:rPr>
              <a:t>21</a:t>
            </a:r>
            <a:r>
              <a:rPr lang="en-US" sz="3600" baseline="30000" dirty="0" smtClean="0">
                <a:solidFill>
                  <a:schemeClr val="accent1">
                    <a:lumMod val="75000"/>
                  </a:schemeClr>
                </a:solidFill>
                <a:cs typeface="Aharoni" pitchFamily="2" charset="-79"/>
              </a:rPr>
              <a:t>st</a:t>
            </a:r>
            <a:r>
              <a:rPr lang="en-US" sz="3600" dirty="0" smtClean="0">
                <a:solidFill>
                  <a:schemeClr val="accent1">
                    <a:lumMod val="75000"/>
                  </a:schemeClr>
                </a:solidFill>
                <a:cs typeface="Aharoni" pitchFamily="2" charset="-79"/>
              </a:rPr>
              <a:t> Amendment</a:t>
            </a:r>
            <a:endParaRPr lang="en-US" sz="3600" dirty="0">
              <a:solidFill>
                <a:schemeClr val="accent1">
                  <a:lumMod val="75000"/>
                </a:schemeClr>
              </a:solidFill>
              <a:cs typeface="Aharoni" pitchFamily="2" charset="-79"/>
            </a:endParaRPr>
          </a:p>
        </p:txBody>
      </p:sp>
      <p:pic>
        <p:nvPicPr>
          <p:cNvPr id="73730" name="Picture 2" descr="Woman works to repeal the 18th Amendment">
            <a:hlinkClick r:id="rId2"/>
          </p:cNvPr>
          <p:cNvPicPr>
            <a:picLocks noChangeAspect="1" noChangeArrowheads="1"/>
          </p:cNvPicPr>
          <p:nvPr/>
        </p:nvPicPr>
        <p:blipFill>
          <a:blip r:embed="rId3" cstate="print"/>
          <a:srcRect/>
          <a:stretch>
            <a:fillRect/>
          </a:stretch>
        </p:blipFill>
        <p:spPr bwMode="auto">
          <a:xfrm>
            <a:off x="0" y="1331406"/>
            <a:ext cx="3657600" cy="5526594"/>
          </a:xfrm>
          <a:prstGeom prst="rect">
            <a:avLst/>
          </a:prstGeom>
          <a:noFill/>
        </p:spPr>
      </p:pic>
      <p:pic>
        <p:nvPicPr>
          <p:cNvPr id="60418" name="Picture 2" descr="http://thirstyinla.com/wp-content/uploads/2012/12/1933-group-repeal-d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676400"/>
            <a:ext cx="5110788" cy="3952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3">
              <a:lumMod val="60000"/>
              <a:lumOff val="40000"/>
            </a:schemeClr>
          </a:solidFill>
        </p:spPr>
        <p:txBody>
          <a:bodyPr>
            <a:normAutofit/>
          </a:bodyPr>
          <a:lstStyle/>
          <a:p>
            <a:r>
              <a:rPr lang="en-US" dirty="0" smtClean="0">
                <a:latin typeface="Aharoni" pitchFamily="2" charset="-79"/>
                <a:cs typeface="Aharoni" pitchFamily="2" charset="-79"/>
              </a:rPr>
              <a:t>End of Prohibition</a:t>
            </a:r>
            <a:endParaRPr lang="en-US" dirty="0">
              <a:latin typeface="Aharoni" pitchFamily="2" charset="-79"/>
              <a:cs typeface="Aharoni" pitchFamily="2" charset="-79"/>
            </a:endParaRPr>
          </a:p>
        </p:txBody>
      </p:sp>
      <p:pic>
        <p:nvPicPr>
          <p:cNvPr id="2050" name="Picture 2" descr="View Image">
            <a:hlinkClick r:id="rId2"/>
          </p:cNvPr>
          <p:cNvPicPr>
            <a:picLocks noChangeAspect="1" noChangeArrowheads="1"/>
          </p:cNvPicPr>
          <p:nvPr/>
        </p:nvPicPr>
        <p:blipFill>
          <a:blip r:embed="rId3" cstate="print"/>
          <a:srcRect/>
          <a:stretch>
            <a:fillRect/>
          </a:stretch>
        </p:blipFill>
        <p:spPr bwMode="auto">
          <a:xfrm>
            <a:off x="-152400" y="1981200"/>
            <a:ext cx="2926080" cy="3657600"/>
          </a:xfrm>
          <a:prstGeom prst="rect">
            <a:avLst/>
          </a:prstGeom>
          <a:noFill/>
        </p:spPr>
      </p:pic>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2895600" y="1447800"/>
            <a:ext cx="6248400" cy="49530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After 14 years Prohibition came to an end.  It created more crime, violence, and public drunkenness than before it was enacted.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sng" strike="noStrike" cap="none" normalizeH="0" baseline="0" dirty="0" smtClean="0">
                <a:ln>
                  <a:noFill/>
                </a:ln>
                <a:solidFill>
                  <a:schemeClr val="tx1"/>
                </a:solidFill>
                <a:effectLst/>
                <a:latin typeface="Calibri" pitchFamily="34" charset="0"/>
              </a:rPr>
              <a:t>President Franklin Roosevelt promised in his 1932 campaign that he would put an end to Prohibition if he was elected.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He made good on his promise when the  21</a:t>
            </a:r>
            <a:r>
              <a:rPr kumimoji="0" lang="en-US" altLang="en-US" sz="2500" b="0" i="0" u="none" strike="noStrike" cap="none" normalizeH="0" baseline="30000" dirty="0" smtClean="0">
                <a:ln>
                  <a:noFill/>
                </a:ln>
                <a:solidFill>
                  <a:schemeClr val="tx1"/>
                </a:solidFill>
                <a:effectLst/>
                <a:latin typeface="Calibri" pitchFamily="34" charset="0"/>
              </a:rPr>
              <a:t>st</a:t>
            </a:r>
            <a:r>
              <a:rPr kumimoji="0" lang="en-US" altLang="en-US" sz="2500" b="0" i="0" u="none" strike="noStrike" cap="none" normalizeH="0" baseline="0" dirty="0" smtClean="0">
                <a:ln>
                  <a:noFill/>
                </a:ln>
                <a:solidFill>
                  <a:schemeClr val="tx1"/>
                </a:solidFill>
                <a:effectLst/>
                <a:latin typeface="Calibri" pitchFamily="34" charset="0"/>
              </a:rPr>
              <a:t> Amendment was added to the Constitution in 1933 to repeal the 18</a:t>
            </a:r>
            <a:r>
              <a:rPr kumimoji="0" lang="en-US" altLang="en-US" sz="2500" b="0" i="0" u="none" strike="noStrike" cap="none" normalizeH="0" baseline="30000" dirty="0" smtClean="0">
                <a:ln>
                  <a:noFill/>
                </a:ln>
                <a:solidFill>
                  <a:schemeClr val="tx1"/>
                </a:solidFill>
                <a:effectLst/>
                <a:latin typeface="Calibri" pitchFamily="34" charset="0"/>
              </a:rPr>
              <a:t>th</a:t>
            </a:r>
            <a:r>
              <a:rPr kumimoji="0" lang="en-US" altLang="en-US" sz="2500" b="0" i="0" u="none" strike="noStrike" cap="none" normalizeH="0" baseline="0" dirty="0" smtClean="0">
                <a:ln>
                  <a:noFill/>
                </a:ln>
                <a:solidFill>
                  <a:schemeClr val="tx1"/>
                </a:solidFill>
                <a:effectLst/>
                <a:latin typeface="Calibri" pitchFamily="34" charset="0"/>
              </a:rPr>
              <a:t> Amendment. </a:t>
            </a: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Calvin Coolidge</a:t>
            </a:r>
            <a:endParaRPr lang="en-US" dirty="0">
              <a:solidFill>
                <a:schemeClr val="accent1">
                  <a:lumMod val="75000"/>
                </a:schemeClr>
              </a:solidFill>
            </a:endParaRPr>
          </a:p>
        </p:txBody>
      </p:sp>
      <p:sp>
        <p:nvSpPr>
          <p:cNvPr id="5" name="Subtitle 4"/>
          <p:cNvSpPr>
            <a:spLocks noGrp="1"/>
          </p:cNvSpPr>
          <p:nvPr>
            <p:ph type="subTitle" idx="1"/>
          </p:nvPr>
        </p:nvSpPr>
        <p:spPr/>
        <p:txBody>
          <a:bodyPr/>
          <a:lstStyle/>
          <a:p>
            <a:endParaRPr lang="en-US" dirty="0"/>
          </a:p>
        </p:txBody>
      </p:sp>
      <p:sp>
        <p:nvSpPr>
          <p:cNvPr id="6" name="Subtitle 2"/>
          <p:cNvSpPr>
            <a:spLocks noGrp="1"/>
          </p:cNvSpPr>
          <p:nvPr>
            <p:ph type="subTitle" idx="4294967295"/>
          </p:nvPr>
        </p:nvSpPr>
        <p:spPr bwMode="auto">
          <a:xfrm>
            <a:off x="387927" y="1295400"/>
            <a:ext cx="6172200" cy="5094743"/>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strike="noStrike" cap="none" normalizeH="0" baseline="0" dirty="0" smtClean="0">
                <a:ln>
                  <a:noFill/>
                </a:ln>
                <a:solidFill>
                  <a:schemeClr val="tx1"/>
                </a:solidFill>
                <a:effectLst/>
                <a:latin typeface="Calibri" pitchFamily="34" charset="0"/>
              </a:rPr>
              <a:t>Coolidge was a calm, quiet man who was honest and conservative.  He became known as a man of few words.    Silent Cal.</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sng" strike="noStrike" cap="none" normalizeH="0" baseline="0" dirty="0" smtClean="0">
                <a:ln>
                  <a:noFill/>
                </a:ln>
                <a:solidFill>
                  <a:schemeClr val="tx1"/>
                </a:solidFill>
                <a:effectLst/>
                <a:latin typeface="Calibri" pitchFamily="34" charset="0"/>
              </a:rPr>
              <a:t>Coolidge would become one of the most popular presidents </a:t>
            </a:r>
            <a:r>
              <a:rPr kumimoji="0" lang="en-US" altLang="en-US" sz="2800" b="0" i="0" strike="noStrike" cap="none" normalizeH="0" baseline="0" dirty="0" smtClean="0">
                <a:ln>
                  <a:noFill/>
                </a:ln>
                <a:solidFill>
                  <a:schemeClr val="tx1"/>
                </a:solidFill>
                <a:effectLst/>
                <a:latin typeface="Calibri" pitchFamily="34" charset="0"/>
              </a:rPr>
              <a:t>in American history.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strike="noStrike" cap="none" normalizeH="0" baseline="0" dirty="0" smtClean="0">
                <a:ln>
                  <a:noFill/>
                </a:ln>
                <a:solidFill>
                  <a:schemeClr val="tx1"/>
                </a:solidFill>
                <a:effectLst/>
                <a:latin typeface="Calibri" pitchFamily="34" charset="0"/>
              </a:rPr>
              <a:t> The </a:t>
            </a:r>
            <a:r>
              <a:rPr kumimoji="0" lang="en-US" altLang="en-US" sz="2800" b="0" i="0" u="sng" strike="noStrike" cap="none" normalizeH="0" baseline="0" dirty="0" smtClean="0">
                <a:ln>
                  <a:noFill/>
                </a:ln>
                <a:solidFill>
                  <a:schemeClr val="tx1"/>
                </a:solidFill>
                <a:effectLst/>
                <a:latin typeface="Calibri" pitchFamily="34" charset="0"/>
              </a:rPr>
              <a:t>economy was booming </a:t>
            </a:r>
            <a:r>
              <a:rPr kumimoji="0" lang="en-US" altLang="en-US" sz="2800" b="0" i="0" strike="noStrike" cap="none" normalizeH="0" baseline="0" dirty="0" smtClean="0">
                <a:ln>
                  <a:noFill/>
                </a:ln>
                <a:solidFill>
                  <a:schemeClr val="tx1"/>
                </a:solidFill>
                <a:effectLst/>
                <a:latin typeface="Calibri" pitchFamily="34" charset="0"/>
              </a:rPr>
              <a:t>and the country was at peace.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strike="noStrike" cap="none" normalizeH="0" baseline="0" dirty="0" smtClean="0">
                <a:ln>
                  <a:noFill/>
                </a:ln>
                <a:solidFill>
                  <a:schemeClr val="tx1"/>
                </a:solidFill>
                <a:effectLst/>
                <a:latin typeface="Calibri" pitchFamily="34" charset="0"/>
              </a:rPr>
              <a:t>“The Business of America is Business.”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2" descr="View Image">
            <a:hlinkClick r:id="rId2"/>
          </p:cNvPr>
          <p:cNvPicPr>
            <a:picLocks noChangeAspect="1" noChangeArrowheads="1"/>
          </p:cNvPicPr>
          <p:nvPr/>
        </p:nvPicPr>
        <p:blipFill>
          <a:blip r:embed="rId3" cstate="print"/>
          <a:srcRect/>
          <a:stretch>
            <a:fillRect/>
          </a:stretch>
        </p:blipFill>
        <p:spPr bwMode="auto">
          <a:xfrm>
            <a:off x="6573982" y="592015"/>
            <a:ext cx="2590800" cy="2930769"/>
          </a:xfrm>
          <a:prstGeom prst="rect">
            <a:avLst/>
          </a:prstGeom>
          <a:noFill/>
        </p:spPr>
      </p:pic>
      <p:pic>
        <p:nvPicPr>
          <p:cNvPr id="2050" name="Picture 2" descr="http://1.bp.blogspot.com/-t7vL51WnPf8/Tf6rfQAB3fI/AAAAAAAAAQE/ZBz6niF8quE/s1600/calvincoolid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039837"/>
            <a:ext cx="2218459" cy="2479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TAXES</a:t>
            </a:r>
            <a:endParaRPr lang="en-US" b="1" dirty="0"/>
          </a:p>
        </p:txBody>
      </p:sp>
      <p:sp>
        <p:nvSpPr>
          <p:cNvPr id="3" name="Content Placeholder 2"/>
          <p:cNvSpPr>
            <a:spLocks noGrp="1"/>
          </p:cNvSpPr>
          <p:nvPr>
            <p:ph sz="quarter" idx="1"/>
          </p:nvPr>
        </p:nvSpPr>
        <p:spPr>
          <a:xfrm>
            <a:off x="304800" y="914400"/>
            <a:ext cx="8689848" cy="4117848"/>
          </a:xfrm>
        </p:spPr>
        <p:txBody>
          <a:bodyPr>
            <a:normAutofit/>
          </a:bodyPr>
          <a:lstStyle/>
          <a:p>
            <a:endParaRPr lang="en-US" dirty="0" smtClean="0"/>
          </a:p>
          <a:p>
            <a:pPr marL="0" indent="0">
              <a:buNone/>
            </a:pPr>
            <a:r>
              <a:rPr lang="en-US" dirty="0" smtClean="0"/>
              <a:t>Revenue Act of 1924</a:t>
            </a:r>
            <a:endParaRPr lang="en-US" dirty="0"/>
          </a:p>
          <a:p>
            <a:r>
              <a:rPr lang="en-US" dirty="0" smtClean="0"/>
              <a:t>Just </a:t>
            </a:r>
            <a:r>
              <a:rPr lang="en-US" dirty="0"/>
              <a:t>before the Republican Convention began, Coolidge signed into law the Revenue Act of 1924, </a:t>
            </a:r>
            <a:r>
              <a:rPr lang="en-US" u="sng" dirty="0"/>
              <a:t>which reduced the top marginal tax rate from 58% to 46%, as well as personal income tax rates across the board</a:t>
            </a:r>
            <a:r>
              <a:rPr lang="en-US" dirty="0"/>
              <a:t>, increased the estate tax and bolstered it with a new gift tax</a:t>
            </a:r>
            <a:r>
              <a:rPr lang="en-US" dirty="0" smtClean="0"/>
              <a:t>.</a:t>
            </a:r>
            <a:endParaRPr lang="en-US" dirty="0"/>
          </a:p>
        </p:txBody>
      </p:sp>
      <p:pic>
        <p:nvPicPr>
          <p:cNvPr id="6146" name="Picture 2" descr="https://upload.wikimedia.org/wikipedia/commons/b/b4/CalvinCoolidgeimmigratio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090801"/>
            <a:ext cx="4038600" cy="279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193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ASSOCIATIONALISM</a:t>
            </a:r>
            <a:endParaRPr lang="en-US" b="1" dirty="0"/>
          </a:p>
        </p:txBody>
      </p:sp>
      <p:sp>
        <p:nvSpPr>
          <p:cNvPr id="3" name="Content Placeholder 2"/>
          <p:cNvSpPr>
            <a:spLocks noGrp="1"/>
          </p:cNvSpPr>
          <p:nvPr>
            <p:ph sz="quarter" idx="1"/>
          </p:nvPr>
        </p:nvSpPr>
        <p:spPr>
          <a:xfrm>
            <a:off x="301752" y="1600200"/>
            <a:ext cx="5489448" cy="4498848"/>
          </a:xfrm>
        </p:spPr>
        <p:txBody>
          <a:bodyPr>
            <a:normAutofit fontScale="92500" lnSpcReduction="20000"/>
          </a:bodyPr>
          <a:lstStyle/>
          <a:p>
            <a:r>
              <a:rPr lang="en-US" dirty="0" smtClean="0"/>
              <a:t>Herbert Hoover was elected in 1928.  He promised a new effort to solve the nation’s economic problems.</a:t>
            </a:r>
          </a:p>
          <a:p>
            <a:endParaRPr lang="en-US" dirty="0"/>
          </a:p>
          <a:p>
            <a:r>
              <a:rPr lang="en-US" dirty="0" err="1" smtClean="0"/>
              <a:t>Associationalism</a:t>
            </a:r>
            <a:r>
              <a:rPr lang="en-US" dirty="0" smtClean="0"/>
              <a:t> is a concept that envisioned  the </a:t>
            </a:r>
            <a:r>
              <a:rPr lang="en-US" u="sng" dirty="0" smtClean="0"/>
              <a:t>creation of national organizations of businessmen in particular industries.</a:t>
            </a:r>
          </a:p>
          <a:p>
            <a:endParaRPr lang="en-US" dirty="0"/>
          </a:p>
          <a:p>
            <a:r>
              <a:rPr lang="en-US" dirty="0" smtClean="0"/>
              <a:t>Hoover believed they could study and </a:t>
            </a:r>
            <a:r>
              <a:rPr lang="en-US" u="sng" dirty="0" smtClean="0"/>
              <a:t>stabilize their industries and promote efficiency.</a:t>
            </a:r>
            <a:endParaRPr lang="en-US" u="sng" dirty="0"/>
          </a:p>
        </p:txBody>
      </p:sp>
      <p:pic>
        <p:nvPicPr>
          <p:cNvPr id="5122" name="Picture 2" descr="http://sunnycv.com/steve/WW2Timeline/07/images/hoover13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057400"/>
            <a:ext cx="2943479"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1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Credit Cards</a:t>
            </a:r>
            <a:endParaRPr lang="en-US" dirty="0">
              <a:solidFill>
                <a:schemeClr val="accent1">
                  <a:lumMod val="75000"/>
                </a:schemeClr>
              </a:solidFill>
              <a:latin typeface="Aharoni" pitchFamily="2" charset="-79"/>
              <a:cs typeface="Aharoni" pitchFamily="2" charset="-79"/>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457200" y="1447800"/>
            <a:ext cx="6553200" cy="45720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sng" strike="noStrike" cap="none" normalizeH="0" baseline="0" dirty="0" smtClean="0">
                <a:ln>
                  <a:noFill/>
                </a:ln>
                <a:solidFill>
                  <a:schemeClr val="tx1"/>
                </a:solidFill>
                <a:effectLst/>
                <a:latin typeface="Calibri" pitchFamily="34" charset="0"/>
              </a:rPr>
              <a:t>Consumers could pay for a product with a metal plated card and a certain amount of credit.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1" i="0" u="none" strike="noStrike" cap="none" normalizeH="0" baseline="0" dirty="0" smtClean="0">
                <a:ln>
                  <a:noFill/>
                </a:ln>
                <a:solidFill>
                  <a:schemeClr val="tx1"/>
                </a:solidFill>
                <a:effectLst/>
                <a:latin typeface="Calibri" pitchFamily="34" charset="0"/>
              </a:rPr>
              <a:t>Installment Plan</a:t>
            </a:r>
            <a:r>
              <a:rPr kumimoji="0" lang="en-US" altLang="en-US" sz="2700" b="0" i="0" u="none" strike="noStrike" cap="none" normalizeH="0" baseline="0" dirty="0" smtClean="0">
                <a:ln>
                  <a:noFill/>
                </a:ln>
                <a:solidFill>
                  <a:schemeClr val="tx1"/>
                </a:solidFill>
                <a:effectLst/>
                <a:latin typeface="Calibri" pitchFamily="34" charset="0"/>
              </a:rPr>
              <a:t>:  the consumer makes partial payments at select intervals over a period of time.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1" i="0" u="none" strike="noStrike" cap="none" normalizeH="0" baseline="0" dirty="0" smtClean="0">
                <a:ln>
                  <a:noFill/>
                </a:ln>
                <a:solidFill>
                  <a:schemeClr val="tx1"/>
                </a:solidFill>
                <a:effectLst/>
                <a:latin typeface="Calibri" pitchFamily="34" charset="0"/>
              </a:rPr>
              <a:t>Debt:</a:t>
            </a:r>
            <a:r>
              <a:rPr kumimoji="0" lang="en-US" altLang="en-US" sz="2700" b="0" i="0" u="none" strike="noStrike" cap="none" normalizeH="0" baseline="0" dirty="0" smtClean="0">
                <a:ln>
                  <a:noFill/>
                </a:ln>
                <a:solidFill>
                  <a:schemeClr val="tx1"/>
                </a:solidFill>
                <a:effectLst/>
                <a:latin typeface="Calibri" pitchFamily="34" charset="0"/>
              </a:rPr>
              <a:t>  owing more than you can pay back.</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2" descr="View Image">
            <a:hlinkClick r:id="rId2"/>
          </p:cNvPr>
          <p:cNvPicPr>
            <a:picLocks noChangeAspect="1" noChangeArrowheads="1"/>
          </p:cNvPicPr>
          <p:nvPr/>
        </p:nvPicPr>
        <p:blipFill>
          <a:blip r:embed="rId3" cstate="print"/>
          <a:srcRect/>
          <a:stretch>
            <a:fillRect/>
          </a:stretch>
        </p:blipFill>
        <p:spPr bwMode="auto">
          <a:xfrm>
            <a:off x="6477000" y="2209800"/>
            <a:ext cx="2381250" cy="23812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t>Politics in the 1920’s</a:t>
            </a:r>
            <a:endParaRPr lang="en-US" sz="4800" b="1" dirty="0"/>
          </a:p>
        </p:txBody>
      </p:sp>
      <p:sp>
        <p:nvSpPr>
          <p:cNvPr id="3" name="Content Placeholder 2"/>
          <p:cNvSpPr>
            <a:spLocks noGrp="1"/>
          </p:cNvSpPr>
          <p:nvPr>
            <p:ph sz="quarter" idx="1"/>
          </p:nvPr>
        </p:nvSpPr>
        <p:spPr/>
        <p:txBody>
          <a:bodyPr/>
          <a:lstStyle/>
          <a:p>
            <a:r>
              <a:rPr lang="en-US" b="1" dirty="0" smtClean="0"/>
              <a:t>Laissez-Faire:</a:t>
            </a:r>
            <a:r>
              <a:rPr lang="en-US" dirty="0" smtClean="0"/>
              <a:t>  the policy of the government staying out of business.</a:t>
            </a:r>
            <a:endParaRPr lang="en-US" dirty="0"/>
          </a:p>
        </p:txBody>
      </p:sp>
      <p:pic>
        <p:nvPicPr>
          <p:cNvPr id="4" name="Picture 3" descr="a75fe5971dfa34f2.jpg"/>
          <p:cNvPicPr>
            <a:picLocks noChangeAspect="1"/>
          </p:cNvPicPr>
          <p:nvPr/>
        </p:nvPicPr>
        <p:blipFill>
          <a:blip r:embed="rId2" cstate="print"/>
          <a:stretch>
            <a:fillRect/>
          </a:stretch>
        </p:blipFill>
        <p:spPr>
          <a:xfrm>
            <a:off x="5283360" y="2590800"/>
            <a:ext cx="2516317" cy="3382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warren_g_harding.jpg"/>
          <p:cNvPicPr>
            <a:picLocks noChangeAspect="1"/>
          </p:cNvPicPr>
          <p:nvPr/>
        </p:nvPicPr>
        <p:blipFill>
          <a:blip r:embed="rId3" cstate="print"/>
          <a:stretch>
            <a:fillRect/>
          </a:stretch>
        </p:blipFill>
        <p:spPr>
          <a:xfrm>
            <a:off x="1143000" y="2590800"/>
            <a:ext cx="2614613" cy="3450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1233055" y="6151418"/>
            <a:ext cx="2971800" cy="369332"/>
          </a:xfrm>
          <a:prstGeom prst="rect">
            <a:avLst/>
          </a:prstGeom>
          <a:noFill/>
        </p:spPr>
        <p:txBody>
          <a:bodyPr wrap="square" rtlCol="0">
            <a:spAutoFit/>
          </a:bodyPr>
          <a:lstStyle/>
          <a:p>
            <a:r>
              <a:rPr lang="en-US" dirty="0" smtClean="0"/>
              <a:t>Warren G. Harding</a:t>
            </a:r>
            <a:endParaRPr lang="en-US" dirty="0"/>
          </a:p>
        </p:txBody>
      </p:sp>
      <p:sp>
        <p:nvSpPr>
          <p:cNvPr id="7" name="TextBox 6"/>
          <p:cNvSpPr txBox="1"/>
          <p:nvPr/>
        </p:nvSpPr>
        <p:spPr>
          <a:xfrm>
            <a:off x="5410200" y="6151418"/>
            <a:ext cx="2516317" cy="369332"/>
          </a:xfrm>
          <a:prstGeom prst="rect">
            <a:avLst/>
          </a:prstGeom>
          <a:noFill/>
        </p:spPr>
        <p:txBody>
          <a:bodyPr wrap="square" rtlCol="0">
            <a:spAutoFit/>
          </a:bodyPr>
          <a:lstStyle/>
          <a:p>
            <a:r>
              <a:rPr lang="en-US" dirty="0" smtClean="0"/>
              <a:t>Calvin Coolidge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0"/>
            <a:ext cx="6934200" cy="860425"/>
          </a:xfrm>
          <a:solidFill>
            <a:schemeClr val="accent2">
              <a:lumMod val="40000"/>
              <a:lumOff val="60000"/>
            </a:schemeClr>
          </a:solidFill>
        </p:spPr>
        <p:txBody>
          <a:bodyPr>
            <a:normAutofit/>
          </a:bodyPr>
          <a:lstStyle/>
          <a:p>
            <a:r>
              <a:rPr lang="en-US" dirty="0" smtClean="0">
                <a:solidFill>
                  <a:schemeClr val="tx1"/>
                </a:solidFill>
              </a:rPr>
              <a:t>Harding: Election of 1920</a:t>
            </a:r>
            <a:endParaRPr lang="en-US" dirty="0">
              <a:solidFill>
                <a:schemeClr val="tx1"/>
              </a:solidFill>
            </a:endParaRPr>
          </a:p>
        </p:txBody>
      </p:sp>
      <p:pic>
        <p:nvPicPr>
          <p:cNvPr id="56322" name="Picture 2" descr="View Image">
            <a:hlinkClick r:id="rId2"/>
          </p:cNvPr>
          <p:cNvPicPr>
            <a:picLocks noChangeAspect="1" noChangeArrowheads="1"/>
          </p:cNvPicPr>
          <p:nvPr/>
        </p:nvPicPr>
        <p:blipFill>
          <a:blip r:embed="rId3" cstate="print"/>
          <a:srcRect/>
          <a:stretch>
            <a:fillRect/>
          </a:stretch>
        </p:blipFill>
        <p:spPr bwMode="auto">
          <a:xfrm>
            <a:off x="685800" y="4663440"/>
            <a:ext cx="3048000" cy="2194560"/>
          </a:xfrm>
          <a:prstGeom prst="rect">
            <a:avLst/>
          </a:prstGeom>
          <a:noFill/>
        </p:spPr>
      </p:pic>
      <p:pic>
        <p:nvPicPr>
          <p:cNvPr id="59394" name="Picture 2" descr="View Image">
            <a:hlinkClick r:id="rId4"/>
          </p:cNvPr>
          <p:cNvPicPr>
            <a:picLocks noChangeAspect="1" noChangeArrowheads="1"/>
          </p:cNvPicPr>
          <p:nvPr/>
        </p:nvPicPr>
        <p:blipFill>
          <a:blip r:embed="rId5" cstate="print"/>
          <a:srcRect/>
          <a:stretch>
            <a:fillRect/>
          </a:stretch>
        </p:blipFill>
        <p:spPr bwMode="auto">
          <a:xfrm>
            <a:off x="4343400" y="4573579"/>
            <a:ext cx="3657600" cy="2267712"/>
          </a:xfrm>
          <a:prstGeom prst="rect">
            <a:avLst/>
          </a:prstGeom>
          <a:noFill/>
        </p:spPr>
      </p:pic>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81000" y="990600"/>
            <a:ext cx="8305800" cy="367284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sng" strike="noStrike" cap="none" normalizeH="0" baseline="0" dirty="0" smtClean="0">
                <a:ln>
                  <a:noFill/>
                </a:ln>
                <a:solidFill>
                  <a:schemeClr val="tx1"/>
                </a:solidFill>
                <a:effectLst/>
                <a:latin typeface="Calibri" pitchFamily="34" charset="0"/>
              </a:rPr>
              <a:t>Harding was the Republican candidate from Ohio</a:t>
            </a:r>
            <a:r>
              <a:rPr kumimoji="0" lang="en-US" altLang="en-US" sz="2600" b="0" i="0" u="none" strike="noStrike" cap="none" normalizeH="0" baseline="0" dirty="0" smtClean="0">
                <a:ln>
                  <a:noFill/>
                </a:ln>
                <a:solidFill>
                  <a:schemeClr val="tx1"/>
                </a:solidFill>
                <a:effectLst/>
                <a:latin typeface="Calibri" pitchFamily="34" charset="0"/>
              </a:rPr>
              <a:t> who promised little interference from the government in the country’s affairs.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sng" strike="noStrike" cap="none" normalizeH="0" baseline="0" dirty="0" smtClean="0">
                <a:ln>
                  <a:noFill/>
                </a:ln>
                <a:solidFill>
                  <a:schemeClr val="tx1"/>
                </a:solidFill>
                <a:effectLst/>
                <a:latin typeface="Calibri" pitchFamily="34" charset="0"/>
              </a:rPr>
              <a:t>He promised “normalcy</a:t>
            </a:r>
            <a:r>
              <a:rPr kumimoji="0" lang="en-US" altLang="en-US" sz="2600" b="0" i="0" u="none" strike="noStrike" cap="none" normalizeH="0" baseline="0" dirty="0" smtClean="0">
                <a:ln>
                  <a:noFill/>
                </a:ln>
                <a:solidFill>
                  <a:schemeClr val="tx1"/>
                </a:solidFill>
                <a:effectLst/>
                <a:latin typeface="Calibri" pitchFamily="34" charset="0"/>
              </a:rPr>
              <a:t>” after the war.  Harding won a landslide victory in the election.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sng" strike="noStrike" cap="none" normalizeH="0" baseline="0" dirty="0" smtClean="0">
                <a:ln>
                  <a:noFill/>
                </a:ln>
                <a:solidFill>
                  <a:schemeClr val="tx1"/>
                </a:solidFill>
                <a:effectLst/>
                <a:latin typeface="Calibri" pitchFamily="34" charset="0"/>
              </a:rPr>
              <a:t>The 1920 election was the first election in which women had the right to vote.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rgbClr val="898989"/>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52400"/>
            <a:ext cx="4953000" cy="838200"/>
          </a:xfrm>
          <a:solidFill>
            <a:srgbClr val="99FF99"/>
          </a:solidFill>
        </p:spPr>
        <p:txBody>
          <a:bodyPr>
            <a:normAutofit/>
          </a:bodyPr>
          <a:lstStyle/>
          <a:p>
            <a:r>
              <a:rPr lang="en-US" dirty="0" smtClean="0">
                <a:solidFill>
                  <a:schemeClr val="tx1"/>
                </a:solidFill>
              </a:rPr>
              <a:t>Ohio Gang</a:t>
            </a:r>
            <a:endParaRPr lang="en-US" dirty="0">
              <a:solidFill>
                <a:schemeClr val="tx1"/>
              </a:solidFill>
            </a:endParaRPr>
          </a:p>
        </p:txBody>
      </p:sp>
      <p:pic>
        <p:nvPicPr>
          <p:cNvPr id="4" name="Picture 3" descr="warren_g_harding.jpg"/>
          <p:cNvPicPr>
            <a:picLocks noChangeAspect="1"/>
          </p:cNvPicPr>
          <p:nvPr/>
        </p:nvPicPr>
        <p:blipFill>
          <a:blip r:embed="rId2" cstate="print"/>
          <a:stretch>
            <a:fillRect/>
          </a:stretch>
        </p:blipFill>
        <p:spPr>
          <a:xfrm>
            <a:off x="6232002" y="533400"/>
            <a:ext cx="2598539" cy="3429000"/>
          </a:xfrm>
          <a:prstGeom prst="rect">
            <a:avLst/>
          </a:prstGeom>
          <a:ln>
            <a:noFill/>
          </a:ln>
          <a:effectLst>
            <a:outerShdw blurRad="190500" algn="tl" rotWithShape="0">
              <a:srgbClr val="000000">
                <a:alpha val="70000"/>
              </a:srgbClr>
            </a:outerShdw>
          </a:effectLst>
        </p:spPr>
      </p:pic>
      <p:sp>
        <p:nvSpPr>
          <p:cNvPr id="58370" name="AutoShape 2" descr="View Image">
            <a:hlinkClick r:id="rId3"/>
          </p:cNvPr>
          <p:cNvSpPr>
            <a:spLocks noChangeAspect="1" noChangeArrowheads="1"/>
          </p:cNvSpPr>
          <p:nvPr/>
        </p:nvSpPr>
        <p:spPr bwMode="auto">
          <a:xfrm>
            <a:off x="103188" y="-1143000"/>
            <a:ext cx="220980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2" name="Picture 4" descr="View Image">
            <a:hlinkClick r:id="rId4"/>
          </p:cNvPr>
          <p:cNvPicPr>
            <a:picLocks noChangeAspect="1" noChangeArrowheads="1"/>
          </p:cNvPicPr>
          <p:nvPr/>
        </p:nvPicPr>
        <p:blipFill>
          <a:blip r:embed="rId5" cstate="print"/>
          <a:srcRect/>
          <a:stretch>
            <a:fillRect/>
          </a:stretch>
        </p:blipFill>
        <p:spPr bwMode="auto">
          <a:xfrm>
            <a:off x="6232002" y="4267200"/>
            <a:ext cx="2381250" cy="2324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103188" y="1143000"/>
            <a:ext cx="5992812" cy="5448301"/>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500" b="1" i="0" u="none" strike="noStrike" cap="none" normalizeH="0" baseline="0" dirty="0" smtClean="0">
                <a:ln>
                  <a:noFill/>
                </a:ln>
                <a:solidFill>
                  <a:srgbClr val="898989"/>
                </a:solidFill>
                <a:effectLst/>
                <a:latin typeface="Calibri" pitchFamily="34" charset="0"/>
              </a:rPr>
              <a:t> </a:t>
            </a:r>
            <a:r>
              <a:rPr kumimoji="0" lang="en-US" altLang="en-US" sz="2500" b="1" i="0" u="none" strike="noStrike" cap="none" normalizeH="0" baseline="0" dirty="0" smtClean="0">
                <a:ln>
                  <a:noFill/>
                </a:ln>
                <a:solidFill>
                  <a:schemeClr val="tx1"/>
                </a:solidFill>
                <a:effectLst/>
                <a:latin typeface="Calibri" pitchFamily="34" charset="0"/>
              </a:rPr>
              <a:t>Warren G. Harding once said: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“This is a terrible job.  I have no trouble with my enemies.  But my friends… they’re the ones who keep me walking the floors at night.”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sng" strike="noStrike" cap="none" normalizeH="0" baseline="0" dirty="0" smtClean="0">
                <a:ln>
                  <a:noFill/>
                </a:ln>
                <a:solidFill>
                  <a:schemeClr val="tx1"/>
                </a:solidFill>
                <a:effectLst/>
                <a:latin typeface="Calibri" pitchFamily="34" charset="0"/>
              </a:rPr>
              <a:t>When Harding became president he brought with him to Washington many of his friends and political advisors from Ohio</a:t>
            </a:r>
            <a:r>
              <a:rPr kumimoji="0" lang="en-US" altLang="en-US" sz="2500" b="0" i="0" u="none" strike="noStrike" cap="none" normalizeH="0" baseline="0" dirty="0" smtClean="0">
                <a:ln>
                  <a:noFill/>
                </a:ln>
                <a:solidFill>
                  <a:schemeClr val="tx1"/>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He saw many of these men as loyal friends and advisors who would strengthen his administration.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76200"/>
            <a:ext cx="6553200" cy="784225"/>
          </a:xfrm>
          <a:solidFill>
            <a:schemeClr val="accent3">
              <a:lumMod val="60000"/>
              <a:lumOff val="40000"/>
            </a:schemeClr>
          </a:solidFill>
        </p:spPr>
        <p:txBody>
          <a:bodyPr>
            <a:normAutofit/>
          </a:bodyPr>
          <a:lstStyle/>
          <a:p>
            <a:r>
              <a:rPr lang="en-US" dirty="0" smtClean="0">
                <a:solidFill>
                  <a:schemeClr val="accent1">
                    <a:lumMod val="75000"/>
                  </a:schemeClr>
                </a:solidFill>
              </a:rPr>
              <a:t>Death of Harding</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228600" y="1219200"/>
            <a:ext cx="6248400" cy="54864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4000" b="0" i="0" strike="noStrike" cap="none" normalizeH="0" baseline="0" dirty="0" smtClean="0">
                <a:ln>
                  <a:noFill/>
                </a:ln>
                <a:solidFill>
                  <a:schemeClr val="tx1"/>
                </a:solidFill>
                <a:effectLst/>
                <a:latin typeface="Calibri" pitchFamily="34" charset="0"/>
              </a:rPr>
              <a:t>In 1923 Harding’s health began to fail.  In August he collapsed and died from a cerebral hemorrhage.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Calibri" pitchFamily="34" charset="0"/>
              </a:rPr>
              <a:t>The </a:t>
            </a:r>
            <a:r>
              <a:rPr kumimoji="0" lang="en-US" altLang="en-US" sz="4000" b="0" i="0" u="sng" strike="noStrike" cap="none" normalizeH="0" baseline="0" dirty="0" smtClean="0">
                <a:ln>
                  <a:noFill/>
                </a:ln>
                <a:solidFill>
                  <a:schemeClr val="tx1"/>
                </a:solidFill>
                <a:effectLst/>
                <a:latin typeface="Calibri" pitchFamily="34" charset="0"/>
              </a:rPr>
              <a:t>reports of scandals will appear after his death.</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4000" b="0"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4000" b="0" i="0" u="sng" strike="noStrike" cap="none" normalizeH="0" baseline="0" dirty="0" smtClean="0">
                <a:ln>
                  <a:noFill/>
                </a:ln>
                <a:solidFill>
                  <a:schemeClr val="tx1"/>
                </a:solidFill>
                <a:effectLst/>
                <a:latin typeface="Calibri" pitchFamily="34" charset="0"/>
              </a:rPr>
              <a:t>Several senators became suspicious of the luxurious lifestyle led by the Secretary of the Interior, Albert Fall.</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4000" b="0" i="0" strike="noStrike" cap="none" normalizeH="0" baseline="0" dirty="0" smtClean="0">
                <a:ln>
                  <a:noFill/>
                </a:ln>
                <a:solidFill>
                  <a:schemeClr val="tx1"/>
                </a:solidFill>
                <a:effectLst/>
                <a:latin typeface="Calibri" pitchFamily="34" charset="0"/>
              </a:rPr>
              <a:t>Fall convinced the Secretary of the Navy to </a:t>
            </a:r>
            <a:r>
              <a:rPr kumimoji="0" lang="en-US" altLang="en-US" sz="4000" b="0" i="0" u="sng" strike="noStrike" cap="none" normalizeH="0" baseline="0" dirty="0" smtClean="0">
                <a:ln>
                  <a:noFill/>
                </a:ln>
                <a:solidFill>
                  <a:schemeClr val="tx1"/>
                </a:solidFill>
                <a:effectLst/>
                <a:latin typeface="Calibri" pitchFamily="34" charset="0"/>
              </a:rPr>
              <a:t>transfer oil rich land in Teapot Dome, Wyoming </a:t>
            </a:r>
            <a:r>
              <a:rPr kumimoji="0" lang="en-US" altLang="en-US" sz="4000" b="0" i="0" u="none" strike="noStrike" cap="none" normalizeH="0" baseline="0" dirty="0" smtClean="0">
                <a:ln>
                  <a:noFill/>
                </a:ln>
                <a:solidFill>
                  <a:schemeClr val="tx1"/>
                </a:solidFill>
                <a:effectLst/>
                <a:latin typeface="Calibri" pitchFamily="34" charset="0"/>
              </a:rPr>
              <a:t>to the Department of the Interior.</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rgbClr val="898989"/>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dirty="0" smtClean="0">
                <a:ln>
                  <a:noFill/>
                </a:ln>
                <a:solidFill>
                  <a:srgbClr val="898989"/>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dirty="0" smtClean="0">
                <a:ln>
                  <a:noFill/>
                </a:ln>
                <a:solidFill>
                  <a:srgbClr val="898989"/>
                </a:solidFill>
                <a:effectLst/>
                <a:latin typeface="Calibri" pitchFamily="34" charset="0"/>
              </a:rPr>
              <a:t>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028" name="Picture 4" descr="http://www.old-picture.com/american-legacy/004/pictures/Senator-Albert-F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68" y="1752600"/>
            <a:ext cx="2825750" cy="3508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10400" y="5301734"/>
            <a:ext cx="1600200" cy="369332"/>
          </a:xfrm>
          <a:prstGeom prst="rect">
            <a:avLst/>
          </a:prstGeom>
          <a:noFill/>
        </p:spPr>
        <p:txBody>
          <a:bodyPr wrap="square" rtlCol="0">
            <a:spAutoFit/>
          </a:bodyPr>
          <a:lstStyle/>
          <a:p>
            <a:r>
              <a:rPr lang="en-US" dirty="0" smtClean="0"/>
              <a:t>Albert Fall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Harding:  Ohio President</a:t>
            </a:r>
            <a:endParaRPr lang="en-US" sz="4000" b="1" dirty="0"/>
          </a:p>
        </p:txBody>
      </p:sp>
      <p:pic>
        <p:nvPicPr>
          <p:cNvPr id="4" name="Picture 3" descr="HPIM2447.JPG"/>
          <p:cNvPicPr>
            <a:picLocks noChangeAspect="1"/>
          </p:cNvPicPr>
          <p:nvPr/>
        </p:nvPicPr>
        <p:blipFill>
          <a:blip r:embed="rId2" cstate="print"/>
          <a:stretch>
            <a:fillRect/>
          </a:stretch>
        </p:blipFill>
        <p:spPr>
          <a:xfrm>
            <a:off x="3643343" y="2719156"/>
            <a:ext cx="5500657" cy="4138844"/>
          </a:xfrm>
          <a:prstGeom prst="rect">
            <a:avLst/>
          </a:prstGeom>
        </p:spPr>
      </p:pic>
      <p:pic>
        <p:nvPicPr>
          <p:cNvPr id="5" name="Picture 4" descr="HPIM2451.JPG"/>
          <p:cNvPicPr>
            <a:picLocks noChangeAspect="1"/>
          </p:cNvPicPr>
          <p:nvPr/>
        </p:nvPicPr>
        <p:blipFill>
          <a:blip r:embed="rId3" cstate="print"/>
          <a:stretch>
            <a:fillRect/>
          </a:stretch>
        </p:blipFill>
        <p:spPr>
          <a:xfrm>
            <a:off x="0" y="1295400"/>
            <a:ext cx="4127091" cy="310533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990600"/>
            <a:ext cx="6019800" cy="5562600"/>
          </a:xfrm>
          <a:solidFill>
            <a:schemeClr val="accent4">
              <a:lumMod val="40000"/>
              <a:lumOff val="60000"/>
            </a:schemeClr>
          </a:solidFill>
        </p:spPr>
        <p:txBody>
          <a:bodyPr>
            <a:noAutofit/>
          </a:bodyPr>
          <a:lstStyle/>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The land had been reserved for the navy.  </a:t>
            </a:r>
            <a:r>
              <a:rPr lang="en-US" sz="1800" b="0" u="sng"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Fall leased it out to private business interests.</a:t>
            </a:r>
          </a:p>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This agreement allowed Fall to make $200,000 in government bonds and $185,000 in cash.</a:t>
            </a:r>
          </a:p>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When </a:t>
            </a:r>
            <a:r>
              <a:rPr lang="en-US" sz="1800" b="0" cap="none" dirty="0">
                <a:solidFill>
                  <a:schemeClr val="tx1"/>
                </a:solidFill>
                <a:latin typeface="Verdana" panose="020B0604030504040204" pitchFamily="34" charset="0"/>
                <a:ea typeface="Verdana" panose="020B0604030504040204" pitchFamily="34" charset="0"/>
                <a:cs typeface="Verdana" panose="020B0604030504040204" pitchFamily="34" charset="0"/>
              </a:rPr>
              <a:t>F</a:t>
            </a:r>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all was caught he was linked to </a:t>
            </a:r>
            <a:r>
              <a:rPr lang="en-US" sz="1800" b="0" u="sng" cap="none" dirty="0">
                <a:solidFill>
                  <a:schemeClr val="tx1"/>
                </a:solidFill>
                <a:latin typeface="Verdana" panose="020B0604030504040204" pitchFamily="34" charset="0"/>
                <a:ea typeface="Verdana" panose="020B0604030504040204" pitchFamily="34" charset="0"/>
                <a:cs typeface="Verdana" panose="020B0604030504040204" pitchFamily="34" charset="0"/>
              </a:rPr>
              <a:t>H</a:t>
            </a:r>
            <a:r>
              <a:rPr lang="en-US" sz="1800" b="0" u="sng"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arding’s</a:t>
            </a:r>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administration which would gain a </a:t>
            </a:r>
            <a:r>
              <a:rPr lang="en-US" sz="1800" b="0" u="sng"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bad reputation because of the scandal. </a:t>
            </a:r>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Fall will later go to jail for his role in the scandal.</a:t>
            </a:r>
          </a:p>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There was no evidence that the president had any involvement in the scandals.</a:t>
            </a:r>
          </a:p>
          <a:p>
            <a:pPr algn="l"/>
            <a:r>
              <a:rPr lang="en-US" sz="1800" b="0" cap="none"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l"/>
            <a:r>
              <a:rPr lang="en-US" sz="2000" b="0" cap="none" dirty="0" smtClean="0">
                <a:solidFill>
                  <a:schemeClr val="tx1"/>
                </a:solidFill>
                <a:latin typeface="Comic Sans MS" panose="030F0702030302020204" pitchFamily="66" charset="0"/>
              </a:rPr>
              <a:t> </a:t>
            </a:r>
          </a:p>
          <a:p>
            <a:endParaRPr lang="en-US" sz="2000" b="0" cap="none" dirty="0">
              <a:solidFill>
                <a:schemeClr val="tx2">
                  <a:lumMod val="75000"/>
                </a:schemeClr>
              </a:solidFill>
              <a:latin typeface="Comic Sans MS" panose="030F0702030302020204" pitchFamily="66" charset="0"/>
            </a:endParaRPr>
          </a:p>
        </p:txBody>
      </p:sp>
      <p:sp>
        <p:nvSpPr>
          <p:cNvPr id="2" name="Title 1"/>
          <p:cNvSpPr>
            <a:spLocks noGrp="1"/>
          </p:cNvSpPr>
          <p:nvPr>
            <p:ph type="ctrTitle"/>
          </p:nvPr>
        </p:nvSpPr>
        <p:spPr>
          <a:xfrm>
            <a:off x="1219200" y="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Teapot Dome Scandal</a:t>
            </a:r>
            <a:endParaRPr lang="en-US" dirty="0">
              <a:solidFill>
                <a:schemeClr val="accent1">
                  <a:lumMod val="75000"/>
                </a:schemeClr>
              </a:solidFill>
              <a:latin typeface="Aharoni" pitchFamily="2" charset="-79"/>
              <a:cs typeface="Aharoni" pitchFamily="2" charset="-79"/>
            </a:endParaRPr>
          </a:p>
        </p:txBody>
      </p:sp>
      <p:pic>
        <p:nvPicPr>
          <p:cNvPr id="52226" name="Picture 2" descr="View Image">
            <a:hlinkClick r:id="rId2"/>
          </p:cNvPr>
          <p:cNvPicPr>
            <a:picLocks noChangeAspect="1" noChangeArrowheads="1"/>
          </p:cNvPicPr>
          <p:nvPr/>
        </p:nvPicPr>
        <p:blipFill>
          <a:blip r:embed="rId3" cstate="print"/>
          <a:srcRect/>
          <a:stretch>
            <a:fillRect/>
          </a:stretch>
        </p:blipFill>
        <p:spPr bwMode="auto">
          <a:xfrm>
            <a:off x="6781800" y="2209800"/>
            <a:ext cx="2033626" cy="302622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8068" name="Picture 4" descr="http://rds.yahoo.com/_ylt=A0WTb_6_piFNO3YAlgmjzbkF/SIG=12gqkdrpt/EXP=1294137407/**http%3a/academic.brooklyn.cuny.edu/history/johnson/teapot.gif"/>
          <p:cNvPicPr>
            <a:picLocks noChangeAspect="1" noChangeArrowheads="1"/>
          </p:cNvPicPr>
          <p:nvPr/>
        </p:nvPicPr>
        <p:blipFill>
          <a:blip r:embed="rId2" cstate="print"/>
          <a:srcRect/>
          <a:stretch>
            <a:fillRect/>
          </a:stretch>
        </p:blipFill>
        <p:spPr bwMode="auto">
          <a:xfrm>
            <a:off x="848706" y="-38959"/>
            <a:ext cx="7644130" cy="689695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 name="Picture 5" descr="Flappers.jpg"/>
          <p:cNvPicPr>
            <a:picLocks noChangeAspect="1"/>
          </p:cNvPicPr>
          <p:nvPr/>
        </p:nvPicPr>
        <p:blipFill>
          <a:blip r:embed="rId2" cstate="print"/>
          <a:stretch>
            <a:fillRect/>
          </a:stretch>
        </p:blipFill>
        <p:spPr>
          <a:xfrm>
            <a:off x="211028" y="429491"/>
            <a:ext cx="3903772" cy="58473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3657600" y="-34636"/>
            <a:ext cx="4495140" cy="3046988"/>
          </a:xfrm>
          <a:prstGeom prst="rect">
            <a:avLst/>
          </a:prstGeom>
          <a:noFill/>
        </p:spPr>
        <p:txBody>
          <a:bodyPr wrap="none" lIns="91440" tIns="45720" rIns="91440" bIns="45720">
            <a:spAutoFit/>
          </a:bodyPr>
          <a:lstStyle/>
          <a:p>
            <a:pPr algn="ctr"/>
            <a: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a:t>
            </a:r>
          </a:p>
          <a:p>
            <a:pPr algn="ctr"/>
            <a: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1920’s</a:t>
            </a:r>
            <a:endPar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descr="http://3.bp.blogspot.com/-N6QBL8vrQUg/TvZdp36TFKI/AAAAAAAACXE/k-iYUMYBzAA/s1600/free%2Bvintage%2Bretro%2Blady%2B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819399"/>
            <a:ext cx="3000899" cy="420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WOMEN</a:t>
            </a:r>
            <a:endParaRPr lang="en-US" b="1" dirty="0"/>
          </a:p>
        </p:txBody>
      </p:sp>
      <p:sp>
        <p:nvSpPr>
          <p:cNvPr id="3" name="Content Placeholder 2"/>
          <p:cNvSpPr>
            <a:spLocks noGrp="1"/>
          </p:cNvSpPr>
          <p:nvPr>
            <p:ph sz="quarter" idx="1"/>
          </p:nvPr>
        </p:nvSpPr>
        <p:spPr>
          <a:xfrm>
            <a:off x="301752" y="1527048"/>
            <a:ext cx="8534400" cy="2511552"/>
          </a:xfrm>
        </p:spPr>
        <p:txBody>
          <a:bodyPr>
            <a:normAutofit lnSpcReduction="10000"/>
          </a:bodyPr>
          <a:lstStyle/>
          <a:p>
            <a:r>
              <a:rPr lang="en-US" dirty="0" smtClean="0"/>
              <a:t>In the 1920’s women will go through a </a:t>
            </a:r>
            <a:r>
              <a:rPr lang="en-US" u="sng" dirty="0" smtClean="0"/>
              <a:t>transformation from what was considered the “Victorian Woman” to the “Modern Woman”.</a:t>
            </a:r>
          </a:p>
          <a:p>
            <a:endParaRPr lang="en-US" dirty="0"/>
          </a:p>
          <a:p>
            <a:r>
              <a:rPr lang="en-US" dirty="0" smtClean="0"/>
              <a:t>Clothing styles will change, hair length, and expectations.</a:t>
            </a:r>
            <a:endParaRPr lang="en-US" dirty="0"/>
          </a:p>
        </p:txBody>
      </p:sp>
      <p:pic>
        <p:nvPicPr>
          <p:cNvPr id="4098" name="Picture 2" descr="Image result for 1920's fash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733800"/>
            <a:ext cx="5635752" cy="296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56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860425"/>
          </a:xfrm>
          <a:solidFill>
            <a:schemeClr val="accent5">
              <a:lumMod val="40000"/>
              <a:lumOff val="60000"/>
            </a:schemeClr>
          </a:solidFill>
        </p:spPr>
        <p:txBody>
          <a:bodyPr>
            <a:normAutofit fontScale="90000"/>
          </a:bodyPr>
          <a:lstStyle/>
          <a:p>
            <a:r>
              <a:rPr lang="en-US" dirty="0" smtClean="0">
                <a:solidFill>
                  <a:schemeClr val="accent1">
                    <a:lumMod val="75000"/>
                  </a:schemeClr>
                </a:solidFill>
              </a:rPr>
              <a:t>MOTHERHOOD REDEFINED</a:t>
            </a:r>
            <a:endParaRPr lang="en-US" dirty="0">
              <a:solidFill>
                <a:schemeClr val="accent1">
                  <a:lumMod val="75000"/>
                </a:schemeClr>
              </a:solidFill>
            </a:endParaRPr>
          </a:p>
        </p:txBody>
      </p:sp>
      <p:sp>
        <p:nvSpPr>
          <p:cNvPr id="5" name="Subtitle 2"/>
          <p:cNvSpPr>
            <a:spLocks noGrp="1"/>
          </p:cNvSpPr>
          <p:nvPr>
            <p:ph type="subTitle" idx="4294967295"/>
          </p:nvPr>
        </p:nvSpPr>
        <p:spPr bwMode="auto">
          <a:xfrm>
            <a:off x="228600" y="1295400"/>
            <a:ext cx="5257800" cy="5105400"/>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rmAutofit/>
          </a:bodyPr>
          <a:lstStyle/>
          <a:p>
            <a:pPr eaLnBrk="0" fontAlgn="base" hangingPunct="0">
              <a:spcAft>
                <a:spcPct val="0"/>
              </a:spcAft>
              <a:buClrTx/>
              <a:buSzTx/>
            </a:pPr>
            <a:r>
              <a:rPr kumimoji="0" lang="en-US" altLang="en-US" sz="2200" b="1" i="0" u="none" strike="noStrike" cap="none" normalizeH="0" baseline="0" dirty="0" smtClean="0">
                <a:ln>
                  <a:noFill/>
                </a:ln>
                <a:solidFill>
                  <a:schemeClr val="tx1"/>
                </a:solidFill>
                <a:effectLst/>
                <a:latin typeface="Calibri" pitchFamily="34" charset="0"/>
              </a:rPr>
              <a:t> </a:t>
            </a:r>
            <a:r>
              <a:rPr kumimoji="0" lang="en-US" altLang="en-US" sz="2200" b="0" i="0" u="none" strike="noStrike" cap="none" normalizeH="0" baseline="0" dirty="0" smtClean="0">
                <a:ln>
                  <a:noFill/>
                </a:ln>
                <a:solidFill>
                  <a:schemeClr val="tx1"/>
                </a:solidFill>
                <a:effectLst/>
                <a:latin typeface="Calibri" pitchFamily="34" charset="0"/>
              </a:rPr>
              <a:t> After World War I, behaviorists such as John B. Watson, </a:t>
            </a:r>
            <a:r>
              <a:rPr kumimoji="0" lang="en-US" altLang="en-US" sz="2200" b="0" i="0" u="sng" strike="noStrike" cap="none" normalizeH="0" baseline="0" dirty="0" smtClean="0">
                <a:ln>
                  <a:noFill/>
                </a:ln>
                <a:solidFill>
                  <a:schemeClr val="tx1"/>
                </a:solidFill>
                <a:effectLst/>
                <a:latin typeface="Calibri" pitchFamily="34" charset="0"/>
              </a:rPr>
              <a:t>challenged</a:t>
            </a:r>
            <a:r>
              <a:rPr kumimoji="0" lang="en-US" altLang="en-US" sz="2200" b="0" i="0" u="sng" strike="noStrike" cap="none" normalizeH="0" dirty="0" smtClean="0">
                <a:ln>
                  <a:noFill/>
                </a:ln>
                <a:solidFill>
                  <a:schemeClr val="tx1"/>
                </a:solidFill>
                <a:effectLst/>
                <a:latin typeface="Calibri" pitchFamily="34" charset="0"/>
              </a:rPr>
              <a:t> the assumption that women had an instinctive capacity for motherhood</a:t>
            </a:r>
            <a:r>
              <a:rPr kumimoji="0" lang="en-US" altLang="en-US" sz="2200" b="0" i="0" u="none" strike="noStrike" cap="none" normalizeH="0" dirty="0" smtClean="0">
                <a:ln>
                  <a:noFill/>
                </a:ln>
                <a:solidFill>
                  <a:schemeClr val="tx1"/>
                </a:solidFill>
                <a:effectLst/>
                <a:latin typeface="Calibri" pitchFamily="34" charset="0"/>
              </a:rPr>
              <a:t>.</a:t>
            </a:r>
          </a:p>
          <a:p>
            <a:pPr eaLnBrk="0" fontAlgn="base" hangingPunct="0">
              <a:spcAft>
                <a:spcPct val="0"/>
              </a:spcAft>
              <a:buClrTx/>
              <a:buSzTx/>
            </a:pPr>
            <a:endParaRPr lang="en-US" altLang="en-US" sz="2200" baseline="0" dirty="0">
              <a:latin typeface="Calibri" pitchFamily="34" charset="0"/>
            </a:endParaRPr>
          </a:p>
          <a:p>
            <a:pPr eaLnBrk="0" fontAlgn="base" hangingPunct="0">
              <a:spcAft>
                <a:spcPct val="0"/>
              </a:spcAft>
              <a:buClrTx/>
              <a:buSzTx/>
            </a:pPr>
            <a:r>
              <a:rPr kumimoji="0" lang="en-US" altLang="en-US" sz="2200" b="0" i="0" u="none" strike="noStrike" cap="none" normalizeH="0" baseline="0" dirty="0" smtClean="0">
                <a:ln>
                  <a:noFill/>
                </a:ln>
                <a:solidFill>
                  <a:schemeClr val="tx1"/>
                </a:solidFill>
                <a:effectLst/>
                <a:latin typeface="Calibri" pitchFamily="34" charset="0"/>
              </a:rPr>
              <a:t>Women bega</a:t>
            </a:r>
            <a:r>
              <a:rPr lang="en-US" altLang="en-US" sz="2200" dirty="0" smtClean="0">
                <a:latin typeface="Calibri" pitchFamily="34" charset="0"/>
              </a:rPr>
              <a:t>n to see their relationships with their husbands as more </a:t>
            </a:r>
            <a:r>
              <a:rPr lang="en-US" altLang="en-US" sz="2200" u="sng" dirty="0" smtClean="0">
                <a:latin typeface="Calibri" pitchFamily="34" charset="0"/>
              </a:rPr>
              <a:t>than just for the purpose of procreation.</a:t>
            </a:r>
            <a:endParaRPr kumimoji="0" lang="en-US" altLang="en-US" sz="2200" b="0" i="0" u="sng" strike="noStrike" cap="none" normalizeH="0" baseline="0" dirty="0" smtClean="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074" name="Picture 2" descr="Image result for 1920's motherhood"/>
          <p:cNvPicPr>
            <a:picLocks noChangeAspect="1" noChangeArrowheads="1"/>
          </p:cNvPicPr>
          <p:nvPr/>
        </p:nvPicPr>
        <p:blipFill rotWithShape="1">
          <a:blip r:embed="rId2">
            <a:extLst>
              <a:ext uri="{28A0092B-C50C-407E-A947-70E740481C1C}">
                <a14:useLocalDpi xmlns:a14="http://schemas.microsoft.com/office/drawing/2010/main" val="0"/>
              </a:ext>
            </a:extLst>
          </a:blip>
          <a:srcRect l="14648" r="-704"/>
          <a:stretch/>
        </p:blipFill>
        <p:spPr bwMode="auto">
          <a:xfrm>
            <a:off x="5486400" y="1295400"/>
            <a:ext cx="360826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1920's motherh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038600"/>
            <a:ext cx="1981200" cy="263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911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MARGARET SANGER</a:t>
            </a:r>
            <a:endParaRPr lang="en-US" dirty="0">
              <a:solidFill>
                <a:schemeClr val="accent1">
                  <a:lumMod val="75000"/>
                </a:schemeClr>
              </a:solidFill>
            </a:endParaRPr>
          </a:p>
        </p:txBody>
      </p:sp>
      <p:sp>
        <p:nvSpPr>
          <p:cNvPr id="5" name="Subtitle 4"/>
          <p:cNvSpPr>
            <a:spLocks noGrp="1"/>
          </p:cNvSpPr>
          <p:nvPr>
            <p:ph type="subTitle" idx="1"/>
          </p:nvPr>
        </p:nvSpPr>
        <p:spPr/>
        <p:txBody>
          <a:bodyPr/>
          <a:lstStyle/>
          <a:p>
            <a:endParaRPr lang="en-US" dirty="0"/>
          </a:p>
        </p:txBody>
      </p:sp>
      <p:sp>
        <p:nvSpPr>
          <p:cNvPr id="6" name="Subtitle 2"/>
          <p:cNvSpPr>
            <a:spLocks noGrp="1"/>
          </p:cNvSpPr>
          <p:nvPr>
            <p:ph type="subTitle" idx="4294967295"/>
          </p:nvPr>
        </p:nvSpPr>
        <p:spPr bwMode="auto">
          <a:xfrm>
            <a:off x="387927" y="1295400"/>
            <a:ext cx="5631873" cy="5094743"/>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0" fontAlgn="base" hangingPunct="0">
              <a:spcAft>
                <a:spcPct val="0"/>
              </a:spcAft>
              <a:buClrTx/>
              <a:buSzTx/>
            </a:pPr>
            <a:r>
              <a:rPr lang="en-US" sz="2800" dirty="0"/>
              <a:t>In the early 20</a:t>
            </a:r>
            <a:r>
              <a:rPr lang="en-US" sz="2800" baseline="30000" dirty="0"/>
              <a:t>th</a:t>
            </a:r>
            <a:r>
              <a:rPr lang="en-US" sz="2800" dirty="0"/>
              <a:t> century, at a time when matters surrounding </a:t>
            </a:r>
            <a:r>
              <a:rPr lang="en-US" sz="2800" u="sng" dirty="0"/>
              <a:t>family planning or women’s healthcare were not spoken in public, Margaret Sanger founded the birth control movement </a:t>
            </a:r>
            <a:r>
              <a:rPr lang="en-US" sz="2800" dirty="0"/>
              <a:t>and became an outspoken and </a:t>
            </a:r>
            <a:r>
              <a:rPr lang="en-US" sz="2800" u="sng" dirty="0"/>
              <a:t>life-long advocate for women’s reproductive rights. </a:t>
            </a:r>
            <a:endParaRPr lang="en-US" sz="2800" u="sng" dirty="0" smtClean="0"/>
          </a:p>
          <a:p>
            <a:pPr eaLnBrk="0" fontAlgn="base" hangingPunct="0">
              <a:spcAft>
                <a:spcPct val="0"/>
              </a:spcAft>
              <a:buClrTx/>
              <a:buSzTx/>
            </a:pPr>
            <a:r>
              <a:rPr lang="en-US" sz="2800" dirty="0" smtClean="0"/>
              <a:t>In </a:t>
            </a:r>
            <a:r>
              <a:rPr lang="en-US" sz="2800" dirty="0"/>
              <a:t>her later life, Sanger spearheaded the effort that resulted in the modern birth control pill by 1960.</a:t>
            </a:r>
            <a:endParaRPr kumimoji="0" lang="en-US" altLang="en-US" sz="2800" b="0" i="0" u="none" strike="noStrike" cap="none" normalizeH="0" baseline="0" dirty="0" smtClean="0">
              <a:ln>
                <a:noFill/>
              </a:ln>
              <a:solidFill>
                <a:schemeClr val="tx1"/>
              </a:solidFill>
              <a:effectLst/>
              <a:latin typeface="Arial" pitchFamily="34" charset="0"/>
            </a:endParaRPr>
          </a:p>
        </p:txBody>
      </p:sp>
      <p:pic>
        <p:nvPicPr>
          <p:cNvPr id="1026" name="Picture 2" descr="Image result for margaret s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800"/>
            <a:ext cx="2936257" cy="37237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811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rPr>
              <a:t>Flappers</a:t>
            </a:r>
            <a:endParaRPr lang="en-US" dirty="0">
              <a:solidFill>
                <a:schemeClr val="accent1">
                  <a:lumMod val="75000"/>
                </a:schemeClr>
              </a:solidFill>
            </a:endParaRPr>
          </a:p>
        </p:txBody>
      </p:sp>
      <p:pic>
        <p:nvPicPr>
          <p:cNvPr id="4" name="Picture 3" descr="1929_flappers_sketch_small.jpg"/>
          <p:cNvPicPr>
            <a:picLocks noChangeAspect="1"/>
          </p:cNvPicPr>
          <p:nvPr/>
        </p:nvPicPr>
        <p:blipFill>
          <a:blip r:embed="rId2" cstate="print"/>
          <a:stretch>
            <a:fillRect/>
          </a:stretch>
        </p:blipFill>
        <p:spPr>
          <a:xfrm>
            <a:off x="7162800" y="304800"/>
            <a:ext cx="1705356" cy="3027259"/>
          </a:xfrm>
          <a:prstGeom prst="rect">
            <a:avLst/>
          </a:prstGeom>
        </p:spPr>
      </p:pic>
      <p:pic>
        <p:nvPicPr>
          <p:cNvPr id="5" name="Picture 4" descr="th_flappers.jpg"/>
          <p:cNvPicPr>
            <a:picLocks noChangeAspect="1"/>
          </p:cNvPicPr>
          <p:nvPr/>
        </p:nvPicPr>
        <p:blipFill>
          <a:blip r:embed="rId3" cstate="print"/>
          <a:stretch>
            <a:fillRect/>
          </a:stretch>
        </p:blipFill>
        <p:spPr>
          <a:xfrm>
            <a:off x="5638801" y="3390551"/>
            <a:ext cx="2362200" cy="3467449"/>
          </a:xfrm>
          <a:prstGeom prst="rect">
            <a:avLst/>
          </a:prstGeom>
        </p:spPr>
      </p:pic>
      <p:pic>
        <p:nvPicPr>
          <p:cNvPr id="1026" name="Picture 2" descr="D:\HISTORY\The Twenties\e22761071ed91c20.jpg"/>
          <p:cNvPicPr>
            <a:picLocks noChangeAspect="1" noChangeArrowheads="1"/>
          </p:cNvPicPr>
          <p:nvPr/>
        </p:nvPicPr>
        <p:blipFill>
          <a:blip r:embed="rId4" cstate="print"/>
          <a:srcRect/>
          <a:stretch>
            <a:fillRect/>
          </a:stretch>
        </p:blipFill>
        <p:spPr bwMode="auto">
          <a:xfrm>
            <a:off x="7892195" y="4343400"/>
            <a:ext cx="1251805" cy="1914525"/>
          </a:xfrm>
          <a:prstGeom prst="rect">
            <a:avLst/>
          </a:prstGeom>
          <a:noFill/>
        </p:spPr>
      </p:pic>
      <p:sp>
        <p:nvSpPr>
          <p:cNvPr id="7" name="Subtitle 2"/>
          <p:cNvSpPr>
            <a:spLocks noGrp="1"/>
          </p:cNvSpPr>
          <p:nvPr>
            <p:ph type="subTitle" idx="4294967295"/>
          </p:nvPr>
        </p:nvSpPr>
        <p:spPr bwMode="auto">
          <a:xfrm>
            <a:off x="457200" y="1752600"/>
            <a:ext cx="4953000" cy="4191000"/>
          </a:xfrm>
          <a:prstGeom prst="rect">
            <a:avLst/>
          </a:prstGeom>
          <a:solidFill>
            <a:srgbClr val="B7D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sng" strike="noStrike" cap="none" normalizeH="0" baseline="0" smtClean="0">
                <a:ln>
                  <a:noFill/>
                </a:ln>
                <a:solidFill>
                  <a:srgbClr val="17375E"/>
                </a:solidFill>
                <a:effectLst/>
                <a:latin typeface="Calibri" pitchFamily="34" charset="0"/>
              </a:rPr>
              <a:t>Flappers challenged the ideas of the Victorian woman.</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000" b="0" i="0" u="none" strike="noStrike" cap="none" normalizeH="0" baseline="0" smtClean="0">
              <a:ln>
                <a:noFill/>
              </a:ln>
              <a:solidFill>
                <a:srgbClr val="17375E"/>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smtClean="0">
                <a:ln>
                  <a:noFill/>
                </a:ln>
                <a:solidFill>
                  <a:srgbClr val="17375E"/>
                </a:solidFill>
                <a:effectLst/>
                <a:latin typeface="Calibri" pitchFamily="34" charset="0"/>
              </a:rPr>
              <a:t>Short Skirts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smtClean="0">
                <a:ln>
                  <a:noFill/>
                </a:ln>
                <a:solidFill>
                  <a:srgbClr val="17375E"/>
                </a:solidFill>
                <a:effectLst/>
                <a:latin typeface="Calibri" pitchFamily="34" charset="0"/>
              </a:rPr>
              <a:t>Short Hair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smtClean="0">
                <a:ln>
                  <a:noFill/>
                </a:ln>
                <a:solidFill>
                  <a:srgbClr val="17375E"/>
                </a:solidFill>
                <a:effectLst/>
                <a:latin typeface="Calibri" pitchFamily="34" charset="0"/>
              </a:rPr>
              <a:t>Long Bead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smtClean="0">
                <a:ln>
                  <a:noFill/>
                </a:ln>
                <a:solidFill>
                  <a:srgbClr val="17375E"/>
                </a:solidFill>
                <a:effectLst/>
                <a:latin typeface="Calibri" pitchFamily="34" charset="0"/>
              </a:rPr>
              <a:t>Rebellious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smtClean="0">
                <a:ln>
                  <a:noFill/>
                </a:ln>
                <a:solidFill>
                  <a:srgbClr val="17375E"/>
                </a:solidFill>
                <a:effectLst/>
                <a:latin typeface="Calibri" pitchFamily="34" charset="0"/>
              </a:rPr>
              <a:t>Drink and Smoke in Public</a:t>
            </a:r>
            <a:endParaRPr kumimoji="0" lang="en-US" altLang="en-US" sz="32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DALE CARNEGIE</a:t>
            </a:r>
            <a:endParaRPr lang="en-US" b="1" dirty="0"/>
          </a:p>
        </p:txBody>
      </p:sp>
      <p:sp>
        <p:nvSpPr>
          <p:cNvPr id="3" name="Content Placeholder 2"/>
          <p:cNvSpPr>
            <a:spLocks noGrp="1"/>
          </p:cNvSpPr>
          <p:nvPr>
            <p:ph sz="quarter" idx="1"/>
          </p:nvPr>
        </p:nvSpPr>
        <p:spPr>
          <a:xfrm>
            <a:off x="301752" y="1527048"/>
            <a:ext cx="4422648" cy="4645152"/>
          </a:xfrm>
        </p:spPr>
        <p:txBody>
          <a:bodyPr/>
          <a:lstStyle/>
          <a:p>
            <a:r>
              <a:rPr lang="en-US" dirty="0" smtClean="0"/>
              <a:t>Dale Carnegie </a:t>
            </a:r>
            <a:r>
              <a:rPr lang="en-US" dirty="0"/>
              <a:t>was an American writer and lecturer, and the developer of famous courses in self-improvement, salesmanship, corporate training, public speaking, and interpersonal skills. </a:t>
            </a:r>
          </a:p>
        </p:txBody>
      </p:sp>
      <p:pic>
        <p:nvPicPr>
          <p:cNvPr id="2050" name="Picture 2" descr="Image result for dale carneg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143000"/>
            <a:ext cx="2579648" cy="31729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ale carneg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321" y="4471416"/>
            <a:ext cx="3789831" cy="199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08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The Radio</a:t>
            </a:r>
            <a:endParaRPr lang="en-US" dirty="0">
              <a:solidFill>
                <a:schemeClr val="accent1">
                  <a:lumMod val="75000"/>
                </a:schemeClr>
              </a:solidFill>
              <a:latin typeface="Aharoni" pitchFamily="2" charset="-79"/>
              <a:cs typeface="Aharoni" pitchFamily="2" charset="-79"/>
            </a:endParaRPr>
          </a:p>
        </p:txBody>
      </p:sp>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304799" y="1828800"/>
            <a:ext cx="7391401" cy="43434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Calibri" pitchFamily="34" charset="0"/>
              </a:rPr>
              <a:t>The 1920’s saw the birth of one of the most influential forms of communication of the century.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Calibri" pitchFamily="34" charset="0"/>
              </a:rPr>
              <a:t>In November </a:t>
            </a:r>
            <a:r>
              <a:rPr kumimoji="0" lang="en-US" altLang="en-US" sz="2700" b="0" i="0" u="sng" strike="noStrike" cap="none" normalizeH="0" baseline="0" dirty="0" smtClean="0">
                <a:ln>
                  <a:noFill/>
                </a:ln>
                <a:solidFill>
                  <a:schemeClr val="tx1"/>
                </a:solidFill>
                <a:effectLst/>
                <a:latin typeface="Calibri" pitchFamily="34" charset="0"/>
              </a:rPr>
              <a:t>1920 the first radio broadcast was made.  By the end of the decade more than one million families in America had radios.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700" b="0"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sng" strike="noStrike" cap="none" normalizeH="0" baseline="0" dirty="0" smtClean="0">
                <a:ln>
                  <a:noFill/>
                </a:ln>
                <a:solidFill>
                  <a:schemeClr val="tx1"/>
                </a:solidFill>
                <a:effectLst/>
                <a:latin typeface="Calibri" pitchFamily="34" charset="0"/>
              </a:rPr>
              <a:t>The radio will create a common identity and culture amongst Americans.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6" descr="5a5b4806fedd8834.jpg"/>
          <p:cNvPicPr>
            <a:picLocks noChangeAspect="1"/>
          </p:cNvPicPr>
          <p:nvPr/>
        </p:nvPicPr>
        <p:blipFill>
          <a:blip r:embed="rId2" cstate="print"/>
          <a:stretch>
            <a:fillRect/>
          </a:stretch>
        </p:blipFill>
        <p:spPr>
          <a:xfrm>
            <a:off x="6858000" y="228601"/>
            <a:ext cx="1750060" cy="1981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295400" y="76200"/>
            <a:ext cx="6553200" cy="838200"/>
          </a:xfrm>
          <a:ln w="57150">
            <a:solidFill>
              <a:schemeClr val="accent2"/>
            </a:solidFill>
            <a:miter lim="800000"/>
            <a:headEnd/>
            <a:tailEnd/>
          </a:ln>
        </p:spPr>
        <p:txBody>
          <a:bodyPr/>
          <a:lstStyle/>
          <a:p>
            <a:pPr eaLnBrk="1" hangingPunct="1"/>
            <a:r>
              <a:rPr lang="en-US" altLang="en-US" b="1" smtClean="0"/>
              <a:t>The Hindenburg</a:t>
            </a:r>
          </a:p>
        </p:txBody>
      </p:sp>
      <p:sp>
        <p:nvSpPr>
          <p:cNvPr id="58371" name="Rectangle 3"/>
          <p:cNvSpPr>
            <a:spLocks noGrp="1" noChangeArrowheads="1"/>
          </p:cNvSpPr>
          <p:nvPr>
            <p:ph type="subTitle" idx="1"/>
          </p:nvPr>
        </p:nvSpPr>
        <p:spPr>
          <a:xfrm>
            <a:off x="152400" y="2606548"/>
            <a:ext cx="8839200" cy="4254500"/>
          </a:xfrm>
          <a:ln w="38100">
            <a:solidFill>
              <a:srgbClr val="FF6600"/>
            </a:solidFill>
            <a:miter lim="800000"/>
            <a:headEnd/>
            <a:tailEnd/>
          </a:ln>
        </p:spPr>
        <p:txBody>
          <a:bodyPr>
            <a:normAutofit/>
          </a:bodyPr>
          <a:lstStyle/>
          <a:p>
            <a:pPr algn="l" eaLnBrk="1" hangingPunct="1">
              <a:lnSpc>
                <a:spcPct val="80000"/>
              </a:lnSpc>
              <a:buClr>
                <a:srgbClr val="FF6600"/>
              </a:buClr>
              <a:buFont typeface="Wingdings" panose="05000000000000000000" pitchFamily="2" charset="2"/>
              <a:buChar char="v"/>
            </a:pP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Some of radio’s greatest moments occurred as a reporter</a:t>
            </a:r>
          </a:p>
          <a:p>
            <a:pPr algn="l" eaLnBrk="1" hangingPunct="1">
              <a:lnSpc>
                <a:spcPct val="80000"/>
              </a:lnSpc>
              <a:buClr>
                <a:srgbClr val="FF6600"/>
              </a:buClr>
              <a:buFont typeface="Wingdings" panose="05000000000000000000" pitchFamily="2" charset="2"/>
              <a:buNone/>
            </a:pPr>
            <a:r>
              <a:rPr lang="en-US" altLang="en-US" sz="2000" b="0" u="sng" cap="none" spc="0" dirty="0">
                <a:latin typeface="Verdana" panose="020B0604030504040204" pitchFamily="34" charset="0"/>
                <a:ea typeface="Verdana" panose="020B0604030504040204" pitchFamily="34" charset="0"/>
                <a:cs typeface="Verdana" panose="020B0604030504040204" pitchFamily="34" charset="0"/>
              </a:rPr>
              <a:t>c</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ommented live at an event where something unexpected</a:t>
            </a:r>
          </a:p>
          <a:p>
            <a:pPr algn="l" eaLnBrk="1" hangingPunct="1">
              <a:lnSpc>
                <a:spcPct val="80000"/>
              </a:lnSpc>
              <a:buClr>
                <a:srgbClr val="FF6600"/>
              </a:buClr>
              <a:buFont typeface="Wingdings" panose="05000000000000000000" pitchFamily="2" charset="2"/>
              <a:buNone/>
            </a:pPr>
            <a:r>
              <a:rPr lang="en-US" altLang="en-US" sz="2000" b="0" u="sng" cap="none" spc="0" dirty="0">
                <a:latin typeface="Verdana" panose="020B0604030504040204" pitchFamily="34" charset="0"/>
                <a:ea typeface="Verdana" panose="020B0604030504040204" pitchFamily="34" charset="0"/>
                <a:cs typeface="Verdana" panose="020B0604030504040204" pitchFamily="34" charset="0"/>
              </a:rPr>
              <a:t>h</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appened.</a:t>
            </a:r>
          </a:p>
          <a:p>
            <a:pPr algn="l" eaLnBrk="1" hangingPunct="1">
              <a:lnSpc>
                <a:spcPct val="80000"/>
              </a:lnSpc>
              <a:buClr>
                <a:srgbClr val="FF6600"/>
              </a:buClr>
              <a:buFont typeface="Wingdings" panose="05000000000000000000" pitchFamily="2" charset="2"/>
              <a:buNone/>
            </a:pPr>
            <a:endPar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v"/>
            </a:pP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On May 6, 1937 in Lakehurst, New </a:t>
            </a:r>
            <a:r>
              <a:rPr lang="en-US" altLang="en-US" sz="2000" b="0" u="sng" cap="none" spc="0" dirty="0">
                <a:latin typeface="Verdana" panose="020B0604030504040204" pitchFamily="34" charset="0"/>
                <a:ea typeface="Verdana" panose="020B0604030504040204" pitchFamily="34" charset="0"/>
                <a:cs typeface="Verdana" panose="020B0604030504040204" pitchFamily="34" charset="0"/>
              </a:rPr>
              <a:t>J</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ersey a huge </a:t>
            </a:r>
            <a:r>
              <a:rPr lang="en-US" altLang="en-US" sz="2000" b="0" u="sng" cap="none" spc="0" dirty="0">
                <a:latin typeface="Verdana" panose="020B0604030504040204" pitchFamily="34" charset="0"/>
                <a:ea typeface="Verdana" panose="020B0604030504040204" pitchFamily="34" charset="0"/>
                <a:cs typeface="Verdana" panose="020B0604030504040204" pitchFamily="34" charset="0"/>
              </a:rPr>
              <a:t>G</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erman </a:t>
            </a:r>
            <a:r>
              <a:rPr lang="en-US" altLang="en-US" sz="2000" b="0" u="sng" cap="none" spc="0" dirty="0" err="1">
                <a:latin typeface="Verdana" panose="020B0604030504040204" pitchFamily="34" charset="0"/>
                <a:ea typeface="Verdana" panose="020B0604030504040204" pitchFamily="34" charset="0"/>
                <a:cs typeface="Verdana" panose="020B0604030504040204" pitchFamily="34" charset="0"/>
              </a:rPr>
              <a:t>Z</a:t>
            </a:r>
            <a:r>
              <a:rPr lang="en-US" altLang="en-US" sz="2000" b="0" u="sng" cap="none" spc="0" dirty="0" err="1" smtClean="0">
                <a:latin typeface="Verdana" panose="020B0604030504040204" pitchFamily="34" charset="0"/>
                <a:ea typeface="Verdana" panose="020B0604030504040204" pitchFamily="34" charset="0"/>
                <a:cs typeface="Verdana" panose="020B0604030504040204" pitchFamily="34" charset="0"/>
              </a:rPr>
              <a:t>epplin</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 the </a:t>
            </a:r>
            <a:r>
              <a:rPr lang="en-US" altLang="en-US" sz="2000" b="0" u="sng" cap="none" spc="0" dirty="0" err="1" smtClean="0">
                <a:latin typeface="Verdana" panose="020B0604030504040204" pitchFamily="34" charset="0"/>
                <a:ea typeface="Verdana" panose="020B0604030504040204" pitchFamily="34" charset="0"/>
                <a:cs typeface="Verdana" panose="020B0604030504040204" pitchFamily="34" charset="0"/>
              </a:rPr>
              <a:t>graf</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 </a:t>
            </a:r>
            <a:r>
              <a:rPr lang="en-US" altLang="en-US" sz="2000" b="0" u="sng" cap="none" spc="0" dirty="0">
                <a:latin typeface="Verdana" panose="020B0604030504040204" pitchFamily="34" charset="0"/>
                <a:ea typeface="Verdana" panose="020B0604030504040204" pitchFamily="34" charset="0"/>
                <a:cs typeface="Verdana" panose="020B0604030504040204" pitchFamily="34" charset="0"/>
              </a:rPr>
              <a:t>H</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indenburg was scheduled to land.</a:t>
            </a:r>
          </a:p>
          <a:p>
            <a:pPr algn="l" eaLnBrk="1" hangingPunct="1">
              <a:lnSpc>
                <a:spcPct val="80000"/>
              </a:lnSpc>
              <a:buClr>
                <a:srgbClr val="FF6600"/>
              </a:buClr>
              <a:buFont typeface="Wingdings" panose="05000000000000000000" pitchFamily="2" charset="2"/>
              <a:buNone/>
            </a:pPr>
            <a:endPar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v"/>
            </a:pP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The ship was supposed to represent the greatness of the</a:t>
            </a:r>
          </a:p>
          <a:p>
            <a:pPr algn="l" eaLnBrk="1" hangingPunct="1">
              <a:lnSpc>
                <a:spcPct val="80000"/>
              </a:lnSpc>
              <a:buClr>
                <a:srgbClr val="FF6600"/>
              </a:buClr>
              <a:buFont typeface="Wingdings" panose="05000000000000000000" pitchFamily="2" charset="2"/>
              <a:buNone/>
            </a:pP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German </a:t>
            </a:r>
            <a:r>
              <a:rPr lang="en-US" altLang="en-US" sz="2000" b="0" cap="none" spc="0" dirty="0">
                <a:latin typeface="Verdana" panose="020B0604030504040204" pitchFamily="34" charset="0"/>
                <a:ea typeface="Verdana" panose="020B0604030504040204" pitchFamily="34" charset="0"/>
                <a:cs typeface="Verdana" panose="020B0604030504040204" pitchFamily="34" charset="0"/>
              </a:rPr>
              <a:t>R</a:t>
            </a: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eich and it leader </a:t>
            </a:r>
            <a:r>
              <a:rPr lang="en-US" altLang="en-US" sz="2000" b="0" cap="none" spc="0" dirty="0">
                <a:latin typeface="Verdana" panose="020B0604030504040204" pitchFamily="34" charset="0"/>
                <a:ea typeface="Verdana" panose="020B0604030504040204" pitchFamily="34" charset="0"/>
                <a:cs typeface="Verdana" panose="020B0604030504040204" pitchFamily="34" charset="0"/>
              </a:rPr>
              <a:t>A</a:t>
            </a: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dolf </a:t>
            </a:r>
            <a:r>
              <a:rPr lang="en-US" altLang="en-US" sz="2000" b="0" cap="none" spc="0" dirty="0">
                <a:latin typeface="Verdana" panose="020B0604030504040204" pitchFamily="34" charset="0"/>
                <a:ea typeface="Verdana" panose="020B0604030504040204" pitchFamily="34" charset="0"/>
                <a:cs typeface="Verdana" panose="020B0604030504040204" pitchFamily="34" charset="0"/>
              </a:rPr>
              <a:t>H</a:t>
            </a: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itler.</a:t>
            </a:r>
          </a:p>
          <a:p>
            <a:pPr algn="l" eaLnBrk="1" hangingPunct="1">
              <a:lnSpc>
                <a:spcPct val="80000"/>
              </a:lnSpc>
              <a:buClr>
                <a:srgbClr val="FF6600"/>
              </a:buClr>
              <a:buFont typeface="Wingdings" panose="05000000000000000000" pitchFamily="2" charset="2"/>
              <a:buNone/>
            </a:pPr>
            <a:endPar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v"/>
            </a:pP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The early part of the recording was </a:t>
            </a:r>
            <a:r>
              <a:rPr lang="en-US" altLang="en-US" sz="2000" b="0" u="sng" cap="none" spc="0" dirty="0">
                <a:latin typeface="Verdana" panose="020B0604030504040204" pitchFamily="34" charset="0"/>
                <a:ea typeface="Verdana" panose="020B0604030504040204" pitchFamily="34" charset="0"/>
                <a:cs typeface="Verdana" panose="020B0604030504040204" pitchFamily="34" charset="0"/>
              </a:rPr>
              <a:t>H</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erb </a:t>
            </a:r>
            <a:r>
              <a:rPr lang="en-US" altLang="en-US" sz="2000" b="0" u="sng" cap="none" spc="0" dirty="0">
                <a:latin typeface="Verdana" panose="020B0604030504040204" pitchFamily="34" charset="0"/>
                <a:ea typeface="Verdana" panose="020B0604030504040204" pitchFamily="34" charset="0"/>
                <a:cs typeface="Verdana" panose="020B0604030504040204" pitchFamily="34" charset="0"/>
              </a:rPr>
              <a:t>M</a:t>
            </a:r>
            <a:r>
              <a:rPr lang="en-US" altLang="en-US" sz="2000" b="0" u="sng" cap="none" spc="0" dirty="0" smtClean="0">
                <a:latin typeface="Verdana" panose="020B0604030504040204" pitchFamily="34" charset="0"/>
                <a:ea typeface="Verdana" panose="020B0604030504040204" pitchFamily="34" charset="0"/>
                <a:cs typeface="Verdana" panose="020B0604030504040204" pitchFamily="34" charset="0"/>
              </a:rPr>
              <a:t>orrison </a:t>
            </a: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giving</a:t>
            </a:r>
          </a:p>
          <a:p>
            <a:pPr algn="l" eaLnBrk="1" hangingPunct="1">
              <a:lnSpc>
                <a:spcPct val="80000"/>
              </a:lnSpc>
              <a:buClr>
                <a:srgbClr val="FF6600"/>
              </a:buClr>
              <a:buFont typeface="Wingdings" panose="05000000000000000000" pitchFamily="2" charset="2"/>
              <a:buNone/>
            </a:pPr>
            <a:r>
              <a:rPr lang="en-US" altLang="en-US" sz="2000" b="0" cap="none" spc="0" dirty="0">
                <a:latin typeface="Verdana" panose="020B0604030504040204" pitchFamily="34" charset="0"/>
                <a:ea typeface="Verdana" panose="020B0604030504040204" pitchFamily="34" charset="0"/>
                <a:cs typeface="Verdana" panose="020B0604030504040204" pitchFamily="34" charset="0"/>
              </a:rPr>
              <a:t>b</a:t>
            </a:r>
            <a:r>
              <a:rPr lang="en-US" altLang="en-US" sz="2000" b="0" cap="none" spc="0" dirty="0" smtClean="0">
                <a:latin typeface="Verdana" panose="020B0604030504040204" pitchFamily="34" charset="0"/>
                <a:ea typeface="Verdana" panose="020B0604030504040204" pitchFamily="34" charset="0"/>
                <a:cs typeface="Verdana" panose="020B0604030504040204" pitchFamily="34" charset="0"/>
              </a:rPr>
              <a:t>ackground information about the airship. </a:t>
            </a:r>
          </a:p>
        </p:txBody>
      </p:sp>
      <p:pic>
        <p:nvPicPr>
          <p:cNvPr id="58372" name="Picture 8" descr="http://ekladata.com/BFpJPK5yzxgf5gC5W3R0qU88Lc8.jpg"/>
          <p:cNvPicPr>
            <a:picLocks noChangeAspect="1" noChangeArrowheads="1"/>
          </p:cNvPicPr>
          <p:nvPr/>
        </p:nvPicPr>
        <p:blipFill>
          <a:blip r:embed="rId2">
            <a:extLst>
              <a:ext uri="{28A0092B-C50C-407E-A947-70E740481C1C}">
                <a14:useLocalDpi xmlns:a14="http://schemas.microsoft.com/office/drawing/2010/main" val="0"/>
              </a:ext>
            </a:extLst>
          </a:blip>
          <a:srcRect t="17522" b="34267"/>
          <a:stretch>
            <a:fillRect/>
          </a:stretch>
        </p:blipFill>
        <p:spPr bwMode="auto">
          <a:xfrm>
            <a:off x="1905000" y="960342"/>
            <a:ext cx="55626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902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304800" y="3124200"/>
            <a:ext cx="5638800" cy="2667000"/>
          </a:xfrm>
          <a:ln w="57150">
            <a:solidFill>
              <a:schemeClr val="accent2"/>
            </a:solidFill>
            <a:miter lim="800000"/>
            <a:headEnd/>
            <a:tailEnd/>
          </a:ln>
        </p:spPr>
        <p:txBody>
          <a:bodyPr/>
          <a:lstStyle/>
          <a:p>
            <a:pPr algn="l" eaLnBrk="1" hangingPunct="1"/>
            <a:r>
              <a:rPr lang="en-US" altLang="en-US" sz="2000" dirty="0" smtClean="0">
                <a:solidFill>
                  <a:schemeClr val="tx1"/>
                </a:solidFill>
              </a:rPr>
              <a:t>At 7:25, a few witnesses saw the fabric ahead of the upper fin flutter as if gas were leaking. Witnesses also reported seeing blue discharges—possibly static electricity—moments before the fire on top and in the back of the ship near the point where the flames first appeared.</a:t>
            </a:r>
          </a:p>
        </p:txBody>
      </p:sp>
      <p:pic>
        <p:nvPicPr>
          <p:cNvPr id="59395" name="Picture 4" descr="hindenburg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hindenburg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098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hindenburg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1430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067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505619" y="-457200"/>
            <a:ext cx="8229600" cy="2438400"/>
          </a:xfrm>
          <a:ln w="57150">
            <a:solidFill>
              <a:schemeClr val="accent2"/>
            </a:solidFill>
            <a:miter lim="800000"/>
            <a:headEnd/>
            <a:tailEnd/>
          </a:ln>
        </p:spPr>
        <p:txBody>
          <a:bodyPr/>
          <a:lstStyle/>
          <a:p>
            <a:pPr algn="l" eaLnBrk="1" hangingPunct="1"/>
            <a:r>
              <a:rPr lang="en-US" altLang="en-US" sz="2800" dirty="0" smtClean="0">
                <a:solidFill>
                  <a:schemeClr val="tx1"/>
                </a:solidFill>
              </a:rPr>
              <a:t>Of the 97 people on board, 35 people died. There was one additional fatality on the ground</a:t>
            </a:r>
            <a:r>
              <a:rPr lang="en-US" altLang="en-US" sz="2000" dirty="0" smtClean="0">
                <a:solidFill>
                  <a:schemeClr val="tx1"/>
                </a:solidFill>
              </a:rPr>
              <a:t>.</a:t>
            </a:r>
          </a:p>
        </p:txBody>
      </p:sp>
      <p:pic>
        <p:nvPicPr>
          <p:cNvPr id="60419" name="Picture 9" descr="http://cdn.theatlantic.com/static/infocus/hindenburg050812/s_h22_hbgpat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2209800"/>
            <a:ext cx="687863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68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hindenburg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22588"/>
            <a:ext cx="541020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7" descr="hindenburg_disaster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8635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44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6934200" cy="860425"/>
          </a:xfrm>
          <a:solidFill>
            <a:schemeClr val="accent2">
              <a:lumMod val="40000"/>
              <a:lumOff val="60000"/>
            </a:schemeClr>
          </a:solidFill>
        </p:spPr>
        <p:txBody>
          <a:bodyPr>
            <a:normAutofit/>
          </a:bodyPr>
          <a:lstStyle/>
          <a:p>
            <a:r>
              <a:rPr lang="en-US" dirty="0" smtClean="0">
                <a:solidFill>
                  <a:schemeClr val="bg2">
                    <a:lumMod val="75000"/>
                  </a:schemeClr>
                </a:solidFill>
                <a:latin typeface="Aharoni" pitchFamily="2" charset="-79"/>
                <a:cs typeface="Aharoni" pitchFamily="2" charset="-79"/>
              </a:rPr>
              <a:t>FADS</a:t>
            </a:r>
            <a:endParaRPr lang="en-US" dirty="0">
              <a:solidFill>
                <a:schemeClr val="bg2">
                  <a:lumMod val="75000"/>
                </a:schemeClr>
              </a:solidFill>
              <a:latin typeface="Aharoni" pitchFamily="2" charset="-79"/>
              <a:cs typeface="Aharoni" pitchFamily="2" charset="-79"/>
            </a:endParaRPr>
          </a:p>
        </p:txBody>
      </p:sp>
      <p:pic>
        <p:nvPicPr>
          <p:cNvPr id="71682" name="Picture 2" descr="flappers.gif"/>
          <p:cNvPicPr>
            <a:picLocks noChangeAspect="1" noChangeArrowheads="1"/>
          </p:cNvPicPr>
          <p:nvPr/>
        </p:nvPicPr>
        <p:blipFill>
          <a:blip r:embed="rId2" cstate="print"/>
          <a:srcRect/>
          <a:stretch>
            <a:fillRect/>
          </a:stretch>
        </p:blipFill>
        <p:spPr bwMode="auto">
          <a:xfrm>
            <a:off x="5562600" y="1"/>
            <a:ext cx="3581400" cy="3057294"/>
          </a:xfrm>
          <a:prstGeom prst="rect">
            <a:avLst/>
          </a:prstGeom>
          <a:noFill/>
        </p:spPr>
      </p:pic>
      <p:pic>
        <p:nvPicPr>
          <p:cNvPr id="2050" name="Picture 2" descr="http://ts1.mm.bing.net/th?id=H.4688838476103872&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2" y="2667000"/>
            <a:ext cx="2428875" cy="19335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s1.mm.bing.net/th?id=H.4998668795380172&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600576"/>
            <a:ext cx="1866900" cy="185445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a:spLocks noGrp="1"/>
          </p:cNvSpPr>
          <p:nvPr>
            <p:ph type="subTitle" idx="4294967295"/>
          </p:nvPr>
        </p:nvSpPr>
        <p:spPr bwMode="auto">
          <a:xfrm>
            <a:off x="304800" y="1528648"/>
            <a:ext cx="5181600" cy="4643552"/>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What is a fad?</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rgbClr val="17375E"/>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Fad</a:t>
            </a:r>
            <a:r>
              <a:rPr kumimoji="0" lang="en-US" altLang="en-US" sz="2400" b="0" i="0" u="none" strike="noStrike" cap="none" normalizeH="0" baseline="0" dirty="0" smtClean="0">
                <a:ln>
                  <a:noFill/>
                </a:ln>
                <a:solidFill>
                  <a:srgbClr val="17375E"/>
                </a:solidFill>
                <a:effectLst/>
                <a:latin typeface="Calibri" pitchFamily="34" charset="0"/>
              </a:rPr>
              <a:t>:  a large portion of the population becomes interested in a new item or style that only lasts for a limited amount of time.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rgbClr val="17375E"/>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Trend:  </a:t>
            </a:r>
            <a:r>
              <a:rPr kumimoji="0" lang="en-US" altLang="en-US" sz="2400" b="0" i="0" u="none" strike="noStrike" cap="none" normalizeH="0" baseline="0" dirty="0" smtClean="0">
                <a:ln>
                  <a:noFill/>
                </a:ln>
                <a:solidFill>
                  <a:srgbClr val="17375E"/>
                </a:solidFill>
                <a:effectLst/>
                <a:latin typeface="Calibri" pitchFamily="34" charset="0"/>
              </a:rPr>
              <a:t>a growing movement towards a certain style or idea.  A trend is more long term than a fad.</a:t>
            </a:r>
            <a:endParaRPr kumimoji="0" lang="en-US" altLang="en-US" sz="2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altLang="en-US" smtClean="0"/>
          </a:p>
        </p:txBody>
      </p:sp>
      <p:pic>
        <p:nvPicPr>
          <p:cNvPr id="62467" name="Content Placeholder 5" descr="hindenburg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0"/>
            <a:ext cx="7253288" cy="6858000"/>
          </a:xfrm>
        </p:spPr>
      </p:pic>
    </p:spTree>
    <p:extLst>
      <p:ext uri="{BB962C8B-B14F-4D97-AF65-F5344CB8AC3E}">
        <p14:creationId xmlns:p14="http://schemas.microsoft.com/office/powerpoint/2010/main" val="2259411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3" descr="hindenburg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381000"/>
            <a:ext cx="9588500" cy="6015038"/>
          </a:xfrm>
        </p:spPr>
      </p:pic>
    </p:spTree>
    <p:extLst>
      <p:ext uri="{BB962C8B-B14F-4D97-AF65-F5344CB8AC3E}">
        <p14:creationId xmlns:p14="http://schemas.microsoft.com/office/powerpoint/2010/main" val="466126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457200" y="914400"/>
            <a:ext cx="5257800" cy="1066800"/>
          </a:xfrm>
          <a:ln w="57150">
            <a:solidFill>
              <a:schemeClr val="accent2"/>
            </a:solidFill>
            <a:miter lim="800000"/>
            <a:headEnd/>
            <a:tailEnd/>
          </a:ln>
        </p:spPr>
        <p:txBody>
          <a:bodyPr/>
          <a:lstStyle/>
          <a:p>
            <a:pPr eaLnBrk="1" hangingPunct="1"/>
            <a:r>
              <a:rPr lang="en-US" altLang="en-US" dirty="0" smtClean="0"/>
              <a:t>War of the Worlds</a:t>
            </a:r>
          </a:p>
        </p:txBody>
      </p:sp>
      <p:sp>
        <p:nvSpPr>
          <p:cNvPr id="55299" name="Rectangle 3"/>
          <p:cNvSpPr>
            <a:spLocks noGrp="1" noChangeArrowheads="1"/>
          </p:cNvSpPr>
          <p:nvPr>
            <p:ph type="subTitle" idx="1"/>
          </p:nvPr>
        </p:nvSpPr>
        <p:spPr>
          <a:xfrm>
            <a:off x="304800" y="2590800"/>
            <a:ext cx="6096000" cy="4038600"/>
          </a:xfrm>
          <a:ln w="38100">
            <a:solidFill>
              <a:srgbClr val="FF6600"/>
            </a:solidFill>
            <a:miter lim="800000"/>
            <a:headEnd/>
            <a:tailEnd/>
          </a:ln>
        </p:spPr>
        <p:txBody>
          <a:bodyPr>
            <a:normAutofit fontScale="92500"/>
          </a:bodyPr>
          <a:lstStyle/>
          <a:p>
            <a:pPr algn="l" eaLnBrk="1" hangingPunct="1">
              <a:lnSpc>
                <a:spcPct val="80000"/>
              </a:lnSpc>
              <a:buClr>
                <a:srgbClr val="FF6600"/>
              </a:buClr>
              <a:buFont typeface="Wingdings" panose="05000000000000000000" pitchFamily="2" charset="2"/>
              <a:buChar char="Ø"/>
            </a:pPr>
            <a:r>
              <a:rPr lang="en-US" altLang="en-US" sz="2200" b="0" u="sng" cap="none" spc="0" dirty="0" smtClean="0">
                <a:latin typeface="Verdana" panose="020B0604030504040204" pitchFamily="34" charset="0"/>
                <a:ea typeface="Verdana" panose="020B0604030504040204" pitchFamily="34" charset="0"/>
                <a:cs typeface="Verdana" panose="020B0604030504040204" pitchFamily="34" charset="0"/>
              </a:rPr>
              <a:t>On </a:t>
            </a:r>
            <a:r>
              <a:rPr lang="en-US" altLang="en-US" sz="2200" b="0" u="sng" cap="none" spc="0" dirty="0">
                <a:latin typeface="Verdana" panose="020B0604030504040204" pitchFamily="34" charset="0"/>
                <a:ea typeface="Verdana" panose="020B0604030504040204" pitchFamily="34" charset="0"/>
                <a:cs typeface="Verdana" panose="020B0604030504040204" pitchFamily="34" charset="0"/>
              </a:rPr>
              <a:t>H</a:t>
            </a:r>
            <a:r>
              <a:rPr lang="en-US" altLang="en-US" sz="2200" b="0" u="sng" cap="none" spc="0" dirty="0" smtClean="0">
                <a:latin typeface="Verdana" panose="020B0604030504040204" pitchFamily="34" charset="0"/>
                <a:ea typeface="Verdana" panose="020B0604030504040204" pitchFamily="34" charset="0"/>
                <a:cs typeface="Verdana" panose="020B0604030504040204" pitchFamily="34" charset="0"/>
              </a:rPr>
              <a:t>alloween 1938, </a:t>
            </a:r>
            <a:r>
              <a:rPr lang="en-US" altLang="en-US" sz="2200" b="0" u="sng" cap="none" spc="0" dirty="0">
                <a:latin typeface="Verdana" panose="020B0604030504040204" pitchFamily="34" charset="0"/>
                <a:ea typeface="Verdana" panose="020B0604030504040204" pitchFamily="34" charset="0"/>
                <a:cs typeface="Verdana" panose="020B0604030504040204" pitchFamily="34" charset="0"/>
              </a:rPr>
              <a:t>O</a:t>
            </a:r>
            <a:r>
              <a:rPr lang="en-US" altLang="en-US" sz="2200" b="0" u="sng" cap="none" spc="0" dirty="0" smtClean="0">
                <a:latin typeface="Verdana" panose="020B0604030504040204" pitchFamily="34" charset="0"/>
                <a:ea typeface="Verdana" panose="020B0604030504040204" pitchFamily="34" charset="0"/>
                <a:cs typeface="Verdana" panose="020B0604030504040204" pitchFamily="34" charset="0"/>
              </a:rPr>
              <a:t>rson </a:t>
            </a:r>
            <a:r>
              <a:rPr lang="en-US" altLang="en-US" sz="2200" b="0" u="sng" cap="none" spc="0" dirty="0">
                <a:latin typeface="Verdana" panose="020B0604030504040204" pitchFamily="34" charset="0"/>
                <a:ea typeface="Verdana" panose="020B0604030504040204" pitchFamily="34" charset="0"/>
                <a:cs typeface="Verdana" panose="020B0604030504040204" pitchFamily="34" charset="0"/>
              </a:rPr>
              <a:t>W</a:t>
            </a:r>
            <a:r>
              <a:rPr lang="en-US" altLang="en-US" sz="2200" b="0" u="sng" cap="none" spc="0" dirty="0" smtClean="0">
                <a:latin typeface="Verdana" panose="020B0604030504040204" pitchFamily="34" charset="0"/>
                <a:ea typeface="Verdana" panose="020B0604030504040204" pitchFamily="34" charset="0"/>
                <a:cs typeface="Verdana" panose="020B0604030504040204" pitchFamily="34" charset="0"/>
              </a:rPr>
              <a:t>elles produced a play called Invasion from Mars.</a:t>
            </a:r>
          </a:p>
          <a:p>
            <a:pPr algn="l" eaLnBrk="1" hangingPunct="1">
              <a:lnSpc>
                <a:spcPct val="80000"/>
              </a:lnSpc>
              <a:buClr>
                <a:srgbClr val="FF6600"/>
              </a:buClr>
              <a:buFont typeface="Wingdings" panose="05000000000000000000" pitchFamily="2" charset="2"/>
              <a:buChar char="Ø"/>
            </a:pPr>
            <a:endParaRPr lang="en-US" altLang="en-US" sz="2200" b="0" cap="none" spc="0"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Ø"/>
            </a:pPr>
            <a:r>
              <a:rPr lang="en-US" altLang="en-US" sz="2200" b="0" u="sng" cap="none" spc="0" dirty="0" smtClean="0">
                <a:latin typeface="Verdana" panose="020B0604030504040204" pitchFamily="34" charset="0"/>
                <a:ea typeface="Verdana" panose="020B0604030504040204" pitchFamily="34" charset="0"/>
                <a:cs typeface="Verdana" panose="020B0604030504040204" pitchFamily="34" charset="0"/>
              </a:rPr>
              <a:t>Welles played a frightened and horrified news reporter who was describing the landing of spaceship full of </a:t>
            </a:r>
            <a:r>
              <a:rPr lang="en-US" altLang="en-US" sz="2200" b="0" u="sng" cap="none" spc="0" dirty="0">
                <a:latin typeface="Verdana" panose="020B0604030504040204" pitchFamily="34" charset="0"/>
                <a:ea typeface="Verdana" panose="020B0604030504040204" pitchFamily="34" charset="0"/>
                <a:cs typeface="Verdana" panose="020B0604030504040204" pitchFamily="34" charset="0"/>
              </a:rPr>
              <a:t>M</a:t>
            </a:r>
            <a:r>
              <a:rPr lang="en-US" altLang="en-US" sz="2200" b="0" u="sng" cap="none" spc="0" dirty="0" smtClean="0">
                <a:latin typeface="Verdana" panose="020B0604030504040204" pitchFamily="34" charset="0"/>
                <a:ea typeface="Verdana" panose="020B0604030504040204" pitchFamily="34" charset="0"/>
                <a:cs typeface="Verdana" panose="020B0604030504040204" pitchFamily="34" charset="0"/>
              </a:rPr>
              <a:t>artians who were going on a killing spree.</a:t>
            </a:r>
          </a:p>
          <a:p>
            <a:pPr algn="l" eaLnBrk="1" hangingPunct="1">
              <a:lnSpc>
                <a:spcPct val="80000"/>
              </a:lnSpc>
              <a:buClr>
                <a:srgbClr val="FF6600"/>
              </a:buClr>
              <a:buFont typeface="Wingdings" panose="05000000000000000000" pitchFamily="2" charset="2"/>
              <a:buChar char="Ø"/>
            </a:pPr>
            <a:endParaRPr lang="en-US" altLang="en-US" sz="2200" b="0" cap="none" spc="0"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Ø"/>
            </a:pPr>
            <a:r>
              <a:rPr lang="en-US" altLang="en-US" sz="2200" b="0" cap="none" spc="0" dirty="0" smtClean="0">
                <a:latin typeface="Verdana" panose="020B0604030504040204" pitchFamily="34" charset="0"/>
                <a:ea typeface="Verdana" panose="020B0604030504040204" pitchFamily="34" charset="0"/>
                <a:cs typeface="Verdana" panose="020B0604030504040204" pitchFamily="34" charset="0"/>
              </a:rPr>
              <a:t>People who tuned in to the program after it was in progress were caught off guard.</a:t>
            </a:r>
          </a:p>
          <a:p>
            <a:pPr algn="l" eaLnBrk="1" hangingPunct="1">
              <a:lnSpc>
                <a:spcPct val="80000"/>
              </a:lnSpc>
              <a:buClr>
                <a:srgbClr val="FF6600"/>
              </a:buClr>
              <a:buFont typeface="Wingdings" panose="05000000000000000000" pitchFamily="2" charset="2"/>
              <a:buChar char="Ø"/>
            </a:pPr>
            <a:endParaRPr lang="en-US" altLang="en-US" sz="2200" b="0" cap="none" spc="0"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Ø"/>
            </a:pPr>
            <a:r>
              <a:rPr lang="en-US" altLang="en-US" sz="2200" b="0" u="sng" cap="none" spc="0" dirty="0" smtClean="0">
                <a:latin typeface="Verdana" panose="020B0604030504040204" pitchFamily="34" charset="0"/>
                <a:ea typeface="Verdana" panose="020B0604030504040204" pitchFamily="34" charset="0"/>
                <a:cs typeface="Verdana" panose="020B0604030504040204" pitchFamily="34" charset="0"/>
              </a:rPr>
              <a:t>Welles was so convincing in his descriptions that many people believed that it was an actual report.</a:t>
            </a:r>
          </a:p>
          <a:p>
            <a:pPr algn="l" eaLnBrk="1" hangingPunct="1">
              <a:lnSpc>
                <a:spcPct val="80000"/>
              </a:lnSpc>
              <a:buClr>
                <a:srgbClr val="FF6600"/>
              </a:buClr>
            </a:pPr>
            <a:endParaRPr lang="en-US" altLang="en-US" sz="2000" dirty="0" smtClean="0"/>
          </a:p>
        </p:txBody>
      </p:sp>
      <p:pic>
        <p:nvPicPr>
          <p:cNvPr id="54276"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566" y="21336"/>
            <a:ext cx="2740517" cy="30773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5301" name="Picture 8" descr="http://www.meredy.com/welles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566" y="3200400"/>
            <a:ext cx="24923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716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altLang="en-US" smtClean="0"/>
          </a:p>
        </p:txBody>
      </p:sp>
      <p:sp>
        <p:nvSpPr>
          <p:cNvPr id="56323" name="Content Placeholder 2"/>
          <p:cNvSpPr>
            <a:spLocks noGrp="1"/>
          </p:cNvSpPr>
          <p:nvPr>
            <p:ph idx="1"/>
          </p:nvPr>
        </p:nvSpPr>
        <p:spPr/>
        <p:txBody>
          <a:bodyPr/>
          <a:lstStyle/>
          <a:p>
            <a:endParaRPr lang="en-US" altLang="en-US" smtClean="0"/>
          </a:p>
        </p:txBody>
      </p:sp>
      <p:pic>
        <p:nvPicPr>
          <p:cNvPr id="56324" name="Picture 2" descr="http://rds.yahoo.com/_ylt=A0PDoTCAhUpNa1gAjJejzbkF/SIG=13845q764/EXP=1296815872/**http%3a/blogs.smithsonianmag.com/aroundthemall/wp-content/files/2008/10/a400036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533400"/>
            <a:ext cx="45720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http://1.bp.blogspot.com/-Jp2r5K6AnQg/Tq3A2fbc5mI/AAAAAAAACag/xvM-QX-4ebs/s1600/Picture%2B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533400"/>
            <a:ext cx="438785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574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1409699" y="0"/>
            <a:ext cx="6553200" cy="838200"/>
          </a:xfrm>
          <a:ln w="57150">
            <a:solidFill>
              <a:schemeClr val="accent2"/>
            </a:solidFill>
            <a:miter lim="800000"/>
            <a:headEnd/>
            <a:tailEnd/>
          </a:ln>
        </p:spPr>
        <p:txBody>
          <a:bodyPr/>
          <a:lstStyle/>
          <a:p>
            <a:pPr eaLnBrk="1" hangingPunct="1"/>
            <a:r>
              <a:rPr lang="en-US" altLang="en-US" smtClean="0"/>
              <a:t>War of the Worlds</a:t>
            </a:r>
          </a:p>
        </p:txBody>
      </p:sp>
      <p:sp>
        <p:nvSpPr>
          <p:cNvPr id="57347" name="Rectangle 3"/>
          <p:cNvSpPr>
            <a:spLocks noGrp="1" noChangeArrowheads="1"/>
          </p:cNvSpPr>
          <p:nvPr>
            <p:ph type="subTitle" idx="1"/>
          </p:nvPr>
        </p:nvSpPr>
        <p:spPr>
          <a:xfrm>
            <a:off x="762000" y="3276600"/>
            <a:ext cx="7848600" cy="4419600"/>
          </a:xfrm>
          <a:ln w="38100">
            <a:solidFill>
              <a:srgbClr val="FF6600"/>
            </a:solidFill>
            <a:miter lim="800000"/>
            <a:headEnd/>
            <a:tailEnd/>
          </a:ln>
        </p:spPr>
        <p:txBody>
          <a:bodyPr>
            <a:normAutofit/>
          </a:bodyPr>
          <a:lstStyle/>
          <a:p>
            <a:pPr algn="l" eaLnBrk="1" hangingPunct="1">
              <a:lnSpc>
                <a:spcPct val="80000"/>
              </a:lnSpc>
              <a:buClr>
                <a:srgbClr val="FF6600"/>
              </a:buClr>
              <a:buFont typeface="Wingdings" panose="05000000000000000000" pitchFamily="2" charset="2"/>
              <a:buChar char="Ø"/>
            </a:pPr>
            <a:r>
              <a:rPr lang="en-US" altLang="en-US" sz="2000" b="0" u="sng" cap="none" dirty="0" smtClean="0">
                <a:latin typeface="Verdana" panose="020B0604030504040204" pitchFamily="34" charset="0"/>
                <a:ea typeface="Verdana" panose="020B0604030504040204" pitchFamily="34" charset="0"/>
                <a:cs typeface="Verdana" panose="020B0604030504040204" pitchFamily="34" charset="0"/>
              </a:rPr>
              <a:t>There were no disclaimers before the program aired explaining that it was just a play.</a:t>
            </a:r>
          </a:p>
          <a:p>
            <a:pPr algn="l" eaLnBrk="1" hangingPunct="1">
              <a:lnSpc>
                <a:spcPct val="80000"/>
              </a:lnSpc>
              <a:buClr>
                <a:srgbClr val="FF6600"/>
              </a:buClr>
            </a:pPr>
            <a:endParaRPr lang="en-US" altLang="en-US" sz="2000" b="0" cap="none"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Ø"/>
            </a:pPr>
            <a:r>
              <a:rPr lang="en-US" altLang="en-US" sz="2000" b="0" cap="none" dirty="0" smtClean="0">
                <a:latin typeface="Verdana" panose="020B0604030504040204" pitchFamily="34" charset="0"/>
                <a:ea typeface="Verdana" panose="020B0604030504040204" pitchFamily="34" charset="0"/>
                <a:cs typeface="Verdana" panose="020B0604030504040204" pitchFamily="34" charset="0"/>
              </a:rPr>
              <a:t>As the news was broadcast thousands of rational adults began to panic.  </a:t>
            </a:r>
          </a:p>
          <a:p>
            <a:pPr algn="l" eaLnBrk="1" hangingPunct="1">
              <a:lnSpc>
                <a:spcPct val="80000"/>
              </a:lnSpc>
              <a:buClr>
                <a:srgbClr val="FF6600"/>
              </a:buClr>
            </a:pPr>
            <a:endParaRPr lang="en-US" altLang="en-US" sz="2000" b="0" cap="none"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Ø"/>
            </a:pPr>
            <a:r>
              <a:rPr lang="en-US" altLang="en-US" sz="2000" b="0" u="sng" cap="none" dirty="0" smtClean="0">
                <a:latin typeface="Verdana" panose="020B0604030504040204" pitchFamily="34" charset="0"/>
                <a:ea typeface="Verdana" panose="020B0604030504040204" pitchFamily="34" charset="0"/>
                <a:cs typeface="Verdana" panose="020B0604030504040204" pitchFamily="34" charset="0"/>
              </a:rPr>
              <a:t>People ran out of their homes screaming in terror.  </a:t>
            </a:r>
          </a:p>
          <a:p>
            <a:pPr algn="l" eaLnBrk="1" hangingPunct="1">
              <a:lnSpc>
                <a:spcPct val="80000"/>
              </a:lnSpc>
              <a:buClr>
                <a:srgbClr val="FF6600"/>
              </a:buClr>
            </a:pPr>
            <a:endParaRPr lang="en-US" altLang="en-US" sz="2000" b="0" cap="none" dirty="0" smtClean="0">
              <a:latin typeface="Verdana" panose="020B0604030504040204" pitchFamily="34" charset="0"/>
              <a:ea typeface="Verdana" panose="020B0604030504040204" pitchFamily="34" charset="0"/>
              <a:cs typeface="Verdana" panose="020B0604030504040204" pitchFamily="34" charset="0"/>
            </a:endParaRPr>
          </a:p>
          <a:p>
            <a:pPr algn="l" eaLnBrk="1" hangingPunct="1">
              <a:lnSpc>
                <a:spcPct val="80000"/>
              </a:lnSpc>
              <a:buClr>
                <a:srgbClr val="FF6600"/>
              </a:buClr>
              <a:buFont typeface="Wingdings" panose="05000000000000000000" pitchFamily="2" charset="2"/>
              <a:buChar char="Ø"/>
            </a:pPr>
            <a:r>
              <a:rPr lang="en-US" altLang="en-US" sz="2000" b="0" cap="none" dirty="0" smtClean="0">
                <a:latin typeface="Verdana" panose="020B0604030504040204" pitchFamily="34" charset="0"/>
                <a:ea typeface="Verdana" panose="020B0604030504040204" pitchFamily="34" charset="0"/>
                <a:cs typeface="Verdana" panose="020B0604030504040204" pitchFamily="34" charset="0"/>
              </a:rPr>
              <a:t>Although </a:t>
            </a:r>
            <a:r>
              <a:rPr lang="en-US" altLang="en-US" sz="2000" b="0" cap="none" dirty="0">
                <a:latin typeface="Verdana" panose="020B0604030504040204" pitchFamily="34" charset="0"/>
                <a:ea typeface="Verdana" panose="020B0604030504040204" pitchFamily="34" charset="0"/>
                <a:cs typeface="Verdana" panose="020B0604030504040204" pitchFamily="34" charset="0"/>
              </a:rPr>
              <a:t>W</a:t>
            </a:r>
            <a:r>
              <a:rPr lang="en-US" altLang="en-US" sz="2000" b="0" cap="none" dirty="0" smtClean="0">
                <a:latin typeface="Verdana" panose="020B0604030504040204" pitchFamily="34" charset="0"/>
                <a:ea typeface="Verdana" panose="020B0604030504040204" pitchFamily="34" charset="0"/>
                <a:cs typeface="Verdana" panose="020B0604030504040204" pitchFamily="34" charset="0"/>
              </a:rPr>
              <a:t>elles was reprimanded for his role in the event he was propelled to instant fame.</a:t>
            </a:r>
          </a:p>
        </p:txBody>
      </p:sp>
      <p:pic>
        <p:nvPicPr>
          <p:cNvPr id="57348" name="Picture 5" descr="File:WOTW-NYT-headlin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543" y="990600"/>
            <a:ext cx="47355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285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rPr>
              <a:t>The Movies</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04800" y="1143000"/>
            <a:ext cx="6934200" cy="41148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dirty="0" smtClean="0">
                <a:ln>
                  <a:noFill/>
                </a:ln>
                <a:solidFill>
                  <a:srgbClr val="17375E"/>
                </a:solidFill>
                <a:effectLst/>
                <a:latin typeface="Calibri" pitchFamily="34" charset="0"/>
              </a:rPr>
              <a:t>Movie theaters became a popular form of entertainment in the 20’s</a:t>
            </a:r>
            <a:r>
              <a:rPr kumimoji="0" lang="en-US" altLang="en-US" sz="3200" b="0" i="0" u="none" strike="noStrike" cap="none" normalizeH="0" baseline="0" dirty="0" smtClean="0">
                <a:ln>
                  <a:noFill/>
                </a:ln>
                <a:solidFill>
                  <a:srgbClr val="17375E"/>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dirty="0" smtClean="0">
                <a:ln>
                  <a:noFill/>
                </a:ln>
                <a:solidFill>
                  <a:srgbClr val="17375E"/>
                </a:solidFill>
                <a:effectLst/>
                <a:latin typeface="Calibri" pitchFamily="34" charset="0"/>
              </a:rPr>
              <a:t>The </a:t>
            </a:r>
            <a:r>
              <a:rPr kumimoji="0" lang="en-US" altLang="en-US" sz="3200" b="0" i="0" u="sng" strike="noStrike" cap="none" normalizeH="0" baseline="0" dirty="0" smtClean="0">
                <a:ln>
                  <a:noFill/>
                </a:ln>
                <a:solidFill>
                  <a:srgbClr val="17375E"/>
                </a:solidFill>
                <a:effectLst/>
                <a:latin typeface="Calibri" pitchFamily="34" charset="0"/>
              </a:rPr>
              <a:t>movies were silent</a:t>
            </a:r>
            <a:r>
              <a:rPr kumimoji="0" lang="en-US" altLang="en-US" sz="3200" b="0" i="0" u="none" strike="noStrike" cap="none" normalizeH="0" baseline="0" dirty="0" smtClean="0">
                <a:ln>
                  <a:noFill/>
                </a:ln>
                <a:solidFill>
                  <a:srgbClr val="17375E"/>
                </a:solidFill>
                <a:effectLst/>
                <a:latin typeface="Calibri" pitchFamily="34" charset="0"/>
              </a:rPr>
              <a:t>.  Script was added to follow along with the story line.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dirty="0" smtClean="0">
                <a:ln>
                  <a:noFill/>
                </a:ln>
                <a:solidFill>
                  <a:srgbClr val="17375E"/>
                </a:solidFill>
                <a:effectLst/>
                <a:latin typeface="Calibri" pitchFamily="34" charset="0"/>
              </a:rPr>
              <a:t>In the 1930’s “talkies” were popular.</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rgbClr val="17375E"/>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0" name="Picture 2" descr="View Image">
            <a:hlinkClick r:id="rId2"/>
          </p:cNvPr>
          <p:cNvPicPr>
            <a:picLocks noChangeAspect="1" noChangeArrowheads="1"/>
          </p:cNvPicPr>
          <p:nvPr/>
        </p:nvPicPr>
        <p:blipFill>
          <a:blip r:embed="rId3" cstate="print"/>
          <a:srcRect/>
          <a:stretch>
            <a:fillRect/>
          </a:stretch>
        </p:blipFill>
        <p:spPr bwMode="auto">
          <a:xfrm>
            <a:off x="6477000" y="2057400"/>
            <a:ext cx="2669886" cy="2114550"/>
          </a:xfrm>
          <a:prstGeom prst="rect">
            <a:avLst/>
          </a:prstGeom>
          <a:noFill/>
        </p:spPr>
      </p:pic>
      <p:pic>
        <p:nvPicPr>
          <p:cNvPr id="11" name="Picture 8" descr="View Image">
            <a:hlinkClick r:id="rId4"/>
          </p:cNvPr>
          <p:cNvPicPr>
            <a:picLocks noChangeAspect="1" noChangeArrowheads="1"/>
          </p:cNvPicPr>
          <p:nvPr/>
        </p:nvPicPr>
        <p:blipFill>
          <a:blip r:embed="rId5" cstate="print"/>
          <a:srcRect/>
          <a:stretch>
            <a:fillRect/>
          </a:stretch>
        </p:blipFill>
        <p:spPr bwMode="auto">
          <a:xfrm>
            <a:off x="6705600" y="4476750"/>
            <a:ext cx="2190750" cy="2381250"/>
          </a:xfrm>
          <a:prstGeom prst="rect">
            <a:avLst/>
          </a:prstGeom>
          <a:noFill/>
        </p:spPr>
      </p:pic>
      <p:pic>
        <p:nvPicPr>
          <p:cNvPr id="12" name="Picture 6" descr="View Image">
            <a:hlinkClick r:id="rId6"/>
          </p:cNvPr>
          <p:cNvPicPr>
            <a:picLocks noChangeAspect="1" noChangeArrowheads="1"/>
          </p:cNvPicPr>
          <p:nvPr/>
        </p:nvPicPr>
        <p:blipFill>
          <a:blip r:embed="rId7" cstate="print"/>
          <a:srcRect/>
          <a:stretch>
            <a:fillRect/>
          </a:stretch>
        </p:blipFill>
        <p:spPr bwMode="auto">
          <a:xfrm>
            <a:off x="2362200" y="4476750"/>
            <a:ext cx="1419225" cy="2381250"/>
          </a:xfrm>
          <a:prstGeom prst="rect">
            <a:avLst/>
          </a:prstGeom>
          <a:noFill/>
        </p:spPr>
      </p:pic>
      <p:pic>
        <p:nvPicPr>
          <p:cNvPr id="13" name="Picture 4" descr="Go to fullsize image">
            <a:hlinkClick r:id="rId8"/>
          </p:cNvPr>
          <p:cNvPicPr>
            <a:picLocks noChangeAspect="1" noChangeArrowheads="1"/>
          </p:cNvPicPr>
          <p:nvPr/>
        </p:nvPicPr>
        <p:blipFill>
          <a:blip r:embed="rId9" cstate="print"/>
          <a:srcRect/>
          <a:stretch>
            <a:fillRect/>
          </a:stretch>
        </p:blipFill>
        <p:spPr bwMode="auto">
          <a:xfrm>
            <a:off x="304800" y="4800600"/>
            <a:ext cx="1688486" cy="2057400"/>
          </a:xfrm>
          <a:prstGeom prst="rect">
            <a:avLst/>
          </a:prstGeom>
          <a:noFill/>
        </p:spPr>
      </p:pic>
      <p:pic>
        <p:nvPicPr>
          <p:cNvPr id="3074" name="Picture 2" descr="http://www.filmsquish.com/guts/files/images/TheJazzSinger.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4307" y="4476750"/>
            <a:ext cx="2419061" cy="2360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9249"/>
            <a:ext cx="8534400" cy="758952"/>
          </a:xfrm>
        </p:spPr>
        <p:txBody>
          <a:bodyPr/>
          <a:lstStyle/>
          <a:p>
            <a:r>
              <a:rPr lang="en-US" dirty="0" smtClean="0"/>
              <a:t>THE JAZZ SINGER</a:t>
            </a:r>
            <a:endParaRPr lang="en-US" dirty="0"/>
          </a:p>
        </p:txBody>
      </p:sp>
      <p:sp>
        <p:nvSpPr>
          <p:cNvPr id="3" name="Content Placeholder 2"/>
          <p:cNvSpPr>
            <a:spLocks noGrp="1"/>
          </p:cNvSpPr>
          <p:nvPr>
            <p:ph sz="quarter" idx="1"/>
          </p:nvPr>
        </p:nvSpPr>
        <p:spPr>
          <a:xfrm>
            <a:off x="301752" y="1600200"/>
            <a:ext cx="3813048" cy="4498848"/>
          </a:xfrm>
        </p:spPr>
        <p:txBody>
          <a:bodyPr/>
          <a:lstStyle/>
          <a:p>
            <a:r>
              <a:rPr lang="en-US" u="sng" dirty="0" smtClean="0"/>
              <a:t>The first full feature “talkie” was The Jazz Singer with Al Jolson.</a:t>
            </a:r>
          </a:p>
          <a:p>
            <a:r>
              <a:rPr lang="en-US" dirty="0" smtClean="0"/>
              <a:t>The use of </a:t>
            </a:r>
            <a:r>
              <a:rPr lang="en-US" u="sng" dirty="0" smtClean="0"/>
              <a:t>performing in black face </a:t>
            </a:r>
            <a:r>
              <a:rPr lang="en-US" dirty="0" smtClean="0"/>
              <a:t>was still common in this era. </a:t>
            </a:r>
            <a:endParaRPr lang="en-US" dirty="0"/>
          </a:p>
        </p:txBody>
      </p:sp>
      <p:pic>
        <p:nvPicPr>
          <p:cNvPr id="1026" name="Picture 2" descr="Image result for the jazz s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087368"/>
            <a:ext cx="3124200" cy="2349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e jazz sin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50519"/>
            <a:ext cx="2491232" cy="373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28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COMICS</a:t>
            </a:r>
            <a:endParaRPr lang="en-US" dirty="0"/>
          </a:p>
        </p:txBody>
      </p:sp>
      <p:sp>
        <p:nvSpPr>
          <p:cNvPr id="3" name="Content Placeholder 2"/>
          <p:cNvSpPr>
            <a:spLocks noGrp="1"/>
          </p:cNvSpPr>
          <p:nvPr>
            <p:ph sz="quarter" idx="1"/>
          </p:nvPr>
        </p:nvSpPr>
        <p:spPr>
          <a:xfrm>
            <a:off x="2653672" y="1600200"/>
            <a:ext cx="3889248" cy="4797552"/>
          </a:xfrm>
        </p:spPr>
        <p:txBody>
          <a:bodyPr>
            <a:normAutofit/>
          </a:bodyPr>
          <a:lstStyle/>
          <a:p>
            <a:r>
              <a:rPr lang="en-US" sz="1800" dirty="0"/>
              <a:t>In 1924, </a:t>
            </a:r>
            <a:r>
              <a:rPr lang="en-US" sz="1800" u="sng" dirty="0"/>
              <a:t>Ethel Hayes started a single panel, daily comic strip called Flapper Fanny Says that was published in multiple different newspapers from its launch.</a:t>
            </a:r>
          </a:p>
          <a:p>
            <a:r>
              <a:rPr lang="en-US" sz="1800" dirty="0"/>
              <a:t>Flapper Fanny came to be one of the most influential comics in the 20s through her feminine wit.</a:t>
            </a:r>
          </a:p>
          <a:p>
            <a:r>
              <a:rPr lang="en-US" sz="1800" dirty="0"/>
              <a:t>Another large comic strip icon that started is Popeye the Sailor Man.</a:t>
            </a:r>
          </a:p>
          <a:p>
            <a:r>
              <a:rPr lang="en-US" sz="1800" dirty="0"/>
              <a:t>Popeye was created by E.C. Segar for his comic strip Thimble Theatre.</a:t>
            </a:r>
          </a:p>
          <a:p>
            <a:endParaRPr lang="en-US" sz="1800" dirty="0"/>
          </a:p>
        </p:txBody>
      </p:sp>
      <p:pic>
        <p:nvPicPr>
          <p:cNvPr id="2050" name="Picture 2" descr="Image result for flapper fan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128" y="381000"/>
            <a:ext cx="2004448" cy="40290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opey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818" y="381000"/>
            <a:ext cx="1873646" cy="3597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elix the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130801"/>
            <a:ext cx="2355667" cy="24734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little orphan ann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797" y="4724400"/>
            <a:ext cx="2655109" cy="149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34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STEREOTYPES IN FILM</a:t>
            </a:r>
            <a:endParaRPr lang="en-US" dirty="0"/>
          </a:p>
        </p:txBody>
      </p:sp>
      <p:sp>
        <p:nvSpPr>
          <p:cNvPr id="3" name="Content Placeholder 2"/>
          <p:cNvSpPr>
            <a:spLocks noGrp="1"/>
          </p:cNvSpPr>
          <p:nvPr>
            <p:ph sz="quarter" idx="1"/>
          </p:nvPr>
        </p:nvSpPr>
        <p:spPr>
          <a:xfrm>
            <a:off x="301752" y="1752600"/>
            <a:ext cx="5794248" cy="4346448"/>
          </a:xfrm>
        </p:spPr>
        <p:txBody>
          <a:bodyPr/>
          <a:lstStyle/>
          <a:p>
            <a:r>
              <a:rPr lang="en-US" u="sng" dirty="0" smtClean="0"/>
              <a:t>Women will be portrayed overwhelmingly as wives and mothers.</a:t>
            </a:r>
          </a:p>
          <a:p>
            <a:r>
              <a:rPr lang="en-US" u="sng" dirty="0" smtClean="0"/>
              <a:t>Few films included African American characters.</a:t>
            </a:r>
          </a:p>
          <a:p>
            <a:r>
              <a:rPr lang="en-US" dirty="0" smtClean="0"/>
              <a:t>Most black characters were portrayed as servants, farmhands, or entertainers.</a:t>
            </a:r>
            <a:endParaRPr lang="en-US" dirty="0"/>
          </a:p>
        </p:txBody>
      </p:sp>
      <p:pic>
        <p:nvPicPr>
          <p:cNvPr id="3074" name="Picture 2" descr="Image result for gone with wind mam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7808"/>
            <a:ext cx="3276600" cy="239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7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1143000" y="1371600"/>
            <a:ext cx="6904262" cy="3046988"/>
          </a:xfrm>
          <a:prstGeom prst="rect">
            <a:avLst/>
          </a:prstGeom>
          <a:noFill/>
        </p:spPr>
        <p:txBody>
          <a:bodyPr wrap="none" lIns="91440" tIns="45720" rIns="91440" bIns="45720">
            <a:spAutoFit/>
          </a:bodyPr>
          <a:lstStyle/>
          <a:p>
            <a:pPr algn="ctr"/>
            <a:r>
              <a:rPr lang="en-US" sz="9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Heroes</a:t>
            </a:r>
          </a:p>
          <a:p>
            <a:pPr algn="ctr"/>
            <a:r>
              <a:rPr lang="en-US"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Of the 1920’s</a:t>
            </a:r>
            <a:endParaRPr lang="en-US" sz="9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FLAG POLE SITTING</a:t>
            </a:r>
            <a:endParaRPr lang="en-US" dirty="0"/>
          </a:p>
        </p:txBody>
      </p:sp>
      <p:sp>
        <p:nvSpPr>
          <p:cNvPr id="3" name="Content Placeholder 2"/>
          <p:cNvSpPr>
            <a:spLocks noGrp="1"/>
          </p:cNvSpPr>
          <p:nvPr>
            <p:ph sz="quarter" idx="1"/>
          </p:nvPr>
        </p:nvSpPr>
        <p:spPr>
          <a:xfrm>
            <a:off x="4495800" y="1905000"/>
            <a:ext cx="4191000" cy="4221163"/>
          </a:xfrm>
        </p:spPr>
        <p:txBody>
          <a:bodyPr>
            <a:normAutofit/>
          </a:bodyPr>
          <a:lstStyle/>
          <a:p>
            <a:r>
              <a:rPr lang="en-US" dirty="0" smtClean="0"/>
              <a:t>Flag pole sitting was used as a marketing ploy.</a:t>
            </a:r>
          </a:p>
          <a:p>
            <a:r>
              <a:rPr lang="en-US" dirty="0" smtClean="0"/>
              <a:t>Alvin Shipwreck Kelly held the record for sitting 23 days, 7 hours with food and drink lifted to him in a bucket.</a:t>
            </a:r>
            <a:endParaRPr lang="en-US" dirty="0"/>
          </a:p>
        </p:txBody>
      </p:sp>
      <p:pic>
        <p:nvPicPr>
          <p:cNvPr id="1026" name="Picture 2" descr="http://s2.hubimg.com/u/902313_f260.jpg"/>
          <p:cNvPicPr>
            <a:picLocks noChangeAspect="1" noChangeArrowheads="1"/>
          </p:cNvPicPr>
          <p:nvPr/>
        </p:nvPicPr>
        <p:blipFill>
          <a:blip r:embed="rId2" cstate="print"/>
          <a:srcRect/>
          <a:stretch>
            <a:fillRect/>
          </a:stretch>
        </p:blipFill>
        <p:spPr bwMode="auto">
          <a:xfrm>
            <a:off x="685800" y="2486025"/>
            <a:ext cx="3434180" cy="4371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8" name="Picture 4" descr="&quot;Shipwreck&quot; Kelly- the king of pole-sitters"/>
          <p:cNvPicPr>
            <a:picLocks noChangeAspect="1" noChangeArrowheads="1"/>
          </p:cNvPicPr>
          <p:nvPr/>
        </p:nvPicPr>
        <p:blipFill>
          <a:blip r:embed="rId3" cstate="print"/>
          <a:srcRect/>
          <a:stretch>
            <a:fillRect/>
          </a:stretch>
        </p:blipFill>
        <p:spPr bwMode="auto">
          <a:xfrm>
            <a:off x="0" y="0"/>
            <a:ext cx="1981200" cy="2293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Charles Lindbergh</a:t>
            </a:r>
            <a:endParaRPr lang="en-US" dirty="0">
              <a:solidFill>
                <a:schemeClr val="accent1">
                  <a:lumMod val="75000"/>
                </a:schemeClr>
              </a:solidFill>
              <a:latin typeface="Aharoni" pitchFamily="2" charset="-79"/>
              <a:cs typeface="Aharoni" pitchFamily="2" charset="-79"/>
            </a:endParaRPr>
          </a:p>
        </p:txBody>
      </p:sp>
      <p:pic>
        <p:nvPicPr>
          <p:cNvPr id="1026" name="Picture 2" descr="Lindbergh%20in%20pilot%20outfit%20%20copy"/>
          <p:cNvPicPr>
            <a:picLocks noChangeAspect="1" noChangeArrowheads="1"/>
          </p:cNvPicPr>
          <p:nvPr/>
        </p:nvPicPr>
        <p:blipFill>
          <a:blip r:embed="rId2" cstate="print"/>
          <a:srcRect/>
          <a:stretch>
            <a:fillRect/>
          </a:stretch>
        </p:blipFill>
        <p:spPr bwMode="auto">
          <a:xfrm>
            <a:off x="6934199" y="838200"/>
            <a:ext cx="2024063" cy="2590800"/>
          </a:xfrm>
          <a:prstGeom prst="rect">
            <a:avLst/>
          </a:prstGeom>
          <a:noFill/>
        </p:spPr>
      </p:pic>
      <p:sp>
        <p:nvSpPr>
          <p:cNvPr id="5" name="Subtitle 2"/>
          <p:cNvSpPr>
            <a:spLocks noGrp="1"/>
          </p:cNvSpPr>
          <p:nvPr>
            <p:ph type="subTitle" idx="4294967295"/>
          </p:nvPr>
        </p:nvSpPr>
        <p:spPr bwMode="auto">
          <a:xfrm>
            <a:off x="-1" y="1295400"/>
            <a:ext cx="6705601" cy="518160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sng" strike="noStrike" cap="none" normalizeH="0" baseline="0" dirty="0" smtClean="0">
                <a:ln>
                  <a:noFill/>
                </a:ln>
                <a:solidFill>
                  <a:schemeClr val="tx1"/>
                </a:solidFill>
                <a:effectLst/>
                <a:latin typeface="Calibri" pitchFamily="34" charset="0"/>
              </a:rPr>
              <a:t>Charles Lindbergh was drawn to aviation’s biggest</a:t>
            </a:r>
            <a:r>
              <a:rPr kumimoji="0" lang="en-US" altLang="en-US" sz="2200" b="0" i="0" u="sng" strike="noStrike" cap="none" normalizeH="0" dirty="0" smtClean="0">
                <a:ln>
                  <a:noFill/>
                </a:ln>
                <a:solidFill>
                  <a:schemeClr val="tx1"/>
                </a:solidFill>
                <a:effectLst/>
                <a:latin typeface="Calibri" pitchFamily="34" charset="0"/>
              </a:rPr>
              <a:t> </a:t>
            </a:r>
            <a:r>
              <a:rPr kumimoji="0" lang="en-US" altLang="en-US" sz="2200" b="0" i="0" u="sng" strike="noStrike" cap="none" normalizeH="0" baseline="0" dirty="0" smtClean="0">
                <a:ln>
                  <a:noFill/>
                </a:ln>
                <a:solidFill>
                  <a:schemeClr val="tx1"/>
                </a:solidFill>
                <a:effectLst/>
                <a:latin typeface="Calibri" pitchFamily="34" charset="0"/>
              </a:rPr>
              <a:t>prize: $25,000, offered by a New York hotel owner</a:t>
            </a:r>
            <a:r>
              <a:rPr kumimoji="0" lang="en-US" altLang="en-US" sz="2200" b="0" i="0" u="sng" strike="noStrike" cap="none" normalizeH="0" dirty="0" smtClean="0">
                <a:ln>
                  <a:noFill/>
                </a:ln>
                <a:solidFill>
                  <a:schemeClr val="tx1"/>
                </a:solidFill>
                <a:effectLst/>
                <a:latin typeface="Calibri" pitchFamily="34" charset="0"/>
              </a:rPr>
              <a:t> </a:t>
            </a:r>
            <a:r>
              <a:rPr kumimoji="0" lang="en-US" altLang="en-US" sz="2200" b="0" i="0" u="sng" strike="noStrike" cap="none" normalizeH="0" baseline="0" dirty="0" smtClean="0">
                <a:ln>
                  <a:noFill/>
                </a:ln>
                <a:solidFill>
                  <a:schemeClr val="tx1"/>
                </a:solidFill>
                <a:effectLst/>
                <a:latin typeface="Calibri" pitchFamily="34" charset="0"/>
              </a:rPr>
              <a:t>for the first successful flight from New York to Paris</a:t>
            </a:r>
            <a:r>
              <a:rPr kumimoji="0" lang="en-US" altLang="en-US" sz="2200" b="0" i="0" u="none" strike="noStrike" cap="none" normalizeH="0" baseline="0" dirty="0" smtClean="0">
                <a:ln>
                  <a:noFill/>
                </a:ln>
                <a:solidFill>
                  <a:schemeClr val="tx1"/>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Calibri" pitchFamily="34" charset="0"/>
              </a:rPr>
              <a:t>With backing from some businessmen from St. Louis</a:t>
            </a:r>
            <a:r>
              <a:rPr kumimoji="0" lang="en-US" altLang="en-US" sz="2200" b="0" i="0" u="none" strike="noStrike" cap="none" normalizeH="0" dirty="0" smtClean="0">
                <a:ln>
                  <a:noFill/>
                </a:ln>
                <a:solidFill>
                  <a:schemeClr val="tx1"/>
                </a:solidFill>
                <a:effectLst/>
                <a:latin typeface="Calibri" pitchFamily="34" charset="0"/>
              </a:rPr>
              <a:t> </a:t>
            </a:r>
            <a:r>
              <a:rPr kumimoji="0" lang="en-US" altLang="en-US" sz="2200" b="0" i="0" u="none" strike="noStrike" cap="none" normalizeH="0" baseline="0" dirty="0" smtClean="0">
                <a:ln>
                  <a:noFill/>
                </a:ln>
                <a:solidFill>
                  <a:schemeClr val="tx1"/>
                </a:solidFill>
                <a:effectLst/>
                <a:latin typeface="Calibri" pitchFamily="34" charset="0"/>
              </a:rPr>
              <a:t>and $2,000 of his own money Lindbergh </a:t>
            </a:r>
            <a:r>
              <a:rPr kumimoji="0" lang="en-US" altLang="en-US" sz="2200" b="0" i="0" u="sng" strike="noStrike" cap="none" normalizeH="0" baseline="0" dirty="0" smtClean="0">
                <a:ln>
                  <a:noFill/>
                </a:ln>
                <a:solidFill>
                  <a:schemeClr val="tx1"/>
                </a:solidFill>
                <a:effectLst/>
                <a:latin typeface="Calibri" pitchFamily="34" charset="0"/>
              </a:rPr>
              <a:t>ordered a </a:t>
            </a:r>
            <a:r>
              <a:rPr kumimoji="0" lang="en-US" altLang="en-US" sz="2200" b="0" i="0" u="sng" strike="noStrike" cap="none" normalizeH="0" dirty="0" smtClean="0">
                <a:ln>
                  <a:noFill/>
                </a:ln>
                <a:solidFill>
                  <a:schemeClr val="tx1"/>
                </a:solidFill>
                <a:effectLst/>
                <a:latin typeface="Calibri" pitchFamily="34" charset="0"/>
              </a:rPr>
              <a:t> </a:t>
            </a:r>
            <a:r>
              <a:rPr kumimoji="0" lang="en-US" altLang="en-US" sz="2200" b="0" i="0" u="sng" strike="noStrike" cap="none" normalizeH="0" baseline="0" dirty="0" smtClean="0">
                <a:ln>
                  <a:noFill/>
                </a:ln>
                <a:solidFill>
                  <a:schemeClr val="tx1"/>
                </a:solidFill>
                <a:effectLst/>
                <a:latin typeface="Calibri" pitchFamily="34" charset="0"/>
              </a:rPr>
              <a:t>plane to built to his specifications.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Calibri" pitchFamily="34" charset="0"/>
              </a:rPr>
              <a:t>He named the plane the Spirit of St. Louis.  It took</a:t>
            </a:r>
            <a:r>
              <a:rPr kumimoji="0" lang="en-US" altLang="en-US" sz="2200" b="0" i="0" u="none" strike="noStrike" cap="none" normalizeH="0" dirty="0" smtClean="0">
                <a:ln>
                  <a:noFill/>
                </a:ln>
                <a:solidFill>
                  <a:schemeClr val="tx1"/>
                </a:solidFill>
                <a:effectLst/>
                <a:latin typeface="Calibri" pitchFamily="34" charset="0"/>
              </a:rPr>
              <a:t> </a:t>
            </a:r>
            <a:r>
              <a:rPr kumimoji="0" lang="en-US" altLang="en-US" sz="2200" b="0" i="0" u="none" strike="noStrike" cap="none" normalizeH="0" baseline="0" dirty="0" smtClean="0">
                <a:ln>
                  <a:noFill/>
                </a:ln>
                <a:solidFill>
                  <a:schemeClr val="tx1"/>
                </a:solidFill>
                <a:effectLst/>
                <a:latin typeface="Calibri" pitchFamily="34" charset="0"/>
              </a:rPr>
              <a:t>him 33 1/2 hours </a:t>
            </a:r>
            <a:r>
              <a:rPr kumimoji="0" lang="en-US" altLang="en-US" sz="2200" b="0" i="0" u="sng" strike="noStrike" cap="none" normalizeH="0" baseline="0" dirty="0" smtClean="0">
                <a:ln>
                  <a:noFill/>
                </a:ln>
                <a:solidFill>
                  <a:schemeClr val="tx1"/>
                </a:solidFill>
                <a:effectLst/>
                <a:latin typeface="Calibri" pitchFamily="34" charset="0"/>
              </a:rPr>
              <a:t>to fly the first non-stop flight from</a:t>
            </a:r>
            <a:r>
              <a:rPr kumimoji="0" lang="en-US" altLang="en-US" sz="2200" b="0" i="0" u="sng" strike="noStrike" cap="none" normalizeH="0" dirty="0" smtClean="0">
                <a:ln>
                  <a:noFill/>
                </a:ln>
                <a:solidFill>
                  <a:schemeClr val="tx1"/>
                </a:solidFill>
                <a:effectLst/>
                <a:latin typeface="Calibri" pitchFamily="34" charset="0"/>
              </a:rPr>
              <a:t> </a:t>
            </a:r>
            <a:r>
              <a:rPr kumimoji="0" lang="en-US" altLang="en-US" sz="2200" b="0" i="0" u="sng" strike="noStrike" cap="none" normalizeH="0" baseline="0" dirty="0" smtClean="0">
                <a:ln>
                  <a:noFill/>
                </a:ln>
                <a:solidFill>
                  <a:schemeClr val="tx1"/>
                </a:solidFill>
                <a:effectLst/>
                <a:latin typeface="Calibri" pitchFamily="34" charset="0"/>
              </a:rPr>
              <a:t>New York to Paris.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2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Calibri" pitchFamily="34" charset="0"/>
              </a:rPr>
              <a:t>He became and instant national hero.</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4102" name="Picture 6" descr="http://media-cache-cd0.pinimg.com/736x/49/90/e8/4990e8e7ee236fdc30a0639e154fbc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641" y="3657600"/>
            <a:ext cx="2324286" cy="3054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048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rPr>
              <a:t>SPORTS</a:t>
            </a:r>
            <a:endParaRPr lang="en-US" dirty="0">
              <a:solidFill>
                <a:schemeClr val="accent1">
                  <a:lumMod val="75000"/>
                </a:schemeClr>
              </a:solidFill>
            </a:endParaRPr>
          </a:p>
        </p:txBody>
      </p:sp>
      <p:sp>
        <p:nvSpPr>
          <p:cNvPr id="7" name="Subtitle 6"/>
          <p:cNvSpPr>
            <a:spLocks noGrp="1"/>
          </p:cNvSpPr>
          <p:nvPr>
            <p:ph type="subTitle" idx="1"/>
          </p:nvPr>
        </p:nvSpPr>
        <p:spPr/>
        <p:txBody>
          <a:bodyPr/>
          <a:lstStyle/>
          <a:p>
            <a:endParaRPr lang="en-US"/>
          </a:p>
        </p:txBody>
      </p:sp>
      <p:sp>
        <p:nvSpPr>
          <p:cNvPr id="8" name="Subtitle 2"/>
          <p:cNvSpPr>
            <a:spLocks noGrp="1"/>
          </p:cNvSpPr>
          <p:nvPr>
            <p:ph type="subTitle" idx="4294967295"/>
          </p:nvPr>
        </p:nvSpPr>
        <p:spPr bwMode="auto">
          <a:xfrm>
            <a:off x="304800" y="1371600"/>
            <a:ext cx="6934200" cy="41148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smtClean="0">
                <a:ln>
                  <a:noFill/>
                </a:ln>
                <a:solidFill>
                  <a:srgbClr val="17375E"/>
                </a:solidFill>
                <a:effectLst/>
                <a:latin typeface="Calibri" pitchFamily="34" charset="0"/>
              </a:rPr>
              <a:t>In the 1920’s sports became and obsession.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smtClean="0">
                <a:ln>
                  <a:noFill/>
                </a:ln>
                <a:solidFill>
                  <a:srgbClr val="17375E"/>
                </a:solidFill>
                <a:effectLst/>
                <a:latin typeface="Calibri" pitchFamily="34" charset="0"/>
              </a:rPr>
              <a:t>A combination of </a:t>
            </a:r>
            <a:r>
              <a:rPr kumimoji="0" lang="en-US" altLang="en-US" sz="3200" b="0" i="0" u="sng" strike="noStrike" cap="none" normalizeH="0" baseline="0" smtClean="0">
                <a:ln>
                  <a:noFill/>
                </a:ln>
                <a:solidFill>
                  <a:srgbClr val="17375E"/>
                </a:solidFill>
                <a:effectLst/>
                <a:latin typeface="Calibri" pitchFamily="34" charset="0"/>
              </a:rPr>
              <a:t>more money, more leisure time, and the freedom of the road led to more time to enjoy sports</a:t>
            </a:r>
            <a:r>
              <a:rPr kumimoji="0" lang="en-US" altLang="en-US" sz="3200" b="0" i="0" u="none" strike="noStrike" cap="none" normalizeH="0" baseline="0" smtClean="0">
                <a:ln>
                  <a:noFill/>
                </a:ln>
                <a:solidFill>
                  <a:srgbClr val="17375E"/>
                </a:solidFill>
                <a:effectLst/>
                <a:latin typeface="Calibri" pitchFamily="34" charset="0"/>
              </a:rPr>
              <a:t>.</a:t>
            </a:r>
            <a:endParaRPr kumimoji="0" lang="en-US" altLang="en-US" sz="3200" b="0" i="0" u="none" strike="noStrike" cap="none" normalizeH="0" baseline="0" smtClean="0">
              <a:ln>
                <a:noFill/>
              </a:ln>
              <a:solidFill>
                <a:schemeClr val="tx1"/>
              </a:solidFill>
              <a:effectLst/>
              <a:latin typeface="Arial" pitchFamily="34" charset="0"/>
            </a:endParaRPr>
          </a:p>
        </p:txBody>
      </p:sp>
      <p:pic>
        <p:nvPicPr>
          <p:cNvPr id="9" name="Picture 14" descr="cobb">
            <a:hlinkClick r:id="rId2"/>
          </p:cNvPr>
          <p:cNvPicPr>
            <a:picLocks noChangeAspect="1" noChangeArrowheads="1"/>
          </p:cNvPicPr>
          <p:nvPr/>
        </p:nvPicPr>
        <p:blipFill>
          <a:blip r:embed="rId3" cstate="print"/>
          <a:srcRect/>
          <a:stretch>
            <a:fillRect/>
          </a:stretch>
        </p:blipFill>
        <p:spPr bwMode="auto">
          <a:xfrm>
            <a:off x="685800" y="4343400"/>
            <a:ext cx="1839913" cy="2514600"/>
          </a:xfrm>
          <a:prstGeom prst="rect">
            <a:avLst/>
          </a:prstGeom>
          <a:noFill/>
          <a:ln w="31750">
            <a:solidFill>
              <a:srgbClr val="FF9900"/>
            </a:solidFill>
            <a:miter lim="800000"/>
            <a:headEnd/>
            <a:tailEnd/>
          </a:ln>
        </p:spPr>
      </p:pic>
      <p:pic>
        <p:nvPicPr>
          <p:cNvPr id="10" name="Picture 9" descr="Babe-Ruth-Lou-Gehrig--C10106764.jpg"/>
          <p:cNvPicPr>
            <a:picLocks noChangeAspect="1"/>
          </p:cNvPicPr>
          <p:nvPr/>
        </p:nvPicPr>
        <p:blipFill>
          <a:blip r:embed="rId4" cstate="print"/>
          <a:stretch>
            <a:fillRect/>
          </a:stretch>
        </p:blipFill>
        <p:spPr>
          <a:xfrm>
            <a:off x="6324600" y="4616576"/>
            <a:ext cx="2819400" cy="2241423"/>
          </a:xfrm>
          <a:prstGeom prst="rect">
            <a:avLst/>
          </a:prstGeom>
        </p:spPr>
      </p:pic>
      <p:pic>
        <p:nvPicPr>
          <p:cNvPr id="11" name="Picture 22" descr="3321393"/>
          <p:cNvPicPr>
            <a:picLocks noChangeAspect="1" noChangeArrowheads="1"/>
          </p:cNvPicPr>
          <p:nvPr/>
        </p:nvPicPr>
        <p:blipFill>
          <a:blip r:embed="rId5" cstate="print"/>
          <a:srcRect/>
          <a:stretch>
            <a:fillRect/>
          </a:stretch>
        </p:blipFill>
        <p:spPr bwMode="auto">
          <a:xfrm>
            <a:off x="6705600" y="381000"/>
            <a:ext cx="1835150" cy="2295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rPr>
              <a:t>Babe Ruth</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04800" y="1600200"/>
            <a:ext cx="6477000" cy="464820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
                <a:srgbClr val="17375E"/>
              </a:buClr>
              <a:buSzPts val="3200"/>
              <a:buFontTx/>
              <a:buChar char="•"/>
              <a:tabLst/>
            </a:pPr>
            <a:r>
              <a:rPr kumimoji="0" lang="en-US" altLang="en-US" sz="3200" b="0" i="0" u="sng" strike="noStrike" cap="none" normalizeH="0" baseline="0" dirty="0" smtClean="0">
                <a:ln>
                  <a:noFill/>
                </a:ln>
                <a:solidFill>
                  <a:srgbClr val="17375E"/>
                </a:solidFill>
                <a:effectLst/>
                <a:latin typeface="Calibri" pitchFamily="34" charset="0"/>
              </a:rPr>
              <a:t>60 Homeruns in one season</a:t>
            </a:r>
            <a:r>
              <a:rPr kumimoji="0" lang="en-US" altLang="en-US" sz="3200" b="0" i="0" u="none" strike="noStrike" cap="none" normalizeH="0" baseline="0" dirty="0" smtClean="0">
                <a:ln>
                  <a:noFill/>
                </a:ln>
                <a:solidFill>
                  <a:srgbClr val="17375E"/>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
                <a:srgbClr val="17375E"/>
              </a:buClr>
              <a:buSzPts val="3200"/>
              <a:buFontTx/>
              <a:buChar char="•"/>
              <a:tabLst/>
            </a:pPr>
            <a:r>
              <a:rPr kumimoji="0" lang="en-US" altLang="en-US" sz="3200" b="0" i="0" u="sng" strike="noStrike" cap="none" normalizeH="0" baseline="0" dirty="0" smtClean="0">
                <a:ln>
                  <a:noFill/>
                </a:ln>
                <a:solidFill>
                  <a:srgbClr val="17375E"/>
                </a:solidFill>
                <a:effectLst/>
                <a:latin typeface="Calibri" pitchFamily="34" charset="0"/>
              </a:rPr>
              <a:t>He became a hero when baseball was struggling to overcome a huge scandal</a:t>
            </a:r>
            <a:r>
              <a:rPr kumimoji="0" lang="en-US" altLang="en-US" sz="3200" b="0" i="0" u="none" strike="noStrike" cap="none" normalizeH="0" baseline="0" dirty="0" smtClean="0">
                <a:ln>
                  <a:noFill/>
                </a:ln>
                <a:solidFill>
                  <a:srgbClr val="17375E"/>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
                <a:srgbClr val="17375E"/>
              </a:buClr>
              <a:buSzPts val="3200"/>
              <a:buFontTx/>
              <a:buChar char="•"/>
              <a:tabLst/>
            </a:pPr>
            <a:r>
              <a:rPr kumimoji="0" lang="en-US" altLang="en-US" sz="3200" b="0" i="0" u="none" strike="noStrike" cap="none" normalizeH="0" baseline="0" dirty="0" smtClean="0">
                <a:ln>
                  <a:noFill/>
                </a:ln>
                <a:solidFill>
                  <a:srgbClr val="17375E"/>
                </a:solidFill>
                <a:effectLst/>
                <a:latin typeface="Calibri" pitchFamily="34" charset="0"/>
              </a:rPr>
              <a:t>The Black Sox Scandal</a:t>
            </a:r>
          </a:p>
          <a:p>
            <a:pPr marL="0" marR="0" lvl="0" indent="0" algn="l" defTabSz="914400" rtl="0" eaLnBrk="0" fontAlgn="base" latinLnBrk="0" hangingPunct="0">
              <a:lnSpc>
                <a:spcPct val="100000"/>
              </a:lnSpc>
              <a:spcBef>
                <a:spcPct val="20000"/>
              </a:spcBef>
              <a:spcAft>
                <a:spcPct val="0"/>
              </a:spcAft>
              <a:buClr>
                <a:srgbClr val="17375E"/>
              </a:buClr>
              <a:buSzPts val="3200"/>
              <a:buFontTx/>
              <a:buChar char="•"/>
              <a:tabLst/>
            </a:pPr>
            <a:r>
              <a:rPr kumimoji="0" lang="en-US" altLang="en-US" sz="3200" b="0" i="0" u="none" strike="noStrike" cap="none" normalizeH="0" baseline="0" dirty="0" smtClean="0">
                <a:ln>
                  <a:noFill/>
                </a:ln>
                <a:solidFill>
                  <a:srgbClr val="17375E"/>
                </a:solidFill>
                <a:effectLst/>
                <a:latin typeface="Calibri" pitchFamily="34" charset="0"/>
              </a:rPr>
              <a:t>He </a:t>
            </a:r>
            <a:r>
              <a:rPr kumimoji="0" lang="en-US" altLang="en-US" sz="3200" b="0" i="0" u="sng" strike="noStrike" cap="none" normalizeH="0" baseline="0" dirty="0" smtClean="0">
                <a:ln>
                  <a:noFill/>
                </a:ln>
                <a:solidFill>
                  <a:srgbClr val="17375E"/>
                </a:solidFill>
                <a:effectLst/>
                <a:latin typeface="Calibri" pitchFamily="34" charset="0"/>
              </a:rPr>
              <a:t>became a national hero </a:t>
            </a:r>
            <a:r>
              <a:rPr kumimoji="0" lang="en-US" altLang="en-US" sz="3200" b="0" i="0" u="none" strike="noStrike" cap="none" normalizeH="0" baseline="0" dirty="0" smtClean="0">
                <a:ln>
                  <a:noFill/>
                </a:ln>
                <a:solidFill>
                  <a:srgbClr val="17375E"/>
                </a:solidFill>
                <a:effectLst/>
                <a:latin typeface="Calibri" pitchFamily="34" charset="0"/>
              </a:rPr>
              <a:t>and </a:t>
            </a:r>
          </a:p>
          <a:p>
            <a:pPr marL="0" marR="0" lvl="0" indent="0" algn="l" defTabSz="914400" rtl="0" eaLnBrk="0" fontAlgn="base" latinLnBrk="0" hangingPunct="0">
              <a:lnSpc>
                <a:spcPct val="100000"/>
              </a:lnSpc>
              <a:spcBef>
                <a:spcPct val="20000"/>
              </a:spcBef>
              <a:spcAft>
                <a:spcPct val="0"/>
              </a:spcAft>
              <a:buClr>
                <a:srgbClr val="17375E"/>
              </a:buClr>
              <a:buSzPts val="3200"/>
              <a:buNone/>
              <a:tabLst/>
            </a:pPr>
            <a:r>
              <a:rPr lang="en-US" altLang="en-US" sz="3200" dirty="0">
                <a:solidFill>
                  <a:srgbClr val="17375E"/>
                </a:solidFill>
                <a:latin typeface="Calibri" pitchFamily="34" charset="0"/>
              </a:rPr>
              <a:t> </a:t>
            </a:r>
            <a:r>
              <a:rPr lang="en-US" altLang="en-US" sz="3200" dirty="0" smtClean="0">
                <a:solidFill>
                  <a:srgbClr val="17375E"/>
                </a:solidFill>
                <a:latin typeface="Calibri" pitchFamily="34" charset="0"/>
              </a:rPr>
              <a:t> </a:t>
            </a:r>
            <a:r>
              <a:rPr kumimoji="0" lang="en-US" altLang="en-US" sz="3200" b="0" i="0" u="none" strike="noStrike" cap="none" normalizeH="0" baseline="0" dirty="0" smtClean="0">
                <a:ln>
                  <a:noFill/>
                </a:ln>
                <a:solidFill>
                  <a:srgbClr val="17375E"/>
                </a:solidFill>
                <a:effectLst/>
                <a:latin typeface="Calibri" pitchFamily="34" charset="0"/>
              </a:rPr>
              <a:t>was used by several companies for  </a:t>
            </a:r>
          </a:p>
          <a:p>
            <a:pPr marL="0" marR="0" lvl="0" indent="0" algn="l" defTabSz="914400" rtl="0" eaLnBrk="0" fontAlgn="base" latinLnBrk="0" hangingPunct="0">
              <a:lnSpc>
                <a:spcPct val="100000"/>
              </a:lnSpc>
              <a:spcBef>
                <a:spcPct val="20000"/>
              </a:spcBef>
              <a:spcAft>
                <a:spcPct val="0"/>
              </a:spcAft>
              <a:buClr>
                <a:srgbClr val="17375E"/>
              </a:buClr>
              <a:buSzPts val="3200"/>
              <a:buNone/>
              <a:tabLst/>
            </a:pPr>
            <a:r>
              <a:rPr lang="en-US" altLang="en-US" sz="3200" dirty="0">
                <a:solidFill>
                  <a:srgbClr val="17375E"/>
                </a:solidFill>
                <a:latin typeface="Calibri" pitchFamily="34" charset="0"/>
              </a:rPr>
              <a:t> </a:t>
            </a:r>
            <a:r>
              <a:rPr lang="en-US" altLang="en-US" sz="3200" dirty="0" smtClean="0">
                <a:solidFill>
                  <a:srgbClr val="17375E"/>
                </a:solidFill>
                <a:latin typeface="Calibri" pitchFamily="34" charset="0"/>
              </a:rPr>
              <a:t> </a:t>
            </a:r>
            <a:r>
              <a:rPr kumimoji="0" lang="en-US" altLang="en-US" sz="3200" b="0" i="0" u="none" strike="noStrike" cap="none" normalizeH="0" baseline="0" dirty="0" smtClean="0">
                <a:ln>
                  <a:noFill/>
                </a:ln>
                <a:solidFill>
                  <a:srgbClr val="17375E"/>
                </a:solidFill>
                <a:effectLst/>
                <a:latin typeface="Calibri" pitchFamily="34" charset="0"/>
              </a:rPr>
              <a:t>advertising.</a:t>
            </a:r>
          </a:p>
          <a:p>
            <a:pPr marL="0" marR="0" lvl="0" indent="0" algn="l" defTabSz="914400" rtl="0" eaLnBrk="0" fontAlgn="base" latinLnBrk="0" hangingPunct="0">
              <a:lnSpc>
                <a:spcPct val="100000"/>
              </a:lnSpc>
              <a:spcBef>
                <a:spcPct val="20000"/>
              </a:spcBef>
              <a:spcAft>
                <a:spcPct val="0"/>
              </a:spcAft>
              <a:buClr>
                <a:srgbClr val="17375E"/>
              </a:buClr>
              <a:buSzPts val="3200"/>
              <a:buFontTx/>
              <a:buChar char="•"/>
              <a:tabLst/>
            </a:pPr>
            <a:r>
              <a:rPr kumimoji="0" lang="en-US" altLang="en-US" sz="3200" b="0" i="0" u="none" strike="noStrike" cap="none" normalizeH="0" baseline="0" dirty="0" smtClean="0">
                <a:ln>
                  <a:noFill/>
                </a:ln>
                <a:solidFill>
                  <a:srgbClr val="17375E"/>
                </a:solidFill>
                <a:effectLst/>
                <a:latin typeface="Calibri" pitchFamily="34" charset="0"/>
              </a:rPr>
              <a:t>He could pitch, hit, and run.</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2" descr="View Image">
            <a:hlinkClick r:id="rId2"/>
          </p:cNvPr>
          <p:cNvPicPr>
            <a:picLocks noChangeAspect="1" noChangeArrowheads="1"/>
          </p:cNvPicPr>
          <p:nvPr/>
        </p:nvPicPr>
        <p:blipFill>
          <a:blip r:embed="rId3" cstate="print"/>
          <a:srcRect/>
          <a:stretch>
            <a:fillRect/>
          </a:stretch>
        </p:blipFill>
        <p:spPr bwMode="auto">
          <a:xfrm>
            <a:off x="6324600" y="3200400"/>
            <a:ext cx="2667000" cy="2667001"/>
          </a:xfrm>
          <a:prstGeom prst="rect">
            <a:avLst/>
          </a:prstGeom>
          <a:noFill/>
        </p:spPr>
      </p:pic>
      <p:pic>
        <p:nvPicPr>
          <p:cNvPr id="5126" name="Picture 6" descr="http://blogofbad.files.wordpress.com/2008/07/babe-ru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5" y="0"/>
            <a:ext cx="2682875" cy="27675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rPr>
              <a:t>Red Grange</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04800" y="1524000"/>
            <a:ext cx="5105400" cy="4572000"/>
          </a:xfrm>
          <a:prstGeom prst="rect">
            <a:avLst/>
          </a:prstGeom>
          <a:solidFill>
            <a:srgbClr val="B7D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smtClean="0">
                <a:ln>
                  <a:noFill/>
                </a:ln>
                <a:solidFill>
                  <a:srgbClr val="17375E"/>
                </a:solidFill>
                <a:effectLst/>
                <a:latin typeface="Calibri" pitchFamily="34" charset="0"/>
              </a:rPr>
              <a:t>Red Grange was a player for the University of Illinois.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smtClean="0">
                <a:ln>
                  <a:noFill/>
                </a:ln>
                <a:solidFill>
                  <a:srgbClr val="17375E"/>
                </a:solidFill>
                <a:effectLst/>
                <a:latin typeface="Calibri" pitchFamily="34" charset="0"/>
              </a:rPr>
              <a:t>In one game he scored four touchdowns in five minutes and rushed 263 yards.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smtClean="0">
                <a:ln>
                  <a:noFill/>
                </a:ln>
                <a:solidFill>
                  <a:srgbClr val="17375E"/>
                </a:solidFill>
                <a:effectLst/>
                <a:latin typeface="Calibri" pitchFamily="34" charset="0"/>
              </a:rPr>
              <a:t>He became an instant hero.</a:t>
            </a:r>
            <a:endParaRPr kumimoji="0" lang="en-US" altLang="en-US" sz="3200" b="0" i="0" u="none" strike="noStrike" cap="none" normalizeH="0" baseline="0" smtClean="0">
              <a:ln>
                <a:noFill/>
              </a:ln>
              <a:solidFill>
                <a:schemeClr val="tx1"/>
              </a:solidFill>
              <a:effectLst/>
              <a:latin typeface="Arial" pitchFamily="34" charset="0"/>
            </a:endParaRPr>
          </a:p>
        </p:txBody>
      </p:sp>
      <p:pic>
        <p:nvPicPr>
          <p:cNvPr id="7" name="Picture 2" descr="View Image">
            <a:hlinkClick r:id="rId2"/>
          </p:cNvPr>
          <p:cNvPicPr>
            <a:picLocks noChangeAspect="1" noChangeArrowheads="1"/>
          </p:cNvPicPr>
          <p:nvPr/>
        </p:nvPicPr>
        <p:blipFill>
          <a:blip r:embed="rId3" cstate="print"/>
          <a:srcRect/>
          <a:stretch>
            <a:fillRect/>
          </a:stretch>
        </p:blipFill>
        <p:spPr bwMode="auto">
          <a:xfrm>
            <a:off x="5322606" y="457200"/>
            <a:ext cx="3821394" cy="3271114"/>
          </a:xfrm>
          <a:prstGeom prst="rect">
            <a:avLst/>
          </a:prstGeom>
          <a:noFill/>
        </p:spPr>
      </p:pic>
      <p:pic>
        <p:nvPicPr>
          <p:cNvPr id="6146" name="Picture 2" descr="http://static.nfl.com/static/content/catch_all/nfl_image/red_grange_3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178" y="3962400"/>
            <a:ext cx="3524250" cy="2349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Gertrude Ederle</a:t>
            </a:r>
            <a:endParaRPr lang="en-US" dirty="0">
              <a:solidFill>
                <a:schemeClr val="accent1">
                  <a:lumMod val="75000"/>
                </a:schemeClr>
              </a:solidFill>
            </a:endParaRPr>
          </a:p>
        </p:txBody>
      </p:sp>
      <p:pic>
        <p:nvPicPr>
          <p:cNvPr id="70658" name="Picture 2" descr="View Image">
            <a:hlinkClick r:id="rId2"/>
          </p:cNvPr>
          <p:cNvPicPr>
            <a:picLocks noChangeAspect="1" noChangeArrowheads="1"/>
          </p:cNvPicPr>
          <p:nvPr/>
        </p:nvPicPr>
        <p:blipFill>
          <a:blip r:embed="rId3" cstate="print"/>
          <a:srcRect/>
          <a:stretch>
            <a:fillRect/>
          </a:stretch>
        </p:blipFill>
        <p:spPr bwMode="auto">
          <a:xfrm>
            <a:off x="5867400" y="1371600"/>
            <a:ext cx="3009900" cy="4299857"/>
          </a:xfrm>
          <a:prstGeom prst="rect">
            <a:avLst/>
          </a:prstGeom>
          <a:noFill/>
        </p:spPr>
      </p:pic>
      <p:sp>
        <p:nvSpPr>
          <p:cNvPr id="5" name="Subtitle 2"/>
          <p:cNvSpPr>
            <a:spLocks noGrp="1"/>
          </p:cNvSpPr>
          <p:nvPr>
            <p:ph type="subTitle" idx="4294967295"/>
          </p:nvPr>
        </p:nvSpPr>
        <p:spPr bwMode="auto">
          <a:xfrm>
            <a:off x="381000" y="1447800"/>
            <a:ext cx="5105400" cy="46482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rgbClr val="17375E"/>
              </a:buClr>
              <a:buSzPts val="3200"/>
              <a:buFont typeface="Wingdings" pitchFamily="2" charset="2"/>
              <a:buChar char="v"/>
              <a:tabLst/>
            </a:pPr>
            <a:r>
              <a:rPr kumimoji="0" lang="en-US" altLang="en-US" sz="2800" b="0" i="0" u="none" strike="noStrike" cap="none" normalizeH="0" baseline="0" dirty="0" smtClean="0">
                <a:ln>
                  <a:noFill/>
                </a:ln>
                <a:solidFill>
                  <a:srgbClr val="17375E"/>
                </a:solidFill>
                <a:effectLst/>
                <a:latin typeface="Calibri" pitchFamily="34" charset="0"/>
              </a:rPr>
              <a:t>In the summer of 1926,  young woman dominated the sports headlines.</a:t>
            </a:r>
          </a:p>
          <a:p>
            <a:pPr marL="0" marR="0" lvl="0" indent="0" algn="l" defTabSz="914400" rtl="0" eaLnBrk="0" fontAlgn="base" latinLnBrk="0" hangingPunct="0">
              <a:lnSpc>
                <a:spcPct val="100000"/>
              </a:lnSpc>
              <a:spcBef>
                <a:spcPct val="20000"/>
              </a:spcBef>
              <a:spcAft>
                <a:spcPct val="0"/>
              </a:spcAft>
              <a:buClr>
                <a:srgbClr val="17375E"/>
              </a:buClr>
              <a:buSzPts val="3200"/>
              <a:buFont typeface="Wingdings" pitchFamily="2" charset="2"/>
              <a:buChar char="v"/>
              <a:tabLst/>
            </a:pPr>
            <a:r>
              <a:rPr kumimoji="0" lang="en-US" altLang="en-US" sz="2800" b="0" i="0" u="sng" strike="noStrike" cap="none" normalizeH="0" baseline="0" dirty="0" smtClean="0">
                <a:ln>
                  <a:noFill/>
                </a:ln>
                <a:solidFill>
                  <a:srgbClr val="17375E"/>
                </a:solidFill>
                <a:effectLst/>
                <a:latin typeface="Calibri" pitchFamily="34" charset="0"/>
              </a:rPr>
              <a:t>Ederle became the first woman to swim the English Channel.</a:t>
            </a:r>
          </a:p>
          <a:p>
            <a:pPr marL="0" marR="0" lvl="0" indent="0" algn="l" defTabSz="914400" rtl="0" eaLnBrk="0" fontAlgn="base" latinLnBrk="0" hangingPunct="0">
              <a:lnSpc>
                <a:spcPct val="100000"/>
              </a:lnSpc>
              <a:spcBef>
                <a:spcPct val="20000"/>
              </a:spcBef>
              <a:spcAft>
                <a:spcPct val="0"/>
              </a:spcAft>
              <a:buClr>
                <a:srgbClr val="17375E"/>
              </a:buClr>
              <a:buSzPts val="3200"/>
              <a:buFont typeface="Wingdings" pitchFamily="2" charset="2"/>
              <a:buChar char="v"/>
              <a:tabLst/>
            </a:pPr>
            <a:r>
              <a:rPr kumimoji="0" lang="en-US" altLang="en-US" sz="2800" b="0" i="0" u="none" strike="noStrike" cap="none" normalizeH="0" baseline="0" dirty="0" smtClean="0">
                <a:ln>
                  <a:noFill/>
                </a:ln>
                <a:solidFill>
                  <a:srgbClr val="17375E"/>
                </a:solidFill>
                <a:effectLst/>
                <a:latin typeface="Calibri" pitchFamily="34" charset="0"/>
              </a:rPr>
              <a:t>She beat the record of the fastest man by two hours.</a:t>
            </a:r>
          </a:p>
          <a:p>
            <a:pPr marL="0" marR="0" lvl="0" indent="0" algn="l" defTabSz="914400" rtl="0" eaLnBrk="0" fontAlgn="base" latinLnBrk="0" hangingPunct="0">
              <a:lnSpc>
                <a:spcPct val="100000"/>
              </a:lnSpc>
              <a:spcBef>
                <a:spcPct val="20000"/>
              </a:spcBef>
              <a:spcAft>
                <a:spcPct val="0"/>
              </a:spcAft>
              <a:buClr>
                <a:srgbClr val="17375E"/>
              </a:buClr>
              <a:buSzPts val="3200"/>
              <a:buFont typeface="Wingdings" pitchFamily="2" charset="2"/>
              <a:buChar char="v"/>
              <a:tabLst/>
            </a:pPr>
            <a:r>
              <a:rPr kumimoji="0" lang="en-US" altLang="en-US" sz="2800" b="0" i="0" u="none" strike="noStrike" cap="none" normalizeH="0" baseline="0" dirty="0" smtClean="0">
                <a:ln>
                  <a:noFill/>
                </a:ln>
                <a:solidFill>
                  <a:srgbClr val="17375E"/>
                </a:solidFill>
                <a:effectLst/>
                <a:latin typeface="Calibri" pitchFamily="34" charset="0"/>
              </a:rPr>
              <a:t>She had 29 different national and world titles.</a:t>
            </a:r>
            <a:endParaRPr kumimoji="0" lang="en-US" altLang="en-US" sz="2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Subtitle 2"/>
          <p:cNvSpPr txBox="1">
            <a:spLocks/>
          </p:cNvSpPr>
          <p:nvPr/>
        </p:nvSpPr>
        <p:spPr>
          <a:xfrm>
            <a:off x="0" y="1371600"/>
            <a:ext cx="6781800" cy="5105400"/>
          </a:xfrm>
          <a:prstGeom prst="rect">
            <a:avLst/>
          </a:prstGeom>
          <a:solidFill>
            <a:schemeClr val="accent5">
              <a:lumMod val="40000"/>
              <a:lumOff val="60000"/>
            </a:schemeClr>
          </a:soli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b="1" dirty="0" smtClean="0"/>
          </a:p>
          <a:p>
            <a:r>
              <a:rPr lang="en-US" u="sng" dirty="0"/>
              <a:t>The "</a:t>
            </a:r>
            <a:r>
              <a:rPr lang="en-US" b="1" u="sng" dirty="0"/>
              <a:t>Lost Generation</a:t>
            </a:r>
            <a:r>
              <a:rPr lang="en-US" u="sng" dirty="0"/>
              <a:t>" was the generation that came of age during World War I. </a:t>
            </a:r>
            <a:r>
              <a:rPr lang="en-US" dirty="0"/>
              <a:t>The term was popularized by Ernest </a:t>
            </a:r>
            <a:r>
              <a:rPr lang="en-US" dirty="0" smtClean="0"/>
              <a:t>Hemingway who </a:t>
            </a:r>
            <a:r>
              <a:rPr lang="en-US" dirty="0"/>
              <a:t>used it as one of two contrasting epigraphs for his novel, </a:t>
            </a:r>
            <a:r>
              <a:rPr lang="en-US" i="1" dirty="0"/>
              <a:t>The Sun Also Rises.</a:t>
            </a:r>
            <a:r>
              <a:rPr lang="en-US" dirty="0"/>
              <a:t> </a:t>
            </a:r>
            <a:endParaRPr lang="en-US" dirty="0" smtClean="0"/>
          </a:p>
          <a:p>
            <a:r>
              <a:rPr lang="en-US" dirty="0" smtClean="0"/>
              <a:t>In </a:t>
            </a:r>
            <a:r>
              <a:rPr lang="en-US" dirty="0"/>
              <a:t>that volume Hemingway credits the phrase to Gertrude Stein, who was then his mentor and patron</a:t>
            </a:r>
            <a:r>
              <a:rPr lang="en-US" dirty="0" smtClean="0"/>
              <a:t>.</a:t>
            </a:r>
            <a:endParaRPr lang="en-US" dirty="0" smtClean="0">
              <a:solidFill>
                <a:schemeClr val="tx2">
                  <a:lumMod val="75000"/>
                </a:schemeClr>
              </a:solidFill>
            </a:endParaRPr>
          </a:p>
          <a:p>
            <a:r>
              <a:rPr lang="en-US" dirty="0" smtClean="0"/>
              <a:t>She picked up the phrase from someone describing the men who fought in WWI.</a:t>
            </a:r>
          </a:p>
        </p:txBody>
      </p:sp>
      <p:sp>
        <p:nvSpPr>
          <p:cNvPr id="5" name="Title 1"/>
          <p:cNvSpPr txBox="1">
            <a:spLocks/>
          </p:cNvSpPr>
          <p:nvPr/>
        </p:nvSpPr>
        <p:spPr>
          <a:xfrm>
            <a:off x="1066800" y="304800"/>
            <a:ext cx="6934200" cy="860425"/>
          </a:xfrm>
          <a:prstGeom prst="rect">
            <a:avLst/>
          </a:prstGeom>
          <a:solidFill>
            <a:schemeClr val="accent5">
              <a:lumMod val="40000"/>
              <a:lumOff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1">
                    <a:lumMod val="75000"/>
                  </a:schemeClr>
                </a:solidFill>
              </a:rPr>
              <a:t>Lost Generation</a:t>
            </a:r>
            <a:endParaRPr lang="en-US" dirty="0">
              <a:solidFill>
                <a:schemeClr val="accent1">
                  <a:lumMod val="75000"/>
                </a:schemeClr>
              </a:solidFill>
            </a:endParaRPr>
          </a:p>
        </p:txBody>
      </p:sp>
      <p:pic>
        <p:nvPicPr>
          <p:cNvPr id="1026" name="Picture 2" descr="Gertrude Stein 1935-01-0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4267200"/>
            <a:ext cx="1905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6/67/Ernest_Hemingway-Karsh.jpg/220px-Ernest_Hemingway-Karsh.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945" y="838200"/>
            <a:ext cx="20955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6445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MAGAZINE</a:t>
            </a:r>
            <a:endParaRPr lang="en-US" dirty="0"/>
          </a:p>
        </p:txBody>
      </p:sp>
      <p:sp>
        <p:nvSpPr>
          <p:cNvPr id="3" name="Content Placeholder 2"/>
          <p:cNvSpPr>
            <a:spLocks noGrp="1"/>
          </p:cNvSpPr>
          <p:nvPr>
            <p:ph sz="quarter" idx="1"/>
          </p:nvPr>
        </p:nvSpPr>
        <p:spPr>
          <a:xfrm>
            <a:off x="301752" y="1527048"/>
            <a:ext cx="4575048" cy="4568952"/>
          </a:xfrm>
        </p:spPr>
        <p:txBody>
          <a:bodyPr/>
          <a:lstStyle/>
          <a:p>
            <a:r>
              <a:rPr lang="en-US" dirty="0" smtClean="0"/>
              <a:t>Life Magazine was first published in 1936.</a:t>
            </a:r>
          </a:p>
          <a:p>
            <a:r>
              <a:rPr lang="en-US" dirty="0" smtClean="0"/>
              <a:t>It had the largest readership than any magazine other than Reader’s Digest. </a:t>
            </a:r>
          </a:p>
          <a:p>
            <a:r>
              <a:rPr lang="en-US" dirty="0" smtClean="0"/>
              <a:t>It devoted attention to economics and politics during the Depression.</a:t>
            </a:r>
          </a:p>
          <a:p>
            <a:endParaRPr lang="en-US" dirty="0"/>
          </a:p>
        </p:txBody>
      </p:sp>
      <p:pic>
        <p:nvPicPr>
          <p:cNvPr id="4098" name="Picture 2" descr="Image result for life magazine 19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92211"/>
            <a:ext cx="3181350"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21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758952"/>
          </a:xfrm>
        </p:spPr>
        <p:txBody>
          <a:bodyPr>
            <a:noAutofit/>
          </a:bodyPr>
          <a:lstStyle/>
          <a:p>
            <a:r>
              <a:rPr lang="en-US" sz="7200" dirty="0" smtClean="0"/>
              <a:t>Jazz</a:t>
            </a:r>
            <a:endParaRPr lang="en-US" sz="7200" dirty="0"/>
          </a:p>
        </p:txBody>
      </p:sp>
      <p:pic>
        <p:nvPicPr>
          <p:cNvPr id="4" name="Content Placeholder 3" descr="1e477ab853b6cd94.jpg"/>
          <p:cNvPicPr>
            <a:picLocks noGrp="1" noChangeAspect="1"/>
          </p:cNvPicPr>
          <p:nvPr>
            <p:ph sz="quarter" idx="1"/>
          </p:nvPr>
        </p:nvPicPr>
        <p:blipFill>
          <a:blip r:embed="rId2" cstate="print"/>
          <a:stretch>
            <a:fillRect/>
          </a:stretch>
        </p:blipFill>
        <p:spPr>
          <a:xfrm>
            <a:off x="6000750" y="0"/>
            <a:ext cx="3143250" cy="4243388"/>
          </a:xfrm>
        </p:spPr>
      </p:pic>
      <p:pic>
        <p:nvPicPr>
          <p:cNvPr id="5" name="Picture 4" descr="3051b150487ee940.jpg"/>
          <p:cNvPicPr>
            <a:picLocks noChangeAspect="1"/>
          </p:cNvPicPr>
          <p:nvPr/>
        </p:nvPicPr>
        <p:blipFill>
          <a:blip r:embed="rId3" cstate="print"/>
          <a:stretch>
            <a:fillRect/>
          </a:stretch>
        </p:blipFill>
        <p:spPr>
          <a:xfrm>
            <a:off x="0" y="609600"/>
            <a:ext cx="2743200" cy="3107531"/>
          </a:xfrm>
          <a:prstGeom prst="rect">
            <a:avLst/>
          </a:prstGeom>
        </p:spPr>
      </p:pic>
      <p:pic>
        <p:nvPicPr>
          <p:cNvPr id="6" name="Picture 5" descr="f394c403c63d9cc4.jpg"/>
          <p:cNvPicPr>
            <a:picLocks noChangeAspect="1"/>
          </p:cNvPicPr>
          <p:nvPr/>
        </p:nvPicPr>
        <p:blipFill>
          <a:blip r:embed="rId4" cstate="print"/>
          <a:stretch>
            <a:fillRect/>
          </a:stretch>
        </p:blipFill>
        <p:spPr>
          <a:xfrm>
            <a:off x="3505200" y="1600200"/>
            <a:ext cx="2700338" cy="3408194"/>
          </a:xfrm>
          <a:prstGeom prst="rect">
            <a:avLst/>
          </a:prstGeom>
        </p:spPr>
      </p:pic>
      <p:pic>
        <p:nvPicPr>
          <p:cNvPr id="7" name="Picture 6" descr="dff214d7e6300542.jpg"/>
          <p:cNvPicPr>
            <a:picLocks noChangeAspect="1"/>
          </p:cNvPicPr>
          <p:nvPr/>
        </p:nvPicPr>
        <p:blipFill>
          <a:blip r:embed="rId5" cstate="print"/>
          <a:stretch>
            <a:fillRect/>
          </a:stretch>
        </p:blipFill>
        <p:spPr>
          <a:xfrm>
            <a:off x="304800" y="3886200"/>
            <a:ext cx="2971800" cy="2971800"/>
          </a:xfrm>
          <a:prstGeom prst="rect">
            <a:avLst/>
          </a:prstGeom>
        </p:spPr>
      </p:pic>
      <p:pic>
        <p:nvPicPr>
          <p:cNvPr id="8" name="Picture 7" descr="7c2ee91adb8afb46.jpg"/>
          <p:cNvPicPr>
            <a:picLocks noChangeAspect="1"/>
          </p:cNvPicPr>
          <p:nvPr/>
        </p:nvPicPr>
        <p:blipFill>
          <a:blip r:embed="rId6" cstate="print"/>
          <a:stretch>
            <a:fillRect/>
          </a:stretch>
        </p:blipFill>
        <p:spPr>
          <a:xfrm>
            <a:off x="6205538" y="4416817"/>
            <a:ext cx="2938461" cy="244118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The Jazz Age</a:t>
            </a:r>
            <a:endParaRPr lang="en-US" dirty="0">
              <a:solidFill>
                <a:schemeClr val="accent1">
                  <a:lumMod val="75000"/>
                </a:schemeClr>
              </a:solidFill>
              <a:latin typeface="Aharoni" pitchFamily="2" charset="-79"/>
              <a:cs typeface="Aharoni" pitchFamily="2" charset="-79"/>
            </a:endParaRPr>
          </a:p>
        </p:txBody>
      </p:sp>
      <p:pic>
        <p:nvPicPr>
          <p:cNvPr id="4" name="Picture 3" descr="7c2ee91adb8afb46.jpg"/>
          <p:cNvPicPr>
            <a:picLocks noChangeAspect="1"/>
          </p:cNvPicPr>
          <p:nvPr/>
        </p:nvPicPr>
        <p:blipFill>
          <a:blip r:embed="rId2" cstate="print"/>
          <a:stretch>
            <a:fillRect/>
          </a:stretch>
        </p:blipFill>
        <p:spPr>
          <a:xfrm>
            <a:off x="5943600" y="685800"/>
            <a:ext cx="2843388" cy="2362200"/>
          </a:xfrm>
          <a:prstGeom prst="rect">
            <a:avLst/>
          </a:prstGeom>
        </p:spPr>
      </p:pic>
      <p:sp>
        <p:nvSpPr>
          <p:cNvPr id="5" name="Subtitle 2"/>
          <p:cNvSpPr>
            <a:spLocks noGrp="1"/>
          </p:cNvSpPr>
          <p:nvPr>
            <p:ph type="subTitle" idx="4294967295"/>
          </p:nvPr>
        </p:nvSpPr>
        <p:spPr bwMode="auto">
          <a:xfrm>
            <a:off x="76200" y="1828801"/>
            <a:ext cx="6400800" cy="45720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sng" strike="noStrike" cap="none" normalizeH="0" baseline="0" dirty="0" smtClean="0">
                <a:ln>
                  <a:noFill/>
                </a:ln>
                <a:solidFill>
                  <a:schemeClr val="tx1"/>
                </a:solidFill>
                <a:effectLst/>
                <a:latin typeface="Calibri" pitchFamily="34" charset="0"/>
              </a:rPr>
              <a:t>Jazz music grew out of the African American music of the South.  It combines blues and ragtime with a process of improvisation</a:t>
            </a:r>
            <a:r>
              <a:rPr kumimoji="0" lang="en-US" altLang="en-US" sz="24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sng" strike="noStrike" cap="none" normalizeH="0" baseline="0" dirty="0" smtClean="0">
                <a:ln>
                  <a:noFill/>
                </a:ln>
                <a:solidFill>
                  <a:schemeClr val="tx1"/>
                </a:solidFill>
                <a:effectLst/>
                <a:latin typeface="Calibri" pitchFamily="34" charset="0"/>
              </a:rPr>
              <a:t>The artists are able to make up the music as they play rather than relying on printed scores</a:t>
            </a:r>
            <a:r>
              <a:rPr kumimoji="0" lang="en-US" altLang="en-US" sz="2400" b="0" i="0" u="none" strike="noStrike" cap="none" normalizeH="0" baseline="0" dirty="0" smtClean="0">
                <a:ln>
                  <a:noFill/>
                </a:ln>
                <a:solidFill>
                  <a:schemeClr val="tx1"/>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rPr>
              <a:t>In the 1920’s Jazz became </a:t>
            </a:r>
            <a:r>
              <a:rPr kumimoji="0" lang="en-US" altLang="en-US" sz="2400" b="0" i="0" u="sng" strike="noStrike" cap="none" normalizeH="0" baseline="0" dirty="0" smtClean="0">
                <a:ln>
                  <a:noFill/>
                </a:ln>
                <a:solidFill>
                  <a:schemeClr val="tx1"/>
                </a:solidFill>
                <a:effectLst/>
                <a:latin typeface="Calibri" pitchFamily="34" charset="0"/>
              </a:rPr>
              <a:t>a nationwide craze</a:t>
            </a:r>
            <a:r>
              <a:rPr kumimoji="0" lang="en-US" altLang="en-US" sz="2400" b="0" i="0" u="none" strike="noStrike" cap="none" normalizeH="0" baseline="0" dirty="0" smtClean="0">
                <a:ln>
                  <a:noFill/>
                </a:ln>
                <a:solidFill>
                  <a:schemeClr val="tx1"/>
                </a:solidFill>
                <a:effectLst/>
                <a:latin typeface="Calibri" pitchFamily="34" charset="0"/>
              </a:rPr>
              <a:t>.  A survey suggests that two-thirds of all radio time was spent playing Jazz.</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28600"/>
            <a:ext cx="6934200" cy="860425"/>
          </a:xfrm>
          <a:solidFill>
            <a:schemeClr val="accent6"/>
          </a:solidFill>
        </p:spPr>
        <p:txBody>
          <a:bodyPr>
            <a:normAutofit/>
          </a:bodyPr>
          <a:lstStyle/>
          <a:p>
            <a:r>
              <a:rPr lang="en-US" dirty="0" smtClean="0">
                <a:solidFill>
                  <a:schemeClr val="accent1">
                    <a:lumMod val="75000"/>
                  </a:schemeClr>
                </a:solidFill>
                <a:latin typeface="Aharoni" pitchFamily="2" charset="-79"/>
                <a:cs typeface="Aharoni" pitchFamily="2" charset="-79"/>
              </a:rPr>
              <a:t>Harlem Renaissance </a:t>
            </a:r>
            <a:endParaRPr lang="en-US" dirty="0">
              <a:solidFill>
                <a:schemeClr val="accent1">
                  <a:lumMod val="75000"/>
                </a:schemeClr>
              </a:solidFill>
              <a:latin typeface="Aharoni" pitchFamily="2" charset="-79"/>
              <a:cs typeface="Aharoni" pitchFamily="2" charset="-79"/>
            </a:endParaRPr>
          </a:p>
        </p:txBody>
      </p:sp>
      <p:pic>
        <p:nvPicPr>
          <p:cNvPr id="4" name="Picture 3" descr="dff214d7e6300542.jpg"/>
          <p:cNvPicPr>
            <a:picLocks noChangeAspect="1"/>
          </p:cNvPicPr>
          <p:nvPr/>
        </p:nvPicPr>
        <p:blipFill>
          <a:blip r:embed="rId2" cstate="print"/>
          <a:stretch>
            <a:fillRect/>
          </a:stretch>
        </p:blipFill>
        <p:spPr>
          <a:xfrm>
            <a:off x="0" y="4600575"/>
            <a:ext cx="2257425" cy="2257425"/>
          </a:xfrm>
          <a:prstGeom prst="rect">
            <a:avLst/>
          </a:prstGeom>
        </p:spPr>
      </p:pic>
      <p:pic>
        <p:nvPicPr>
          <p:cNvPr id="5" name="Picture 4" descr="f394c403c63d9cc4.jpg"/>
          <p:cNvPicPr>
            <a:picLocks noChangeAspect="1"/>
          </p:cNvPicPr>
          <p:nvPr/>
        </p:nvPicPr>
        <p:blipFill>
          <a:blip r:embed="rId3" cstate="print"/>
          <a:stretch>
            <a:fillRect/>
          </a:stretch>
        </p:blipFill>
        <p:spPr>
          <a:xfrm>
            <a:off x="0" y="0"/>
            <a:ext cx="2133600" cy="2692893"/>
          </a:xfrm>
          <a:prstGeom prst="rect">
            <a:avLst/>
          </a:prstGeom>
        </p:spPr>
      </p:pic>
      <p:sp>
        <p:nvSpPr>
          <p:cNvPr id="6" name="Subtitle 5"/>
          <p:cNvSpPr>
            <a:spLocks noGrp="1"/>
          </p:cNvSpPr>
          <p:nvPr>
            <p:ph type="subTitle" idx="1"/>
          </p:nvPr>
        </p:nvSpPr>
        <p:spPr/>
        <p:txBody>
          <a:bodyPr/>
          <a:lstStyle/>
          <a:p>
            <a:endParaRPr lang="en-US"/>
          </a:p>
        </p:txBody>
      </p:sp>
      <p:sp>
        <p:nvSpPr>
          <p:cNvPr id="7" name="Subtitle 2"/>
          <p:cNvSpPr>
            <a:spLocks noGrp="1"/>
          </p:cNvSpPr>
          <p:nvPr>
            <p:ph type="subTitle" idx="4294967295"/>
          </p:nvPr>
        </p:nvSpPr>
        <p:spPr bwMode="auto">
          <a:xfrm>
            <a:off x="2133600" y="1524000"/>
            <a:ext cx="6705600" cy="4419600"/>
          </a:xfrm>
          <a:prstGeom prst="rect">
            <a:avLst/>
          </a:prstGeom>
          <a:solidFill>
            <a:srgbClr val="F79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sng" strike="noStrike" cap="none" normalizeH="0" baseline="0" dirty="0" smtClean="0">
                <a:ln>
                  <a:noFill/>
                </a:ln>
                <a:solidFill>
                  <a:schemeClr val="tx1"/>
                </a:solidFill>
                <a:effectLst/>
                <a:latin typeface="Calibri" pitchFamily="34" charset="0"/>
              </a:rPr>
              <a:t>One of the hottest places to listen to Jazz was Harlem</a:t>
            </a:r>
            <a:r>
              <a:rPr kumimoji="0" lang="en-US" altLang="en-US" sz="3000" b="0" i="0" u="none" strike="noStrike" cap="none" normalizeH="0" baseline="0" dirty="0" smtClean="0">
                <a:ln>
                  <a:noFill/>
                </a:ln>
                <a:solidFill>
                  <a:schemeClr val="tx1"/>
                </a:solidFill>
                <a:effectLst/>
                <a:latin typeface="Calibri" pitchFamily="34" charset="0"/>
              </a:rPr>
              <a:t>. This is where many young Jazz musicians could make their mark.  Greats like </a:t>
            </a:r>
            <a:r>
              <a:rPr kumimoji="0" lang="en-US" altLang="en-US" sz="3000" b="0" i="0" u="sng" strike="noStrike" cap="none" normalizeH="0" baseline="0" dirty="0" smtClean="0">
                <a:ln>
                  <a:noFill/>
                </a:ln>
                <a:solidFill>
                  <a:schemeClr val="tx1"/>
                </a:solidFill>
                <a:effectLst/>
                <a:latin typeface="Calibri" pitchFamily="34" charset="0"/>
              </a:rPr>
              <a:t>Louis Armstrong and Duke Ellington became legends.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000" b="0"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dirty="0" smtClean="0">
                <a:ln>
                  <a:noFill/>
                </a:ln>
                <a:solidFill>
                  <a:schemeClr val="tx1"/>
                </a:solidFill>
                <a:effectLst/>
                <a:latin typeface="Calibri" pitchFamily="34" charset="0"/>
              </a:rPr>
              <a:t>By a count at one time Harlem had 500 Jazz Clubs. The Cotton Club was one of the most famous of these Jazz Clubs.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02.jpg"/>
          <p:cNvPicPr>
            <a:picLocks noGrp="1" noChangeAspect="1"/>
          </p:cNvPicPr>
          <p:nvPr>
            <p:ph sz="quarter" idx="1"/>
          </p:nvPr>
        </p:nvPicPr>
        <p:blipFill>
          <a:blip r:embed="rId2" cstate="print"/>
          <a:stretch>
            <a:fillRect/>
          </a:stretch>
        </p:blipFill>
        <p:spPr>
          <a:xfrm>
            <a:off x="228600" y="1676400"/>
            <a:ext cx="3638119" cy="4525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scan0003.jpg"/>
          <p:cNvPicPr>
            <a:picLocks noChangeAspect="1"/>
          </p:cNvPicPr>
          <p:nvPr/>
        </p:nvPicPr>
        <p:blipFill>
          <a:blip r:embed="rId3" cstate="print"/>
          <a:stretch>
            <a:fillRect/>
          </a:stretch>
        </p:blipFill>
        <p:spPr>
          <a:xfrm>
            <a:off x="4267200" y="228600"/>
            <a:ext cx="4471416" cy="624078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LANGSTON HUGHES</a:t>
            </a:r>
            <a:endParaRPr lang="en-US" dirty="0"/>
          </a:p>
        </p:txBody>
      </p:sp>
      <p:sp>
        <p:nvSpPr>
          <p:cNvPr id="3" name="Content Placeholder 2"/>
          <p:cNvSpPr>
            <a:spLocks noGrp="1"/>
          </p:cNvSpPr>
          <p:nvPr>
            <p:ph sz="quarter" idx="1"/>
          </p:nvPr>
        </p:nvSpPr>
        <p:spPr>
          <a:xfrm>
            <a:off x="301752" y="1600200"/>
            <a:ext cx="4727448" cy="4498848"/>
          </a:xfrm>
        </p:spPr>
        <p:txBody>
          <a:bodyPr>
            <a:normAutofit fontScale="92500" lnSpcReduction="20000"/>
          </a:bodyPr>
          <a:lstStyle/>
          <a:p>
            <a:r>
              <a:rPr lang="en-US" dirty="0"/>
              <a:t>Langston Hughes was an </a:t>
            </a:r>
            <a:r>
              <a:rPr lang="en-US" u="sng" dirty="0"/>
              <a:t>American poet, social activist</a:t>
            </a:r>
            <a:r>
              <a:rPr lang="en-US" dirty="0"/>
              <a:t>, novelist, playwright, and columnist from Joplin, Missouri. He moved to New York City as a young man, where he made his career. </a:t>
            </a:r>
            <a:endParaRPr lang="en-US" dirty="0" smtClean="0"/>
          </a:p>
          <a:p>
            <a:r>
              <a:rPr lang="en-US" u="sng" dirty="0" smtClean="0"/>
              <a:t>He </a:t>
            </a:r>
            <a:r>
              <a:rPr lang="en-US" u="sng" dirty="0"/>
              <a:t>was one of the earliest innovators of the then-new literary art form called jazz poetry</a:t>
            </a:r>
            <a:r>
              <a:rPr lang="en-US" u="sng" dirty="0" smtClean="0"/>
              <a:t>.</a:t>
            </a:r>
          </a:p>
          <a:p>
            <a:r>
              <a:rPr lang="en-US" u="sng" dirty="0" smtClean="0"/>
              <a:t>Leader of Harlem Renaissance.</a:t>
            </a:r>
            <a:endParaRPr lang="en-US" u="sng" dirty="0"/>
          </a:p>
        </p:txBody>
      </p:sp>
      <p:pic>
        <p:nvPicPr>
          <p:cNvPr id="1026" name="Picture 2" descr="Image result for langston hug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330" y="1551432"/>
            <a:ext cx="3345014" cy="458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7935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6934200" cy="860425"/>
          </a:xfrm>
          <a:solidFill>
            <a:schemeClr val="accent5">
              <a:lumMod val="40000"/>
              <a:lumOff val="60000"/>
            </a:schemeClr>
          </a:solidFill>
        </p:spPr>
        <p:txBody>
          <a:bodyPr>
            <a:normAutofit fontScale="90000"/>
          </a:bodyPr>
          <a:lstStyle/>
          <a:p>
            <a:r>
              <a:rPr lang="en-US" dirty="0" smtClean="0">
                <a:solidFill>
                  <a:schemeClr val="accent1">
                    <a:lumMod val="75000"/>
                  </a:schemeClr>
                </a:solidFill>
                <a:latin typeface="Aharoni" pitchFamily="2" charset="-79"/>
                <a:cs typeface="Aharoni" pitchFamily="2" charset="-79"/>
              </a:rPr>
              <a:t>A Dream Deferred</a:t>
            </a:r>
            <a:br>
              <a:rPr lang="en-US" dirty="0" smtClean="0">
                <a:solidFill>
                  <a:schemeClr val="accent1">
                    <a:lumMod val="75000"/>
                  </a:schemeClr>
                </a:solidFill>
                <a:latin typeface="Aharoni" pitchFamily="2" charset="-79"/>
                <a:cs typeface="Aharoni" pitchFamily="2" charset="-79"/>
              </a:rPr>
            </a:br>
            <a:r>
              <a:rPr lang="en-US" sz="2200" dirty="0" smtClean="0">
                <a:solidFill>
                  <a:schemeClr val="accent1">
                    <a:lumMod val="75000"/>
                  </a:schemeClr>
                </a:solidFill>
                <a:latin typeface="Aharoni" pitchFamily="2" charset="-79"/>
                <a:cs typeface="Aharoni" pitchFamily="2" charset="-79"/>
              </a:rPr>
              <a:t>By:  Langston Hughes</a:t>
            </a:r>
            <a:endParaRPr lang="en-US" sz="2200" dirty="0">
              <a:solidFill>
                <a:schemeClr val="accent1">
                  <a:lumMod val="75000"/>
                </a:schemeClr>
              </a:solidFill>
              <a:latin typeface="Aharoni" pitchFamily="2" charset="-79"/>
              <a:cs typeface="Aharoni" pitchFamily="2" charset="-79"/>
            </a:endParaRPr>
          </a:p>
        </p:txBody>
      </p:sp>
      <p:pic>
        <p:nvPicPr>
          <p:cNvPr id="21506" name="Picture 2" descr="File:LangstonHughe 25.jpg">
            <a:hlinkClick r:id="rId2"/>
          </p:cNvPr>
          <p:cNvPicPr>
            <a:picLocks noChangeAspect="1" noChangeArrowheads="1"/>
          </p:cNvPicPr>
          <p:nvPr/>
        </p:nvPicPr>
        <p:blipFill>
          <a:blip r:embed="rId3" cstate="print"/>
          <a:srcRect/>
          <a:stretch>
            <a:fillRect/>
          </a:stretch>
        </p:blipFill>
        <p:spPr bwMode="auto">
          <a:xfrm>
            <a:off x="6629400" y="2209800"/>
            <a:ext cx="2286000" cy="3200401"/>
          </a:xfrm>
          <a:prstGeom prst="rect">
            <a:avLst/>
          </a:prstGeom>
          <a:noFill/>
        </p:spPr>
      </p:pic>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04800" y="1905000"/>
            <a:ext cx="6019800" cy="4038600"/>
          </a:xfrm>
          <a:prstGeom prst="rect">
            <a:avLst/>
          </a:prstGeom>
          <a:solidFill>
            <a:srgbClr val="B7D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smtClean="0">
                <a:ln>
                  <a:noFill/>
                </a:ln>
                <a:solidFill>
                  <a:schemeClr val="tx1"/>
                </a:solidFill>
                <a:effectLst/>
                <a:latin typeface="Calibri" pitchFamily="34" charset="0"/>
              </a:rPr>
              <a:t>What happens to a dream deferred?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smtClean="0">
                <a:ln>
                  <a:noFill/>
                </a:ln>
                <a:solidFill>
                  <a:schemeClr val="tx1"/>
                </a:solidFill>
                <a:effectLst/>
                <a:latin typeface="Calibri" pitchFamily="34" charset="0"/>
              </a:rPr>
              <a:t>Does it dry up </a:t>
            </a:r>
            <a:br>
              <a:rPr kumimoji="0" lang="en-US" altLang="en-US" sz="2700" b="0" i="0" u="none" strike="noStrike" cap="none" normalizeH="0" baseline="0" smtClean="0">
                <a:ln>
                  <a:noFill/>
                </a:ln>
                <a:solidFill>
                  <a:schemeClr val="tx1"/>
                </a:solidFill>
                <a:effectLst/>
                <a:latin typeface="Calibri" pitchFamily="34" charset="0"/>
              </a:rPr>
            </a:br>
            <a:r>
              <a:rPr kumimoji="0" lang="en-US" altLang="en-US" sz="2700" b="0" i="0" u="none" strike="noStrike" cap="none" normalizeH="0" baseline="0" smtClean="0">
                <a:ln>
                  <a:noFill/>
                </a:ln>
                <a:solidFill>
                  <a:schemeClr val="tx1"/>
                </a:solidFill>
                <a:effectLst/>
                <a:latin typeface="Calibri" pitchFamily="34" charset="0"/>
              </a:rPr>
              <a:t>like a raisin in the sun? </a:t>
            </a:r>
            <a:br>
              <a:rPr kumimoji="0" lang="en-US" altLang="en-US" sz="2700" b="0" i="0" u="none" strike="noStrike" cap="none" normalizeH="0" baseline="0" smtClean="0">
                <a:ln>
                  <a:noFill/>
                </a:ln>
                <a:solidFill>
                  <a:schemeClr val="tx1"/>
                </a:solidFill>
                <a:effectLst/>
                <a:latin typeface="Calibri" pitchFamily="34" charset="0"/>
              </a:rPr>
            </a:br>
            <a:r>
              <a:rPr kumimoji="0" lang="en-US" altLang="en-US" sz="2700" b="0" i="0" u="none" strike="noStrike" cap="none" normalizeH="0" baseline="0" smtClean="0">
                <a:ln>
                  <a:noFill/>
                </a:ln>
                <a:solidFill>
                  <a:schemeClr val="tx1"/>
                </a:solidFill>
                <a:effectLst/>
                <a:latin typeface="Calibri" pitchFamily="34" charset="0"/>
              </a:rPr>
              <a:t>Or fester like a sore-- </a:t>
            </a:r>
            <a:br>
              <a:rPr kumimoji="0" lang="en-US" altLang="en-US" sz="2700" b="0" i="0" u="none" strike="noStrike" cap="none" normalizeH="0" baseline="0" smtClean="0">
                <a:ln>
                  <a:noFill/>
                </a:ln>
                <a:solidFill>
                  <a:schemeClr val="tx1"/>
                </a:solidFill>
                <a:effectLst/>
                <a:latin typeface="Calibri" pitchFamily="34" charset="0"/>
              </a:rPr>
            </a:br>
            <a:r>
              <a:rPr kumimoji="0" lang="en-US" altLang="en-US" sz="2700" b="0" i="0" u="none" strike="noStrike" cap="none" normalizeH="0" baseline="0" smtClean="0">
                <a:ln>
                  <a:noFill/>
                </a:ln>
                <a:solidFill>
                  <a:schemeClr val="tx1"/>
                </a:solidFill>
                <a:effectLst/>
                <a:latin typeface="Calibri" pitchFamily="34" charset="0"/>
              </a:rPr>
              <a:t>And then run? </a:t>
            </a:r>
            <a:br>
              <a:rPr kumimoji="0" lang="en-US" altLang="en-US" sz="2700" b="0" i="0" u="none" strike="noStrike" cap="none" normalizeH="0" baseline="0" smtClean="0">
                <a:ln>
                  <a:noFill/>
                </a:ln>
                <a:solidFill>
                  <a:schemeClr val="tx1"/>
                </a:solidFill>
                <a:effectLst/>
                <a:latin typeface="Calibri" pitchFamily="34" charset="0"/>
              </a:rPr>
            </a:br>
            <a:r>
              <a:rPr kumimoji="0" lang="en-US" altLang="en-US" sz="2700" b="0" i="0" u="none" strike="noStrike" cap="none" normalizeH="0" baseline="0" smtClean="0">
                <a:ln>
                  <a:noFill/>
                </a:ln>
                <a:solidFill>
                  <a:schemeClr val="tx1"/>
                </a:solidFill>
                <a:effectLst/>
                <a:latin typeface="Calibri" pitchFamily="34" charset="0"/>
              </a:rPr>
              <a:t>Does it stink like rotten meat? </a:t>
            </a:r>
            <a:br>
              <a:rPr kumimoji="0" lang="en-US" altLang="en-US" sz="2700" b="0" i="0" u="none" strike="noStrike" cap="none" normalizeH="0" baseline="0" smtClean="0">
                <a:ln>
                  <a:noFill/>
                </a:ln>
                <a:solidFill>
                  <a:schemeClr val="tx1"/>
                </a:solidFill>
                <a:effectLst/>
                <a:latin typeface="Calibri" pitchFamily="34" charset="0"/>
              </a:rPr>
            </a:br>
            <a:r>
              <a:rPr kumimoji="0" lang="en-US" altLang="en-US" sz="2700" b="0" i="0" u="none" strike="noStrike" cap="none" normalizeH="0" baseline="0" smtClean="0">
                <a:ln>
                  <a:noFill/>
                </a:ln>
                <a:solidFill>
                  <a:schemeClr val="tx1"/>
                </a:solidFill>
                <a:effectLst/>
                <a:latin typeface="Calibri" pitchFamily="34" charset="0"/>
              </a:rPr>
              <a:t>Or crust and sugar over-- </a:t>
            </a:r>
            <a:br>
              <a:rPr kumimoji="0" lang="en-US" altLang="en-US" sz="2700" b="0" i="0" u="none" strike="noStrike" cap="none" normalizeH="0" baseline="0" smtClean="0">
                <a:ln>
                  <a:noFill/>
                </a:ln>
                <a:solidFill>
                  <a:schemeClr val="tx1"/>
                </a:solidFill>
                <a:effectLst/>
                <a:latin typeface="Calibri" pitchFamily="34" charset="0"/>
              </a:rPr>
            </a:br>
            <a:r>
              <a:rPr kumimoji="0" lang="en-US" altLang="en-US" sz="2700" b="0" i="0" u="none" strike="noStrike" cap="none" normalizeH="0" baseline="0" smtClean="0">
                <a:ln>
                  <a:noFill/>
                </a:ln>
                <a:solidFill>
                  <a:schemeClr val="tx1"/>
                </a:solidFill>
                <a:effectLst/>
                <a:latin typeface="Calibri" pitchFamily="34" charset="0"/>
              </a:rPr>
              <a:t>like a syrupy sweet?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smtClean="0">
                <a:ln>
                  <a:noFill/>
                </a:ln>
                <a:solidFill>
                  <a:schemeClr val="tx1"/>
                </a:solidFill>
                <a:effectLst/>
                <a:latin typeface="Calibri" pitchFamily="34" charset="0"/>
              </a:rPr>
              <a:t>Maybe it just sags </a:t>
            </a:r>
            <a:br>
              <a:rPr kumimoji="0" lang="en-US" altLang="en-US" sz="2700" b="0" i="0" u="none" strike="noStrike" cap="none" normalizeH="0" baseline="0" smtClean="0">
                <a:ln>
                  <a:noFill/>
                </a:ln>
                <a:solidFill>
                  <a:schemeClr val="tx1"/>
                </a:solidFill>
                <a:effectLst/>
                <a:latin typeface="Calibri" pitchFamily="34" charset="0"/>
              </a:rPr>
            </a:br>
            <a:r>
              <a:rPr kumimoji="0" lang="en-US" altLang="en-US" sz="2700" b="0" i="0" u="none" strike="noStrike" cap="none" normalizeH="0" baseline="0" smtClean="0">
                <a:ln>
                  <a:noFill/>
                </a:ln>
                <a:solidFill>
                  <a:schemeClr val="tx1"/>
                </a:solidFill>
                <a:effectLst/>
                <a:latin typeface="Calibri" pitchFamily="34" charset="0"/>
              </a:rPr>
              <a:t>like a heavy load.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smtClean="0">
                <a:ln>
                  <a:noFill/>
                </a:ln>
                <a:solidFill>
                  <a:schemeClr val="tx1"/>
                </a:solidFill>
                <a:effectLst/>
                <a:latin typeface="Calibri" pitchFamily="34" charset="0"/>
              </a:rPr>
              <a:t>Or does it explode?</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228600"/>
            <a:ext cx="4572000" cy="631825"/>
          </a:xfrm>
          <a:solidFill>
            <a:schemeClr val="accent4">
              <a:lumMod val="40000"/>
              <a:lumOff val="60000"/>
            </a:schemeClr>
          </a:solidFill>
        </p:spPr>
        <p:txBody>
          <a:bodyPr>
            <a:normAutofit fontScale="90000"/>
          </a:bodyPr>
          <a:lstStyle/>
          <a:p>
            <a:r>
              <a:rPr lang="en-US" dirty="0" smtClean="0">
                <a:solidFill>
                  <a:schemeClr val="accent1">
                    <a:lumMod val="75000"/>
                  </a:schemeClr>
                </a:solidFill>
                <a:latin typeface="Aharoni" pitchFamily="2" charset="-79"/>
                <a:cs typeface="Aharoni" pitchFamily="2" charset="-79"/>
              </a:rPr>
              <a:t>Marcus Garvey</a:t>
            </a:r>
            <a:endParaRPr lang="en-US" dirty="0">
              <a:solidFill>
                <a:schemeClr val="accent1">
                  <a:lumMod val="75000"/>
                </a:schemeClr>
              </a:solidFill>
              <a:latin typeface="Aharoni" pitchFamily="2" charset="-79"/>
              <a:cs typeface="Aharoni" pitchFamily="2" charset="-79"/>
            </a:endParaRPr>
          </a:p>
        </p:txBody>
      </p:sp>
      <p:sp>
        <p:nvSpPr>
          <p:cNvPr id="6" name="Subtitle 2"/>
          <p:cNvSpPr>
            <a:spLocks noGrp="1"/>
          </p:cNvSpPr>
          <p:nvPr>
            <p:ph type="subTitle" idx="4294967295"/>
          </p:nvPr>
        </p:nvSpPr>
        <p:spPr bwMode="auto">
          <a:xfrm>
            <a:off x="228600" y="1219200"/>
            <a:ext cx="6096000" cy="541020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700" b="0" i="0" u="sng" strike="noStrike" cap="none" normalizeH="0" baseline="0" dirty="0" smtClean="0">
                <a:ln>
                  <a:noFill/>
                </a:ln>
                <a:solidFill>
                  <a:schemeClr val="tx1"/>
                </a:solidFill>
                <a:effectLst/>
                <a:latin typeface="Calibri" pitchFamily="34" charset="0"/>
              </a:rPr>
              <a:t>Some African Americans, frustrated by continued violence and discrimination, dreamed of a new homeland where  they could live in peace.</a:t>
            </a: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700" b="0" i="0" u="none" strike="noStrike" cap="none" normalizeH="0" baseline="0" dirty="0" smtClean="0">
                <a:ln>
                  <a:noFill/>
                </a:ln>
                <a:solidFill>
                  <a:schemeClr val="tx1"/>
                </a:solidFill>
                <a:effectLst/>
                <a:latin typeface="Calibri" pitchFamily="34" charset="0"/>
              </a:rPr>
              <a:t> The leader of the activist movement to make this a reality was Marcus Garvey.</a:t>
            </a: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700" b="0" i="0" u="none" strike="noStrike" cap="none" normalizeH="0" baseline="0" dirty="0" smtClean="0">
                <a:ln>
                  <a:noFill/>
                </a:ln>
                <a:solidFill>
                  <a:schemeClr val="tx1"/>
                </a:solidFill>
                <a:effectLst/>
                <a:latin typeface="Calibri" pitchFamily="34" charset="0"/>
              </a:rPr>
              <a:t>Garvey was a </a:t>
            </a:r>
            <a:r>
              <a:rPr kumimoji="0" lang="en-US" altLang="en-US" sz="2700" b="0" i="0" u="sng" strike="noStrike" cap="none" normalizeH="0" baseline="0" dirty="0" smtClean="0">
                <a:ln>
                  <a:noFill/>
                </a:ln>
                <a:solidFill>
                  <a:schemeClr val="tx1"/>
                </a:solidFill>
                <a:effectLst/>
                <a:latin typeface="Calibri" pitchFamily="34" charset="0"/>
              </a:rPr>
              <a:t>Jamaican immigrant </a:t>
            </a:r>
            <a:r>
              <a:rPr kumimoji="0" lang="en-US" altLang="en-US" sz="2700" b="0" i="0" u="none" strike="noStrike" cap="none" normalizeH="0" baseline="0" dirty="0" smtClean="0">
                <a:ln>
                  <a:noFill/>
                </a:ln>
                <a:solidFill>
                  <a:schemeClr val="tx1"/>
                </a:solidFill>
                <a:effectLst/>
                <a:latin typeface="Calibri" pitchFamily="34" charset="0"/>
              </a:rPr>
              <a:t>who argued that </a:t>
            </a:r>
            <a:r>
              <a:rPr kumimoji="0" lang="en-US" altLang="en-US" sz="2700" b="0" i="0" u="sng" strike="noStrike" cap="none" normalizeH="0" baseline="0" dirty="0" smtClean="0">
                <a:ln>
                  <a:noFill/>
                </a:ln>
                <a:solidFill>
                  <a:schemeClr val="tx1"/>
                </a:solidFill>
                <a:effectLst/>
                <a:latin typeface="Calibri" pitchFamily="34" charset="0"/>
              </a:rPr>
              <a:t>white America would never treat African Americans equally</a:t>
            </a:r>
            <a:r>
              <a:rPr kumimoji="0" lang="en-US" altLang="en-US" sz="2700" b="0" i="0" u="none" strike="noStrike" cap="none" normalizeH="0" baseline="0" dirty="0" smtClean="0">
                <a:ln>
                  <a:noFill/>
                </a:ln>
                <a:solidFill>
                  <a:schemeClr val="tx1"/>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700" b="0" i="0" u="none" strike="noStrike" cap="none" normalizeH="0" baseline="0" dirty="0" smtClean="0">
                <a:ln>
                  <a:noFill/>
                </a:ln>
                <a:solidFill>
                  <a:schemeClr val="tx1"/>
                </a:solidFill>
                <a:effectLst/>
                <a:latin typeface="Calibri" pitchFamily="34" charset="0"/>
              </a:rPr>
              <a:t>He urged African Americans to look within their own culture for dignity and pride.</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6" descr="mg75a.jpg"/>
          <p:cNvPicPr>
            <a:picLocks noChangeAspect="1"/>
          </p:cNvPicPr>
          <p:nvPr/>
        </p:nvPicPr>
        <p:blipFill>
          <a:blip r:embed="rId2" cstate="print"/>
          <a:stretch>
            <a:fillRect/>
          </a:stretch>
        </p:blipFill>
        <p:spPr>
          <a:xfrm>
            <a:off x="6248400" y="2133600"/>
            <a:ext cx="2895600" cy="3744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Back to Africa</a:t>
            </a:r>
            <a:endParaRPr lang="en-US" dirty="0">
              <a:solidFill>
                <a:schemeClr val="accent1">
                  <a:lumMod val="75000"/>
                </a:schemeClr>
              </a:solidFill>
              <a:latin typeface="Aharoni" pitchFamily="2" charset="-79"/>
              <a:cs typeface="Aharoni" pitchFamily="2" charset="-79"/>
            </a:endParaRPr>
          </a:p>
        </p:txBody>
      </p:sp>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533400" y="990600"/>
            <a:ext cx="4724400" cy="53340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none" strike="noStrike" cap="none" normalizeH="0" baseline="0" dirty="0" smtClean="0">
                <a:ln>
                  <a:noFill/>
                </a:ln>
                <a:solidFill>
                  <a:schemeClr val="tx1"/>
                </a:solidFill>
                <a:effectLst/>
                <a:latin typeface="Calibri" pitchFamily="34" charset="0"/>
              </a:rPr>
              <a:t>In 1919 four million people paid dues to his society. Garvey set up the </a:t>
            </a:r>
            <a:r>
              <a:rPr kumimoji="0" lang="en-US" altLang="en-US" sz="2400" b="0" i="0" u="sng" strike="noStrike" cap="none" normalizeH="0" baseline="0" dirty="0" smtClean="0">
                <a:ln>
                  <a:noFill/>
                </a:ln>
                <a:solidFill>
                  <a:schemeClr val="tx1"/>
                </a:solidFill>
                <a:effectLst/>
                <a:latin typeface="Calibri" pitchFamily="34" charset="0"/>
              </a:rPr>
              <a:t>Black Star Line Steamship to provide transportation to African Americans back to Africa.</a:t>
            </a: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none" strike="noStrike" cap="none" normalizeH="0" baseline="0" dirty="0" smtClean="0">
                <a:ln>
                  <a:noFill/>
                </a:ln>
                <a:solidFill>
                  <a:schemeClr val="tx1"/>
                </a:solidFill>
                <a:effectLst/>
                <a:latin typeface="Calibri" pitchFamily="34" charset="0"/>
              </a:rPr>
              <a:t> The trip was never realized, </a:t>
            </a:r>
            <a:r>
              <a:rPr kumimoji="0" lang="en-US" altLang="en-US" sz="2400" b="0" i="0" u="sng" strike="noStrike" cap="none" normalizeH="0" baseline="0" dirty="0" smtClean="0">
                <a:ln>
                  <a:noFill/>
                </a:ln>
                <a:solidFill>
                  <a:schemeClr val="tx1"/>
                </a:solidFill>
                <a:effectLst/>
                <a:latin typeface="Calibri" pitchFamily="34" charset="0"/>
              </a:rPr>
              <a:t>Garvey went bankrupt</a:t>
            </a:r>
            <a:r>
              <a:rPr kumimoji="0" lang="en-US" altLang="en-US" sz="2400" b="0" i="0" u="none" strike="noStrike" cap="none" normalizeH="0" baseline="0" dirty="0" smtClean="0">
                <a:ln>
                  <a:noFill/>
                </a:ln>
                <a:solidFill>
                  <a:schemeClr val="tx1"/>
                </a:solidFill>
                <a:effectLst/>
                <a:latin typeface="Calibri" pitchFamily="34" charset="0"/>
              </a:rPr>
              <a:t>, he was soon convicted of defrauding his followers and he was deported.</a:t>
            </a: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sng" strike="noStrike" cap="none" normalizeH="0" baseline="0" dirty="0" smtClean="0">
                <a:ln>
                  <a:noFill/>
                </a:ln>
                <a:solidFill>
                  <a:schemeClr val="tx1"/>
                </a:solidFill>
                <a:effectLst/>
                <a:latin typeface="Calibri" pitchFamily="34" charset="0"/>
              </a:rPr>
              <a:t>Garvey’s ideas remained an inspiration to later “black pride” movements of the 1960’s.</a:t>
            </a:r>
            <a:endParaRPr kumimoji="0" lang="en-US" altLang="en-US" sz="2400" b="0" i="0" u="sng" strike="noStrike" cap="none" normalizeH="0" baseline="0" dirty="0" smtClean="0">
              <a:ln>
                <a:noFill/>
              </a:ln>
              <a:solidFill>
                <a:srgbClr val="898989"/>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6" descr="12.jpg"/>
          <p:cNvPicPr>
            <a:picLocks noChangeAspect="1"/>
          </p:cNvPicPr>
          <p:nvPr/>
        </p:nvPicPr>
        <p:blipFill>
          <a:blip r:embed="rId2" cstate="print"/>
          <a:stretch>
            <a:fillRect/>
          </a:stretch>
        </p:blipFill>
        <p:spPr>
          <a:xfrm>
            <a:off x="6040582" y="4183795"/>
            <a:ext cx="2092036" cy="20501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196" name="Picture 4" descr="http://magik-city.co.uk/shop/images/917/?320,446,555402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116" y="914400"/>
            <a:ext cx="2208502" cy="3078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Black Nationalism</a:t>
            </a:r>
            <a:endParaRPr lang="en-US" b="1" dirty="0"/>
          </a:p>
        </p:txBody>
      </p:sp>
      <p:sp>
        <p:nvSpPr>
          <p:cNvPr id="3" name="Content Placeholder 2"/>
          <p:cNvSpPr>
            <a:spLocks noGrp="1"/>
          </p:cNvSpPr>
          <p:nvPr>
            <p:ph sz="quarter" idx="1"/>
          </p:nvPr>
        </p:nvSpPr>
        <p:spPr>
          <a:xfrm>
            <a:off x="301752" y="1527048"/>
            <a:ext cx="8308848" cy="2816352"/>
          </a:xfrm>
        </p:spPr>
        <p:txBody>
          <a:bodyPr>
            <a:normAutofit lnSpcReduction="10000"/>
          </a:bodyPr>
          <a:lstStyle/>
          <a:p>
            <a:r>
              <a:rPr lang="en-US" u="sng" dirty="0"/>
              <a:t>The repatriation of African-American slaves to Liberia or Sierra Leone was a common </a:t>
            </a:r>
            <a:r>
              <a:rPr lang="en-US" b="1" u="sng" dirty="0"/>
              <a:t>black </a:t>
            </a:r>
            <a:r>
              <a:rPr lang="en-US" b="1" u="sng" dirty="0" smtClean="0"/>
              <a:t>nationalist</a:t>
            </a:r>
            <a:r>
              <a:rPr lang="en-US" u="sng" dirty="0"/>
              <a:t> theme in the 19th century. </a:t>
            </a:r>
            <a:endParaRPr lang="en-US" u="sng" dirty="0" smtClean="0"/>
          </a:p>
          <a:p>
            <a:r>
              <a:rPr lang="en-US" u="sng" dirty="0" smtClean="0"/>
              <a:t>Marcus </a:t>
            </a:r>
            <a:r>
              <a:rPr lang="en-US" u="sng" dirty="0"/>
              <a:t>Garvey's </a:t>
            </a:r>
            <a:r>
              <a:rPr lang="en-US" dirty="0"/>
              <a:t>Universal Negro Improvement Association of the 1910s and </a:t>
            </a:r>
            <a:r>
              <a:rPr lang="en-US" b="1" dirty="0"/>
              <a:t>1920s</a:t>
            </a:r>
            <a:r>
              <a:rPr lang="en-US" dirty="0"/>
              <a:t> was the most </a:t>
            </a:r>
            <a:r>
              <a:rPr lang="en-US" dirty="0" smtClean="0"/>
              <a:t>powerful </a:t>
            </a:r>
            <a:r>
              <a:rPr lang="en-US" b="1" dirty="0" smtClean="0"/>
              <a:t>black </a:t>
            </a:r>
            <a:r>
              <a:rPr lang="en-US" b="1" dirty="0"/>
              <a:t>nationalist</a:t>
            </a:r>
            <a:r>
              <a:rPr lang="en-US" dirty="0"/>
              <a:t> movement to date, claiming millions of members.</a:t>
            </a:r>
          </a:p>
        </p:txBody>
      </p:sp>
      <p:pic>
        <p:nvPicPr>
          <p:cNvPr id="2050" name="Picture 2" descr="Image result for black nationalism 1920s lib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89" y="4315968"/>
            <a:ext cx="5038725" cy="22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496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Chicago Race Riot: Red Summer</a:t>
            </a:r>
            <a:endParaRPr lang="en-US" b="1" dirty="0"/>
          </a:p>
        </p:txBody>
      </p:sp>
      <p:sp>
        <p:nvSpPr>
          <p:cNvPr id="3" name="Content Placeholder 2"/>
          <p:cNvSpPr>
            <a:spLocks noGrp="1"/>
          </p:cNvSpPr>
          <p:nvPr>
            <p:ph sz="quarter" idx="1"/>
          </p:nvPr>
        </p:nvSpPr>
        <p:spPr>
          <a:xfrm>
            <a:off x="301752" y="1527048"/>
            <a:ext cx="6251448" cy="4568952"/>
          </a:xfrm>
        </p:spPr>
        <p:txBody>
          <a:bodyPr>
            <a:normAutofit/>
          </a:bodyPr>
          <a:lstStyle/>
          <a:p>
            <a:r>
              <a:rPr lang="en-US" sz="2400" dirty="0"/>
              <a:t>On July 27, 1919, an </a:t>
            </a:r>
            <a:r>
              <a:rPr lang="en-US" sz="2400" u="sng" dirty="0"/>
              <a:t>African-American teenager drowned in Lake Michigan </a:t>
            </a:r>
            <a:r>
              <a:rPr lang="en-US" sz="2400" dirty="0"/>
              <a:t>after violating the unofficial segregation of Chicago’s beaches and being stoned by a group of white youths. </a:t>
            </a:r>
            <a:endParaRPr lang="en-US" sz="2400" dirty="0" smtClean="0"/>
          </a:p>
          <a:p>
            <a:r>
              <a:rPr lang="en-US" sz="2400" u="sng" dirty="0" smtClean="0"/>
              <a:t>His </a:t>
            </a:r>
            <a:r>
              <a:rPr lang="en-US" sz="2400" u="sng" dirty="0"/>
              <a:t>death, and the police’s refusal to arrest the white man whom eyewitnesses identified as causing it, sparked a week of rioting between gangs of black and white Chicagoans,</a:t>
            </a:r>
            <a:r>
              <a:rPr lang="en-US" sz="2400" dirty="0"/>
              <a:t> concentrated on the South Side neighborhood surrounding the stockyards.</a:t>
            </a:r>
          </a:p>
        </p:txBody>
      </p:sp>
      <p:pic>
        <p:nvPicPr>
          <p:cNvPr id="3074" name="Picture 2" descr="https://upload.wikimedia.org/wikipedia/commons/a/aa/Chicago_race_riot%2C_house_with_broken_windows_and_debris_in_front_y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232" y="4038600"/>
            <a:ext cx="2336303" cy="25938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b/bf/Chicago_Race_Riot_1919_sto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071683"/>
            <a:ext cx="1699267" cy="173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97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0480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rPr>
              <a:t>Ku Klux Klan</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81000" y="1489710"/>
            <a:ext cx="6324600" cy="502920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400" b="0" i="0" u="none" strike="noStrike" cap="none" normalizeH="0" baseline="0" dirty="0" smtClean="0">
                <a:ln>
                  <a:noFill/>
                </a:ln>
                <a:solidFill>
                  <a:schemeClr val="tx1"/>
                </a:solidFill>
                <a:effectLst/>
                <a:latin typeface="Calibri" pitchFamily="34" charset="0"/>
              </a:rPr>
              <a:t>The Klan was </a:t>
            </a:r>
            <a:r>
              <a:rPr kumimoji="0" lang="en-US" altLang="en-US" sz="2400" b="0" i="0" u="sng" strike="noStrike" cap="none" normalizeH="0" baseline="0" dirty="0" smtClean="0">
                <a:ln>
                  <a:noFill/>
                </a:ln>
                <a:solidFill>
                  <a:schemeClr val="tx1"/>
                </a:solidFill>
                <a:effectLst/>
                <a:latin typeface="Calibri" pitchFamily="34" charset="0"/>
              </a:rPr>
              <a:t>brought back to life in 1915 </a:t>
            </a:r>
            <a:r>
              <a:rPr kumimoji="0" lang="en-US" altLang="en-US" sz="2400" b="0" i="0" u="none" strike="noStrike" cap="none" normalizeH="0" baseline="0" dirty="0" smtClean="0">
                <a:ln>
                  <a:noFill/>
                </a:ln>
                <a:solidFill>
                  <a:schemeClr val="tx1"/>
                </a:solidFill>
                <a:effectLst/>
                <a:latin typeface="Calibri" pitchFamily="34" charset="0"/>
              </a:rPr>
              <a:t>by William J.  Simmons, a minister and soldier.  </a:t>
            </a:r>
            <a:endParaRPr kumimoji="0" lang="en-US" altLang="en-US" sz="24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400" b="0" i="0" u="sng" strike="noStrike" cap="none" normalizeH="0" baseline="0" dirty="0" smtClean="0">
                <a:ln>
                  <a:noFill/>
                </a:ln>
                <a:solidFill>
                  <a:schemeClr val="tx1"/>
                </a:solidFill>
                <a:effectLst/>
                <a:latin typeface="Calibri" pitchFamily="34" charset="0"/>
              </a:rPr>
              <a:t>Several changes occurred from the Klan of the late 1800’s to</a:t>
            </a:r>
            <a:r>
              <a:rPr kumimoji="0" lang="en-US" altLang="en-US" sz="2400" b="1" i="0" u="sng" strike="noStrike" cap="none" normalizeH="0" baseline="0" dirty="0" smtClean="0">
                <a:ln>
                  <a:noFill/>
                </a:ln>
                <a:solidFill>
                  <a:schemeClr val="tx1"/>
                </a:solidFill>
                <a:effectLst/>
                <a:latin typeface="Calibri" pitchFamily="34" charset="0"/>
              </a:rPr>
              <a:t> </a:t>
            </a:r>
            <a:r>
              <a:rPr kumimoji="0" lang="en-US" altLang="en-US" sz="2400" b="0" i="0" u="sng" strike="noStrike" cap="none" normalizeH="0" baseline="0" dirty="0" smtClean="0">
                <a:ln>
                  <a:noFill/>
                </a:ln>
                <a:solidFill>
                  <a:schemeClr val="tx1"/>
                </a:solidFill>
                <a:effectLst/>
                <a:latin typeface="Calibri" pitchFamily="34" charset="0"/>
              </a:rPr>
              <a:t>the Klan of the 1920’s.</a:t>
            </a:r>
            <a:endParaRPr kumimoji="0" lang="en-US" altLang="en-US" sz="2400" b="1"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Calibri" pitchFamily="34" charset="0"/>
              </a:rPr>
              <a:t>Membership</a:t>
            </a: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400" b="0" i="0" u="sng" strike="noStrike" cap="none" normalizeH="0" baseline="0" dirty="0" smtClean="0">
                <a:ln>
                  <a:noFill/>
                </a:ln>
                <a:solidFill>
                  <a:schemeClr val="tx1"/>
                </a:solidFill>
                <a:effectLst/>
                <a:latin typeface="Calibri" pitchFamily="34" charset="0"/>
              </a:rPr>
              <a:t>During the late 1800’s Klan membership and initiation was very secretive. </a:t>
            </a:r>
            <a:endParaRPr kumimoji="0" lang="en-US" altLang="en-US" sz="2400" b="1"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400" b="0" i="0" u="none" strike="noStrike" cap="none" normalizeH="0" baseline="0" dirty="0" smtClean="0">
                <a:ln>
                  <a:noFill/>
                </a:ln>
                <a:solidFill>
                  <a:schemeClr val="tx1"/>
                </a:solidFill>
                <a:effectLst/>
                <a:latin typeface="Calibri" pitchFamily="34" charset="0"/>
              </a:rPr>
              <a:t>In the 1920’s people were </a:t>
            </a:r>
            <a:r>
              <a:rPr kumimoji="0" lang="en-US" altLang="en-US" sz="2400" b="0" i="0" u="sng" strike="noStrike" cap="none" normalizeH="0" baseline="0" dirty="0" smtClean="0">
                <a:ln>
                  <a:noFill/>
                </a:ln>
                <a:solidFill>
                  <a:schemeClr val="tx1"/>
                </a:solidFill>
                <a:effectLst/>
                <a:latin typeface="Calibri" pitchFamily="34" charset="0"/>
              </a:rPr>
              <a:t>openly recruited for membership in</a:t>
            </a:r>
            <a:r>
              <a:rPr kumimoji="0" lang="en-US" altLang="en-US" sz="2400" b="1" i="0" u="sng" strike="noStrike" cap="none" normalizeH="0" baseline="0" dirty="0" smtClean="0">
                <a:ln>
                  <a:noFill/>
                </a:ln>
                <a:solidFill>
                  <a:schemeClr val="tx1"/>
                </a:solidFill>
                <a:effectLst/>
                <a:latin typeface="Calibri" pitchFamily="34" charset="0"/>
              </a:rPr>
              <a:t> </a:t>
            </a:r>
            <a:r>
              <a:rPr kumimoji="0" lang="en-US" altLang="en-US" sz="2400" b="0" i="0" u="sng" strike="noStrike" cap="none" normalizeH="0" baseline="0" dirty="0" smtClean="0">
                <a:ln>
                  <a:noFill/>
                </a:ln>
                <a:solidFill>
                  <a:schemeClr val="tx1"/>
                </a:solidFill>
                <a:effectLst/>
                <a:latin typeface="Calibri" pitchFamily="34" charset="0"/>
              </a:rPr>
              <a:t>the Klan</a:t>
            </a:r>
            <a:r>
              <a:rPr kumimoji="0" lang="en-US" altLang="en-US" sz="2400" b="0" i="0" u="none" strike="noStrike" cap="none" normalizeH="0" baseline="0" dirty="0" smtClean="0">
                <a:ln>
                  <a:noFill/>
                </a:ln>
                <a:solidFill>
                  <a:schemeClr val="tx1"/>
                </a:solidFill>
                <a:effectLst/>
                <a:latin typeface="Calibri" pitchFamily="34" charset="0"/>
              </a:rPr>
              <a:t>.  Simmons and two others traveled the country selling</a:t>
            </a:r>
            <a:r>
              <a:rPr kumimoji="0" lang="en-US" altLang="en-US" sz="2400" b="1" i="0" u="none" strike="noStrike" cap="none" normalizeH="0" baseline="0" dirty="0" smtClean="0">
                <a:ln>
                  <a:noFill/>
                </a:ln>
                <a:solidFill>
                  <a:schemeClr val="tx1"/>
                </a:solidFill>
                <a:effectLst/>
                <a:latin typeface="Calibri" pitchFamily="34" charset="0"/>
              </a:rPr>
              <a:t> </a:t>
            </a:r>
            <a:r>
              <a:rPr kumimoji="0" lang="en-US" altLang="en-US" sz="2400" b="0" i="0" u="none" strike="noStrike" cap="none" normalizeH="0" baseline="0" dirty="0" smtClean="0">
                <a:ln>
                  <a:noFill/>
                </a:ln>
                <a:solidFill>
                  <a:schemeClr val="tx1"/>
                </a:solidFill>
                <a:effectLst/>
                <a:latin typeface="Calibri" pitchFamily="34" charset="0"/>
              </a:rPr>
              <a:t>$10.00 memberships.</a:t>
            </a:r>
            <a:endParaRPr kumimoji="0" lang="en-US" altLang="en-US" sz="24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dirty="0" smtClean="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4" descr="File:NathanBedfordForrest.jpg">
            <a:hlinkClick r:id="rId2"/>
          </p:cNvPr>
          <p:cNvPicPr>
            <a:picLocks noChangeAspect="1" noChangeArrowheads="1"/>
          </p:cNvPicPr>
          <p:nvPr/>
        </p:nvPicPr>
        <p:blipFill>
          <a:blip r:embed="rId3" cstate="print"/>
          <a:srcRect/>
          <a:stretch>
            <a:fillRect/>
          </a:stretch>
        </p:blipFill>
        <p:spPr bwMode="auto">
          <a:xfrm>
            <a:off x="6477000" y="2057400"/>
            <a:ext cx="2667000" cy="3893820"/>
          </a:xfrm>
          <a:prstGeom prst="rect">
            <a:avLst/>
          </a:prstGeom>
          <a:noFill/>
        </p:spPr>
      </p:pic>
    </p:spTree>
    <p:extLst>
      <p:ext uri="{BB962C8B-B14F-4D97-AF65-F5344CB8AC3E}">
        <p14:creationId xmlns:p14="http://schemas.microsoft.com/office/powerpoint/2010/main" val="9542731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34636"/>
            <a:ext cx="4724400" cy="936625"/>
          </a:xfrm>
          <a:solidFill>
            <a:schemeClr val="accent2">
              <a:lumMod val="40000"/>
              <a:lumOff val="60000"/>
            </a:schemeClr>
          </a:solidFill>
        </p:spPr>
        <p:txBody>
          <a:bodyPr>
            <a:normAutofit/>
          </a:bodyPr>
          <a:lstStyle/>
          <a:p>
            <a:r>
              <a:rPr lang="en-US" dirty="0" smtClean="0">
                <a:solidFill>
                  <a:schemeClr val="accent1">
                    <a:lumMod val="75000"/>
                  </a:schemeClr>
                </a:solidFill>
              </a:rPr>
              <a:t>Ku Klux Klan</a:t>
            </a:r>
            <a:endParaRPr lang="en-US" dirty="0">
              <a:solidFill>
                <a:schemeClr val="accent1">
                  <a:lumMod val="75000"/>
                </a:schemeClr>
              </a:solidFill>
            </a:endParaRPr>
          </a:p>
        </p:txBody>
      </p:sp>
      <p:sp>
        <p:nvSpPr>
          <p:cNvPr id="5" name="Subtitle 2"/>
          <p:cNvSpPr>
            <a:spLocks noGrp="1"/>
          </p:cNvSpPr>
          <p:nvPr>
            <p:ph type="subTitle" idx="4294967295"/>
          </p:nvPr>
        </p:nvSpPr>
        <p:spPr bwMode="auto">
          <a:xfrm>
            <a:off x="228600" y="1066800"/>
            <a:ext cx="5257800" cy="54864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sng" strike="noStrike" cap="none" normalizeH="0" baseline="0" dirty="0" smtClean="0">
                <a:ln>
                  <a:noFill/>
                </a:ln>
                <a:solidFill>
                  <a:schemeClr val="tx1"/>
                </a:solidFill>
                <a:effectLst/>
                <a:latin typeface="Calibri" pitchFamily="34" charset="0"/>
              </a:rPr>
              <a:t>The old Klan was limited to the South, the new Klan gained strength in small Midwest towns.</a:t>
            </a:r>
            <a:endParaRPr kumimoji="0" lang="en-US" altLang="en-US" sz="2400" b="1"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none" strike="noStrike" cap="none" normalizeH="0" baseline="0" dirty="0" smtClean="0">
                <a:ln>
                  <a:noFill/>
                </a:ln>
                <a:solidFill>
                  <a:schemeClr val="tx1"/>
                </a:solidFill>
                <a:effectLst/>
                <a:latin typeface="Calibri" pitchFamily="34" charset="0"/>
              </a:rPr>
              <a:t>The early Klan geared all of its attention towards suppressing</a:t>
            </a:r>
            <a:r>
              <a:rPr kumimoji="0" lang="en-US" altLang="en-US" sz="2400" b="1" i="0" u="none" strike="noStrike" cap="none" normalizeH="0" baseline="0" dirty="0" smtClean="0">
                <a:ln>
                  <a:noFill/>
                </a:ln>
                <a:solidFill>
                  <a:schemeClr val="tx1"/>
                </a:solidFill>
                <a:effectLst/>
                <a:latin typeface="Calibri" pitchFamily="34" charset="0"/>
              </a:rPr>
              <a:t> </a:t>
            </a:r>
            <a:r>
              <a:rPr kumimoji="0" lang="en-US" altLang="en-US" sz="2400" b="0" i="0" u="none" strike="noStrike" cap="none" normalizeH="0" baseline="0" dirty="0" smtClean="0">
                <a:ln>
                  <a:noFill/>
                </a:ln>
                <a:solidFill>
                  <a:schemeClr val="tx1"/>
                </a:solidFill>
                <a:effectLst/>
                <a:latin typeface="Calibri" pitchFamily="34" charset="0"/>
              </a:rPr>
              <a:t>the vote of African Americans with violence and intimidation.</a:t>
            </a:r>
            <a:endParaRPr kumimoji="0" lang="en-US" altLang="en-US" sz="24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rPr>
              <a:t> </a:t>
            </a:r>
            <a:endParaRPr kumimoji="0" lang="en-US" altLang="en-US" sz="24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none" strike="noStrike" cap="none" normalizeH="0" baseline="0" dirty="0" smtClean="0">
                <a:ln>
                  <a:noFill/>
                </a:ln>
                <a:solidFill>
                  <a:schemeClr val="tx1"/>
                </a:solidFill>
                <a:effectLst/>
                <a:latin typeface="Calibri" pitchFamily="34" charset="0"/>
              </a:rPr>
              <a:t>The Klan of the 1920’s </a:t>
            </a:r>
            <a:r>
              <a:rPr kumimoji="0" lang="en-US" altLang="en-US" sz="2400" b="0" i="0" u="sng" strike="noStrike" cap="none" normalizeH="0" baseline="0" dirty="0" smtClean="0">
                <a:ln>
                  <a:noFill/>
                </a:ln>
                <a:solidFill>
                  <a:schemeClr val="tx1"/>
                </a:solidFill>
                <a:effectLst/>
                <a:latin typeface="Calibri" pitchFamily="34" charset="0"/>
              </a:rPr>
              <a:t>broadened its attacks to include Jews,</a:t>
            </a:r>
            <a:r>
              <a:rPr kumimoji="0" lang="en-US" altLang="en-US" sz="2400" b="1" i="0" u="sng" strike="noStrike" cap="none" normalizeH="0" baseline="0" dirty="0" smtClean="0">
                <a:ln>
                  <a:noFill/>
                </a:ln>
                <a:solidFill>
                  <a:schemeClr val="tx1"/>
                </a:solidFill>
                <a:effectLst/>
                <a:latin typeface="Calibri" pitchFamily="34" charset="0"/>
              </a:rPr>
              <a:t> </a:t>
            </a:r>
            <a:r>
              <a:rPr kumimoji="0" lang="en-US" altLang="en-US" sz="2400" b="0" i="0" u="sng" strike="noStrike" cap="none" normalizeH="0" baseline="0" dirty="0" smtClean="0">
                <a:ln>
                  <a:noFill/>
                </a:ln>
                <a:solidFill>
                  <a:schemeClr val="tx1"/>
                </a:solidFill>
                <a:effectLst/>
                <a:latin typeface="Calibri" pitchFamily="34" charset="0"/>
              </a:rPr>
              <a:t>Roman Catholics, immigrants, African Americans, and anyone</a:t>
            </a:r>
            <a:r>
              <a:rPr kumimoji="0" lang="en-US" altLang="en-US" sz="2400" b="1" i="0" u="sng" strike="noStrike" cap="none" normalizeH="0" baseline="0" dirty="0" smtClean="0">
                <a:ln>
                  <a:noFill/>
                </a:ln>
                <a:solidFill>
                  <a:schemeClr val="tx1"/>
                </a:solidFill>
                <a:effectLst/>
                <a:latin typeface="Calibri" pitchFamily="34" charset="0"/>
              </a:rPr>
              <a:t> </a:t>
            </a:r>
            <a:r>
              <a:rPr kumimoji="0" lang="en-US" altLang="en-US" sz="2400" b="0" i="0" u="sng" strike="noStrike" cap="none" normalizeH="0" baseline="0" dirty="0" smtClean="0">
                <a:ln>
                  <a:noFill/>
                </a:ln>
                <a:solidFill>
                  <a:schemeClr val="tx1"/>
                </a:solidFill>
                <a:effectLst/>
                <a:latin typeface="Calibri" pitchFamily="34" charset="0"/>
              </a:rPr>
              <a:t>else who did not conform to their standards.</a:t>
            </a:r>
            <a:endParaRPr kumimoji="0" lang="en-US" altLang="en-US" sz="2400" b="1" i="0" u="sng" strike="noStrike" cap="none" normalizeH="0" baseline="0" dirty="0" smtClean="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170" name="Picture 2" descr="http://richardrepp.com/research/Exemplary%20Practices/Hononegah/Klan_Folder/image4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76400"/>
            <a:ext cx="2667000" cy="403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6445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2286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rPr>
              <a:t>Klan Declines</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228600" y="1143000"/>
            <a:ext cx="6705600" cy="54864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Klansmen were responsible for floggings, </a:t>
            </a:r>
            <a:r>
              <a:rPr kumimoji="0" lang="en-US" altLang="en-US" sz="2500" b="0" i="0" u="none" strike="noStrike" cap="none" normalizeH="0" baseline="0" dirty="0" err="1" smtClean="0">
                <a:ln>
                  <a:noFill/>
                </a:ln>
                <a:solidFill>
                  <a:schemeClr val="tx1"/>
                </a:solidFill>
                <a:effectLst/>
                <a:latin typeface="Calibri" pitchFamily="34" charset="0"/>
              </a:rPr>
              <a:t>lynchings</a:t>
            </a:r>
            <a:r>
              <a:rPr kumimoji="0" lang="en-US" altLang="en-US" sz="2500" b="0" i="0" u="none" strike="noStrike" cap="none" normalizeH="0" baseline="0" dirty="0" smtClean="0">
                <a:ln>
                  <a:noFill/>
                </a:ln>
                <a:solidFill>
                  <a:schemeClr val="tx1"/>
                </a:solidFill>
                <a:effectLst/>
                <a:latin typeface="Calibri" pitchFamily="34" charset="0"/>
              </a:rPr>
              <a:t>, branding,</a:t>
            </a:r>
            <a:r>
              <a:rPr lang="en-US" altLang="en-US" sz="2500" b="1" dirty="0">
                <a:latin typeface="Calibri" pitchFamily="34" charset="0"/>
              </a:rPr>
              <a:t> </a:t>
            </a:r>
            <a:r>
              <a:rPr kumimoji="0" lang="en-US" altLang="en-US" sz="2500" b="0" i="0" u="none" strike="noStrike" cap="none" normalizeH="0" baseline="0" dirty="0" smtClean="0">
                <a:ln>
                  <a:noFill/>
                </a:ln>
                <a:solidFill>
                  <a:schemeClr val="tx1"/>
                </a:solidFill>
                <a:effectLst/>
                <a:latin typeface="Calibri" pitchFamily="34" charset="0"/>
              </a:rPr>
              <a:t>and tar and feathering.  </a:t>
            </a:r>
            <a:r>
              <a:rPr kumimoji="0" lang="en-US" altLang="en-US" sz="2500" b="0" i="0" u="sng" strike="noStrike" cap="none" normalizeH="0" baseline="0" dirty="0" smtClean="0">
                <a:ln>
                  <a:noFill/>
                </a:ln>
                <a:solidFill>
                  <a:schemeClr val="tx1"/>
                </a:solidFill>
                <a:effectLst/>
                <a:latin typeface="Calibri" pitchFamily="34" charset="0"/>
              </a:rPr>
              <a:t>Many victims of the Klan were </a:t>
            </a:r>
            <a:r>
              <a:rPr lang="en-US" altLang="en-US" sz="2500" b="1" u="sng" dirty="0">
                <a:latin typeface="Calibri" pitchFamily="34" charset="0"/>
              </a:rPr>
              <a:t> </a:t>
            </a:r>
            <a:r>
              <a:rPr kumimoji="0" lang="en-US" altLang="en-US" sz="2500" b="0" i="0" u="sng" strike="noStrike" cap="none" normalizeH="0" baseline="0" dirty="0" smtClean="0">
                <a:ln>
                  <a:noFill/>
                </a:ln>
                <a:solidFill>
                  <a:schemeClr val="tx1"/>
                </a:solidFill>
                <a:effectLst/>
                <a:latin typeface="Calibri" pitchFamily="34" charset="0"/>
              </a:rPr>
              <a:t>African American veteran soldiers from World War I.</a:t>
            </a:r>
            <a:endParaRPr kumimoji="0" lang="en-US" altLang="en-US" sz="2500" b="1"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endParaRPr kumimoji="0" lang="en-US" altLang="en-US" sz="25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The influence of the Klan began to </a:t>
            </a:r>
            <a:r>
              <a:rPr kumimoji="0" lang="en-US" altLang="en-US" sz="2500" b="0" i="0" u="sng" strike="noStrike" cap="none" normalizeH="0" baseline="0" dirty="0" smtClean="0">
                <a:ln>
                  <a:noFill/>
                </a:ln>
                <a:solidFill>
                  <a:schemeClr val="tx1"/>
                </a:solidFill>
                <a:effectLst/>
                <a:latin typeface="Calibri" pitchFamily="34" charset="0"/>
              </a:rPr>
              <a:t>decline in 1925 when the imperial wizard of the Klan in Indiana was convicted of murder</a:t>
            </a:r>
            <a:r>
              <a:rPr kumimoji="0" lang="en-US" altLang="en-US" sz="2500" b="0" i="0" u="none" strike="noStrike" cap="none" normalizeH="0" baseline="0" dirty="0" smtClean="0">
                <a:ln>
                  <a:noFill/>
                </a:ln>
                <a:solidFill>
                  <a:schemeClr val="tx1"/>
                </a:solidFill>
                <a:effectLst/>
                <a:latin typeface="Calibri" pitchFamily="34" charset="0"/>
              </a:rPr>
              <a:t>.</a:t>
            </a:r>
            <a:endParaRPr kumimoji="0" lang="en-US" altLang="en-US" sz="25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endParaRPr kumimoji="0" lang="en-US" altLang="en-US" sz="25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Most Klansmen </a:t>
            </a:r>
            <a:r>
              <a:rPr kumimoji="0" lang="en-US" altLang="en-US" sz="2500" b="0" i="0" u="sng" strike="noStrike" cap="none" normalizeH="0" baseline="0" dirty="0" smtClean="0">
                <a:ln>
                  <a:noFill/>
                </a:ln>
                <a:solidFill>
                  <a:schemeClr val="tx1"/>
                </a:solidFill>
                <a:effectLst/>
                <a:latin typeface="Calibri" pitchFamily="34" charset="0"/>
              </a:rPr>
              <a:t>believed that they were invincible </a:t>
            </a:r>
            <a:r>
              <a:rPr kumimoji="0" lang="en-US" altLang="en-US" sz="2500" b="0" i="0" u="none" strike="noStrike" cap="none" normalizeH="0" baseline="0" dirty="0" smtClean="0">
                <a:ln>
                  <a:noFill/>
                </a:ln>
                <a:solidFill>
                  <a:schemeClr val="tx1"/>
                </a:solidFill>
                <a:effectLst/>
                <a:latin typeface="Calibri" pitchFamily="34" charset="0"/>
              </a:rPr>
              <a:t>from the law</a:t>
            </a:r>
            <a:r>
              <a:rPr lang="en-US" altLang="en-US" sz="2500" b="1" dirty="0">
                <a:latin typeface="Calibri" pitchFamily="34" charset="0"/>
              </a:rPr>
              <a:t> </a:t>
            </a:r>
            <a:r>
              <a:rPr kumimoji="0" lang="en-US" altLang="en-US" sz="2500" b="0" i="0" u="none" strike="noStrike" cap="none" normalizeH="0" baseline="0" dirty="0" smtClean="0">
                <a:ln>
                  <a:noFill/>
                </a:ln>
                <a:solidFill>
                  <a:schemeClr val="tx1"/>
                </a:solidFill>
                <a:effectLst/>
                <a:latin typeface="Calibri" pitchFamily="34" charset="0"/>
              </a:rPr>
              <a:t>because most juries would not convict a white male in a crime</a:t>
            </a:r>
            <a:r>
              <a:rPr lang="en-US" altLang="en-US" sz="2500" b="1" dirty="0">
                <a:latin typeface="Calibri" pitchFamily="34" charset="0"/>
              </a:rPr>
              <a:t> </a:t>
            </a:r>
            <a:r>
              <a:rPr kumimoji="0" lang="en-US" altLang="en-US" sz="2500" b="0" i="0" u="none" strike="noStrike" cap="none" normalizeH="0" baseline="0" dirty="0" smtClean="0">
                <a:ln>
                  <a:noFill/>
                </a:ln>
                <a:solidFill>
                  <a:schemeClr val="tx1"/>
                </a:solidFill>
                <a:effectLst/>
                <a:latin typeface="Calibri" pitchFamily="34" charset="0"/>
              </a:rPr>
              <a:t>against an African American</a:t>
            </a:r>
            <a:r>
              <a:rPr kumimoji="0" lang="en-US" altLang="en-US" sz="2500" b="0" i="0" u="none" strike="noStrike" cap="none" normalizeH="0" baseline="0" dirty="0" smtClean="0">
                <a:ln>
                  <a:noFill/>
                </a:ln>
                <a:solidFill>
                  <a:srgbClr val="898989"/>
                </a:solidFill>
                <a:effectLst/>
                <a:latin typeface="Calibri" pitchFamily="34" charset="0"/>
              </a:rPr>
              <a:t>.</a:t>
            </a:r>
            <a:endParaRPr kumimoji="0" lang="en-US" altLang="en-US" sz="2500" b="1" i="0" u="none" strike="noStrike" cap="none" normalizeH="0" baseline="0" dirty="0" smtClean="0">
              <a:ln>
                <a:noFill/>
              </a:ln>
              <a:solidFill>
                <a:srgbClr val="898989"/>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2294" name="Picture 6" descr="http://www.sweetpeaspastries.com/wp-admin/user/ku-klux-klan-1920s-documents-i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04800"/>
            <a:ext cx="211206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7178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Birth of a Nation</a:t>
            </a:r>
            <a:endParaRPr lang="en-US" sz="4400" dirty="0"/>
          </a:p>
        </p:txBody>
      </p:sp>
      <p:sp>
        <p:nvSpPr>
          <p:cNvPr id="3" name="Content Placeholder 2"/>
          <p:cNvSpPr>
            <a:spLocks noGrp="1"/>
          </p:cNvSpPr>
          <p:nvPr>
            <p:ph sz="quarter" idx="1"/>
          </p:nvPr>
        </p:nvSpPr>
        <p:spPr>
          <a:xfrm>
            <a:off x="457200" y="1828800"/>
            <a:ext cx="5486400" cy="4297363"/>
          </a:xfrm>
        </p:spPr>
        <p:txBody>
          <a:bodyPr/>
          <a:lstStyle/>
          <a:p>
            <a:r>
              <a:rPr lang="en-US" dirty="0" smtClean="0"/>
              <a:t>The film </a:t>
            </a:r>
            <a:r>
              <a:rPr lang="en-US" i="1" u="sng" dirty="0" smtClean="0"/>
              <a:t>The Birth of a Nation</a:t>
            </a:r>
            <a:r>
              <a:rPr lang="en-US" u="sng" dirty="0" smtClean="0"/>
              <a:t> </a:t>
            </a:r>
            <a:r>
              <a:rPr lang="en-US" dirty="0" smtClean="0"/>
              <a:t>was released, mythologizing and glorifying the first Klan. </a:t>
            </a:r>
          </a:p>
          <a:p>
            <a:r>
              <a:rPr lang="en-US" dirty="0" smtClean="0"/>
              <a:t>This helped recruitment into the Klan in the 1920’s.</a:t>
            </a:r>
            <a:endParaRPr lang="en-US" dirty="0"/>
          </a:p>
        </p:txBody>
      </p:sp>
      <p:pic>
        <p:nvPicPr>
          <p:cNvPr id="4" name="Picture 2" descr="kkk-2%20(birth)_small"/>
          <p:cNvPicPr>
            <a:picLocks noChangeAspect="1" noChangeArrowheads="1"/>
          </p:cNvPicPr>
          <p:nvPr/>
        </p:nvPicPr>
        <p:blipFill>
          <a:blip r:embed="rId2" cstate="print"/>
          <a:srcRect/>
          <a:stretch>
            <a:fillRect/>
          </a:stretch>
        </p:blipFill>
        <p:spPr bwMode="auto">
          <a:xfrm>
            <a:off x="6172200" y="1828800"/>
            <a:ext cx="2758455" cy="4343400"/>
          </a:xfrm>
          <a:prstGeom prst="rect">
            <a:avLst/>
          </a:prstGeom>
          <a:noFill/>
          <a:ln w="50800">
            <a:solidFill>
              <a:srgbClr val="FF3300"/>
            </a:solidFill>
            <a:miter lim="800000"/>
            <a:headEnd/>
            <a:tailEnd/>
          </a:ln>
        </p:spPr>
      </p:pic>
      <p:pic>
        <p:nvPicPr>
          <p:cNvPr id="56322" name="Picture 2" descr="http://4.bp.blogspot.com/_Y32nBaee2kw/TOagGYfkERI/AAAAAAAABNE/8iwBPGc2Q7A/s1600/birth-of-a-n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4114800"/>
            <a:ext cx="4953000"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Cooper Black" panose="0208090404030B020404" pitchFamily="18" charset="0"/>
              </a:rPr>
              <a:t>MARATHON DANCING</a:t>
            </a:r>
            <a:endParaRPr lang="en-US" sz="4000" dirty="0">
              <a:latin typeface="Cooper Black" panose="0208090404030B020404" pitchFamily="18" charset="0"/>
            </a:endParaRPr>
          </a:p>
        </p:txBody>
      </p:sp>
      <p:sp>
        <p:nvSpPr>
          <p:cNvPr id="3" name="Content Placeholder 2"/>
          <p:cNvSpPr>
            <a:spLocks noGrp="1"/>
          </p:cNvSpPr>
          <p:nvPr>
            <p:ph sz="quarter" idx="1"/>
          </p:nvPr>
        </p:nvSpPr>
        <p:spPr>
          <a:xfrm>
            <a:off x="457200" y="1524000"/>
            <a:ext cx="4038600" cy="4602163"/>
          </a:xfrm>
        </p:spPr>
        <p:txBody>
          <a:bodyPr/>
          <a:lstStyle/>
          <a:p>
            <a:r>
              <a:rPr lang="en-US" dirty="0" smtClean="0"/>
              <a:t>Marathon Dancing was popular in the 1920’s and 1930’s.</a:t>
            </a:r>
          </a:p>
          <a:p>
            <a:r>
              <a:rPr lang="en-US" dirty="0" smtClean="0"/>
              <a:t>The record was 5,148 hours and 28 minutes.</a:t>
            </a:r>
          </a:p>
          <a:p>
            <a:r>
              <a:rPr lang="en-US" dirty="0" smtClean="0"/>
              <a:t>You danced until you dropped.</a:t>
            </a:r>
          </a:p>
        </p:txBody>
      </p:sp>
      <p:pic>
        <p:nvPicPr>
          <p:cNvPr id="81922" name="Picture 2" descr="File:Dance marathon, 1923.jpg">
            <a:hlinkClick r:id="rId2"/>
          </p:cNvPr>
          <p:cNvPicPr>
            <a:picLocks noChangeAspect="1" noChangeArrowheads="1"/>
          </p:cNvPicPr>
          <p:nvPr/>
        </p:nvPicPr>
        <p:blipFill>
          <a:blip r:embed="rId3" cstate="print"/>
          <a:srcRect/>
          <a:stretch>
            <a:fillRect/>
          </a:stretch>
        </p:blipFill>
        <p:spPr bwMode="auto">
          <a:xfrm>
            <a:off x="4876800" y="1152524"/>
            <a:ext cx="7019925" cy="5705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92162" name="Picture 2" descr="http://rds.yahoo.com/_ylt=A0WTb_7b4ipNiSEAP0SjzbkF/SIG=12j5r8kqs/EXP=1294742619/**http%3a/www.cardsorbust.com/images/books/9780064434287-l.jpg.gif"/>
          <p:cNvPicPr>
            <a:picLocks noChangeAspect="1" noChangeArrowheads="1"/>
          </p:cNvPicPr>
          <p:nvPr/>
        </p:nvPicPr>
        <p:blipFill>
          <a:blip r:embed="rId2" cstate="print"/>
          <a:srcRect/>
          <a:stretch>
            <a:fillRect/>
          </a:stretch>
        </p:blipFill>
        <p:spPr bwMode="auto">
          <a:xfrm>
            <a:off x="152400" y="-112665"/>
            <a:ext cx="8775700" cy="697066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rPr>
              <a:t>African American Migration</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81000" y="1219200"/>
            <a:ext cx="8001000" cy="4876800"/>
          </a:xfrm>
          <a:prstGeom prst="rect">
            <a:avLst/>
          </a:prstGeom>
          <a:solidFill>
            <a:srgbClr val="B7D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Why people migrated:</a:t>
            </a:r>
          </a:p>
          <a:p>
            <a:pPr marL="0" marR="0" lvl="0" indent="0" algn="l" defTabSz="914400" rtl="0" eaLnBrk="0" fontAlgn="base" latinLnBrk="0" hangingPunct="0">
              <a:lnSpc>
                <a:spcPct val="100000"/>
              </a:lnSpc>
              <a:spcBef>
                <a:spcPct val="20000"/>
              </a:spcBef>
              <a:spcAft>
                <a:spcPct val="0"/>
              </a:spcAft>
              <a:buClr>
                <a:srgbClr val="17375E"/>
              </a:buClr>
              <a:buSzPts val="2400"/>
              <a:buFontTx/>
              <a:buChar char="•"/>
              <a:tabLst/>
            </a:pPr>
            <a:r>
              <a:rPr kumimoji="0" lang="en-US" altLang="en-US" sz="2400" b="0" i="0" u="none" strike="noStrike" cap="none" normalizeH="0" baseline="0" dirty="0" smtClean="0">
                <a:ln>
                  <a:noFill/>
                </a:ln>
                <a:solidFill>
                  <a:srgbClr val="17375E"/>
                </a:solidFill>
                <a:effectLst/>
                <a:latin typeface="Calibri" pitchFamily="34" charset="0"/>
              </a:rPr>
              <a:t>To escape Jim Crow and the segregated South.</a:t>
            </a:r>
          </a:p>
          <a:p>
            <a:pPr marL="0" marR="0" lvl="0" indent="0" algn="l" defTabSz="914400" rtl="0" eaLnBrk="0" fontAlgn="base" latinLnBrk="0" hangingPunct="0">
              <a:lnSpc>
                <a:spcPct val="100000"/>
              </a:lnSpc>
              <a:spcBef>
                <a:spcPct val="20000"/>
              </a:spcBef>
              <a:spcAft>
                <a:spcPct val="0"/>
              </a:spcAft>
              <a:buClr>
                <a:srgbClr val="17375E"/>
              </a:buClr>
              <a:buSzPts val="2400"/>
              <a:buFontTx/>
              <a:buChar char="•"/>
              <a:tabLst/>
            </a:pPr>
            <a:r>
              <a:rPr kumimoji="0" lang="en-US" altLang="en-US" sz="2400" b="0" i="0" u="none" strike="noStrike" cap="none" normalizeH="0" baseline="0" dirty="0" smtClean="0">
                <a:ln>
                  <a:noFill/>
                </a:ln>
                <a:solidFill>
                  <a:srgbClr val="17375E"/>
                </a:solidFill>
                <a:effectLst/>
                <a:latin typeface="Calibri" pitchFamily="34" charset="0"/>
              </a:rPr>
              <a:t>To find jobs in the Northern cities.</a:t>
            </a:r>
          </a:p>
          <a:p>
            <a:pPr marL="0" marR="0" lvl="0" indent="0" algn="l" defTabSz="914400" rtl="0" eaLnBrk="0" fontAlgn="base" latinLnBrk="0" hangingPunct="0">
              <a:lnSpc>
                <a:spcPct val="100000"/>
              </a:lnSpc>
              <a:spcBef>
                <a:spcPct val="20000"/>
              </a:spcBef>
              <a:spcAft>
                <a:spcPct val="0"/>
              </a:spcAft>
              <a:buClr>
                <a:srgbClr val="17375E"/>
              </a:buClr>
              <a:buSzPts val="2400"/>
              <a:buFontTx/>
              <a:buChar char="•"/>
              <a:tabLst/>
            </a:pPr>
            <a:r>
              <a:rPr kumimoji="0" lang="en-US" altLang="en-US" sz="2400" b="0" i="0" u="none" strike="noStrike" cap="none" normalizeH="0" baseline="0" dirty="0" smtClean="0">
                <a:ln>
                  <a:noFill/>
                </a:ln>
                <a:solidFill>
                  <a:srgbClr val="17375E"/>
                </a:solidFill>
                <a:effectLst/>
                <a:latin typeface="Calibri" pitchFamily="34" charset="0"/>
              </a:rPr>
              <a:t>To find decent housing.</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rgbClr val="17375E"/>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Results: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rgbClr val="17375E"/>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rgbClr val="17375E"/>
              </a:buClr>
              <a:buSzPts val="2400"/>
              <a:buFontTx/>
              <a:buChar char="•"/>
              <a:tabLst/>
            </a:pPr>
            <a:r>
              <a:rPr kumimoji="0" lang="en-US" altLang="en-US" sz="2400" b="0" i="0" u="none" strike="noStrike" cap="none" normalizeH="0" baseline="0" dirty="0" smtClean="0">
                <a:ln>
                  <a:noFill/>
                </a:ln>
                <a:solidFill>
                  <a:srgbClr val="17375E"/>
                </a:solidFill>
                <a:effectLst/>
                <a:latin typeface="Calibri" pitchFamily="34" charset="0"/>
              </a:rPr>
              <a:t>More competition for jobs in the North.</a:t>
            </a:r>
          </a:p>
          <a:p>
            <a:pPr marL="0" marR="0" lvl="0" indent="0" algn="l" defTabSz="914400" rtl="0" eaLnBrk="0" fontAlgn="base" latinLnBrk="0" hangingPunct="0">
              <a:lnSpc>
                <a:spcPct val="100000"/>
              </a:lnSpc>
              <a:spcBef>
                <a:spcPct val="20000"/>
              </a:spcBef>
              <a:spcAft>
                <a:spcPct val="0"/>
              </a:spcAft>
              <a:buClr>
                <a:srgbClr val="17375E"/>
              </a:buClr>
              <a:buSzPts val="2400"/>
              <a:buFontTx/>
              <a:buChar char="•"/>
              <a:tabLst/>
            </a:pPr>
            <a:r>
              <a:rPr kumimoji="0" lang="en-US" altLang="en-US" sz="2400" b="0" i="0" u="none" strike="noStrike" cap="none" normalizeH="0" baseline="0" dirty="0" smtClean="0">
                <a:ln>
                  <a:noFill/>
                </a:ln>
                <a:solidFill>
                  <a:srgbClr val="17375E"/>
                </a:solidFill>
                <a:effectLst/>
                <a:latin typeface="Calibri" pitchFamily="34" charset="0"/>
              </a:rPr>
              <a:t>More competition for housing in the North.</a:t>
            </a:r>
          </a:p>
          <a:p>
            <a:pPr marL="0" marR="0" lvl="0" indent="0" algn="l" defTabSz="914400" rtl="0" eaLnBrk="0" fontAlgn="base" latinLnBrk="0" hangingPunct="0">
              <a:lnSpc>
                <a:spcPct val="100000"/>
              </a:lnSpc>
              <a:spcBef>
                <a:spcPct val="20000"/>
              </a:spcBef>
              <a:spcAft>
                <a:spcPct val="0"/>
              </a:spcAft>
              <a:buClr>
                <a:srgbClr val="17375E"/>
              </a:buClr>
              <a:buSzPts val="2400"/>
              <a:buFontTx/>
              <a:buChar char="•"/>
              <a:tabLst/>
            </a:pPr>
            <a:r>
              <a:rPr kumimoji="0" lang="en-US" altLang="en-US" sz="2400" b="0" i="0" u="none" strike="noStrike" cap="none" normalizeH="0" baseline="0" dirty="0" smtClean="0">
                <a:ln>
                  <a:noFill/>
                </a:ln>
                <a:solidFill>
                  <a:srgbClr val="17375E"/>
                </a:solidFill>
                <a:effectLst/>
                <a:latin typeface="Calibri" pitchFamily="34" charset="0"/>
              </a:rPr>
              <a:t>The growth of the NAACP and other Civil Rights groups.</a:t>
            </a:r>
          </a:p>
          <a:p>
            <a:pPr marL="0" marR="0" lvl="0" indent="0" algn="l" defTabSz="914400" rtl="0" eaLnBrk="0" fontAlgn="base" latinLnBrk="0" hangingPunct="0">
              <a:lnSpc>
                <a:spcPct val="100000"/>
              </a:lnSpc>
              <a:spcBef>
                <a:spcPct val="20000"/>
              </a:spcBef>
              <a:spcAft>
                <a:spcPct val="0"/>
              </a:spcAft>
              <a:buClr>
                <a:srgbClr val="17375E"/>
              </a:buClr>
              <a:buSzPts val="2400"/>
              <a:buFontTx/>
              <a:buChar char="•"/>
              <a:tabLst/>
            </a:pPr>
            <a:r>
              <a:rPr kumimoji="0" lang="en-US" altLang="en-US" sz="2400" b="0" i="0" u="none" strike="noStrike" cap="none" normalizeH="0" baseline="0" dirty="0" smtClean="0">
                <a:ln>
                  <a:noFill/>
                </a:ln>
                <a:solidFill>
                  <a:srgbClr val="17375E"/>
                </a:solidFill>
                <a:effectLst/>
                <a:latin typeface="Calibri" pitchFamily="34" charset="0"/>
              </a:rPr>
              <a:t>Less competition for jobs in the South.</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5364" name="Picture 4" descr="http://www.wwnorton.com/college/english/africanamericanlit2e/img/illustrated_exercise/A_imag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996" y="2209800"/>
            <a:ext cx="3292003"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Effects of African American Migration</a:t>
            </a:r>
            <a:endParaRPr lang="en-US" dirty="0"/>
          </a:p>
        </p:txBody>
      </p:sp>
      <p:sp>
        <p:nvSpPr>
          <p:cNvPr id="3" name="Content Placeholder 2"/>
          <p:cNvSpPr>
            <a:spLocks noGrp="1"/>
          </p:cNvSpPr>
          <p:nvPr>
            <p:ph sz="quarter" idx="1"/>
          </p:nvPr>
        </p:nvSpPr>
        <p:spPr>
          <a:xfrm>
            <a:off x="152400" y="1524000"/>
            <a:ext cx="4041648" cy="4797552"/>
          </a:xfrm>
        </p:spPr>
        <p:txBody>
          <a:bodyPr>
            <a:normAutofit fontScale="92500" lnSpcReduction="10000"/>
          </a:bodyPr>
          <a:lstStyle/>
          <a:p>
            <a:r>
              <a:rPr lang="en-US" dirty="0" smtClean="0"/>
              <a:t>The Great Migration of African-Americans created the first large, urban black communities in the North. </a:t>
            </a:r>
          </a:p>
          <a:p>
            <a:r>
              <a:rPr lang="en-US" dirty="0" smtClean="0"/>
              <a:t>It is conservatively estimated that 400,000 left the South during the two-year period of 1916-1918 to take advantage of a labor shortage created in the wake of the First World War</a:t>
            </a:r>
            <a:endParaRPr lang="en-US" dirty="0"/>
          </a:p>
        </p:txBody>
      </p:sp>
      <p:pic>
        <p:nvPicPr>
          <p:cNvPr id="58370" name="Picture 2" descr="http://people.cohums.ohio-state.edu/childs1/Outline%20Black%20Americans%20in%20the%201920s_files/image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981200"/>
            <a:ext cx="4800601"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655618"/>
            <a:ext cx="5410200" cy="4876800"/>
          </a:xfrm>
          <a:solidFill>
            <a:schemeClr val="accent4">
              <a:lumMod val="40000"/>
              <a:lumOff val="60000"/>
            </a:schemeClr>
          </a:solidFill>
        </p:spPr>
        <p:txBody>
          <a:bodyPr>
            <a:normAutofit lnSpcReduction="10000"/>
          </a:bodyPr>
          <a:lstStyle/>
          <a:p>
            <a:pPr marL="342900" indent="-342900" algn="l">
              <a:buFont typeface="Arial" panose="020B0604020202020204" pitchFamily="34" charset="0"/>
              <a:buChar char="•"/>
            </a:pPr>
            <a:r>
              <a:rPr lang="en-US" sz="2400" b="0" cap="none" dirty="0" smtClean="0">
                <a:solidFill>
                  <a:schemeClr val="tx1"/>
                </a:solidFill>
                <a:latin typeface="Calibri" panose="020F0502020204030204" pitchFamily="34" charset="0"/>
              </a:rPr>
              <a:t>The </a:t>
            </a:r>
            <a:r>
              <a:rPr lang="en-US" sz="2400" b="0" cap="none" dirty="0">
                <a:solidFill>
                  <a:schemeClr val="tx1"/>
                </a:solidFill>
                <a:latin typeface="Calibri" panose="020F0502020204030204" pitchFamily="34" charset="0"/>
              </a:rPr>
              <a:t>S</a:t>
            </a:r>
            <a:r>
              <a:rPr lang="en-US" sz="2400" b="0" cap="none" dirty="0" smtClean="0">
                <a:solidFill>
                  <a:schemeClr val="tx1"/>
                </a:solidFill>
                <a:latin typeface="Calibri" panose="020F0502020204030204" pitchFamily="34" charset="0"/>
              </a:rPr>
              <a:t>cottsboro </a:t>
            </a:r>
            <a:r>
              <a:rPr lang="en-US" sz="2400" b="0" cap="none" dirty="0">
                <a:solidFill>
                  <a:schemeClr val="tx1"/>
                </a:solidFill>
                <a:latin typeface="Calibri" panose="020F0502020204030204" pitchFamily="34" charset="0"/>
              </a:rPr>
              <a:t>B</a:t>
            </a:r>
            <a:r>
              <a:rPr lang="en-US" sz="2400" b="0" cap="none" dirty="0" smtClean="0">
                <a:solidFill>
                  <a:schemeClr val="tx1"/>
                </a:solidFill>
                <a:latin typeface="Calibri" panose="020F0502020204030204" pitchFamily="34" charset="0"/>
              </a:rPr>
              <a:t>oys were nine black teenage boys accused of rape in </a:t>
            </a:r>
            <a:r>
              <a:rPr lang="en-US" sz="2400" b="0" cap="none" dirty="0">
                <a:solidFill>
                  <a:schemeClr val="tx1"/>
                </a:solidFill>
                <a:latin typeface="Calibri" panose="020F0502020204030204" pitchFamily="34" charset="0"/>
              </a:rPr>
              <a:t>A</a:t>
            </a:r>
            <a:r>
              <a:rPr lang="en-US" sz="2400" b="0" cap="none" dirty="0" smtClean="0">
                <a:solidFill>
                  <a:schemeClr val="tx1"/>
                </a:solidFill>
                <a:latin typeface="Calibri" panose="020F0502020204030204" pitchFamily="34" charset="0"/>
              </a:rPr>
              <a:t>labama in 1931. </a:t>
            </a:r>
          </a:p>
          <a:p>
            <a:pPr marL="342900" indent="-342900" algn="l">
              <a:buFont typeface="Arial" panose="020B0604020202020204" pitchFamily="34" charset="0"/>
              <a:buChar char="•"/>
            </a:pPr>
            <a:r>
              <a:rPr lang="en-US" sz="2400" b="0" cap="none" dirty="0" smtClean="0">
                <a:solidFill>
                  <a:schemeClr val="tx1"/>
                </a:solidFill>
                <a:latin typeface="Calibri" panose="020F0502020204030204" pitchFamily="34" charset="0"/>
              </a:rPr>
              <a:t>The landmark set of legal cases from this incident dealt with racism and the right to a fair trial. </a:t>
            </a:r>
          </a:p>
          <a:p>
            <a:pPr marL="342900" indent="-342900" algn="l">
              <a:buFont typeface="Arial" panose="020B0604020202020204" pitchFamily="34" charset="0"/>
              <a:buChar char="•"/>
            </a:pPr>
            <a:r>
              <a:rPr lang="en-US" sz="2400" b="0" cap="none" dirty="0" smtClean="0">
                <a:solidFill>
                  <a:schemeClr val="tx1"/>
                </a:solidFill>
                <a:latin typeface="Calibri" panose="020F0502020204030204" pitchFamily="34" charset="0"/>
              </a:rPr>
              <a:t>The case included a frame-up, an all-white jury, rushed trials, an attempted lynching, an angry mob, and is an example of an overall miscarriage of justice.</a:t>
            </a:r>
            <a:endParaRPr lang="en-US" sz="2400" b="0" cap="none" dirty="0">
              <a:solidFill>
                <a:schemeClr val="tx1"/>
              </a:solidFill>
              <a:latin typeface="Calibri" panose="020F0502020204030204" pitchFamily="34" charset="0"/>
            </a:endParaRPr>
          </a:p>
        </p:txBody>
      </p:sp>
      <p:sp>
        <p:nvSpPr>
          <p:cNvPr id="2" name="Title 1"/>
          <p:cNvSpPr>
            <a:spLocks noGrp="1"/>
          </p:cNvSpPr>
          <p:nvPr>
            <p:ph type="ctrTitle"/>
          </p:nvPr>
        </p:nvSpPr>
        <p:spPr>
          <a:xfrm>
            <a:off x="152400" y="152400"/>
            <a:ext cx="8534400" cy="936625"/>
          </a:xfrm>
          <a:solidFill>
            <a:schemeClr val="accent4">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Scottsboro Boys</a:t>
            </a:r>
            <a:endParaRPr lang="en-US" dirty="0">
              <a:solidFill>
                <a:schemeClr val="accent1">
                  <a:lumMod val="75000"/>
                </a:schemeClr>
              </a:solidFill>
              <a:latin typeface="Aharoni" pitchFamily="2" charset="-79"/>
              <a:cs typeface="Aharoni" pitchFamily="2" charset="-79"/>
            </a:endParaRPr>
          </a:p>
        </p:txBody>
      </p:sp>
      <p:pic>
        <p:nvPicPr>
          <p:cNvPr id="3074" name="Picture 2" descr="File:Leibowitz, Samuel &amp; Scottsboro Boys 193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55" y="1143000"/>
            <a:ext cx="32004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4.bp.blogspot.com/_W3AYwHD7U7M/TL71xegGzjI/AAAAAAAAADc/-lh7LP70aPc/s1600/ScottsboroBo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959" y="4218104"/>
            <a:ext cx="3195205" cy="190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439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3048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The Red Scare</a:t>
            </a:r>
            <a:endParaRPr lang="en-US" dirty="0">
              <a:solidFill>
                <a:schemeClr val="accent1">
                  <a:lumMod val="75000"/>
                </a:schemeClr>
              </a:solidFill>
              <a:latin typeface="Aharoni" pitchFamily="2" charset="-79"/>
              <a:cs typeface="Aharoni" pitchFamily="2" charset="-79"/>
            </a:endParaRPr>
          </a:p>
        </p:txBody>
      </p:sp>
      <p:sp>
        <p:nvSpPr>
          <p:cNvPr id="5" name="Subtitle 2"/>
          <p:cNvSpPr>
            <a:spLocks noGrp="1"/>
          </p:cNvSpPr>
          <p:nvPr>
            <p:ph type="subTitle" idx="4294967295"/>
          </p:nvPr>
        </p:nvSpPr>
        <p:spPr bwMode="auto">
          <a:xfrm>
            <a:off x="2971800" y="1524000"/>
            <a:ext cx="5715000" cy="51054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ü"/>
              <a:tabLst/>
            </a:pPr>
            <a:r>
              <a:rPr kumimoji="0" lang="en-US" altLang="en-US" sz="2400" b="0" i="0" u="sng" strike="noStrike" cap="none" normalizeH="0" baseline="0" dirty="0" smtClean="0">
                <a:ln>
                  <a:noFill/>
                </a:ln>
                <a:solidFill>
                  <a:schemeClr val="tx1"/>
                </a:solidFill>
                <a:effectLst/>
                <a:latin typeface="Calibri" pitchFamily="34" charset="0"/>
              </a:rPr>
              <a:t>Red Scare was an intense fear of communism </a:t>
            </a:r>
            <a:r>
              <a:rPr kumimoji="0" lang="en-US" altLang="en-US" sz="2400" b="0" i="0" u="none" strike="noStrike" cap="none" normalizeH="0" baseline="0" dirty="0" smtClean="0">
                <a:ln>
                  <a:noFill/>
                </a:ln>
                <a:solidFill>
                  <a:schemeClr val="tx1"/>
                </a:solidFill>
                <a:effectLst/>
                <a:latin typeface="Calibri" pitchFamily="34" charset="0"/>
              </a:rPr>
              <a:t>and other extreme ideas.  The </a:t>
            </a:r>
            <a:r>
              <a:rPr kumimoji="0" lang="en-US" altLang="en-US" sz="2400" b="0" i="0" u="sng" strike="noStrike" cap="none" normalizeH="0" baseline="0" dirty="0" smtClean="0">
                <a:ln>
                  <a:noFill/>
                </a:ln>
                <a:solidFill>
                  <a:schemeClr val="tx1"/>
                </a:solidFill>
                <a:effectLst/>
                <a:latin typeface="Calibri" pitchFamily="34" charset="0"/>
              </a:rPr>
              <a:t>fear included the idea that there was a threat to takeover the government of the United States</a:t>
            </a:r>
            <a:r>
              <a:rPr kumimoji="0" lang="en-US" altLang="en-US" sz="2400" b="0" i="0" u="none" strike="noStrike" cap="none" normalizeH="0" baseline="0" dirty="0" smtClean="0">
                <a:ln>
                  <a:noFill/>
                </a:ln>
                <a:solidFill>
                  <a:schemeClr val="tx1"/>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ü"/>
              <a:tabLst/>
            </a:pPr>
            <a:r>
              <a:rPr kumimoji="0" lang="en-US" altLang="en-US" sz="2400" b="0" i="0" u="none" strike="noStrike" cap="none" normalizeH="0" baseline="0" dirty="0" smtClean="0">
                <a:ln>
                  <a:noFill/>
                </a:ln>
                <a:solidFill>
                  <a:schemeClr val="tx1"/>
                </a:solidFill>
                <a:effectLst/>
                <a:latin typeface="Calibri" pitchFamily="34" charset="0"/>
              </a:rPr>
              <a:t>The </a:t>
            </a:r>
            <a:r>
              <a:rPr kumimoji="0" lang="en-US" altLang="en-US" sz="2400" b="0" i="0" u="sng" strike="noStrike" cap="none" normalizeH="0" baseline="0" dirty="0" smtClean="0">
                <a:ln>
                  <a:noFill/>
                </a:ln>
                <a:solidFill>
                  <a:schemeClr val="tx1"/>
                </a:solidFill>
                <a:effectLst/>
                <a:latin typeface="Calibri" pitchFamily="34" charset="0"/>
              </a:rPr>
              <a:t>color red </a:t>
            </a:r>
            <a:r>
              <a:rPr kumimoji="0" lang="en-US" altLang="en-US" sz="2400" b="0" i="0" u="none" strike="noStrike" cap="none" normalizeH="0" baseline="0" dirty="0" smtClean="0">
                <a:ln>
                  <a:noFill/>
                </a:ln>
                <a:solidFill>
                  <a:schemeClr val="tx1"/>
                </a:solidFill>
                <a:effectLst/>
                <a:latin typeface="Calibri" pitchFamily="34" charset="0"/>
              </a:rPr>
              <a:t>has come to symbolize the idea of communism.</a:t>
            </a: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ü"/>
              <a:tabLst/>
            </a:pPr>
            <a:r>
              <a:rPr kumimoji="0" lang="en-US" altLang="en-US" sz="2400" b="0" i="0" u="sng" strike="noStrike" cap="none" normalizeH="0" baseline="0" dirty="0" smtClean="0">
                <a:ln>
                  <a:noFill/>
                </a:ln>
                <a:solidFill>
                  <a:schemeClr val="tx1"/>
                </a:solidFill>
                <a:effectLst/>
                <a:latin typeface="Calibri" pitchFamily="34" charset="0"/>
              </a:rPr>
              <a:t>People were quick to take action against anything or anyone who they thought was Anti-American.</a:t>
            </a:r>
            <a:endParaRPr kumimoji="0" lang="en-US" alt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ü"/>
              <a:tabLst/>
            </a:pPr>
            <a:r>
              <a:rPr kumimoji="0" lang="en-US" altLang="en-US" sz="2400" b="0" i="0" u="none" strike="noStrike" cap="none" normalizeH="0" baseline="0" dirty="0" smtClean="0">
                <a:ln>
                  <a:noFill/>
                </a:ln>
                <a:solidFill>
                  <a:schemeClr val="tx1"/>
                </a:solidFill>
                <a:effectLst/>
                <a:latin typeface="Calibri" pitchFamily="34" charset="0"/>
              </a:rPr>
              <a:t>People called for Communists in the country to be jailed or driven out of the country.</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rgbClr val="898989"/>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17412" name="Picture 4" descr="http://amandaengle.wikispaces.com/file/view/redScare.jpg/93915172/redSc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1295400"/>
            <a:ext cx="2762250" cy="349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an0005.jpg"/>
          <p:cNvPicPr>
            <a:picLocks noGrp="1" noChangeAspect="1"/>
          </p:cNvPicPr>
          <p:nvPr>
            <p:ph sz="quarter" idx="1"/>
          </p:nvPr>
        </p:nvPicPr>
        <p:blipFill>
          <a:blip r:embed="rId2" cstate="print"/>
          <a:stretch>
            <a:fillRect/>
          </a:stretch>
        </p:blipFill>
        <p:spPr>
          <a:xfrm>
            <a:off x="1828800" y="125177"/>
            <a:ext cx="5791200" cy="6732823"/>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Communism</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533400" y="1676400"/>
            <a:ext cx="5257800" cy="46482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3200"/>
              <a:buFont typeface="Wingdings" pitchFamily="2" charset="2"/>
              <a:buChar char="v"/>
              <a:tabLst/>
            </a:pPr>
            <a:r>
              <a:rPr kumimoji="0" lang="en-US" altLang="en-US" sz="3200" b="0" i="0" u="sng" strike="noStrike" cap="none" normalizeH="0" baseline="0" dirty="0" smtClean="0">
                <a:ln>
                  <a:noFill/>
                </a:ln>
                <a:solidFill>
                  <a:schemeClr val="tx1"/>
                </a:solidFill>
                <a:effectLst/>
                <a:latin typeface="Calibri" pitchFamily="34" charset="0"/>
              </a:rPr>
              <a:t>A theory of government in which wealth and property are owned in common and production and labor is shared equally among the people.</a:t>
            </a:r>
          </a:p>
          <a:p>
            <a:pPr marL="0" marR="0" lvl="0" indent="0" algn="l" defTabSz="914400" rtl="0" eaLnBrk="0" fontAlgn="base" latinLnBrk="0" hangingPunct="0">
              <a:lnSpc>
                <a:spcPct val="100000"/>
              </a:lnSpc>
              <a:spcBef>
                <a:spcPct val="20000"/>
              </a:spcBef>
              <a:spcAft>
                <a:spcPct val="0"/>
              </a:spcAft>
              <a:buClr>
                <a:schemeClr val="tx1"/>
              </a:buClr>
              <a:buSzPts val="3200"/>
              <a:buFont typeface="Wingdings" pitchFamily="2" charset="2"/>
              <a:buChar char="v"/>
              <a:tabLst/>
            </a:pPr>
            <a:r>
              <a:rPr kumimoji="0" lang="en-US" altLang="en-US" sz="3200" b="0" i="0" u="none" strike="noStrike" cap="none" normalizeH="0" baseline="0" dirty="0" smtClean="0">
                <a:ln>
                  <a:noFill/>
                </a:ln>
                <a:solidFill>
                  <a:schemeClr val="tx1"/>
                </a:solidFill>
                <a:effectLst/>
                <a:latin typeface="Calibri" pitchFamily="34" charset="0"/>
              </a:rPr>
              <a:t>Lenin made Communism the official ideology of the Soviet Union.</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2" descr="File:Lenin.jpg">
            <a:hlinkClick r:id="rId2"/>
          </p:cNvPr>
          <p:cNvPicPr>
            <a:picLocks noChangeAspect="1" noChangeArrowheads="1"/>
          </p:cNvPicPr>
          <p:nvPr/>
        </p:nvPicPr>
        <p:blipFill>
          <a:blip r:embed="rId3" cstate="print"/>
          <a:srcRect/>
          <a:stretch>
            <a:fillRect/>
          </a:stretch>
        </p:blipFill>
        <p:spPr bwMode="auto">
          <a:xfrm>
            <a:off x="5943600" y="1981200"/>
            <a:ext cx="2889250" cy="3810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 Edgar Hoover</a:t>
            </a:r>
            <a:endParaRPr lang="en-US" dirty="0"/>
          </a:p>
        </p:txBody>
      </p:sp>
      <p:sp>
        <p:nvSpPr>
          <p:cNvPr id="3" name="Content Placeholder 2"/>
          <p:cNvSpPr>
            <a:spLocks noGrp="1"/>
          </p:cNvSpPr>
          <p:nvPr>
            <p:ph sz="quarter" idx="1"/>
          </p:nvPr>
        </p:nvSpPr>
        <p:spPr>
          <a:xfrm>
            <a:off x="301752" y="1600200"/>
            <a:ext cx="5565648" cy="4498848"/>
          </a:xfrm>
        </p:spPr>
        <p:txBody>
          <a:bodyPr>
            <a:normAutofit fontScale="92500" lnSpcReduction="10000"/>
          </a:bodyPr>
          <a:lstStyle/>
          <a:p>
            <a:r>
              <a:rPr lang="en-US" dirty="0" smtClean="0"/>
              <a:t>Hoover was </a:t>
            </a:r>
            <a:r>
              <a:rPr lang="en-US" dirty="0"/>
              <a:t>an American law enforcement administrator and the </a:t>
            </a:r>
            <a:r>
              <a:rPr lang="en-US" u="sng" dirty="0"/>
              <a:t>first Director of the Federal Bureau of Investigation(FBI) of the United States</a:t>
            </a:r>
            <a:r>
              <a:rPr lang="en-US" dirty="0"/>
              <a:t>. </a:t>
            </a:r>
            <a:endParaRPr lang="en-US" dirty="0" smtClean="0"/>
          </a:p>
          <a:p>
            <a:r>
              <a:rPr lang="en-US" dirty="0" smtClean="0"/>
              <a:t>He </a:t>
            </a:r>
            <a:r>
              <a:rPr lang="en-US" dirty="0"/>
              <a:t>was appointed as the director of the Bureau of Investigation – </a:t>
            </a:r>
            <a:r>
              <a:rPr lang="en-US" u="sng" dirty="0"/>
              <a:t>the FBI's predecessor – in 1924 and was instrumental in founding the FBI in 1935, where he remained director for over 37 years </a:t>
            </a:r>
            <a:r>
              <a:rPr lang="en-US" dirty="0"/>
              <a:t>until his death in 1972 at the age of 77.</a:t>
            </a:r>
          </a:p>
        </p:txBody>
      </p:sp>
      <p:pic>
        <p:nvPicPr>
          <p:cNvPr id="4098" name="Picture 2" descr="Image result for j edgar ho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1000"/>
            <a:ext cx="2095500"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94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81000"/>
            <a:ext cx="8534400" cy="758952"/>
          </a:xfrm>
        </p:spPr>
        <p:txBody>
          <a:bodyPr/>
          <a:lstStyle/>
          <a:p>
            <a:r>
              <a:rPr lang="en-US" dirty="0" smtClean="0"/>
              <a:t>The Lavender Scare</a:t>
            </a:r>
            <a:endParaRPr lang="en-US" dirty="0"/>
          </a:p>
        </p:txBody>
      </p:sp>
      <p:sp>
        <p:nvSpPr>
          <p:cNvPr id="3" name="Content Placeholder 2"/>
          <p:cNvSpPr>
            <a:spLocks noGrp="1"/>
          </p:cNvSpPr>
          <p:nvPr>
            <p:ph sz="quarter" idx="1"/>
          </p:nvPr>
        </p:nvSpPr>
        <p:spPr>
          <a:xfrm>
            <a:off x="4416552" y="1828800"/>
            <a:ext cx="4419600" cy="4572000"/>
          </a:xfrm>
        </p:spPr>
        <p:txBody>
          <a:bodyPr>
            <a:normAutofit/>
          </a:bodyPr>
          <a:lstStyle/>
          <a:p>
            <a:r>
              <a:rPr lang="en-US" sz="2000" dirty="0"/>
              <a:t>During the Lavender Scare, Cohn and McCarthy further enhanced anti-Communist fervor by suggesting that Communists overseas had convinced several closeted homosexuals within the U.S. government to leak important government information in exchange for the assurance that their sexual identity would remain a secret</a:t>
            </a:r>
            <a:r>
              <a:rPr lang="en-US" sz="2000" dirty="0" smtClean="0"/>
              <a:t>.</a:t>
            </a:r>
            <a:endParaRPr lang="en-US" sz="2000" dirty="0"/>
          </a:p>
        </p:txBody>
      </p:sp>
      <p:sp>
        <p:nvSpPr>
          <p:cNvPr id="4" name="Title 1"/>
          <p:cNvSpPr txBox="1">
            <a:spLocks/>
          </p:cNvSpPr>
          <p:nvPr/>
        </p:nvSpPr>
        <p:spPr>
          <a:xfrm>
            <a:off x="-1895856" y="381000"/>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smtClean="0"/>
              <a:t>Cross Dressing</a:t>
            </a:r>
            <a:endParaRPr lang="en-US" dirty="0"/>
          </a:p>
        </p:txBody>
      </p:sp>
      <p:sp>
        <p:nvSpPr>
          <p:cNvPr id="5" name="Content Placeholder 2"/>
          <p:cNvSpPr txBox="1">
            <a:spLocks/>
          </p:cNvSpPr>
          <p:nvPr/>
        </p:nvSpPr>
        <p:spPr>
          <a:xfrm>
            <a:off x="161544" y="1834896"/>
            <a:ext cx="4419600"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000" dirty="0"/>
          </a:p>
        </p:txBody>
      </p:sp>
      <p:sp>
        <p:nvSpPr>
          <p:cNvPr id="6" name="TextBox 5"/>
          <p:cNvSpPr txBox="1"/>
          <p:nvPr/>
        </p:nvSpPr>
        <p:spPr>
          <a:xfrm>
            <a:off x="533400" y="1905000"/>
            <a:ext cx="3581400" cy="2585323"/>
          </a:xfrm>
          <a:prstGeom prst="rect">
            <a:avLst/>
          </a:prstGeom>
          <a:noFill/>
        </p:spPr>
        <p:txBody>
          <a:bodyPr wrap="square" rtlCol="0">
            <a:spAutoFit/>
          </a:bodyPr>
          <a:lstStyle/>
          <a:p>
            <a:r>
              <a:rPr lang="en-US" dirty="0" smtClean="0"/>
              <a:t>In 1993 a book came out called:  The Secret Life of J. Edgar Hoover.</a:t>
            </a:r>
          </a:p>
          <a:p>
            <a:endParaRPr lang="en-US" dirty="0"/>
          </a:p>
          <a:p>
            <a:r>
              <a:rPr lang="en-US" dirty="0" smtClean="0"/>
              <a:t>In the book, Summers </a:t>
            </a:r>
            <a:r>
              <a:rPr lang="en-US" dirty="0"/>
              <a:t>alleged the Mafia had blackmail material on Hoover, which made Hoover reluctant to pursue organized crime aggressively.</a:t>
            </a:r>
          </a:p>
        </p:txBody>
      </p:sp>
      <p:pic>
        <p:nvPicPr>
          <p:cNvPr id="5122" name="Picture 2" descr="Image result for j edgar ho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610100"/>
            <a:ext cx="37338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621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eis_02_img0428"/>
          <p:cNvPicPr>
            <a:picLocks noChangeAspect="1" noChangeArrowheads="1"/>
          </p:cNvPicPr>
          <p:nvPr/>
        </p:nvPicPr>
        <p:blipFill>
          <a:blip r:embed="rId2" cstate="print"/>
          <a:srcRect/>
          <a:stretch>
            <a:fillRect/>
          </a:stretch>
        </p:blipFill>
        <p:spPr bwMode="auto">
          <a:xfrm>
            <a:off x="1752600" y="-61697"/>
            <a:ext cx="5562600" cy="6919697"/>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01.jpg"/>
          <p:cNvPicPr>
            <a:picLocks noGrp="1" noChangeAspect="1"/>
          </p:cNvPicPr>
          <p:nvPr>
            <p:ph sz="quarter" idx="1"/>
          </p:nvPr>
        </p:nvPicPr>
        <p:blipFill>
          <a:blip r:embed="rId2" cstate="print"/>
          <a:stretch>
            <a:fillRect/>
          </a:stretch>
        </p:blipFill>
        <p:spPr>
          <a:xfrm>
            <a:off x="228600" y="-354203"/>
            <a:ext cx="8763000" cy="7212203"/>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Palmer Raids</a:t>
            </a:r>
            <a:endParaRPr lang="en-US" dirty="0">
              <a:solidFill>
                <a:schemeClr val="accent1">
                  <a:lumMod val="75000"/>
                </a:schemeClr>
              </a:solidFill>
              <a:latin typeface="Aharoni" pitchFamily="2" charset="-79"/>
              <a:cs typeface="Aharoni" pitchFamily="2" charset="-79"/>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152400" y="1143000"/>
            <a:ext cx="7162800" cy="548640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2400"/>
              <a:buFont typeface="Wingdings" pitchFamily="2" charset="2"/>
              <a:buChar char="ü"/>
              <a:tabLst/>
            </a:pPr>
            <a:r>
              <a:rPr kumimoji="0" lang="en-US" altLang="en-US" sz="2400" b="0" i="0" u="none" strike="noStrike" cap="none" normalizeH="0" baseline="0" dirty="0" smtClean="0">
                <a:ln>
                  <a:noFill/>
                </a:ln>
                <a:solidFill>
                  <a:schemeClr val="tx1"/>
                </a:solidFill>
                <a:effectLst/>
                <a:latin typeface="Calibri" pitchFamily="34" charset="0"/>
              </a:rPr>
              <a:t>The Secretary of Labor ruled that </a:t>
            </a:r>
            <a:r>
              <a:rPr kumimoji="0" lang="en-US" altLang="en-US" sz="2400" b="0" i="0" u="sng" strike="noStrike" cap="none" normalizeH="0" baseline="0" dirty="0" smtClean="0">
                <a:ln>
                  <a:noFill/>
                </a:ln>
                <a:solidFill>
                  <a:schemeClr val="tx1"/>
                </a:solidFill>
                <a:effectLst/>
                <a:latin typeface="Calibri" pitchFamily="34" charset="0"/>
              </a:rPr>
              <a:t>membership in a radical group </a:t>
            </a:r>
            <a:r>
              <a:rPr kumimoji="0" lang="en-US" altLang="en-US" sz="2400" b="0" i="0" u="none" strike="noStrike" cap="none" normalizeH="0" baseline="0" dirty="0" smtClean="0">
                <a:ln>
                  <a:noFill/>
                </a:ln>
                <a:solidFill>
                  <a:schemeClr val="tx1"/>
                </a:solidFill>
                <a:effectLst/>
                <a:latin typeface="Calibri" pitchFamily="34" charset="0"/>
              </a:rPr>
              <a:t>or organization  such as the Communist Party was </a:t>
            </a:r>
            <a:r>
              <a:rPr kumimoji="0" lang="en-US" altLang="en-US" sz="2400" b="0" i="0" u="sng" strike="noStrike" cap="none" normalizeH="0" baseline="0" dirty="0" smtClean="0">
                <a:ln>
                  <a:noFill/>
                </a:ln>
                <a:solidFill>
                  <a:schemeClr val="tx1"/>
                </a:solidFill>
                <a:effectLst/>
                <a:latin typeface="Calibri" pitchFamily="34" charset="0"/>
              </a:rPr>
              <a:t>grounds for deportation.</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400"/>
              <a:buFont typeface="Wingdings" pitchFamily="2" charset="2"/>
              <a:buChar char="ü"/>
              <a:tabLst/>
            </a:pPr>
            <a:r>
              <a:rPr kumimoji="0" lang="en-US" altLang="en-US" sz="2400" b="0" i="0" u="none" strike="noStrike" cap="none" normalizeH="0" baseline="0" dirty="0" smtClean="0">
                <a:ln>
                  <a:noFill/>
                </a:ln>
                <a:solidFill>
                  <a:schemeClr val="tx1"/>
                </a:solidFill>
                <a:effectLst/>
                <a:latin typeface="Calibri" pitchFamily="34" charset="0"/>
              </a:rPr>
              <a:t> In November 1919, the </a:t>
            </a:r>
            <a:r>
              <a:rPr kumimoji="0" lang="en-US" altLang="en-US" sz="2400" b="0" i="0" u="sng" strike="noStrike" cap="none" normalizeH="0" baseline="0" dirty="0" smtClean="0">
                <a:ln>
                  <a:noFill/>
                </a:ln>
                <a:solidFill>
                  <a:schemeClr val="tx1"/>
                </a:solidFill>
                <a:effectLst/>
                <a:latin typeface="Calibri" pitchFamily="34" charset="0"/>
              </a:rPr>
              <a:t>Justice Department along with local police would raid the places where they believed alleged radical groups were meeting.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400"/>
              <a:buFont typeface="Wingdings" pitchFamily="2" charset="2"/>
              <a:buChar char="ü"/>
              <a:tabLst/>
            </a:pPr>
            <a:r>
              <a:rPr kumimoji="0" lang="en-US" altLang="en-US" sz="2400" b="0" i="0" u="none" strike="noStrike" cap="none" normalizeH="0" baseline="0" dirty="0" smtClean="0">
                <a:ln>
                  <a:noFill/>
                </a:ln>
                <a:solidFill>
                  <a:schemeClr val="tx1"/>
                </a:solidFill>
                <a:effectLst/>
                <a:latin typeface="Calibri" pitchFamily="34" charset="0"/>
              </a:rPr>
              <a:t> Thousands were arrested, beaten, and forced to confess.  The </a:t>
            </a:r>
            <a:r>
              <a:rPr kumimoji="0" lang="en-US" altLang="en-US" sz="2400" b="0" i="0" u="sng" strike="noStrike" cap="none" normalizeH="0" baseline="0" dirty="0" smtClean="0">
                <a:ln>
                  <a:noFill/>
                </a:ln>
                <a:solidFill>
                  <a:schemeClr val="tx1"/>
                </a:solidFill>
                <a:effectLst/>
                <a:latin typeface="Calibri" pitchFamily="34" charset="0"/>
              </a:rPr>
              <a:t>raids violated civil rights because no warrants were used, there was little evidence, and people were denied lawyers.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8436" name="Picture 4" descr="http://citizensvoice.com/polopoly_fs/1.1253742!/image/3328997280.jpg_gen/derivatives/landscape_490/3328997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916" y="43873"/>
            <a:ext cx="2189084" cy="314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438" name="Picture 6" descr="http://0.tqn.com/d/civilliberty/1/0/D/8/-/-/sedition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799" y="3505200"/>
            <a:ext cx="2389909" cy="2389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Sacco and Vanzetti</a:t>
            </a:r>
            <a:endParaRPr lang="en-US" dirty="0">
              <a:solidFill>
                <a:schemeClr val="accent1">
                  <a:lumMod val="75000"/>
                </a:schemeClr>
              </a:solidFill>
            </a:endParaRPr>
          </a:p>
        </p:txBody>
      </p:sp>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304800" y="1219200"/>
            <a:ext cx="8458200" cy="3120621"/>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800" b="0" i="0" u="none" strike="noStrike" cap="none" normalizeH="0" baseline="0" dirty="0" smtClean="0">
                <a:ln>
                  <a:noFill/>
                </a:ln>
                <a:solidFill>
                  <a:schemeClr val="tx1"/>
                </a:solidFill>
                <a:effectLst/>
                <a:latin typeface="Calibri" pitchFamily="34" charset="0"/>
              </a:rPr>
              <a:t>In May 1920, a shoe factory in Braintree, Massachusetts was robbed and two payroll workers were attacked and killed by two men.</a:t>
            </a: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800" b="0" i="0" u="none" strike="noStrike" cap="none" normalizeH="0" baseline="0" dirty="0" smtClean="0">
                <a:ln>
                  <a:noFill/>
                </a:ln>
                <a:solidFill>
                  <a:schemeClr val="tx1"/>
                </a:solidFill>
                <a:effectLst/>
                <a:latin typeface="Calibri" pitchFamily="34" charset="0"/>
              </a:rPr>
              <a:t> </a:t>
            </a:r>
            <a:r>
              <a:rPr kumimoji="0" lang="en-US" altLang="en-US" sz="2800" b="0" i="0" u="sng" strike="noStrike" cap="none" normalizeH="0" baseline="0" dirty="0" smtClean="0">
                <a:ln>
                  <a:noFill/>
                </a:ln>
                <a:solidFill>
                  <a:schemeClr val="tx1"/>
                </a:solidFill>
                <a:effectLst/>
                <a:latin typeface="Calibri" pitchFamily="34" charset="0"/>
              </a:rPr>
              <a:t>Two Italian immigrants, Nicola Sacco and Bartolomeo Vanzetti were arrested while they protested a friend who died while in police custody.</a:t>
            </a: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800" b="0" i="0" u="none" strike="noStrike" cap="none" normalizeH="0" baseline="0" dirty="0" smtClean="0">
                <a:ln>
                  <a:noFill/>
                </a:ln>
                <a:solidFill>
                  <a:schemeClr val="tx1"/>
                </a:solidFill>
                <a:effectLst/>
                <a:latin typeface="Calibri" pitchFamily="34" charset="0"/>
              </a:rPr>
              <a:t> There was no evidence to link them to the murders.</a:t>
            </a:r>
            <a:endParaRPr kumimoji="0" lang="en-US" altLang="en-US" sz="2800" b="0" i="0" u="none" strike="noStrike" cap="none" normalizeH="0" baseline="0" dirty="0" smtClean="0">
              <a:ln>
                <a:noFill/>
              </a:ln>
              <a:solidFill>
                <a:srgbClr val="898989"/>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rgbClr val="898989"/>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dirty="0" smtClean="0">
                <a:ln>
                  <a:noFill/>
                </a:ln>
                <a:solidFill>
                  <a:srgbClr val="898989"/>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dirty="0" smtClean="0">
                <a:ln>
                  <a:noFill/>
                </a:ln>
                <a:solidFill>
                  <a:srgbClr val="898989"/>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dirty="0" smtClean="0">
                <a:ln>
                  <a:noFill/>
                </a:ln>
                <a:solidFill>
                  <a:srgbClr val="898989"/>
                </a:solidFill>
                <a:effectLst/>
                <a:latin typeface="Calibri" pitchFamily="34" charset="0"/>
              </a:rPr>
              <a:t>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7" name="Picture 6" descr="sacco-vanzetti.jpg"/>
          <p:cNvPicPr>
            <a:picLocks noChangeAspect="1"/>
          </p:cNvPicPr>
          <p:nvPr/>
        </p:nvPicPr>
        <p:blipFill>
          <a:blip r:embed="rId2" cstate="print"/>
          <a:stretch>
            <a:fillRect/>
          </a:stretch>
        </p:blipFill>
        <p:spPr>
          <a:xfrm>
            <a:off x="2133600" y="3733800"/>
            <a:ext cx="4800600" cy="296037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Sacco and Vanzetti Verdict</a:t>
            </a:r>
            <a:endParaRPr lang="en-US" dirty="0">
              <a:solidFill>
                <a:schemeClr val="accent1">
                  <a:lumMod val="75000"/>
                </a:schemeClr>
              </a:solidFill>
              <a:latin typeface="Aharoni" pitchFamily="2" charset="-79"/>
              <a:cs typeface="Aharoni" pitchFamily="2" charset="-79"/>
            </a:endParaRPr>
          </a:p>
        </p:txBody>
      </p:sp>
      <p:pic>
        <p:nvPicPr>
          <p:cNvPr id="4" name="Picture 3" descr="5889b3a2c400314a.jpg"/>
          <p:cNvPicPr>
            <a:picLocks noChangeAspect="1"/>
          </p:cNvPicPr>
          <p:nvPr/>
        </p:nvPicPr>
        <p:blipFill>
          <a:blip r:embed="rId2" cstate="print"/>
          <a:stretch>
            <a:fillRect/>
          </a:stretch>
        </p:blipFill>
        <p:spPr>
          <a:xfrm>
            <a:off x="5638800" y="2514600"/>
            <a:ext cx="3124200" cy="3124200"/>
          </a:xfrm>
          <a:prstGeom prst="rect">
            <a:avLst/>
          </a:prstGeom>
        </p:spPr>
      </p:pic>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304800" y="1676400"/>
            <a:ext cx="5029200" cy="4724400"/>
          </a:xfrm>
          <a:prstGeom prst="rect">
            <a:avLst/>
          </a:prstGeom>
          <a:solidFill>
            <a:srgbClr val="B7D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sng" strike="noStrike" cap="none" normalizeH="0" baseline="0" smtClean="0">
                <a:ln>
                  <a:noFill/>
                </a:ln>
                <a:solidFill>
                  <a:schemeClr val="tx1"/>
                </a:solidFill>
                <a:effectLst/>
                <a:latin typeface="Calibri" pitchFamily="34" charset="0"/>
              </a:rPr>
              <a:t>Despite the lack of evidence they were convicted of murder and sentenced to death.</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none" strike="noStrike" cap="none" normalizeH="0" baseline="0" smtClean="0">
                <a:ln>
                  <a:noFill/>
                </a:ln>
                <a:solidFill>
                  <a:schemeClr val="tx1"/>
                </a:solidFill>
                <a:effectLst/>
                <a:latin typeface="Calibri" pitchFamily="34" charset="0"/>
              </a:rPr>
              <a:t>Publicity in the newspapers resulted in a movement to have their charges appealed.</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400"/>
              <a:buFontTx/>
              <a:buChar char="•"/>
              <a:tabLst/>
            </a:pPr>
            <a:r>
              <a:rPr kumimoji="0" lang="en-US" altLang="en-US" sz="2400" b="0" i="0" u="none" strike="noStrike" cap="none" normalizeH="0" baseline="0" smtClean="0">
                <a:ln>
                  <a:noFill/>
                </a:ln>
                <a:solidFill>
                  <a:schemeClr val="tx1"/>
                </a:solidFill>
                <a:effectLst/>
                <a:latin typeface="Calibri" pitchFamily="34" charset="0"/>
              </a:rPr>
              <a:t>The </a:t>
            </a:r>
            <a:r>
              <a:rPr kumimoji="0" lang="en-US" altLang="en-US" sz="2400" b="0" i="0" u="sng" strike="noStrike" cap="none" normalizeH="0" baseline="0" smtClean="0">
                <a:ln>
                  <a:noFill/>
                </a:ln>
                <a:solidFill>
                  <a:schemeClr val="tx1"/>
                </a:solidFill>
                <a:effectLst/>
                <a:latin typeface="Calibri" pitchFamily="34" charset="0"/>
              </a:rPr>
              <a:t>efforts failed and in 1927, Sacco and Vanzetti were executed</a:t>
            </a:r>
            <a:r>
              <a:rPr kumimoji="0" lang="en-US" altLang="en-US" sz="2400" b="0" i="0" u="none" strike="noStrike" cap="none" normalizeH="0" baseline="0" smtClean="0">
                <a:ln>
                  <a:noFill/>
                </a:ln>
                <a:solidFill>
                  <a:schemeClr val="tx1"/>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Emergency Quota Act of 1924</a:t>
            </a:r>
            <a:endParaRPr lang="en-US" b="1" dirty="0"/>
          </a:p>
        </p:txBody>
      </p:sp>
      <p:sp>
        <p:nvSpPr>
          <p:cNvPr id="3" name="Content Placeholder 2"/>
          <p:cNvSpPr>
            <a:spLocks noGrp="1"/>
          </p:cNvSpPr>
          <p:nvPr>
            <p:ph sz="quarter" idx="1"/>
          </p:nvPr>
        </p:nvSpPr>
        <p:spPr>
          <a:xfrm>
            <a:off x="301752" y="1600200"/>
            <a:ext cx="4727448" cy="3886200"/>
          </a:xfrm>
        </p:spPr>
        <p:txBody>
          <a:bodyPr>
            <a:normAutofit fontScale="92500"/>
          </a:bodyPr>
          <a:lstStyle/>
          <a:p>
            <a:endParaRPr lang="en-US" dirty="0" smtClean="0"/>
          </a:p>
          <a:p>
            <a:r>
              <a:rPr lang="en-US" sz="2200" dirty="0" smtClean="0"/>
              <a:t>The Immigration</a:t>
            </a:r>
            <a:r>
              <a:rPr lang="en-US" sz="2200" dirty="0"/>
              <a:t> </a:t>
            </a:r>
            <a:r>
              <a:rPr lang="en-US" sz="2200" b="1" dirty="0"/>
              <a:t>Act</a:t>
            </a:r>
            <a:r>
              <a:rPr lang="en-US" sz="2200" dirty="0"/>
              <a:t> of </a:t>
            </a:r>
            <a:r>
              <a:rPr lang="en-US" sz="2200" b="1" dirty="0"/>
              <a:t>1924</a:t>
            </a:r>
            <a:r>
              <a:rPr lang="en-US" sz="2200" u="sng" dirty="0"/>
              <a:t> limited the number of immigrants allowed entry into the United States through a national origins </a:t>
            </a:r>
            <a:r>
              <a:rPr lang="en-US" sz="2200" b="1" u="sng" dirty="0"/>
              <a:t>quota</a:t>
            </a:r>
            <a:r>
              <a:rPr lang="en-US" sz="2200" u="sng" dirty="0"/>
              <a:t>. </a:t>
            </a:r>
            <a:endParaRPr lang="en-US" sz="2200" u="sng" dirty="0" smtClean="0"/>
          </a:p>
          <a:p>
            <a:r>
              <a:rPr lang="en-US" sz="2200" dirty="0" smtClean="0"/>
              <a:t>The</a:t>
            </a:r>
            <a:r>
              <a:rPr lang="en-US" sz="2200" dirty="0"/>
              <a:t> </a:t>
            </a:r>
            <a:r>
              <a:rPr lang="en-US" sz="2200" b="1" dirty="0"/>
              <a:t>quota</a:t>
            </a:r>
            <a:r>
              <a:rPr lang="en-US" sz="2200" dirty="0"/>
              <a:t> provided immigration visas to two percent of the total number of people of each nationality in the United States as of the 1890 national census.</a:t>
            </a:r>
          </a:p>
        </p:txBody>
      </p:sp>
      <p:pic>
        <p:nvPicPr>
          <p:cNvPr id="3076" name="Picture 4" descr="Image result for immigration qu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969066"/>
            <a:ext cx="3276600" cy="368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3322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Popular Front Alliances</a:t>
            </a:r>
            <a:endParaRPr lang="en-US" b="1" dirty="0"/>
          </a:p>
        </p:txBody>
      </p:sp>
      <p:sp>
        <p:nvSpPr>
          <p:cNvPr id="3" name="Content Placeholder 2"/>
          <p:cNvSpPr>
            <a:spLocks noGrp="1"/>
          </p:cNvSpPr>
          <p:nvPr>
            <p:ph sz="quarter" idx="1"/>
          </p:nvPr>
        </p:nvSpPr>
        <p:spPr>
          <a:xfrm>
            <a:off x="301752" y="1527048"/>
            <a:ext cx="5108448" cy="4645152"/>
          </a:xfrm>
        </p:spPr>
        <p:txBody>
          <a:bodyPr>
            <a:normAutofit fontScale="92500" lnSpcReduction="20000"/>
          </a:bodyPr>
          <a:lstStyle/>
          <a:p>
            <a:r>
              <a:rPr lang="en-US" dirty="0" smtClean="0"/>
              <a:t>The Great Depression brought </a:t>
            </a:r>
            <a:r>
              <a:rPr lang="en-US" u="sng" dirty="0" smtClean="0"/>
              <a:t>Communism</a:t>
            </a:r>
            <a:r>
              <a:rPr lang="en-US" dirty="0" smtClean="0"/>
              <a:t> into the light because they were </a:t>
            </a:r>
            <a:r>
              <a:rPr lang="en-US" u="sng" dirty="0" smtClean="0"/>
              <a:t>harsh critics of capitalism.</a:t>
            </a:r>
          </a:p>
          <a:p>
            <a:r>
              <a:rPr lang="en-US" dirty="0" smtClean="0"/>
              <a:t>The Popular Front Alliances were coalitions of </a:t>
            </a:r>
            <a:r>
              <a:rPr lang="en-US" u="sng" dirty="0" smtClean="0"/>
              <a:t>anti-fascists groups on the left who were mostly Communist.  </a:t>
            </a:r>
            <a:endParaRPr lang="en-US" u="sng" dirty="0"/>
          </a:p>
          <a:p>
            <a:r>
              <a:rPr lang="en-US" dirty="0" smtClean="0"/>
              <a:t>The driving force behind these groups was Stalin and the Soviet Union.</a:t>
            </a:r>
          </a:p>
          <a:p>
            <a:r>
              <a:rPr lang="en-US" u="sng" dirty="0" smtClean="0"/>
              <a:t>Stalin hoped that Roosevelt would be an ally against Nazi Germany</a:t>
            </a:r>
            <a:r>
              <a:rPr lang="en-US" dirty="0" smtClean="0"/>
              <a:t>.</a:t>
            </a:r>
            <a:endParaRPr lang="en-US" dirty="0"/>
          </a:p>
        </p:txBody>
      </p:sp>
      <p:pic>
        <p:nvPicPr>
          <p:cNvPr id="2050" name="Picture 2" descr="Image result for popular front alliances u.s."/>
          <p:cNvPicPr>
            <a:picLocks noChangeAspect="1" noChangeArrowheads="1"/>
          </p:cNvPicPr>
          <p:nvPr/>
        </p:nvPicPr>
        <p:blipFill rotWithShape="1">
          <a:blip r:embed="rId2">
            <a:extLst>
              <a:ext uri="{28A0092B-C50C-407E-A947-70E740481C1C}">
                <a14:useLocalDpi xmlns:a14="http://schemas.microsoft.com/office/drawing/2010/main" val="0"/>
              </a:ext>
            </a:extLst>
          </a:blip>
          <a:srcRect l="15999" r="26001"/>
          <a:stretch/>
        </p:blipFill>
        <p:spPr bwMode="auto">
          <a:xfrm>
            <a:off x="5841304" y="1371600"/>
            <a:ext cx="284549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5633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Lincoln Brigade:  Spanish Civil War</a:t>
            </a:r>
            <a:endParaRPr lang="en-US" b="1" dirty="0"/>
          </a:p>
        </p:txBody>
      </p:sp>
      <p:sp>
        <p:nvSpPr>
          <p:cNvPr id="3" name="Content Placeholder 2"/>
          <p:cNvSpPr>
            <a:spLocks noGrp="1"/>
          </p:cNvSpPr>
          <p:nvPr>
            <p:ph sz="quarter" idx="1"/>
          </p:nvPr>
        </p:nvSpPr>
        <p:spPr>
          <a:xfrm>
            <a:off x="301752" y="1600200"/>
            <a:ext cx="5489448" cy="4498848"/>
          </a:xfrm>
        </p:spPr>
        <p:txBody>
          <a:bodyPr/>
          <a:lstStyle/>
          <a:p>
            <a:r>
              <a:rPr lang="en-US" dirty="0" smtClean="0"/>
              <a:t>A group of around 3,000 Americans formed the Lincoln Brigade and </a:t>
            </a:r>
            <a:r>
              <a:rPr lang="en-US" u="sng" dirty="0" smtClean="0"/>
              <a:t>traveled to Spain to fight fascism during the Spanish Civil War in the 1930’s. </a:t>
            </a:r>
          </a:p>
          <a:p>
            <a:r>
              <a:rPr lang="en-US" dirty="0" smtClean="0"/>
              <a:t>The American Communist Party was instrumental in forming the Lincoln Brigade and directed many of its activities.</a:t>
            </a:r>
          </a:p>
          <a:p>
            <a:endParaRPr lang="en-US" dirty="0"/>
          </a:p>
        </p:txBody>
      </p:sp>
      <p:pic>
        <p:nvPicPr>
          <p:cNvPr id="1026" name="Picture 2" descr="Image result for Lincoln brig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0"/>
            <a:ext cx="2314575"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0900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Socialism</a:t>
            </a:r>
            <a:endParaRPr lang="en-US" b="1" dirty="0"/>
          </a:p>
        </p:txBody>
      </p:sp>
      <p:sp>
        <p:nvSpPr>
          <p:cNvPr id="3" name="Content Placeholder 2"/>
          <p:cNvSpPr>
            <a:spLocks noGrp="1"/>
          </p:cNvSpPr>
          <p:nvPr>
            <p:ph sz="quarter" idx="1"/>
          </p:nvPr>
        </p:nvSpPr>
        <p:spPr>
          <a:xfrm>
            <a:off x="301752" y="1600200"/>
            <a:ext cx="8232648" cy="2743200"/>
          </a:xfrm>
        </p:spPr>
        <p:txBody>
          <a:bodyPr>
            <a:normAutofit fontScale="92500" lnSpcReduction="10000"/>
          </a:bodyPr>
          <a:lstStyle/>
          <a:p>
            <a:r>
              <a:rPr lang="en-US" dirty="0" smtClean="0"/>
              <a:t>The Socialist Party of America said the </a:t>
            </a:r>
            <a:r>
              <a:rPr lang="en-US" u="sng" dirty="0" smtClean="0"/>
              <a:t>economic crisis during the Great Depression was evidence of the failure of capitalism.</a:t>
            </a:r>
          </a:p>
          <a:p>
            <a:r>
              <a:rPr lang="en-US" dirty="0" smtClean="0"/>
              <a:t>Led by </a:t>
            </a:r>
            <a:r>
              <a:rPr lang="en-US" u="sng" dirty="0" smtClean="0"/>
              <a:t>Norman Thomas</a:t>
            </a:r>
            <a:r>
              <a:rPr lang="en-US" dirty="0" smtClean="0"/>
              <a:t>.</a:t>
            </a:r>
          </a:p>
          <a:p>
            <a:r>
              <a:rPr lang="en-US" dirty="0" smtClean="0"/>
              <a:t>It attempted to mobilize support from the rural poor.</a:t>
            </a:r>
          </a:p>
          <a:p>
            <a:r>
              <a:rPr lang="en-US" dirty="0" smtClean="0"/>
              <a:t>Hostility towards Communism was high in many levels of the government.</a:t>
            </a:r>
            <a:endParaRPr lang="en-US" dirty="0"/>
          </a:p>
        </p:txBody>
      </p:sp>
      <p:pic>
        <p:nvPicPr>
          <p:cNvPr id="4098" name="Picture 2" descr="Image result for norman tho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319016"/>
            <a:ext cx="5257800" cy="247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365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Retreat to Idealism</a:t>
            </a:r>
            <a:endParaRPr lang="en-US" b="1" dirty="0"/>
          </a:p>
        </p:txBody>
      </p:sp>
      <p:sp>
        <p:nvSpPr>
          <p:cNvPr id="3" name="Content Placeholder 2"/>
          <p:cNvSpPr>
            <a:spLocks noGrp="1"/>
          </p:cNvSpPr>
          <p:nvPr>
            <p:ph sz="quarter" idx="1"/>
          </p:nvPr>
        </p:nvSpPr>
        <p:spPr>
          <a:xfrm>
            <a:off x="301752" y="1527048"/>
            <a:ext cx="5565648" cy="4645152"/>
          </a:xfrm>
        </p:spPr>
        <p:txBody>
          <a:bodyPr>
            <a:normAutofit/>
          </a:bodyPr>
          <a:lstStyle/>
          <a:p>
            <a:r>
              <a:rPr lang="en-US" b="1" dirty="0" smtClean="0"/>
              <a:t>Idealism</a:t>
            </a:r>
            <a:r>
              <a:rPr lang="en-US" dirty="0"/>
              <a:t> in foreign policy holds that a state should make its internal political philosophy the goal of its foreign policy. </a:t>
            </a:r>
            <a:endParaRPr lang="en-US" dirty="0" smtClean="0"/>
          </a:p>
          <a:p>
            <a:r>
              <a:rPr lang="en-US" dirty="0" smtClean="0"/>
              <a:t>For </a:t>
            </a:r>
            <a:r>
              <a:rPr lang="en-US" dirty="0"/>
              <a:t>example, </a:t>
            </a:r>
            <a:r>
              <a:rPr lang="en-US" u="sng" dirty="0"/>
              <a:t>an idealist might believe that ending poverty at home should be coupled with tackling poverty abroad. U.S. President Woodrow Wilson was an early advocate of idealism. </a:t>
            </a:r>
            <a:endParaRPr lang="en-US" u="sng" dirty="0" smtClean="0"/>
          </a:p>
          <a:p>
            <a:endParaRPr lang="en-US" dirty="0" smtClean="0"/>
          </a:p>
        </p:txBody>
      </p:sp>
      <p:pic>
        <p:nvPicPr>
          <p:cNvPr id="5122" name="Picture 2" descr="Image result for idealism u.s. 192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926" y="1828800"/>
            <a:ext cx="288822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807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8534400" cy="758952"/>
          </a:xfrm>
        </p:spPr>
        <p:txBody>
          <a:bodyPr/>
          <a:lstStyle/>
          <a:p>
            <a:r>
              <a:rPr lang="en-US" b="1" dirty="0" smtClean="0"/>
              <a:t>WELFARE CAPITALISM</a:t>
            </a:r>
            <a:endParaRPr lang="en-US" b="1" dirty="0"/>
          </a:p>
        </p:txBody>
      </p:sp>
      <p:sp>
        <p:nvSpPr>
          <p:cNvPr id="3" name="Content Placeholder 2"/>
          <p:cNvSpPr>
            <a:spLocks noGrp="1"/>
          </p:cNvSpPr>
          <p:nvPr>
            <p:ph sz="quarter" idx="1"/>
          </p:nvPr>
        </p:nvSpPr>
        <p:spPr>
          <a:xfrm>
            <a:off x="301752" y="1527048"/>
            <a:ext cx="4803648" cy="4949952"/>
          </a:xfrm>
        </p:spPr>
        <p:txBody>
          <a:bodyPr>
            <a:normAutofit/>
          </a:bodyPr>
          <a:lstStyle/>
          <a:p>
            <a:r>
              <a:rPr lang="en-US" sz="2400" dirty="0" smtClean="0"/>
              <a:t>Some employers adopted paternalistic techniques to help their workers that became known as welfare capitalism.</a:t>
            </a:r>
          </a:p>
          <a:p>
            <a:endParaRPr lang="en-US" sz="2400" dirty="0"/>
          </a:p>
          <a:p>
            <a:r>
              <a:rPr lang="en-US" sz="2400" b="1" dirty="0" smtClean="0"/>
              <a:t>For Example:  </a:t>
            </a:r>
            <a:r>
              <a:rPr lang="en-US" sz="2400" dirty="0" smtClean="0"/>
              <a:t>Henry Ford shortened the work week, raised wages, and instituted paid vacations.</a:t>
            </a:r>
          </a:p>
          <a:p>
            <a:r>
              <a:rPr lang="en-US" sz="2400" dirty="0" smtClean="0"/>
              <a:t>Welfare Capitalism could only survive as long as industry prospered.</a:t>
            </a:r>
            <a:endParaRPr lang="en-US" sz="2400" dirty="0"/>
          </a:p>
        </p:txBody>
      </p:sp>
      <p:pic>
        <p:nvPicPr>
          <p:cNvPr id="5" name="Picture 2" descr="View Image">
            <a:hlinkClick r:id="rId2"/>
          </p:cNvPr>
          <p:cNvPicPr>
            <a:picLocks noChangeAspect="1" noChangeArrowheads="1"/>
          </p:cNvPicPr>
          <p:nvPr/>
        </p:nvPicPr>
        <p:blipFill>
          <a:blip r:embed="rId3" cstate="print"/>
          <a:srcRect/>
          <a:stretch>
            <a:fillRect/>
          </a:stretch>
        </p:blipFill>
        <p:spPr bwMode="auto">
          <a:xfrm>
            <a:off x="6310745" y="304800"/>
            <a:ext cx="2590800" cy="32878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10" descr="Ford%20HP_Model_T_Assembly_Line"/>
          <p:cNvPicPr>
            <a:picLocks noChangeAspect="1" noChangeArrowheads="1"/>
          </p:cNvPicPr>
          <p:nvPr/>
        </p:nvPicPr>
        <p:blipFill>
          <a:blip r:embed="rId4" cstate="print"/>
          <a:srcRect/>
          <a:stretch>
            <a:fillRect/>
          </a:stretch>
        </p:blipFill>
        <p:spPr bwMode="auto">
          <a:xfrm>
            <a:off x="5479473" y="3885181"/>
            <a:ext cx="3657600" cy="2888495"/>
          </a:xfrm>
          <a:prstGeom prst="rect">
            <a:avLst/>
          </a:prstGeom>
          <a:noFill/>
        </p:spPr>
      </p:pic>
    </p:spTree>
    <p:extLst>
      <p:ext uri="{BB962C8B-B14F-4D97-AF65-F5344CB8AC3E}">
        <p14:creationId xmlns:p14="http://schemas.microsoft.com/office/powerpoint/2010/main" val="400716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t>American Plan</a:t>
            </a:r>
            <a:endParaRPr lang="en-US" sz="5400" b="1" dirty="0"/>
          </a:p>
        </p:txBody>
      </p:sp>
      <p:sp>
        <p:nvSpPr>
          <p:cNvPr id="3" name="Content Placeholder 2"/>
          <p:cNvSpPr>
            <a:spLocks noGrp="1"/>
          </p:cNvSpPr>
          <p:nvPr>
            <p:ph sz="quarter" idx="1"/>
          </p:nvPr>
        </p:nvSpPr>
        <p:spPr>
          <a:xfrm>
            <a:off x="301752" y="1600200"/>
            <a:ext cx="8613648" cy="3200400"/>
          </a:xfrm>
        </p:spPr>
        <p:txBody>
          <a:bodyPr>
            <a:normAutofit fontScale="92500" lnSpcReduction="20000"/>
          </a:bodyPr>
          <a:lstStyle/>
          <a:p>
            <a:r>
              <a:rPr lang="en-US" u="sng" dirty="0" smtClean="0"/>
              <a:t>This was a harsh campaign of union busting.</a:t>
            </a:r>
          </a:p>
          <a:p>
            <a:r>
              <a:rPr lang="en-US" dirty="0" smtClean="0"/>
              <a:t>The </a:t>
            </a:r>
            <a:r>
              <a:rPr lang="en-US" dirty="0"/>
              <a:t>American Plan deemed unions to be "un-American</a:t>
            </a:r>
            <a:r>
              <a:rPr lang="en-US" dirty="0" smtClean="0"/>
              <a:t>, </a:t>
            </a:r>
            <a:r>
              <a:rPr lang="en-US" dirty="0"/>
              <a:t>and the resulting anti-union efforts of employers decreased union membership and efficacy until the 1930s</a:t>
            </a:r>
            <a:r>
              <a:rPr lang="en-US" dirty="0" smtClean="0"/>
              <a:t>.</a:t>
            </a:r>
            <a:endParaRPr lang="en-US" baseline="30000" dirty="0"/>
          </a:p>
          <a:p>
            <a:r>
              <a:rPr lang="en-US" dirty="0" smtClean="0"/>
              <a:t> </a:t>
            </a:r>
            <a:r>
              <a:rPr lang="en-US" dirty="0"/>
              <a:t>During World War I, U.S. Steel took a strong anti-union stance in its Chicago mills, calling union organizers "German propagandists." </a:t>
            </a:r>
            <a:endParaRPr lang="en-US" dirty="0" smtClean="0"/>
          </a:p>
          <a:p>
            <a:r>
              <a:rPr lang="en-US" dirty="0" smtClean="0"/>
              <a:t>U.S</a:t>
            </a:r>
            <a:r>
              <a:rPr lang="en-US" dirty="0"/>
              <a:t>. Steel also required that steelworkers sign a </a:t>
            </a:r>
            <a:r>
              <a:rPr lang="en-US" u="sng" dirty="0"/>
              <a:t>"Pledge of Patriotism," promising not to </a:t>
            </a:r>
            <a:r>
              <a:rPr lang="en-US" u="sng" dirty="0" smtClean="0"/>
              <a:t>strike</a:t>
            </a:r>
            <a:r>
              <a:rPr lang="en-US" u="sng" dirty="0"/>
              <a:t>.</a:t>
            </a:r>
          </a:p>
        </p:txBody>
      </p:sp>
      <p:pic>
        <p:nvPicPr>
          <p:cNvPr id="2050" name="Picture 2" descr="https://www.gannett-cdn.com/-mm-/f9b2613171fe63999b66d30209ed30c82a3fc766/c=2-0-1598-1200&amp;r=x404&amp;c=534x401/local/-/media/2016/08/18/Phoenix/Phoenix/636071294535400379-un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7073" b="14576"/>
          <a:stretch/>
        </p:blipFill>
        <p:spPr bwMode="auto">
          <a:xfrm>
            <a:off x="2667000" y="4616366"/>
            <a:ext cx="3810000" cy="224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34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GOLDFISH SWALLOWING</a:t>
            </a:r>
            <a:endParaRPr lang="en-US" dirty="0"/>
          </a:p>
        </p:txBody>
      </p:sp>
      <p:sp>
        <p:nvSpPr>
          <p:cNvPr id="3" name="Content Placeholder 2"/>
          <p:cNvSpPr>
            <a:spLocks noGrp="1"/>
          </p:cNvSpPr>
          <p:nvPr>
            <p:ph sz="quarter" idx="1"/>
          </p:nvPr>
        </p:nvSpPr>
        <p:spPr>
          <a:xfrm>
            <a:off x="5334000" y="1752600"/>
            <a:ext cx="3352800" cy="4373563"/>
          </a:xfrm>
        </p:spPr>
        <p:txBody>
          <a:bodyPr/>
          <a:lstStyle/>
          <a:p>
            <a:r>
              <a:rPr lang="en-US" dirty="0" smtClean="0"/>
              <a:t>How many live goldfish can you swallow?</a:t>
            </a:r>
          </a:p>
          <a:p>
            <a:r>
              <a:rPr lang="en-US" dirty="0" smtClean="0"/>
              <a:t>Popular game for college students.</a:t>
            </a:r>
            <a:endParaRPr lang="en-US" dirty="0"/>
          </a:p>
        </p:txBody>
      </p:sp>
      <p:pic>
        <p:nvPicPr>
          <p:cNvPr id="87042" name="Picture 2" descr="Go to fullsize image">
            <a:hlinkClick r:id="rId2"/>
          </p:cNvPr>
          <p:cNvPicPr>
            <a:picLocks noChangeAspect="1" noChangeArrowheads="1"/>
          </p:cNvPicPr>
          <p:nvPr/>
        </p:nvPicPr>
        <p:blipFill>
          <a:blip r:embed="rId3" cstate="print"/>
          <a:srcRect/>
          <a:stretch>
            <a:fillRect/>
          </a:stretch>
        </p:blipFill>
        <p:spPr bwMode="auto">
          <a:xfrm>
            <a:off x="304800" y="1752600"/>
            <a:ext cx="4495800" cy="4299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ASIAN AMERICANS</a:t>
            </a:r>
            <a:endParaRPr lang="en-US" b="1" dirty="0"/>
          </a:p>
        </p:txBody>
      </p:sp>
      <p:sp>
        <p:nvSpPr>
          <p:cNvPr id="3" name="Content Placeholder 2"/>
          <p:cNvSpPr>
            <a:spLocks noGrp="1"/>
          </p:cNvSpPr>
          <p:nvPr>
            <p:ph sz="quarter" idx="1"/>
          </p:nvPr>
        </p:nvSpPr>
        <p:spPr>
          <a:xfrm>
            <a:off x="301752" y="1600200"/>
            <a:ext cx="4270248" cy="4724400"/>
          </a:xfrm>
        </p:spPr>
        <p:txBody>
          <a:bodyPr>
            <a:normAutofit fontScale="85000" lnSpcReduction="20000"/>
          </a:bodyPr>
          <a:lstStyle/>
          <a:p>
            <a:r>
              <a:rPr lang="en-US" dirty="0" smtClean="0"/>
              <a:t> In the West and Southwest </a:t>
            </a:r>
            <a:r>
              <a:rPr lang="en-US" u="sng" dirty="0" smtClean="0"/>
              <a:t>there were a large number of Asian immigrants.  </a:t>
            </a:r>
          </a:p>
          <a:p>
            <a:r>
              <a:rPr lang="en-US" dirty="0" smtClean="0"/>
              <a:t>In the wake of the Chinese Exclusion Act, Japanese immigrants began filling the unskilled positions left by the Chinese.</a:t>
            </a:r>
            <a:endParaRPr lang="en-US" dirty="0"/>
          </a:p>
          <a:p>
            <a:pPr marL="0" indent="0">
              <a:buNone/>
            </a:pPr>
            <a:endParaRPr lang="en-US" dirty="0"/>
          </a:p>
          <a:p>
            <a:r>
              <a:rPr lang="en-US" b="1" dirty="0" err="1" smtClean="0"/>
              <a:t>Issei</a:t>
            </a:r>
            <a:r>
              <a:rPr lang="en-US" b="1" dirty="0" smtClean="0"/>
              <a:t>: </a:t>
            </a:r>
            <a:r>
              <a:rPr lang="en-US" dirty="0" smtClean="0"/>
              <a:t>Japanese immigrants, many came over through Hawaii</a:t>
            </a:r>
          </a:p>
          <a:p>
            <a:endParaRPr lang="en-US" dirty="0"/>
          </a:p>
          <a:p>
            <a:r>
              <a:rPr lang="en-US" b="1" dirty="0" smtClean="0"/>
              <a:t>Nisei:  </a:t>
            </a:r>
            <a:r>
              <a:rPr lang="en-US" dirty="0" smtClean="0"/>
              <a:t>the children of Japanese born immigrants.</a:t>
            </a:r>
          </a:p>
        </p:txBody>
      </p:sp>
      <p:pic>
        <p:nvPicPr>
          <p:cNvPr id="1026" name="Picture 2" descr="http://img03.deviantart.net/ad17/i/2012/152/9/2/issei__nissei__sansei__yonsei__detail__by_akemitsutsui-d51yry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823" y="1981200"/>
            <a:ext cx="4286250" cy="321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35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rPr>
              <a:t>1924 Election</a:t>
            </a:r>
            <a:endParaRPr lang="en-US" dirty="0">
              <a:solidFill>
                <a:schemeClr val="accent1">
                  <a:lumMod val="75000"/>
                </a:schemeClr>
              </a:solidFill>
            </a:endParaRPr>
          </a:p>
        </p:txBody>
      </p:sp>
      <p:sp>
        <p:nvSpPr>
          <p:cNvPr id="5" name="Subtitle 2"/>
          <p:cNvSpPr>
            <a:spLocks noGrp="1"/>
          </p:cNvSpPr>
          <p:nvPr>
            <p:ph type="subTitle" idx="4294967295"/>
          </p:nvPr>
        </p:nvSpPr>
        <p:spPr bwMode="auto">
          <a:xfrm>
            <a:off x="228600" y="1295400"/>
            <a:ext cx="6781800" cy="5105400"/>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smtClean="0">
                <a:ln>
                  <a:noFill/>
                </a:ln>
                <a:solidFill>
                  <a:schemeClr val="tx1"/>
                </a:solidFill>
                <a:effectLst/>
                <a:latin typeface="Calibri" pitchFamily="34" charset="0"/>
              </a:rPr>
              <a:t> </a:t>
            </a:r>
            <a:r>
              <a:rPr kumimoji="0" lang="en-US" altLang="en-US" sz="3100" b="0" i="0" strike="noStrike" cap="none" normalizeH="0" baseline="0" dirty="0" smtClean="0">
                <a:ln>
                  <a:noFill/>
                </a:ln>
                <a:solidFill>
                  <a:schemeClr val="tx1"/>
                </a:solidFill>
                <a:effectLst/>
                <a:latin typeface="Calibri" pitchFamily="34" charset="0"/>
              </a:rPr>
              <a:t>Calvin Coolidge succeeded Harding after his unexpected death in 1923.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100" b="0" i="0"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100" b="0" i="0" strike="noStrike" cap="none" normalizeH="0" baseline="0" dirty="0" smtClean="0">
                <a:ln>
                  <a:noFill/>
                </a:ln>
                <a:solidFill>
                  <a:schemeClr val="tx1"/>
                </a:solidFill>
                <a:effectLst/>
                <a:latin typeface="Calibri" pitchFamily="34" charset="0"/>
              </a:rPr>
              <a:t>A short time after he became president he had to prepare for the next election.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100" b="0" i="0"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100" b="0" i="0" strike="noStrike" cap="none" normalizeH="0" baseline="0" dirty="0" smtClean="0">
                <a:ln>
                  <a:noFill/>
                </a:ln>
                <a:solidFill>
                  <a:schemeClr val="tx1"/>
                </a:solidFill>
                <a:effectLst/>
                <a:latin typeface="Calibri" pitchFamily="34" charset="0"/>
              </a:rPr>
              <a:t>Coolidge easily won the election.  The American public was  happy with Coolidge and his government policies.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strike="noStrike" cap="none" normalizeH="0" baseline="0" dirty="0" smtClean="0">
                <a:ln>
                  <a:noFill/>
                </a:ln>
                <a:solidFill>
                  <a:schemeClr val="tx1"/>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strike="noStrike" cap="none" normalizeH="0" baseline="0" dirty="0" smtClean="0">
              <a:ln>
                <a:noFill/>
              </a:ln>
              <a:solidFill>
                <a:schemeClr val="tx1"/>
              </a:solidFill>
              <a:effectLst/>
              <a:latin typeface="Arial" pitchFamily="34" charset="0"/>
            </a:endParaRPr>
          </a:p>
        </p:txBody>
      </p:sp>
      <p:pic>
        <p:nvPicPr>
          <p:cNvPr id="7" name="Picture 4" descr="View Image">
            <a:hlinkClick r:id="rId2"/>
          </p:cNvPr>
          <p:cNvPicPr>
            <a:picLocks noChangeAspect="1" noChangeArrowheads="1"/>
          </p:cNvPicPr>
          <p:nvPr/>
        </p:nvPicPr>
        <p:blipFill>
          <a:blip r:embed="rId3" cstate="print"/>
          <a:srcRect/>
          <a:stretch>
            <a:fillRect/>
          </a:stretch>
        </p:blipFill>
        <p:spPr bwMode="auto">
          <a:xfrm>
            <a:off x="6826911" y="2362200"/>
            <a:ext cx="2317089" cy="32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514600" y="228600"/>
            <a:ext cx="4191000" cy="1066800"/>
          </a:xfrm>
          <a:ln w="57150">
            <a:solidFill>
              <a:schemeClr val="accent2"/>
            </a:solidFill>
            <a:miter lim="800000"/>
            <a:headEnd/>
            <a:tailEnd/>
          </a:ln>
        </p:spPr>
        <p:txBody>
          <a:bodyPr/>
          <a:lstStyle/>
          <a:p>
            <a:pPr eaLnBrk="1" hangingPunct="1"/>
            <a:r>
              <a:rPr lang="en-US" altLang="en-US" smtClean="0"/>
              <a:t>Farm Crisis</a:t>
            </a:r>
          </a:p>
        </p:txBody>
      </p:sp>
      <p:sp>
        <p:nvSpPr>
          <p:cNvPr id="4099" name="Rectangle 3"/>
          <p:cNvSpPr>
            <a:spLocks noGrp="1" noChangeArrowheads="1"/>
          </p:cNvSpPr>
          <p:nvPr>
            <p:ph type="subTitle" idx="1"/>
          </p:nvPr>
        </p:nvSpPr>
        <p:spPr>
          <a:xfrm>
            <a:off x="304800" y="2667000"/>
            <a:ext cx="8610600" cy="5257800"/>
          </a:xfrm>
          <a:ln w="38100">
            <a:solidFill>
              <a:srgbClr val="FF6600"/>
            </a:solidFill>
            <a:miter lim="800000"/>
            <a:headEnd/>
            <a:tailEnd/>
          </a:ln>
        </p:spPr>
        <p:txBody>
          <a:bodyPr>
            <a:normAutofit/>
          </a:bodyPr>
          <a:lstStyle/>
          <a:p>
            <a:pPr algn="l" eaLnBrk="1" hangingPunct="1">
              <a:lnSpc>
                <a:spcPct val="80000"/>
              </a:lnSpc>
              <a:buClr>
                <a:srgbClr val="FF6600"/>
              </a:buClr>
              <a:buFont typeface="Wingdings" pitchFamily="2" charset="2"/>
              <a:buChar char="Ø"/>
            </a:pPr>
            <a:r>
              <a:rPr lang="en-US" altLang="en-US" sz="2000" b="0" u="sng" cap="none" spc="0" dirty="0" smtClean="0">
                <a:latin typeface="Calibri" panose="020F0502020204030204" pitchFamily="34" charset="0"/>
              </a:rPr>
              <a:t>During WWI they were producing enough food to feed the </a:t>
            </a:r>
            <a:r>
              <a:rPr lang="en-US" altLang="en-US" sz="2000" b="0" u="sng" cap="none" spc="0" dirty="0">
                <a:latin typeface="Calibri" panose="020F0502020204030204" pitchFamily="34" charset="0"/>
              </a:rPr>
              <a:t>A</a:t>
            </a:r>
            <a:r>
              <a:rPr lang="en-US" altLang="en-US" sz="2000" b="0" u="sng" cap="none" spc="0" dirty="0" smtClean="0">
                <a:latin typeface="Calibri" panose="020F0502020204030204" pitchFamily="34" charset="0"/>
              </a:rPr>
              <a:t>merican </a:t>
            </a:r>
            <a:r>
              <a:rPr lang="en-US" altLang="en-US" sz="2000" b="0" u="sng" cap="none" spc="0" dirty="0" smtClean="0">
                <a:latin typeface="Calibri" panose="020F0502020204030204" pitchFamily="34" charset="0"/>
              </a:rPr>
              <a:t>people, U.S. Troops, and struggling </a:t>
            </a:r>
            <a:r>
              <a:rPr lang="en-US" altLang="en-US" sz="2000" b="0" u="sng" cap="none" spc="0" dirty="0" smtClean="0">
                <a:latin typeface="Calibri" panose="020F0502020204030204" pitchFamily="34" charset="0"/>
              </a:rPr>
              <a:t>European </a:t>
            </a:r>
            <a:r>
              <a:rPr lang="en-US" altLang="en-US" sz="2000" b="0" u="sng" cap="none" spc="0" dirty="0" smtClean="0">
                <a:latin typeface="Calibri" panose="020F0502020204030204" pitchFamily="34" charset="0"/>
              </a:rPr>
              <a:t>nations who were affected by the war.</a:t>
            </a:r>
          </a:p>
          <a:p>
            <a:pPr algn="l" eaLnBrk="1" hangingPunct="1">
              <a:lnSpc>
                <a:spcPct val="80000"/>
              </a:lnSpc>
              <a:buClr>
                <a:srgbClr val="FF6600"/>
              </a:buClr>
              <a:buFont typeface="Wingdings" pitchFamily="2" charset="2"/>
              <a:buChar char="Ø"/>
            </a:pPr>
            <a:endParaRPr lang="en-US" altLang="en-US" sz="2000" b="0" cap="none" spc="0" dirty="0" smtClean="0">
              <a:latin typeface="Calibri" panose="020F0502020204030204" pitchFamily="34" charset="0"/>
            </a:endParaRPr>
          </a:p>
          <a:p>
            <a:pPr algn="l" eaLnBrk="1" hangingPunct="1">
              <a:lnSpc>
                <a:spcPct val="80000"/>
              </a:lnSpc>
              <a:buClr>
                <a:srgbClr val="FF6600"/>
              </a:buClr>
              <a:buFont typeface="Wingdings" pitchFamily="2" charset="2"/>
              <a:buChar char="Ø"/>
            </a:pPr>
            <a:r>
              <a:rPr lang="en-US" altLang="en-US" sz="2000" b="0" cap="none" spc="0" dirty="0" smtClean="0">
                <a:latin typeface="Calibri" panose="020F0502020204030204" pitchFamily="34" charset="0"/>
              </a:rPr>
              <a:t>When the war was over the </a:t>
            </a:r>
            <a:r>
              <a:rPr lang="en-US" altLang="en-US" sz="2000" b="0" u="sng" cap="none" spc="0" dirty="0" smtClean="0">
                <a:latin typeface="Calibri" panose="020F0502020204030204" pitchFamily="34" charset="0"/>
              </a:rPr>
              <a:t>farmers were still producing war time amounts of food </a:t>
            </a:r>
            <a:r>
              <a:rPr lang="en-US" altLang="en-US" sz="2000" b="0" cap="none" spc="0" dirty="0" smtClean="0">
                <a:latin typeface="Calibri" panose="020F0502020204030204" pitchFamily="34" charset="0"/>
              </a:rPr>
              <a:t>and were </a:t>
            </a:r>
            <a:r>
              <a:rPr lang="en-US" altLang="en-US" sz="2000" b="0" u="sng" cap="none" spc="0" dirty="0" smtClean="0">
                <a:latin typeface="Calibri" panose="020F0502020204030204" pitchFamily="34" charset="0"/>
              </a:rPr>
              <a:t>left with too much</a:t>
            </a:r>
            <a:r>
              <a:rPr lang="en-US" altLang="en-US" sz="2000" b="0" cap="none" spc="0" dirty="0" smtClean="0">
                <a:latin typeface="Calibri" panose="020F0502020204030204" pitchFamily="34" charset="0"/>
              </a:rPr>
              <a:t>.  </a:t>
            </a:r>
          </a:p>
          <a:p>
            <a:pPr algn="l" eaLnBrk="1" hangingPunct="1">
              <a:lnSpc>
                <a:spcPct val="80000"/>
              </a:lnSpc>
              <a:buClr>
                <a:srgbClr val="FF6600"/>
              </a:buClr>
              <a:buFont typeface="Wingdings" pitchFamily="2" charset="2"/>
              <a:buChar char="Ø"/>
            </a:pPr>
            <a:endParaRPr lang="en-US" altLang="en-US" sz="2000" b="0" cap="none" spc="0" dirty="0" smtClean="0">
              <a:latin typeface="Calibri" panose="020F0502020204030204" pitchFamily="34" charset="0"/>
            </a:endParaRPr>
          </a:p>
          <a:p>
            <a:pPr algn="l" eaLnBrk="1" hangingPunct="1">
              <a:lnSpc>
                <a:spcPct val="80000"/>
              </a:lnSpc>
              <a:buClr>
                <a:srgbClr val="FF6600"/>
              </a:buClr>
              <a:buFont typeface="Wingdings" pitchFamily="2" charset="2"/>
              <a:buChar char="Ø"/>
            </a:pPr>
            <a:r>
              <a:rPr lang="en-US" altLang="en-US" sz="2000" b="0" cap="none" spc="0" dirty="0" smtClean="0">
                <a:latin typeface="Calibri" panose="020F0502020204030204" pitchFamily="34" charset="0"/>
              </a:rPr>
              <a:t>The problem was addressed to the </a:t>
            </a:r>
            <a:r>
              <a:rPr lang="en-US" altLang="en-US" sz="2000" b="0" cap="none" spc="0" dirty="0">
                <a:latin typeface="Calibri" panose="020F0502020204030204" pitchFamily="34" charset="0"/>
              </a:rPr>
              <a:t>U</a:t>
            </a:r>
            <a:r>
              <a:rPr lang="en-US" altLang="en-US" sz="2000" b="0" cap="none" spc="0" dirty="0" smtClean="0">
                <a:latin typeface="Calibri" panose="020F0502020204030204" pitchFamily="34" charset="0"/>
              </a:rPr>
              <a:t>.S</a:t>
            </a:r>
            <a:r>
              <a:rPr lang="en-US" altLang="en-US" sz="2000" b="0" cap="none" spc="0" dirty="0" smtClean="0">
                <a:latin typeface="Calibri" panose="020F0502020204030204" pitchFamily="34" charset="0"/>
              </a:rPr>
              <a:t>. Government but no action was taken to solve the situation.</a:t>
            </a:r>
          </a:p>
          <a:p>
            <a:pPr algn="l" eaLnBrk="1" hangingPunct="1">
              <a:lnSpc>
                <a:spcPct val="80000"/>
              </a:lnSpc>
              <a:buClr>
                <a:srgbClr val="FF6600"/>
              </a:buClr>
              <a:buFont typeface="Wingdings" pitchFamily="2" charset="2"/>
              <a:buChar char="Ø"/>
            </a:pPr>
            <a:endParaRPr lang="en-US" altLang="en-US" sz="2000" b="0" cap="none" spc="0" dirty="0" smtClean="0">
              <a:latin typeface="Calibri" panose="020F0502020204030204" pitchFamily="34" charset="0"/>
            </a:endParaRPr>
          </a:p>
          <a:p>
            <a:pPr algn="l" eaLnBrk="1" hangingPunct="1">
              <a:lnSpc>
                <a:spcPct val="80000"/>
              </a:lnSpc>
              <a:buClr>
                <a:srgbClr val="FF6600"/>
              </a:buClr>
              <a:buFont typeface="Wingdings" pitchFamily="2" charset="2"/>
              <a:buChar char="Ø"/>
            </a:pPr>
            <a:r>
              <a:rPr lang="en-US" altLang="en-US" sz="2000" b="0" cap="none" spc="0" dirty="0" smtClean="0">
                <a:latin typeface="Calibri" panose="020F0502020204030204" pitchFamily="34" charset="0"/>
              </a:rPr>
              <a:t>During the </a:t>
            </a:r>
            <a:r>
              <a:rPr lang="en-US" altLang="en-US" sz="2000" b="0" cap="none" spc="0" dirty="0" smtClean="0">
                <a:latin typeface="Calibri" panose="020F0502020204030204" pitchFamily="34" charset="0"/>
              </a:rPr>
              <a:t>Depression </a:t>
            </a:r>
            <a:r>
              <a:rPr lang="en-US" altLang="en-US" sz="2000" b="0" u="sng" cap="none" spc="0" dirty="0" smtClean="0">
                <a:latin typeface="Calibri" panose="020F0502020204030204" pitchFamily="34" charset="0"/>
              </a:rPr>
              <a:t>thousands were going hungry in the city while at the same time farmers had more food than they could sell. Many consumers could not afford to buy much food. </a:t>
            </a:r>
          </a:p>
        </p:txBody>
      </p:sp>
      <p:pic>
        <p:nvPicPr>
          <p:cNvPr id="4100" name="Picture 6" descr="http://imagecache2.allposters.com/images/LIFPOD/7483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503"/>
            <a:ext cx="3048000" cy="22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6927"/>
            <a:ext cx="2061466" cy="24314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2993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 y="228600"/>
            <a:ext cx="7924800" cy="1143000"/>
          </a:xfrm>
          <a:ln w="57150">
            <a:solidFill>
              <a:schemeClr val="accent2"/>
            </a:solidFill>
            <a:miter lim="800000"/>
            <a:headEnd/>
            <a:tailEnd/>
          </a:ln>
        </p:spPr>
        <p:txBody>
          <a:bodyPr/>
          <a:lstStyle/>
          <a:p>
            <a:pPr eaLnBrk="1" hangingPunct="1"/>
            <a:r>
              <a:rPr lang="en-US" altLang="en-US" smtClean="0"/>
              <a:t>Farmers Lose Their Farms</a:t>
            </a:r>
          </a:p>
        </p:txBody>
      </p:sp>
      <p:sp>
        <p:nvSpPr>
          <p:cNvPr id="5123" name="Rectangle 3"/>
          <p:cNvSpPr>
            <a:spLocks noGrp="1" noChangeArrowheads="1"/>
          </p:cNvSpPr>
          <p:nvPr>
            <p:ph type="subTitle" idx="1"/>
          </p:nvPr>
        </p:nvSpPr>
        <p:spPr>
          <a:xfrm>
            <a:off x="381000" y="2971800"/>
            <a:ext cx="4648200" cy="3581400"/>
          </a:xfrm>
          <a:ln w="38100">
            <a:solidFill>
              <a:srgbClr val="FF6600"/>
            </a:solidFill>
            <a:miter lim="800000"/>
            <a:headEnd/>
            <a:tailEnd/>
          </a:ln>
        </p:spPr>
        <p:txBody>
          <a:bodyPr>
            <a:normAutofit/>
          </a:bodyPr>
          <a:lstStyle/>
          <a:p>
            <a:pPr algn="l" eaLnBrk="1" hangingPunct="1">
              <a:lnSpc>
                <a:spcPct val="90000"/>
              </a:lnSpc>
              <a:buClr>
                <a:srgbClr val="FF6600"/>
              </a:buClr>
              <a:buFont typeface="Wingdings" pitchFamily="2" charset="2"/>
              <a:buChar char="Ø"/>
            </a:pPr>
            <a:r>
              <a:rPr lang="en-US" altLang="en-US" sz="2400" b="0" cap="none" dirty="0" smtClean="0">
                <a:latin typeface="Calibri" panose="020F0502020204030204" pitchFamily="34" charset="0"/>
              </a:rPr>
              <a:t>In some cases farmers had no choice but to shoot and bury their livestock and to let their crops rot in the fields.</a:t>
            </a:r>
          </a:p>
          <a:p>
            <a:pPr algn="l" eaLnBrk="1" hangingPunct="1">
              <a:lnSpc>
                <a:spcPct val="90000"/>
              </a:lnSpc>
              <a:buClr>
                <a:srgbClr val="FF6600"/>
              </a:buClr>
              <a:buFont typeface="Wingdings" pitchFamily="2" charset="2"/>
              <a:buChar char="Ø"/>
            </a:pPr>
            <a:endParaRPr lang="en-US" altLang="en-US" sz="2400" b="0" cap="none" dirty="0" smtClean="0">
              <a:latin typeface="Calibri" panose="020F0502020204030204" pitchFamily="34" charset="0"/>
            </a:endParaRPr>
          </a:p>
          <a:p>
            <a:pPr algn="l" eaLnBrk="1" hangingPunct="1">
              <a:lnSpc>
                <a:spcPct val="90000"/>
              </a:lnSpc>
              <a:buClr>
                <a:srgbClr val="FF6600"/>
              </a:buClr>
              <a:buFont typeface="Wingdings" pitchFamily="2" charset="2"/>
              <a:buChar char="Ø"/>
            </a:pPr>
            <a:r>
              <a:rPr lang="en-US" altLang="en-US" sz="2400" b="0" u="sng" cap="none" dirty="0" smtClean="0">
                <a:latin typeface="Calibri" panose="020F0502020204030204" pitchFamily="34" charset="0"/>
              </a:rPr>
              <a:t>Farmers could not pay their debts and had their farms repossessed by the bank</a:t>
            </a:r>
            <a:r>
              <a:rPr lang="en-US" altLang="en-US" sz="2400" b="0" cap="none" dirty="0" smtClean="0">
                <a:latin typeface="Calibri" panose="020F0502020204030204" pitchFamily="34" charset="0"/>
              </a:rPr>
              <a:t>.</a:t>
            </a:r>
          </a:p>
        </p:txBody>
      </p:sp>
      <p:pic>
        <p:nvPicPr>
          <p:cNvPr id="5124" name="Picture 8" descr="http://www.corvalliscommunitypages.com/Americas/US/Oregon/OregonNotCorvallis/a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300" y="1676400"/>
            <a:ext cx="3708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3030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524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Fundamentalism</a:t>
            </a:r>
            <a:endParaRPr lang="en-US" dirty="0">
              <a:solidFill>
                <a:schemeClr val="accent1">
                  <a:lumMod val="75000"/>
                </a:schemeClr>
              </a:solidFill>
              <a:latin typeface="Aharoni" pitchFamily="2" charset="-79"/>
              <a:cs typeface="Aharoni" pitchFamily="2" charset="-79"/>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81000" y="1295400"/>
            <a:ext cx="8305800" cy="46482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Before the teaching of evolution became an issue many </a:t>
            </a:r>
            <a:r>
              <a:rPr kumimoji="0" lang="en-US" altLang="en-US" sz="2600" b="0" i="0" u="sng" strike="noStrike" cap="none" normalizeH="0" baseline="0" dirty="0" smtClean="0">
                <a:ln>
                  <a:noFill/>
                </a:ln>
                <a:solidFill>
                  <a:schemeClr val="tx1"/>
                </a:solidFill>
                <a:effectLst/>
                <a:latin typeface="Calibri" pitchFamily="34" charset="0"/>
              </a:rPr>
              <a:t>Americans were uneasy with social changes</a:t>
            </a:r>
            <a:r>
              <a:rPr kumimoji="0" lang="en-US" altLang="en-US" sz="2600" b="0" i="0" u="none" strike="noStrike" cap="none" normalizeH="0" baseline="0" dirty="0" smtClean="0">
                <a:ln>
                  <a:noFill/>
                </a:ln>
                <a:solidFill>
                  <a:schemeClr val="tx1"/>
                </a:solidFill>
                <a:effectLst/>
                <a:latin typeface="Calibri" pitchFamily="34" charset="0"/>
              </a:rPr>
              <a:t>.  </a:t>
            </a:r>
            <a:r>
              <a:rPr kumimoji="0" lang="en-US" altLang="en-US" sz="2600" b="0" i="0" u="sng" strike="noStrike" cap="none" normalizeH="0" baseline="0" dirty="0" smtClean="0">
                <a:ln>
                  <a:noFill/>
                </a:ln>
                <a:solidFill>
                  <a:schemeClr val="tx1"/>
                </a:solidFill>
                <a:effectLst/>
                <a:latin typeface="Calibri" pitchFamily="34" charset="0"/>
              </a:rPr>
              <a:t>Challenges to</a:t>
            </a:r>
            <a:r>
              <a:rPr kumimoji="0" lang="en-US" altLang="en-US" sz="2600" b="1" i="0" u="sng" strike="noStrike" cap="none" normalizeH="0" baseline="0" dirty="0" smtClean="0">
                <a:ln>
                  <a:noFill/>
                </a:ln>
                <a:solidFill>
                  <a:schemeClr val="tx1"/>
                </a:solidFill>
                <a:effectLst/>
                <a:latin typeface="Calibri" pitchFamily="34" charset="0"/>
              </a:rPr>
              <a:t> </a:t>
            </a:r>
            <a:r>
              <a:rPr kumimoji="0" lang="en-US" altLang="en-US" sz="2600" b="0" i="0" u="sng" strike="noStrike" cap="none" normalizeH="0" baseline="0" dirty="0" smtClean="0">
                <a:ln>
                  <a:noFill/>
                </a:ln>
                <a:solidFill>
                  <a:schemeClr val="tx1"/>
                </a:solidFill>
                <a:effectLst/>
                <a:latin typeface="Calibri" pitchFamily="34" charset="0"/>
              </a:rPr>
              <a:t>traditional beliefs came from many directions</a:t>
            </a:r>
            <a:r>
              <a:rPr kumimoji="0" lang="en-US" altLang="en-US" sz="2600" b="0" i="0" u="none" strike="noStrike" cap="none" normalizeH="0" baseline="0" dirty="0" smtClean="0">
                <a:ln>
                  <a:noFill/>
                </a:ln>
                <a:solidFill>
                  <a:schemeClr val="tx1"/>
                </a:solidFill>
                <a:effectLst/>
                <a:latin typeface="Calibri" pitchFamily="34" charset="0"/>
              </a:rPr>
              <a:t>.</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 </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1.  Science and technology</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 </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2.  War and widespread economic problems.</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 </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600"/>
              <a:buNone/>
              <a:tabLst/>
            </a:pPr>
            <a:r>
              <a:rPr kumimoji="0" lang="en-US" altLang="en-US" sz="2600" b="0" i="0" u="none" strike="noStrike" cap="none" normalizeH="0" baseline="0" dirty="0" smtClean="0">
                <a:ln>
                  <a:noFill/>
                </a:ln>
                <a:solidFill>
                  <a:schemeClr val="tx1"/>
                </a:solidFill>
                <a:effectLst/>
                <a:latin typeface="Calibri" pitchFamily="34" charset="0"/>
              </a:rPr>
              <a:t>3. Scholars discussing the possibility of inaccuracies and</a:t>
            </a:r>
            <a:r>
              <a:rPr kumimoji="0" lang="en-US" altLang="en-US" sz="2600" b="1"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
                <a:schemeClr val="tx1"/>
              </a:buClr>
              <a:buSzPts val="2600"/>
              <a:buNone/>
              <a:tabLst/>
            </a:pPr>
            <a:r>
              <a:rPr lang="en-US" altLang="en-US" sz="2600" b="1" dirty="0">
                <a:latin typeface="Calibri" pitchFamily="34" charset="0"/>
              </a:rPr>
              <a:t> </a:t>
            </a:r>
            <a:r>
              <a:rPr lang="en-US" altLang="en-US" sz="2600" b="1" dirty="0" smtClean="0">
                <a:latin typeface="Calibri" pitchFamily="34" charset="0"/>
              </a:rPr>
              <a:t>   </a:t>
            </a:r>
            <a:r>
              <a:rPr kumimoji="0" lang="en-US" altLang="en-US" sz="2600" b="0" i="0" u="none" strike="noStrike" cap="none" normalizeH="0" baseline="0" dirty="0" smtClean="0">
                <a:ln>
                  <a:noFill/>
                </a:ln>
                <a:solidFill>
                  <a:schemeClr val="tx1"/>
                </a:solidFill>
                <a:effectLst/>
                <a:latin typeface="Calibri" pitchFamily="34" charset="0"/>
              </a:rPr>
              <a:t>contradictions in the Bible.</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600" b="0" i="0" u="none" strike="noStrike" cap="none" normalizeH="0" baseline="0" dirty="0" smtClean="0">
                <a:ln>
                  <a:noFill/>
                </a:ln>
                <a:solidFill>
                  <a:schemeClr val="tx1"/>
                </a:solidFill>
                <a:effectLst/>
                <a:latin typeface="Calibri" pitchFamily="34" charset="0"/>
              </a:rPr>
              <a:t> </a:t>
            </a:r>
            <a:endParaRPr kumimoji="0" lang="en-US" altLang="en-US" sz="2600" b="1" i="0" u="none" strike="noStrike" cap="none" normalizeH="0" baseline="0" dirty="0" smtClean="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6934200" cy="860425"/>
          </a:xfrm>
          <a:solidFill>
            <a:schemeClr val="accent2">
              <a:lumMod val="20000"/>
              <a:lumOff val="8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RELIGION</a:t>
            </a:r>
            <a:endParaRPr lang="en-US" dirty="0">
              <a:solidFill>
                <a:schemeClr val="accent1">
                  <a:lumMod val="75000"/>
                </a:schemeClr>
              </a:solidFill>
              <a:latin typeface="Aharoni" pitchFamily="2" charset="-79"/>
              <a:cs typeface="Aharoni" pitchFamily="2" charset="-79"/>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81000" y="1219200"/>
            <a:ext cx="8229600" cy="464820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3000"/>
              <a:buFont typeface="Wingdings" pitchFamily="2" charset="2"/>
              <a:buChar char="q"/>
              <a:tabLst/>
            </a:pPr>
            <a:r>
              <a:rPr kumimoji="0" lang="en-US" altLang="en-US" sz="2800" b="0" i="0" u="sng" strike="noStrike" cap="none" normalizeH="0" baseline="0" dirty="0" smtClean="0">
                <a:ln>
                  <a:noFill/>
                </a:ln>
                <a:solidFill>
                  <a:schemeClr val="tx1"/>
                </a:solidFill>
                <a:effectLst/>
                <a:latin typeface="Calibri" pitchFamily="34" charset="0"/>
              </a:rPr>
              <a:t>The issue of religion will highlight the differences between urban and rural views.</a:t>
            </a:r>
            <a:endParaRPr kumimoji="0" lang="en-US" altLang="en-US" sz="2800" b="1" i="0" u="sng"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3000"/>
              <a:buFont typeface="Wingdings" pitchFamily="2" charset="2"/>
              <a:buChar char="q"/>
              <a:tabLst/>
            </a:pPr>
            <a:r>
              <a:rPr kumimoji="0" lang="en-US" altLang="en-US" sz="2800" b="0" i="0" u="sng" strike="noStrike" cap="none" normalizeH="0" baseline="0" dirty="0" smtClean="0">
                <a:ln>
                  <a:noFill/>
                </a:ln>
                <a:solidFill>
                  <a:schemeClr val="tx1"/>
                </a:solidFill>
                <a:effectLst/>
                <a:latin typeface="Calibri" pitchFamily="34" charset="0"/>
              </a:rPr>
              <a:t>Americans will become divided over whether or not evolution should be taught in public schools.</a:t>
            </a:r>
            <a:endParaRPr kumimoji="0" lang="en-US" altLang="en-US" sz="2800" b="1" i="0" u="sng" strike="noStrike" cap="none" normalizeH="0" baseline="0" dirty="0" smtClean="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lang="en-US" altLang="en-US" sz="2800" dirty="0" smtClean="0">
              <a:solidFill>
                <a:srgbClr val="898989"/>
              </a:solidFill>
              <a:latin typeface="Calibri" pitchFamily="34" charset="0"/>
            </a:endParaRPr>
          </a:p>
          <a:p>
            <a:pPr marL="0" marR="0" lvl="0" indent="0"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Calibri" pitchFamily="34" charset="0"/>
              </a:rPr>
              <a:t>  Biblical Creation  </a:t>
            </a:r>
          </a:p>
          <a:p>
            <a:pPr marL="0" marR="0" lvl="0" indent="0"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Calibri" pitchFamily="34" charset="0"/>
              </a:rPr>
              <a:t>            vs.   </a:t>
            </a:r>
          </a:p>
          <a:p>
            <a:pPr marL="0" marR="0" lvl="0" indent="0"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Calibri" pitchFamily="34" charset="0"/>
              </a:rPr>
              <a:t>       Evolution</a:t>
            </a:r>
            <a:endParaRPr kumimoji="0" lang="en-US" altLang="en-US" sz="2800" b="1" i="0" u="none" strike="noStrike" cap="none" normalizeH="0" baseline="0" dirty="0" smtClean="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6" name="AutoShape 4" descr="https://threadless-media.s3.amazonaws.com/submissions_wm/490524-9af61def589d1808bd60e6b3a4c0f553.jpg"/>
          <p:cNvSpPr>
            <a:spLocks noChangeAspect="1" noChangeArrowheads="1"/>
          </p:cNvSpPr>
          <p:nvPr/>
        </p:nvSpPr>
        <p:spPr bwMode="auto">
          <a:xfrm>
            <a:off x="63500" y="-136525"/>
            <a:ext cx="8048625" cy="4238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threadless-media.s3.amazonaws.com/submissions_wm/490524-9af61def589d1808bd60e6b3a4c0f553.jpg"/>
          <p:cNvSpPr>
            <a:spLocks noChangeAspect="1" noChangeArrowheads="1"/>
          </p:cNvSpPr>
          <p:nvPr/>
        </p:nvSpPr>
        <p:spPr bwMode="auto">
          <a:xfrm>
            <a:off x="215900" y="15875"/>
            <a:ext cx="8048625" cy="4238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2" name="Picture 8" descr="http://www.mnn.com/sites/default/files/evolution-creationism530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3733800"/>
            <a:ext cx="504825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rPr>
              <a:t>Scopes Trial</a:t>
            </a:r>
            <a:endParaRPr lang="en-US" dirty="0">
              <a:solidFill>
                <a:schemeClr val="accent1">
                  <a:lumMod val="75000"/>
                </a:schemeClr>
              </a:solidFill>
            </a:endParaRPr>
          </a:p>
        </p:txBody>
      </p:sp>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533400" y="990600"/>
            <a:ext cx="6934200" cy="411480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dirty="0" smtClean="0">
                <a:ln>
                  <a:noFill/>
                </a:ln>
                <a:solidFill>
                  <a:srgbClr val="17375E"/>
                </a:solidFill>
                <a:effectLst/>
                <a:latin typeface="Calibri" pitchFamily="34" charset="0"/>
              </a:rPr>
              <a:t>The Scopes Trial challenged the state’s right to ban the teaching of evolution.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dirty="0" smtClean="0">
                <a:ln>
                  <a:noFill/>
                </a:ln>
                <a:solidFill>
                  <a:srgbClr val="17375E"/>
                </a:solidFill>
                <a:effectLst/>
                <a:latin typeface="Calibri" pitchFamily="34" charset="0"/>
              </a:rPr>
              <a:t>In 1925, Tennessee passed the Butler Act.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dirty="0" smtClean="0">
                <a:ln>
                  <a:noFill/>
                </a:ln>
                <a:solidFill>
                  <a:srgbClr val="17375E"/>
                </a:solidFill>
                <a:effectLst/>
                <a:latin typeface="Calibri" pitchFamily="34" charset="0"/>
              </a:rPr>
              <a:t>John Scopes, a biology teacher, ignored the law and continued to teach evolution.</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8" name="Picture 2" descr="View Image">
            <a:hlinkClick r:id="rId2"/>
          </p:cNvPr>
          <p:cNvPicPr>
            <a:picLocks noChangeAspect="1" noChangeArrowheads="1"/>
          </p:cNvPicPr>
          <p:nvPr/>
        </p:nvPicPr>
        <p:blipFill>
          <a:blip r:embed="rId3" cstate="print"/>
          <a:srcRect/>
          <a:stretch>
            <a:fillRect/>
          </a:stretch>
        </p:blipFill>
        <p:spPr bwMode="auto">
          <a:xfrm>
            <a:off x="2514600" y="4724400"/>
            <a:ext cx="4114800" cy="2024482"/>
          </a:xfrm>
          <a:prstGeom prst="rect">
            <a:avLst/>
          </a:prstGeom>
          <a:noFill/>
        </p:spPr>
      </p:pic>
      <p:pic>
        <p:nvPicPr>
          <p:cNvPr id="24580" name="Picture 4" descr="http://openi.nlm.nih.gov/imgs/512/89/2386841/2386841_pbio.0060124.g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81000"/>
            <a:ext cx="1897357"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3">
              <a:lumMod val="60000"/>
              <a:lumOff val="4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The Butler Act</a:t>
            </a:r>
            <a:endParaRPr lang="en-US" dirty="0">
              <a:solidFill>
                <a:schemeClr val="accent1">
                  <a:lumMod val="75000"/>
                </a:schemeClr>
              </a:solidFill>
              <a:latin typeface="Aharoni" pitchFamily="2" charset="-79"/>
              <a:cs typeface="Aharoni" pitchFamily="2" charset="-79"/>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381000" y="1524000"/>
            <a:ext cx="8458200" cy="36576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rPr>
              <a:t>An American legal case that tested the Butler Act which </a:t>
            </a:r>
            <a:r>
              <a:rPr kumimoji="0" lang="en-US" altLang="en-US" sz="2400" b="0" i="0" u="sng" strike="noStrike" cap="none" normalizeH="0" baseline="0" dirty="0" smtClean="0">
                <a:ln>
                  <a:noFill/>
                </a:ln>
                <a:solidFill>
                  <a:schemeClr val="tx1"/>
                </a:solidFill>
                <a:effectLst/>
                <a:latin typeface="Calibri" pitchFamily="34" charset="0"/>
              </a:rPr>
              <a:t>made it unlawful "to teach any theory that denies the story of the Divine Creation of man as taught in the Bible</a:t>
            </a:r>
            <a:r>
              <a:rPr kumimoji="0" lang="en-US" altLang="en-US" sz="2400" b="0" i="0" u="none" strike="noStrike" cap="none" normalizeH="0" baseline="0" dirty="0" smtClean="0">
                <a:ln>
                  <a:noFill/>
                </a:ln>
                <a:solidFill>
                  <a:schemeClr val="tx1"/>
                </a:solidFill>
                <a:effectLst/>
                <a:latin typeface="Calibri" pitchFamily="34" charset="0"/>
              </a:rPr>
              <a:t>, and to teach instead that man has descended from a lower order of animals" in any Tennessee state-funded school and university.</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25604" name="Picture 4" descr="http://funwithhistory.files.wordpress.com/2010/07/scopestrial01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471332"/>
            <a:ext cx="4572000" cy="33866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Darrow vs. Bryan</a:t>
            </a:r>
            <a:endParaRPr lang="en-US" dirty="0">
              <a:solidFill>
                <a:schemeClr val="accent1">
                  <a:lumMod val="75000"/>
                </a:schemeClr>
              </a:solidFill>
            </a:endParaRPr>
          </a:p>
        </p:txBody>
      </p:sp>
      <p:pic>
        <p:nvPicPr>
          <p:cNvPr id="2050" name="Picture 2" descr="View Image">
            <a:hlinkClick r:id="rId2"/>
          </p:cNvPr>
          <p:cNvPicPr>
            <a:picLocks noChangeAspect="1" noChangeArrowheads="1"/>
          </p:cNvPicPr>
          <p:nvPr/>
        </p:nvPicPr>
        <p:blipFill>
          <a:blip r:embed="rId3" cstate="print"/>
          <a:srcRect/>
          <a:stretch>
            <a:fillRect/>
          </a:stretch>
        </p:blipFill>
        <p:spPr bwMode="auto">
          <a:xfrm>
            <a:off x="838200" y="3657600"/>
            <a:ext cx="3771320" cy="2971800"/>
          </a:xfrm>
          <a:prstGeom prst="rect">
            <a:avLst/>
          </a:prstGeom>
          <a:noFill/>
        </p:spPr>
      </p:pic>
      <p:sp>
        <p:nvSpPr>
          <p:cNvPr id="5" name="Subtitle 2"/>
          <p:cNvSpPr>
            <a:spLocks noGrp="1"/>
          </p:cNvSpPr>
          <p:nvPr>
            <p:ph type="subTitle" idx="4294967295"/>
          </p:nvPr>
        </p:nvSpPr>
        <p:spPr bwMode="auto">
          <a:xfrm>
            <a:off x="228600" y="1371600"/>
            <a:ext cx="8458200" cy="2183892"/>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rgbClr val="17375E"/>
              </a:buClr>
              <a:buSzPts val="2800"/>
              <a:buFont typeface="Wingdings" pitchFamily="2" charset="2"/>
              <a:buChar char="v"/>
              <a:tabLst/>
            </a:pPr>
            <a:r>
              <a:rPr kumimoji="0" lang="en-US" altLang="en-US" sz="2800" b="0" i="0" u="none" strike="noStrike" cap="none" normalizeH="0" baseline="0" dirty="0" smtClean="0">
                <a:ln>
                  <a:noFill/>
                </a:ln>
                <a:solidFill>
                  <a:srgbClr val="17375E"/>
                </a:solidFill>
                <a:effectLst/>
                <a:latin typeface="Calibri" pitchFamily="34" charset="0"/>
              </a:rPr>
              <a:t>Scopes Lawyer was </a:t>
            </a:r>
            <a:r>
              <a:rPr kumimoji="0" lang="en-US" altLang="en-US" sz="2800" b="0" i="0" u="sng" strike="noStrike" cap="none" normalizeH="0" baseline="0" dirty="0" smtClean="0">
                <a:ln>
                  <a:noFill/>
                </a:ln>
                <a:solidFill>
                  <a:srgbClr val="17375E"/>
                </a:solidFill>
                <a:effectLst/>
                <a:latin typeface="Calibri" pitchFamily="34" charset="0"/>
              </a:rPr>
              <a:t>Clarence Darrow</a:t>
            </a:r>
            <a:r>
              <a:rPr kumimoji="0" lang="en-US" altLang="en-US" sz="2800" b="0" i="0" u="none" strike="noStrike" cap="none" normalizeH="0" baseline="0" dirty="0" smtClean="0">
                <a:ln>
                  <a:noFill/>
                </a:ln>
                <a:solidFill>
                  <a:srgbClr val="17375E"/>
                </a:solidFill>
                <a:effectLst/>
                <a:latin typeface="Calibri" pitchFamily="34" charset="0"/>
              </a:rPr>
              <a:t>, one of the </a:t>
            </a:r>
            <a:r>
              <a:rPr kumimoji="0" lang="en-US" altLang="en-US" sz="2800" b="0" i="0" u="sng" strike="noStrike" cap="none" normalizeH="0" baseline="0" dirty="0" smtClean="0">
                <a:ln>
                  <a:noFill/>
                </a:ln>
                <a:solidFill>
                  <a:srgbClr val="17375E"/>
                </a:solidFill>
                <a:effectLst/>
                <a:latin typeface="Calibri" pitchFamily="34" charset="0"/>
              </a:rPr>
              <a:t>most famous lawyers </a:t>
            </a:r>
            <a:r>
              <a:rPr kumimoji="0" lang="en-US" altLang="en-US" sz="2800" b="0" i="0" u="none" strike="noStrike" cap="none" normalizeH="0" baseline="0" dirty="0" smtClean="0">
                <a:ln>
                  <a:noFill/>
                </a:ln>
                <a:solidFill>
                  <a:srgbClr val="17375E"/>
                </a:solidFill>
                <a:effectLst/>
                <a:latin typeface="Calibri" pitchFamily="34" charset="0"/>
              </a:rPr>
              <a:t>in his day.</a:t>
            </a:r>
          </a:p>
          <a:p>
            <a:pPr marL="0" marR="0" lvl="0" indent="0" algn="l" defTabSz="914400" rtl="0" eaLnBrk="0" fontAlgn="base" latinLnBrk="0" hangingPunct="0">
              <a:lnSpc>
                <a:spcPct val="100000"/>
              </a:lnSpc>
              <a:spcBef>
                <a:spcPct val="20000"/>
              </a:spcBef>
              <a:spcAft>
                <a:spcPct val="0"/>
              </a:spcAft>
              <a:buClr>
                <a:srgbClr val="17375E"/>
              </a:buClr>
              <a:buSzPts val="2800"/>
              <a:buFont typeface="Wingdings" pitchFamily="2" charset="2"/>
              <a:buChar char="v"/>
              <a:tabLst/>
            </a:pPr>
            <a:r>
              <a:rPr kumimoji="0" lang="en-US" altLang="en-US" sz="2800" b="0" i="0" u="sng" strike="noStrike" cap="none" normalizeH="0" baseline="0" dirty="0" smtClean="0">
                <a:ln>
                  <a:noFill/>
                </a:ln>
                <a:solidFill>
                  <a:srgbClr val="17375E"/>
                </a:solidFill>
                <a:effectLst/>
                <a:latin typeface="Calibri" pitchFamily="34" charset="0"/>
              </a:rPr>
              <a:t>The state’s lawyer was William Jennings Bryan who was known as a defender of the faith</a:t>
            </a:r>
            <a:r>
              <a:rPr kumimoji="0" lang="en-US" altLang="en-US" sz="2800" b="0" i="0" u="none" strike="noStrike" cap="none" normalizeH="0" baseline="0" dirty="0" smtClean="0">
                <a:ln>
                  <a:noFill/>
                </a:ln>
                <a:solidFill>
                  <a:srgbClr val="17375E"/>
                </a:solidFill>
                <a:effectLst/>
                <a:latin typeface="Calibri" pitchFamily="34" charset="0"/>
              </a:rPr>
              <a:t>.</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6628" name="Picture 4" descr="http://media-cache-ec0.pinimg.com/736x/d0/5e/d8/d05ed8c7206ead5c405708047a33d6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707" y="3259931"/>
            <a:ext cx="4252148" cy="3767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927"/>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rPr>
              <a:t>The Trial</a:t>
            </a:r>
            <a:endParaRPr lang="en-US" dirty="0">
              <a:solidFill>
                <a:schemeClr val="accent1">
                  <a:lumMod val="75000"/>
                </a:schemeClr>
              </a:solidFill>
            </a:endParaRPr>
          </a:p>
        </p:txBody>
      </p:sp>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457200" y="1143000"/>
            <a:ext cx="8305800" cy="4114800"/>
          </a:xfrm>
          <a:prstGeom prst="rect">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
                <a:srgbClr val="17375E"/>
              </a:buClr>
              <a:buSzPts val="2700"/>
              <a:buFont typeface="Wingdings" pitchFamily="2" charset="2"/>
              <a:buChar char="v"/>
              <a:tabLst/>
            </a:pPr>
            <a:r>
              <a:rPr kumimoji="0" lang="en-US" altLang="en-US" sz="2700" b="0" i="0" u="none" strike="noStrike" cap="none" normalizeH="0" baseline="0" dirty="0" smtClean="0">
                <a:ln>
                  <a:noFill/>
                </a:ln>
                <a:solidFill>
                  <a:srgbClr val="17375E"/>
                </a:solidFill>
                <a:effectLst/>
                <a:latin typeface="Calibri" pitchFamily="34" charset="0"/>
              </a:rPr>
              <a:t>The Scopes Trial was the first trial to be broadcast on the radio.</a:t>
            </a:r>
          </a:p>
          <a:p>
            <a:pPr marL="0" marR="0" lvl="0" indent="0" algn="l" defTabSz="914400" rtl="0" eaLnBrk="0" fontAlgn="base" latinLnBrk="0" hangingPunct="0">
              <a:lnSpc>
                <a:spcPct val="100000"/>
              </a:lnSpc>
              <a:spcBef>
                <a:spcPct val="20000"/>
              </a:spcBef>
              <a:spcAft>
                <a:spcPct val="0"/>
              </a:spcAft>
              <a:buClr>
                <a:srgbClr val="17375E"/>
              </a:buClr>
              <a:buSzPts val="2700"/>
              <a:buFont typeface="Wingdings" pitchFamily="2" charset="2"/>
              <a:buChar char="v"/>
              <a:tabLst/>
            </a:pPr>
            <a:r>
              <a:rPr kumimoji="0" lang="en-US" altLang="en-US" sz="2700" b="0" i="0" u="none" strike="noStrike" cap="none" normalizeH="0" baseline="0" dirty="0" smtClean="0">
                <a:ln>
                  <a:noFill/>
                </a:ln>
                <a:solidFill>
                  <a:srgbClr val="17375E"/>
                </a:solidFill>
                <a:effectLst/>
                <a:latin typeface="Calibri" pitchFamily="34" charset="0"/>
              </a:rPr>
              <a:t>Darrow knew the guilt of Scopes was never the issue, it was whether the state had the right to tell him what to teach.</a:t>
            </a:r>
          </a:p>
          <a:p>
            <a:pPr marL="0" marR="0" lvl="0" indent="0" algn="l" defTabSz="914400" rtl="0" eaLnBrk="0" fontAlgn="base" latinLnBrk="0" hangingPunct="0">
              <a:lnSpc>
                <a:spcPct val="100000"/>
              </a:lnSpc>
              <a:spcBef>
                <a:spcPct val="20000"/>
              </a:spcBef>
              <a:spcAft>
                <a:spcPct val="0"/>
              </a:spcAft>
              <a:buClr>
                <a:srgbClr val="17375E"/>
              </a:buClr>
              <a:buSzPts val="2700"/>
              <a:buFont typeface="Wingdings" pitchFamily="2" charset="2"/>
              <a:buChar char="v"/>
              <a:tabLst/>
            </a:pPr>
            <a:r>
              <a:rPr kumimoji="0" lang="en-US" altLang="en-US" sz="2700" b="0" i="0" u="none" strike="noStrike" cap="none" normalizeH="0" baseline="0" dirty="0" smtClean="0">
                <a:ln>
                  <a:noFill/>
                </a:ln>
                <a:solidFill>
                  <a:srgbClr val="17375E"/>
                </a:solidFill>
                <a:effectLst/>
                <a:latin typeface="Calibri" pitchFamily="34" charset="0"/>
              </a:rPr>
              <a:t>Scopes was found guilty and fined $100.</a:t>
            </a:r>
          </a:p>
          <a:p>
            <a:pPr marL="0" marR="0" lvl="0" indent="0" algn="l" defTabSz="914400" rtl="0" eaLnBrk="0" fontAlgn="base" latinLnBrk="0" hangingPunct="0">
              <a:lnSpc>
                <a:spcPct val="100000"/>
              </a:lnSpc>
              <a:spcBef>
                <a:spcPct val="20000"/>
              </a:spcBef>
              <a:spcAft>
                <a:spcPct val="0"/>
              </a:spcAft>
              <a:buClr>
                <a:srgbClr val="17375E"/>
              </a:buClr>
              <a:buSzPts val="2700"/>
              <a:buFont typeface="Wingdings" pitchFamily="2" charset="2"/>
              <a:buChar char="v"/>
              <a:tabLst/>
            </a:pPr>
            <a:r>
              <a:rPr kumimoji="0" lang="en-US" altLang="en-US" sz="2700" b="0" i="0" u="none" strike="noStrike" cap="none" normalizeH="0" baseline="0" dirty="0" smtClean="0">
                <a:ln>
                  <a:noFill/>
                </a:ln>
                <a:solidFill>
                  <a:srgbClr val="17375E"/>
                </a:solidFill>
                <a:effectLst/>
                <a:latin typeface="Calibri" pitchFamily="34" charset="0"/>
              </a:rPr>
              <a:t>The judge in the case had a sign behind is head that read: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rgbClr val="17375E"/>
                </a:solidFill>
                <a:effectLst/>
                <a:latin typeface="Calibri" pitchFamily="34" charset="0"/>
              </a:rPr>
              <a:t>                                    “READ YOUR BIBLE”</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9218" name="Picture 2" descr="http://theroaringtwentiesgoldenageofsportsandtheharlemrenaissance.weebly.com/uploads/1/5/9/1/15912370/3211019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419600"/>
            <a:ext cx="2914650" cy="21335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3.bp.blogspot.com/-ECp2YlKus7I/UD0C93IxbaI/AAAAAAAAECw/It96ykYjX9E/s1600/Scopes+1+newspaper+Bethlehem+Globe+July+10+192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356028"/>
            <a:ext cx="2895600" cy="2501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0"/>
            <a:ext cx="6934200" cy="860425"/>
          </a:xfrm>
          <a:solidFill>
            <a:schemeClr val="accent5">
              <a:lumMod val="40000"/>
              <a:lumOff val="60000"/>
            </a:schemeClr>
          </a:solidFill>
        </p:spPr>
        <p:txBody>
          <a:bodyPr>
            <a:normAutofit/>
          </a:bodyPr>
          <a:lstStyle/>
          <a:p>
            <a:r>
              <a:rPr lang="en-US" dirty="0" smtClean="0">
                <a:solidFill>
                  <a:schemeClr val="bg2">
                    <a:lumMod val="50000"/>
                  </a:schemeClr>
                </a:solidFill>
              </a:rPr>
              <a:t>Fads Through the Decades</a:t>
            </a:r>
            <a:endParaRPr lang="en-US" dirty="0">
              <a:solidFill>
                <a:schemeClr val="bg2">
                  <a:lumMod val="50000"/>
                </a:schemeClr>
              </a:solidFill>
            </a:endParaRPr>
          </a:p>
        </p:txBody>
      </p:sp>
      <p:pic>
        <p:nvPicPr>
          <p:cNvPr id="4098" name="Picture 2" descr="http://ts3.mm.bing.net/th?id=H.5038788079127290&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143000"/>
            <a:ext cx="19050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s2.mm.bing.net/th?id=H.4685630135143213&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455" y="2743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ts4.mm.bing.net/th?id=H.4857888372163855&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123" y="4912804"/>
            <a:ext cx="2228850" cy="1478471"/>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226867" y="1143000"/>
            <a:ext cx="6097733" cy="5181600"/>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1950’s: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rgbClr val="17375E"/>
                </a:solidFill>
                <a:effectLst/>
                <a:latin typeface="Calibri" pitchFamily="34" charset="0"/>
              </a:rPr>
              <a:t>hula hoop, phone booth stuffing, poodle skirts, saddle shoes, bowling shirts, greased hair, leather jackets, white t-shirt.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1960’/70’s: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rgbClr val="17375E"/>
                </a:solidFill>
                <a:effectLst/>
                <a:latin typeface="Calibri" pitchFamily="34" charset="0"/>
              </a:rPr>
              <a:t>Bell bottoms, long hair, peace sign, </a:t>
            </a:r>
            <a:r>
              <a:rPr kumimoji="0" lang="en-US" altLang="en-US" sz="2400" b="0" i="0" u="none" strike="noStrike" cap="none" normalizeH="0" baseline="0" dirty="0" err="1" smtClean="0">
                <a:ln>
                  <a:noFill/>
                </a:ln>
                <a:solidFill>
                  <a:srgbClr val="17375E"/>
                </a:solidFill>
                <a:effectLst/>
                <a:latin typeface="Calibri" pitchFamily="34" charset="0"/>
              </a:rPr>
              <a:t>tye</a:t>
            </a:r>
            <a:r>
              <a:rPr kumimoji="0" lang="en-US" altLang="en-US" sz="2400" b="0" i="0" u="none" strike="noStrike" cap="none" normalizeH="0" baseline="0" dirty="0" smtClean="0">
                <a:ln>
                  <a:noFill/>
                </a:ln>
                <a:solidFill>
                  <a:srgbClr val="17375E"/>
                </a:solidFill>
                <a:effectLst/>
                <a:latin typeface="Calibri" pitchFamily="34" charset="0"/>
              </a:rPr>
              <a:t> dye, big collars, mini-skirts, lava lamps, sideburns.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rgbClr val="17375E"/>
                </a:solidFill>
                <a:effectLst/>
                <a:latin typeface="Calibri" pitchFamily="34" charset="0"/>
              </a:rPr>
              <a:t>1980’s: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rgbClr val="17375E"/>
                </a:solidFill>
                <a:effectLst/>
                <a:latin typeface="Calibri" pitchFamily="34" charset="0"/>
              </a:rPr>
              <a:t>Parachute pants, feathered hair, neon, </a:t>
            </a:r>
            <a:r>
              <a:rPr kumimoji="0" lang="en-US" altLang="en-US" sz="2400" b="0" i="0" u="none" strike="noStrike" cap="none" normalizeH="0" baseline="0" dirty="0" err="1" smtClean="0">
                <a:ln>
                  <a:noFill/>
                </a:ln>
                <a:solidFill>
                  <a:srgbClr val="17375E"/>
                </a:solidFill>
                <a:effectLst/>
                <a:latin typeface="Calibri" pitchFamily="34" charset="0"/>
              </a:rPr>
              <a:t>rubix</a:t>
            </a:r>
            <a:r>
              <a:rPr kumimoji="0" lang="en-US" altLang="en-US" sz="2400" b="0" i="0" u="none" strike="noStrike" cap="none" normalizeH="0" baseline="0" dirty="0" smtClean="0">
                <a:ln>
                  <a:noFill/>
                </a:ln>
                <a:solidFill>
                  <a:srgbClr val="17375E"/>
                </a:solidFill>
                <a:effectLst/>
                <a:latin typeface="Calibri" pitchFamily="34" charset="0"/>
              </a:rPr>
              <a:t> cube, Madonna look, Michael Jackson look, 50’s comeback, hairspray, lots of make up, cinched jeans…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rgbClr val="17375E"/>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dirty="0" smtClean="0">
              <a:ln>
                <a:noFill/>
              </a:ln>
              <a:solidFill>
                <a:srgbClr val="17375E"/>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9181"/>
            <a:ext cx="9525000" cy="1446550"/>
          </a:xfrm>
          <a:prstGeom prst="rect">
            <a:avLst/>
          </a:prstGeom>
          <a:noFill/>
        </p:spPr>
        <p:txBody>
          <a:bodyPr wrap="square" lIns="91440" tIns="45720" rIns="91440" bIns="45720">
            <a:spAutoFit/>
          </a:bodyPr>
          <a:lstStyle/>
          <a:p>
            <a:pPr algn="ctr"/>
            <a:r>
              <a:rPr lang="en-US" sz="8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PROHIBITION</a:t>
            </a:r>
            <a:endParaRPr lang="en-US" sz="8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5123" name="Picture 3" descr="pr079-temperance"/>
          <p:cNvPicPr>
            <a:picLocks noChangeAspect="1" noChangeArrowheads="1"/>
          </p:cNvPicPr>
          <p:nvPr/>
        </p:nvPicPr>
        <p:blipFill>
          <a:blip r:embed="rId2" cstate="print"/>
          <a:srcRect/>
          <a:stretch>
            <a:fillRect/>
          </a:stretch>
        </p:blipFill>
        <p:spPr bwMode="auto">
          <a:xfrm>
            <a:off x="2819400" y="1718841"/>
            <a:ext cx="3886199" cy="5139159"/>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The Noble Experiment</a:t>
            </a:r>
            <a:endParaRPr lang="en-US" dirty="0">
              <a:solidFill>
                <a:schemeClr val="accent1">
                  <a:lumMod val="75000"/>
                </a:schemeClr>
              </a:solidFill>
              <a:latin typeface="Aharoni" pitchFamily="2" charset="-79"/>
              <a:cs typeface="Aharoni" pitchFamily="2" charset="-79"/>
            </a:endParaRPr>
          </a:p>
        </p:txBody>
      </p:sp>
      <p:pic>
        <p:nvPicPr>
          <p:cNvPr id="10242" name="Picture 2" descr="View Image">
            <a:hlinkClick r:id="rId2"/>
          </p:cNvPr>
          <p:cNvPicPr>
            <a:picLocks noChangeAspect="1" noChangeArrowheads="1"/>
          </p:cNvPicPr>
          <p:nvPr/>
        </p:nvPicPr>
        <p:blipFill>
          <a:blip r:embed="rId3" cstate="print"/>
          <a:srcRect/>
          <a:stretch>
            <a:fillRect/>
          </a:stretch>
        </p:blipFill>
        <p:spPr bwMode="auto">
          <a:xfrm>
            <a:off x="5791200" y="1905000"/>
            <a:ext cx="3276601" cy="4200771"/>
          </a:xfrm>
          <a:prstGeom prst="rect">
            <a:avLst/>
          </a:prstGeom>
          <a:noFill/>
        </p:spPr>
      </p:pic>
      <p:sp>
        <p:nvSpPr>
          <p:cNvPr id="5" name="Subtitle 2"/>
          <p:cNvSpPr>
            <a:spLocks noGrp="1"/>
          </p:cNvSpPr>
          <p:nvPr>
            <p:ph type="subTitle" idx="4294967295"/>
          </p:nvPr>
        </p:nvSpPr>
        <p:spPr bwMode="auto">
          <a:xfrm>
            <a:off x="304800" y="1447800"/>
            <a:ext cx="5334000" cy="4876800"/>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smtClean="0">
                <a:ln>
                  <a:noFill/>
                </a:ln>
                <a:solidFill>
                  <a:schemeClr val="tx1"/>
                </a:solidFill>
                <a:effectLst/>
                <a:latin typeface="Calibri" pitchFamily="34" charset="0"/>
              </a:rPr>
              <a:t>On the eve of Prohibition , Americans prepared to greet the future as a dry nation.  Saloons were open for the final hours.</a:t>
            </a:r>
            <a:endParaRPr kumimoji="0" lang="en-US" altLang="en-US" sz="22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smtClean="0">
                <a:ln>
                  <a:noFill/>
                </a:ln>
                <a:solidFill>
                  <a:schemeClr val="tx1"/>
                </a:solidFill>
                <a:effectLst/>
                <a:latin typeface="Calibri" pitchFamily="34" charset="0"/>
              </a:rPr>
              <a:t> </a:t>
            </a:r>
            <a:endParaRPr kumimoji="0" lang="en-US" altLang="en-US" sz="22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Calibri" pitchFamily="34" charset="0"/>
              </a:rPr>
              <a:t>People held mock funeral services to mourn the end of alcohol.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strike="noStrike" cap="none" normalizeH="0" baseline="0" dirty="0" smtClean="0">
                <a:ln>
                  <a:noFill/>
                </a:ln>
                <a:solidFill>
                  <a:schemeClr val="tx1"/>
                </a:solidFill>
                <a:effectLst/>
                <a:latin typeface="Calibri" pitchFamily="34" charset="0"/>
              </a:rPr>
              <a:t>The </a:t>
            </a:r>
            <a:r>
              <a:rPr kumimoji="0" lang="en-US" altLang="en-US" sz="2200" b="0" i="0" u="sng" strike="noStrike" cap="none" normalizeH="0" baseline="0" dirty="0" smtClean="0">
                <a:ln>
                  <a:noFill/>
                </a:ln>
                <a:solidFill>
                  <a:schemeClr val="tx1"/>
                </a:solidFill>
                <a:effectLst/>
                <a:latin typeface="Calibri" pitchFamily="34" charset="0"/>
              </a:rPr>
              <a:t>Noble Experiment </a:t>
            </a:r>
            <a:r>
              <a:rPr kumimoji="0" lang="en-US" altLang="en-US" sz="2200" b="0" i="0" strike="noStrike" cap="none" normalizeH="0" baseline="0" dirty="0" smtClean="0">
                <a:ln>
                  <a:noFill/>
                </a:ln>
                <a:solidFill>
                  <a:schemeClr val="tx1"/>
                </a:solidFill>
                <a:effectLst/>
                <a:latin typeface="Calibri" pitchFamily="34" charset="0"/>
              </a:rPr>
              <a:t>was meant to reduce drinking and the problems associated with it.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strike="noStrike" cap="none" normalizeH="0" baseline="0" dirty="0" smtClean="0">
                <a:ln>
                  <a:noFill/>
                </a:ln>
                <a:solidFill>
                  <a:schemeClr val="tx1"/>
                </a:solidFill>
                <a:effectLst/>
                <a:latin typeface="Calibri" pitchFamily="34" charset="0"/>
              </a:rPr>
              <a:t>Many believed that Prohibition would help the poor and increase productivity in the workplace</a:t>
            </a:r>
            <a:r>
              <a:rPr kumimoji="0" lang="en-US" altLang="en-US" sz="2200" b="0" i="0" strike="noStrike" cap="none" normalizeH="0" baseline="0" dirty="0" smtClean="0">
                <a:ln>
                  <a:noFill/>
                </a:ln>
                <a:solidFill>
                  <a:srgbClr val="898989"/>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1752600"/>
            <a:ext cx="6934200" cy="4114800"/>
          </a:xfrm>
          <a:solidFill>
            <a:schemeClr val="accent4">
              <a:lumMod val="40000"/>
              <a:lumOff val="60000"/>
            </a:schemeClr>
          </a:solidFill>
        </p:spPr>
        <p:txBody>
          <a:bodyPr/>
          <a:lstStyle/>
          <a:p>
            <a:endParaRPr lang="en-US" dirty="0">
              <a:solidFill>
                <a:schemeClr val="tx2">
                  <a:lumMod val="75000"/>
                </a:schemeClr>
              </a:solidFill>
            </a:endParaRPr>
          </a:p>
        </p:txBody>
      </p:sp>
      <p:sp>
        <p:nvSpPr>
          <p:cNvPr id="2" name="Title 1"/>
          <p:cNvSpPr>
            <a:spLocks noGrp="1"/>
          </p:cNvSpPr>
          <p:nvPr>
            <p:ph type="ctrTitle"/>
          </p:nvPr>
        </p:nvSpPr>
        <p:spPr>
          <a:xfrm>
            <a:off x="1219200" y="457200"/>
            <a:ext cx="6934200" cy="860425"/>
          </a:xfrm>
          <a:solidFill>
            <a:schemeClr val="accent4">
              <a:lumMod val="40000"/>
              <a:lumOff val="60000"/>
            </a:schemeClr>
          </a:solidFill>
        </p:spPr>
        <p:txBody>
          <a:bodyPr>
            <a:normAutofit/>
          </a:bodyPr>
          <a:lstStyle/>
          <a:p>
            <a:r>
              <a:rPr lang="en-US" dirty="0" smtClean="0">
                <a:solidFill>
                  <a:schemeClr val="accent1">
                    <a:lumMod val="75000"/>
                  </a:schemeClr>
                </a:solidFill>
              </a:rPr>
              <a:t>Women for Prohibition</a:t>
            </a:r>
            <a:endParaRPr lang="en-US" dirty="0">
              <a:solidFill>
                <a:schemeClr val="accent1">
                  <a:lumMod val="75000"/>
                </a:schemeClr>
              </a:solidFill>
            </a:endParaRPr>
          </a:p>
        </p:txBody>
      </p:sp>
      <p:pic>
        <p:nvPicPr>
          <p:cNvPr id="4" name="Picture 3" descr="Prohibition2.jpg"/>
          <p:cNvPicPr>
            <a:picLocks noChangeAspect="1"/>
          </p:cNvPicPr>
          <p:nvPr/>
        </p:nvPicPr>
        <p:blipFill>
          <a:blip r:embed="rId2" cstate="print"/>
          <a:stretch>
            <a:fillRect/>
          </a:stretch>
        </p:blipFill>
        <p:spPr>
          <a:xfrm>
            <a:off x="2057400" y="1524000"/>
            <a:ext cx="5200907" cy="508635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The 18</a:t>
            </a:r>
            <a:r>
              <a:rPr lang="en-US" baseline="30000" dirty="0" smtClean="0">
                <a:solidFill>
                  <a:schemeClr val="accent1">
                    <a:lumMod val="75000"/>
                  </a:schemeClr>
                </a:solidFill>
              </a:rPr>
              <a:t>th</a:t>
            </a:r>
            <a:r>
              <a:rPr lang="en-US" dirty="0" smtClean="0">
                <a:solidFill>
                  <a:schemeClr val="accent1">
                    <a:lumMod val="75000"/>
                  </a:schemeClr>
                </a:solidFill>
              </a:rPr>
              <a:t> Amendment</a:t>
            </a:r>
            <a:endParaRPr lang="en-US" dirty="0">
              <a:solidFill>
                <a:schemeClr val="accent1">
                  <a:lumMod val="75000"/>
                </a:schemeClr>
              </a:solidFill>
            </a:endParaRPr>
          </a:p>
        </p:txBody>
      </p:sp>
      <p:pic>
        <p:nvPicPr>
          <p:cNvPr id="14338" name="Picture 2" descr="View Image">
            <a:hlinkClick r:id="rId2"/>
          </p:cNvPr>
          <p:cNvPicPr>
            <a:picLocks noChangeAspect="1" noChangeArrowheads="1"/>
          </p:cNvPicPr>
          <p:nvPr/>
        </p:nvPicPr>
        <p:blipFill>
          <a:blip r:embed="rId3" cstate="print"/>
          <a:srcRect/>
          <a:stretch>
            <a:fillRect/>
          </a:stretch>
        </p:blipFill>
        <p:spPr bwMode="auto">
          <a:xfrm>
            <a:off x="6172200" y="228600"/>
            <a:ext cx="3113761" cy="4895850"/>
          </a:xfrm>
          <a:prstGeom prst="rect">
            <a:avLst/>
          </a:prstGeom>
          <a:noFill/>
        </p:spPr>
      </p:pic>
      <p:sp>
        <p:nvSpPr>
          <p:cNvPr id="4" name="Subtitle 3"/>
          <p:cNvSpPr>
            <a:spLocks noGrp="1"/>
          </p:cNvSpPr>
          <p:nvPr>
            <p:ph type="subTitle" idx="1"/>
          </p:nvPr>
        </p:nvSpPr>
        <p:spPr/>
        <p:txBody>
          <a:bodyPr/>
          <a:lstStyle/>
          <a:p>
            <a:endParaRPr lang="en-US"/>
          </a:p>
        </p:txBody>
      </p:sp>
      <p:sp>
        <p:nvSpPr>
          <p:cNvPr id="5" name="Subtitle 2"/>
          <p:cNvSpPr>
            <a:spLocks noGrp="1"/>
          </p:cNvSpPr>
          <p:nvPr>
            <p:ph type="subTitle" idx="4294967295"/>
          </p:nvPr>
        </p:nvSpPr>
        <p:spPr bwMode="auto">
          <a:xfrm>
            <a:off x="0" y="1371600"/>
            <a:ext cx="6096000" cy="49530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Calibri" pitchFamily="34" charset="0"/>
              </a:rPr>
              <a:t>Prohibition outlawed the manufacture, transport, and sale of alcohol.  The 18</a:t>
            </a:r>
            <a:r>
              <a:rPr kumimoji="0" lang="en-US" altLang="en-US" sz="3000" b="1" i="0" u="none" strike="noStrike" cap="none" normalizeH="0" baseline="30000" smtClean="0">
                <a:ln>
                  <a:noFill/>
                </a:ln>
                <a:solidFill>
                  <a:schemeClr val="tx1"/>
                </a:solidFill>
                <a:effectLst/>
                <a:latin typeface="Calibri" pitchFamily="34" charset="0"/>
              </a:rPr>
              <a:t>th</a:t>
            </a:r>
            <a:r>
              <a:rPr kumimoji="0" lang="en-US" altLang="en-US" sz="3000" b="1" i="0" u="none" strike="noStrike" cap="none" normalizeH="0" baseline="0" smtClean="0">
                <a:ln>
                  <a:noFill/>
                </a:ln>
                <a:solidFill>
                  <a:schemeClr val="tx1"/>
                </a:solidFill>
                <a:effectLst/>
                <a:latin typeface="Calibri" pitchFamily="34" charset="0"/>
              </a:rPr>
              <a:t> Amendment did nothing to prevent people from buying or drinking alcohol.</a:t>
            </a:r>
            <a:endParaRPr kumimoji="0" lang="en-US" altLang="en-US" sz="3000" b="0" i="0" u="none" strike="noStrike" cap="none" normalizeH="0" baseline="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sng" strike="noStrike" cap="none" normalizeH="0" baseline="0" smtClean="0">
                <a:ln>
                  <a:noFill/>
                </a:ln>
                <a:solidFill>
                  <a:schemeClr val="tx1"/>
                </a:solidFill>
                <a:effectLst/>
                <a:latin typeface="Calibri" pitchFamily="34" charset="0"/>
              </a:rPr>
              <a:t>When the U.S. entered WWI</a:t>
            </a:r>
            <a:r>
              <a:rPr kumimoji="0" lang="en-US" altLang="en-US" sz="3000" b="0" i="0" u="none" strike="noStrike" cap="none" normalizeH="0" baseline="0" smtClean="0">
                <a:ln>
                  <a:noFill/>
                </a:ln>
                <a:solidFill>
                  <a:schemeClr val="tx1"/>
                </a:solidFill>
                <a:effectLst/>
                <a:latin typeface="Calibri" pitchFamily="34" charset="0"/>
              </a:rPr>
              <a:t>, Prohibition took on a new attitude  a patriotic act.  </a:t>
            </a:r>
            <a:r>
              <a:rPr kumimoji="0" lang="en-US" altLang="en-US" sz="3000" b="0" i="0" u="sng" strike="noStrike" cap="none" normalizeH="0" baseline="0" smtClean="0">
                <a:ln>
                  <a:noFill/>
                </a:ln>
                <a:solidFill>
                  <a:schemeClr val="tx1"/>
                </a:solidFill>
                <a:effectLst/>
                <a:latin typeface="Calibri" pitchFamily="34" charset="0"/>
              </a:rPr>
              <a:t>People linked alcohol with the enemy </a:t>
            </a:r>
            <a:r>
              <a:rPr kumimoji="0" lang="en-US" altLang="en-US" sz="3000" b="0" i="0" u="none" strike="noStrike" cap="none" normalizeH="0" baseline="0" smtClean="0">
                <a:ln>
                  <a:noFill/>
                </a:ln>
                <a:solidFill>
                  <a:schemeClr val="tx1"/>
                </a:solidFill>
                <a:effectLst/>
                <a:latin typeface="Calibri" pitchFamily="34" charset="0"/>
              </a:rPr>
              <a:t>because many of the breweries had German names.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000" b="0" i="0" u="none" strike="noStrike" cap="none" normalizeH="0" baseline="0" smtClean="0">
                <a:ln>
                  <a:noFill/>
                </a:ln>
                <a:solidFill>
                  <a:schemeClr val="tx1"/>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95234" name="Picture 2" descr="http://www.mdhs.org/Library/Images/Mellon%20Images/Z24access/z24-00047.jpg"/>
          <p:cNvPicPr>
            <a:picLocks noChangeAspect="1" noChangeArrowheads="1"/>
          </p:cNvPicPr>
          <p:nvPr/>
        </p:nvPicPr>
        <p:blipFill>
          <a:blip r:embed="rId2" cstate="print"/>
          <a:srcRect/>
          <a:stretch>
            <a:fillRect/>
          </a:stretch>
        </p:blipFill>
        <p:spPr bwMode="auto">
          <a:xfrm>
            <a:off x="0" y="-593725"/>
            <a:ext cx="9385044" cy="7451725"/>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0"/>
            <a:ext cx="6934200" cy="860425"/>
          </a:xfrm>
          <a:solidFill>
            <a:schemeClr val="accent5">
              <a:lumMod val="40000"/>
              <a:lumOff val="60000"/>
            </a:schemeClr>
          </a:solidFill>
        </p:spPr>
        <p:txBody>
          <a:bodyPr>
            <a:normAutofit/>
          </a:bodyPr>
          <a:lstStyle/>
          <a:p>
            <a:r>
              <a:rPr lang="en-US" dirty="0" smtClean="0">
                <a:solidFill>
                  <a:schemeClr val="accent1">
                    <a:lumMod val="75000"/>
                  </a:schemeClr>
                </a:solidFill>
              </a:rPr>
              <a:t>Volstead Act</a:t>
            </a:r>
            <a:endParaRPr lang="en-US" dirty="0">
              <a:solidFill>
                <a:schemeClr val="accent1">
                  <a:lumMod val="75000"/>
                </a:schemeClr>
              </a:solidFill>
            </a:endParaRPr>
          </a:p>
        </p:txBody>
      </p:sp>
      <p:pic>
        <p:nvPicPr>
          <p:cNvPr id="13314" name="Picture 2" descr="View Image">
            <a:hlinkClick r:id="rId2"/>
          </p:cNvPr>
          <p:cNvPicPr>
            <a:picLocks noChangeAspect="1" noChangeArrowheads="1"/>
          </p:cNvPicPr>
          <p:nvPr/>
        </p:nvPicPr>
        <p:blipFill>
          <a:blip r:embed="rId3" cstate="print"/>
          <a:srcRect/>
          <a:stretch>
            <a:fillRect/>
          </a:stretch>
        </p:blipFill>
        <p:spPr bwMode="auto">
          <a:xfrm>
            <a:off x="2514600" y="3124200"/>
            <a:ext cx="3886200" cy="3886200"/>
          </a:xfrm>
          <a:prstGeom prst="rect">
            <a:avLst/>
          </a:prstGeom>
          <a:noFill/>
        </p:spPr>
      </p:pic>
      <p:sp>
        <p:nvSpPr>
          <p:cNvPr id="5" name="Subtitle 2"/>
          <p:cNvSpPr>
            <a:spLocks noGrp="1"/>
          </p:cNvSpPr>
          <p:nvPr>
            <p:ph type="subTitle" idx="4294967295"/>
          </p:nvPr>
        </p:nvSpPr>
        <p:spPr bwMode="auto">
          <a:xfrm>
            <a:off x="152400" y="1143000"/>
            <a:ext cx="8991600" cy="1981200"/>
          </a:xfrm>
          <a:prstGeom prst="rect">
            <a:avLst/>
          </a:prstGeom>
          <a:solidFill>
            <a:srgbClr val="B7D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rPr>
              <a:t>Volstead Act:  </a:t>
            </a:r>
            <a:r>
              <a:rPr kumimoji="0" lang="en-US" altLang="en-US" sz="3200" b="0" i="0" u="none" strike="noStrike" cap="none" normalizeH="0" baseline="0" dirty="0" smtClean="0">
                <a:ln>
                  <a:noFill/>
                </a:ln>
                <a:solidFill>
                  <a:schemeClr val="tx1"/>
                </a:solidFill>
                <a:effectLst/>
                <a:latin typeface="Calibri" pitchFamily="34" charset="0"/>
              </a:rPr>
              <a:t>legislation that was passed to help with the enforcement of Prohibition.  There were </a:t>
            </a:r>
            <a:r>
              <a:rPr kumimoji="0" lang="en-US" altLang="en-US" sz="3200" b="0" i="0" u="sng" strike="noStrike" cap="none" normalizeH="0" baseline="0" dirty="0" smtClean="0">
                <a:ln>
                  <a:noFill/>
                </a:ln>
                <a:solidFill>
                  <a:schemeClr val="tx1"/>
                </a:solidFill>
                <a:effectLst/>
                <a:latin typeface="Calibri" pitchFamily="34" charset="0"/>
              </a:rPr>
              <a:t>several exceptions to the law including the use of alcohol for medicinal and religious purposes.</a:t>
            </a:r>
            <a:endParaRPr kumimoji="0" lang="en-US" altLang="en-US" sz="3200" b="0" i="0" u="sng"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8763000" cy="838199"/>
          </a:xfrm>
          <a:solidFill>
            <a:schemeClr val="accent3">
              <a:lumMod val="60000"/>
              <a:lumOff val="40000"/>
            </a:schemeClr>
          </a:solidFill>
        </p:spPr>
        <p:txBody>
          <a:bodyPr>
            <a:normAutofit fontScale="90000"/>
          </a:bodyPr>
          <a:lstStyle/>
          <a:p>
            <a:r>
              <a:rPr lang="en-US" dirty="0" smtClean="0">
                <a:solidFill>
                  <a:schemeClr val="accent1">
                    <a:lumMod val="75000"/>
                  </a:schemeClr>
                </a:solidFill>
                <a:latin typeface="Aharoni" pitchFamily="2" charset="-79"/>
                <a:cs typeface="Aharoni" pitchFamily="2" charset="-79"/>
              </a:rPr>
              <a:t>Bathtub Gin and Homemade Liquor</a:t>
            </a:r>
            <a:endParaRPr lang="en-US" dirty="0">
              <a:solidFill>
                <a:schemeClr val="accent1">
                  <a:lumMod val="75000"/>
                </a:schemeClr>
              </a:solidFill>
              <a:latin typeface="Aharoni" pitchFamily="2" charset="-79"/>
              <a:cs typeface="Aharoni" pitchFamily="2" charset="-79"/>
            </a:endParaRPr>
          </a:p>
        </p:txBody>
      </p:sp>
      <p:sp>
        <p:nvSpPr>
          <p:cNvPr id="5" name="Subtitle 2"/>
          <p:cNvSpPr>
            <a:spLocks noGrp="1"/>
          </p:cNvSpPr>
          <p:nvPr>
            <p:ph type="subTitle" idx="4294967295"/>
          </p:nvPr>
        </p:nvSpPr>
        <p:spPr bwMode="auto">
          <a:xfrm>
            <a:off x="0" y="1752600"/>
            <a:ext cx="5943600" cy="4419600"/>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700" b="0" i="0" strike="noStrike" cap="none" normalizeH="0" baseline="0" dirty="0" smtClean="0">
                <a:ln>
                  <a:noFill/>
                </a:ln>
                <a:solidFill>
                  <a:schemeClr val="tx1"/>
                </a:solidFill>
                <a:effectLst/>
                <a:latin typeface="Calibri" pitchFamily="34" charset="0"/>
              </a:rPr>
              <a:t>It was easy to get liquor despite the laws.  One way was to make it yourself.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700" b="0" i="0"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700" b="0" i="0" strike="noStrike" cap="none" normalizeH="0" baseline="0" dirty="0" smtClean="0">
                <a:ln>
                  <a:noFill/>
                </a:ln>
                <a:solidFill>
                  <a:schemeClr val="tx1"/>
                </a:solidFill>
                <a:effectLst/>
                <a:latin typeface="Calibri" pitchFamily="34" charset="0"/>
              </a:rPr>
              <a:t>People could buy machines for distilling liquor at the hardware store and take out books at the library on how to brew beer.</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7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
                <a:schemeClr val="tx1"/>
              </a:buClr>
              <a:buSzPts val="2700"/>
              <a:buFont typeface="Wingdings" pitchFamily="2" charset="2"/>
              <a:buChar char="§"/>
              <a:tabLst/>
            </a:pPr>
            <a:r>
              <a:rPr kumimoji="0" lang="en-US" altLang="en-US" sz="2700" b="0" i="0" u="none" strike="noStrike" cap="none" normalizeH="0" baseline="0" dirty="0" smtClean="0">
                <a:ln>
                  <a:noFill/>
                </a:ln>
                <a:solidFill>
                  <a:schemeClr val="tx1"/>
                </a:solidFill>
                <a:effectLst/>
                <a:latin typeface="Calibri" pitchFamily="34" charset="0"/>
              </a:rPr>
              <a:t>Beer was brewed in the bathtub, coffee maker, and anywhere and everywhere.</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1748" name="Picture 4" descr="http://media.harveynichols.com/catalog/product/cache/1/image/900x/9df78eab33525d08d6e5fb8d27136e95/4/1/414407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4419600"/>
            <a:ext cx="2263774" cy="226377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bathtubginonline.com/assets/templates/bathtub_gin/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2590800"/>
            <a:ext cx="3324225"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descr="http://www.stlmag.com/Blogs/Look-Listen/September-2011/Of-Moonshine-Temperance-and-Scofflaws-Ken-Burns-and-Lynn-Novick-Talk-about-Prohibition/prohibiti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70941"/>
            <a:ext cx="7086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p:txBody>
          <a:bodyPr/>
          <a:lstStyle/>
          <a:p>
            <a:endParaRPr lang="en-US" dirty="0"/>
          </a:p>
        </p:txBody>
      </p:sp>
      <p:pic>
        <p:nvPicPr>
          <p:cNvPr id="7" name="Content Placeholder 5" descr="scan0004.jpg"/>
          <p:cNvPicPr>
            <a:picLocks noChangeAspect="1"/>
          </p:cNvPicPr>
          <p:nvPr/>
        </p:nvPicPr>
        <p:blipFill>
          <a:blip r:embed="rId4" cstate="print"/>
          <a:stretch>
            <a:fillRect/>
          </a:stretch>
        </p:blipFill>
        <p:spPr>
          <a:xfrm>
            <a:off x="304800" y="533400"/>
            <a:ext cx="4038600" cy="5647082"/>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57200"/>
            <a:ext cx="6934200" cy="860425"/>
          </a:xfrm>
          <a:solidFill>
            <a:schemeClr val="accent2">
              <a:lumMod val="40000"/>
              <a:lumOff val="60000"/>
            </a:schemeClr>
          </a:solidFill>
        </p:spPr>
        <p:txBody>
          <a:bodyPr>
            <a:normAutofit/>
          </a:bodyPr>
          <a:lstStyle/>
          <a:p>
            <a:r>
              <a:rPr lang="en-US" dirty="0" smtClean="0">
                <a:solidFill>
                  <a:schemeClr val="accent1">
                    <a:lumMod val="75000"/>
                  </a:schemeClr>
                </a:solidFill>
              </a:rPr>
              <a:t>Speakeasies</a:t>
            </a:r>
            <a:endParaRPr lang="en-US" dirty="0">
              <a:solidFill>
                <a:schemeClr val="accent1">
                  <a:lumMod val="75000"/>
                </a:schemeClr>
              </a:solidFill>
            </a:endParaRPr>
          </a:p>
        </p:txBody>
      </p:sp>
      <p:pic>
        <p:nvPicPr>
          <p:cNvPr id="77826" name="Picture 2" descr="Speakeasy of the Prohibition Era"/>
          <p:cNvPicPr>
            <a:picLocks noChangeAspect="1" noChangeArrowheads="1"/>
          </p:cNvPicPr>
          <p:nvPr/>
        </p:nvPicPr>
        <p:blipFill>
          <a:blip r:embed="rId2" cstate="print"/>
          <a:srcRect/>
          <a:stretch>
            <a:fillRect/>
          </a:stretch>
        </p:blipFill>
        <p:spPr bwMode="auto">
          <a:xfrm>
            <a:off x="4876800" y="2590800"/>
            <a:ext cx="4033344" cy="2924176"/>
          </a:xfrm>
          <a:prstGeom prst="rect">
            <a:avLst/>
          </a:prstGeom>
          <a:noFill/>
        </p:spPr>
      </p:pic>
      <p:sp>
        <p:nvSpPr>
          <p:cNvPr id="4" name="Subtitle 3"/>
          <p:cNvSpPr>
            <a:spLocks noGrp="1"/>
          </p:cNvSpPr>
          <p:nvPr>
            <p:ph type="subTitle" idx="1"/>
          </p:nvPr>
        </p:nvSpPr>
        <p:spPr/>
        <p:txBody>
          <a:bodyPr/>
          <a:lstStyle/>
          <a:p>
            <a:endParaRPr lang="en-US" dirty="0"/>
          </a:p>
        </p:txBody>
      </p:sp>
      <p:sp>
        <p:nvSpPr>
          <p:cNvPr id="5" name="Subtitle 2"/>
          <p:cNvSpPr>
            <a:spLocks noGrp="1"/>
          </p:cNvSpPr>
          <p:nvPr>
            <p:ph type="subTitle" idx="4294967295"/>
          </p:nvPr>
        </p:nvSpPr>
        <p:spPr bwMode="auto">
          <a:xfrm>
            <a:off x="228600" y="1676400"/>
            <a:ext cx="4495800" cy="4876800"/>
          </a:xfrm>
          <a:prstGeom prst="rect">
            <a:avLst/>
          </a:prstGeom>
          <a:solidFill>
            <a:srgbClr val="E6B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Calibri" pitchFamily="34" charset="0"/>
              </a:rPr>
              <a:t>A </a:t>
            </a:r>
            <a:r>
              <a:rPr kumimoji="0" lang="en-US" altLang="en-US" sz="2700" b="1" i="0" u="none" strike="noStrike" cap="none" normalizeH="0" baseline="0" dirty="0" smtClean="0">
                <a:ln>
                  <a:noFill/>
                </a:ln>
                <a:solidFill>
                  <a:schemeClr val="tx1"/>
                </a:solidFill>
                <a:effectLst/>
                <a:latin typeface="Calibri" pitchFamily="34" charset="0"/>
              </a:rPr>
              <a:t>speakeasy</a:t>
            </a:r>
            <a:r>
              <a:rPr kumimoji="0" lang="en-US" altLang="en-US" sz="2700" b="0" i="0" u="none" strike="noStrike" cap="none" normalizeH="0" baseline="0" dirty="0" smtClean="0">
                <a:ln>
                  <a:noFill/>
                </a:ln>
                <a:solidFill>
                  <a:schemeClr val="tx1"/>
                </a:solidFill>
                <a:effectLst/>
                <a:latin typeface="Calibri" pitchFamily="34" charset="0"/>
              </a:rPr>
              <a:t> was an </a:t>
            </a:r>
            <a:r>
              <a:rPr kumimoji="0" lang="en-US" altLang="en-US" sz="2700" b="0" i="0" u="sng" strike="noStrike" cap="none" normalizeH="0" baseline="0" dirty="0" smtClean="0">
                <a:ln>
                  <a:noFill/>
                </a:ln>
                <a:solidFill>
                  <a:schemeClr val="tx1"/>
                </a:solidFill>
                <a:effectLst/>
                <a:latin typeface="Calibri" pitchFamily="34" charset="0"/>
              </a:rPr>
              <a:t>establishment which illegally sold alcoholic beverages during Prohibition</a:t>
            </a:r>
            <a:r>
              <a:rPr kumimoji="0" lang="en-US" altLang="en-US" sz="2700" b="0" i="0" u="sng" strike="noStrike" cap="none" normalizeH="0" baseline="0" dirty="0" smtClean="0">
                <a:ln>
                  <a:noFill/>
                </a:ln>
                <a:solidFill>
                  <a:srgbClr val="898989"/>
                </a:solidFill>
                <a:effectLst/>
                <a:latin typeface="Calibri"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700" b="0" i="0" u="none" strike="noStrike" cap="none" normalizeH="0" baseline="0" dirty="0" smtClean="0">
              <a:ln>
                <a:noFill/>
              </a:ln>
              <a:solidFill>
                <a:srgbClr val="17375E"/>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Calibri" pitchFamily="34" charset="0"/>
              </a:rPr>
              <a:t>It was a </a:t>
            </a:r>
            <a:r>
              <a:rPr kumimoji="0" lang="en-US" altLang="en-US" sz="2700" b="0" i="0" u="sng" strike="noStrike" cap="none" normalizeH="0" baseline="0" dirty="0" smtClean="0">
                <a:ln>
                  <a:noFill/>
                </a:ln>
                <a:solidFill>
                  <a:schemeClr val="tx1"/>
                </a:solidFill>
                <a:effectLst/>
                <a:latin typeface="Calibri" pitchFamily="34" charset="0"/>
              </a:rPr>
              <a:t>private club</a:t>
            </a:r>
            <a:r>
              <a:rPr kumimoji="0" lang="en-US" altLang="en-US" sz="2700" b="0" i="0" u="none" strike="noStrike" cap="none" normalizeH="0" baseline="0" dirty="0" smtClean="0">
                <a:ln>
                  <a:noFill/>
                </a:ln>
                <a:solidFill>
                  <a:schemeClr val="tx1"/>
                </a:solidFill>
                <a:effectLst/>
                <a:latin typeface="Calibri" pitchFamily="34" charset="0"/>
              </a:rPr>
              <a:t>.   </a:t>
            </a:r>
            <a:r>
              <a:rPr kumimoji="0" lang="en-US" altLang="en-US" sz="2700" b="0" i="0" u="sng" strike="noStrike" cap="none" normalizeH="0" baseline="0" dirty="0" smtClean="0">
                <a:ln>
                  <a:noFill/>
                </a:ln>
                <a:solidFill>
                  <a:schemeClr val="tx1"/>
                </a:solidFill>
                <a:effectLst/>
                <a:latin typeface="Calibri" pitchFamily="34" charset="0"/>
              </a:rPr>
              <a:t>Secret knocks and passwords were used </a:t>
            </a:r>
            <a:r>
              <a:rPr kumimoji="0" lang="en-US" altLang="en-US" sz="2700" b="0" i="0" u="none" strike="noStrike" cap="none" normalizeH="0" baseline="0" dirty="0" smtClean="0">
                <a:ln>
                  <a:noFill/>
                </a:ln>
                <a:solidFill>
                  <a:schemeClr val="tx1"/>
                </a:solidFill>
                <a:effectLst/>
                <a:latin typeface="Calibri" pitchFamily="34" charset="0"/>
              </a:rPr>
              <a:t>to gain entry and </a:t>
            </a:r>
            <a:r>
              <a:rPr kumimoji="0" lang="en-US" altLang="en-US" sz="2700" b="0" i="0" u="sng" strike="noStrike" cap="none" normalizeH="0" baseline="0" dirty="0" smtClean="0">
                <a:ln>
                  <a:noFill/>
                </a:ln>
                <a:solidFill>
                  <a:schemeClr val="tx1"/>
                </a:solidFill>
                <a:effectLst/>
                <a:latin typeface="Calibri" pitchFamily="34" charset="0"/>
              </a:rPr>
              <a:t>to prove one was not an officer of the law.</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534400" cy="936625"/>
          </a:xfrm>
          <a:solidFill>
            <a:schemeClr val="accent4">
              <a:lumMod val="40000"/>
              <a:lumOff val="60000"/>
            </a:schemeClr>
          </a:solidFill>
        </p:spPr>
        <p:txBody>
          <a:bodyPr>
            <a:normAutofit/>
          </a:bodyPr>
          <a:lstStyle/>
          <a:p>
            <a:r>
              <a:rPr lang="en-US" dirty="0" smtClean="0">
                <a:solidFill>
                  <a:schemeClr val="accent1">
                    <a:lumMod val="75000"/>
                  </a:schemeClr>
                </a:solidFill>
                <a:latin typeface="Aharoni" pitchFamily="2" charset="-79"/>
                <a:cs typeface="Aharoni" pitchFamily="2" charset="-79"/>
              </a:rPr>
              <a:t>Bootleggers and Moonshiners</a:t>
            </a:r>
            <a:endParaRPr lang="en-US" dirty="0">
              <a:solidFill>
                <a:schemeClr val="accent1">
                  <a:lumMod val="75000"/>
                </a:schemeClr>
              </a:solidFill>
              <a:latin typeface="Aharoni" pitchFamily="2" charset="-79"/>
              <a:cs typeface="Aharoni" pitchFamily="2" charset="-79"/>
            </a:endParaRPr>
          </a:p>
        </p:txBody>
      </p:sp>
      <p:pic>
        <p:nvPicPr>
          <p:cNvPr id="4" name="Picture 2" descr="Woman hiding a flask during Prohibition.">
            <a:hlinkClick r:id="rId2"/>
          </p:cNvPr>
          <p:cNvPicPr>
            <a:picLocks noChangeAspect="1" noChangeArrowheads="1"/>
          </p:cNvPicPr>
          <p:nvPr/>
        </p:nvPicPr>
        <p:blipFill>
          <a:blip r:embed="rId3" cstate="print"/>
          <a:srcRect/>
          <a:stretch>
            <a:fillRect/>
          </a:stretch>
        </p:blipFill>
        <p:spPr bwMode="auto">
          <a:xfrm>
            <a:off x="5791200" y="1588150"/>
            <a:ext cx="2819400" cy="4364976"/>
          </a:xfrm>
          <a:prstGeom prst="rect">
            <a:avLst/>
          </a:prstGeom>
          <a:noFill/>
        </p:spPr>
      </p:pic>
      <p:sp>
        <p:nvSpPr>
          <p:cNvPr id="5" name="Subtitle 4"/>
          <p:cNvSpPr>
            <a:spLocks noGrp="1"/>
          </p:cNvSpPr>
          <p:nvPr>
            <p:ph type="subTitle" idx="1"/>
          </p:nvPr>
        </p:nvSpPr>
        <p:spPr/>
        <p:txBody>
          <a:bodyPr/>
          <a:lstStyle/>
          <a:p>
            <a:endParaRPr lang="en-US"/>
          </a:p>
        </p:txBody>
      </p:sp>
      <p:sp>
        <p:nvSpPr>
          <p:cNvPr id="6" name="Subtitle 2"/>
          <p:cNvSpPr>
            <a:spLocks noGrp="1"/>
          </p:cNvSpPr>
          <p:nvPr>
            <p:ph type="subTitle" idx="4294967295"/>
          </p:nvPr>
        </p:nvSpPr>
        <p:spPr bwMode="auto">
          <a:xfrm>
            <a:off x="381000" y="1588150"/>
            <a:ext cx="4876800" cy="4965050"/>
          </a:xfrm>
          <a:prstGeom prst="rect">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The people who did not want to make their own alcohol  could go to bootleggers and moonshiners.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1" i="0" u="none" strike="noStrike" cap="none" normalizeH="0" baseline="0" dirty="0" smtClean="0">
                <a:ln>
                  <a:noFill/>
                </a:ln>
                <a:solidFill>
                  <a:schemeClr val="tx1"/>
                </a:solidFill>
                <a:effectLst/>
                <a:latin typeface="Calibri" pitchFamily="34" charset="0"/>
              </a:rPr>
              <a:t>Bootlegging</a:t>
            </a:r>
            <a:r>
              <a:rPr kumimoji="0" lang="en-US" altLang="en-US" sz="2500" b="0" i="0" u="none" strike="noStrike" cap="none" normalizeH="0" baseline="0" dirty="0" smtClean="0">
                <a:ln>
                  <a:noFill/>
                </a:ln>
                <a:solidFill>
                  <a:schemeClr val="tx1"/>
                </a:solidFill>
                <a:effectLst/>
                <a:latin typeface="Calibri" pitchFamily="34" charset="0"/>
              </a:rPr>
              <a:t>:  illegal making, selling, and transporting of alcohol.  Often times the illegal substance was transported in fashionable high legged boots.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1" i="0" u="none" strike="noStrike" cap="none" normalizeH="0" baseline="0" dirty="0" smtClean="0">
                <a:ln>
                  <a:noFill/>
                </a:ln>
                <a:solidFill>
                  <a:schemeClr val="tx1"/>
                </a:solidFill>
                <a:effectLst/>
                <a:latin typeface="Calibri" pitchFamily="34" charset="0"/>
              </a:rPr>
              <a:t>Moonshine:</a:t>
            </a:r>
            <a:r>
              <a:rPr kumimoji="0" lang="en-US" altLang="en-US" sz="2500" b="0" i="0" u="none" strike="noStrike" cap="none" normalizeH="0" baseline="0" dirty="0" smtClean="0">
                <a:ln>
                  <a:noFill/>
                </a:ln>
                <a:solidFill>
                  <a:schemeClr val="tx1"/>
                </a:solidFill>
                <a:effectLst/>
                <a:latin typeface="Calibri" pitchFamily="34" charset="0"/>
              </a:rPr>
              <a:t>  liquor made by the light of the moon or in secret.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Calibri"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28977</TotalTime>
  <Words>3542</Words>
  <Application>Microsoft Office PowerPoint</Application>
  <PresentationFormat>On-screen Show (4:3)</PresentationFormat>
  <Paragraphs>483</Paragraphs>
  <Slides>114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114</vt:i4>
      </vt:variant>
    </vt:vector>
  </HeadingPairs>
  <TitlesOfParts>
    <vt:vector size="124" baseType="lpstr">
      <vt:lpstr>Aharoni</vt:lpstr>
      <vt:lpstr>Arial</vt:lpstr>
      <vt:lpstr>Calibri</vt:lpstr>
      <vt:lpstr>Comic Sans MS</vt:lpstr>
      <vt:lpstr>Cooper Black</vt:lpstr>
      <vt:lpstr>Georgia</vt:lpstr>
      <vt:lpstr>Verdana</vt:lpstr>
      <vt:lpstr>Wingdings</vt:lpstr>
      <vt:lpstr>Wingdings 2</vt:lpstr>
      <vt:lpstr>Civic</vt:lpstr>
      <vt:lpstr>PowerPoint Presentation</vt:lpstr>
      <vt:lpstr>PowerPoint Presentation</vt:lpstr>
      <vt:lpstr>FADS</vt:lpstr>
      <vt:lpstr>FLAG POLE SITTING</vt:lpstr>
      <vt:lpstr>PowerPoint Presentation</vt:lpstr>
      <vt:lpstr>MARATHON DANCING</vt:lpstr>
      <vt:lpstr>PowerPoint Presentation</vt:lpstr>
      <vt:lpstr>GOLDFISH SWALLOWING</vt:lpstr>
      <vt:lpstr>Fads Through the Decades</vt:lpstr>
      <vt:lpstr>CONSUMERISM</vt:lpstr>
      <vt:lpstr>New Technology</vt:lpstr>
      <vt:lpstr>Credit Cards</vt:lpstr>
      <vt:lpstr>Politics in the 1920’s</vt:lpstr>
      <vt:lpstr>Harding: Election of 1920</vt:lpstr>
      <vt:lpstr>Ohio Gang</vt:lpstr>
      <vt:lpstr>Death of Harding</vt:lpstr>
      <vt:lpstr>Harding:  Ohio President</vt:lpstr>
      <vt:lpstr>Teapot Dome Scandal</vt:lpstr>
      <vt:lpstr>PowerPoint Presentation</vt:lpstr>
      <vt:lpstr>WOMEN</vt:lpstr>
      <vt:lpstr>MOTHERHOOD REDEFINED</vt:lpstr>
      <vt:lpstr>MARGARET SANGER</vt:lpstr>
      <vt:lpstr>Flappers</vt:lpstr>
      <vt:lpstr>DALE CARNEGIE</vt:lpstr>
      <vt:lpstr>The Radio</vt:lpstr>
      <vt:lpstr>The Hindenburg</vt:lpstr>
      <vt:lpstr>At 7:25, a few witnesses saw the fabric ahead of the upper fin flutter as if gas were leaking. Witnesses also reported seeing blue discharges—possibly static electricity—moments before the fire on top and in the back of the ship near the point where the flames first appeared.</vt:lpstr>
      <vt:lpstr>Of the 97 people on board, 35 people died. There was one additional fatality on the ground.</vt:lpstr>
      <vt:lpstr>PowerPoint Presentation</vt:lpstr>
      <vt:lpstr>PowerPoint Presentation</vt:lpstr>
      <vt:lpstr>PowerPoint Presentation</vt:lpstr>
      <vt:lpstr>War of the Worlds</vt:lpstr>
      <vt:lpstr>PowerPoint Presentation</vt:lpstr>
      <vt:lpstr>War of the Worlds</vt:lpstr>
      <vt:lpstr>The Movies</vt:lpstr>
      <vt:lpstr>THE JAZZ SINGER</vt:lpstr>
      <vt:lpstr>COMICS</vt:lpstr>
      <vt:lpstr>STEREOTYPES IN FILM</vt:lpstr>
      <vt:lpstr>PowerPoint Presentation</vt:lpstr>
      <vt:lpstr>Charles Lindbergh</vt:lpstr>
      <vt:lpstr>SPORTS</vt:lpstr>
      <vt:lpstr>Babe Ruth</vt:lpstr>
      <vt:lpstr>Red Grange</vt:lpstr>
      <vt:lpstr>Gertrude Ederle</vt:lpstr>
      <vt:lpstr>PowerPoint Presentation</vt:lpstr>
      <vt:lpstr>LIFE MAGAZINE</vt:lpstr>
      <vt:lpstr>Jazz</vt:lpstr>
      <vt:lpstr>The Jazz Age</vt:lpstr>
      <vt:lpstr>Harlem Renaissance </vt:lpstr>
      <vt:lpstr>LANGSTON HUGHES</vt:lpstr>
      <vt:lpstr>A Dream Deferred By:  Langston Hughes</vt:lpstr>
      <vt:lpstr>Marcus Garvey</vt:lpstr>
      <vt:lpstr>Back to Africa</vt:lpstr>
      <vt:lpstr>Black Nationalism</vt:lpstr>
      <vt:lpstr>Chicago Race Riot: Red Summer</vt:lpstr>
      <vt:lpstr>Ku Klux Klan</vt:lpstr>
      <vt:lpstr>Ku Klux Klan</vt:lpstr>
      <vt:lpstr>Klan Declines</vt:lpstr>
      <vt:lpstr>Birth of a Nation</vt:lpstr>
      <vt:lpstr>PowerPoint Presentation</vt:lpstr>
      <vt:lpstr>African American Migration</vt:lpstr>
      <vt:lpstr>Effects of African American Migration</vt:lpstr>
      <vt:lpstr>Scottsboro Boys</vt:lpstr>
      <vt:lpstr>The Red Scare</vt:lpstr>
      <vt:lpstr>PowerPoint Presentation</vt:lpstr>
      <vt:lpstr>Communism</vt:lpstr>
      <vt:lpstr>J. Edgar Hoover</vt:lpstr>
      <vt:lpstr>The Lavender Scare</vt:lpstr>
      <vt:lpstr>PowerPoint Presentation</vt:lpstr>
      <vt:lpstr>Palmer Raids</vt:lpstr>
      <vt:lpstr>Sacco and Vanzetti</vt:lpstr>
      <vt:lpstr>Sacco and Vanzetti Verdict</vt:lpstr>
      <vt:lpstr>Emergency Quota Act of 1924</vt:lpstr>
      <vt:lpstr>Popular Front Alliances</vt:lpstr>
      <vt:lpstr>Lincoln Brigade:  Spanish Civil War</vt:lpstr>
      <vt:lpstr>Socialism</vt:lpstr>
      <vt:lpstr>Retreat to Idealism</vt:lpstr>
      <vt:lpstr>WELFARE CAPITALISM</vt:lpstr>
      <vt:lpstr>American Plan</vt:lpstr>
      <vt:lpstr>ASIAN AMERICANS</vt:lpstr>
      <vt:lpstr>1924 Election</vt:lpstr>
      <vt:lpstr>Farm Crisis</vt:lpstr>
      <vt:lpstr>Farmers Lose Their Farms</vt:lpstr>
      <vt:lpstr>Fundamentalism</vt:lpstr>
      <vt:lpstr>RELIGION</vt:lpstr>
      <vt:lpstr>Scopes Trial</vt:lpstr>
      <vt:lpstr>The Butler Act</vt:lpstr>
      <vt:lpstr>Darrow vs. Bryan</vt:lpstr>
      <vt:lpstr>The Trial</vt:lpstr>
      <vt:lpstr>PowerPoint Presentation</vt:lpstr>
      <vt:lpstr>The Noble Experiment</vt:lpstr>
      <vt:lpstr>Women for Prohibition</vt:lpstr>
      <vt:lpstr>The 18th Amendment</vt:lpstr>
      <vt:lpstr>PowerPoint Presentation</vt:lpstr>
      <vt:lpstr>Volstead Act</vt:lpstr>
      <vt:lpstr>Bathtub Gin and Homemade Liquor</vt:lpstr>
      <vt:lpstr>PowerPoint Presentation</vt:lpstr>
      <vt:lpstr>Speakeasies</vt:lpstr>
      <vt:lpstr>Bootleggers and Moonshiners</vt:lpstr>
      <vt:lpstr>PowerPoint Presentation</vt:lpstr>
      <vt:lpstr>Rum Runners</vt:lpstr>
      <vt:lpstr>The Feds Busting Up Barrels</vt:lpstr>
      <vt:lpstr>Organized Crime</vt:lpstr>
      <vt:lpstr>Elliot Ness</vt:lpstr>
      <vt:lpstr>PowerPoint Presentation</vt:lpstr>
      <vt:lpstr>Al Capone</vt:lpstr>
      <vt:lpstr>Capone Goes to Prison</vt:lpstr>
      <vt:lpstr>PowerPoint Presentation</vt:lpstr>
      <vt:lpstr>PowerPoint Presentation</vt:lpstr>
      <vt:lpstr>21st Amendment</vt:lpstr>
      <vt:lpstr>End of Prohibition</vt:lpstr>
      <vt:lpstr>Calvin Coolidge</vt:lpstr>
      <vt:lpstr>TAXES</vt:lpstr>
      <vt:lpstr>ASSOCIATIONALISM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dc:creator>
  <cp:lastModifiedBy>Drugan, Kimberly</cp:lastModifiedBy>
  <cp:revision>218</cp:revision>
  <dcterms:created xsi:type="dcterms:W3CDTF">2009-11-20T14:28:24Z</dcterms:created>
  <dcterms:modified xsi:type="dcterms:W3CDTF">2019-02-26T13:49:46Z</dcterms:modified>
</cp:coreProperties>
</file>