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0" r:id="rId2"/>
    <p:sldId id="281" r:id="rId3"/>
    <p:sldId id="256" r:id="rId4"/>
    <p:sldId id="268" r:id="rId5"/>
    <p:sldId id="257" r:id="rId6"/>
    <p:sldId id="258" r:id="rId7"/>
    <p:sldId id="259" r:id="rId8"/>
    <p:sldId id="260" r:id="rId9"/>
    <p:sldId id="261" r:id="rId10"/>
    <p:sldId id="262" r:id="rId11"/>
    <p:sldId id="263" r:id="rId12"/>
    <p:sldId id="264" r:id="rId13"/>
    <p:sldId id="279" r:id="rId14"/>
    <p:sldId id="265" r:id="rId15"/>
    <p:sldId id="266" r:id="rId16"/>
    <p:sldId id="267" r:id="rId17"/>
    <p:sldId id="269" r:id="rId18"/>
    <p:sldId id="270" r:id="rId19"/>
    <p:sldId id="271"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CEEE1AA-CCC9-46C5-B97E-35DA30BFA1B7}" type="datetimeFigureOut">
              <a:rPr lang="en-US" smtClean="0"/>
              <a:t>4/15/2015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2B58E6E-2795-4784-B2DC-F7D8D00F5C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EEE1AA-CCC9-46C5-B97E-35DA30BFA1B7}" type="datetimeFigureOut">
              <a:rPr lang="en-US" smtClean="0"/>
              <a:t>4/15/2015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B58E6E-2795-4784-B2DC-F7D8D00F5C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EEE1AA-CCC9-46C5-B97E-35DA30BFA1B7}" type="datetimeFigureOut">
              <a:rPr lang="en-US" smtClean="0"/>
              <a:t>4/15/2015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B58E6E-2795-4784-B2DC-F7D8D00F5C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EEE1AA-CCC9-46C5-B97E-35DA30BFA1B7}" type="datetimeFigureOut">
              <a:rPr lang="en-US" smtClean="0"/>
              <a:t>4/15/2015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B58E6E-2795-4784-B2DC-F7D8D00F5C92}"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CEEE1AA-CCC9-46C5-B97E-35DA30BFA1B7}" type="datetimeFigureOut">
              <a:rPr lang="en-US" smtClean="0"/>
              <a:t>4/15/2015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B58E6E-2795-4784-B2DC-F7D8D00F5C9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EEE1AA-CCC9-46C5-B97E-35DA30BFA1B7}" type="datetimeFigureOut">
              <a:rPr lang="en-US" smtClean="0"/>
              <a:t>4/15/2015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2B58E6E-2795-4784-B2DC-F7D8D00F5C92}"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EEE1AA-CCC9-46C5-B97E-35DA30BFA1B7}" type="datetimeFigureOut">
              <a:rPr lang="en-US" smtClean="0"/>
              <a:t>4/15/2015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2B58E6E-2795-4784-B2DC-F7D8D00F5C9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EEE1AA-CCC9-46C5-B97E-35DA30BFA1B7}" type="datetimeFigureOut">
              <a:rPr lang="en-US" smtClean="0"/>
              <a:t>4/15/2015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2B58E6E-2795-4784-B2DC-F7D8D00F5C92}"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CEEE1AA-CCC9-46C5-B97E-35DA30BFA1B7}" type="datetimeFigureOut">
              <a:rPr lang="en-US" smtClean="0"/>
              <a:t>4/15/2015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2B58E6E-2795-4784-B2DC-F7D8D00F5C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CEEE1AA-CCC9-46C5-B97E-35DA30BFA1B7}" type="datetimeFigureOut">
              <a:rPr lang="en-US" smtClean="0"/>
              <a:t>4/15/2015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2B58E6E-2795-4784-B2DC-F7D8D00F5C9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CEEE1AA-CCC9-46C5-B97E-35DA30BFA1B7}" type="datetimeFigureOut">
              <a:rPr lang="en-US" smtClean="0"/>
              <a:t>4/15/2015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2B58E6E-2795-4784-B2DC-F7D8D00F5C9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CEEE1AA-CCC9-46C5-B97E-35DA30BFA1B7}" type="datetimeFigureOut">
              <a:rPr lang="en-US" smtClean="0"/>
              <a:t>4/15/2015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2B58E6E-2795-4784-B2DC-F7D8D00F5C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faculty.babson.edu/krollag/org_site/soc_psych/latane_bystand.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ds.yahoo.com/_ylt=A9G_bF_2Q0pLmiABNm6jzbkF/SIG=132felk9i/EXP=1263244662/**http:/www.lifelinkcounselling.com/wp-content/uploads/2007/09/helping-hand.jpg"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2.bp.blogspot.com/-1D2j9Y3e4js/TlJFDeSkhRI/AAAAAAAA20Q/2hZdAQgGQsU/s1600/Backgrounds-for-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9144000" cy="68869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768" y="539315"/>
            <a:ext cx="9403536" cy="3046988"/>
          </a:xfrm>
          <a:prstGeom prst="rect">
            <a:avLst/>
          </a:prstGeom>
          <a:noFill/>
        </p:spPr>
        <p:txBody>
          <a:bodyPr wrap="none" lIns="91440" tIns="45720" rIns="91440" bIns="45720">
            <a:spAutoFit/>
          </a:bodyPr>
          <a:lstStyle/>
          <a:p>
            <a:pPr algn="ctr"/>
            <a:r>
              <a:rPr lang="en-US"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HUMAN</a:t>
            </a:r>
          </a:p>
          <a:p>
            <a:pPr algn="ctr"/>
            <a:r>
              <a:rPr lang="en-US" sz="9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RELATIONSHIPS</a:t>
            </a:r>
            <a:endParaRPr lang="en-US" sz="9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264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t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485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4294967295"/>
          </p:nvPr>
        </p:nvSpPr>
        <p:spPr bwMode="auto">
          <a:xfrm>
            <a:off x="381000" y="1524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smtClean="0">
                <a:ln>
                  <a:noFill/>
                </a:ln>
                <a:solidFill>
                  <a:schemeClr val="tx1"/>
                </a:solidFill>
                <a:effectLst/>
                <a:latin typeface="Lucida Sans Unicode" pitchFamily="34" charset="0"/>
              </a:rPr>
              <a:t>In a 1973 experiment, </a:t>
            </a:r>
            <a:r>
              <a:rPr kumimoji="0" lang="en-US" altLang="en-US" sz="2700" b="0" i="0" u="sng" strike="noStrike" cap="none" normalizeH="0" baseline="0" smtClean="0">
                <a:ln>
                  <a:noFill/>
                </a:ln>
                <a:solidFill>
                  <a:schemeClr val="tx1"/>
                </a:solidFill>
                <a:effectLst/>
                <a:latin typeface="Lucida Sans Unicode" pitchFamily="34" charset="0"/>
              </a:rPr>
              <a:t>recruited participants had to walk from one building to another, where they would give a lecture. </a:t>
            </a:r>
            <a:r>
              <a:rPr kumimoji="0" lang="en-US" altLang="en-US" sz="2700" b="0" i="0" u="none" strike="noStrike" cap="none" normalizeH="0" baseline="0" smtClean="0">
                <a:ln>
                  <a:noFill/>
                </a:ln>
                <a:solidFill>
                  <a:schemeClr val="tx1"/>
                </a:solidFill>
                <a:effectLst/>
                <a:latin typeface="Lucida Sans Unicode" pitchFamily="34" charset="0"/>
              </a:rPr>
              <a:t>In some scenarios, these students were </a:t>
            </a:r>
            <a:r>
              <a:rPr kumimoji="0" lang="en-US" altLang="en-US" sz="2700" b="0" i="0" u="sng" strike="noStrike" cap="none" normalizeH="0" baseline="0" smtClean="0">
                <a:ln>
                  <a:noFill/>
                </a:ln>
                <a:solidFill>
                  <a:schemeClr val="tx1"/>
                </a:solidFill>
                <a:effectLst/>
                <a:latin typeface="Lucida Sans Unicode" pitchFamily="34" charset="0"/>
              </a:rPr>
              <a:t>told that they were in a hurry or that they had a few minutes to spare. </a:t>
            </a:r>
          </a:p>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smtClean="0">
                <a:ln>
                  <a:noFill/>
                </a:ln>
                <a:solidFill>
                  <a:schemeClr val="tx1"/>
                </a:solidFill>
                <a:effectLst/>
                <a:latin typeface="Lucida Sans Unicode" pitchFamily="34" charset="0"/>
              </a:rPr>
              <a:t>The experimenters positioned a </a:t>
            </a:r>
            <a:r>
              <a:rPr kumimoji="0" lang="en-US" altLang="en-US" sz="2700" b="0" i="0" u="sng" strike="noStrike" cap="none" normalizeH="0" baseline="0" smtClean="0">
                <a:ln>
                  <a:noFill/>
                </a:ln>
                <a:solidFill>
                  <a:schemeClr val="tx1"/>
                </a:solidFill>
                <a:effectLst/>
                <a:latin typeface="Lucida Sans Unicode" pitchFamily="34" charset="0"/>
              </a:rPr>
              <a:t>moaning man</a:t>
            </a:r>
            <a:r>
              <a:rPr kumimoji="0" lang="en-US" altLang="en-US" sz="2700" b="0" i="0" u="none" strike="noStrike" cap="none" normalizeH="0" baseline="0" smtClean="0">
                <a:ln>
                  <a:noFill/>
                </a:ln>
                <a:solidFill>
                  <a:schemeClr val="tx1"/>
                </a:solidFill>
                <a:effectLst/>
                <a:latin typeface="Lucida Sans Unicode" pitchFamily="34" charset="0"/>
              </a:rPr>
              <a:t> along the students’ path. </a:t>
            </a:r>
            <a:r>
              <a:rPr kumimoji="0" lang="en-US" altLang="en-US" sz="2700" b="0" i="0" u="sng" strike="noStrike" cap="none" normalizeH="0" baseline="0" smtClean="0">
                <a:ln>
                  <a:noFill/>
                </a:ln>
                <a:solidFill>
                  <a:schemeClr val="tx1"/>
                </a:solidFill>
                <a:effectLst/>
                <a:latin typeface="Lucida Sans Unicode" pitchFamily="34" charset="0"/>
              </a:rPr>
              <a:t>The amount of students who helped along their way was highest in the low hurry situations (63%) and lowest in high hurry (10%). </a:t>
            </a:r>
            <a:endParaRPr kumimoji="0" lang="en-US" altLang="en-US" sz="32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3830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t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304800" y="0"/>
            <a:ext cx="8485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4294967295"/>
          </p:nvPr>
        </p:nvSpPr>
        <p:spPr bwMode="auto">
          <a:xfrm>
            <a:off x="304800" y="1447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smtClean="0">
                <a:ln>
                  <a:noFill/>
                </a:ln>
                <a:solidFill>
                  <a:schemeClr val="tx1"/>
                </a:solidFill>
                <a:effectLst/>
                <a:latin typeface="Lucida Sans Unicode" pitchFamily="34" charset="0"/>
              </a:rPr>
              <a:t>Further studies reveal that the explanation for bystander apathy may have less to do with human callousness and more to do with a tendency to take social cues from those around us. </a:t>
            </a:r>
          </a:p>
          <a:p>
            <a:pPr marL="342900" marR="0" lvl="0" indent="-342900" algn="l" defTabSz="914400" rtl="0" eaLnBrk="0" fontAlgn="base" latinLnBrk="0" hangingPunct="0">
              <a:lnSpc>
                <a:spcPct val="100000"/>
              </a:lnSpc>
              <a:spcBef>
                <a:spcPts val="400"/>
              </a:spcBef>
              <a:spcAft>
                <a:spcPct val="0"/>
              </a:spcAft>
              <a:buClrTx/>
              <a:buSzTx/>
              <a:buFontTx/>
              <a:buChar char="•"/>
              <a:tabLst/>
            </a:pPr>
            <a:endParaRPr kumimoji="0" lang="en-US" altLang="en-US" sz="2700" b="0" i="0" u="none" strike="noStrike" cap="none" normalizeH="0" baseline="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smtClean="0">
                <a:ln>
                  <a:noFill/>
                </a:ln>
                <a:solidFill>
                  <a:schemeClr val="tx1"/>
                </a:solidFill>
                <a:effectLst/>
                <a:latin typeface="Lucida Sans Unicode" pitchFamily="34" charset="0"/>
              </a:rPr>
              <a:t>In a 1969 experiment by Darley and Daniel Batson, subjects were placed in a room to fill out questionnaires. </a:t>
            </a:r>
            <a:endParaRPr kumimoji="0" lang="en-US" altLang="en-US" sz="32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3830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bwMode="auto">
          <a:xfrm>
            <a:off x="0" y="0"/>
            <a:ext cx="8610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500" b="0" i="0" u="none" strike="noStrike" cap="none" normalizeH="0" baseline="0" smtClean="0">
                <a:ln>
                  <a:noFill/>
                </a:ln>
                <a:solidFill>
                  <a:schemeClr val="tx1"/>
                </a:solidFill>
                <a:effectLst/>
                <a:latin typeface="Lucida Sans Unicode" pitchFamily="34" charset="0"/>
                <a:hlinkClick r:id="rId2" tooltip="Babson College site"/>
              </a:rPr>
              <a:t>The room slowly filled with smoke</a:t>
            </a:r>
            <a:r>
              <a:rPr kumimoji="0" lang="en-US" altLang="en-US" sz="2500" b="0" i="0" u="none" strike="noStrike" cap="none" normalizeH="0" baseline="0" smtClean="0">
                <a:ln>
                  <a:noFill/>
                </a:ln>
                <a:solidFill>
                  <a:schemeClr val="tx1"/>
                </a:solidFill>
                <a:effectLst/>
                <a:latin typeface="Lucida Sans Unicode" pitchFamily="34" charset="0"/>
              </a:rPr>
              <a:t>. There were three conditions: one in which the subject was alone, one in which three naïve subjects were in the room, and one in which one naïve subject was placed with two confederates who noticed and ignored the smoke. </a:t>
            </a:r>
          </a:p>
          <a:p>
            <a:pPr marL="342900" marR="0" lvl="0" indent="-342900" algn="l" defTabSz="914400" rtl="0" eaLnBrk="0" fontAlgn="base" latinLnBrk="0" hangingPunct="0">
              <a:lnSpc>
                <a:spcPct val="100000"/>
              </a:lnSpc>
              <a:spcBef>
                <a:spcPts val="400"/>
              </a:spcBef>
              <a:spcAft>
                <a:spcPct val="0"/>
              </a:spcAft>
              <a:buClrTx/>
              <a:buSzTx/>
              <a:buFontTx/>
              <a:buChar char="•"/>
              <a:tabLst/>
            </a:pPr>
            <a:endParaRPr kumimoji="0" lang="en-US" altLang="en-US" sz="2500" b="0" i="0" u="none" strike="noStrike" cap="none" normalizeH="0" baseline="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500" b="0" i="0" u="none" strike="noStrike" cap="none" normalizeH="0" baseline="0" smtClean="0">
                <a:ln>
                  <a:noFill/>
                </a:ln>
                <a:solidFill>
                  <a:schemeClr val="tx1"/>
                </a:solidFill>
                <a:effectLst/>
                <a:latin typeface="Lucida Sans Unicode" pitchFamily="34" charset="0"/>
              </a:rPr>
              <a:t>The alone subjects calmly reported the smoke 75% of the time. In the confederate and naïve bystander conditions, only 10% and 38% of subjects reported the smoke, respectively. In some of the confederate instances, the smoke grew so thick that the subject look concerned, got up, and checked the vent. </a:t>
            </a:r>
          </a:p>
          <a:p>
            <a:pPr marL="342900" marR="0" lvl="0" indent="-342900" algn="l" defTabSz="914400" rtl="0" eaLnBrk="0" fontAlgn="base" latinLnBrk="0" hangingPunct="0">
              <a:lnSpc>
                <a:spcPct val="100000"/>
              </a:lnSpc>
              <a:spcBef>
                <a:spcPts val="400"/>
              </a:spcBef>
              <a:spcAft>
                <a:spcPct val="0"/>
              </a:spcAft>
              <a:buClrTx/>
              <a:buSzTx/>
              <a:buFontTx/>
              <a:buChar char="•"/>
              <a:tabLst/>
            </a:pPr>
            <a:endParaRPr kumimoji="0" lang="en-US" altLang="en-US" sz="2500" b="0" i="0" u="none" strike="noStrike" cap="none" normalizeH="0" baseline="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500" b="0" i="0" u="none" strike="noStrike" cap="none" normalizeH="0" baseline="0" smtClean="0">
                <a:ln>
                  <a:noFill/>
                </a:ln>
                <a:solidFill>
                  <a:schemeClr val="tx1"/>
                </a:solidFill>
                <a:effectLst/>
                <a:latin typeface="Lucida Sans Unicode" pitchFamily="34" charset="0"/>
              </a:rPr>
              <a:t>However, upon seeing the how calm the confederates remained, they went back to their forms.</a:t>
            </a:r>
            <a:endParaRPr kumimoji="0" lang="en-US" altLang="en-US" sz="32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38305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600200"/>
            <a:ext cx="6553200" cy="4368798"/>
          </a:xfrm>
        </p:spPr>
      </p:pic>
      <p:sp>
        <p:nvSpPr>
          <p:cNvPr id="3" name="Title 2"/>
          <p:cNvSpPr>
            <a:spLocks noGrp="1"/>
          </p:cNvSpPr>
          <p:nvPr>
            <p:ph type="title"/>
          </p:nvPr>
        </p:nvSpPr>
        <p:spPr>
          <a:xfrm>
            <a:off x="228600" y="228600"/>
            <a:ext cx="10058400" cy="1143000"/>
          </a:xfrm>
        </p:spPr>
        <p:txBody>
          <a:bodyPr>
            <a:noAutofit/>
          </a:bodyPr>
          <a:lstStyle/>
          <a:p>
            <a:r>
              <a:rPr lang="en-US" sz="7200" dirty="0" smtClean="0"/>
              <a:t>BYSTANDER EFFECT</a:t>
            </a:r>
            <a:endParaRPr lang="en-US" sz="7200" dirty="0"/>
          </a:p>
        </p:txBody>
      </p:sp>
    </p:spTree>
    <p:extLst>
      <p:ext uri="{BB962C8B-B14F-4D97-AF65-F5344CB8AC3E}">
        <p14:creationId xmlns:p14="http://schemas.microsoft.com/office/powerpoint/2010/main" val="404767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0" y="0"/>
            <a:ext cx="8485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idx="4294967295"/>
          </p:nvPr>
        </p:nvSpPr>
        <p:spPr bwMode="auto">
          <a:xfrm>
            <a:off x="228600" y="990600"/>
            <a:ext cx="509847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000" b="0" i="0" u="none" strike="noStrike" cap="none" normalizeH="0" baseline="0" dirty="0" smtClean="0">
                <a:ln>
                  <a:noFill/>
                </a:ln>
                <a:solidFill>
                  <a:schemeClr val="tx1"/>
                </a:solidFill>
                <a:effectLst/>
                <a:latin typeface="Lucida Sans Unicode" pitchFamily="34" charset="0"/>
              </a:rPr>
              <a:t>Social psychologists, John Darley and Bibb </a:t>
            </a:r>
            <a:r>
              <a:rPr kumimoji="0" lang="en-US" altLang="en-US" sz="2000" b="0" i="0" u="none" strike="noStrike" cap="none" normalizeH="0" baseline="0" dirty="0" err="1" smtClean="0">
                <a:ln>
                  <a:noFill/>
                </a:ln>
                <a:solidFill>
                  <a:schemeClr val="tx1"/>
                </a:solidFill>
                <a:effectLst/>
                <a:latin typeface="Lucida Sans Unicode" pitchFamily="34" charset="0"/>
              </a:rPr>
              <a:t>Latané</a:t>
            </a:r>
            <a:r>
              <a:rPr kumimoji="0" lang="en-US" altLang="en-US" sz="2000" b="0" i="0" u="none" strike="noStrike" cap="none" normalizeH="0" baseline="0" dirty="0" smtClean="0">
                <a:ln>
                  <a:noFill/>
                </a:ln>
                <a:solidFill>
                  <a:schemeClr val="tx1"/>
                </a:solidFill>
                <a:effectLst/>
                <a:latin typeface="Lucida Sans Unicode" pitchFamily="34" charset="0"/>
              </a:rPr>
              <a:t> started this line of research, showing </a:t>
            </a:r>
            <a:r>
              <a:rPr kumimoji="0" lang="en-US" altLang="en-US" sz="2000" b="0" i="0" u="sng" strike="noStrike" cap="none" normalizeH="0" baseline="0" dirty="0" smtClean="0">
                <a:ln>
                  <a:noFill/>
                </a:ln>
                <a:solidFill>
                  <a:schemeClr val="tx1"/>
                </a:solidFill>
                <a:effectLst/>
                <a:latin typeface="Lucida Sans Unicode" pitchFamily="34" charset="0"/>
              </a:rPr>
              <a:t>that larger numbers of bystanders decrease the likelihood that someone will step forward and help a victim.</a:t>
            </a:r>
          </a:p>
          <a:p>
            <a:pPr marL="342900" marR="0" lvl="0" indent="-342900" algn="l" defTabSz="914400" rtl="0" eaLnBrk="0" fontAlgn="base" latinLnBrk="0" hangingPunct="0">
              <a:lnSpc>
                <a:spcPct val="100000"/>
              </a:lnSpc>
              <a:spcBef>
                <a:spcPts val="400"/>
              </a:spcBef>
              <a:spcAft>
                <a:spcPct val="0"/>
              </a:spcAft>
              <a:buClrTx/>
              <a:buSzTx/>
              <a:buFontTx/>
              <a:buChar char="•"/>
              <a:tabLst/>
            </a:pPr>
            <a:r>
              <a:rPr kumimoji="0" lang="en-US" altLang="en-US" sz="2000" b="0" i="0" u="sng" strike="noStrike" cap="none" normalizeH="0" baseline="0" dirty="0" smtClean="0">
                <a:ln>
                  <a:noFill/>
                </a:ln>
                <a:solidFill>
                  <a:schemeClr val="tx1"/>
                </a:solidFill>
                <a:effectLst/>
                <a:latin typeface="Lucida Sans Unicode" pitchFamily="34" charset="0"/>
              </a:rPr>
              <a:t> </a:t>
            </a:r>
          </a:p>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000" b="0" i="0" u="none" strike="noStrike" cap="none" normalizeH="0" baseline="0" dirty="0" smtClean="0">
                <a:ln>
                  <a:noFill/>
                </a:ln>
                <a:solidFill>
                  <a:schemeClr val="tx1"/>
                </a:solidFill>
                <a:effectLst/>
                <a:latin typeface="Lucida Sans Unicode" pitchFamily="34" charset="0"/>
              </a:rPr>
              <a:t>The reasons include the fact that onlookers </a:t>
            </a:r>
            <a:r>
              <a:rPr kumimoji="0" lang="en-US" altLang="en-US" sz="2000" b="0" i="0" u="sng" strike="noStrike" cap="none" normalizeH="0" baseline="0" dirty="0" smtClean="0">
                <a:ln>
                  <a:noFill/>
                </a:ln>
                <a:solidFill>
                  <a:schemeClr val="tx1"/>
                </a:solidFill>
                <a:effectLst/>
                <a:latin typeface="Lucida Sans Unicode" pitchFamily="34" charset="0"/>
              </a:rPr>
              <a:t>see that others are not helping either, that onlookers believe others will know better how to help, and that onlookers feel uncertain about helping while others are watching</a:t>
            </a:r>
            <a:r>
              <a:rPr kumimoji="0" lang="en-US" altLang="en-US" sz="2000" b="0" i="0" u="none" strike="noStrike" cap="none" normalizeH="0" baseline="0" dirty="0" smtClean="0">
                <a:ln>
                  <a:noFill/>
                </a:ln>
                <a:solidFill>
                  <a:schemeClr val="tx1"/>
                </a:solidFill>
                <a:effectLst/>
                <a:latin typeface="Lucida Sans Unicode" pitchFamily="34" charset="0"/>
              </a:rPr>
              <a:t>.</a:t>
            </a:r>
            <a:endParaRPr kumimoji="0" lang="en-US" altLang="en-US" sz="2000" b="0" i="0" u="none" strike="noStrike" cap="none" normalizeH="0" baseline="0" dirty="0" smtClean="0">
              <a:ln>
                <a:noFill/>
              </a:ln>
              <a:solidFill>
                <a:schemeClr val="tx1"/>
              </a:solidFill>
              <a:effectLst/>
              <a:latin typeface="Arial" pitchFamily="34" charset="0"/>
            </a:endParaRPr>
          </a:p>
        </p:txBody>
      </p:sp>
      <p:pic>
        <p:nvPicPr>
          <p:cNvPr id="11269" name="Picture 5" descr="http://media-cache-ak0.pinimg.com/236x/32/7b/f4/327bf415c2198a1242800fa73896de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0"/>
            <a:ext cx="3500301"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30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8485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idx="4294967295"/>
          </p:nvPr>
        </p:nvSpPr>
        <p:spPr bwMode="auto">
          <a:xfrm>
            <a:off x="0" y="1143000"/>
            <a:ext cx="480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000" b="0" i="0" u="none" strike="noStrike" cap="none" normalizeH="0" baseline="0" dirty="0" smtClean="0">
                <a:ln>
                  <a:noFill/>
                </a:ln>
                <a:solidFill>
                  <a:schemeClr val="tx1"/>
                </a:solidFill>
                <a:effectLst/>
                <a:latin typeface="Lucida Sans Unicode" pitchFamily="34" charset="0"/>
              </a:rPr>
              <a:t>There are </a:t>
            </a:r>
            <a:r>
              <a:rPr kumimoji="0" lang="en-US" altLang="en-US" sz="2000" b="0" i="0" u="sng" strike="noStrike" cap="none" normalizeH="0" baseline="0" dirty="0" smtClean="0">
                <a:ln>
                  <a:noFill/>
                </a:ln>
                <a:solidFill>
                  <a:schemeClr val="tx1"/>
                </a:solidFill>
                <a:effectLst/>
                <a:latin typeface="Lucida Sans Unicode" pitchFamily="34" charset="0"/>
              </a:rPr>
              <a:t>many reasons why bystanders in groups fail to act in emergency situations, but social psychologists have focused most of their attention on two major factors. </a:t>
            </a:r>
          </a:p>
          <a:p>
            <a:pPr marL="342900" marR="0" lvl="0" indent="-342900" algn="l" defTabSz="914400" rtl="0" eaLnBrk="0" fontAlgn="base" latinLnBrk="0" hangingPunct="0">
              <a:lnSpc>
                <a:spcPct val="100000"/>
              </a:lnSpc>
              <a:spcBef>
                <a:spcPts val="400"/>
              </a:spcBef>
              <a:spcAft>
                <a:spcPct val="0"/>
              </a:spcAft>
              <a:buClrTx/>
              <a:buSzTx/>
              <a:buFontTx/>
              <a:buChar char="•"/>
              <a:tabLst/>
            </a:pPr>
            <a:endParaRPr kumimoji="0" lang="en-US" altLang="en-US" sz="2000" b="0" i="0" u="sng" strike="noStrike" cap="none" normalizeH="0" baseline="0" dirty="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000" b="0" i="0" u="none" strike="noStrike" cap="none" normalizeH="0" baseline="0" dirty="0" smtClean="0">
                <a:ln>
                  <a:noFill/>
                </a:ln>
                <a:solidFill>
                  <a:schemeClr val="tx1"/>
                </a:solidFill>
                <a:effectLst/>
                <a:latin typeface="Lucida Sans Unicode" pitchFamily="34" charset="0"/>
              </a:rPr>
              <a:t>According to a basic principle of social influence, bystanders monitor the reactions of other people in an emergency situation to see if others think that it is necessary to intervene. </a:t>
            </a:r>
            <a:endParaRPr kumimoji="0" lang="en-US" altLang="en-US" sz="2000" b="0" i="0" u="none" strike="noStrike" cap="none" normalizeH="0" baseline="0" dirty="0" smtClean="0">
              <a:ln>
                <a:noFill/>
              </a:ln>
              <a:solidFill>
                <a:schemeClr val="tx1"/>
              </a:solidFill>
              <a:effectLst/>
              <a:latin typeface="Arial" pitchFamily="34" charset="0"/>
            </a:endParaRPr>
          </a:p>
        </p:txBody>
      </p:sp>
      <p:pic>
        <p:nvPicPr>
          <p:cNvPr id="12293" name="Picture 5" descr="http://3.bp.blogspot.com/_UdbvSIdCfBE/RxMfmsdvTdI/AAAAAAAAAEA/z9mroo_S1mE/s400/social+psyc+page+2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228600"/>
            <a:ext cx="421386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30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4294967295"/>
          </p:nvPr>
        </p:nvSpPr>
        <p:spPr bwMode="auto">
          <a:xfrm>
            <a:off x="3269673" y="976745"/>
            <a:ext cx="5867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400"/>
              </a:spcBef>
              <a:spcAft>
                <a:spcPct val="0"/>
              </a:spcAft>
              <a:buClrTx/>
              <a:buSzTx/>
              <a:buFontTx/>
              <a:buChar char="•"/>
              <a:tabLst/>
            </a:pPr>
            <a:r>
              <a:rPr kumimoji="0" lang="en-US" altLang="en-US" sz="2500" b="1" i="0" u="none" strike="noStrike" cap="none" normalizeH="0" baseline="0" dirty="0" smtClean="0">
                <a:ln>
                  <a:noFill/>
                </a:ln>
                <a:solidFill>
                  <a:schemeClr val="tx1"/>
                </a:solidFill>
                <a:effectLst/>
                <a:latin typeface="Lucida Sans Unicode" pitchFamily="34" charset="0"/>
              </a:rPr>
              <a:t>Pluralistic Ignorance or Social Proof</a:t>
            </a:r>
            <a:endParaRPr kumimoji="0" lang="en-US" altLang="en-US" sz="2500" b="0" i="0" u="none" strike="noStrike" cap="none" normalizeH="0" baseline="0" dirty="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500" b="0" i="0" u="none" strike="noStrike" cap="none" normalizeH="0" baseline="0" dirty="0" smtClean="0">
                <a:ln>
                  <a:noFill/>
                </a:ln>
                <a:solidFill>
                  <a:schemeClr val="tx1"/>
                </a:solidFill>
                <a:effectLst/>
                <a:latin typeface="Lucida Sans Unicode" pitchFamily="34" charset="0"/>
              </a:rPr>
              <a:t>Since everyone is doing exactly the same thing (nothing), they all conclude from the inaction of others that help is not needed. </a:t>
            </a:r>
          </a:p>
          <a:p>
            <a:pPr marL="342900" marR="0" lvl="0" indent="-342900" algn="l" defTabSz="914400" rtl="0" eaLnBrk="0" fontAlgn="base" latinLnBrk="0" hangingPunct="0">
              <a:lnSpc>
                <a:spcPct val="100000"/>
              </a:lnSpc>
              <a:spcBef>
                <a:spcPts val="400"/>
              </a:spcBef>
              <a:spcAft>
                <a:spcPct val="0"/>
              </a:spcAft>
              <a:buClrTx/>
              <a:buSzTx/>
              <a:buFontTx/>
              <a:buChar char="•"/>
              <a:tabLst/>
            </a:pPr>
            <a:endParaRPr kumimoji="0" lang="en-US" altLang="en-US" sz="2500" b="1" i="0" u="none" strike="noStrike" cap="none" normalizeH="0" baseline="0" dirty="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Tx/>
              <a:buSzTx/>
              <a:buFontTx/>
              <a:buChar char="•"/>
              <a:tabLst/>
            </a:pPr>
            <a:r>
              <a:rPr kumimoji="0" lang="en-US" altLang="en-US" sz="2500" b="1" i="0" u="none" strike="noStrike" cap="none" normalizeH="0" baseline="0" dirty="0" smtClean="0">
                <a:ln>
                  <a:noFill/>
                </a:ln>
                <a:solidFill>
                  <a:schemeClr val="tx1"/>
                </a:solidFill>
                <a:effectLst/>
                <a:latin typeface="Lucida Sans Unicode" pitchFamily="34" charset="0"/>
              </a:rPr>
              <a:t>Diffusion of Responsibility</a:t>
            </a:r>
            <a:endParaRPr kumimoji="0" lang="en-US" altLang="en-US" sz="2500" b="0" i="0" u="none" strike="noStrike" cap="none" normalizeH="0" baseline="0" dirty="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500" b="0" i="0" u="none" strike="noStrike" cap="none" normalizeH="0" baseline="0" dirty="0" smtClean="0">
                <a:ln>
                  <a:noFill/>
                </a:ln>
                <a:solidFill>
                  <a:schemeClr val="tx1"/>
                </a:solidFill>
                <a:effectLst/>
                <a:latin typeface="Lucida Sans Unicode" pitchFamily="34" charset="0"/>
              </a:rPr>
              <a:t>This occurs when observers all assume that someone else is going to intervene and so each individual feels less responsible and refrains from doing anything.</a:t>
            </a:r>
            <a:endParaRPr kumimoji="0" lang="en-US" altLang="en-US" sz="3200" b="0" i="0" u="none" strike="noStrike" cap="none" normalizeH="0" baseline="0" dirty="0" smtClean="0">
              <a:ln>
                <a:noFill/>
              </a:ln>
              <a:solidFill>
                <a:schemeClr val="tx1"/>
              </a:solidFill>
              <a:effectLst/>
              <a:latin typeface="Arial" pitchFamily="34" charset="0"/>
            </a:endParaRPr>
          </a:p>
        </p:txBody>
      </p:sp>
      <p:pic>
        <p:nvPicPr>
          <p:cNvPr id="19458"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0" y="-6927"/>
            <a:ext cx="8485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http://radiofreethinker.files.wordpress.com/2011/06/mban103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3429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305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82"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457200" y="-6927"/>
            <a:ext cx="80216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type="body" sz="half" idx="4294967295"/>
          </p:nvPr>
        </p:nvSpPr>
        <p:spPr bwMode="auto">
          <a:xfrm>
            <a:off x="533400" y="12192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0" fontAlgn="base" latinLnBrk="0" hangingPunct="0">
              <a:lnSpc>
                <a:spcPct val="100000"/>
              </a:lnSpc>
              <a:spcBef>
                <a:spcPts val="400"/>
              </a:spcBef>
              <a:spcAft>
                <a:spcPct val="0"/>
              </a:spcAft>
              <a:buClrTx/>
              <a:buSzTx/>
              <a:buFontTx/>
              <a:buChar char="•"/>
              <a:tabLst/>
            </a:pPr>
            <a:r>
              <a:rPr kumimoji="0" lang="en-US" altLang="en-US" sz="2800" b="0" i="0" u="none" strike="noStrike" cap="none" normalizeH="0" baseline="0" dirty="0" smtClean="0">
                <a:ln>
                  <a:noFill/>
                </a:ln>
                <a:solidFill>
                  <a:srgbClr val="0000FF"/>
                </a:solidFill>
                <a:effectLst/>
                <a:latin typeface="Palatino Linotype" pitchFamily="18" charset="0"/>
              </a:rPr>
              <a:t>Social Exchange Theory:</a:t>
            </a:r>
            <a:r>
              <a:rPr kumimoji="0" lang="en-US" altLang="en-US" sz="2800" b="0" i="0" u="none" strike="noStrike" cap="none" normalizeH="0" baseline="0" dirty="0" smtClean="0">
                <a:ln>
                  <a:noFill/>
                </a:ln>
                <a:solidFill>
                  <a:srgbClr val="6600CC"/>
                </a:solidFill>
                <a:effectLst/>
                <a:latin typeface="Palatino Linotype" pitchFamily="18" charset="0"/>
              </a:rPr>
              <a:t> </a:t>
            </a:r>
            <a:r>
              <a:rPr kumimoji="0" lang="en-US" altLang="en-US" sz="2800" b="0" i="0" u="none" strike="noStrike" cap="none" normalizeH="0" baseline="0" dirty="0" smtClean="0">
                <a:ln>
                  <a:noFill/>
                </a:ln>
                <a:solidFill>
                  <a:schemeClr val="tx1"/>
                </a:solidFill>
                <a:effectLst/>
                <a:latin typeface="Palatino Linotype" pitchFamily="18" charset="0"/>
              </a:rPr>
              <a:t>Our social behavior is an exchange process. The aim is to maximize benefits and minimize costs.</a:t>
            </a:r>
          </a:p>
          <a:p>
            <a:pPr marL="342900" marR="0" lvl="0" indent="-342900" algn="l" defTabSz="914400" rtl="0" eaLnBrk="0" fontAlgn="base" latinLnBrk="0" hangingPunct="0">
              <a:lnSpc>
                <a:spcPct val="100000"/>
              </a:lnSpc>
              <a:spcBef>
                <a:spcPts val="400"/>
              </a:spcBef>
              <a:spcAft>
                <a:spcPct val="0"/>
              </a:spcAft>
              <a:buClrTx/>
              <a:buSzTx/>
              <a:buFontTx/>
              <a:buChar char="•"/>
              <a:tabLst/>
            </a:pPr>
            <a:endParaRPr kumimoji="0" lang="en-US" altLang="en-US" sz="2800" b="0" i="0" u="none" strike="noStrike" cap="none" normalizeH="0" baseline="0" dirty="0" smtClean="0">
              <a:ln>
                <a:noFill/>
              </a:ln>
              <a:solidFill>
                <a:schemeClr val="tx1"/>
              </a:solidFill>
              <a:effectLst/>
              <a:latin typeface="Palatino Linotype" pitchFamily="18" charset="0"/>
            </a:endParaRPr>
          </a:p>
          <a:p>
            <a:pPr marL="342900" marR="0" lvl="0" indent="-342900" algn="l" defTabSz="914400" rtl="0" eaLnBrk="0" fontAlgn="base" latinLnBrk="0" hangingPunct="0">
              <a:lnSpc>
                <a:spcPct val="100000"/>
              </a:lnSpc>
              <a:spcBef>
                <a:spcPts val="325"/>
              </a:spcBef>
              <a:spcAft>
                <a:spcPct val="0"/>
              </a:spcAft>
              <a:buClr>
                <a:schemeClr val="accent1"/>
              </a:buClr>
              <a:buSzPts val="2400"/>
              <a:buFont typeface="Wingdings" pitchFamily="2" charset="2"/>
              <a:buChar char="§"/>
              <a:tabLst/>
            </a:pPr>
            <a:r>
              <a:rPr kumimoji="0" lang="en-US" altLang="en-US" sz="2800" b="0" i="0" u="none" strike="noStrike" cap="none" normalizeH="0" baseline="0" dirty="0" smtClean="0">
                <a:ln>
                  <a:noFill/>
                </a:ln>
                <a:solidFill>
                  <a:srgbClr val="0000FF"/>
                </a:solidFill>
                <a:effectLst/>
                <a:latin typeface="Palatino Linotype" pitchFamily="18" charset="0"/>
              </a:rPr>
              <a:t>Reciprocity Norm:</a:t>
            </a:r>
            <a:r>
              <a:rPr kumimoji="0" lang="en-US" altLang="en-US" sz="2800" b="0" i="0" u="none" strike="noStrike" cap="none" normalizeH="0" baseline="0" dirty="0" smtClean="0">
                <a:ln>
                  <a:noFill/>
                </a:ln>
                <a:solidFill>
                  <a:srgbClr val="6600CC"/>
                </a:solidFill>
                <a:effectLst/>
                <a:latin typeface="Palatino Linotype" pitchFamily="18" charset="0"/>
              </a:rPr>
              <a:t> </a:t>
            </a:r>
            <a:r>
              <a:rPr kumimoji="0" lang="en-US" altLang="en-US" sz="2800" b="0" i="0" u="none" strike="noStrike" cap="none" normalizeH="0" baseline="0" dirty="0" smtClean="0">
                <a:ln>
                  <a:noFill/>
                </a:ln>
                <a:solidFill>
                  <a:schemeClr val="tx1"/>
                </a:solidFill>
                <a:effectLst/>
                <a:latin typeface="Palatino Linotype" pitchFamily="18" charset="0"/>
              </a:rPr>
              <a:t>The expectation that we should return help and not harm those who have helped us.</a:t>
            </a:r>
          </a:p>
          <a:p>
            <a:pPr marL="342900" marR="0" lvl="0" indent="-342900" algn="l" defTabSz="914400" rtl="0" eaLnBrk="0" fontAlgn="base" latinLnBrk="0" hangingPunct="0">
              <a:lnSpc>
                <a:spcPct val="100000"/>
              </a:lnSpc>
              <a:spcBef>
                <a:spcPts val="325"/>
              </a:spcBef>
              <a:spcAft>
                <a:spcPct val="0"/>
              </a:spcAft>
              <a:buClrTx/>
              <a:buSzTx/>
              <a:buFontTx/>
              <a:buChar char="•"/>
              <a:tabLst/>
            </a:pPr>
            <a:endParaRPr kumimoji="0" lang="en-US" altLang="en-US" sz="2800" b="0" i="0" u="none" strike="noStrike" cap="none" normalizeH="0" baseline="0" dirty="0" smtClean="0">
              <a:ln>
                <a:noFill/>
              </a:ln>
              <a:solidFill>
                <a:schemeClr val="tx1"/>
              </a:solidFill>
              <a:effectLst/>
              <a:latin typeface="Palatino Linotype" pitchFamily="18" charset="0"/>
            </a:endParaRPr>
          </a:p>
          <a:p>
            <a:pPr marL="342900" marR="0" lvl="0" indent="-342900" algn="l" defTabSz="914400" rtl="0" eaLnBrk="0" fontAlgn="base" latinLnBrk="0" hangingPunct="0">
              <a:lnSpc>
                <a:spcPct val="100000"/>
              </a:lnSpc>
              <a:spcBef>
                <a:spcPts val="325"/>
              </a:spcBef>
              <a:spcAft>
                <a:spcPct val="0"/>
              </a:spcAft>
              <a:buClr>
                <a:schemeClr val="accent1"/>
              </a:buClr>
              <a:buSzPts val="2400"/>
              <a:buFont typeface="Wingdings" pitchFamily="2" charset="2"/>
              <a:buChar char="§"/>
              <a:tabLst/>
            </a:pPr>
            <a:r>
              <a:rPr kumimoji="0" lang="en-US" altLang="en-US" sz="2800" b="0" i="0" u="none" strike="noStrike" cap="none" normalizeH="0" baseline="0" dirty="0" smtClean="0">
                <a:ln>
                  <a:noFill/>
                </a:ln>
                <a:solidFill>
                  <a:srgbClr val="0000FF"/>
                </a:solidFill>
                <a:effectLst/>
                <a:latin typeface="Palatino Linotype" pitchFamily="18" charset="0"/>
              </a:rPr>
              <a:t>Social–Responsibility Norm:</a:t>
            </a:r>
            <a:r>
              <a:rPr kumimoji="0" lang="en-US" altLang="en-US" sz="2800" b="0" i="0" u="none" strike="noStrike" cap="none" normalizeH="0" baseline="0" dirty="0" smtClean="0">
                <a:ln>
                  <a:noFill/>
                </a:ln>
                <a:solidFill>
                  <a:schemeClr val="tx1"/>
                </a:solidFill>
                <a:effectLst/>
                <a:latin typeface="Palatino Linotype" pitchFamily="18" charset="0"/>
              </a:rPr>
              <a:t> Largely learned, it is a norm that tells us to help others when they need us even though they may not repay us.</a:t>
            </a:r>
            <a:endParaRPr kumimoji="0" lang="en-US" altLang="en-US" sz="2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62881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71450"/>
            <a:ext cx="7637026" cy="175432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WHAT WOULD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DO?</a:t>
            </a:r>
          </a:p>
        </p:txBody>
      </p:sp>
      <p:sp>
        <p:nvSpPr>
          <p:cNvPr id="2" name="Content Placeholder 2"/>
          <p:cNvSpPr>
            <a:spLocks noGrp="1"/>
          </p:cNvSpPr>
          <p:nvPr>
            <p:ph idx="4294967295"/>
          </p:nvPr>
        </p:nvSpPr>
        <p:spPr bwMode="auto">
          <a:xfrm>
            <a:off x="321826" y="2133600"/>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smtClean="0">
                <a:ln>
                  <a:noFill/>
                </a:ln>
                <a:solidFill>
                  <a:schemeClr val="tx1"/>
                </a:solidFill>
                <a:effectLst/>
                <a:latin typeface="Lucida Sans Unicode" pitchFamily="34" charset="0"/>
              </a:rPr>
              <a:t>A woman was broken down on the side of the highway with 5 children.</a:t>
            </a:r>
          </a:p>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smtClean="0">
                <a:ln>
                  <a:noFill/>
                </a:ln>
                <a:solidFill>
                  <a:schemeClr val="tx1"/>
                </a:solidFill>
                <a:effectLst/>
                <a:latin typeface="Lucida Sans Unicode" pitchFamily="34" charset="0"/>
              </a:rPr>
              <a:t>Two high school age students were beating up a grade schools student.</a:t>
            </a:r>
          </a:p>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smtClean="0">
                <a:ln>
                  <a:noFill/>
                </a:ln>
                <a:solidFill>
                  <a:schemeClr val="tx1"/>
                </a:solidFill>
                <a:effectLst/>
                <a:latin typeface="Lucida Sans Unicode" pitchFamily="34" charset="0"/>
              </a:rPr>
              <a:t>A baby was locked in a hot car.</a:t>
            </a:r>
          </a:p>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smtClean="0">
                <a:ln>
                  <a:noFill/>
                </a:ln>
                <a:solidFill>
                  <a:schemeClr val="tx1"/>
                </a:solidFill>
                <a:effectLst/>
                <a:latin typeface="Lucida Sans Unicode" pitchFamily="34" charset="0"/>
              </a:rPr>
              <a:t>A person passed out on the sidewalk in front of you.</a:t>
            </a:r>
          </a:p>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smtClean="0">
                <a:ln>
                  <a:noFill/>
                </a:ln>
                <a:solidFill>
                  <a:schemeClr val="tx1"/>
                </a:solidFill>
                <a:effectLst/>
                <a:latin typeface="Lucida Sans Unicode" pitchFamily="34" charset="0"/>
              </a:rPr>
              <a:t>A group of kids were beating up a homeless person.</a:t>
            </a:r>
            <a:endParaRPr kumimoji="0" lang="en-US" altLang="en-US" sz="3200" b="0" i="0" u="none" strike="noStrike" cap="none" normalizeH="0" baseline="0" smtClean="0">
              <a:ln>
                <a:noFill/>
              </a:ln>
              <a:solidFill>
                <a:schemeClr val="tx1"/>
              </a:solidFill>
              <a:effectLst/>
              <a:latin typeface="Arial" pitchFamily="34" charset="0"/>
            </a:endParaRPr>
          </a:p>
        </p:txBody>
      </p:sp>
      <p:pic>
        <p:nvPicPr>
          <p:cNvPr id="21506" name="Title 1"/>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485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81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485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idx="4294967295"/>
          </p:nvPr>
        </p:nvSpPr>
        <p:spPr bwMode="auto">
          <a:xfrm>
            <a:off x="2286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smtClean="0">
                <a:ln>
                  <a:noFill/>
                </a:ln>
                <a:solidFill>
                  <a:schemeClr val="tx1"/>
                </a:solidFill>
                <a:effectLst/>
                <a:latin typeface="Lucida Sans Unicode" pitchFamily="34" charset="0"/>
              </a:rPr>
              <a:t>The </a:t>
            </a:r>
            <a:r>
              <a:rPr kumimoji="0" lang="en-US" altLang="en-US" sz="2700" b="1" i="0" u="none" strike="noStrike" cap="none" normalizeH="0" baseline="0" smtClean="0">
                <a:ln>
                  <a:noFill/>
                </a:ln>
                <a:solidFill>
                  <a:schemeClr val="tx1"/>
                </a:solidFill>
                <a:effectLst/>
                <a:latin typeface="Lucida Sans Unicode" pitchFamily="34" charset="0"/>
              </a:rPr>
              <a:t>false consensus effect</a:t>
            </a:r>
            <a:r>
              <a:rPr kumimoji="0" lang="en-US" altLang="en-US" sz="2700" b="0" i="0" u="none" strike="noStrike" cap="none" normalizeH="0" baseline="0" smtClean="0">
                <a:ln>
                  <a:noFill/>
                </a:ln>
                <a:solidFill>
                  <a:schemeClr val="tx1"/>
                </a:solidFill>
                <a:effectLst/>
                <a:latin typeface="Lucida Sans Unicode" pitchFamily="34" charset="0"/>
              </a:rPr>
              <a:t> is the tendency for people to project their way of thinking onto other people.</a:t>
            </a:r>
            <a:r>
              <a:rPr kumimoji="0" lang="en-US" altLang="en-US" sz="2700" b="0" i="0" u="sng" strike="noStrike" cap="none" normalizeH="0" baseline="0" smtClean="0">
                <a:ln>
                  <a:noFill/>
                </a:ln>
                <a:solidFill>
                  <a:schemeClr val="tx1"/>
                </a:solidFill>
                <a:effectLst/>
                <a:latin typeface="Lucida Sans Unicode" pitchFamily="34" charset="0"/>
              </a:rPr>
              <a:t> </a:t>
            </a:r>
            <a:r>
              <a:rPr kumimoji="0" lang="en-US" altLang="en-US" sz="2700" b="0" i="0" u="none" strike="noStrike" cap="none" normalizeH="0" baseline="0" smtClean="0">
                <a:ln>
                  <a:noFill/>
                </a:ln>
                <a:solidFill>
                  <a:schemeClr val="tx1"/>
                </a:solidFill>
                <a:effectLst/>
                <a:latin typeface="Lucida Sans Unicode" pitchFamily="34" charset="0"/>
              </a:rPr>
              <a:t> In other words, they assume that everyone else thinks the same way they do. </a:t>
            </a:r>
            <a:endParaRPr kumimoji="0" lang="en-US" altLang="en-US" sz="32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62881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Discuss the extent to which biological, cognitive, and sociocultural factors influence human relationships.</a:t>
            </a:r>
          </a:p>
          <a:p>
            <a:r>
              <a:rPr lang="en-US" dirty="0" smtClean="0"/>
              <a:t>Evaluate psychological research relevant to the study of human relationships.</a:t>
            </a:r>
          </a:p>
          <a:p>
            <a:r>
              <a:rPr lang="en-US" dirty="0" smtClean="0"/>
              <a:t>Distinguish between altruism and pro-social behavior.</a:t>
            </a:r>
          </a:p>
          <a:p>
            <a:r>
              <a:rPr lang="en-US" dirty="0" smtClean="0"/>
              <a:t>Contrast two theories explaining altruism in humans.</a:t>
            </a:r>
          </a:p>
          <a:p>
            <a:r>
              <a:rPr lang="en-US" dirty="0" smtClean="0"/>
              <a:t>Explain cross-cultural differences in pro-social behavior with reference to research studies.</a:t>
            </a:r>
          </a:p>
          <a:p>
            <a:r>
              <a:rPr lang="en-US" dirty="0" smtClean="0"/>
              <a:t>Examine factors that influence </a:t>
            </a:r>
            <a:r>
              <a:rPr lang="en-US" dirty="0" err="1" smtClean="0"/>
              <a:t>bystanderism</a:t>
            </a:r>
            <a:r>
              <a:rPr lang="en-US" dirty="0" smtClean="0"/>
              <a:t>.</a:t>
            </a:r>
            <a:endParaRPr lang="en-US" dirty="0"/>
          </a:p>
        </p:txBody>
      </p:sp>
      <p:sp>
        <p:nvSpPr>
          <p:cNvPr id="3" name="Title 2"/>
          <p:cNvSpPr>
            <a:spLocks noGrp="1"/>
          </p:cNvSpPr>
          <p:nvPr>
            <p:ph type="title"/>
          </p:nvPr>
        </p:nvSpPr>
        <p:spPr/>
        <p:txBody>
          <a:bodyPr/>
          <a:lstStyle/>
          <a:p>
            <a:r>
              <a:rPr lang="en-US" dirty="0" smtClean="0"/>
              <a:t>Learning Outcomes:</a:t>
            </a:r>
            <a:endParaRPr lang="en-US" dirty="0"/>
          </a:p>
        </p:txBody>
      </p:sp>
    </p:spTree>
    <p:extLst>
      <p:ext uri="{BB962C8B-B14F-4D97-AF65-F5344CB8AC3E}">
        <p14:creationId xmlns:p14="http://schemas.microsoft.com/office/powerpoint/2010/main" val="320884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409575" y="0"/>
            <a:ext cx="87344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idx="4294967295"/>
          </p:nvPr>
        </p:nvSpPr>
        <p:spPr bwMode="auto">
          <a:xfrm>
            <a:off x="838200" y="990600"/>
            <a:ext cx="7696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the victim appears to need and deserve help.</a:t>
            </a:r>
          </a:p>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the victim is in some way similar to ourselves.</a:t>
            </a:r>
          </a:p>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we have just observed someone else being helpful.</a:t>
            </a:r>
          </a:p>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we are not in a hurry.</a:t>
            </a:r>
          </a:p>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we are in a small town or rural area.</a:t>
            </a:r>
          </a:p>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we are feeling guilty.</a:t>
            </a:r>
          </a:p>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we are focused on others and not preoccupied.</a:t>
            </a:r>
          </a:p>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we are in a good mood.</a:t>
            </a:r>
          </a:p>
          <a:p>
            <a:pPr marL="342900" marR="0" lvl="0" indent="-342900" algn="l" defTabSz="914400" rtl="0" eaLnBrk="0" fontAlgn="base" latinLnBrk="0" hangingPunct="0">
              <a:lnSpc>
                <a:spcPct val="100000"/>
              </a:lnSpc>
              <a:spcBef>
                <a:spcPts val="400"/>
              </a:spcBef>
              <a:spcAft>
                <a:spcPct val="0"/>
              </a:spcAft>
              <a:buClrTx/>
              <a:buSzTx/>
              <a:buFontTx/>
              <a:buChar char="•"/>
              <a:tabLst/>
            </a:pPr>
            <a:endParaRPr kumimoji="0" lang="en-US" altLang="en-US" sz="2100" b="0" i="0" u="none" strike="noStrike" cap="none" normalizeH="0" baseline="0" dirty="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Tx/>
              <a:buSzTx/>
              <a:buFontTx/>
              <a:buChar char="•"/>
              <a:tabLst/>
            </a:pPr>
            <a:r>
              <a:rPr kumimoji="0" lang="en-US" altLang="en-US" sz="2100" b="0" i="0" u="none" strike="noStrike" cap="none" normalizeH="0" baseline="0" dirty="0" smtClean="0">
                <a:ln>
                  <a:noFill/>
                </a:ln>
                <a:solidFill>
                  <a:schemeClr val="tx1"/>
                </a:solidFill>
                <a:effectLst/>
                <a:latin typeface="Lucida Sans Unicode" pitchFamily="34" charset="0"/>
              </a:rPr>
              <a:t>The last result, that happy people are helpful, was the most consistent finding in all of psychology. </a:t>
            </a:r>
            <a:endParaRPr kumimoji="0" lang="en-US" altLang="en-US" sz="3200" b="0" i="0" u="none" strike="noStrike" cap="none" normalizeH="0" baseline="0" dirty="0" smtClean="0">
              <a:ln>
                <a:noFill/>
              </a:ln>
              <a:solidFill>
                <a:schemeClr val="tx1"/>
              </a:solidFill>
              <a:effectLst/>
              <a:latin typeface="Arial" pitchFamily="34" charset="0"/>
            </a:endParaRPr>
          </a:p>
        </p:txBody>
      </p:sp>
      <p:pic>
        <p:nvPicPr>
          <p:cNvPr id="17412" name="Picture 5" descr="View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5267324"/>
            <a:ext cx="23812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812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4294967295"/>
          </p:nvPr>
        </p:nvSpPr>
        <p:spPr bwMode="auto">
          <a:xfrm>
            <a:off x="381000" y="990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other bystanders are more qualified to help, such as doctors or    police officers, and that their intervention would be unneeded. </a:t>
            </a:r>
          </a:p>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People may also experience evaluation apprehension and fear losing face in front of the other bystanders. </a:t>
            </a:r>
          </a:p>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They may also be afraid of being superseded by a superior helper </a:t>
            </a:r>
          </a:p>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offering unwanted assistance, </a:t>
            </a:r>
          </a:p>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facing the legal consequences of offering inferior </a:t>
            </a:r>
          </a:p>
          <a:p>
            <a:pPr marL="342900" marR="0" lvl="0" indent="-342900" algn="l" defTabSz="914400" rtl="0" eaLnBrk="0" fontAlgn="base" latinLnBrk="0" hangingPunct="0">
              <a:lnSpc>
                <a:spcPct val="100000"/>
              </a:lnSpc>
              <a:spcBef>
                <a:spcPts val="400"/>
              </a:spcBef>
              <a:spcAft>
                <a:spcPct val="0"/>
              </a:spcAft>
              <a:buClr>
                <a:schemeClr val="accent1"/>
              </a:buClr>
              <a:buSzPts val="1400"/>
              <a:buFont typeface="Wingdings 3" pitchFamily="18" charset="2"/>
              <a:buChar char=""/>
              <a:tabLst/>
            </a:pPr>
            <a:r>
              <a:rPr kumimoji="0" lang="en-US" altLang="en-US" sz="2100" b="0" i="0" u="none" strike="noStrike" cap="none" normalizeH="0" baseline="0" dirty="0" smtClean="0">
                <a:ln>
                  <a:noFill/>
                </a:ln>
                <a:solidFill>
                  <a:schemeClr val="tx1"/>
                </a:solidFill>
                <a:effectLst/>
                <a:latin typeface="Lucida Sans Unicode" pitchFamily="34" charset="0"/>
              </a:rPr>
              <a:t>danger of assistance.</a:t>
            </a:r>
            <a:endParaRPr kumimoji="0" lang="en-US" altLang="en-US" sz="3200" b="0" i="0" u="none" strike="noStrike" cap="none" normalizeH="0" baseline="0" dirty="0" smtClean="0">
              <a:ln>
                <a:noFill/>
              </a:ln>
              <a:solidFill>
                <a:schemeClr val="tx1"/>
              </a:solidFill>
              <a:effectLst/>
              <a:latin typeface="Arial" pitchFamily="34" charset="0"/>
            </a:endParaRPr>
          </a:p>
        </p:txBody>
      </p:sp>
      <p:pic>
        <p:nvPicPr>
          <p:cNvPr id="24578"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457200" y="-27709"/>
            <a:ext cx="84121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81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2.bp.blogspot.com/-1D2j9Y3e4js/TlJFDeSkhRI/AAAAAAAA20Q/2hZdAQgGQsU/s1600/Backgrounds-for-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9144000" cy="68869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0675" y="1066800"/>
            <a:ext cx="8502649" cy="3046988"/>
          </a:xfrm>
          <a:prstGeom prst="rect">
            <a:avLst/>
          </a:prstGeom>
          <a:noFill/>
        </p:spPr>
        <p:txBody>
          <a:bodyPr wrap="none" lIns="91440" tIns="45720" rIns="91440" bIns="45720">
            <a:spAutoFit/>
          </a:bodyPr>
          <a:lstStyle/>
          <a:p>
            <a:pPr algn="ctr"/>
            <a:r>
              <a:rPr lang="en-US"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Social </a:t>
            </a:r>
          </a:p>
          <a:p>
            <a:pPr algn="ctr"/>
            <a:r>
              <a:rPr lang="en-US" sz="9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Responsibility</a:t>
            </a:r>
            <a:endParaRPr lang="en-US" sz="9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498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t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8485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descr="http://www.virtualsocialmedia.com/wp-content/uploads/2011/03/Great-Hints-for-Using-Social-Media-Marketing-Strate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31257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4294967295"/>
          </p:nvPr>
        </p:nvSpPr>
        <p:spPr bwMode="auto">
          <a:xfrm>
            <a:off x="3352800" y="1066800"/>
            <a:ext cx="55610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1" i="0" u="none" strike="noStrike" cap="none" normalizeH="0" baseline="0" dirty="0" smtClean="0">
                <a:ln>
                  <a:noFill/>
                </a:ln>
                <a:solidFill>
                  <a:schemeClr val="tx1"/>
                </a:solidFill>
                <a:effectLst/>
                <a:latin typeface="Lucida Sans Unicode" pitchFamily="34" charset="0"/>
              </a:rPr>
              <a:t>Social responsibility</a:t>
            </a:r>
            <a:r>
              <a:rPr kumimoji="0" lang="en-US" altLang="en-US" sz="2700" b="0" i="0" u="none" strike="noStrike" cap="none" normalizeH="0" baseline="0" dirty="0" smtClean="0">
                <a:ln>
                  <a:noFill/>
                </a:ln>
                <a:solidFill>
                  <a:schemeClr val="tx1"/>
                </a:solidFill>
                <a:effectLst/>
                <a:latin typeface="Lucida Sans Unicode" pitchFamily="34" charset="0"/>
              </a:rPr>
              <a:t> is an ethical ideology or theory that an entity, be it an organization or individual, has an obligation to act to benefit society at large. </a:t>
            </a:r>
          </a:p>
          <a:p>
            <a:pPr marL="342900" marR="0" lvl="0" indent="-342900" algn="l" defTabSz="914400" rtl="0" eaLnBrk="0" fontAlgn="base" latinLnBrk="0" hangingPunct="0">
              <a:lnSpc>
                <a:spcPct val="100000"/>
              </a:lnSpc>
              <a:spcBef>
                <a:spcPts val="400"/>
              </a:spcBef>
              <a:spcAft>
                <a:spcPct val="0"/>
              </a:spcAft>
              <a:buClrTx/>
              <a:buSzTx/>
              <a:buFontTx/>
              <a:buChar char="•"/>
              <a:tabLst/>
            </a:pPr>
            <a:endParaRPr kumimoji="0" lang="en-US" altLang="en-US" sz="2700" b="0" i="0" u="none" strike="noStrike" cap="none" normalizeH="0" baseline="0" dirty="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dirty="0" smtClean="0">
                <a:ln>
                  <a:noFill/>
                </a:ln>
                <a:solidFill>
                  <a:schemeClr val="tx1"/>
                </a:solidFill>
                <a:effectLst/>
                <a:latin typeface="Lucida Sans Unicode" pitchFamily="34" charset="0"/>
              </a:rPr>
              <a:t>This responsibility can be passive, by avoiding engaging in socially harmful acts, or active, by performing activities that directly advance social goals.</a:t>
            </a:r>
            <a:endParaRPr kumimoji="0" lang="en-US" altLang="en-US" sz="32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38305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t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84550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
          <p:cNvSpPr>
            <a:spLocks noGrp="1"/>
          </p:cNvSpPr>
          <p:nvPr>
            <p:ph idx="4294967295"/>
          </p:nvPr>
        </p:nvSpPr>
        <p:spPr bwMode="auto">
          <a:xfrm>
            <a:off x="304800" y="990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400"/>
              </a:spcBef>
              <a:spcAft>
                <a:spcPct val="0"/>
              </a:spcAft>
              <a:buClrTx/>
              <a:buSzTx/>
              <a:buNone/>
              <a:tabLst/>
            </a:pPr>
            <a:endParaRPr kumimoji="0" lang="en-US" altLang="en-US" sz="2700" b="0" i="0" u="none" strike="noStrike" cap="none" normalizeH="0" baseline="0" dirty="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400" b="1" i="0" u="none" strike="noStrike" cap="none" normalizeH="0" baseline="0" dirty="0" smtClean="0">
                <a:ln>
                  <a:noFill/>
                </a:ln>
                <a:solidFill>
                  <a:schemeClr val="tx1"/>
                </a:solidFill>
                <a:effectLst/>
                <a:latin typeface="Lucida Sans Unicode" pitchFamily="34" charset="0"/>
              </a:rPr>
              <a:t>Pro-social behavior:</a:t>
            </a:r>
            <a:r>
              <a:rPr kumimoji="0" lang="en-US" altLang="en-US" sz="2400" b="0" i="0" u="none" strike="noStrike" cap="none" normalizeH="0" baseline="0" dirty="0" smtClean="0">
                <a:ln>
                  <a:noFill/>
                </a:ln>
                <a:solidFill>
                  <a:schemeClr val="tx1"/>
                </a:solidFill>
                <a:effectLst/>
                <a:latin typeface="Lucida Sans Unicode" pitchFamily="34" charset="0"/>
              </a:rPr>
              <a:t> Every behavior that benefits others or society (such as preventing aggression, refraining from driving after drinking)</a:t>
            </a:r>
          </a:p>
          <a:p>
            <a:pPr marL="0" marR="0" lvl="0" indent="0" algn="l" defTabSz="914400" rtl="0" eaLnBrk="0" fontAlgn="base" latinLnBrk="0" hangingPunct="0">
              <a:lnSpc>
                <a:spcPct val="100000"/>
              </a:lnSpc>
              <a:spcBef>
                <a:spcPts val="400"/>
              </a:spcBef>
              <a:spcAft>
                <a:spcPct val="0"/>
              </a:spcAft>
              <a:buClr>
                <a:schemeClr val="accent1"/>
              </a:buClr>
              <a:buSzPts val="1800"/>
              <a:buNone/>
              <a:tabLst/>
            </a:pPr>
            <a:endParaRPr kumimoji="0" lang="en-US" altLang="en-US" sz="2400" b="0" i="0" u="none" strike="noStrike" cap="none" normalizeH="0" baseline="0" dirty="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lang="en-US" altLang="en-US" sz="2400" b="1" dirty="0" smtClean="0">
                <a:latin typeface="Lucida Sans Unicode" pitchFamily="34" charset="0"/>
              </a:rPr>
              <a:t>Helping Behavior:  </a:t>
            </a:r>
            <a:r>
              <a:rPr lang="en-US" altLang="en-US" sz="2400" dirty="0" smtClean="0">
                <a:latin typeface="Lucida Sans Unicode" pitchFamily="34" charset="0"/>
              </a:rPr>
              <a:t>is behavior that intentionally helps or benefits another person.  The goal is the make a difference.</a:t>
            </a:r>
            <a:endParaRPr kumimoji="0" lang="en-US" altLang="en-US" sz="2400" b="0" i="0" u="none" strike="noStrike" cap="none" normalizeH="0" baseline="0" dirty="0" smtClean="0">
              <a:ln>
                <a:noFill/>
              </a:ln>
              <a:solidFill>
                <a:schemeClr val="tx1"/>
              </a:solidFill>
              <a:effectLst/>
              <a:latin typeface="Lucida Sans Unicode" pitchFamily="34" charset="0"/>
            </a:endParaRPr>
          </a:p>
        </p:txBody>
      </p:sp>
      <p:pic>
        <p:nvPicPr>
          <p:cNvPr id="3076" name="Picture 2" descr="http://www.fastrackmedia.com/images/blog_cover/local-business-social-media-marketing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950244"/>
            <a:ext cx="4191000" cy="292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02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0"/>
            <a:ext cx="8485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idx="4294967295"/>
          </p:nvPr>
        </p:nvSpPr>
        <p:spPr bwMode="auto">
          <a:xfrm>
            <a:off x="3048000" y="762000"/>
            <a:ext cx="5791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500" b="1" i="0" u="none" strike="noStrike" cap="none" normalizeH="0" baseline="0" dirty="0" smtClean="0">
                <a:ln>
                  <a:noFill/>
                </a:ln>
                <a:solidFill>
                  <a:schemeClr val="tx1"/>
                </a:solidFill>
                <a:effectLst/>
                <a:latin typeface="Lucida Sans Unicode" pitchFamily="34" charset="0"/>
              </a:rPr>
              <a:t>Altruism</a:t>
            </a:r>
            <a:r>
              <a:rPr kumimoji="0" lang="en-US" altLang="en-US" sz="2500" b="0" i="0" u="none" strike="noStrike" cap="none" normalizeH="0" baseline="0" dirty="0" smtClean="0">
                <a:ln>
                  <a:noFill/>
                </a:ln>
                <a:solidFill>
                  <a:schemeClr val="tx1"/>
                </a:solidFill>
                <a:effectLst/>
                <a:latin typeface="Lucida Sans Unicode" pitchFamily="34" charset="0"/>
              </a:rPr>
              <a:t>:  unselfish regard for the welfare of others.  </a:t>
            </a:r>
          </a:p>
          <a:p>
            <a:pPr marL="342900" marR="0" lvl="0" indent="-342900" algn="l" defTabSz="914400" rtl="0" eaLnBrk="0" fontAlgn="base" latinLnBrk="0" hangingPunct="0">
              <a:lnSpc>
                <a:spcPct val="100000"/>
              </a:lnSpc>
              <a:spcBef>
                <a:spcPts val="400"/>
              </a:spcBef>
              <a:spcAft>
                <a:spcPct val="0"/>
              </a:spcAft>
              <a:buClrTx/>
              <a:buSzTx/>
              <a:buFontTx/>
              <a:buChar char="•"/>
              <a:tabLst/>
            </a:pPr>
            <a:endParaRPr kumimoji="0" lang="en-US" altLang="en-US" sz="2500" b="0" i="0" u="none" strike="noStrike" cap="none" normalizeH="0" baseline="0" dirty="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500" b="0" i="0" u="none" strike="noStrike" cap="none" normalizeH="0" baseline="0" dirty="0" smtClean="0">
                <a:ln>
                  <a:noFill/>
                </a:ln>
                <a:solidFill>
                  <a:schemeClr val="tx1"/>
                </a:solidFill>
                <a:effectLst/>
                <a:latin typeface="Lucida Sans Unicode" pitchFamily="34" charset="0"/>
              </a:rPr>
              <a:t>*Social Psychologists began to study the behavior of individuals in certain situations concerning altruism after a particularly violent crime that occurred in March of 1964.</a:t>
            </a:r>
          </a:p>
          <a:p>
            <a:pPr marL="342900" marR="0" lvl="0" indent="-342900" algn="l" defTabSz="914400" rtl="0" eaLnBrk="0" fontAlgn="base" latinLnBrk="0" hangingPunct="0">
              <a:lnSpc>
                <a:spcPct val="100000"/>
              </a:lnSpc>
              <a:spcBef>
                <a:spcPts val="400"/>
              </a:spcBef>
              <a:spcAft>
                <a:spcPct val="0"/>
              </a:spcAft>
              <a:buClrTx/>
              <a:buSzTx/>
              <a:buFontTx/>
              <a:buChar char="•"/>
              <a:tabLst/>
            </a:pPr>
            <a:endParaRPr kumimoji="0" lang="en-US" altLang="en-US" sz="2500" b="0" i="0" u="none" strike="noStrike" cap="none" normalizeH="0" baseline="0" dirty="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500" b="0" i="0" u="sng" strike="noStrike" cap="none" normalizeH="0" baseline="0" dirty="0" smtClean="0">
                <a:ln>
                  <a:noFill/>
                </a:ln>
                <a:solidFill>
                  <a:schemeClr val="tx1"/>
                </a:solidFill>
                <a:effectLst/>
                <a:latin typeface="Lucida Sans Unicode" pitchFamily="34" charset="0"/>
              </a:rPr>
              <a:t>The supposed lack of reaction of numerous neighbors watching the scene prompted research into diffusion of responsibility and the bystander effect. </a:t>
            </a:r>
            <a:endParaRPr kumimoji="0" lang="en-US" altLang="en-US" sz="32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3830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85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idx="4294967295"/>
          </p:nvPr>
        </p:nvSpPr>
        <p:spPr bwMode="auto">
          <a:xfrm>
            <a:off x="381000" y="1752600"/>
            <a:ext cx="51831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smtClean="0">
                <a:ln>
                  <a:noFill/>
                </a:ln>
                <a:solidFill>
                  <a:schemeClr val="tx1"/>
                </a:solidFill>
                <a:effectLst/>
                <a:latin typeface="Lucida Sans Unicode" pitchFamily="34" charset="0"/>
              </a:rPr>
              <a:t>For more than half an hour thirty-eight respectable, law-abiding citizens in Queens watched a killer stalk and stab a woman in three separate attacks in Kew Gardens. </a:t>
            </a:r>
            <a:endParaRPr kumimoji="0" lang="en-US" altLang="en-US" sz="3200" b="0" i="0" u="none" strike="noStrike" cap="none" normalizeH="0" baseline="0" smtClean="0">
              <a:ln>
                <a:noFill/>
              </a:ln>
              <a:solidFill>
                <a:schemeClr val="tx1"/>
              </a:solidFill>
              <a:effectLst/>
              <a:latin typeface="Arial" pitchFamily="34" charset="0"/>
            </a:endParaRPr>
          </a:p>
        </p:txBody>
      </p:sp>
      <p:pic>
        <p:nvPicPr>
          <p:cNvPr id="5124" name="Picture 4" descr="Catherine Genovese (courtesy Vincent Genove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22542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30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t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8485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dirty="0" smtClean="0">
                <a:ln>
                  <a:noFill/>
                </a:ln>
                <a:solidFill>
                  <a:schemeClr val="tx1"/>
                </a:solidFill>
                <a:effectLst/>
                <a:latin typeface="Lucida Sans Unicode" pitchFamily="34" charset="0"/>
              </a:rPr>
              <a:t>Empathy-altruism model (Batson </a:t>
            </a:r>
            <a:r>
              <a:rPr kumimoji="0" lang="en-US" altLang="en-US" sz="2700" b="0" i="1" u="none" strike="noStrike" cap="none" normalizeH="0" baseline="0" dirty="0" smtClean="0">
                <a:ln>
                  <a:noFill/>
                </a:ln>
                <a:solidFill>
                  <a:schemeClr val="tx1"/>
                </a:solidFill>
                <a:effectLst/>
                <a:latin typeface="Lucida Sans Unicode" pitchFamily="34" charset="0"/>
              </a:rPr>
              <a:t>et al</a:t>
            </a:r>
            <a:r>
              <a:rPr kumimoji="0" lang="en-US" altLang="en-US" sz="2700" b="0" i="0" u="none" strike="noStrike" cap="none" normalizeH="0" baseline="0" dirty="0" smtClean="0">
                <a:ln>
                  <a:noFill/>
                </a:ln>
                <a:solidFill>
                  <a:schemeClr val="tx1"/>
                </a:solidFill>
                <a:effectLst/>
                <a:latin typeface="Lucida Sans Unicode" pitchFamily="34" charset="0"/>
              </a:rPr>
              <a:t>., 1981) - we experience either </a:t>
            </a:r>
          </a:p>
          <a:p>
            <a:pPr marL="342900" marR="0" lvl="0" indent="-342900" algn="l" defTabSz="914400" rtl="0" eaLnBrk="0" fontAlgn="base" latinLnBrk="0" hangingPunct="0">
              <a:lnSpc>
                <a:spcPct val="100000"/>
              </a:lnSpc>
              <a:spcBef>
                <a:spcPts val="400"/>
              </a:spcBef>
              <a:spcAft>
                <a:spcPct val="0"/>
              </a:spcAft>
              <a:buClrTx/>
              <a:buSzTx/>
              <a:buFontTx/>
              <a:buChar char="•"/>
              <a:tabLst/>
            </a:pPr>
            <a:endParaRPr kumimoji="0" lang="en-US" altLang="en-US" sz="2700" b="0" i="0" u="none" strike="noStrike" cap="none" normalizeH="0" baseline="0" dirty="0" smtClean="0">
              <a:ln>
                <a:noFill/>
              </a:ln>
              <a:solidFill>
                <a:schemeClr val="tx1"/>
              </a:solidFill>
              <a:effectLst/>
              <a:latin typeface="Lucida Sans Unicode" pitchFamily="34" charset="0"/>
            </a:endParaRPr>
          </a:p>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dirty="0" smtClean="0">
                <a:ln>
                  <a:noFill/>
                </a:ln>
                <a:solidFill>
                  <a:schemeClr val="tx1"/>
                </a:solidFill>
                <a:effectLst/>
                <a:latin typeface="Lucida Sans Unicode" pitchFamily="34" charset="0"/>
              </a:rPr>
              <a:t>	-personal distress - anxiety or fear which motivates us to help egoistically to relieve our fear or anxiety</a:t>
            </a:r>
          </a:p>
          <a:p>
            <a:pPr marL="342900" marR="0" lvl="0" indent="-342900" algn="l" defTabSz="914400" rtl="0" eaLnBrk="0" fontAlgn="base" latinLnBrk="0" hangingPunct="0">
              <a:lnSpc>
                <a:spcPct val="100000"/>
              </a:lnSpc>
              <a:spcBef>
                <a:spcPts val="400"/>
              </a:spcBef>
              <a:spcAft>
                <a:spcPct val="0"/>
              </a:spcAft>
              <a:buClr>
                <a:schemeClr val="accent1"/>
              </a:buClr>
              <a:buSzPts val="1800"/>
              <a:buFont typeface="Wingdings 3" pitchFamily="18" charset="2"/>
              <a:buChar char=""/>
              <a:tabLst/>
            </a:pPr>
            <a:r>
              <a:rPr kumimoji="0" lang="en-US" altLang="en-US" sz="2700" b="0" i="0" u="none" strike="noStrike" cap="none" normalizeH="0" baseline="0" dirty="0" smtClean="0">
                <a:ln>
                  <a:noFill/>
                </a:ln>
                <a:solidFill>
                  <a:schemeClr val="tx1"/>
                </a:solidFill>
                <a:effectLst/>
                <a:latin typeface="Lucida Sans Unicode" pitchFamily="34" charset="0"/>
              </a:rPr>
              <a:t>	-empathetic concern - sympathy or compassion which motivates us to help where the goal is relieving the person's suffering (not your own fear or anxiety) </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altLang="en-US" sz="32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3830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t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0" y="228600"/>
            <a:ext cx="88693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4294967295"/>
          </p:nvPr>
        </p:nvSpPr>
        <p:spPr bwMode="auto">
          <a:xfrm>
            <a:off x="2590800" y="1066800"/>
            <a:ext cx="63976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500" b="0" i="0" u="none" strike="noStrike" cap="none" normalizeH="0" baseline="0" smtClean="0">
                <a:ln>
                  <a:noFill/>
                </a:ln>
                <a:solidFill>
                  <a:schemeClr val="tx1"/>
                </a:solidFill>
                <a:effectLst/>
                <a:latin typeface="Lucida Sans Unicode" pitchFamily="34" charset="0"/>
              </a:rPr>
              <a:t>Bibb Latane &amp; John Darley carried out a series of famous lab experiments to find out what situations make people less likely to be ALTRUISTIC. </a:t>
            </a:r>
          </a:p>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500" b="0" i="0" u="none" strike="noStrike" cap="none" normalizeH="0" baseline="0" smtClean="0">
                <a:ln>
                  <a:noFill/>
                </a:ln>
                <a:solidFill>
                  <a:schemeClr val="tx1"/>
                </a:solidFill>
                <a:effectLst/>
                <a:latin typeface="Lucida Sans Unicode" pitchFamily="34" charset="0"/>
              </a:rPr>
              <a:t>Their experiments showed that there is a tendency towards BYSTANDER APATHY - this means that people will ignore an emergency when they believe someone else will deal with it instead. </a:t>
            </a:r>
          </a:p>
          <a:p>
            <a:pPr marL="342900" marR="0" lvl="0" indent="-342900" algn="l" defTabSz="914400" rtl="0" eaLnBrk="0" fontAlgn="base" latinLnBrk="0" hangingPunct="0">
              <a:lnSpc>
                <a:spcPct val="100000"/>
              </a:lnSpc>
              <a:spcBef>
                <a:spcPts val="400"/>
              </a:spcBef>
              <a:spcAft>
                <a:spcPct val="0"/>
              </a:spcAft>
              <a:buClr>
                <a:schemeClr val="accent1"/>
              </a:buClr>
              <a:buSzPts val="1700"/>
              <a:buFont typeface="Wingdings 3" pitchFamily="18" charset="2"/>
              <a:buChar char=""/>
              <a:tabLst/>
            </a:pPr>
            <a:r>
              <a:rPr kumimoji="0" lang="en-US" altLang="en-US" sz="2500" b="0" i="0" u="none" strike="noStrike" cap="none" normalizeH="0" baseline="0" smtClean="0">
                <a:ln>
                  <a:noFill/>
                </a:ln>
                <a:solidFill>
                  <a:schemeClr val="tx1"/>
                </a:solidFill>
                <a:effectLst/>
                <a:latin typeface="Lucida Sans Unicode" pitchFamily="34" charset="0"/>
              </a:rPr>
              <a:t>The larger the group, the more likely the people in it will display Bystander Apathy - this is called DIFFUSION OF RESPONSIBILITY. </a:t>
            </a:r>
            <a:endParaRPr kumimoji="0" lang="en-US" altLang="en-US" sz="3200" b="0" i="0" u="none" strike="noStrike" cap="none" normalizeH="0" baseline="0" smtClean="0">
              <a:ln>
                <a:noFill/>
              </a:ln>
              <a:solidFill>
                <a:schemeClr val="tx1"/>
              </a:solidFill>
              <a:effectLst/>
              <a:latin typeface="Arial" pitchFamily="34" charset="0"/>
            </a:endParaRPr>
          </a:p>
        </p:txBody>
      </p:sp>
      <p:pic>
        <p:nvPicPr>
          <p:cNvPr id="7172" name="Picture 2" descr="http://cpraedcourse.com/application/design/images/course/cpr/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2289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305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1275</TotalTime>
  <Words>1133</Words>
  <Application>Microsoft Office PowerPoint</Application>
  <PresentationFormat>On-screen Show (4:3)</PresentationFormat>
  <Paragraphs>82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PowerPoint Presentation</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BYSTANDER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7</cp:revision>
  <dcterms:created xsi:type="dcterms:W3CDTF">2015-04-06T13:35:21Z</dcterms:created>
  <dcterms:modified xsi:type="dcterms:W3CDTF">2015-04-15T13:49:50Z</dcterms:modified>
</cp:coreProperties>
</file>