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3"/>
  </p:notesMasterIdLst>
  <p:sldIdLst>
    <p:sldId id="256" r:id="rId2"/>
    <p:sldId id="310" r:id="rId3"/>
    <p:sldId id="324" r:id="rId4"/>
    <p:sldId id="274" r:id="rId5"/>
    <p:sldId id="279" r:id="rId6"/>
    <p:sldId id="307" r:id="rId7"/>
    <p:sldId id="264" r:id="rId8"/>
    <p:sldId id="263" r:id="rId9"/>
    <p:sldId id="259" r:id="rId10"/>
    <p:sldId id="261" r:id="rId11"/>
    <p:sldId id="262" r:id="rId12"/>
    <p:sldId id="260" r:id="rId13"/>
    <p:sldId id="258" r:id="rId14"/>
    <p:sldId id="297" r:id="rId15"/>
    <p:sldId id="257" r:id="rId16"/>
    <p:sldId id="296" r:id="rId17"/>
    <p:sldId id="309" r:id="rId18"/>
    <p:sldId id="308" r:id="rId19"/>
    <p:sldId id="280" r:id="rId20"/>
    <p:sldId id="281" r:id="rId21"/>
    <p:sldId id="282" r:id="rId22"/>
    <p:sldId id="284" r:id="rId23"/>
    <p:sldId id="298" r:id="rId24"/>
    <p:sldId id="283" r:id="rId25"/>
    <p:sldId id="271" r:id="rId26"/>
    <p:sldId id="275" r:id="rId27"/>
    <p:sldId id="299" r:id="rId28"/>
    <p:sldId id="311" r:id="rId29"/>
    <p:sldId id="327" r:id="rId30"/>
    <p:sldId id="317" r:id="rId31"/>
    <p:sldId id="315" r:id="rId32"/>
    <p:sldId id="326" r:id="rId33"/>
    <p:sldId id="300" r:id="rId34"/>
    <p:sldId id="301" r:id="rId35"/>
    <p:sldId id="268" r:id="rId36"/>
    <p:sldId id="302" r:id="rId37"/>
    <p:sldId id="269" r:id="rId38"/>
    <p:sldId id="270" r:id="rId39"/>
    <p:sldId id="303" r:id="rId40"/>
    <p:sldId id="272" r:id="rId41"/>
    <p:sldId id="305" r:id="rId42"/>
    <p:sldId id="285" r:id="rId43"/>
    <p:sldId id="266" r:id="rId44"/>
    <p:sldId id="267" r:id="rId45"/>
    <p:sldId id="286" r:id="rId46"/>
    <p:sldId id="287" r:id="rId47"/>
    <p:sldId id="273" r:id="rId48"/>
    <p:sldId id="288" r:id="rId49"/>
    <p:sldId id="278" r:id="rId50"/>
    <p:sldId id="306" r:id="rId51"/>
    <p:sldId id="277" r:id="rId52"/>
    <p:sldId id="289" r:id="rId53"/>
    <p:sldId id="290" r:id="rId54"/>
    <p:sldId id="328" r:id="rId55"/>
    <p:sldId id="314" r:id="rId56"/>
    <p:sldId id="291" r:id="rId57"/>
    <p:sldId id="292" r:id="rId58"/>
    <p:sldId id="293" r:id="rId59"/>
    <p:sldId id="294" r:id="rId60"/>
    <p:sldId id="295" r:id="rId61"/>
    <p:sldId id="334" r:id="rId62"/>
    <p:sldId id="313" r:id="rId63"/>
    <p:sldId id="312" r:id="rId64"/>
    <p:sldId id="348" r:id="rId65"/>
    <p:sldId id="321" r:id="rId66"/>
    <p:sldId id="276" r:id="rId67"/>
    <p:sldId id="339" r:id="rId68"/>
    <p:sldId id="320" r:id="rId69"/>
    <p:sldId id="319" r:id="rId70"/>
    <p:sldId id="336" r:id="rId71"/>
    <p:sldId id="337" r:id="rId72"/>
    <p:sldId id="340" r:id="rId73"/>
    <p:sldId id="318" r:id="rId74"/>
    <p:sldId id="352" r:id="rId75"/>
    <p:sldId id="342" r:id="rId76"/>
    <p:sldId id="332" r:id="rId77"/>
    <p:sldId id="353" r:id="rId78"/>
    <p:sldId id="347" r:id="rId79"/>
    <p:sldId id="265" r:id="rId80"/>
    <p:sldId id="351" r:id="rId81"/>
    <p:sldId id="350" r:id="rId82"/>
    <p:sldId id="331" r:id="rId83"/>
    <p:sldId id="345" r:id="rId84"/>
    <p:sldId id="344" r:id="rId85"/>
    <p:sldId id="354" r:id="rId86"/>
    <p:sldId id="355" r:id="rId87"/>
    <p:sldId id="346" r:id="rId88"/>
    <p:sldId id="330" r:id="rId89"/>
    <p:sldId id="349" r:id="rId90"/>
    <p:sldId id="316" r:id="rId91"/>
    <p:sldId id="343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D06E53-DB12-49E4-BF07-F8132CE862CC}" type="datetimeFigureOut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2AA983-78C9-46A6-8710-B6182955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0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1DBEB8-F250-462A-BED6-C156529C31D9}" type="slidenum">
              <a:rPr lang="en-US" smtClean="0"/>
              <a:pPr eaLnBrk="1" hangingPunct="1"/>
              <a:t>75</a:t>
            </a:fld>
            <a:endParaRPr lang="en-US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Rectangle 3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665A-65C8-4564-839A-5498D0BF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A41F-CAAD-44BC-A2B4-CCCC12664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E6051-C6F0-46DE-9C48-4F1A6337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C391-630C-4F3B-9A7B-E076FAFCD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B880-2187-4FAB-9C33-C7555CF1B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2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A7B1-15DF-4096-89D5-D6CE2D499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E79D-C949-47D6-97F3-E27CD709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C4F8-FF34-413C-B6F6-91D8439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7587-0A5C-4085-A135-322318A31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C34C-F330-4647-A197-7D834DD53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C9469-3180-4759-9262-0AD93876C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AC43E4-1693-4507-A7B2-9E43E31F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ahh8hKkw8AmyajzbkF/SIG=13i43mb2u/EXP=1254742305/**http%3A/www.theworldsgreatbooks.com/Acts%2520of%2520Parliament/parliament%2520sugar%2520act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ibishK.PgATXmjzbkF/SIG=12pludijg/EXP=1254743067/**http%3A/ourcarolina.com/svbnimages/blogphotos/bronxcheer/stamp-act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PXjMhKm3sBtj6jzbkF/SIG=12olh1bj9/EXP=1254743639/**http%3A/www.octc.kctcs.edu/mmaltby/his108/Stamp%2520Act%2520stamp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pi.shKc2IB1zCjzbkF/SIG=136iqd6v4/EXP=1254771682/**http%3A/www.webweaver.nu/clipart/img/historical/pirates/calico-jack-pirate-flag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rds.yahoo.com/_ylt=A0WTefR7_85KWoQARnajzbkF/SIG=12biknvnu/EXP=1255166203/**http%3A/www.walkingboston.com/images/boston_massacre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rds.yahoo.com/_ylt=A0WTefgN_85KyjoBUjCjzbkF/SIG=12cc4kmh5/EXP=1255166093/**http%3A/www.flickr.com/photos/tao_photography/3443936743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5/Gaspee_Affai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x7qAM9Ky0wBfrKjzbkF/SIG=12baoj711/EXP=1255166570/**http%3A/www.royalprovincial.com/graphics/mdloyalist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efflT8dKhk0B.VCjzbkF/SIG=128lln07v/EXP=1254662501/**http%3A/www.4america.com/archives/graphics/rever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a/Libertybell_alone_sma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rds.yahoo.com/_ylt=A0WTb_sGK.BKFnsA5fujzbkF/SIG=123g3h965/EXP=1256291462/**http%3A/www.irqpa.org/lphs/1948/4th/BRITUNIF.GIF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e/Treaty_of_Paris_by_Benjamin_West_178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47Yb1MP0UA5KyjzbkF/SIG=13a2u5et6/EXP=1287566011/**http%3a/www.constitutioncenter.org/timeline/flash/assets/asset_upload_file867_119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5oYb1MnDkA4wejzbkF/SIG=136cljrpp/EXP=1287566056/**http%3a/upload.wikimedia.org/wikipedia/commons/3/33/Monument_to_shays_rebelli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0WTb_o2Yr1MiiEAmmCJzbkF;_ylu=X3oDMTBpZTByOGFiBHBvcwMyBHNlYwNzcgR2dGlkAw--/SIG=1h10cgtoc/EXP=1287566262/**http%3a/images.search.yahoo.com/images/view%3fback=http%253A%252F%252Fimages.search.yahoo.com%252Fsearch%252Fimages%253Fp%253Djames%252Bmadison%2526ei%253Dutf-8%2526fr%253Dyfp-t-701%26w=640%26h=480%26imgurl=www.speculativebubble.com%252Fimages%252Fjames-madison-2.jpg%26rurl=http%253A%252F%252Fwww.speculativebubble.com%252Fpolitics%252Fjames-madison.php%26size=241KB%26name=James%2bMadison%26p=james%2bmadison%26oid=8d423e57463d0b1375d6f2e982157142%26fr2=%26no=2%26tt=221000%26sigr=11rjvp670%26sigi=11kkrmcd8%26sigb=12it7mebe" TargetMode="External"/><Relationship Id="rId3" Type="http://schemas.openxmlformats.org/officeDocument/2006/relationships/slide" Target="slide2.xml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ds.yahoo.com/_ylt=A0WTb_obYr1MynQAxU2JzbkF;_ylu=X3oDMTBpY2Y5NXNiBHBvcwM2BHNlYwNzcgR2dGlkAw--/SIG=1icauajlk/EXP=1287566235/**http%3a/images.search.yahoo.com/images/view%3fback=http%253A%252F%252Fimages.search.yahoo.com%252Fsearch%252Fimages%253Fp%253Dalexander%252Bhamilton%2526ei%253Dutf-8%2526y%253DSearch%2526fr%253Dyfp-t-701%26w=177%26h=250%26imgurl=www.trueknowledge.com%252Fimages%252Fthumbs%252F180%252F250%252FAlexander_Hamilton.jpg%26rurl=http%253A%252F%252Fwww.kosmix.com%252Ftopic%252FAlexander_Hamilton%26size=9KB%26name=Alexander%2bHamilt...%26p=alexander%2bhamilton%26oid=554ccb7fe86af5730dc36a08b8a72cba%26fr2=%26no=6%26tt=94200%26sigr=11e79shes%26sigi=1225pi2sp%26sigb=1302qs5ne" TargetMode="External"/><Relationship Id="rId5" Type="http://schemas.openxmlformats.org/officeDocument/2006/relationships/image" Target="../media/image66.jpeg"/><Relationship Id="rId4" Type="http://schemas.openxmlformats.org/officeDocument/2006/relationships/slide" Target="slide3.xml"/><Relationship Id="rId9" Type="http://schemas.openxmlformats.org/officeDocument/2006/relationships/image" Target="../media/image68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rds.yahoo.com/_ylt=A0WTb_pZYr1Mp2IAdHejzbkF/SIG=12e17foen/EXP=1287566297/**http%3a/www.tmcc.nevada.edu/~domitro2/Images/Const_Conv.jpg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2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WordArt 13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723900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CC0000"/>
                    </a:gs>
                    <a:gs pos="100000">
                      <a:srgbClr val="0033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American Revolution</a:t>
            </a:r>
          </a:p>
        </p:txBody>
      </p:sp>
      <p:pic>
        <p:nvPicPr>
          <p:cNvPr id="2053" name="Picture 23" descr="Fireworks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4" descr="feuerwerk_1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815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7" descr="72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9624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8" descr="fireworks multicolo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9" descr="handsworks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The Albany Congress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smtClean="0"/>
              <a:t>In 1754, war was inevitable.</a:t>
            </a:r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400" smtClean="0"/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u="sng" smtClean="0"/>
              <a:t>The colonies sent delegates to Albany to discuss strategy for common defense. </a:t>
            </a:r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400" u="sng" smtClean="0"/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smtClean="0"/>
              <a:t>They approved a document written by Benjamin Franklin promoting a substructure of government below British authority to govern the colonies. </a:t>
            </a:r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sz="2400" smtClean="0"/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u="sng" smtClean="0"/>
              <a:t>The council would be comprised of elected representatives from each colony and headed by a President-General appointed by the crown.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1126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"/>
            <a:ext cx="7162800" cy="914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"Join or Die" (1754) published by Franklin is considered the first political cartoon of the colonies.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12291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3" name="Picture 6" descr="join%20or%20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31988"/>
            <a:ext cx="70104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Braddock’s Defeat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4419600" cy="40386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smtClean="0">
                <a:solidFill>
                  <a:srgbClr val="003399"/>
                </a:solidFill>
              </a:rPr>
              <a:t>In July 1755, the British sent a force from Virginia to attack Fort Duquesne. 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1800" smtClean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smtClean="0">
                <a:solidFill>
                  <a:srgbClr val="003399"/>
                </a:solidFill>
              </a:rPr>
              <a:t>The heavy force was defeated by the smaller French force and their Native American allies. 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1800" smtClean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u="sng" smtClean="0">
                <a:solidFill>
                  <a:srgbClr val="003399"/>
                </a:solidFill>
              </a:rPr>
              <a:t>Both the British commander, Braddock, and the French commander Beaujeu, were killed</a:t>
            </a:r>
            <a:r>
              <a:rPr lang="en-US" sz="1800" smtClean="0">
                <a:solidFill>
                  <a:srgbClr val="003399"/>
                </a:solidFill>
              </a:rPr>
              <a:t>. 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1800" smtClean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u="sng" smtClean="0">
                <a:solidFill>
                  <a:srgbClr val="003399"/>
                </a:solidFill>
              </a:rPr>
              <a:t>23 year old George Washington won accolades for rallying the defeated British and preventing the battle from turning into a rout. 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1800" u="sng" smtClean="0">
              <a:solidFill>
                <a:srgbClr val="003399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smtClean="0">
              <a:solidFill>
                <a:schemeClr val="accent2"/>
              </a:solidFill>
            </a:endParaRPr>
          </a:p>
        </p:txBody>
      </p:sp>
      <p:pic>
        <p:nvPicPr>
          <p:cNvPr id="1331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8" name="Picture 6" descr="bradd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84956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Treaty of Paris 1763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3657600" cy="41148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u="sng" smtClean="0"/>
              <a:t>The 1763 Treaty of Paris ended the French and Indian War</a:t>
            </a:r>
            <a:r>
              <a:rPr lang="en-US" sz="2400" smtClean="0"/>
              <a:t>. 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/>
              <a:t>The </a:t>
            </a:r>
            <a:r>
              <a:rPr lang="en-US" sz="2400" u="sng" smtClean="0"/>
              <a:t>French transferred its claims west of the Mississippi to Spain</a:t>
            </a:r>
            <a:r>
              <a:rPr lang="en-US" sz="2400" smtClean="0"/>
              <a:t> and ceded its territory east of the Mississippi to the British.</a:t>
            </a:r>
          </a:p>
        </p:txBody>
      </p:sp>
      <p:pic>
        <p:nvPicPr>
          <p:cNvPr id="1434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2" name="Picture 6" descr="treaty of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41148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304800"/>
            <a:ext cx="5791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00"/>
                </a:solidFill>
                <a:latin typeface="Byington" pitchFamily="2" charset="0"/>
              </a:rPr>
              <a:t>The Road to Revolution</a:t>
            </a:r>
          </a:p>
        </p:txBody>
      </p:sp>
      <p:pic>
        <p:nvPicPr>
          <p:cNvPr id="15363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5" name="Picture 6" descr="minut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22098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minut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3955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3429000" y="2743200"/>
            <a:ext cx="3352800" cy="2057400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Byington" pitchFamily="2" charset="0"/>
              </a:rPr>
              <a:t>The British chose a perilous path that led to reprisals, bitterness, and an escalating conflict.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Pontiac’s Rebellion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95600"/>
            <a:ext cx="7086600" cy="3581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u="sng" smtClean="0">
                <a:solidFill>
                  <a:schemeClr val="accent2"/>
                </a:solidFill>
              </a:rPr>
              <a:t>Native Americans quickly grew disenchanted with the British</a:t>
            </a:r>
            <a:r>
              <a:rPr lang="en-US" sz="1800" smtClean="0">
                <a:solidFill>
                  <a:schemeClr val="accent2"/>
                </a:solidFill>
              </a:rPr>
              <a:t>. 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18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smtClean="0">
                <a:solidFill>
                  <a:schemeClr val="accent2"/>
                </a:solidFill>
              </a:rPr>
              <a:t>The British exhibited little cultural sensitivity, traded unfairly, and failed to stop encroachments on Indian land.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18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smtClean="0">
                <a:solidFill>
                  <a:schemeClr val="accent2"/>
                </a:solidFill>
              </a:rPr>
              <a:t>This </a:t>
            </a:r>
            <a:r>
              <a:rPr lang="en-US" sz="1800" u="sng" smtClean="0">
                <a:solidFill>
                  <a:schemeClr val="accent2"/>
                </a:solidFill>
              </a:rPr>
              <a:t>unrest culminated in a rebellion by Pontiac, a Native American leader who united various tribes with the goal of expelling the British. 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1800" u="sng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1800" u="sng" smtClean="0">
                <a:solidFill>
                  <a:schemeClr val="accent2"/>
                </a:solidFill>
              </a:rPr>
              <a:t>Massacres and atrocities occurred on both sides</a:t>
            </a:r>
            <a:r>
              <a:rPr lang="en-US" sz="1800" smtClean="0">
                <a:solidFill>
                  <a:schemeClr val="accent2"/>
                </a:solidFill>
              </a:rPr>
              <a:t>— most notably, British General Jeffrey Amherst gave the Native Americans blankets infested with smallpox. </a:t>
            </a:r>
          </a:p>
          <a:p>
            <a:pPr algn="l" eaLnBrk="1" hangingPunct="1">
              <a:lnSpc>
                <a:spcPct val="80000"/>
              </a:lnSpc>
            </a:pPr>
            <a:endParaRPr 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chemeClr val="accent2"/>
              </a:solidFill>
            </a:endParaRPr>
          </a:p>
        </p:txBody>
      </p:sp>
      <p:pic>
        <p:nvPicPr>
          <p:cNvPr id="1638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0"/>
            <a:ext cx="24177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Proclamation of 1763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u="sng" smtClean="0">
                <a:solidFill>
                  <a:schemeClr val="accent2"/>
                </a:solidFill>
              </a:rPr>
              <a:t>Violent incidents such as Pontiac's Rebellion prompted the English crown to attempt to mandate an end to encroachments on territory promised to the Indians.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u="sng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u="sng" smtClean="0">
                <a:solidFill>
                  <a:schemeClr val="accent2"/>
                </a:solidFill>
              </a:rPr>
              <a:t>Settlers were not to establish themselves west of the “Proclamation Line.”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u="sng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u="sng" smtClean="0">
                <a:solidFill>
                  <a:schemeClr val="accent2"/>
                </a:solidFill>
              </a:rPr>
              <a:t>The effort was unsuccessful and is viewed by many to be a leading cause of the Revolutionary War.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br>
              <a:rPr lang="en-US" sz="2400" smtClean="0">
                <a:solidFill>
                  <a:schemeClr val="accent2"/>
                </a:solidFill>
              </a:rPr>
            </a:b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1741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The Quartering Act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King George III, the British monarch, </a:t>
            </a:r>
            <a:r>
              <a:rPr lang="en-US" sz="2800" u="sng" smtClean="0">
                <a:solidFill>
                  <a:schemeClr val="accent2"/>
                </a:solidFill>
              </a:rPr>
              <a:t>wanted to enforce the Proclamation of 1763</a:t>
            </a:r>
            <a:r>
              <a:rPr lang="en-US" sz="280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en-US" sz="28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To maintain order he decided to keep 10,000 soldiers in the colonies.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In 1765, the measure was passed and </a:t>
            </a:r>
            <a:r>
              <a:rPr lang="en-US" sz="2800" u="sng" smtClean="0">
                <a:solidFill>
                  <a:schemeClr val="accent2"/>
                </a:solidFill>
              </a:rPr>
              <a:t>required that colonists quarter, or house British soldiers and provide them with supplies.</a:t>
            </a:r>
          </a:p>
        </p:txBody>
      </p:sp>
      <p:pic>
        <p:nvPicPr>
          <p:cNvPr id="1843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The Sugar Act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50292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mtClean="0">
                <a:solidFill>
                  <a:schemeClr val="accent2"/>
                </a:solidFill>
              </a:rPr>
              <a:t>In 1764, Parliament passed the Sugar Act.  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u="sng" smtClean="0">
                <a:solidFill>
                  <a:schemeClr val="accent2"/>
                </a:solidFill>
              </a:rPr>
              <a:t>This law placed a tax on sugar, molasses, and other goods shipped to the colonies.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mtClean="0">
                <a:solidFill>
                  <a:schemeClr val="accent2"/>
                </a:solidFill>
              </a:rPr>
              <a:t>The </a:t>
            </a:r>
            <a:r>
              <a:rPr lang="en-US" u="sng" smtClean="0">
                <a:solidFill>
                  <a:schemeClr val="accent2"/>
                </a:solidFill>
              </a:rPr>
              <a:t>strict enforcement of the act led to harsh punishment for smugglers</a:t>
            </a:r>
            <a:r>
              <a:rPr lang="en-US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946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Picture 7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333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7467600" cy="8382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Byington" pitchFamily="2" charset="0"/>
              </a:rPr>
              <a:t>Taxation Without Representation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828800"/>
            <a:ext cx="7391400" cy="838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“Taxation without representation is tyranny!” ~James Otis</a:t>
            </a:r>
          </a:p>
        </p:txBody>
      </p:sp>
      <p:pic>
        <p:nvPicPr>
          <p:cNvPr id="2048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47800" y="36576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0200" y="3810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600200" y="3581400"/>
            <a:ext cx="3124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Colonial leaders claimed that Parliament had no right to tax the colonists since they were not represented in Congress</a:t>
            </a:r>
            <a:r>
              <a:rPr lang="en-US"/>
              <a:t>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410200" y="3581400"/>
            <a:ext cx="3124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Others Disagreed stating that the colonists were British subjects and enjoyed the protection of British laws so they must pay tax.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Magna Carta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5257800" cy="44958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b="1" u="sng" smtClean="0"/>
              <a:t>Magna Carta</a:t>
            </a:r>
            <a:r>
              <a:rPr lang="en-US" sz="2000" u="sng" smtClean="0"/>
              <a:t>, also called </a:t>
            </a:r>
            <a:r>
              <a:rPr lang="en-US" sz="2000" b="1" u="sng" smtClean="0"/>
              <a:t>Great Charter</a:t>
            </a:r>
            <a:r>
              <a:rPr lang="en-US" sz="2000" u="sng" smtClean="0"/>
              <a:t>, is an English legal charter, originally issued in the year 1215. </a:t>
            </a:r>
          </a:p>
          <a:p>
            <a:pPr algn="l" eaLnBrk="1" hangingPunct="1"/>
            <a:r>
              <a:rPr lang="en-US" sz="2000" u="sng" smtClean="0"/>
              <a:t>Magna Carta required King John of England to proclaim certain rights</a:t>
            </a:r>
            <a:r>
              <a:rPr lang="en-US" sz="2000" smtClean="0"/>
              <a:t>, </a:t>
            </a:r>
            <a:r>
              <a:rPr lang="en-US" sz="2000" u="sng" smtClean="0"/>
              <a:t>respect certain legal procedures, and accept that his will could be bound by the law. </a:t>
            </a:r>
          </a:p>
          <a:p>
            <a:pPr algn="l" eaLnBrk="1" hangingPunct="1"/>
            <a:endParaRPr lang="en-US" sz="2000" u="sng" smtClean="0"/>
          </a:p>
          <a:p>
            <a:pPr algn="l" eaLnBrk="1" hangingPunct="1"/>
            <a:r>
              <a:rPr lang="en-US" sz="2000" smtClean="0"/>
              <a:t>It explicitly protected certain rights of the King's subjects, — and implicitly supported what became the </a:t>
            </a:r>
            <a:r>
              <a:rPr lang="en-US" sz="2000" u="sng" smtClean="0"/>
              <a:t>writ of </a:t>
            </a:r>
            <a:r>
              <a:rPr lang="en-US" sz="2000" i="1" u="sng" smtClean="0"/>
              <a:t>habeas corpus</a:t>
            </a:r>
            <a:r>
              <a:rPr lang="en-US" sz="2000" u="sng" smtClean="0"/>
              <a:t>, allowing appeal against unlawful imprisonment.</a:t>
            </a:r>
          </a:p>
          <a:p>
            <a:pPr eaLnBrk="1" hangingPunct="1"/>
            <a:endParaRPr lang="en-US" sz="3600" u="sng" smtClean="0">
              <a:solidFill>
                <a:schemeClr val="accent2"/>
              </a:solidFill>
            </a:endParaRPr>
          </a:p>
        </p:txBody>
      </p:sp>
      <p:pic>
        <p:nvPicPr>
          <p:cNvPr id="307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667000"/>
            <a:ext cx="22574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The Stamp Act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4114800" cy="4267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In 1765, Parliament passed the Stamp Act.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This law required all legal and commercial documents to carry an official stamp showing that a tax had been paid.</a:t>
            </a:r>
          </a:p>
        </p:txBody>
      </p:sp>
      <p:pic>
        <p:nvPicPr>
          <p:cNvPr id="2150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7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133600"/>
            <a:ext cx="342423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The Stamp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828800"/>
            <a:ext cx="66294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Diplomas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Wills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Mortgages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Playing Cards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Newspapers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Licenses</a:t>
            </a:r>
          </a:p>
          <a:p>
            <a:pPr algn="l"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*All of these items had to be printed on special stamped paper.  Stamps could only be paid for with a silver coin which was scarce in the colonies.</a:t>
            </a:r>
          </a:p>
        </p:txBody>
      </p:sp>
      <p:pic>
        <p:nvPicPr>
          <p:cNvPr id="2253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7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8956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533400"/>
            <a:ext cx="7162800" cy="9144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Byington" pitchFamily="2" charset="0"/>
              </a:rPr>
              <a:t>Reactions to the Stamp Act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Formation of the Stamp Act Congress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Signing of Petitions.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Founding of Secret Societies.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Burning of Stamped Paper.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Tar and Feathering of Customs Officials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Organized Boycott of British Goods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Merchants were afraid they would lose to much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money in Britain so eventually Stamp Act was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repealed.</a:t>
            </a:r>
          </a:p>
        </p:txBody>
      </p:sp>
      <p:pic>
        <p:nvPicPr>
          <p:cNvPr id="2355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Tar and Feathering</a:t>
            </a:r>
          </a:p>
        </p:txBody>
      </p:sp>
      <p:pic>
        <p:nvPicPr>
          <p:cNvPr id="24579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6" descr="Bostonians_Paying_Excise_Ma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407" r="2078" b="4762"/>
          <a:stretch>
            <a:fillRect/>
          </a:stretch>
        </p:blipFill>
        <p:spPr bwMode="auto">
          <a:xfrm>
            <a:off x="2590800" y="1828800"/>
            <a:ext cx="5105400" cy="3868738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590800" y="6019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Bostonians Paying the Excise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Tar and Feathering</a:t>
            </a:r>
          </a:p>
        </p:txBody>
      </p:sp>
      <p:pic>
        <p:nvPicPr>
          <p:cNvPr id="25603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209800"/>
            <a:ext cx="6934200" cy="4343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u="sng" smtClean="0"/>
              <a:t>Tarring and Feathering </a:t>
            </a:r>
            <a:r>
              <a:rPr lang="en-US" sz="2400" u="sng" smtClean="0"/>
              <a:t>was a punishment that went back to the </a:t>
            </a:r>
            <a:r>
              <a:rPr lang="en-US" sz="2400" b="1" u="sng" smtClean="0"/>
              <a:t>Middle Ages.</a:t>
            </a:r>
          </a:p>
          <a:p>
            <a:pPr algn="l" eaLnBrk="1" hangingPunct="1">
              <a:lnSpc>
                <a:spcPct val="90000"/>
              </a:lnSpc>
            </a:pPr>
            <a:endParaRPr lang="en-US" sz="2400" u="sng" smtClean="0"/>
          </a:p>
          <a:p>
            <a:pPr algn="l" eaLnBrk="1" hangingPunct="1">
              <a:lnSpc>
                <a:spcPct val="90000"/>
              </a:lnSpc>
            </a:pPr>
            <a:r>
              <a:rPr lang="en-US" sz="2400" u="sng" smtClean="0"/>
              <a:t>After the enactment of the </a:t>
            </a:r>
            <a:r>
              <a:rPr lang="en-US" sz="2400" b="1" u="sng" smtClean="0"/>
              <a:t>Stamp Act</a:t>
            </a:r>
            <a:r>
              <a:rPr lang="en-US" sz="2400" u="sng" smtClean="0"/>
              <a:t>, it was common to threaten or attack British government employees in the colonies. </a:t>
            </a:r>
          </a:p>
          <a:p>
            <a:pPr algn="l" eaLnBrk="1" hangingPunct="1">
              <a:lnSpc>
                <a:spcPct val="90000"/>
              </a:lnSpc>
            </a:pPr>
            <a:endParaRPr lang="en-US" sz="2400" u="sng" smtClean="0"/>
          </a:p>
          <a:p>
            <a:pPr algn="l" eaLnBrk="1" hangingPunct="1">
              <a:lnSpc>
                <a:spcPct val="90000"/>
              </a:lnSpc>
            </a:pPr>
            <a:r>
              <a:rPr lang="en-US" sz="2400" smtClean="0"/>
              <a:t>No stamp commissioner or tax collector was actually tarred and feathered but by November 1, 1765, the day the Stamp Act tax went into effect, there were </a:t>
            </a:r>
            <a:r>
              <a:rPr lang="en-US" sz="2400" u="sng" smtClean="0"/>
              <a:t>no stamp commissioners left in the colonies to collect it</a:t>
            </a:r>
            <a:r>
              <a:rPr lang="en-US" sz="240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Townshend Acts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248400" cy="45720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u="sng" smtClean="0">
                <a:solidFill>
                  <a:schemeClr val="accent2"/>
                </a:solidFill>
              </a:rPr>
              <a:t>The British needed to raise money to pay for troops and other expenses.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u="sng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smtClean="0">
                <a:solidFill>
                  <a:schemeClr val="accent2"/>
                </a:solidFill>
              </a:rPr>
              <a:t>The Townshend Acts were passed in 1767.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u="sng" smtClean="0">
                <a:solidFill>
                  <a:schemeClr val="accent2"/>
                </a:solidFill>
              </a:rPr>
              <a:t>These acts placed a tax on glass, paper, paint, lead, and tea.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u="sng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smtClean="0">
                <a:solidFill>
                  <a:schemeClr val="accent2"/>
                </a:solidFill>
              </a:rPr>
              <a:t>Protests immediately broke out.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  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smtClean="0">
                <a:solidFill>
                  <a:schemeClr val="accent2"/>
                </a:solidFill>
              </a:rPr>
              <a:t>As a result of the violence the British </a:t>
            </a:r>
            <a:r>
              <a:rPr lang="en-US" sz="2400" u="sng" smtClean="0">
                <a:solidFill>
                  <a:schemeClr val="accent2"/>
                </a:solidFill>
              </a:rPr>
              <a:t>repealed all of the taxes but the tea tax.</a:t>
            </a:r>
          </a:p>
        </p:txBody>
      </p:sp>
      <p:pic>
        <p:nvPicPr>
          <p:cNvPr id="2662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" name="Picture 7" descr="BWBW02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847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Byington" pitchFamily="2" charset="0"/>
              </a:rPr>
              <a:t>Smuggling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5257800" cy="44958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Reaction to the Townsend act was less severe than the Stamp Act.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u="sng" smtClean="0">
                <a:solidFill>
                  <a:schemeClr val="accent2"/>
                </a:solidFill>
              </a:rPr>
              <a:t>People discovered they could get smuggled tea for a cheap price.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sz="2400" u="sng" smtClean="0">
              <a:solidFill>
                <a:schemeClr val="accent2"/>
              </a:solidFill>
            </a:endParaRP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Smuggling increased drastically and in 1768, faced </a:t>
            </a:r>
            <a:r>
              <a:rPr lang="en-US" sz="2400" u="sng" smtClean="0">
                <a:solidFill>
                  <a:schemeClr val="accent2"/>
                </a:solidFill>
              </a:rPr>
              <a:t>with a break down of law and order, the British sent more troops to Boston.</a:t>
            </a:r>
          </a:p>
        </p:txBody>
      </p:sp>
      <p:pic>
        <p:nvPicPr>
          <p:cNvPr id="2765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4" name="Picture 7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2143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Byington" pitchFamily="2" charset="0"/>
              </a:rPr>
              <a:t>The Boston Massacre</a:t>
            </a:r>
          </a:p>
        </p:txBody>
      </p:sp>
      <p:pic>
        <p:nvPicPr>
          <p:cNvPr id="28675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7" name="Picture 6" descr="BostonMassacre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/>
          <a:stretch>
            <a:fillRect/>
          </a:stretch>
        </p:blipFill>
        <p:spPr>
          <a:xfrm>
            <a:off x="1524000" y="1981200"/>
            <a:ext cx="4914900" cy="4343400"/>
          </a:xfrm>
          <a:noFill/>
          <a:ln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28678" name="Picture 9" descr="boston_massacr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5430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How it began…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n-US" u="sng" smtClean="0">
                <a:solidFill>
                  <a:schemeClr val="accent2"/>
                </a:solidFill>
              </a:rPr>
              <a:t>The soldiers were unwelcomed visitors and the colonists taunted them unmercifully.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n-US" smtClean="0">
                <a:solidFill>
                  <a:schemeClr val="accent2"/>
                </a:solidFill>
              </a:rPr>
              <a:t>The clash between the two was inevitable.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n-US" smtClean="0">
                <a:solidFill>
                  <a:schemeClr val="accent2"/>
                </a:solidFill>
              </a:rPr>
              <a:t>On March 5, 1770, </a:t>
            </a:r>
            <a:r>
              <a:rPr lang="en-US" u="sng" smtClean="0">
                <a:solidFill>
                  <a:schemeClr val="accent2"/>
                </a:solidFill>
              </a:rPr>
              <a:t>a crowd of some sixty townspeople began taunting and throwing snowballs at the redcoats.</a:t>
            </a:r>
          </a:p>
        </p:txBody>
      </p:sp>
      <p:pic>
        <p:nvPicPr>
          <p:cNvPr id="2970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5" descr="boston_massac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Byington" pitchFamily="2" charset="0"/>
              </a:rPr>
              <a:t>King John Signs the Magna Carta</a:t>
            </a:r>
          </a:p>
        </p:txBody>
      </p:sp>
      <p:pic>
        <p:nvPicPr>
          <p:cNvPr id="4099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332898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Tensions Escalate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5410200" cy="25146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u="sng" smtClean="0">
                <a:solidFill>
                  <a:schemeClr val="accent2"/>
                </a:solidFill>
              </a:rPr>
              <a:t>Bostonians were still angry over the death of an 11 year old boy, shot during a protest.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 u="sng" smtClean="0">
                <a:solidFill>
                  <a:schemeClr val="accent2"/>
                </a:solidFill>
              </a:rPr>
              <a:t>Apparently, without official orders, the troops opened fire on the crowd, killing some and wounding others.</a:t>
            </a:r>
          </a:p>
        </p:txBody>
      </p:sp>
      <p:pic>
        <p:nvPicPr>
          <p:cNvPr id="3174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0" name="Picture 9" descr="boston massacre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743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23987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Crispus Attucks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5334000" cy="41148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One of the </a:t>
            </a:r>
            <a:r>
              <a:rPr lang="en-US" sz="2800" u="sng" smtClean="0">
                <a:solidFill>
                  <a:schemeClr val="accent2"/>
                </a:solidFill>
              </a:rPr>
              <a:t>first men to die</a:t>
            </a:r>
            <a:r>
              <a:rPr lang="en-US" sz="2800" smtClean="0">
                <a:solidFill>
                  <a:schemeClr val="accent2"/>
                </a:solidFill>
              </a:rPr>
              <a:t> for freedom in the American Revolution.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u="sng" smtClean="0">
                <a:solidFill>
                  <a:schemeClr val="accent2"/>
                </a:solidFill>
              </a:rPr>
              <a:t>Attucks was leading the mob when he was shot.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He was an </a:t>
            </a:r>
            <a:r>
              <a:rPr lang="en-US" sz="2800" u="sng" smtClean="0">
                <a:solidFill>
                  <a:schemeClr val="accent2"/>
                </a:solidFill>
              </a:rPr>
              <a:t>escaped slave who answered the call of Samuel Adams to go protest against the Redcoats.</a:t>
            </a:r>
          </a:p>
        </p:txBody>
      </p:sp>
      <p:pic>
        <p:nvPicPr>
          <p:cNvPr id="3277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4" name="Picture 7" descr="Crispus Attu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1764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4267200" cy="2620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The funeral for the immediate victims of the Boston Massacre took place on March 8, 1770.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Crowds flocked to the streets, walking solemnly behind four hearses carrying the bodies of Crispus Attucks, Samuel Maverick, Samuel Gray and James Caldwell. </a:t>
            </a:r>
          </a:p>
        </p:txBody>
      </p:sp>
      <p:pic>
        <p:nvPicPr>
          <p:cNvPr id="33795" name="Picture 5" descr="boston8_h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333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5486400" cy="12192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The Funeral</a:t>
            </a:r>
          </a:p>
        </p:txBody>
      </p:sp>
      <p:pic>
        <p:nvPicPr>
          <p:cNvPr id="33797" name="Picture 4" descr="American Flag by revtoddf@sbcglobal.ne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674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85800"/>
            <a:ext cx="7086600" cy="7620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Book Antiqua" pitchFamily="18" charset="0"/>
              </a:rPr>
              <a:t>The Gaspee Affair- 1772</a:t>
            </a:r>
          </a:p>
        </p:txBody>
      </p:sp>
      <p:pic>
        <p:nvPicPr>
          <p:cNvPr id="34819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295400" y="1828800"/>
            <a:ext cx="4572000" cy="48006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000"/>
              <a:t>The </a:t>
            </a:r>
            <a:r>
              <a:rPr lang="en-US" sz="2000" b="1"/>
              <a:t>Gaspée Affair</a:t>
            </a:r>
            <a:r>
              <a:rPr lang="en-US" sz="2000"/>
              <a:t> was a significant event in the lead-up to the American Revolution.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v"/>
            </a:pPr>
            <a:endParaRPr lang="en-US" sz="20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000"/>
              <a:t>A British revenue schooner that had </a:t>
            </a:r>
            <a:r>
              <a:rPr lang="en-US" sz="2000" u="sng"/>
              <a:t>been enforcing unpopular trade regulations, ran aground in shallow water on June 9, 1772, near what is now known as Gaspee Point</a:t>
            </a:r>
            <a:r>
              <a:rPr lang="en-US" sz="2000"/>
              <a:t> in the city of Warwick, Rhode Island.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v"/>
            </a:pPr>
            <a:endParaRPr lang="en-US" sz="20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000"/>
              <a:t> In a notorious act of defiance, </a:t>
            </a:r>
            <a:r>
              <a:rPr lang="en-US" sz="2000" u="sng"/>
              <a:t>American patriots led by Abraham Whipple and John Brown, attacked, boarded, looted, and torched the ship</a:t>
            </a:r>
            <a:r>
              <a:rPr lang="en-US" sz="2000"/>
              <a:t>.</a:t>
            </a:r>
            <a:r>
              <a:rPr lang="en-US" sz="2000">
                <a:hlinkClick r:id="" action="ppaction://noaction"/>
              </a:rPr>
              <a:t>[</a:t>
            </a:r>
            <a:r>
              <a:rPr lang="en-US" sz="2000"/>
              <a:t> </a:t>
            </a:r>
          </a:p>
        </p:txBody>
      </p:sp>
      <p:pic>
        <p:nvPicPr>
          <p:cNvPr id="34822" name="Picture 9" descr="File:Gaspee Affai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892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al Narrow" pitchFamily="34" charset="0"/>
              </a:rPr>
              <a:t>The Tea Act</a:t>
            </a:r>
          </a:p>
        </p:txBody>
      </p:sp>
      <p:pic>
        <p:nvPicPr>
          <p:cNvPr id="35843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5" name="Picture 6" descr="LadiesTeaBoycott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340100" cy="43434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447800" y="1905000"/>
            <a:ext cx="3276600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Clr>
                <a:srgbClr val="CC2700"/>
              </a:buClr>
              <a:buSzPct val="120000"/>
              <a:buFont typeface="US-Bats" pitchFamily="2" charset="0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British kept the </a:t>
            </a:r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tea tax to show that they still had the right and the power to tax the colonists.</a:t>
            </a:r>
          </a:p>
        </p:txBody>
      </p:sp>
      <p:pic>
        <p:nvPicPr>
          <p:cNvPr id="35847" name="Picture 7" descr="BWBW0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73563"/>
            <a:ext cx="2819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al Narrow" pitchFamily="34" charset="0"/>
              </a:rPr>
              <a:t>East India Company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In 1773, </a:t>
            </a:r>
            <a:r>
              <a:rPr lang="en-US" sz="2800" u="sng" smtClean="0">
                <a:solidFill>
                  <a:schemeClr val="accent2"/>
                </a:solidFill>
              </a:rPr>
              <a:t>the powerful British East India Company was overburdened with 17 million pounds of unsold tea and was facing bankruptcy.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The London government </a:t>
            </a:r>
            <a:r>
              <a:rPr lang="en-US" sz="2800" u="sng" smtClean="0">
                <a:solidFill>
                  <a:schemeClr val="accent2"/>
                </a:solidFill>
              </a:rPr>
              <a:t>granted them a monopoly on trade</a:t>
            </a:r>
            <a:r>
              <a:rPr lang="en-US" sz="2800" smtClean="0">
                <a:solidFill>
                  <a:schemeClr val="accent2"/>
                </a:solidFill>
              </a:rPr>
              <a:t> to save the company. 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The company could now </a:t>
            </a:r>
            <a:r>
              <a:rPr lang="en-US" sz="2800" u="sng" smtClean="0">
                <a:solidFill>
                  <a:schemeClr val="accent2"/>
                </a:solidFill>
              </a:rPr>
              <a:t>sell tea cheaper in the Americas.</a:t>
            </a:r>
            <a:r>
              <a:rPr lang="en-US" sz="2800" smtClean="0">
                <a:solidFill>
                  <a:schemeClr val="accent2"/>
                </a:solidFill>
              </a:rPr>
              <a:t>  The colonists saw it as a tricky way to get them to still pay tax.</a:t>
            </a:r>
          </a:p>
        </p:txBody>
      </p:sp>
      <p:pic>
        <p:nvPicPr>
          <p:cNvPr id="3686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al Narrow" pitchFamily="34" charset="0"/>
              </a:rPr>
              <a:t>The Boston Tea Party</a:t>
            </a:r>
          </a:p>
        </p:txBody>
      </p:sp>
      <p:pic>
        <p:nvPicPr>
          <p:cNvPr id="37891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3" name="Picture 6" descr="Boston Tea Party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133600"/>
            <a:ext cx="6438900" cy="3884613"/>
          </a:xfrm>
          <a:noFill/>
          <a:ln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al Narrow" pitchFamily="34" charset="0"/>
              </a:rPr>
              <a:t>The Boston Tea Party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05000"/>
            <a:ext cx="3962400" cy="44196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The colonists </a:t>
            </a:r>
            <a:r>
              <a:rPr lang="en-US" sz="2400" u="sng" smtClean="0">
                <a:solidFill>
                  <a:schemeClr val="accent2"/>
                </a:solidFill>
              </a:rPr>
              <a:t>responded by turning East India Company ships back to England with full Cargo holds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The governor of Boston, </a:t>
            </a:r>
            <a:r>
              <a:rPr lang="en-US" sz="2400" u="sng" smtClean="0">
                <a:solidFill>
                  <a:schemeClr val="accent2"/>
                </a:solidFill>
              </a:rPr>
              <a:t>Thomas Hutchinson</a:t>
            </a:r>
            <a:r>
              <a:rPr lang="en-US" sz="2400" smtClean="0">
                <a:solidFill>
                  <a:schemeClr val="accent2"/>
                </a:solidFill>
              </a:rPr>
              <a:t>, </a:t>
            </a:r>
            <a:r>
              <a:rPr lang="en-US" sz="2400" u="sng" smtClean="0">
                <a:solidFill>
                  <a:schemeClr val="accent2"/>
                </a:solidFill>
              </a:rPr>
              <a:t>ordered that ships would not be cleared from the harbor unless they could unload their cargo.</a:t>
            </a:r>
          </a:p>
        </p:txBody>
      </p:sp>
      <p:pic>
        <p:nvPicPr>
          <p:cNvPr id="3891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8" name="Picture 7" descr="east-india-company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4196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al Narrow" pitchFamily="34" charset="0"/>
              </a:rPr>
              <a:t>Dump the Tea!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On December 16, 1773, </a:t>
            </a:r>
            <a:r>
              <a:rPr lang="en-US" sz="2800" u="sng" smtClean="0">
                <a:solidFill>
                  <a:schemeClr val="accent2"/>
                </a:solidFill>
              </a:rPr>
              <a:t>roughly one hundred colonists dressed as Native Americans, boarded the docked ships</a:t>
            </a:r>
            <a:r>
              <a:rPr lang="en-US" sz="280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They smashed open 342 chests of tea.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They then </a:t>
            </a:r>
            <a:r>
              <a:rPr lang="en-US" sz="2800" u="sng" smtClean="0">
                <a:solidFill>
                  <a:schemeClr val="accent2"/>
                </a:solidFill>
              </a:rPr>
              <a:t>proceeded to dump the tea into the harbor.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At this stage, </a:t>
            </a:r>
            <a:r>
              <a:rPr lang="en-US" sz="2800" u="sng" smtClean="0">
                <a:solidFill>
                  <a:schemeClr val="accent2"/>
                </a:solidFill>
              </a:rPr>
              <a:t>granted some elements of home rule may have prevented or delayed rebellion.</a:t>
            </a:r>
          </a:p>
        </p:txBody>
      </p:sp>
      <p:pic>
        <p:nvPicPr>
          <p:cNvPr id="3994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73914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BernhardModern" pitchFamily="2" charset="0"/>
              </a:rPr>
              <a:t>The Coercive or Intolerable Acts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The irate Parliament </a:t>
            </a:r>
            <a:r>
              <a:rPr lang="en-US" sz="2400" u="sng" smtClean="0">
                <a:solidFill>
                  <a:schemeClr val="accent2"/>
                </a:solidFill>
              </a:rPr>
              <a:t>responded quickly to the Boston Tea Party with measures that brewed revolution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>
              <a:lnSpc>
                <a:spcPct val="8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 u="sng" smtClean="0">
                <a:solidFill>
                  <a:schemeClr val="accent2"/>
                </a:solidFill>
              </a:rPr>
              <a:t>Laws were designed with Boston in particular to chastise the colonists.</a:t>
            </a:r>
          </a:p>
          <a:p>
            <a:pPr algn="l" eaLnBrk="1" hangingPunct="1">
              <a:lnSpc>
                <a:spcPct val="80000"/>
              </a:lnSpc>
            </a:pPr>
            <a:endParaRPr lang="en-US" sz="2400" u="sng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Chastise:</a:t>
            </a:r>
            <a:r>
              <a:rPr lang="en-US" sz="2400" smtClean="0">
                <a:solidFill>
                  <a:schemeClr val="accent2"/>
                </a:solidFill>
              </a:rPr>
              <a:t> to punish or criticize severely for misbehavior or wrongdoing.</a:t>
            </a:r>
          </a:p>
          <a:p>
            <a:pPr algn="l" eaLnBrk="1" hangingPunct="1">
              <a:lnSpc>
                <a:spcPct val="8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One of the most drastic of the “Intolerable Acts” was the Boston Port Act which closed the harbor until damages were paid and order restored.</a:t>
            </a:r>
          </a:p>
        </p:txBody>
      </p:sp>
      <p:pic>
        <p:nvPicPr>
          <p:cNvPr id="4096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Glorious Revolution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(1688)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/>
              <a:t>The </a:t>
            </a:r>
            <a:r>
              <a:rPr lang="en-US" sz="2400" u="sng" smtClean="0"/>
              <a:t>Glorious Revolution</a:t>
            </a:r>
            <a:r>
              <a:rPr lang="en-US" sz="2400" smtClean="0"/>
              <a:t>, also called the Revolution of </a:t>
            </a:r>
            <a:r>
              <a:rPr lang="en-US" sz="2400" u="sng" smtClean="0"/>
              <a:t>1688, was the overthrow of King James II of England. 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/>
              <a:t>It is sometimes called the </a:t>
            </a:r>
            <a:r>
              <a:rPr lang="en-US" sz="2400" u="sng" smtClean="0"/>
              <a:t>Bloodless Revolution</a:t>
            </a:r>
            <a:r>
              <a:rPr lang="en-US" sz="2400" smtClean="0"/>
              <a:t>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smtClean="0"/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/>
              <a:t>It can be argued that </a:t>
            </a:r>
            <a:r>
              <a:rPr lang="en-US" sz="2400" u="sng" smtClean="0"/>
              <a:t>James's overthrow began modern English parliamentary democracy</a:t>
            </a:r>
            <a:r>
              <a:rPr lang="en-US" sz="2400" smtClean="0"/>
              <a:t>: </a:t>
            </a:r>
            <a:r>
              <a:rPr lang="en-US" sz="2400" u="sng" smtClean="0"/>
              <a:t>never again would the monarch hold absolute power, and the Bill of Rights became one of the most important documents in the political history of Britain. </a:t>
            </a:r>
          </a:p>
        </p:txBody>
      </p:sp>
      <p:pic>
        <p:nvPicPr>
          <p:cNvPr id="512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al Narrow" pitchFamily="34" charset="0"/>
              </a:rPr>
              <a:t>Taking Sides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1981200"/>
            <a:ext cx="4495800" cy="44196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20% were Loyalists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40% were Patriots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40% were neutral</a:t>
            </a:r>
          </a:p>
          <a:p>
            <a:pPr algn="l" eaLnBrk="1" hangingPunct="1">
              <a:lnSpc>
                <a:spcPct val="90000"/>
              </a:lnSpc>
            </a:pPr>
            <a:endParaRPr lang="en-US" sz="28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Loyalist:  loyal to the crown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Patriot:  loyal to the revolution</a:t>
            </a:r>
          </a:p>
        </p:txBody>
      </p:sp>
      <p:pic>
        <p:nvPicPr>
          <p:cNvPr id="4198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0" name="Picture 9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8686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7315200" cy="1143000"/>
          </a:xfrm>
          <a:ln w="76200">
            <a:solidFill>
              <a:srgbClr val="0033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lantagenet Cherokee" pitchFamily="18" charset="0"/>
              </a:rPr>
              <a:t>First Continental Congress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828800"/>
            <a:ext cx="7391400" cy="2971800"/>
          </a:xfrm>
          <a:ln w="38100">
            <a:solidFill>
              <a:srgbClr val="003399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1774, the first Continental Congress met in Philadelphia to consider was to redress colonial grievances.</a:t>
            </a:r>
          </a:p>
          <a:p>
            <a:pPr algn="l" eaLnBrk="1" hangingPunct="1"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Redress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 To set right; remedy or rectify</a:t>
            </a:r>
            <a:r>
              <a:rPr lang="en-US" sz="2400" dirty="0" smtClean="0"/>
              <a:t> </a:t>
            </a:r>
          </a:p>
          <a:p>
            <a:pPr algn="l"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Grievances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a complaint</a:t>
            </a:r>
          </a:p>
        </p:txBody>
      </p:sp>
      <p:pic>
        <p:nvPicPr>
          <p:cNvPr id="4301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4" name="Picture 9" descr="Continental Con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3810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609600"/>
            <a:ext cx="7239000" cy="8382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B733-Deco" pitchFamily="2" charset="0"/>
              </a:rPr>
              <a:t>First Continental Congress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7391400" cy="1676400"/>
          </a:xfrm>
          <a:ln w="38100">
            <a:solidFill>
              <a:srgbClr val="003399"/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55 delegates from 12 colonies</a:t>
            </a:r>
            <a:r>
              <a:rPr lang="en-US" sz="2000" smtClean="0"/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How to respond to the Coercive Acts &amp; the Quebec Act?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vote per colony represented.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solidFill>
                <a:schemeClr val="accent2"/>
              </a:solidFill>
            </a:endParaRPr>
          </a:p>
        </p:txBody>
      </p:sp>
      <p:pic>
        <p:nvPicPr>
          <p:cNvPr id="4403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room declaration was sig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3581400" cy="2911475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al Narrow" pitchFamily="34" charset="0"/>
              </a:rPr>
              <a:t>The Association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The Congress drew up several papers including the Declaration of Rights and it created “The Association”.</a:t>
            </a:r>
          </a:p>
          <a:p>
            <a:pPr algn="l" eaLnBrk="1" hangingPunct="1">
              <a:lnSpc>
                <a:spcPct val="80000"/>
              </a:lnSpc>
            </a:pPr>
            <a:endParaRPr lang="en-US" sz="20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u="sng" smtClean="0">
                <a:solidFill>
                  <a:schemeClr val="accent2"/>
                </a:solidFill>
              </a:rPr>
              <a:t>The Association called for a complete boycott of British Goods.</a:t>
            </a:r>
          </a:p>
          <a:p>
            <a:pPr algn="l" eaLnBrk="1" hangingPunct="1">
              <a:lnSpc>
                <a:spcPct val="80000"/>
              </a:lnSpc>
            </a:pPr>
            <a:endParaRPr lang="en-US" sz="2000" u="sng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u="sng" smtClean="0">
                <a:solidFill>
                  <a:schemeClr val="accent2"/>
                </a:solidFill>
              </a:rPr>
              <a:t>Violators of the Association would be tarred and feathered.</a:t>
            </a:r>
          </a:p>
          <a:p>
            <a:pPr algn="l" eaLnBrk="1" hangingPunct="1">
              <a:lnSpc>
                <a:spcPct val="80000"/>
              </a:lnSpc>
            </a:pPr>
            <a:endParaRPr lang="en-US" sz="20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The colonists were not calling for independence yet but began to gather muskets and do army drills openly.</a:t>
            </a:r>
          </a:p>
        </p:txBody>
      </p:sp>
      <p:pic>
        <p:nvPicPr>
          <p:cNvPr id="4506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2" name="Picture 9" descr="Mus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510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33400"/>
            <a:ext cx="7239000" cy="9144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al Narrow" pitchFamily="34" charset="0"/>
              </a:rPr>
              <a:t>Continental Army is Formed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4495800" cy="4267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The Second Continental Congress met in Philadelphia the next month.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u="sng" smtClean="0">
                <a:solidFill>
                  <a:schemeClr val="accent2"/>
                </a:solidFill>
              </a:rPr>
              <a:t>At this meeting the 13 Colonies were present.  There was still no sentiment for independence.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One of the </a:t>
            </a:r>
            <a:r>
              <a:rPr lang="en-US" sz="2400" u="sng" smtClean="0">
                <a:solidFill>
                  <a:schemeClr val="accent2"/>
                </a:solidFill>
              </a:rPr>
              <a:t>most significant decisions was to appoint George Washington as “Commander in Chief”.</a:t>
            </a:r>
          </a:p>
        </p:txBody>
      </p:sp>
      <p:pic>
        <p:nvPicPr>
          <p:cNvPr id="4608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6" name="Picture 7" descr="George Washington St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9749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Arizona" pitchFamily="2" charset="0"/>
              </a:rPr>
              <a:t>The British are Coming!</a:t>
            </a:r>
          </a:p>
        </p:txBody>
      </p:sp>
      <p:pic>
        <p:nvPicPr>
          <p:cNvPr id="47107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09" name="Picture 6" descr="Paul Revere's Ride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971800"/>
            <a:ext cx="5029200" cy="3573463"/>
          </a:xfrm>
          <a:noFill/>
          <a:ln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47110" name="Picture 8" descr="midnight_r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Arizona" pitchFamily="2" charset="0"/>
              </a:rPr>
              <a:t>Paul Revere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5181600" cy="4191000"/>
          </a:xfrm>
          <a:ln w="38100">
            <a:solidFill>
              <a:srgbClr val="003399"/>
            </a:solidFill>
          </a:ln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Paul Revere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400" b="1" dirty="0" smtClean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William Dawes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make their midnight ride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warn the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Minutemen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approaching British soldiers.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Historians argue that they would have not shouted “The British Are Coming” because they were also British.</a:t>
            </a:r>
          </a:p>
          <a:p>
            <a:pPr algn="l">
              <a:spcBef>
                <a:spcPct val="50000"/>
              </a:spcBef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4813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4" name="Picture 7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438400"/>
            <a:ext cx="23733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zona" pitchFamily="2" charset="0"/>
              </a:rPr>
              <a:t>One if By Land, Two if By Sea</a:t>
            </a:r>
          </a:p>
        </p:txBody>
      </p:sp>
      <p:pic>
        <p:nvPicPr>
          <p:cNvPr id="49155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7" name="Picture 9" descr="midnight-ride-of-paul-rev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1816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2133600" y="5943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quote describes the burning of lanterns in the Old North Church steeple.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zona" pitchFamily="2" charset="0"/>
              </a:rPr>
              <a:t>The Shot Heard Round the World</a:t>
            </a:r>
          </a:p>
        </p:txBody>
      </p:sp>
      <p:pic>
        <p:nvPicPr>
          <p:cNvPr id="50179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1" name="Picture 6" descr="Shot Hear Round the World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65313"/>
            <a:ext cx="6400800" cy="4992687"/>
          </a:xfrm>
          <a:noFill/>
          <a:ln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</a:rPr>
              <a:t>George Washington’s Troubles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54102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smtClean="0">
                <a:solidFill>
                  <a:schemeClr val="accent2"/>
                </a:solidFill>
              </a:rPr>
              <a:t>Only 1/3 of the colonists were in favor of a war for independence [the other third were Loyalists, and the final third were neutral].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smtClean="0">
                <a:solidFill>
                  <a:schemeClr val="accent2"/>
                </a:solidFill>
              </a:rPr>
              <a:t>State/colony loyalties.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u="sng" smtClean="0">
                <a:solidFill>
                  <a:schemeClr val="accent2"/>
                </a:solidFill>
              </a:rPr>
              <a:t>Congress couldn’t tax to raise money for the Continental </a:t>
            </a:r>
            <a:br>
              <a:rPr lang="en-US" sz="2400" b="1" u="sng" smtClean="0">
                <a:solidFill>
                  <a:schemeClr val="accent2"/>
                </a:solidFill>
              </a:rPr>
            </a:br>
            <a:r>
              <a:rPr lang="en-US" sz="2400" b="1" u="sng" smtClean="0">
                <a:solidFill>
                  <a:schemeClr val="accent2"/>
                </a:solidFill>
              </a:rPr>
              <a:t>Army.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u="sng" smtClean="0">
                <a:solidFill>
                  <a:schemeClr val="accent2"/>
                </a:solidFill>
              </a:rPr>
              <a:t>Poor training [until </a:t>
            </a:r>
            <a:br>
              <a:rPr lang="en-US" sz="2400" b="1" u="sng" smtClean="0">
                <a:solidFill>
                  <a:schemeClr val="accent2"/>
                </a:solidFill>
              </a:rPr>
            </a:br>
            <a:r>
              <a:rPr lang="en-US" sz="2400" b="1" u="sng" smtClean="0">
                <a:solidFill>
                  <a:schemeClr val="accent2"/>
                </a:solidFill>
              </a:rPr>
              <a:t>the arrival of </a:t>
            </a:r>
            <a:br>
              <a:rPr lang="en-US" sz="2400" b="1" u="sng" smtClean="0">
                <a:solidFill>
                  <a:schemeClr val="accent2"/>
                </a:solidFill>
              </a:rPr>
            </a:br>
            <a:r>
              <a:rPr lang="en-US" sz="2400" b="1" u="sng" smtClean="0">
                <a:solidFill>
                  <a:schemeClr val="accent2"/>
                </a:solidFill>
              </a:rPr>
              <a:t>Baron von Steuben.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5120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2" name="Picture 6" descr="Von Steube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1995488" cy="2362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Pre-Revolution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73152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The </a:t>
            </a:r>
            <a:r>
              <a:rPr lang="en-US" sz="2400" u="sng" smtClean="0">
                <a:solidFill>
                  <a:schemeClr val="accent2"/>
                </a:solidFill>
              </a:rPr>
              <a:t>colonists in the Americas begin to see themselves as separate from the British Empire.</a:t>
            </a:r>
          </a:p>
          <a:p>
            <a:pPr marL="533400" indent="-533400" algn="l"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marL="533400" indent="-533400" algn="l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Life in the colonies was very different from living in Britain.</a:t>
            </a:r>
          </a:p>
          <a:p>
            <a:pPr marL="533400" indent="-533400"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en-US" sz="2400" smtClean="0">
              <a:solidFill>
                <a:schemeClr val="accent2"/>
              </a:solidFill>
            </a:endParaRPr>
          </a:p>
          <a:p>
            <a:pPr marL="533400" indent="-533400"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u="sng" smtClean="0">
                <a:solidFill>
                  <a:schemeClr val="accent2"/>
                </a:solidFill>
              </a:rPr>
              <a:t>Social status and wealth could be gained through hard work in the colonies. </a:t>
            </a:r>
          </a:p>
          <a:p>
            <a:pPr marL="533400" indent="-533400"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u="sng" smtClean="0">
              <a:solidFill>
                <a:schemeClr val="accent2"/>
              </a:solidFill>
            </a:endParaRPr>
          </a:p>
          <a:p>
            <a:pPr marL="533400" indent="-533400"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u="sng" smtClean="0">
                <a:solidFill>
                  <a:schemeClr val="accent2"/>
                </a:solidFill>
              </a:rPr>
              <a:t>Social status and wealth in Britain were determined by birth and privilege.</a:t>
            </a:r>
          </a:p>
          <a:p>
            <a:pPr marL="533400" indent="-533400" algn="l" eaLnBrk="1" hangingPunct="1">
              <a:lnSpc>
                <a:spcPct val="90000"/>
              </a:lnSpc>
              <a:buFontTx/>
              <a:buAutoNum type="arabicPeriod"/>
            </a:pPr>
            <a:endParaRPr lang="en-US" sz="2400" u="sng" smtClean="0">
              <a:solidFill>
                <a:schemeClr val="accent2"/>
              </a:solidFill>
            </a:endParaRPr>
          </a:p>
        </p:txBody>
      </p:sp>
      <p:pic>
        <p:nvPicPr>
          <p:cNvPr id="614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7162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Military Strategies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057400" y="1828800"/>
            <a:ext cx="2895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566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b="1">
                <a:latin typeface="Comic Sans MS" pitchFamily="66" charset="0"/>
              </a:rPr>
              <a:t>Attrition [the Brits had a long supply line].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b="1">
                <a:latin typeface="Comic Sans MS" pitchFamily="66" charset="0"/>
              </a:rPr>
              <a:t>Guerilla tactics [fight an insurgent war </a:t>
            </a:r>
            <a:r>
              <a:rPr lang="en-US" sz="2000" b="1">
                <a:latin typeface="Comic Sans MS" pitchFamily="66" charset="0"/>
                <a:sym typeface="Wingdings" pitchFamily="2" charset="2"/>
              </a:rPr>
              <a:t> you don’t have to win a battle, just wear the British down]</a:t>
            </a:r>
            <a:endParaRPr lang="en-US" sz="2000" b="1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b="1">
                <a:latin typeface="Comic Sans MS" pitchFamily="66" charset="0"/>
              </a:rPr>
              <a:t>Make an alliance with one of Britain’s enemies.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057400" y="129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566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333399"/>
                </a:solidFill>
                <a:latin typeface="Comic Sans MS" pitchFamily="66" charset="0"/>
              </a:rPr>
              <a:t>The Americans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867400" y="129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566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02E00"/>
                </a:solidFill>
                <a:latin typeface="Comic Sans MS" pitchFamily="66" charset="0"/>
              </a:rPr>
              <a:t>The British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791200" y="1828800"/>
            <a:ext cx="2895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566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1">
                <a:latin typeface="Comic Sans MS" pitchFamily="66" charset="0"/>
              </a:rPr>
              <a:t>Break the colonies in half by getting between the No. &amp; the So.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1">
                <a:latin typeface="Comic Sans MS" pitchFamily="66" charset="0"/>
              </a:rPr>
              <a:t>Blockade the ports to prevent the flow of goods and supplies from an ally.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1">
                <a:latin typeface="Comic Sans MS" pitchFamily="66" charset="0"/>
              </a:rPr>
              <a:t>“Divide and Conquer” </a:t>
            </a:r>
            <a:r>
              <a:rPr lang="en-US" sz="2000" b="1">
                <a:latin typeface="Comic Sans MS" pitchFamily="66" charset="0"/>
                <a:sym typeface="Wingdings" pitchFamily="2" charset="2"/>
              </a:rPr>
              <a:t> use the Loyalists.</a:t>
            </a:r>
            <a:endParaRPr lang="en-US" sz="2000" b="1">
              <a:latin typeface="Comic Sans MS" pitchFamily="66" charset="0"/>
            </a:endParaRPr>
          </a:p>
        </p:txBody>
      </p:sp>
      <p:pic>
        <p:nvPicPr>
          <p:cNvPr id="52231" name="Picture 7" descr="minut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2098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Arizona" pitchFamily="2" charset="0"/>
              </a:rPr>
              <a:t>Washington Crosses the Delaware</a:t>
            </a:r>
          </a:p>
        </p:txBody>
      </p:sp>
      <p:pic>
        <p:nvPicPr>
          <p:cNvPr id="53251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3" name="Picture 6" descr="Leutz-Washington Crossing the Delaware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38325"/>
            <a:ext cx="7391400" cy="4340225"/>
          </a:xfrm>
          <a:noFill/>
          <a:ln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</a:rPr>
              <a:t>The Olive Branch Petition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5410200" cy="49530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z="2800" smtClean="0">
                <a:solidFill>
                  <a:schemeClr val="accent2"/>
                </a:solidFill>
              </a:rPr>
              <a:t>This was a letter to the King that attempting </a:t>
            </a:r>
            <a:r>
              <a:rPr lang="en-US" sz="2800" u="sng" smtClean="0">
                <a:solidFill>
                  <a:schemeClr val="accent2"/>
                </a:solidFill>
              </a:rPr>
              <a:t>to restore harmony between the King and the colonies.</a:t>
            </a:r>
          </a:p>
          <a:p>
            <a:pPr algn="l" eaLnBrk="1" hangingPunct="1">
              <a:buFontTx/>
              <a:buChar char="•"/>
            </a:pPr>
            <a:r>
              <a:rPr lang="en-US" sz="2800" u="sng" smtClean="0">
                <a:solidFill>
                  <a:schemeClr val="accent2"/>
                </a:solidFill>
              </a:rPr>
              <a:t>This was the last ditch effort by the colonists to make peace with the King.</a:t>
            </a:r>
          </a:p>
          <a:p>
            <a:pPr algn="l" eaLnBrk="1" hangingPunct="1">
              <a:buFontTx/>
              <a:buChar char="•"/>
            </a:pPr>
            <a:r>
              <a:rPr lang="en-US" sz="2800" smtClean="0">
                <a:solidFill>
                  <a:schemeClr val="accent2"/>
                </a:solidFill>
              </a:rPr>
              <a:t>The wanted their grievances addressed.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5427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8" name="Picture 6" descr="Olive Branch Petition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1958" r="3455" b="4047"/>
          <a:stretch>
            <a:fillRect/>
          </a:stretch>
        </p:blipFill>
        <p:spPr bwMode="auto">
          <a:xfrm>
            <a:off x="7010400" y="2590800"/>
            <a:ext cx="1844675" cy="26670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09600"/>
            <a:ext cx="6781800" cy="8382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</a:rPr>
              <a:t>Common Sense:  Thomas Paine</a:t>
            </a:r>
          </a:p>
        </p:txBody>
      </p:sp>
      <p:pic>
        <p:nvPicPr>
          <p:cNvPr id="55299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1" name="Picture 6" descr="Common_Sense_cover_new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81200"/>
            <a:ext cx="2439988" cy="4343400"/>
          </a:xfrm>
          <a:noFill/>
          <a:ln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55302" name="Picture 7" descr="paine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479800" cy="44958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09600"/>
            <a:ext cx="6781800" cy="838200"/>
          </a:xfrm>
          <a:ln w="76200">
            <a:solidFill>
              <a:srgbClr val="0033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C0000"/>
                </a:solidFill>
                <a:latin typeface="+mn-lt"/>
              </a:rPr>
              <a:t>Common Sense:  Thomas Paine</a:t>
            </a:r>
          </a:p>
        </p:txBody>
      </p:sp>
      <p:pic>
        <p:nvPicPr>
          <p:cNvPr id="56323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76400" y="2057400"/>
            <a:ext cx="6400800" cy="1752600"/>
          </a:xfrm>
        </p:spPr>
        <p:txBody>
          <a:bodyPr/>
          <a:lstStyle/>
          <a:p>
            <a:pPr algn="l"/>
            <a:r>
              <a:rPr lang="en-US" smtClean="0"/>
              <a:t>Thomas Paine sees it as </a:t>
            </a:r>
            <a:r>
              <a:rPr lang="en-US" u="sng" smtClean="0"/>
              <a:t>Common Sense that the colonies separate from English rule.</a:t>
            </a:r>
          </a:p>
          <a:p>
            <a:pPr algn="l"/>
            <a:r>
              <a:rPr lang="en-US" smtClean="0"/>
              <a:t>“Even brutes do not devour their young”</a:t>
            </a:r>
          </a:p>
          <a:p>
            <a:pPr algn="l"/>
            <a:r>
              <a:rPr lang="en-US" u="sng" smtClean="0"/>
              <a:t>The Colonies could be financially stable without England.</a:t>
            </a:r>
          </a:p>
          <a:p>
            <a:pPr algn="l"/>
            <a:endParaRPr lang="en-US" u="sng" smtClean="0"/>
          </a:p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Bradley Hand ITC" pitchFamily="66" charset="0"/>
              </a:rPr>
              <a:t>Declaration of Independence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chemeClr val="accent2"/>
                </a:solidFill>
              </a:rPr>
              <a:t>A committee was appointed to draft a Declaration of Independence.</a:t>
            </a:r>
          </a:p>
          <a:p>
            <a:pPr marL="609600" indent="-609600" algn="l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u="sng" smtClean="0">
                <a:solidFill>
                  <a:schemeClr val="accent2"/>
                </a:solidFill>
              </a:rPr>
              <a:t>The group chose Thomas Jefferson to compose the Declaration for three reasons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z="2800" smtClean="0">
                <a:solidFill>
                  <a:schemeClr val="accent2"/>
                </a:solidFill>
              </a:rPr>
              <a:t>He was an excellent writer.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z="2800" smtClean="0">
                <a:solidFill>
                  <a:schemeClr val="accent2"/>
                </a:solidFill>
              </a:rPr>
              <a:t>He was from Virginia.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z="2800" smtClean="0">
                <a:solidFill>
                  <a:schemeClr val="accent2"/>
                </a:solidFill>
              </a:rPr>
              <a:t>He was the youngest and would not be able to back out.</a:t>
            </a:r>
          </a:p>
        </p:txBody>
      </p:sp>
      <p:pic>
        <p:nvPicPr>
          <p:cNvPr id="5734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Arizona" pitchFamily="2" charset="0"/>
              </a:rPr>
              <a:t>Contents of the Declaration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4724400" cy="44196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Preamble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Explanation of political principles and underlying rights of the people.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List of 27 unfair acts of the king.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Colonial acts to redress the problems.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Actual declaration of independence from Britain.</a:t>
            </a:r>
          </a:p>
        </p:txBody>
      </p:sp>
      <p:pic>
        <p:nvPicPr>
          <p:cNvPr id="5837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4" name="Picture 6" descr="Declaration of Independence-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6162675" y="2209800"/>
            <a:ext cx="2981325" cy="36957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CC0000"/>
                </a:solidFill>
                <a:latin typeface="Arizona" pitchFamily="2" charset="0"/>
              </a:rPr>
              <a:t>Grievances to the King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4038600" cy="4267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Grievances: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solidFill>
                  <a:schemeClr val="accent2"/>
                </a:solidFill>
              </a:rPr>
              <a:t>Forbid Governors from passing laws.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solidFill>
                  <a:schemeClr val="accent2"/>
                </a:solidFill>
              </a:rPr>
              <a:t>Dissolved Representative Houses.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solidFill>
                  <a:schemeClr val="accent2"/>
                </a:solidFill>
              </a:rPr>
              <a:t>Kept standing armies in times of peace.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>
                <a:solidFill>
                  <a:schemeClr val="accent2"/>
                </a:solidFill>
              </a:rPr>
              <a:t>Quartering soldiers among us.</a:t>
            </a:r>
          </a:p>
        </p:txBody>
      </p:sp>
      <p:pic>
        <p:nvPicPr>
          <p:cNvPr id="5939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8" name="Picture 6" descr="declaratio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248" r="2061" b="1123"/>
          <a:stretch>
            <a:fillRect/>
          </a:stretch>
        </p:blipFill>
        <p:spPr bwMode="auto">
          <a:xfrm>
            <a:off x="5638800" y="2667000"/>
            <a:ext cx="3276600" cy="313055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Arizona" pitchFamily="2" charset="0"/>
              </a:rPr>
              <a:t>Independence Hall</a:t>
            </a:r>
          </a:p>
        </p:txBody>
      </p:sp>
      <p:pic>
        <p:nvPicPr>
          <p:cNvPr id="60419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1" name="Picture 6" descr="declaration_independence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"/>
          <a:stretch>
            <a:fillRect/>
          </a:stretch>
        </p:blipFill>
        <p:spPr>
          <a:xfrm>
            <a:off x="2667000" y="1676400"/>
            <a:ext cx="4881563" cy="3200400"/>
          </a:xfrm>
          <a:noFill/>
          <a:ln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1371600" y="5038725"/>
            <a:ext cx="7620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/>
              <a:t>John Hancock was the first to sign because he was the president of the Congress.  He wrote his name in large letters and proclaimed: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“There, I guess King George will be able to read that.”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C0000"/>
                </a:solidFill>
                <a:latin typeface="Berlin" pitchFamily="2" charset="0"/>
              </a:rPr>
              <a:t>Liberty Bell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4495800" cy="4267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400" smtClean="0"/>
              <a:t>The </a:t>
            </a:r>
            <a:r>
              <a:rPr lang="en-US" sz="2400" b="1" smtClean="0"/>
              <a:t>Liberty Bell</a:t>
            </a:r>
            <a:r>
              <a:rPr lang="en-US" sz="2400" smtClean="0"/>
              <a:t>, in Philadelphia, Pennsylvania, is one of the most prominent symbols of the American Revolutionary War. </a:t>
            </a:r>
          </a:p>
          <a:p>
            <a:pPr algn="l" eaLnBrk="1" hangingPunct="1"/>
            <a:r>
              <a:rPr lang="en-US" sz="2400" smtClean="0"/>
              <a:t>It is a familiar symbol of independence within the United States and has been described as an icon of liberty and justice.</a:t>
            </a:r>
            <a:r>
              <a:rPr lang="en-US" sz="2400" baseline="30000" smtClean="0"/>
              <a:t>[</a:t>
            </a: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6144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6" name="Picture 8" descr="File:Libertybell alone 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7432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Byington" pitchFamily="2" charset="0"/>
              </a:rPr>
              <a:t>The Navigation Acts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905000"/>
            <a:ext cx="7010400" cy="3962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The British began </a:t>
            </a:r>
            <a:r>
              <a:rPr lang="en-US" sz="2000" u="sng" smtClean="0">
                <a:solidFill>
                  <a:schemeClr val="accent2"/>
                </a:solidFill>
              </a:rPr>
              <a:t>to bring all of the colonies under tighter controls.  They wanted to make sure they made a profit from the trade being done in the colonies.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sz="2000" u="sng" smtClean="0"/>
              <a:t>The Navigation Acts</a:t>
            </a:r>
            <a:r>
              <a:rPr lang="en-US" sz="2000" smtClean="0"/>
              <a:t>: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All shipping must be done in English Ships.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Products such as tobacco, wood, and sugar could only be sold to the English.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European imports must pass through English ports.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English officials were to tax any colonial goods not shipped to England.</a:t>
            </a:r>
          </a:p>
        </p:txBody>
      </p:sp>
      <p:pic>
        <p:nvPicPr>
          <p:cNvPr id="717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4" name="Picture 6" descr="USSConstitutionBySalisburyTuckerma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67288"/>
            <a:ext cx="2667000" cy="1890712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Berlin" pitchFamily="2" charset="0"/>
              </a:rPr>
              <a:t>Why the Americans Won: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4038600" cy="3886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en-US" smtClean="0">
                <a:solidFill>
                  <a:schemeClr val="accent2"/>
                </a:solidFill>
              </a:rPr>
              <a:t>Better Leadership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mtClean="0">
                <a:solidFill>
                  <a:schemeClr val="accent2"/>
                </a:solidFill>
              </a:rPr>
              <a:t>Foreign Aid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mtClean="0">
                <a:solidFill>
                  <a:schemeClr val="accent2"/>
                </a:solidFill>
              </a:rPr>
              <a:t>Knowledge of the Land.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mtClean="0">
                <a:solidFill>
                  <a:schemeClr val="accent2"/>
                </a:solidFill>
              </a:rPr>
              <a:t>Motivation</a:t>
            </a:r>
          </a:p>
          <a:p>
            <a:pPr marL="609600" indent="-609600" algn="l" eaLnBrk="1" hangingPunct="1"/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6246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70" name="Picture 6" descr="Spirit of 7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>
            <a:fillRect/>
          </a:stretch>
        </p:blipFill>
        <p:spPr bwMode="auto">
          <a:xfrm>
            <a:off x="5562600" y="1981200"/>
            <a:ext cx="3197225" cy="45085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6019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Why did the </a:t>
            </a:r>
          </a:p>
          <a:p>
            <a:pPr algn="ctr"/>
            <a:r>
              <a:rPr lang="en-US" sz="3600" b="1" i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British Lose???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5410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b="1">
                <a:latin typeface="Arial Narrow" pitchFamily="34" charset="0"/>
              </a:rPr>
              <a:t>Controlled cities but not  </a:t>
            </a:r>
          </a:p>
          <a:p>
            <a:pPr eaLnBrk="1" hangingPunct="1"/>
            <a:r>
              <a:rPr lang="en-US" sz="3200" b="1">
                <a:latin typeface="Arial Narrow" pitchFamily="34" charset="0"/>
              </a:rPr>
              <a:t> countryside</a:t>
            </a:r>
          </a:p>
          <a:p>
            <a:pPr eaLnBrk="1" hangingPunct="1"/>
            <a:endParaRPr lang="en-US" sz="3200" b="1">
              <a:latin typeface="Arial Narrow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3200" b="1">
                <a:latin typeface="Arial Narrow" pitchFamily="34" charset="0"/>
              </a:rPr>
              <a:t>Generals made key mistakes</a:t>
            </a:r>
          </a:p>
          <a:p>
            <a:pPr lvl="1" eaLnBrk="1" hangingPunct="1">
              <a:buFontTx/>
              <a:buChar char="•"/>
            </a:pPr>
            <a:r>
              <a:rPr lang="en-US" sz="3200" b="1">
                <a:latin typeface="Arial Narrow" pitchFamily="34" charset="0"/>
              </a:rPr>
              <a:t>Communication</a:t>
            </a:r>
          </a:p>
          <a:p>
            <a:pPr lvl="1" eaLnBrk="1" hangingPunct="1">
              <a:buFontTx/>
              <a:buChar char="•"/>
            </a:pPr>
            <a:r>
              <a:rPr lang="en-US" sz="3200" b="1">
                <a:latin typeface="Arial Narrow" pitchFamily="34" charset="0"/>
              </a:rPr>
              <a:t>No respect</a:t>
            </a:r>
          </a:p>
          <a:p>
            <a:pPr lvl="1" eaLnBrk="1" hangingPunct="1"/>
            <a:endParaRPr lang="en-US" sz="3200" b="1">
              <a:latin typeface="Arial Narrow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3200" b="1">
                <a:latin typeface="Arial Narrow" pitchFamily="34" charset="0"/>
              </a:rPr>
              <a:t>US had the will to fight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latin typeface="Arial Narrow" pitchFamily="34" charset="0"/>
            </a:endParaRPr>
          </a:p>
        </p:txBody>
      </p:sp>
      <p:pic>
        <p:nvPicPr>
          <p:cNvPr id="63492" name="Picture 5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209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C0000"/>
                </a:solidFill>
                <a:latin typeface="Berlin" pitchFamily="2" charset="0"/>
              </a:rPr>
              <a:t>Treaty of Paris: 1783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7543800" cy="2743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accent2"/>
                </a:solidFill>
              </a:rPr>
              <a:t>The Treaty of Paris will take </a:t>
            </a:r>
            <a:r>
              <a:rPr lang="en-US" u="sng" smtClean="0">
                <a:solidFill>
                  <a:schemeClr val="accent2"/>
                </a:solidFill>
              </a:rPr>
              <a:t>two years to be worked out.</a:t>
            </a:r>
          </a:p>
          <a:p>
            <a:pPr algn="l" eaLnBrk="1" hangingPunct="1"/>
            <a:r>
              <a:rPr lang="en-US" smtClean="0">
                <a:solidFill>
                  <a:schemeClr val="accent2"/>
                </a:solidFill>
              </a:rPr>
              <a:t>When the treaty is signed, </a:t>
            </a:r>
            <a:r>
              <a:rPr lang="en-US" u="sng" smtClean="0">
                <a:solidFill>
                  <a:schemeClr val="accent2"/>
                </a:solidFill>
              </a:rPr>
              <a:t>Great Britain will be expected to recognize the United States as an independent nation.</a:t>
            </a:r>
          </a:p>
        </p:txBody>
      </p:sp>
      <p:pic>
        <p:nvPicPr>
          <p:cNvPr id="6451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8" name="Picture 7" descr="File:Treaty of Paris by Benjamin West 178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The Treaty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The United States was independent.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u="sng" smtClean="0">
                <a:solidFill>
                  <a:schemeClr val="accent2"/>
                </a:solidFill>
              </a:rPr>
              <a:t>The boundaries </a:t>
            </a:r>
            <a:r>
              <a:rPr lang="en-US" sz="2400" smtClean="0">
                <a:solidFill>
                  <a:schemeClr val="accent2"/>
                </a:solidFill>
              </a:rPr>
              <a:t>were Mississippi on the West, Canada to the North, and Florida in the South.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The U.S. had the right to fish off the coast of Canada.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u="sng" smtClean="0">
                <a:solidFill>
                  <a:schemeClr val="accent2"/>
                </a:solidFill>
              </a:rPr>
              <a:t>Each side would repay its debts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The British would </a:t>
            </a:r>
            <a:r>
              <a:rPr lang="en-US" sz="2400" u="sng" smtClean="0">
                <a:solidFill>
                  <a:schemeClr val="accent2"/>
                </a:solidFill>
              </a:rPr>
              <a:t>return enslaved persons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solidFill>
                  <a:schemeClr val="accent2"/>
                </a:solidFill>
              </a:rPr>
              <a:t>Congress would recommend that </a:t>
            </a:r>
            <a:r>
              <a:rPr lang="en-US" sz="2400" u="sng" smtClean="0">
                <a:solidFill>
                  <a:schemeClr val="accent2"/>
                </a:solidFill>
              </a:rPr>
              <a:t>Loyalists have their property that was seized returned to them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554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Issues After the War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73914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smtClean="0"/>
              <a:t>The American Revolution was not only just a war, but a </a:t>
            </a:r>
            <a:r>
              <a:rPr lang="en-US" sz="2000" u="sng" smtClean="0"/>
              <a:t>change in the ideas about government.</a:t>
            </a:r>
          </a:p>
          <a:p>
            <a:pPr algn="l"/>
            <a:r>
              <a:rPr lang="en-US" sz="2000" smtClean="0"/>
              <a:t> </a:t>
            </a:r>
          </a:p>
          <a:p>
            <a:pPr algn="l"/>
            <a:r>
              <a:rPr lang="en-US" sz="2000" smtClean="0"/>
              <a:t>After the war the goal of Americans was republicanism.</a:t>
            </a:r>
          </a:p>
          <a:p>
            <a:pPr algn="l"/>
            <a:r>
              <a:rPr lang="en-US" sz="2000" smtClean="0"/>
              <a:t> </a:t>
            </a:r>
          </a:p>
          <a:p>
            <a:pPr algn="l"/>
            <a:r>
              <a:rPr lang="en-US" sz="2000" b="1" smtClean="0"/>
              <a:t>Republicanism</a:t>
            </a:r>
            <a:r>
              <a:rPr lang="en-US" sz="2000" u="sng" smtClean="0"/>
              <a:t>:  rule by the people instead of a king</a:t>
            </a:r>
            <a:r>
              <a:rPr lang="en-US" sz="2000" smtClean="0"/>
              <a:t>. The </a:t>
            </a:r>
            <a:r>
              <a:rPr lang="en-US" sz="2000" u="sng" smtClean="0"/>
              <a:t>government would gain its authority from the citizens </a:t>
            </a:r>
            <a:r>
              <a:rPr lang="en-US" sz="2000" smtClean="0"/>
              <a:t>and would be </a:t>
            </a:r>
            <a:r>
              <a:rPr lang="en-US" sz="2000" u="sng" smtClean="0"/>
              <a:t>responsible to them</a:t>
            </a:r>
            <a:r>
              <a:rPr lang="en-US" sz="2000" smtClean="0"/>
              <a:t>. </a:t>
            </a:r>
          </a:p>
          <a:p>
            <a:pPr algn="l"/>
            <a:r>
              <a:rPr lang="en-US" sz="2000" smtClean="0"/>
              <a:t> </a:t>
            </a:r>
          </a:p>
          <a:p>
            <a:pPr algn="l"/>
            <a:r>
              <a:rPr lang="en-US" sz="2000" smtClean="0"/>
              <a:t>In order for this to work citizens would have to put the good of the country above their own personal interests.</a:t>
            </a:r>
          </a:p>
          <a:p>
            <a:pPr algn="l" eaLnBrk="1" hangingPunct="1"/>
            <a:endParaRPr lang="en-US" sz="2000" smtClean="0">
              <a:solidFill>
                <a:schemeClr val="accent2"/>
              </a:solidFill>
            </a:endParaRPr>
          </a:p>
        </p:txBody>
      </p:sp>
      <p:pic>
        <p:nvPicPr>
          <p:cNvPr id="6656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Articles of Confederation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905000"/>
            <a:ext cx="5638800" cy="44958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smtClean="0"/>
              <a:t>In 1776, the </a:t>
            </a:r>
            <a:r>
              <a:rPr lang="en-US" sz="2400" u="sng" smtClean="0"/>
              <a:t>Continental Congress agreed that the government would be a republic. </a:t>
            </a:r>
          </a:p>
          <a:p>
            <a:pPr algn="l"/>
            <a:endParaRPr lang="en-US" sz="2400" u="sng" smtClean="0"/>
          </a:p>
          <a:p>
            <a:pPr algn="l"/>
            <a:r>
              <a:rPr lang="en-US" sz="2400" smtClean="0"/>
              <a:t>They disagreed about whether </a:t>
            </a:r>
            <a:r>
              <a:rPr lang="en-US" sz="2400" u="sng" smtClean="0"/>
              <a:t>each state would have one vote or votes based on population.</a:t>
            </a:r>
          </a:p>
          <a:p>
            <a:pPr algn="l"/>
            <a:r>
              <a:rPr lang="en-US" sz="2400" smtClean="0"/>
              <a:t>   </a:t>
            </a:r>
          </a:p>
          <a:p>
            <a:pPr algn="l"/>
            <a:r>
              <a:rPr lang="en-US" sz="2400" smtClean="0"/>
              <a:t>The government </a:t>
            </a:r>
            <a:r>
              <a:rPr lang="en-US" sz="2400" u="sng" smtClean="0"/>
              <a:t>had the power to wage war, make peace, sign treaties, and issue money.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6758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0000"/>
                </a:solidFill>
                <a:latin typeface="Arial Black" pitchFamily="34" charset="0"/>
              </a:rPr>
              <a:t>Weakness of the Articles of Confederation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smtClean="0"/>
              <a:t>A unicameral Congress 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endParaRPr lang="en-US" sz="2400" b="1" smtClean="0"/>
          </a:p>
          <a:p>
            <a:pPr algn="l" eaLnBrk="1" hangingPunct="1">
              <a:buClr>
                <a:srgbClr val="CC0000"/>
              </a:buClr>
            </a:pPr>
            <a:r>
              <a:rPr lang="en-US" sz="2400" b="1" u="sng" smtClean="0"/>
              <a:t>Unicameral:</a:t>
            </a:r>
            <a:r>
              <a:rPr lang="en-US" sz="2400" b="1" smtClean="0"/>
              <a:t> having one legislative chamber </a:t>
            </a:r>
          </a:p>
          <a:p>
            <a:pPr algn="l" eaLnBrk="1" hangingPunct="1">
              <a:buClr>
                <a:srgbClr val="CC0000"/>
              </a:buClr>
            </a:pPr>
            <a:endParaRPr lang="en-US" sz="2400" b="1" smtClean="0"/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u="sng" smtClean="0"/>
              <a:t>13 out of 13 to amend.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u="sng" smtClean="0"/>
              <a:t>Representatives were frequently absent.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u="sng" smtClean="0"/>
              <a:t>Could not tax or raise armies.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b="1" u="sng" smtClean="0"/>
              <a:t>No executive or judicial branches</a:t>
            </a:r>
            <a:r>
              <a:rPr lang="en-US" b="1" smtClean="0"/>
              <a:t>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6861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>
            <a:fillRect/>
          </a:stretch>
        </p:blipFill>
        <p:spPr bwMode="auto">
          <a:xfrm>
            <a:off x="152400" y="381000"/>
            <a:ext cx="6248400" cy="59547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5000" y="6019800"/>
            <a:ext cx="3048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6096000" y="228600"/>
            <a:ext cx="30480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r>
              <a:rPr lang="en-US" sz="28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Major Problem</a:t>
            </a:r>
            <a:r>
              <a:rPr lang="en-US" sz="2800"/>
              <a:t>  </a:t>
            </a:r>
          </a:p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r>
              <a:rPr lang="en-US"/>
              <a:t>Could not tax, regulate trade or enforce its laws because the states held more power than the National Government.</a:t>
            </a:r>
          </a:p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endParaRPr lang="en-US"/>
          </a:p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endParaRPr lang="en-US"/>
          </a:p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endParaRPr lang="en-US"/>
          </a:p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endParaRPr lang="en-US"/>
          </a:p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r>
              <a:rPr lang="en-US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  <a:p>
            <a:pPr lvl="1" algn="ctr">
              <a:spcBef>
                <a:spcPct val="50000"/>
              </a:spcBef>
              <a:buClr>
                <a:srgbClr val="6E006E"/>
              </a:buClr>
              <a:buFont typeface="Wingdings" pitchFamily="2" charset="2"/>
              <a:buNone/>
              <a:defRPr/>
            </a:pPr>
            <a:r>
              <a:rPr lang="en-US"/>
              <a:t>Feared a government like King George</a:t>
            </a:r>
          </a:p>
          <a:p>
            <a:pPr algn="ctr">
              <a:spcBef>
                <a:spcPct val="50000"/>
              </a:spcBef>
              <a:defRPr/>
            </a:pPr>
            <a:endParaRPr lang="en-US" sz="2800"/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 rot="5400000">
            <a:off x="7429500" y="3390900"/>
            <a:ext cx="838200" cy="457200"/>
          </a:xfrm>
          <a:prstGeom prst="notchedRightArrow">
            <a:avLst>
              <a:gd name="adj1" fmla="val 50000"/>
              <a:gd name="adj2" fmla="val 45833"/>
            </a:avLst>
          </a:prstGeom>
          <a:solidFill>
            <a:srgbClr val="CC000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6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6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8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81000"/>
            <a:ext cx="67818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What to do with Western Land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7162800" cy="38862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smtClean="0"/>
              <a:t>One of the most important questions of the Confederation Congress </a:t>
            </a:r>
            <a:r>
              <a:rPr lang="en-US" sz="2400" u="sng" smtClean="0"/>
              <a:t>was what to do with Western lands.</a:t>
            </a:r>
          </a:p>
          <a:p>
            <a:pPr algn="l"/>
            <a:r>
              <a:rPr lang="en-US" sz="2400" smtClean="0"/>
              <a:t> </a:t>
            </a:r>
          </a:p>
          <a:p>
            <a:pPr algn="l"/>
            <a:r>
              <a:rPr lang="en-US" sz="2400" u="sng" smtClean="0"/>
              <a:t>Two important laws were passed concerning how to divide and govern these lands.</a:t>
            </a:r>
          </a:p>
          <a:p>
            <a:pPr algn="l"/>
            <a:endParaRPr lang="en-US" sz="2400" u="sng" smtClean="0"/>
          </a:p>
          <a:p>
            <a:pPr algn="l"/>
            <a:r>
              <a:rPr lang="en-US" sz="2400" smtClean="0"/>
              <a:t>These lands became known as the Northwest Territory.</a:t>
            </a:r>
          </a:p>
          <a:p>
            <a:pPr algn="l" eaLnBrk="1" hangingPunct="1"/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7066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Northwest Ordinance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7391400" cy="49530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buFontTx/>
              <a:buAutoNum type="arabicPeriod"/>
            </a:pPr>
            <a:r>
              <a:rPr lang="en-US" b="1" smtClean="0"/>
              <a:t>The Land Ordinance of 1785:  </a:t>
            </a:r>
            <a:r>
              <a:rPr lang="en-US" smtClean="0"/>
              <a:t>called for surveyors to stake out six mile plots, called townships.</a:t>
            </a:r>
          </a:p>
          <a:p>
            <a:pPr algn="l">
              <a:lnSpc>
                <a:spcPct val="90000"/>
              </a:lnSpc>
            </a:pPr>
            <a:r>
              <a:rPr lang="en-US" smtClean="0"/>
              <a:t> </a:t>
            </a:r>
          </a:p>
          <a:p>
            <a:pPr algn="l">
              <a:lnSpc>
                <a:spcPct val="90000"/>
              </a:lnSpc>
              <a:buFontTx/>
              <a:buAutoNum type="arabicPeriod" startAt="2"/>
            </a:pPr>
            <a:r>
              <a:rPr lang="en-US" b="1" smtClean="0"/>
              <a:t>Northwest Ordinance:  </a:t>
            </a:r>
            <a:r>
              <a:rPr lang="en-US" smtClean="0"/>
              <a:t>described how the Northwest territory was to be governed.</a:t>
            </a:r>
          </a:p>
          <a:p>
            <a:pPr algn="l">
              <a:lnSpc>
                <a:spcPct val="90000"/>
              </a:lnSpc>
            </a:pPr>
            <a:r>
              <a:rPr lang="en-US" smtClean="0"/>
              <a:t> </a:t>
            </a:r>
          </a:p>
          <a:p>
            <a:pPr algn="l">
              <a:lnSpc>
                <a:spcPct val="90000"/>
              </a:lnSpc>
            </a:pPr>
            <a:r>
              <a:rPr lang="en-US" smtClean="0"/>
              <a:t>As the territory grew in population it would gain rights to govern. </a:t>
            </a:r>
          </a:p>
          <a:p>
            <a:pPr eaLnBrk="1" hangingPunct="1">
              <a:lnSpc>
                <a:spcPct val="90000"/>
              </a:lnSpc>
            </a:pPr>
            <a:endParaRPr lang="en-US" sz="4000" smtClean="0">
              <a:solidFill>
                <a:schemeClr val="accent2"/>
              </a:solidFill>
            </a:endParaRPr>
          </a:p>
        </p:txBody>
      </p:sp>
      <p:pic>
        <p:nvPicPr>
          <p:cNvPr id="7168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Byington" pitchFamily="2" charset="0"/>
              </a:rPr>
              <a:t>French and Indian War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400" smtClean="0"/>
              <a:t>In the middle of the 18th century, </a:t>
            </a:r>
            <a:r>
              <a:rPr lang="en-US" sz="2400" u="sng" smtClean="0"/>
              <a:t>France and England had competing claims for land in North America. </a:t>
            </a:r>
          </a:p>
          <a:p>
            <a:pPr algn="l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None/>
            </a:pPr>
            <a:endParaRPr lang="en-US" sz="2400" u="sng" smtClean="0"/>
          </a:p>
          <a:p>
            <a:pPr algn="l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400" smtClean="0"/>
              <a:t>The French held trapping and trade routes in the Ohio Valley.</a:t>
            </a:r>
          </a:p>
          <a:p>
            <a:pPr algn="l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None/>
            </a:pPr>
            <a:endParaRPr lang="en-US" sz="2400" smtClean="0"/>
          </a:p>
          <a:p>
            <a:pPr algn="l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400" smtClean="0"/>
              <a:t> The </a:t>
            </a:r>
            <a:r>
              <a:rPr lang="en-US" sz="2400" u="sng" smtClean="0"/>
              <a:t>English colonies were encroaching on French territory as the population grew.</a:t>
            </a:r>
          </a:p>
          <a:p>
            <a:pPr algn="l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None/>
            </a:pPr>
            <a:endParaRPr lang="en-US" sz="2400" u="sng" smtClean="0"/>
          </a:p>
          <a:p>
            <a:pPr algn="l" eaLnBrk="1" hangingPunct="1">
              <a:lnSpc>
                <a:spcPct val="80000"/>
              </a:lnSpc>
              <a:buClr>
                <a:srgbClr val="003399"/>
              </a:buClr>
              <a:buFont typeface="Wingdings" pitchFamily="2" charset="2"/>
              <a:buChar char="v"/>
            </a:pPr>
            <a:r>
              <a:rPr lang="en-US" sz="2400" smtClean="0"/>
              <a:t>They </a:t>
            </a:r>
            <a:r>
              <a:rPr lang="en-US" sz="2400" u="sng" smtClean="0"/>
              <a:t>also competed over trade issues with the Native Americans in the disputed region. </a:t>
            </a:r>
            <a:br>
              <a:rPr lang="en-US" sz="2400" u="sng" smtClean="0"/>
            </a:br>
            <a:endParaRPr lang="en-US" sz="2400" u="sng" smtClean="0"/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819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1588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38200" cy="381000"/>
          </a:xfrm>
        </p:spPr>
        <p:txBody>
          <a:bodyPr/>
          <a:lstStyle/>
          <a:p>
            <a:r>
              <a:rPr lang="en-US" sz="900" smtClean="0"/>
              <a:t>Land Ordinance</a:t>
            </a:r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1371600" y="5562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0" y="4876800"/>
            <a:ext cx="167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/>
              <a:t>Plot #16</a:t>
            </a:r>
            <a:r>
              <a:rPr lang="en-US" sz="2000"/>
              <a:t> was set aside for public education</a:t>
            </a:r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>
            <a:off x="6934200" y="5562600"/>
            <a:ext cx="762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7620000" y="47244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/>
              <a:t>Public Land</a:t>
            </a:r>
            <a:r>
              <a:rPr lang="en-US"/>
              <a:t> sold for $1.00 to $2.00 an acre = pay debt</a:t>
            </a:r>
          </a:p>
        </p:txBody>
      </p:sp>
      <p:sp>
        <p:nvSpPr>
          <p:cNvPr id="72712" name="WordArt 10"/>
          <p:cNvSpPr>
            <a:spLocks noChangeArrowheads="1" noChangeShapeType="1" noTextEdit="1"/>
          </p:cNvSpPr>
          <p:nvPr/>
        </p:nvSpPr>
        <p:spPr bwMode="auto">
          <a:xfrm>
            <a:off x="1057275" y="0"/>
            <a:ext cx="702945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LAND ORDINANCE OF 1785</a:t>
            </a:r>
          </a:p>
        </p:txBody>
      </p:sp>
      <p:sp>
        <p:nvSpPr>
          <p:cNvPr id="72713" name="Line 11"/>
          <p:cNvSpPr>
            <a:spLocks noChangeShapeType="1"/>
          </p:cNvSpPr>
          <p:nvPr/>
        </p:nvSpPr>
        <p:spPr bwMode="auto">
          <a:xfrm flipV="1">
            <a:off x="4876800" y="2590800"/>
            <a:ext cx="1676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2"/>
          <p:cNvSpPr>
            <a:spLocks noChangeShapeType="1"/>
          </p:cNvSpPr>
          <p:nvPr/>
        </p:nvSpPr>
        <p:spPr bwMode="auto">
          <a:xfrm flipH="1">
            <a:off x="4267200" y="2057400"/>
            <a:ext cx="30480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Text Box 13"/>
          <p:cNvSpPr txBox="1">
            <a:spLocks noChangeArrowheads="1"/>
          </p:cNvSpPr>
          <p:nvPr/>
        </p:nvSpPr>
        <p:spPr bwMode="auto">
          <a:xfrm>
            <a:off x="2438400" y="29718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Impact" pitchFamily="34" charset="0"/>
              </a:rPr>
              <a:t>Northwest Territory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utoUpdateAnimBg="0"/>
      <p:bldP spid="150534" grpId="0" animBg="1"/>
      <p:bldP spid="150535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13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392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>
                    <a:alpha val="5999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NORTHWEST ORDINANCE OF 1787</a:t>
            </a:r>
          </a:p>
        </p:txBody>
      </p:sp>
      <p:sp>
        <p:nvSpPr>
          <p:cNvPr id="73731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63000" y="6553200"/>
            <a:ext cx="3048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0704" name="Rectangle 16"/>
          <p:cNvSpPr>
            <a:spLocks noChangeArrowheads="1"/>
          </p:cNvSpPr>
          <p:nvPr/>
        </p:nvSpPr>
        <p:spPr bwMode="auto">
          <a:xfrm>
            <a:off x="4724400" y="838200"/>
            <a:ext cx="441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Arial Narrow" pitchFamily="34" charset="0"/>
              </a:rPr>
              <a:t>An addition to the Land Ordinance of 1785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Arial Narrow" pitchFamily="34" charset="0"/>
              </a:rPr>
              <a:t>Congress sold land in large blocks, 40, 80, 160, 320 and 640 acres.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Arial Narrow" pitchFamily="34" charset="0"/>
              </a:rPr>
              <a:t>$1 to 2$ an acre to help pay debt.</a:t>
            </a:r>
          </a:p>
        </p:txBody>
      </p:sp>
      <p:sp>
        <p:nvSpPr>
          <p:cNvPr id="370705" name="Rectangle 17"/>
          <p:cNvSpPr>
            <a:spLocks noChangeArrowheads="1"/>
          </p:cNvSpPr>
          <p:nvPr/>
        </p:nvSpPr>
        <p:spPr bwMode="auto">
          <a:xfrm>
            <a:off x="0" y="48006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200" u="sng">
                <a:solidFill>
                  <a:srgbClr val="000000"/>
                </a:solidFill>
                <a:latin typeface="Arial Narrow" pitchFamily="34" charset="0"/>
              </a:rPr>
              <a:t>Encouraged settlers to form townships</a:t>
            </a:r>
            <a:r>
              <a:rPr lang="en-US" sz="320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Arial Narrow" pitchFamily="34" charset="0"/>
              </a:rPr>
              <a:t>New states formed would be = to original 13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200" u="sng">
                <a:solidFill>
                  <a:srgbClr val="000000"/>
                </a:solidFill>
                <a:latin typeface="Arial Narrow" pitchFamily="34" charset="0"/>
              </a:rPr>
              <a:t>Influx of settlers causes violence with Indians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  <a:latin typeface="Arial Narrow" pitchFamily="34" charset="0"/>
              </a:rPr>
              <a:t>Guaranteed settlers “unalienable rights”</a:t>
            </a:r>
          </a:p>
        </p:txBody>
      </p:sp>
      <p:pic>
        <p:nvPicPr>
          <p:cNvPr id="73734" name="Picture 18" descr="15882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3" b="34659"/>
          <a:stretch>
            <a:fillRect/>
          </a:stretch>
        </p:blipFill>
        <p:spPr bwMode="auto">
          <a:xfrm>
            <a:off x="228600" y="722313"/>
            <a:ext cx="4267200" cy="38496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ext Box 19"/>
          <p:cNvSpPr txBox="1">
            <a:spLocks noChangeArrowheads="1"/>
          </p:cNvSpPr>
          <p:nvPr/>
        </p:nvSpPr>
        <p:spPr bwMode="auto">
          <a:xfrm>
            <a:off x="1981200" y="29718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Impact" pitchFamily="34" charset="0"/>
              </a:rPr>
              <a:t>Northwest Territory</a:t>
            </a:r>
          </a:p>
        </p:txBody>
      </p:sp>
      <p:sp>
        <p:nvSpPr>
          <p:cNvPr id="73736" name="Freeform 22"/>
          <p:cNvSpPr>
            <a:spLocks/>
          </p:cNvSpPr>
          <p:nvPr/>
        </p:nvSpPr>
        <p:spPr bwMode="auto">
          <a:xfrm>
            <a:off x="2003425" y="3005138"/>
            <a:ext cx="1960563" cy="1203325"/>
          </a:xfrm>
          <a:custGeom>
            <a:avLst/>
            <a:gdLst>
              <a:gd name="T0" fmla="*/ 0 w 1235"/>
              <a:gd name="T1" fmla="*/ 2147483647 h 758"/>
              <a:gd name="T2" fmla="*/ 2147483647 w 1235"/>
              <a:gd name="T3" fmla="*/ 2147483647 h 758"/>
              <a:gd name="T4" fmla="*/ 2147483647 w 1235"/>
              <a:gd name="T5" fmla="*/ 2147483647 h 758"/>
              <a:gd name="T6" fmla="*/ 2147483647 w 1235"/>
              <a:gd name="T7" fmla="*/ 2147483647 h 758"/>
              <a:gd name="T8" fmla="*/ 2147483647 w 1235"/>
              <a:gd name="T9" fmla="*/ 2147483647 h 758"/>
              <a:gd name="T10" fmla="*/ 2147483647 w 1235"/>
              <a:gd name="T11" fmla="*/ 2147483647 h 758"/>
              <a:gd name="T12" fmla="*/ 2147483647 w 1235"/>
              <a:gd name="T13" fmla="*/ 2147483647 h 758"/>
              <a:gd name="T14" fmla="*/ 2147483647 w 1235"/>
              <a:gd name="T15" fmla="*/ 2147483647 h 758"/>
              <a:gd name="T16" fmla="*/ 2147483647 w 1235"/>
              <a:gd name="T17" fmla="*/ 2147483647 h 758"/>
              <a:gd name="T18" fmla="*/ 2147483647 w 1235"/>
              <a:gd name="T19" fmla="*/ 2147483647 h 758"/>
              <a:gd name="T20" fmla="*/ 2147483647 w 1235"/>
              <a:gd name="T21" fmla="*/ 2147483647 h 758"/>
              <a:gd name="T22" fmla="*/ 2147483647 w 1235"/>
              <a:gd name="T23" fmla="*/ 2147483647 h 758"/>
              <a:gd name="T24" fmla="*/ 2147483647 w 1235"/>
              <a:gd name="T25" fmla="*/ 2147483647 h 758"/>
              <a:gd name="T26" fmla="*/ 2147483647 w 1235"/>
              <a:gd name="T27" fmla="*/ 2147483647 h 758"/>
              <a:gd name="T28" fmla="*/ 2147483647 w 1235"/>
              <a:gd name="T29" fmla="*/ 2147483647 h 758"/>
              <a:gd name="T30" fmla="*/ 2147483647 w 1235"/>
              <a:gd name="T31" fmla="*/ 2147483647 h 758"/>
              <a:gd name="T32" fmla="*/ 2147483647 w 1235"/>
              <a:gd name="T33" fmla="*/ 2147483647 h 758"/>
              <a:gd name="T34" fmla="*/ 2147483647 w 1235"/>
              <a:gd name="T35" fmla="*/ 2147483647 h 758"/>
              <a:gd name="T36" fmla="*/ 2147483647 w 1235"/>
              <a:gd name="T37" fmla="*/ 2147483647 h 758"/>
              <a:gd name="T38" fmla="*/ 2147483647 w 1235"/>
              <a:gd name="T39" fmla="*/ 0 h 7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35"/>
              <a:gd name="T61" fmla="*/ 0 h 758"/>
              <a:gd name="T62" fmla="*/ 1235 w 1235"/>
              <a:gd name="T63" fmla="*/ 758 h 7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35" h="758">
                <a:moveTo>
                  <a:pt x="0" y="758"/>
                </a:moveTo>
                <a:cubicBezTo>
                  <a:pt x="9" y="755"/>
                  <a:pt x="20" y="755"/>
                  <a:pt x="27" y="749"/>
                </a:cubicBezTo>
                <a:cubicBezTo>
                  <a:pt x="55" y="727"/>
                  <a:pt x="37" y="701"/>
                  <a:pt x="55" y="749"/>
                </a:cubicBezTo>
                <a:cubicBezTo>
                  <a:pt x="76" y="746"/>
                  <a:pt x="100" y="750"/>
                  <a:pt x="119" y="740"/>
                </a:cubicBezTo>
                <a:cubicBezTo>
                  <a:pt x="128" y="736"/>
                  <a:pt x="124" y="722"/>
                  <a:pt x="128" y="713"/>
                </a:cubicBezTo>
                <a:cubicBezTo>
                  <a:pt x="145" y="679"/>
                  <a:pt x="141" y="687"/>
                  <a:pt x="173" y="676"/>
                </a:cubicBezTo>
                <a:cubicBezTo>
                  <a:pt x="200" y="604"/>
                  <a:pt x="254" y="619"/>
                  <a:pt x="329" y="612"/>
                </a:cubicBezTo>
                <a:cubicBezTo>
                  <a:pt x="372" y="583"/>
                  <a:pt x="414" y="565"/>
                  <a:pt x="466" y="557"/>
                </a:cubicBezTo>
                <a:cubicBezTo>
                  <a:pt x="513" y="487"/>
                  <a:pt x="491" y="502"/>
                  <a:pt x="567" y="484"/>
                </a:cubicBezTo>
                <a:cubicBezTo>
                  <a:pt x="578" y="468"/>
                  <a:pt x="593" y="455"/>
                  <a:pt x="603" y="438"/>
                </a:cubicBezTo>
                <a:cubicBezTo>
                  <a:pt x="608" y="430"/>
                  <a:pt x="605" y="418"/>
                  <a:pt x="612" y="411"/>
                </a:cubicBezTo>
                <a:cubicBezTo>
                  <a:pt x="619" y="404"/>
                  <a:pt x="631" y="405"/>
                  <a:pt x="640" y="402"/>
                </a:cubicBezTo>
                <a:cubicBezTo>
                  <a:pt x="678" y="427"/>
                  <a:pt x="703" y="430"/>
                  <a:pt x="749" y="438"/>
                </a:cubicBezTo>
                <a:cubicBezTo>
                  <a:pt x="847" y="473"/>
                  <a:pt x="764" y="463"/>
                  <a:pt x="932" y="475"/>
                </a:cubicBezTo>
                <a:cubicBezTo>
                  <a:pt x="944" y="467"/>
                  <a:pt x="970" y="453"/>
                  <a:pt x="978" y="438"/>
                </a:cubicBezTo>
                <a:cubicBezTo>
                  <a:pt x="1012" y="369"/>
                  <a:pt x="969" y="391"/>
                  <a:pt x="1033" y="374"/>
                </a:cubicBezTo>
                <a:cubicBezTo>
                  <a:pt x="1044" y="367"/>
                  <a:pt x="1071" y="351"/>
                  <a:pt x="1079" y="338"/>
                </a:cubicBezTo>
                <a:cubicBezTo>
                  <a:pt x="1110" y="287"/>
                  <a:pt x="1059" y="329"/>
                  <a:pt x="1115" y="292"/>
                </a:cubicBezTo>
                <a:cubicBezTo>
                  <a:pt x="1138" y="223"/>
                  <a:pt x="1202" y="180"/>
                  <a:pt x="1225" y="109"/>
                </a:cubicBezTo>
                <a:cubicBezTo>
                  <a:pt x="1235" y="12"/>
                  <a:pt x="1234" y="48"/>
                  <a:pt x="1234" y="0"/>
                </a:cubicBezTo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0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0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0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0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0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build="p" autoUpdateAnimBg="0"/>
      <p:bldP spid="37070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0" y="76200"/>
            <a:ext cx="838200" cy="228600"/>
          </a:xfrm>
        </p:spPr>
        <p:txBody>
          <a:bodyPr/>
          <a:lstStyle/>
          <a:p>
            <a:r>
              <a:rPr lang="en-US" sz="900" smtClean="0"/>
              <a:t>Shays</a:t>
            </a:r>
          </a:p>
        </p:txBody>
      </p:sp>
      <p:pic>
        <p:nvPicPr>
          <p:cNvPr id="74755" name="Picture 4" descr="the Shays Rebe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66800"/>
            <a:ext cx="3090862" cy="3886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0" y="533400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 u="sng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Daniel Shay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>
                <a:solidFill>
                  <a:schemeClr val="bg1"/>
                </a:solidFill>
              </a:rPr>
              <a:t>1785 to 1787, unfair taxes, debt and foreclosure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>
                <a:solidFill>
                  <a:schemeClr val="bg1"/>
                </a:solidFill>
              </a:rPr>
              <a:t>Farmer’s rebellion to overthrow Mass. Govt.</a:t>
            </a:r>
          </a:p>
        </p:txBody>
      </p:sp>
      <p:pic>
        <p:nvPicPr>
          <p:cNvPr id="74757" name="Picture 7" descr="shay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124200" cy="3886200"/>
          </a:xfrm>
          <a:prstGeom prst="rect">
            <a:avLst/>
          </a:prstGeom>
          <a:noFill/>
          <a:ln w="76200" cmpd="tri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8"/>
          <p:cNvSpPr>
            <a:spLocks noChangeArrowheads="1" noChangeShapeType="1" noTextEdit="1"/>
          </p:cNvSpPr>
          <p:nvPr/>
        </p:nvSpPr>
        <p:spPr bwMode="auto">
          <a:xfrm>
            <a:off x="304800" y="139700"/>
            <a:ext cx="8458200" cy="7747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SHAY'S REBELLION, 1787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Shay’s Rebellion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4953000" cy="41148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smtClean="0"/>
              <a:t>In the mid-1780’s, </a:t>
            </a:r>
            <a:r>
              <a:rPr lang="en-US" sz="2000" u="sng" smtClean="0"/>
              <a:t>Massachusetts faced economic problems</a:t>
            </a:r>
            <a:r>
              <a:rPr lang="en-US" sz="2000" smtClean="0"/>
              <a:t>.  People had very little money, yet the state continued to levy high taxes.</a:t>
            </a:r>
          </a:p>
          <a:p>
            <a:pPr algn="l"/>
            <a:r>
              <a:rPr lang="en-US" sz="2000" smtClean="0"/>
              <a:t> </a:t>
            </a:r>
          </a:p>
          <a:p>
            <a:pPr algn="l"/>
            <a:r>
              <a:rPr lang="en-US" sz="2000" u="sng" smtClean="0"/>
              <a:t>Farmers fell deep into debt </a:t>
            </a:r>
            <a:r>
              <a:rPr lang="en-US" sz="2000" smtClean="0"/>
              <a:t>and at the time debt laws were very strict.</a:t>
            </a:r>
          </a:p>
          <a:p>
            <a:pPr algn="l"/>
            <a:r>
              <a:rPr lang="en-US" sz="2000" smtClean="0"/>
              <a:t> </a:t>
            </a:r>
          </a:p>
          <a:p>
            <a:pPr algn="l"/>
            <a:r>
              <a:rPr lang="en-US" sz="2000" smtClean="0"/>
              <a:t>Anyone who could not pay their debts </a:t>
            </a:r>
            <a:r>
              <a:rPr lang="en-US" sz="2000" u="sng" smtClean="0"/>
              <a:t>would have their property auctioned off.</a:t>
            </a:r>
            <a:r>
              <a:rPr lang="en-US" sz="2000" smtClean="0"/>
              <a:t>  If the auction did not raise enough money the person </a:t>
            </a:r>
            <a:r>
              <a:rPr lang="en-US" sz="2000" u="sng" smtClean="0"/>
              <a:t>could be sent to jail.</a:t>
            </a:r>
          </a:p>
          <a:p>
            <a:pPr algn="l"/>
            <a:r>
              <a:rPr lang="en-US" sz="2000" smtClean="0"/>
              <a:t>  </a:t>
            </a:r>
          </a:p>
          <a:p>
            <a:pPr algn="l"/>
            <a:endParaRPr lang="en-US" sz="2000" smtClean="0"/>
          </a:p>
          <a:p>
            <a:pPr algn="l"/>
            <a:r>
              <a:rPr lang="en-US" sz="1800" smtClean="0"/>
              <a:t> </a:t>
            </a:r>
          </a:p>
          <a:p>
            <a:pPr algn="l"/>
            <a:r>
              <a:rPr lang="en-US" sz="1400" smtClean="0"/>
              <a:t> </a:t>
            </a:r>
          </a:p>
          <a:p>
            <a:pPr algn="l"/>
            <a:r>
              <a:rPr lang="en-US" sz="1400" smtClean="0"/>
              <a:t> </a:t>
            </a:r>
          </a:p>
          <a:p>
            <a:pPr algn="l" eaLnBrk="1" hangingPunct="1"/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7578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82" name="Picture 7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sheys_rebellion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4546" r="2972" b="4546"/>
          <a:stretch>
            <a:fillRect/>
          </a:stretch>
        </p:blipFill>
        <p:spPr bwMode="auto">
          <a:xfrm>
            <a:off x="6934200" y="5029200"/>
            <a:ext cx="1508125" cy="1828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304800"/>
            <a:ext cx="69342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farmers pleaded for debt relief.  A </a:t>
            </a:r>
            <a:r>
              <a:rPr lang="en-US" u="sng" smtClean="0"/>
              <a:t>veteran named Daniel Shay marched to arsenal to rebel against the government.  </a:t>
            </a:r>
          </a:p>
          <a:p>
            <a:pPr>
              <a:lnSpc>
                <a:spcPct val="90000"/>
              </a:lnSpc>
            </a:pPr>
            <a:endParaRPr lang="en-US" u="sng" smtClean="0"/>
          </a:p>
          <a:p>
            <a:pPr>
              <a:lnSpc>
                <a:spcPct val="90000"/>
              </a:lnSpc>
            </a:pPr>
            <a:r>
              <a:rPr lang="en-US" smtClean="0"/>
              <a:t>Shay’s men were </a:t>
            </a:r>
            <a:r>
              <a:rPr lang="en-US" u="sng" smtClean="0"/>
              <a:t>quickly defeated </a:t>
            </a:r>
            <a:r>
              <a:rPr lang="en-US" smtClean="0"/>
              <a:t>but sympathy was gained for the farmers.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76803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22763"/>
            <a:ext cx="41148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3641725" y="1782763"/>
            <a:ext cx="5349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4800600" y="14478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553200"/>
            <a:ext cx="3048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5002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5400">
              <a:solidFill>
                <a:srgbClr val="CCCCFF"/>
              </a:solidFill>
              <a:latin typeface="Arial Black" pitchFamily="34" charset="0"/>
              <a:sym typeface="Symbol" pitchFamily="18" charset="2"/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0" y="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Monotype Sorts" pitchFamily="2" charset="2"/>
              <a:buNone/>
              <a:defRPr/>
            </a:pPr>
            <a:r>
              <a:rPr lang="en-US" sz="3600" dirty="0">
                <a:latin typeface="Impact" pitchFamily="34" charset="0"/>
              </a:rPr>
              <a:t>The Annapolis Convention (1786)</a:t>
            </a:r>
            <a:endParaRPr lang="en-US" sz="2800" dirty="0">
              <a:latin typeface="Impact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Monotype Sorts" pitchFamily="2" charset="2"/>
              <a:buChar char="H"/>
              <a:defRPr/>
            </a:pPr>
            <a:r>
              <a:rPr lang="en-US" sz="2800" u="sng" dirty="0">
                <a:latin typeface="Arial Narrow" pitchFamily="34" charset="0"/>
              </a:rPr>
              <a:t>George Washington hosted a conference at his home in Mt. Vernon</a:t>
            </a:r>
            <a:r>
              <a:rPr lang="en-US" sz="2800" dirty="0">
                <a:latin typeface="Arial Narrow" pitchFamily="34" charset="0"/>
              </a:rPr>
              <a:t>, VA (1785)</a:t>
            </a:r>
            <a:endParaRPr lang="en-US" sz="2800" dirty="0">
              <a:latin typeface="Arial Narrow" pitchFamily="34" charset="0"/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Monotype Sorts" pitchFamily="2" charset="2"/>
              <a:buChar char="H"/>
              <a:defRPr/>
            </a:pPr>
            <a:r>
              <a:rPr lang="en-US" sz="2800" dirty="0">
                <a:latin typeface="Arial Narrow" pitchFamily="34" charset="0"/>
              </a:rPr>
              <a:t>Representatives agreed that the </a:t>
            </a:r>
            <a:r>
              <a:rPr lang="en-US" sz="2800" u="sng" dirty="0">
                <a:latin typeface="Arial Narrow" pitchFamily="34" charset="0"/>
              </a:rPr>
              <a:t>problems were serious enough to hold further discussions</a:t>
            </a:r>
            <a:r>
              <a:rPr lang="en-US" sz="2800" dirty="0">
                <a:latin typeface="Arial Narrow" pitchFamily="34" charset="0"/>
              </a:rPr>
              <a:t> at a later meeting at Annapolis, MD, at which all the states might be represented</a:t>
            </a:r>
            <a:endParaRPr lang="en-US" sz="2800" dirty="0">
              <a:latin typeface="Arial Narrow" pitchFamily="34" charset="0"/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Monotype Sorts" pitchFamily="2" charset="2"/>
              <a:buChar char="H"/>
              <a:defRPr/>
            </a:pPr>
            <a:r>
              <a:rPr lang="en-US" sz="2800" dirty="0">
                <a:latin typeface="Arial Narrow" pitchFamily="34" charset="0"/>
              </a:rPr>
              <a:t>Only 5 states sent delegates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Monotype Sorts" pitchFamily="2" charset="2"/>
              <a:buChar char="H"/>
              <a:defRPr/>
            </a:pPr>
            <a:r>
              <a:rPr lang="en-US" sz="2800" dirty="0">
                <a:latin typeface="Arial Narrow" pitchFamily="34" charset="0"/>
              </a:rPr>
              <a:t>Alexander Hamilton and James Madison persuaded the others to call for a 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Constitutional Convention</a:t>
            </a:r>
            <a:r>
              <a:rPr lang="en-US" sz="2800" dirty="0">
                <a:latin typeface="Arial Narrow" pitchFamily="34" charset="0"/>
              </a:rPr>
              <a:t>, to be held in Philadelphia for the purpose of revising the Articles of Confederation</a:t>
            </a:r>
          </a:p>
        </p:txBody>
      </p:sp>
      <p:sp>
        <p:nvSpPr>
          <p:cNvPr id="77831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10600" y="6477000"/>
            <a:ext cx="3048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858" name="Picture 10" descr="Von Steuben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544638" cy="1828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3" name="Picture 12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14525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4" descr="Go to full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7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7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7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7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0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Constitutional Convention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828800"/>
            <a:ext cx="7467600" cy="4724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smtClean="0"/>
              <a:t> </a:t>
            </a:r>
            <a:r>
              <a:rPr lang="en-US" sz="2400" u="sng" smtClean="0"/>
              <a:t>The Philadelphia meeting of 55 delegates became known as the Constitutional Convention.  </a:t>
            </a:r>
          </a:p>
          <a:p>
            <a:pPr algn="l"/>
            <a:r>
              <a:rPr lang="en-US" sz="2400" smtClean="0"/>
              <a:t> </a:t>
            </a:r>
          </a:p>
          <a:p>
            <a:pPr algn="l"/>
            <a:r>
              <a:rPr lang="en-US" sz="2400" smtClean="0"/>
              <a:t>Some of the most famous men in America were at the convention including George Washington, Benjamin Franklin, and James Madison.</a:t>
            </a:r>
          </a:p>
          <a:p>
            <a:pPr algn="l"/>
            <a:r>
              <a:rPr lang="en-US" sz="2400" smtClean="0"/>
              <a:t> </a:t>
            </a:r>
          </a:p>
          <a:p>
            <a:pPr algn="l"/>
            <a:r>
              <a:rPr lang="en-US" sz="2400" u="sng" smtClean="0"/>
              <a:t>John Adams and Thomas Jefferson were overseas </a:t>
            </a:r>
            <a:r>
              <a:rPr lang="en-US" sz="2400" smtClean="0"/>
              <a:t>during the convention as ambassadors.  </a:t>
            </a:r>
          </a:p>
          <a:p>
            <a:pPr algn="l"/>
            <a:r>
              <a:rPr lang="en-US" sz="2400" smtClean="0"/>
              <a:t>The first order of business was to </a:t>
            </a:r>
            <a:r>
              <a:rPr lang="en-US" sz="2400" u="sng" smtClean="0"/>
              <a:t>elect George Washington the President of the Congress</a:t>
            </a:r>
            <a:r>
              <a:rPr lang="en-US" sz="2400" smtClean="0"/>
              <a:t>.</a:t>
            </a:r>
          </a:p>
          <a:p>
            <a:pPr algn="l"/>
            <a:r>
              <a:rPr lang="en-US" sz="2000" smtClean="0"/>
              <a:t> </a:t>
            </a:r>
          </a:p>
          <a:p>
            <a:pPr algn="l"/>
            <a:r>
              <a:rPr lang="en-US" sz="1600" smtClean="0"/>
              <a:t> </a:t>
            </a:r>
          </a:p>
          <a:p>
            <a:pPr algn="l"/>
            <a:endParaRPr lang="en-US" sz="1600" smtClean="0"/>
          </a:p>
          <a:p>
            <a:r>
              <a:rPr lang="en-US" sz="1600" smtClean="0"/>
              <a:t> 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7885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Constitutional Convention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876" name="Picture 5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0500"/>
            <a:ext cx="8382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6934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Berlin" pitchFamily="2" charset="0"/>
              </a:rPr>
              <a:t>Federalists and Anti-Federalists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73914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chemeClr val="accent2"/>
                </a:solidFill>
              </a:rPr>
              <a:t>People who </a:t>
            </a:r>
            <a:r>
              <a:rPr lang="en-US" sz="2400" u="sng" smtClean="0">
                <a:solidFill>
                  <a:schemeClr val="accent2"/>
                </a:solidFill>
              </a:rPr>
              <a:t>supported the Constitution were Federalists.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smtClean="0">
                <a:solidFill>
                  <a:schemeClr val="accent2"/>
                </a:solidFill>
              </a:rPr>
              <a:t>People </a:t>
            </a:r>
            <a:r>
              <a:rPr lang="en-US" sz="2400" u="sng" smtClean="0">
                <a:solidFill>
                  <a:schemeClr val="accent2"/>
                </a:solidFill>
              </a:rPr>
              <a:t>opposed to the Constitution were anti-Federalists.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accent2"/>
                </a:solidFill>
              </a:rPr>
              <a:t>Federalists Papers</a:t>
            </a:r>
            <a:r>
              <a:rPr lang="en-US" sz="2400" smtClean="0">
                <a:solidFill>
                  <a:schemeClr val="accent2"/>
                </a:solidFill>
              </a:rPr>
              <a:t>:  the anti-Federalists published their views in the newspapers.</a:t>
            </a:r>
          </a:p>
        </p:txBody>
      </p:sp>
      <p:pic>
        <p:nvPicPr>
          <p:cNvPr id="8090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Virginia Plan</a:t>
            </a:r>
          </a:p>
        </p:txBody>
      </p:sp>
      <p:pic>
        <p:nvPicPr>
          <p:cNvPr id="81923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" name="Subtitle 5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7315200" cy="3733800"/>
          </a:xfrm>
        </p:spPr>
        <p:txBody>
          <a:bodyPr/>
          <a:lstStyle/>
          <a:p>
            <a:pPr algn="l">
              <a:defRPr/>
            </a:pPr>
            <a:r>
              <a:rPr lang="en-US" sz="2400" dirty="0" smtClean="0"/>
              <a:t>The Virginia Plan</a:t>
            </a:r>
          </a:p>
          <a:p>
            <a:pPr algn="l">
              <a:defRPr/>
            </a:pPr>
            <a:endParaRPr lang="en-US" sz="2400" dirty="0" smtClean="0"/>
          </a:p>
          <a:p>
            <a:pPr algn="l">
              <a:defRPr/>
            </a:pPr>
            <a:r>
              <a:rPr lang="en-US" sz="2400" dirty="0" smtClean="0"/>
              <a:t>The </a:t>
            </a:r>
            <a:r>
              <a:rPr lang="en-US" sz="2400" u="sng" dirty="0" smtClean="0"/>
              <a:t>plan proposed that the government would have three branches, separation of powers:</a:t>
            </a:r>
          </a:p>
          <a:p>
            <a:pPr algn="l">
              <a:defRPr/>
            </a:pPr>
            <a:endParaRPr lang="en-US" sz="2400" dirty="0" smtClean="0"/>
          </a:p>
          <a:p>
            <a:pPr marL="457200" indent="-457200" algn="l">
              <a:buFontTx/>
              <a:buAutoNum type="arabicPeriod"/>
              <a:defRPr/>
            </a:pPr>
            <a:r>
              <a:rPr lang="en-US" sz="2400" dirty="0" smtClean="0"/>
              <a:t>Legislature- would make laws.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sz="2400" dirty="0" smtClean="0"/>
              <a:t>Executive- which would enforce the laws.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sz="2400" dirty="0" smtClean="0"/>
              <a:t>Judicial- which would interpret the laws.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CC0000"/>
              </a:solidFill>
              <a:latin typeface="Byington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5105400" cy="41148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800" u="sng" smtClean="0"/>
              <a:t>The French set up forts along to protect their fur trading interests.</a:t>
            </a:r>
            <a:r>
              <a:rPr lang="en-US" sz="2800" smtClean="0"/>
              <a:t> 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800" smtClean="0"/>
              <a:t>Some of these forts conflicted with English claims.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800" u="sng" smtClean="0"/>
              <a:t>The French made alliances with Native Americans against the British.</a:t>
            </a:r>
          </a:p>
        </p:txBody>
      </p:sp>
      <p:pic>
        <p:nvPicPr>
          <p:cNvPr id="922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2" name="Picture 6" descr="washington_painting_mili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58445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Arial Narrow" pitchFamily="34" charset="0"/>
              </a:rPr>
              <a:t>New Jersey Plan</a:t>
            </a:r>
          </a:p>
        </p:txBody>
      </p:sp>
      <p:pic>
        <p:nvPicPr>
          <p:cNvPr id="82947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Subtitle 5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7391400" cy="3657600"/>
          </a:xfrm>
        </p:spPr>
        <p:txBody>
          <a:bodyPr/>
          <a:lstStyle/>
          <a:p>
            <a:pPr algn="l"/>
            <a:r>
              <a:rPr lang="en-US" sz="2400" smtClean="0"/>
              <a:t>In response to the Virginia Plan, the New Jersey Plan was introduced.</a:t>
            </a:r>
          </a:p>
          <a:p>
            <a:pPr algn="l"/>
            <a:endParaRPr lang="en-US" sz="2400" i="1" smtClean="0"/>
          </a:p>
          <a:p>
            <a:pPr algn="l"/>
            <a:r>
              <a:rPr lang="en-US" sz="2400" smtClean="0"/>
              <a:t>This plan </a:t>
            </a:r>
            <a:r>
              <a:rPr lang="en-US" sz="2400" u="sng" smtClean="0"/>
              <a:t>called for one house with one representative from each state.</a:t>
            </a:r>
          </a:p>
          <a:p>
            <a:pPr algn="l"/>
            <a:endParaRPr lang="en-US" sz="2400" smtClean="0"/>
          </a:p>
          <a:p>
            <a:pPr algn="l"/>
            <a:r>
              <a:rPr lang="en-US" sz="2400" smtClean="0"/>
              <a:t>When the two </a:t>
            </a:r>
            <a:r>
              <a:rPr lang="en-US" sz="2400" u="sng" smtClean="0"/>
              <a:t>plans went to vote the Virginia Plan won.</a:t>
            </a:r>
          </a:p>
          <a:p>
            <a:pPr algn="l"/>
            <a:endParaRPr lang="en-US" sz="2400" smtClean="0"/>
          </a:p>
          <a:p>
            <a:pPr algn="l"/>
            <a:r>
              <a:rPr lang="en-US" sz="2400" smtClean="0"/>
              <a:t>In order </a:t>
            </a:r>
            <a:r>
              <a:rPr lang="en-US" sz="2400" u="sng" smtClean="0"/>
              <a:t>to make all the states happy a committee was set up to make a compromise</a:t>
            </a:r>
            <a:r>
              <a:rPr lang="en-US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BernhardModern" pitchFamily="2" charset="0"/>
              </a:rPr>
              <a:t>Great Compromise</a:t>
            </a:r>
          </a:p>
        </p:txBody>
      </p:sp>
      <p:pic>
        <p:nvPicPr>
          <p:cNvPr id="83971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" name="Subtitle 5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7315200" cy="3505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The compromise included two houses:</a:t>
            </a:r>
          </a:p>
          <a:p>
            <a:pPr algn="l">
              <a:defRPr/>
            </a:pPr>
            <a:endParaRPr lang="en-US" dirty="0" smtClean="0"/>
          </a:p>
          <a:p>
            <a:pPr marL="514350" indent="-514350" algn="l">
              <a:buFontTx/>
              <a:buAutoNum type="arabicPeriod"/>
              <a:defRPr/>
            </a:pPr>
            <a:r>
              <a:rPr lang="en-US" b="1" dirty="0" smtClean="0"/>
              <a:t>Senate:</a:t>
            </a:r>
            <a:r>
              <a:rPr lang="en-US" dirty="0" smtClean="0"/>
              <a:t> with 2 representatives for each state.</a:t>
            </a:r>
          </a:p>
          <a:p>
            <a:pPr marL="514350" indent="-514350" algn="l">
              <a:buFontTx/>
              <a:buAutoNum type="arabicPeriod"/>
              <a:defRPr/>
            </a:pPr>
            <a:r>
              <a:rPr lang="en-US" b="1" dirty="0" smtClean="0"/>
              <a:t>House</a:t>
            </a:r>
            <a:r>
              <a:rPr lang="en-US" dirty="0" smtClean="0"/>
              <a:t>:  represented by the state’s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6" name="Picture 5" descr="2-45-quickf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81000"/>
            <a:ext cx="80486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3/5ths Compromise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73914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accent2"/>
                </a:solidFill>
              </a:rPr>
              <a:t>Another issue that had to be settled was how the population would be counted.</a:t>
            </a:r>
          </a:p>
          <a:p>
            <a:pPr algn="l" eaLnBrk="1" hangingPunct="1"/>
            <a:endParaRPr lang="en-US" sz="28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accent2"/>
                </a:solidFill>
              </a:rPr>
              <a:t>Southern States</a:t>
            </a:r>
            <a:r>
              <a:rPr lang="en-US" sz="2400" smtClean="0">
                <a:solidFill>
                  <a:schemeClr val="accent2"/>
                </a:solidFill>
              </a:rPr>
              <a:t>:  wanted slaves counted as a part of the population.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accent2"/>
                </a:solidFill>
              </a:rPr>
              <a:t>Northern States:  </a:t>
            </a:r>
            <a:r>
              <a:rPr lang="en-US" sz="2400" smtClean="0">
                <a:solidFill>
                  <a:schemeClr val="accent2"/>
                </a:solidFill>
              </a:rPr>
              <a:t>did not want the slaves counted because they were not considered citizens.  The did want them counted for taxation.</a:t>
            </a:r>
          </a:p>
        </p:txBody>
      </p:sp>
      <p:pic>
        <p:nvPicPr>
          <p:cNvPr id="86020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3/5ths Compromise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73914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400" u="sng" smtClean="0">
                <a:solidFill>
                  <a:schemeClr val="accent2"/>
                </a:solidFill>
              </a:rPr>
              <a:t>The compromise will be that 3/5</a:t>
            </a:r>
            <a:r>
              <a:rPr lang="en-US" sz="2400" u="sng" baseline="30000" smtClean="0">
                <a:solidFill>
                  <a:schemeClr val="accent2"/>
                </a:solidFill>
              </a:rPr>
              <a:t>ths</a:t>
            </a:r>
            <a:r>
              <a:rPr lang="en-US" sz="2400" u="sng" smtClean="0">
                <a:solidFill>
                  <a:schemeClr val="accent2"/>
                </a:solidFill>
              </a:rPr>
              <a:t> of the slave population could be used to count for representation and taxation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smtClean="0">
                <a:solidFill>
                  <a:schemeClr val="accent2"/>
                </a:solidFill>
              </a:rPr>
              <a:t>Essentially this meant that an individual slave counted as 3/5ths of a person.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u="sng" smtClean="0">
                <a:solidFill>
                  <a:schemeClr val="accent2"/>
                </a:solidFill>
              </a:rPr>
              <a:t>Another heated debate will be about the slave trades.</a:t>
            </a:r>
          </a:p>
          <a:p>
            <a:pPr algn="l" eaLnBrk="1" hangingPunct="1"/>
            <a:r>
              <a:rPr lang="en-US" sz="2400" u="sng" smtClean="0">
                <a:solidFill>
                  <a:schemeClr val="accent2"/>
                </a:solidFill>
              </a:rPr>
              <a:t>This debate will continue in 1808.</a:t>
            </a:r>
          </a:p>
        </p:txBody>
      </p:sp>
      <p:pic>
        <p:nvPicPr>
          <p:cNvPr id="8704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Road to Ratification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7010400" cy="4297363"/>
          </a:xfrm>
        </p:spPr>
        <p:txBody>
          <a:bodyPr/>
          <a:lstStyle/>
          <a:p>
            <a:r>
              <a:rPr lang="en-US" sz="2400" smtClean="0"/>
              <a:t>On September 17, 1787, the Constitution was completed, followed by a speech given by </a:t>
            </a:r>
            <a:r>
              <a:rPr lang="en-US" sz="2400" u="sng" smtClean="0"/>
              <a:t>Benjamin Franklin, who urged unanimity, although the Convention decided that only nine states were needed to ratify. </a:t>
            </a:r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The Convention submitted the Constitution to the Congress of the Confederation, where it </a:t>
            </a:r>
            <a:r>
              <a:rPr lang="en-US" sz="2400" u="sng" smtClean="0"/>
              <a:t>received approval according to Article 13 of the Articles of Confederation.</a:t>
            </a:r>
          </a:p>
          <a:p>
            <a:endParaRPr lang="en-US" sz="2400" smtClean="0"/>
          </a:p>
        </p:txBody>
      </p:sp>
      <p:pic>
        <p:nvPicPr>
          <p:cNvPr id="8806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Article 13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6553200" cy="4144963"/>
          </a:xfrm>
        </p:spPr>
        <p:txBody>
          <a:bodyPr/>
          <a:lstStyle/>
          <a:p>
            <a:r>
              <a:rPr lang="en-US" smtClean="0"/>
              <a:t>Declares that the Articles are perpetual, and </a:t>
            </a:r>
            <a:r>
              <a:rPr lang="en-US" u="sng" smtClean="0"/>
              <a:t>can only be altered by approval of Congress with ratification by all the state legislatures. </a:t>
            </a:r>
          </a:p>
          <a:p>
            <a:endParaRPr lang="en-US" smtClean="0"/>
          </a:p>
        </p:txBody>
      </p:sp>
      <p:pic>
        <p:nvPicPr>
          <p:cNvPr id="89092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Ratifying the Constitution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73914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chemeClr val="accent2"/>
                </a:solidFill>
              </a:rPr>
              <a:t>The framers of the Constitution were </a:t>
            </a:r>
            <a:r>
              <a:rPr lang="en-US" sz="2400" u="sng" smtClean="0">
                <a:solidFill>
                  <a:schemeClr val="accent2"/>
                </a:solidFill>
              </a:rPr>
              <a:t>afraid that people would be concerned that the document took too much power from the states.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smtClean="0">
                <a:solidFill>
                  <a:schemeClr val="accent2"/>
                </a:solidFill>
              </a:rPr>
              <a:t>To address this fear the people were assured that the Constitution was based on </a:t>
            </a:r>
            <a:r>
              <a:rPr lang="en-US" sz="2400" u="sng" smtClean="0">
                <a:solidFill>
                  <a:schemeClr val="accent2"/>
                </a:solidFill>
              </a:rPr>
              <a:t>Federalism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/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b="1" smtClean="0">
                <a:solidFill>
                  <a:schemeClr val="accent2"/>
                </a:solidFill>
              </a:rPr>
              <a:t>Federalism</a:t>
            </a:r>
            <a:r>
              <a:rPr lang="en-US" sz="2400" smtClean="0">
                <a:solidFill>
                  <a:schemeClr val="accent2"/>
                </a:solidFill>
              </a:rPr>
              <a:t>:  a system of government in which power is shared between the central government and the states.</a:t>
            </a:r>
          </a:p>
          <a:p>
            <a:pPr algn="l" eaLnBrk="1" hangingPunct="1"/>
            <a:endParaRPr lang="en-US" smtClean="0">
              <a:solidFill>
                <a:schemeClr val="accent2"/>
              </a:solidFill>
            </a:endParaRPr>
          </a:p>
          <a:p>
            <a:pPr algn="l" eaLnBrk="1" hangingPunct="1"/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90116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CC0000"/>
              </a:solidFill>
              <a:latin typeface="Byington" pitchFamily="2" charset="0"/>
            </a:endParaRPr>
          </a:p>
        </p:txBody>
      </p:sp>
      <p:pic>
        <p:nvPicPr>
          <p:cNvPr id="91139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1" name="Picture 7" descr="5-198-quickf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44245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C0000"/>
                </a:solidFill>
                <a:latin typeface="Arial Narrow" pitchFamily="34" charset="0"/>
              </a:rPr>
              <a:t>Ratification</a:t>
            </a:r>
          </a:p>
        </p:txBody>
      </p:sp>
      <p:pic>
        <p:nvPicPr>
          <p:cNvPr id="92163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" name="Subtitle 5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7391400" cy="3505200"/>
          </a:xfrm>
        </p:spPr>
        <p:txBody>
          <a:bodyPr/>
          <a:lstStyle/>
          <a:p>
            <a:pPr algn="l"/>
            <a:r>
              <a:rPr lang="en-US" smtClean="0"/>
              <a:t>By June 1787, nine states had ratified the Constitution.</a:t>
            </a:r>
          </a:p>
          <a:p>
            <a:pPr algn="l"/>
            <a:r>
              <a:rPr lang="en-US" u="sng" smtClean="0"/>
              <a:t>New York and Virginia had not agreed to it yet.</a:t>
            </a:r>
          </a:p>
          <a:p>
            <a:pPr algn="l"/>
            <a:r>
              <a:rPr lang="en-US" smtClean="0"/>
              <a:t>What was done to encourage these states to ratify?</a:t>
            </a:r>
          </a:p>
          <a:p>
            <a:pPr algn="l"/>
            <a:r>
              <a:rPr lang="en-US" smtClean="0"/>
              <a:t>North Carolina and Rhode Island were the last to ratify.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7086600" cy="9906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  <a:latin typeface="Byington" pitchFamily="2" charset="0"/>
              </a:rPr>
              <a:t>Seven Year’s War in Europe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smtClean="0">
                <a:solidFill>
                  <a:schemeClr val="accent2"/>
                </a:solidFill>
              </a:rPr>
              <a:t>The </a:t>
            </a:r>
            <a:r>
              <a:rPr lang="en-US" sz="2400" u="sng" smtClean="0">
                <a:solidFill>
                  <a:schemeClr val="accent2"/>
                </a:solidFill>
              </a:rPr>
              <a:t>French and Indian War was essentially the North American theatre of a larger conflict, the Seven Years War, in Europe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smtClean="0">
                <a:solidFill>
                  <a:schemeClr val="accent2"/>
                </a:solidFill>
              </a:rPr>
              <a:t>The British </a:t>
            </a:r>
            <a:r>
              <a:rPr lang="en-US" sz="2400" u="sng" smtClean="0">
                <a:solidFill>
                  <a:schemeClr val="accent2"/>
                </a:solidFill>
              </a:rPr>
              <a:t>challenged the power of the French in India.</a:t>
            </a:r>
            <a:r>
              <a:rPr lang="en-US" sz="2400" smtClean="0">
                <a:solidFill>
                  <a:schemeClr val="accent2"/>
                </a:solidFill>
              </a:rPr>
              <a:t>  Once French control in India was broken the English created a trade monopoly.</a:t>
            </a: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v"/>
            </a:pPr>
            <a:r>
              <a:rPr lang="en-US" sz="2400" smtClean="0">
                <a:solidFill>
                  <a:schemeClr val="accent2"/>
                </a:solidFill>
              </a:rPr>
              <a:t>The European phase of the war lasted from 1757 to 1763.</a:t>
            </a:r>
            <a:br>
              <a:rPr lang="en-US" sz="2400" smtClean="0">
                <a:solidFill>
                  <a:schemeClr val="accent2"/>
                </a:solidFill>
              </a:rPr>
            </a:br>
            <a:endParaRPr lang="en-US" sz="2400" smtClean="0">
              <a:solidFill>
                <a:schemeClr val="accent2"/>
              </a:solidFill>
            </a:endParaRPr>
          </a:p>
        </p:txBody>
      </p:sp>
      <p:pic>
        <p:nvPicPr>
          <p:cNvPr id="10244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172200" cy="1066800"/>
          </a:xfrm>
          <a:ln w="762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CC0000"/>
                </a:solidFill>
                <a:latin typeface="Berlin" pitchFamily="2" charset="0"/>
              </a:rPr>
              <a:t>Bill of Rights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7467600" cy="4343400"/>
          </a:xfrm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u="sng" smtClean="0">
                <a:solidFill>
                  <a:schemeClr val="accent2"/>
                </a:solidFill>
              </a:rPr>
              <a:t>The Bill of Rights was added to protect people from a powerful national government.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smtClean="0">
                <a:solidFill>
                  <a:schemeClr val="accent2"/>
                </a:solidFill>
              </a:rPr>
              <a:t>James Madison </a:t>
            </a:r>
            <a:r>
              <a:rPr lang="en-US" u="sng" smtClean="0">
                <a:solidFill>
                  <a:schemeClr val="accent2"/>
                </a:solidFill>
              </a:rPr>
              <a:t>headed the committee to ratify the Constitution with the ten amendments added at the end</a:t>
            </a:r>
            <a:r>
              <a:rPr lang="en-US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>
              <a:buClr>
                <a:srgbClr val="CC0000"/>
              </a:buClr>
              <a:buFont typeface="Wingdings" pitchFamily="2" charset="2"/>
              <a:buChar char="v"/>
            </a:pPr>
            <a:r>
              <a:rPr lang="en-US" b="1" smtClean="0">
                <a:solidFill>
                  <a:schemeClr val="accent2"/>
                </a:solidFill>
              </a:rPr>
              <a:t>Amendment:</a:t>
            </a:r>
            <a:r>
              <a:rPr lang="en-US" smtClean="0">
                <a:solidFill>
                  <a:schemeClr val="accent2"/>
                </a:solidFill>
              </a:rPr>
              <a:t>  additions to the Constitution.</a:t>
            </a:r>
          </a:p>
        </p:txBody>
      </p:sp>
      <p:pic>
        <p:nvPicPr>
          <p:cNvPr id="93188" name="Picture 4" descr="American Flag by revtoddf@sbcglobal.n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600200" y="1600200"/>
            <a:ext cx="7162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 descr="5-165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77788"/>
            <a:ext cx="50292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7693</TotalTime>
  <Words>3660</Words>
  <Application>Microsoft Office PowerPoint</Application>
  <PresentationFormat>On-screen Show (4:3)</PresentationFormat>
  <Paragraphs>452</Paragraphs>
  <Slides>91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11" baseType="lpstr">
      <vt:lpstr>Arial</vt:lpstr>
      <vt:lpstr>Calibri</vt:lpstr>
      <vt:lpstr>Byington</vt:lpstr>
      <vt:lpstr>Wingdings</vt:lpstr>
      <vt:lpstr>Book Antiqua</vt:lpstr>
      <vt:lpstr>Arial Narrow</vt:lpstr>
      <vt:lpstr>Comic Sans MS</vt:lpstr>
      <vt:lpstr>US-Bats</vt:lpstr>
      <vt:lpstr>BernhardModern</vt:lpstr>
      <vt:lpstr>Plantagenet Cherokee</vt:lpstr>
      <vt:lpstr>B733-Deco</vt:lpstr>
      <vt:lpstr>Arizona</vt:lpstr>
      <vt:lpstr>Bradley Hand ITC</vt:lpstr>
      <vt:lpstr>Berlin</vt:lpstr>
      <vt:lpstr>Arial Black</vt:lpstr>
      <vt:lpstr>Impact</vt:lpstr>
      <vt:lpstr>Symbol</vt:lpstr>
      <vt:lpstr>Monotype Sorts</vt:lpstr>
      <vt:lpstr>Arial Unicode MS</vt:lpstr>
      <vt:lpstr>Default Design</vt:lpstr>
      <vt:lpstr>PowerPoint Presentation</vt:lpstr>
      <vt:lpstr>Magna Carta</vt:lpstr>
      <vt:lpstr>King John Signs the Magna Carta</vt:lpstr>
      <vt:lpstr>Glorious Revolution</vt:lpstr>
      <vt:lpstr>Pre-Revolution</vt:lpstr>
      <vt:lpstr>The Navigation Acts</vt:lpstr>
      <vt:lpstr>French and Indian War</vt:lpstr>
      <vt:lpstr>PowerPoint Presentation</vt:lpstr>
      <vt:lpstr>Seven Year’s War in Europe</vt:lpstr>
      <vt:lpstr>The Albany Congress</vt:lpstr>
      <vt:lpstr>PowerPoint Presentation</vt:lpstr>
      <vt:lpstr>Braddock’s Defeat</vt:lpstr>
      <vt:lpstr>Treaty of Paris 1763</vt:lpstr>
      <vt:lpstr>The Road to Revolution</vt:lpstr>
      <vt:lpstr>Pontiac’s Rebellion</vt:lpstr>
      <vt:lpstr>Proclamation of 1763</vt:lpstr>
      <vt:lpstr>The Quartering Act</vt:lpstr>
      <vt:lpstr>The Sugar Act</vt:lpstr>
      <vt:lpstr>Taxation Without Representation</vt:lpstr>
      <vt:lpstr>The Stamp Act</vt:lpstr>
      <vt:lpstr>The Stamp</vt:lpstr>
      <vt:lpstr>Reactions to the Stamp Act</vt:lpstr>
      <vt:lpstr>Tar and Feathering</vt:lpstr>
      <vt:lpstr>Tar and Feathering</vt:lpstr>
      <vt:lpstr>Townshend Acts</vt:lpstr>
      <vt:lpstr>Smuggling</vt:lpstr>
      <vt:lpstr>The Boston Massacre</vt:lpstr>
      <vt:lpstr>How it began…</vt:lpstr>
      <vt:lpstr>PowerPoint Presentation</vt:lpstr>
      <vt:lpstr>Tensions Escalate</vt:lpstr>
      <vt:lpstr>Crispus Attucks</vt:lpstr>
      <vt:lpstr>The Funeral</vt:lpstr>
      <vt:lpstr>The Gaspee Affair- 1772</vt:lpstr>
      <vt:lpstr>The Tea Act</vt:lpstr>
      <vt:lpstr>East India Company</vt:lpstr>
      <vt:lpstr>The Boston Tea Party</vt:lpstr>
      <vt:lpstr>The Boston Tea Party</vt:lpstr>
      <vt:lpstr>Dump the Tea!</vt:lpstr>
      <vt:lpstr>The Coercive or Intolerable Acts</vt:lpstr>
      <vt:lpstr>Taking Sides</vt:lpstr>
      <vt:lpstr>First Continental Congress</vt:lpstr>
      <vt:lpstr>First Continental Congress</vt:lpstr>
      <vt:lpstr>The Association</vt:lpstr>
      <vt:lpstr>Continental Army is Formed</vt:lpstr>
      <vt:lpstr>The British are Coming!</vt:lpstr>
      <vt:lpstr>Paul Revere</vt:lpstr>
      <vt:lpstr>One if By Land, Two if By Sea</vt:lpstr>
      <vt:lpstr>The Shot Heard Round the World</vt:lpstr>
      <vt:lpstr>George Washington’s Troubles</vt:lpstr>
      <vt:lpstr>PowerPoint Presentation</vt:lpstr>
      <vt:lpstr>Washington Crosses the Delaware</vt:lpstr>
      <vt:lpstr>The Olive Branch Petition</vt:lpstr>
      <vt:lpstr>Common Sense:  Thomas Paine</vt:lpstr>
      <vt:lpstr>Common Sense:  Thomas Paine</vt:lpstr>
      <vt:lpstr>Declaration of Independence</vt:lpstr>
      <vt:lpstr>Contents of the Declaration</vt:lpstr>
      <vt:lpstr>Grievances to the King</vt:lpstr>
      <vt:lpstr>Independence Hall</vt:lpstr>
      <vt:lpstr>Liberty Bell</vt:lpstr>
      <vt:lpstr>Why the Americans Won:</vt:lpstr>
      <vt:lpstr>PowerPoint Presentation</vt:lpstr>
      <vt:lpstr>Treaty of Paris: 1783</vt:lpstr>
      <vt:lpstr>The Treaty</vt:lpstr>
      <vt:lpstr>Issues After the War</vt:lpstr>
      <vt:lpstr>Articles of Confederation</vt:lpstr>
      <vt:lpstr>Weakness of the Articles of Confederation</vt:lpstr>
      <vt:lpstr>PowerPoint Presentation</vt:lpstr>
      <vt:lpstr>What to do with Western Land</vt:lpstr>
      <vt:lpstr>Northwest Ordinance</vt:lpstr>
      <vt:lpstr>Land Ordinance</vt:lpstr>
      <vt:lpstr>PowerPoint Presentation</vt:lpstr>
      <vt:lpstr>Shays</vt:lpstr>
      <vt:lpstr>Shay’s Rebellion</vt:lpstr>
      <vt:lpstr>PowerPoint Presentation</vt:lpstr>
      <vt:lpstr>PowerPoint Presentation</vt:lpstr>
      <vt:lpstr>Constitutional Convention</vt:lpstr>
      <vt:lpstr>The Constitutional Convention</vt:lpstr>
      <vt:lpstr>Federalists and Anti-Federalists</vt:lpstr>
      <vt:lpstr>Virginia Plan</vt:lpstr>
      <vt:lpstr>New Jersey Plan</vt:lpstr>
      <vt:lpstr>Great Compromise</vt:lpstr>
      <vt:lpstr>PowerPoint Presentation</vt:lpstr>
      <vt:lpstr>3/5ths Compromise</vt:lpstr>
      <vt:lpstr>3/5ths Compromise</vt:lpstr>
      <vt:lpstr>The Road to Ratification</vt:lpstr>
      <vt:lpstr>Article 13</vt:lpstr>
      <vt:lpstr>Ratifying the Constitution</vt:lpstr>
      <vt:lpstr>PowerPoint Presentation</vt:lpstr>
      <vt:lpstr>Ratification</vt:lpstr>
      <vt:lpstr>Bill of Rights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</dc:creator>
  <cp:lastModifiedBy>APS</cp:lastModifiedBy>
  <cp:revision>151</cp:revision>
  <dcterms:created xsi:type="dcterms:W3CDTF">2009-10-03T11:00:45Z</dcterms:created>
  <dcterms:modified xsi:type="dcterms:W3CDTF">2012-10-15T18:48:43Z</dcterms:modified>
</cp:coreProperties>
</file>