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87" r:id="rId4"/>
    <p:sldId id="275" r:id="rId5"/>
    <p:sldId id="276" r:id="rId6"/>
    <p:sldId id="277" r:id="rId7"/>
    <p:sldId id="285" r:id="rId8"/>
    <p:sldId id="289" r:id="rId9"/>
    <p:sldId id="286" r:id="rId10"/>
    <p:sldId id="305" r:id="rId11"/>
    <p:sldId id="257" r:id="rId12"/>
    <p:sldId id="258" r:id="rId13"/>
    <p:sldId id="280" r:id="rId14"/>
    <p:sldId id="373" r:id="rId15"/>
    <p:sldId id="288" r:id="rId16"/>
    <p:sldId id="281" r:id="rId17"/>
    <p:sldId id="278" r:id="rId18"/>
    <p:sldId id="304" r:id="rId19"/>
    <p:sldId id="293" r:id="rId20"/>
    <p:sldId id="279" r:id="rId21"/>
    <p:sldId id="282" r:id="rId22"/>
    <p:sldId id="295" r:id="rId23"/>
    <p:sldId id="296" r:id="rId24"/>
    <p:sldId id="294" r:id="rId25"/>
    <p:sldId id="292" r:id="rId26"/>
    <p:sldId id="283" r:id="rId27"/>
    <p:sldId id="284" r:id="rId28"/>
    <p:sldId id="297" r:id="rId29"/>
    <p:sldId id="259" r:id="rId30"/>
    <p:sldId id="260" r:id="rId31"/>
    <p:sldId id="298" r:id="rId32"/>
    <p:sldId id="303" r:id="rId33"/>
    <p:sldId id="299" r:id="rId34"/>
    <p:sldId id="300" r:id="rId35"/>
    <p:sldId id="301" r:id="rId36"/>
    <p:sldId id="314" r:id="rId37"/>
    <p:sldId id="302" r:id="rId38"/>
    <p:sldId id="306" r:id="rId39"/>
    <p:sldId id="308" r:id="rId40"/>
    <p:sldId id="307" r:id="rId41"/>
    <p:sldId id="309" r:id="rId42"/>
    <p:sldId id="310" r:id="rId43"/>
    <p:sldId id="311" r:id="rId44"/>
    <p:sldId id="312" r:id="rId45"/>
    <p:sldId id="313" r:id="rId46"/>
    <p:sldId id="316" r:id="rId47"/>
    <p:sldId id="315" r:id="rId48"/>
    <p:sldId id="324" r:id="rId49"/>
    <p:sldId id="325" r:id="rId50"/>
    <p:sldId id="327" r:id="rId51"/>
    <p:sldId id="326" r:id="rId52"/>
    <p:sldId id="345" r:id="rId53"/>
    <p:sldId id="328" r:id="rId54"/>
    <p:sldId id="329" r:id="rId55"/>
    <p:sldId id="332" r:id="rId56"/>
    <p:sldId id="333" r:id="rId57"/>
    <p:sldId id="334" r:id="rId58"/>
    <p:sldId id="335" r:id="rId59"/>
    <p:sldId id="336" r:id="rId60"/>
    <p:sldId id="337" r:id="rId61"/>
    <p:sldId id="338" r:id="rId62"/>
    <p:sldId id="341" r:id="rId63"/>
    <p:sldId id="339" r:id="rId64"/>
    <p:sldId id="340" r:id="rId65"/>
    <p:sldId id="346" r:id="rId66"/>
    <p:sldId id="344" r:id="rId67"/>
    <p:sldId id="317" r:id="rId68"/>
    <p:sldId id="330" r:id="rId69"/>
    <p:sldId id="343" r:id="rId70"/>
    <p:sldId id="331" r:id="rId71"/>
    <p:sldId id="342" r:id="rId72"/>
    <p:sldId id="347" r:id="rId73"/>
    <p:sldId id="352" r:id="rId74"/>
    <p:sldId id="353" r:id="rId75"/>
    <p:sldId id="351" r:id="rId76"/>
    <p:sldId id="318" r:id="rId77"/>
    <p:sldId id="348" r:id="rId78"/>
    <p:sldId id="349" r:id="rId79"/>
    <p:sldId id="323" r:id="rId80"/>
    <p:sldId id="319" r:id="rId81"/>
    <p:sldId id="269" r:id="rId82"/>
    <p:sldId id="262" r:id="rId83"/>
    <p:sldId id="350" r:id="rId84"/>
    <p:sldId id="263" r:id="rId85"/>
    <p:sldId id="264" r:id="rId86"/>
    <p:sldId id="354" r:id="rId87"/>
    <p:sldId id="320" r:id="rId88"/>
    <p:sldId id="322" r:id="rId89"/>
    <p:sldId id="321" r:id="rId90"/>
    <p:sldId id="356" r:id="rId91"/>
    <p:sldId id="357" r:id="rId92"/>
    <p:sldId id="355" r:id="rId93"/>
    <p:sldId id="265" r:id="rId94"/>
    <p:sldId id="266" r:id="rId95"/>
    <p:sldId id="358" r:id="rId96"/>
    <p:sldId id="270" r:id="rId97"/>
    <p:sldId id="272" r:id="rId98"/>
    <p:sldId id="359" r:id="rId99"/>
    <p:sldId id="372" r:id="rId100"/>
    <p:sldId id="360" r:id="rId101"/>
    <p:sldId id="361" r:id="rId102"/>
    <p:sldId id="364" r:id="rId103"/>
    <p:sldId id="362" r:id="rId104"/>
    <p:sldId id="363" r:id="rId105"/>
    <p:sldId id="366" r:id="rId106"/>
    <p:sldId id="367" r:id="rId107"/>
    <p:sldId id="368" r:id="rId108"/>
    <p:sldId id="370" r:id="rId109"/>
    <p:sldId id="369" r:id="rId110"/>
    <p:sldId id="365" r:id="rId111"/>
    <p:sldId id="371" r:id="rId112"/>
    <p:sldId id="261"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31E741-8C0E-4AF1-B5B0-549B7E1E4D22}" type="datetimeFigureOut">
              <a:rPr lang="en-US" smtClean="0"/>
              <a:pPr/>
              <a:t>5/12/2011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1E741-8C0E-4AF1-B5B0-549B7E1E4D22}" type="datetimeFigureOut">
              <a:rPr lang="en-US" smtClean="0"/>
              <a:pPr/>
              <a:t>5/12/2011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1E741-8C0E-4AF1-B5B0-549B7E1E4D22}" type="datetimeFigureOut">
              <a:rPr lang="en-US" smtClean="0"/>
              <a:pPr/>
              <a:t>5/12/2011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1E741-8C0E-4AF1-B5B0-549B7E1E4D22}" type="datetimeFigureOut">
              <a:rPr lang="en-US" smtClean="0"/>
              <a:pPr/>
              <a:t>5/12/2011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31E741-8C0E-4AF1-B5B0-549B7E1E4D22}" type="datetimeFigureOut">
              <a:rPr lang="en-US" smtClean="0"/>
              <a:pPr/>
              <a:t>5/12/2011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31E741-8C0E-4AF1-B5B0-549B7E1E4D22}" type="datetimeFigureOut">
              <a:rPr lang="en-US" smtClean="0"/>
              <a:pPr/>
              <a:t>5/12/2011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31E741-8C0E-4AF1-B5B0-549B7E1E4D22}" type="datetimeFigureOut">
              <a:rPr lang="en-US" smtClean="0"/>
              <a:pPr/>
              <a:t>5/12/2011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31E741-8C0E-4AF1-B5B0-549B7E1E4D22}" type="datetimeFigureOut">
              <a:rPr lang="en-US" smtClean="0"/>
              <a:pPr/>
              <a:t>5/12/2011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1E741-8C0E-4AF1-B5B0-549B7E1E4D22}" type="datetimeFigureOut">
              <a:rPr lang="en-US" smtClean="0"/>
              <a:pPr/>
              <a:t>5/12/2011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1E741-8C0E-4AF1-B5B0-549B7E1E4D22}" type="datetimeFigureOut">
              <a:rPr lang="en-US" smtClean="0"/>
              <a:pPr/>
              <a:t>5/12/2011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1E741-8C0E-4AF1-B5B0-549B7E1E4D22}" type="datetimeFigureOut">
              <a:rPr lang="en-US" smtClean="0"/>
              <a:pPr/>
              <a:t>5/12/2011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60BA2E-77ED-4E7F-BC11-8CC647B4DF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1E741-8C0E-4AF1-B5B0-549B7E1E4D22}" type="datetimeFigureOut">
              <a:rPr lang="en-US" smtClean="0"/>
              <a:pPr/>
              <a:t>5/12/2011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0BA2E-77ED-4E7F-BC11-8CC647B4DF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rds.yahoo.com/_ylt=A0WTefMolt5LDDoAE_SjzbkF/SIG=1337thcvl/EXP=1272965032/**http:/www.cuesd.tehama.k12.ca.us/maywood/staff/rodriguez/images/civilrghts.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upload.wikimedia.org/wikipedia/commons/2/29/Segregation_1938b.jpg" TargetMode="External"/><Relationship Id="rId7" Type="http://schemas.openxmlformats.org/officeDocument/2006/relationships/hyperlink" Target="http://rds.yahoo.com/_ylt=A9G_bF94kt5LtD8AAcejzbkF/SIG=128km651t/EXP=1272964088/**http:/www.spartacus.schoolnet.co.uk/USAjimcrow1.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rds.yahoo.com/_ylt=A2KJkK2SUspNbicA0sGjzbkF/SIG=12pcfqdv0/EXP=1305133842/**http:/files.myopera.com/Donut123/blog/white%20people%20only1.JPG" TargetMode="Externa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rds.yahoo.com/_ylt=A9G_bDiBA.pLPxoAVACjzbkF/SIG=1430r7r1m/EXP=1273713921/**http:/www.hss.state.ak.us/gcdse/history/Images/Section%2008,%20part%20one/8b-Civil-Rights-I-am-a-man.jpg" TargetMode="Externa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hyperlink" Target="http://rds.yahoo.com/_ylt=A9G_bDi8A.pLi1cAU_2jzbkF/SIG=12dvqpgop/EXP=1273713980/**http:/img525.imageshack.us/img525/5499/zz39c3c366dq6.jpg"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rds.yahoo.com/_ylt=A9G_bDp10udL9CEAU_ejzbkF/SIG=11o2pvffu/EXP=1273570293/**http:/www.19sixties60s.com/earl.jpg" TargetMode="Externa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hyperlink" Target="http://rds.yahoo.com/_ylt=A9G_bDqF0udLl1kAUjmjzbkF/SIG=128liclgv/EXP=1273570309/**http:/www.mugshots.com/IMAGES/P__James-Earl-Ray.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upload.wikimedia.org/wikipedia/commons/5/53/Robert_Kennedy_CORE_rally_speech2.jpg"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rds.yahoo.com/_ylt=A0WTefTJFN5L32MAPlmjzbkF/SIG=121j96uck/EXP=1272931913/**http:/frameblog.com/blog/jackie_robinson.jpg"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upload.wikimedia.org/wikipedia/commons/a/aa/Martin_Luther_King_was_shot_here_Small_Web_view.jpg" TargetMode="Externa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hyperlink" Target="http://rds.yahoo.com/_ylt=A9G_bHML0udL4z0AIt2jzbkF/SIG=123pd33gr/EXP=1273570187/**http:/www.flickr.com/photos/astohl/4315932149/"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upload.wikimedia.org/wikipedia/commons/f/f1/Martin_Luther_King_Jr_Coretta_Scott_King_Tomb.jpg.jpg"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rds.yahoo.com/_ylt=A9G_bF8dG95LQ3EAr82jzbkF/SIG=11ii12bt4/EXP=1272933533/**http:/lfbachrach.com/King.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view3.picapp.com/pictures.photo/image/313351/larry-dody/larry-dody.jpg?size=455&amp;amp;imageId=313351"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rds.yahoo.com/_ylt=A0PDoX1gV8pNaHcA2YijzbkF/SIG=12lh9o2c7/EXP=1305135072/**http:/governors.rutgers.edu/images4/JackieRobinson_LarryDoby.jpg" TargetMode="External"/><Relationship Id="rId1" Type="http://schemas.openxmlformats.org/officeDocument/2006/relationships/slideLayout" Target="../slideLayouts/slideLayout2.xml"/><Relationship Id="rId6" Type="http://schemas.openxmlformats.org/officeDocument/2006/relationships/hyperlink" Target="http://rds.yahoo.com/_ylt=A0PDoX3SV8pNLicAqDujzbkF/SIG=12obfqfel/EXP=1305135186/**http:/farm1.static.flickr.com/204/493991305_76c8744685_z.jpg?zz=1" TargetMode="External"/><Relationship Id="rId5" Type="http://schemas.openxmlformats.org/officeDocument/2006/relationships/image" Target="../media/image30.jpeg"/><Relationship Id="rId4" Type="http://schemas.openxmlformats.org/officeDocument/2006/relationships/hyperlink" Target="http://rds.yahoo.com/_ylt=A0PDoX2GV8pNpHIAWUGjzbkF/SIG=12n8kf2ka/EXP=1305135110/**http:/www.vintagecardtraders.com/virtual/54bowman/54bowman-084.jp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rds.yahoo.com/_ylt=A0WTb_6gGN5LOB8AUaCjzbkF/SIG=12qttgfek/EXP=1272932896/**http:/www.historicalvoices.org/~vincent/people/thurgood/marshall1.jpg"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rds.yahoo.com/_ylt=A0WTb_61GN5LQBwAtPKjzbkF/SIG=12vg0qv26/EXP=1272932917/**http:/www.law.arizona.edu/Frontpage/BrownVBOE/gallery/images/neier-ap1.jp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rds.yahoo.com/_ylt=A0WTb_jTF95Lux4AMiijzbkF/SIG=12sc5scbi/EXP=1272932691/**http:/www.splcenter.org/images/imglib/S/linda_brown_school1_150x200.jpg"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rds.yahoo.com/_ylt=A9G_bDh0id5LeFsAdS2jzbkF/SIG=137k27lbm/EXP=1272961780/**http:/turcopolier.typepad.com/sic_semper_tyrannis/images/civil_rights_movement.jp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rds.yahoo.com/_ylt=A0WTefdk0dZLkicAk5CjzbkF/SIG=12lqt2gbt/EXP=1272455908/**http:/thestartingfive.net/wp-content/uploads/2009/07/a-shame.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rds.yahoo.com/_ylt=A2KJkK2SUcpNChoA7fSJzbkF;_ylu=X3oDMTBqNWJ1b2J2BHBvcwM0OARzZWMDc3IEdnRpZAM-/SIG=1o6vq1amt/EXP=1305133586/**http:/images.search.yahoo.com/images/view?back=http%3A%2F%2Fimages.search.yahoo.com%2Fsearch%2Fimages%3Fp%3Dcivil%2Brights%2Bmovement%26b%3D43%26ni%3D21%26ei%3DUTF-8%26xargs%3D0%26pstart%3D1%26fr%3Dyfp-t-701%26fr2%3Dtab-web&amp;w=1358&amp;h=989&amp;imgurl=www.historynet.com%2Fwp-content%2Fuploads%2Fimage%2F2010%2FMHQ%2F1004%2FProtest-Civil-Rights-lg.jpg&amp;rurl=http%3A%2F%2Fwww.historynet.com%2Fwhy-the-civil-rights-movement-was-an-insurgency.htm%2F1&amp;size=233KB&amp;name=Why+the+Civil+Ri...&amp;p=civil+rights+movement&amp;oid=28c52b76238318d997d40234b25fbe20&amp;fr2=tab-web&amp;no=48&amp;tt=85400&amp;b=43&amp;ni=21&amp;sigr=12fiamt9h&amp;sigi=12l00ohqt&amp;sigb=1425j43a4&amp;.crumb=zdZNZ6BNmho"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rds.yahoo.com/_ylt=A2KJkK06UcpNQSUAya6jzbkF/SIG=12di5lmpt/EXP=1305133498/**http:/farm1.static.flickr.com/1/1257574_bd7973494b_o.jpg" TargetMode="External"/><Relationship Id="rId1" Type="http://schemas.openxmlformats.org/officeDocument/2006/relationships/slideLayout" Target="../slideLayouts/slideLayout2.xml"/><Relationship Id="rId6" Type="http://schemas.openxmlformats.org/officeDocument/2006/relationships/hyperlink" Target="http://rds.yahoo.com/_ylt=A2KJkK01UcpN9xUAo_GJzbkF;_ylu=X3oDMTBpY2Y5NXNiBHBvcwM2BHNlYwNzcgR2dGlkAw--/SIG=1j7lir3st/EXP=1305133493/**http:/images.search.yahoo.com/images/view?back=http%3A%2F%2Fimages.search.yahoo.com%2Fsearch%2Fimages%3Fp%3Dcivil%2Brights%2Bmovement%26ei%3DUTF-8%26fr%3Dyfp-t-701%26fr2%3Dtab-web&amp;w=600&amp;h=640&amp;imgurl=histclo.com%2Fimagef%2Fessay%2Fwar%2Facr%2Fsd-lra02s.jpg&amp;rurl=http%3A%2F%2Fhistclo.com%2Fessay%2Fwar%2Fwar-acr.html&amp;size=31KB&amp;name=war+and+social+u...&amp;p=civil+rights+movement&amp;oid=d4862db8bd75d64e8c29d36da2fac280&amp;fr2=tab-web&amp;no=6&amp;tt=85400&amp;sigr=119sh4lje&amp;sigi=11eiiuc1t&amp;sigb=136nhd95u&amp;.crumb=zdZNZ6BNmho" TargetMode="External"/><Relationship Id="rId5" Type="http://schemas.openxmlformats.org/officeDocument/2006/relationships/image" Target="../media/image3.jpeg"/><Relationship Id="rId4" Type="http://schemas.openxmlformats.org/officeDocument/2006/relationships/hyperlink" Target="http://rds.yahoo.com/_ylt=A2KJkK1TUcpNnDUAsYejzbkF/SIG=12s8n336k/EXP=1305133523/**http:/strategerie.files.wordpress.com/2010/01/martin-luther-king-jr.jpg" TargetMode="Externa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rds.yahoo.com/_ylt=A0WTefes0dZLOUUAB_CjzbkF/SIG=12h32o83u/EXP=1272455980/**http:/www.soundoffcolumn.com/images/Emit_till_and_mother.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rds.yahoo.com/_ylt=A0WTb_o7Hd5LjU4ABv2jzbkF/SIG=12rea4pfc/EXP=1272934075/**http:/www.denison.edu/library/research/apohiolink22_wolf_whi_000az.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rds.yahoo.com/_ylt=A9G_bHN.St9LvnkAIhyjzbkF/SIG=12qo5rc9v/EXP=1273011198/**http:/www.pbs.org/wgbh/amex/till/peopleevents/images/p_defendant1.jpg"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rds.yahoo.com/_ylt=A0WTb_qWHd5L_0MAc2CjzbkF/SIG=11vk8nba3/EXP=1272934166/**http:/www.dcgogo.com/Emitttill/killers.jpg"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rds.yahoo.com/_ylt=A9G_bHNVSt9Le3sAh.KjzbkF/SIG=1330hoogi/EXP=1273011157/**http:/media.commercialappeal.com/mca/content/img/photos/2007/10/06/7till2.jpe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rds.yahoo.com/_ylt=A0PDoYAFVspNKXIAGR6jzbkF/SIG=12pkjve2i/EXP=1305134725/**http:/gandhifoundation.files.wordpress.com/2008/12/1948_mkgandhi.jpg"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rds.yahoo.com/_ylt=A0PDoYA2VspNl3EAWiijzbkF/SIG=12s0i1f8u/EXP=1305134774/**http:/breachofpeace.com/blog/wp-content/uploads/2008/05/jameslawson.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rds.yahoo.com/_ylt=A9G_bDuoiN5LUlwAaQ6jzbkF/SIG=12on7no2g/EXP=1272961576/**http:/37days.typepad.com/movabletype/images/rosa_parks_on_bus_2.jpg"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rds.yahoo.com/_ylt=A9G_bF8nid5LZzsAnVCjzbkF/SIG=122ep8729/EXP=1272961703/**http:/www.flickr.com/photos/okreitz/6429312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rds.yahoo.com/_ylt=A0WTefbslt5LkyIABAqjzbkF/SIG=12udgrr2g/EXP=1272965228/**http:/img.thesun.co.uk/multimedia/archive/00636/SNF01BUS2-384_636402a.jpg"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rds.yahoo.com/_ylt=A0WTb_2OGt5LbUkA_DejzbkF/SIG=12di1gd3m/EXP=1272933390/**http:/usa2008.blox.pl/resource/martin_luther_king_jr.JPG"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rds.yahoo.com/_ylt=A0WTefj2l95LckkAcsKjzbkF/SIG=12mf6dtpa/EXP=1272965494/**http:/maryt.files.wordpress.com/2007/01/martin-luther-king-jr.jpg" TargetMode="Externa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rds.yahoo.com/_ylt=A0WTefgomN5LyUYAEw2jzbkF/SIG=12f205rq8/EXP=1272965544/**http:/www.drjones.fr/images/news/martin_luther_king_jr.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citizenscouncils.com/index.php"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rds.yahoo.com/_ylt=A0WTbx4xUt9LUAoAwN.jzbkF/SIG=1296epedu/EXP=1273013169/**http:/www.flickr.com/photos/nostri-imago/2841225617/" TargetMode="Externa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rds.yahoo.com/_ylt=A0WTbx94UN9LyBQAr3SjzbkF/SIG=11q95gbhl/EXP=1273012728/**http:/www.primaryaccess.org/Test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rds.yahoo.com/_ylt=A0WTbx7NUd9LswUA4QKjzbkF/SIG=12feddev3/EXP=1273013069/**http:/www.flickr.com/photos/hubrackett_library/354664072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hyperlink" Target="http://rds.yahoo.com/_ylt=A0WTbx6dUd9LewkAZxajzbkF/SIG=128em5nbr/EXP=1273013021/**http:/www.nps.gov/archive/chsc/lrnineenterlrchs.gi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rds.yahoo.com/_ylt=A0WTbx94UN9LyBQAvnSjzbkF/SIG=128q04fau/EXP=1273012728/**http:/www.deseretnews.com/photos/midres/4608665.jp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rds.yahoo.com/_ylt=A0WTb_q7UN9L314AwWujzbkF/SIG=13dhlc2jq/EXP=1273012795/**http:/www.shmoop.com/media/pictures/history/hist00056/l_hist00056_little_rock_nine02.jp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rds.yahoo.com/_ylt=A0WTefNxlt5LZy4AZeujzbkF/SIG=12dv29i5j/EXP=1272965105/**http:/www1.american.edu/bgriff/US45SP2003/Greensboro.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rds.yahoo.com/_ylt=A9G_bHO32t9LnWUAwDWjzbkF/SIG=127m4e11n/EXP=1273048119/**http:/www.flickr.com/photos/mrvilhauer/4011390359/"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rds.yahoo.com/_ylt=A9G_bDmI3d9L5G8AK7qjzbkF/SIG=13buqde6a/EXP=1273048840/**http:/instruct.westvalley.edu/kelly/Distance_Learning/Images/17B_L20/Freedom_rides.jpg" TargetMode="Externa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hyperlink" Target="http://rds.yahoo.com/_ylt=A9G_bF623d9LdXsAkfejzbkF/SIG=131rm3ipf/EXP=1273048886/**http:/www.loc.gov/exhibits/civilrights/images/cr-freedomriders-08129r-th.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rds.yahoo.com/_ylt=A9G_bDlp3d9LcHYA0aOjzbkF/SIG=12lcmtemf/EXP=1273048809/**http:/www.portalplanetasedna.com.ar/archivos_varios2/freedom.jp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rds.yahoo.com/_ylt=A9G_bF7k3d9LcHQAgJyjzbkF/SIG=12u995h3m/EXP=1273048932/**http:/www.thatsalabama.com/civilwrongs/freedom/freedomriders_200w_opt.jp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rds.yahoo.com/_ylt=A9G_bDqyit5LJW8AyUGjzbkF/SIG=12ej4uo25/EXP=1272962098/**http:/www.photosapiens.com/IMG/jpg/Erwitt_segregation.jpg"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rds.yahoo.com/_ylt=A9G_bDrxit5LNGAA4DijzbkF/SIG=1385vb718/EXP=1272962161/**http:/www.glynn.k12.ga.us/BHS/academics/junior/gunning/williew11287/SEGREGATION.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rds.yahoo.com/_ylt=A0WTefbVieJLxWMAM7WjzbkF/SIG=18riq0r7c/EXP=1273224021/**http:/negroartist.com/Medgar%20Evers/slides/Medgar%20Evers%20(1925%201963)%20NAACP%20field%20secretary%201963%20Photo%20courtesy%20Library%20of%20Congress,%20Prints%20and%20Photographs%20Division,%20LC%20USZ62%20109400.jp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rds.yahoo.com/_ylt=A0WTefhBiuJL0DAA0u6jzbkF/SIG=1304d69k9/EXP=1273224129/**http:/faculty.mdc.edu/jmcnair/EDG2701%20All%20Classes/meredith_shot.jpg" TargetMode="Externa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hyperlink" Target="http://upload.wikimedia.org/wikipedia/commons/8/84/James_Meredith.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rds.yahoo.com/_ylt=A0WTb_ywi.JLhA4Am.CjzbkF/SIG=12p2ju5vu/EXP=1273224496/**http:/www.arlingtoncemetery.net/evers-family-life-cover-06281963.jp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upload.wikimedia.org/wikipedia/en/8/81/GeorgeCWallace.pn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rds.yahoo.com/_ylt=A0WTb_2HjOJLeWEAWcajzbkF/SIG=12nacoslt/EXP=1273224711/**http:/www.euro-webonline.com/world_cultures/images/bull_connor.jpg" TargetMode="Externa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hyperlink" Target="http://rds.yahoo.com/_ylt=A0WTb_2rjOJLcU0AoM.jzbkF/SIG=126j4rlrp/EXP=1273224747/**http:/history.sandiego.edu/gen/USPics42/59244.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rds.yahoo.com/_ylt=A0WTb_3djOJLvWYAhIyjzbkF/SIG=12t94s6f0/EXP=1273224797/**http:/seattletimes.nwsource.com/art/mlk/photogallery/1963-65/photo01.jpg"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rds.yahoo.com/_ylt=A0WTb_0OjeJLJG0AHDKjzbkF/SIG=151l1v8gq/EXP=1273224846/**http:/www.geschichteinchronologie.ch/atmosphaerenfahrt/29_euphoriestrategie-Nixons-d/024-Birmingham-1963-feuer-gg-schwarze-demonstranten.j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http://rds.yahoo.com/_ylt=A9G_bDtHit5LvlUAUcCJzbkF;_ylu=X3oDMTBpaWhqZmNtBHBvcwMzBHNlYwNzcgR2dGlkAw--/SIG=1fblgt824/EXP=1272961991/**http:/images.search.yahoo.com/images/view?back=http://images.search.yahoo.com/search/images?p=segregation&amp;ei=UTF-8&amp;fr=yfp-t-701&amp;w=412&amp;h=403&amp;imgurl=desourcesure.com/uploadv3/segregation.jpg&amp;rurl=http://lewebpedagogique.com/vocabulaire_anglais&amp;size=22k&amp;name=segregation+jpg&amp;p=segregation&amp;oid=24ad80a25b2ece04&amp;fr2=&amp;no=3&amp;tt=82447&amp;sigr=11fktskrn&amp;sigi=119eoc98n&amp;sigb=12gg4pdcb" TargetMode="External"/><Relationship Id="rId1" Type="http://schemas.openxmlformats.org/officeDocument/2006/relationships/slideLayout" Target="../slideLayouts/slideLayout2.xml"/><Relationship Id="rId6" Type="http://schemas.openxmlformats.org/officeDocument/2006/relationships/hyperlink" Target="http://rds.yahoo.com/_ylt=A9G_bF_Pkd5LzicA8S6jzbkF/SIG=12ks880bu/EXP=1272963919/**http:/www.wou.edu/las/socsci/history/mulligm/images/jimcrow.jpg" TargetMode="External"/><Relationship Id="rId5" Type="http://schemas.openxmlformats.org/officeDocument/2006/relationships/image" Target="../media/image10.jpeg"/><Relationship Id="rId4" Type="http://schemas.openxmlformats.org/officeDocument/2006/relationships/hyperlink" Target="http://rds.yahoo.com/_ylt=A9G_bDtHit5LvlUAVMCJzbkF;_ylu=X3oDMTBpY2Y5NXNiBHBvcwM2BHNlYwNzcgR2dGlkAw--/SIG=1h1r743vc/EXP=1272961991/**http:/images.search.yahoo.com/images/view?back=http://images.search.yahoo.com/search/images?p=segregation&amp;ei=UTF-8&amp;fr=yfp-t-701&amp;w=225&amp;h=200&amp;imgurl=www.kissatlanta.com/mt/images/090905/_US_9801_18_king.legacy_segregation-tm.jpg&amp;rurl=http://www.kissatlanta.com/blog?p=179&amp;size=25k&amp;name=US+9801+18+king+...&amp;p=segregation&amp;oid=d91ceaddf9994a66&amp;fr2=&amp;no=6&amp;tt=82447&amp;sigr=115tk2pfj&amp;sigi=12f3j4r6t&amp;sigb=12gg4pdcb"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rds.yahoo.com/_ylt=A9G_bDpfi95Lnn8A9FyjzbkF/SIG=13usqkvqi/EXP=1272962271/**http:/media3.washingtonpost.com/wp-srv/photo/gallery/090422/GAL-09Apr22-1923/media/PHO-09Apr22-159136.jpg" TargetMode="Externa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hyperlink" Target="http://rds.yahoo.com/_ylt=A9G_bDqhit5Lnn8As1WjzbkF/SIG=12u5kns4k/EXP=1272962081/**http:/www.wou.edu/las/socsci/history/mulligm/images/spring/birmingham.jp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en.wikipedia.org/wiki/File:MLK_and_Malcolm_X_USNWR_cropped.jpg"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8" Type="http://schemas.openxmlformats.org/officeDocument/2006/relationships/hyperlink" Target="http://rds.yahoo.com/_ylt=A2KJkK35UcpNpy0AXp.jzbkF/SIG=138cpdm73/EXP=1305133689/**http:/blogs.seattleweekly.com/dailyweekly/segregation%20drinking%20fountain.JPG" TargetMode="Externa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rds.yahoo.com/_ylt=A0WTefh8l95LjUcA7PWjzbkF/SIG=128phdo5b/EXP=1272965372/**http:/www.flickr.com/photos/juliuslester/335887775/" TargetMode="External"/><Relationship Id="rId1" Type="http://schemas.openxmlformats.org/officeDocument/2006/relationships/slideLayout" Target="../slideLayouts/slideLayout2.xml"/><Relationship Id="rId6" Type="http://schemas.openxmlformats.org/officeDocument/2006/relationships/hyperlink" Target="http://rds.yahoo.com/_ylt=A2KJkK3oUcpN9UoA9i2jzbkF/SIG=122u83tqt/EXP=1305133672/**http:/www101.pair.com/msdb/c-swimmimgpool.jpg" TargetMode="External"/><Relationship Id="rId5" Type="http://schemas.openxmlformats.org/officeDocument/2006/relationships/image" Target="../media/image14.jpeg"/><Relationship Id="rId4" Type="http://schemas.openxmlformats.org/officeDocument/2006/relationships/hyperlink" Target="http://rds.yahoo.com/_ylt=A0WTefirl95LBUsAidOjzbkF/SIG=1240hke0o/EXP=1272965419/**http:/lcweb2.loc.gov/pnp/ppmsc/00200/00217r.jpg" TargetMode="External"/><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upload.wikimedia.org/wikipedia/commons/c/cb/Malcolm_X_NYWTS_2a.jpg" TargetMode="Externa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upload.wikimedia.org/wikipedia/commons/c/cf/Malcolm_X_bullet_holes2.jp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shunpiking.com/bhs/images/WP-Muhammed%20Ali%20&amp;amp;%20Malcolm%20X.jp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rds.yahoo.com/_ylt=A9G_bF9sG95LZHQA83WjzbkF/SIG=12b29bim7/EXP=1272933612/**http:/mediaoutrage.files.wordpress.com/2008/08/ali.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rds.yahoo.com/_ylt=A9G_bF9Ekt5LaT4AHuWjzbkF/SIG=127n6jbhj/EXP=1272964036/**http:/www.flickr.com/photos/quincypics/2235616615/" TargetMode="External"/><Relationship Id="rId7" Type="http://schemas.openxmlformats.org/officeDocument/2006/relationships/hyperlink" Target="http://rds.yahoo.com/_ylt=A2KJkK0XU8pNkj0A5G2jzbkF/SIG=14jcg7mg0/EXP=1305133975/**http:/www.collectibles-articles.com/antique/collectible-image-large/colored-must-sit-in-balcony-jim-crow-sign_400028146465.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rds.yahoo.com/_ylt=A9G_bF9fkt5LR0AArpWjzbkF/SIG=127hptfmm/EXP=1272964063/**http:/www.flickr.com/photos/quincypics/2203053670/" TargetMode="Externa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upload.wikimedia.org/wikipedia/commons/d/d2/Wattsriots-burningbuildings-loc.jpg" TargetMode="Externa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hyperlink" Target="http://rds.yahoo.com/_ylt=A0WTb_nQzudLvm0AfvejzbkF/SIG=126bjfin0/EXP=1273569360/**http:/www.flickr.com/photos/42396423@N00/7534140/"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rds.yahoo.com/_ylt=A0WTb_gsz.dLgQIA60ujzbkF/SIG=16di8ujie/EXP=1273569452/**http:/www.negroartist.com/WATTS%20RIOTS/slides/A%20montage%20of%20pictures%20of%20the%20Watts%20riots%20in%20Los%20Angeles,%20August%2011%2015,%201965.jpg"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WordArt 1"/>
          <p:cNvSpPr>
            <a:spLocks noChangeArrowheads="1" noChangeShapeType="1" noTextEdit="1"/>
          </p:cNvSpPr>
          <p:nvPr/>
        </p:nvSpPr>
        <p:spPr bwMode="auto">
          <a:xfrm>
            <a:off x="914400" y="381000"/>
            <a:ext cx="7138988" cy="177165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The Civil Rights Movement</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24579" name="Picture 3" descr="View Image">
            <a:hlinkClick r:id="rId2"/>
          </p:cNvPr>
          <p:cNvPicPr>
            <a:picLocks noChangeAspect="1" noChangeArrowheads="1"/>
          </p:cNvPicPr>
          <p:nvPr/>
        </p:nvPicPr>
        <p:blipFill>
          <a:blip r:embed="rId3" cstate="print"/>
          <a:srcRect/>
          <a:stretch>
            <a:fillRect/>
          </a:stretch>
        </p:blipFill>
        <p:spPr bwMode="auto">
          <a:xfrm>
            <a:off x="2057400" y="2590800"/>
            <a:ext cx="5410200" cy="374385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30s%20parks%20segregation.jpg"/>
          <p:cNvPicPr>
            <a:picLocks noChangeAspect="1"/>
          </p:cNvPicPr>
          <p:nvPr/>
        </p:nvPicPr>
        <p:blipFill>
          <a:blip r:embed="rId2" cstate="print"/>
          <a:stretch>
            <a:fillRect/>
          </a:stretch>
        </p:blipFill>
        <p:spPr>
          <a:xfrm>
            <a:off x="0" y="0"/>
            <a:ext cx="4826000" cy="3599802"/>
          </a:xfrm>
          <a:prstGeom prst="rect">
            <a:avLst/>
          </a:prstGeom>
        </p:spPr>
      </p:pic>
      <p:pic>
        <p:nvPicPr>
          <p:cNvPr id="5" name="Picture 8" descr="File:Segregation 1938b.jpg">
            <a:hlinkClick r:id="rId3"/>
          </p:cNvPr>
          <p:cNvPicPr>
            <a:picLocks noChangeAspect="1" noChangeArrowheads="1"/>
          </p:cNvPicPr>
          <p:nvPr/>
        </p:nvPicPr>
        <p:blipFill>
          <a:blip r:embed="rId4" cstate="print"/>
          <a:srcRect/>
          <a:stretch>
            <a:fillRect/>
          </a:stretch>
        </p:blipFill>
        <p:spPr bwMode="auto">
          <a:xfrm>
            <a:off x="3903580" y="3124200"/>
            <a:ext cx="5240420" cy="3733800"/>
          </a:xfrm>
          <a:prstGeom prst="rect">
            <a:avLst/>
          </a:prstGeom>
          <a:noFill/>
        </p:spPr>
      </p:pic>
      <p:pic>
        <p:nvPicPr>
          <p:cNvPr id="104450" name="Picture 2" descr="View Image">
            <a:hlinkClick r:id="rId5"/>
          </p:cNvPr>
          <p:cNvPicPr>
            <a:picLocks noChangeAspect="1" noChangeArrowheads="1"/>
          </p:cNvPicPr>
          <p:nvPr/>
        </p:nvPicPr>
        <p:blipFill>
          <a:blip r:embed="rId6" cstate="print"/>
          <a:srcRect/>
          <a:stretch>
            <a:fillRect/>
          </a:stretch>
        </p:blipFill>
        <p:spPr bwMode="auto">
          <a:xfrm>
            <a:off x="381000" y="3962400"/>
            <a:ext cx="2971294" cy="2686050"/>
          </a:xfrm>
          <a:prstGeom prst="rect">
            <a:avLst/>
          </a:prstGeom>
          <a:noFill/>
        </p:spPr>
      </p:pic>
      <p:pic>
        <p:nvPicPr>
          <p:cNvPr id="6" name="Picture 6" descr="View Image">
            <a:hlinkClick r:id="rId7"/>
          </p:cNvPr>
          <p:cNvPicPr>
            <a:picLocks noChangeAspect="1" noChangeArrowheads="1"/>
          </p:cNvPicPr>
          <p:nvPr/>
        </p:nvPicPr>
        <p:blipFill>
          <a:blip r:embed="rId8" cstate="print"/>
          <a:srcRect/>
          <a:stretch>
            <a:fillRect/>
          </a:stretch>
        </p:blipFill>
        <p:spPr bwMode="auto">
          <a:xfrm>
            <a:off x="5486400" y="0"/>
            <a:ext cx="2819400" cy="3372488"/>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Poor People’s March</a:t>
            </a:r>
            <a:endParaRPr lang="en-US" dirty="0"/>
          </a:p>
        </p:txBody>
      </p:sp>
      <p:sp>
        <p:nvSpPr>
          <p:cNvPr id="3" name="Content Placeholder 2"/>
          <p:cNvSpPr>
            <a:spLocks noGrp="1"/>
          </p:cNvSpPr>
          <p:nvPr>
            <p:ph idx="1"/>
          </p:nvPr>
        </p:nvSpPr>
        <p:spPr>
          <a:xfrm>
            <a:off x="457200" y="1600200"/>
            <a:ext cx="8001000" cy="4876800"/>
          </a:xfrm>
        </p:spPr>
        <p:txBody>
          <a:bodyPr>
            <a:normAutofit/>
          </a:bodyPr>
          <a:lstStyle/>
          <a:p>
            <a:pPr>
              <a:buFont typeface="Wingdings" pitchFamily="2" charset="2"/>
              <a:buChar char="q"/>
            </a:pPr>
            <a:r>
              <a:rPr lang="en-US" dirty="0" smtClean="0"/>
              <a:t>Organized by Martin Luther King, Jr. and the Southern Christian Leadership Conference, the </a:t>
            </a:r>
            <a:r>
              <a:rPr lang="en-US" b="1" dirty="0" smtClean="0"/>
              <a:t>Poor People's Campaign</a:t>
            </a:r>
            <a:r>
              <a:rPr lang="en-US" dirty="0" smtClean="0"/>
              <a:t> addressed the </a:t>
            </a:r>
            <a:r>
              <a:rPr lang="en-US" u="sng" dirty="0" smtClean="0"/>
              <a:t>issues of economic justice and housing for the poor in the United States.</a:t>
            </a:r>
          </a:p>
          <a:p>
            <a:pPr>
              <a:buFont typeface="Wingdings" pitchFamily="2" charset="2"/>
              <a:buChar char="q"/>
            </a:pPr>
            <a:endParaRPr lang="en-US" dirty="0" smtClean="0"/>
          </a:p>
          <a:p>
            <a:pPr>
              <a:buFont typeface="Wingdings" pitchFamily="2" charset="2"/>
              <a:buChar char="q"/>
            </a:pPr>
            <a:r>
              <a:rPr lang="en-US" u="sng" dirty="0" smtClean="0"/>
              <a:t>He began to organize a “Poor People’s March on Washington”.</a:t>
            </a:r>
          </a:p>
          <a:p>
            <a:pPr>
              <a:buNone/>
            </a:pPr>
            <a:r>
              <a:rPr lang="en-US" dirty="0" smtClean="0"/>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Memphis</a:t>
            </a:r>
            <a:endParaRPr lang="en-US" dirty="0"/>
          </a:p>
        </p:txBody>
      </p:sp>
      <p:sp>
        <p:nvSpPr>
          <p:cNvPr id="3" name="Content Placeholder 2"/>
          <p:cNvSpPr>
            <a:spLocks noGrp="1"/>
          </p:cNvSpPr>
          <p:nvPr>
            <p:ph idx="1"/>
          </p:nvPr>
        </p:nvSpPr>
        <p:spPr/>
        <p:txBody>
          <a:bodyPr/>
          <a:lstStyle/>
          <a:p>
            <a:r>
              <a:rPr lang="en-US" u="sng" dirty="0" smtClean="0"/>
              <a:t>Before the march he went to Memphis, Tennessee to support a strike of the city’s garbage collectors. </a:t>
            </a:r>
          </a:p>
          <a:p>
            <a:endParaRPr lang="en-US" dirty="0"/>
          </a:p>
        </p:txBody>
      </p:sp>
      <p:pic>
        <p:nvPicPr>
          <p:cNvPr id="118786" name="Picture 2" descr="View Image">
            <a:hlinkClick r:id="rId2"/>
          </p:cNvPr>
          <p:cNvPicPr>
            <a:picLocks noChangeAspect="1" noChangeArrowheads="1"/>
          </p:cNvPicPr>
          <p:nvPr/>
        </p:nvPicPr>
        <p:blipFill>
          <a:blip r:embed="rId3" cstate="print"/>
          <a:srcRect/>
          <a:stretch>
            <a:fillRect/>
          </a:stretch>
        </p:blipFill>
        <p:spPr bwMode="auto">
          <a:xfrm>
            <a:off x="5029200" y="3276600"/>
            <a:ext cx="3124200" cy="3162146"/>
          </a:xfrm>
          <a:prstGeom prst="rect">
            <a:avLst/>
          </a:prstGeom>
          <a:noFill/>
        </p:spPr>
      </p:pic>
      <p:pic>
        <p:nvPicPr>
          <p:cNvPr id="118788" name="Picture 4" descr="View Image">
            <a:hlinkClick r:id="rId4"/>
          </p:cNvPr>
          <p:cNvPicPr>
            <a:picLocks noChangeAspect="1" noChangeArrowheads="1"/>
          </p:cNvPicPr>
          <p:nvPr/>
        </p:nvPicPr>
        <p:blipFill>
          <a:blip r:embed="rId5" cstate="print"/>
          <a:srcRect/>
          <a:stretch>
            <a:fillRect/>
          </a:stretch>
        </p:blipFill>
        <p:spPr bwMode="auto">
          <a:xfrm>
            <a:off x="685800" y="3505200"/>
            <a:ext cx="3733800" cy="283769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16.jpg"/>
          <p:cNvPicPr>
            <a:picLocks noGrp="1" noChangeAspect="1"/>
          </p:cNvPicPr>
          <p:nvPr>
            <p:ph idx="1"/>
          </p:nvPr>
        </p:nvPicPr>
        <p:blipFill>
          <a:blip r:embed="rId2" cstate="print"/>
          <a:stretch>
            <a:fillRect/>
          </a:stretch>
        </p:blipFill>
        <p:spPr>
          <a:xfrm>
            <a:off x="762000" y="0"/>
            <a:ext cx="7772400" cy="6933939"/>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905000"/>
            <a:ext cx="4800600" cy="4221163"/>
          </a:xfrm>
        </p:spPr>
        <p:txBody>
          <a:bodyPr/>
          <a:lstStyle/>
          <a:p>
            <a:r>
              <a:rPr lang="en-US" dirty="0" smtClean="0"/>
              <a:t>“Like anybody, I would like to live a long life, but I’m not concerned with that now.  God’s allowed me to go up to the mountain.  And I’ve have looked over, and I have seen the promised land.”</a:t>
            </a:r>
            <a:endParaRPr lang="en-US" dirty="0"/>
          </a:p>
        </p:txBody>
      </p:sp>
      <p:sp>
        <p:nvSpPr>
          <p:cNvPr id="4" name="Rectangle 3"/>
          <p:cNvSpPr/>
          <p:nvPr/>
        </p:nvSpPr>
        <p:spPr>
          <a:xfrm>
            <a:off x="1447800" y="457200"/>
            <a:ext cx="634936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Dr. King’s Last Speech</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4" descr="scan0013.jpg"/>
          <p:cNvPicPr>
            <a:picLocks noChangeAspect="1"/>
          </p:cNvPicPr>
          <p:nvPr/>
        </p:nvPicPr>
        <p:blipFill>
          <a:blip r:embed="rId2" cstate="print"/>
          <a:stretch>
            <a:fillRect/>
          </a:stretch>
        </p:blipFill>
        <p:spPr>
          <a:xfrm>
            <a:off x="0" y="1676400"/>
            <a:ext cx="3285198" cy="48006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257800"/>
            <a:ext cx="7772400" cy="2743200"/>
          </a:xfrm>
        </p:spPr>
        <p:txBody>
          <a:bodyPr>
            <a:normAutofit/>
          </a:bodyPr>
          <a:lstStyle/>
          <a:p>
            <a:pPr>
              <a:buNone/>
            </a:pPr>
            <a:r>
              <a:rPr lang="en-US" sz="2400" dirty="0" smtClean="0"/>
              <a:t>The next night while standing on the balcony of a motel, King was shot and killed by white assassin James Earl Ray.  He was just 39 years old.</a:t>
            </a:r>
          </a:p>
          <a:p>
            <a:pPr>
              <a:buNone/>
            </a:pPr>
            <a:r>
              <a:rPr lang="en-US" dirty="0" smtClean="0"/>
              <a:t> </a:t>
            </a:r>
          </a:p>
        </p:txBody>
      </p:sp>
      <p:pic>
        <p:nvPicPr>
          <p:cNvPr id="4" name="Picture 3" descr="scan0015.jpg"/>
          <p:cNvPicPr>
            <a:picLocks noChangeAspect="1"/>
          </p:cNvPicPr>
          <p:nvPr/>
        </p:nvPicPr>
        <p:blipFill>
          <a:blip r:embed="rId2" cstate="print"/>
          <a:stretch>
            <a:fillRect/>
          </a:stretch>
        </p:blipFill>
        <p:spPr>
          <a:xfrm>
            <a:off x="2133600" y="0"/>
            <a:ext cx="5340096" cy="5170932"/>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18.jpg"/>
          <p:cNvPicPr>
            <a:picLocks noChangeAspect="1"/>
          </p:cNvPicPr>
          <p:nvPr/>
        </p:nvPicPr>
        <p:blipFill>
          <a:blip r:embed="rId2" cstate="print"/>
          <a:stretch>
            <a:fillRect/>
          </a:stretch>
        </p:blipFill>
        <p:spPr>
          <a:xfrm>
            <a:off x="469752" y="-137881"/>
            <a:ext cx="8369448" cy="699588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an0017.jpg"/>
          <p:cNvPicPr>
            <a:picLocks noGrp="1" noChangeAspect="1"/>
          </p:cNvPicPr>
          <p:nvPr>
            <p:ph idx="1"/>
          </p:nvPr>
        </p:nvPicPr>
        <p:blipFill>
          <a:blip r:embed="rId2" cstate="print"/>
          <a:stretch>
            <a:fillRect/>
          </a:stretch>
        </p:blipFill>
        <p:spPr>
          <a:xfrm>
            <a:off x="0" y="1025897"/>
            <a:ext cx="9144000" cy="4707232"/>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View Image">
            <a:hlinkClick r:id="rId2"/>
          </p:cNvPr>
          <p:cNvPicPr>
            <a:picLocks noChangeAspect="1" noChangeArrowheads="1"/>
          </p:cNvPicPr>
          <p:nvPr/>
        </p:nvPicPr>
        <p:blipFill>
          <a:blip r:embed="rId3" cstate="print"/>
          <a:srcRect/>
          <a:stretch>
            <a:fillRect/>
          </a:stretch>
        </p:blipFill>
        <p:spPr bwMode="auto">
          <a:xfrm>
            <a:off x="533400" y="1295400"/>
            <a:ext cx="5181600" cy="5181600"/>
          </a:xfrm>
          <a:prstGeom prst="rect">
            <a:avLst/>
          </a:prstGeom>
          <a:noFill/>
        </p:spPr>
      </p:pic>
      <p:pic>
        <p:nvPicPr>
          <p:cNvPr id="5" name="Picture 10" descr="View Image">
            <a:hlinkClick r:id="rId4"/>
          </p:cNvPr>
          <p:cNvPicPr>
            <a:picLocks noChangeAspect="1" noChangeArrowheads="1"/>
          </p:cNvPicPr>
          <p:nvPr/>
        </p:nvPicPr>
        <p:blipFill>
          <a:blip r:embed="rId5" cstate="print"/>
          <a:srcRect/>
          <a:stretch>
            <a:fillRect/>
          </a:stretch>
        </p:blipFill>
        <p:spPr bwMode="auto">
          <a:xfrm>
            <a:off x="6019800" y="1538931"/>
            <a:ext cx="2438400" cy="4118919"/>
          </a:xfrm>
          <a:prstGeom prst="rect">
            <a:avLst/>
          </a:prstGeom>
          <a:noFill/>
        </p:spPr>
      </p:pic>
      <p:sp>
        <p:nvSpPr>
          <p:cNvPr id="6" name="Rectangle 5"/>
          <p:cNvSpPr/>
          <p:nvPr/>
        </p:nvSpPr>
        <p:spPr>
          <a:xfrm>
            <a:off x="2057400" y="304800"/>
            <a:ext cx="4390176"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James Earl Ray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Indianapolis</a:t>
            </a:r>
            <a:endParaRPr lang="en-US" dirty="0"/>
          </a:p>
        </p:txBody>
      </p:sp>
      <p:sp>
        <p:nvSpPr>
          <p:cNvPr id="4" name="Content Placeholder 2"/>
          <p:cNvSpPr txBox="1">
            <a:spLocks/>
          </p:cNvSpPr>
          <p:nvPr/>
        </p:nvSpPr>
        <p:spPr>
          <a:xfrm>
            <a:off x="3733800" y="2057400"/>
            <a:ext cx="5029200" cy="40386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sng" strike="noStrike" kern="1200" cap="none" spc="0" normalizeH="0" baseline="0" noProof="0" dirty="0" smtClean="0">
                <a:ln>
                  <a:noFill/>
                </a:ln>
                <a:solidFill>
                  <a:schemeClr val="tx1"/>
                </a:solidFill>
                <a:effectLst/>
                <a:uLnTx/>
                <a:uFillTx/>
                <a:latin typeface="+mn-lt"/>
                <a:ea typeface="+mn-ea"/>
                <a:cs typeface="+mn-cs"/>
              </a:rPr>
              <a:t>Riots broke out across the United States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as people heard the news that Martin Luther King had been killed.  46 people lost their lives as a result.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sng" strike="noStrike" kern="1200" cap="none" spc="0" normalizeH="0" baseline="0" noProof="0" dirty="0" smtClean="0">
                <a:ln>
                  <a:noFill/>
                </a:ln>
                <a:solidFill>
                  <a:schemeClr val="tx1"/>
                </a:solidFill>
                <a:effectLst/>
                <a:uLnTx/>
                <a:uFillTx/>
                <a:latin typeface="+mn-lt"/>
                <a:ea typeface="+mn-ea"/>
                <a:cs typeface="+mn-cs"/>
              </a:rPr>
              <a:t>Indianapolis was the only major city</a:t>
            </a:r>
            <a:r>
              <a:rPr kumimoji="0" lang="en-US" sz="3200" b="0" i="0" u="sng" strike="noStrike" kern="1200" cap="none" spc="0" normalizeH="0" noProof="0" dirty="0" smtClean="0">
                <a:ln>
                  <a:noFill/>
                </a:ln>
                <a:solidFill>
                  <a:schemeClr val="tx1"/>
                </a:solidFill>
                <a:effectLst/>
                <a:uLnTx/>
                <a:uFillTx/>
                <a:latin typeface="+mn-lt"/>
                <a:ea typeface="+mn-ea"/>
                <a:cs typeface="+mn-cs"/>
              </a:rPr>
              <a:t> where there was no rioting.</a:t>
            </a:r>
            <a:endParaRPr kumimoji="0" lang="en-US" sz="32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File:Robert Kennedy CORE rally speech2.jpg">
            <a:hlinkClick r:id="rId2"/>
          </p:cNvPr>
          <p:cNvPicPr>
            <a:picLocks noChangeAspect="1" noChangeArrowheads="1"/>
          </p:cNvPicPr>
          <p:nvPr/>
        </p:nvPicPr>
        <p:blipFill>
          <a:blip r:embed="rId3" cstate="print"/>
          <a:srcRect/>
          <a:stretch>
            <a:fillRect/>
          </a:stretch>
        </p:blipFill>
        <p:spPr bwMode="auto">
          <a:xfrm>
            <a:off x="304800" y="1524000"/>
            <a:ext cx="3299625" cy="50292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0021.jpg"/>
          <p:cNvPicPr>
            <a:picLocks noGrp="1" noChangeAspect="1"/>
          </p:cNvPicPr>
          <p:nvPr>
            <p:ph idx="1"/>
          </p:nvPr>
        </p:nvPicPr>
        <p:blipFill>
          <a:blip r:embed="rId2" cstate="print"/>
          <a:stretch>
            <a:fillRect/>
          </a:stretch>
        </p:blipFill>
        <p:spPr>
          <a:xfrm>
            <a:off x="1752600" y="-439616"/>
            <a:ext cx="6324600" cy="7297616"/>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371600"/>
            <a:ext cx="5029200" cy="4678363"/>
          </a:xfrm>
        </p:spPr>
        <p:txBody>
          <a:bodyPr>
            <a:normAutofit fontScale="85000" lnSpcReduction="10000"/>
          </a:bodyPr>
          <a:lstStyle/>
          <a:p>
            <a:pPr>
              <a:buNone/>
            </a:pPr>
            <a:r>
              <a:rPr lang="en-US" dirty="0"/>
              <a:t>Jackie Robinson joined the Brooklyn Dodgers on </a:t>
            </a:r>
            <a:r>
              <a:rPr lang="en-US" dirty="0" smtClean="0"/>
              <a:t> </a:t>
            </a:r>
            <a:r>
              <a:rPr lang="en-US" dirty="0"/>
              <a:t>April 15, 1947.</a:t>
            </a:r>
          </a:p>
          <a:p>
            <a:pPr>
              <a:buNone/>
            </a:pPr>
            <a:r>
              <a:rPr lang="en-US" dirty="0"/>
              <a:t> </a:t>
            </a:r>
          </a:p>
          <a:p>
            <a:pPr>
              <a:buNone/>
            </a:pPr>
            <a:r>
              <a:rPr lang="en-US" u="sng" dirty="0" smtClean="0"/>
              <a:t>He </a:t>
            </a:r>
            <a:r>
              <a:rPr lang="en-US" u="sng" dirty="0"/>
              <a:t>was the first African American to play in </a:t>
            </a:r>
            <a:r>
              <a:rPr lang="en-US" u="sng" dirty="0" smtClean="0"/>
              <a:t>the National </a:t>
            </a:r>
            <a:r>
              <a:rPr lang="en-US" u="sng" dirty="0"/>
              <a:t>League.</a:t>
            </a:r>
          </a:p>
          <a:p>
            <a:pPr>
              <a:buNone/>
            </a:pPr>
            <a:r>
              <a:rPr lang="en-US" dirty="0"/>
              <a:t> </a:t>
            </a:r>
          </a:p>
          <a:p>
            <a:pPr>
              <a:buNone/>
            </a:pPr>
            <a:r>
              <a:rPr lang="en-US" dirty="0" smtClean="0"/>
              <a:t>The </a:t>
            </a:r>
            <a:r>
              <a:rPr lang="en-US" dirty="0"/>
              <a:t>owner of the Dodgers had scouted </a:t>
            </a:r>
            <a:r>
              <a:rPr lang="en-US" dirty="0" smtClean="0"/>
              <a:t>Robinson </a:t>
            </a:r>
            <a:r>
              <a:rPr lang="en-US" dirty="0"/>
              <a:t>from UCLA where he was a star athlete.</a:t>
            </a:r>
          </a:p>
          <a:p>
            <a:pPr>
              <a:buNone/>
            </a:pPr>
            <a:r>
              <a:rPr lang="en-US" dirty="0"/>
              <a:t> </a:t>
            </a:r>
          </a:p>
          <a:p>
            <a:endParaRPr lang="en-US" dirty="0"/>
          </a:p>
        </p:txBody>
      </p:sp>
      <p:sp>
        <p:nvSpPr>
          <p:cNvPr id="4" name="Rectangle 3"/>
          <p:cNvSpPr/>
          <p:nvPr/>
        </p:nvSpPr>
        <p:spPr>
          <a:xfrm>
            <a:off x="1828800" y="228600"/>
            <a:ext cx="5410200" cy="923330"/>
          </a:xfrm>
          <a:prstGeom prst="rect">
            <a:avLst/>
          </a:prstGeom>
          <a:noFill/>
        </p:spPr>
        <p:txBody>
          <a:bodyPr wrap="squar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Jackie Robinson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9458" name="Picture 2" descr="View Image">
            <a:hlinkClick r:id="rId2"/>
          </p:cNvPr>
          <p:cNvPicPr>
            <a:picLocks noChangeAspect="1" noChangeArrowheads="1"/>
          </p:cNvPicPr>
          <p:nvPr/>
        </p:nvPicPr>
        <p:blipFill>
          <a:blip r:embed="rId3" cstate="print"/>
          <a:srcRect/>
          <a:stretch>
            <a:fillRect/>
          </a:stretch>
        </p:blipFill>
        <p:spPr bwMode="auto">
          <a:xfrm>
            <a:off x="228600" y="1371600"/>
            <a:ext cx="3290545" cy="413385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Martin Luther King was shot here Small Web view.jpg">
            <a:hlinkClick r:id="rId2"/>
          </p:cNvPr>
          <p:cNvPicPr>
            <a:picLocks noChangeAspect="1" noChangeArrowheads="1"/>
          </p:cNvPicPr>
          <p:nvPr/>
        </p:nvPicPr>
        <p:blipFill>
          <a:blip r:embed="rId3" cstate="print"/>
          <a:srcRect/>
          <a:stretch>
            <a:fillRect/>
          </a:stretch>
        </p:blipFill>
        <p:spPr bwMode="auto">
          <a:xfrm>
            <a:off x="4419600" y="1828800"/>
            <a:ext cx="4724400" cy="3528536"/>
          </a:xfrm>
          <a:prstGeom prst="rect">
            <a:avLst/>
          </a:prstGeom>
          <a:noFill/>
        </p:spPr>
      </p:pic>
      <p:pic>
        <p:nvPicPr>
          <p:cNvPr id="5" name="Picture 2" descr="View Image">
            <a:hlinkClick r:id="rId4"/>
          </p:cNvPr>
          <p:cNvPicPr>
            <a:picLocks noChangeAspect="1" noChangeArrowheads="1"/>
          </p:cNvPicPr>
          <p:nvPr/>
        </p:nvPicPr>
        <p:blipFill>
          <a:blip r:embed="rId5" cstate="print"/>
          <a:srcRect/>
          <a:stretch>
            <a:fillRect/>
          </a:stretch>
        </p:blipFill>
        <p:spPr bwMode="auto">
          <a:xfrm>
            <a:off x="228600" y="304800"/>
            <a:ext cx="4343400" cy="627659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File:Martin Luther King Jr Coretta Scott King Tomb.jpg.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8229600" cy="1143000"/>
          </a:xfrm>
        </p:spPr>
        <p:txBody>
          <a:bodyPr/>
          <a:lstStyle/>
          <a:p>
            <a:r>
              <a:rPr lang="en-US" dirty="0" smtClean="0"/>
              <a:t>Coretta Scott King</a:t>
            </a:r>
            <a:endParaRPr lang="en-US" dirty="0"/>
          </a:p>
        </p:txBody>
      </p:sp>
      <p:sp>
        <p:nvSpPr>
          <p:cNvPr id="3" name="Content Placeholder 2"/>
          <p:cNvSpPr>
            <a:spLocks noGrp="1"/>
          </p:cNvSpPr>
          <p:nvPr>
            <p:ph idx="1"/>
          </p:nvPr>
        </p:nvSpPr>
        <p:spPr>
          <a:xfrm>
            <a:off x="457200" y="1143000"/>
            <a:ext cx="5105400" cy="5410200"/>
          </a:xfrm>
        </p:spPr>
        <p:txBody>
          <a:bodyPr>
            <a:normAutofit fontScale="85000" lnSpcReduction="20000"/>
          </a:bodyPr>
          <a:lstStyle/>
          <a:p>
            <a:pPr>
              <a:buNone/>
            </a:pPr>
            <a:r>
              <a:rPr lang="en-US" dirty="0"/>
              <a:t>Long active in the fight for civil and human rights</a:t>
            </a:r>
            <a:r>
              <a:rPr lang="en-US" u="sng" dirty="0"/>
              <a:t>, </a:t>
            </a:r>
            <a:r>
              <a:rPr lang="en-US" u="sng" dirty="0" smtClean="0"/>
              <a:t>Coretta Scott </a:t>
            </a:r>
            <a:r>
              <a:rPr lang="en-US" u="sng" dirty="0"/>
              <a:t>King has become an international icon for </a:t>
            </a:r>
            <a:r>
              <a:rPr lang="en-US" u="sng" dirty="0" smtClean="0"/>
              <a:t>her efforts to promote </a:t>
            </a:r>
            <a:r>
              <a:rPr lang="en-US" u="sng" dirty="0"/>
              <a:t>nonviolent social change</a:t>
            </a:r>
            <a:r>
              <a:rPr lang="en-US" u="sng" dirty="0" smtClean="0"/>
              <a:t>.</a:t>
            </a:r>
          </a:p>
          <a:p>
            <a:pPr>
              <a:buNone/>
            </a:pPr>
            <a:endParaRPr lang="en-US" dirty="0"/>
          </a:p>
          <a:p>
            <a:pPr>
              <a:buNone/>
            </a:pPr>
            <a:r>
              <a:rPr lang="en-US" dirty="0"/>
              <a:t> After the assassination of her husband she continued to </a:t>
            </a:r>
            <a:r>
              <a:rPr lang="en-US" dirty="0" smtClean="0"/>
              <a:t>work for </a:t>
            </a:r>
            <a:r>
              <a:rPr lang="en-US" u="sng" dirty="0"/>
              <a:t>equal rights for minorities, women, and the poor.</a:t>
            </a:r>
          </a:p>
          <a:p>
            <a:pPr>
              <a:buNone/>
            </a:pPr>
            <a:r>
              <a:rPr lang="en-US" u="sng" dirty="0"/>
              <a:t> </a:t>
            </a:r>
          </a:p>
          <a:p>
            <a:pPr>
              <a:buNone/>
            </a:pPr>
            <a:r>
              <a:rPr lang="en-US" dirty="0" smtClean="0"/>
              <a:t>In </a:t>
            </a:r>
            <a:r>
              <a:rPr lang="en-US" dirty="0"/>
              <a:t>1986 she prevailed in her crusade to make Martin Luther </a:t>
            </a:r>
            <a:r>
              <a:rPr lang="en-US" dirty="0" smtClean="0"/>
              <a:t> King </a:t>
            </a:r>
            <a:r>
              <a:rPr lang="en-US" dirty="0"/>
              <a:t>Day a national holiday.</a:t>
            </a:r>
          </a:p>
          <a:p>
            <a:endParaRPr lang="en-US" dirty="0"/>
          </a:p>
        </p:txBody>
      </p:sp>
      <p:pic>
        <p:nvPicPr>
          <p:cNvPr id="13314" name="Picture 2" descr="View Image">
            <a:hlinkClick r:id="rId2"/>
          </p:cNvPr>
          <p:cNvPicPr>
            <a:picLocks noChangeAspect="1" noChangeArrowheads="1"/>
          </p:cNvPicPr>
          <p:nvPr/>
        </p:nvPicPr>
        <p:blipFill>
          <a:blip r:embed="rId3" cstate="print"/>
          <a:srcRect/>
          <a:stretch>
            <a:fillRect/>
          </a:stretch>
        </p:blipFill>
        <p:spPr bwMode="auto">
          <a:xfrm>
            <a:off x="5791199" y="1600200"/>
            <a:ext cx="3213659" cy="40576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4648200" cy="5364163"/>
          </a:xfrm>
        </p:spPr>
        <p:txBody>
          <a:bodyPr>
            <a:normAutofit fontScale="85000" lnSpcReduction="20000"/>
          </a:bodyPr>
          <a:lstStyle/>
          <a:p>
            <a:pPr>
              <a:buNone/>
            </a:pPr>
            <a:r>
              <a:rPr lang="en-US" dirty="0"/>
              <a:t>Robinson was speedy and skillful on the </a:t>
            </a:r>
            <a:r>
              <a:rPr lang="en-US" dirty="0" smtClean="0"/>
              <a:t>diamond and </a:t>
            </a:r>
            <a:r>
              <a:rPr lang="en-US" dirty="0"/>
              <a:t>proud and graceful under the pressure of </a:t>
            </a:r>
            <a:r>
              <a:rPr lang="en-US" dirty="0" smtClean="0"/>
              <a:t> </a:t>
            </a:r>
            <a:r>
              <a:rPr lang="en-US" dirty="0"/>
              <a:t>bigotry.</a:t>
            </a:r>
          </a:p>
          <a:p>
            <a:pPr>
              <a:buNone/>
            </a:pPr>
            <a:r>
              <a:rPr lang="en-US" dirty="0"/>
              <a:t> </a:t>
            </a:r>
          </a:p>
          <a:p>
            <a:pPr>
              <a:buNone/>
            </a:pPr>
            <a:r>
              <a:rPr lang="en-US" dirty="0" smtClean="0"/>
              <a:t>He </a:t>
            </a:r>
            <a:r>
              <a:rPr lang="en-US" dirty="0"/>
              <a:t>won over the his teammates, the local fans, </a:t>
            </a:r>
            <a:r>
              <a:rPr lang="en-US" dirty="0" smtClean="0"/>
              <a:t>and eventually </a:t>
            </a:r>
            <a:r>
              <a:rPr lang="en-US" dirty="0"/>
              <a:t>most of the nation.</a:t>
            </a:r>
          </a:p>
          <a:p>
            <a:pPr>
              <a:buNone/>
            </a:pPr>
            <a:r>
              <a:rPr lang="en-US" dirty="0"/>
              <a:t> </a:t>
            </a:r>
          </a:p>
          <a:p>
            <a:pPr>
              <a:buNone/>
            </a:pPr>
            <a:r>
              <a:rPr lang="en-US" u="sng" dirty="0" smtClean="0"/>
              <a:t>His </a:t>
            </a:r>
            <a:r>
              <a:rPr lang="en-US" u="sng" dirty="0"/>
              <a:t>courage in the words of the Dodgers </a:t>
            </a:r>
            <a:r>
              <a:rPr lang="en-US" u="sng" dirty="0" smtClean="0"/>
              <a:t>owner </a:t>
            </a:r>
            <a:r>
              <a:rPr lang="en-US" u="sng" dirty="0"/>
              <a:t>“jump started the movement for black civil </a:t>
            </a:r>
            <a:r>
              <a:rPr lang="en-US" u="sng" dirty="0" smtClean="0"/>
              <a:t>rights in </a:t>
            </a:r>
            <a:r>
              <a:rPr lang="en-US" u="sng" dirty="0"/>
              <a:t>the United States”.</a:t>
            </a:r>
          </a:p>
          <a:p>
            <a:endParaRPr lang="en-US" dirty="0"/>
          </a:p>
        </p:txBody>
      </p:sp>
      <p:pic>
        <p:nvPicPr>
          <p:cNvPr id="4" name="Picture 3" descr="scan0003.jpg"/>
          <p:cNvPicPr>
            <a:picLocks noChangeAspect="1"/>
          </p:cNvPicPr>
          <p:nvPr/>
        </p:nvPicPr>
        <p:blipFill>
          <a:blip r:embed="rId2" cstate="print"/>
          <a:stretch>
            <a:fillRect/>
          </a:stretch>
        </p:blipFill>
        <p:spPr>
          <a:xfrm>
            <a:off x="5888736" y="381000"/>
            <a:ext cx="3255264" cy="602589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an0005.jpg"/>
          <p:cNvPicPr>
            <a:picLocks noGrp="1" noChangeAspect="1"/>
          </p:cNvPicPr>
          <p:nvPr>
            <p:ph idx="1"/>
          </p:nvPr>
        </p:nvPicPr>
        <p:blipFill>
          <a:blip r:embed="rId2" cstate="print"/>
          <a:stretch>
            <a:fillRect/>
          </a:stretch>
        </p:blipFill>
        <p:spPr>
          <a:xfrm>
            <a:off x="0" y="1219200"/>
            <a:ext cx="5562600" cy="4758734"/>
          </a:xfrm>
        </p:spPr>
      </p:pic>
      <p:sp>
        <p:nvSpPr>
          <p:cNvPr id="4" name="Rectangle 3"/>
          <p:cNvSpPr/>
          <p:nvPr/>
        </p:nvSpPr>
        <p:spPr>
          <a:xfrm>
            <a:off x="381000" y="0"/>
            <a:ext cx="3306611"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Larry </a:t>
            </a:r>
            <a:r>
              <a:rPr lang="en-US" sz="54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Doby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1378" name="Picture 2" descr="View Image">
            <a:hlinkClick r:id="rId3"/>
          </p:cNvPr>
          <p:cNvPicPr>
            <a:picLocks noChangeAspect="1" noChangeArrowheads="1"/>
          </p:cNvPicPr>
          <p:nvPr/>
        </p:nvPicPr>
        <p:blipFill>
          <a:blip r:embed="rId4" cstate="print"/>
          <a:srcRect/>
          <a:stretch>
            <a:fillRect/>
          </a:stretch>
        </p:blipFill>
        <p:spPr bwMode="auto">
          <a:xfrm>
            <a:off x="5943600" y="1447800"/>
            <a:ext cx="3200400" cy="41671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8002" name="Picture 2" descr="View Image">
            <a:hlinkClick r:id="rId2"/>
          </p:cNvPr>
          <p:cNvPicPr>
            <a:picLocks noChangeAspect="1" noChangeArrowheads="1"/>
          </p:cNvPicPr>
          <p:nvPr/>
        </p:nvPicPr>
        <p:blipFill>
          <a:blip r:embed="rId3" cstate="print"/>
          <a:srcRect/>
          <a:stretch>
            <a:fillRect/>
          </a:stretch>
        </p:blipFill>
        <p:spPr bwMode="auto">
          <a:xfrm>
            <a:off x="457200" y="457200"/>
            <a:ext cx="3505200" cy="5881208"/>
          </a:xfrm>
          <a:prstGeom prst="rect">
            <a:avLst/>
          </a:prstGeom>
          <a:noFill/>
        </p:spPr>
      </p:pic>
      <p:pic>
        <p:nvPicPr>
          <p:cNvPr id="128004" name="Picture 4" descr="View Image">
            <a:hlinkClick r:id="rId4"/>
          </p:cNvPr>
          <p:cNvPicPr>
            <a:picLocks noChangeAspect="1" noChangeArrowheads="1"/>
          </p:cNvPicPr>
          <p:nvPr/>
        </p:nvPicPr>
        <p:blipFill>
          <a:blip r:embed="rId5" cstate="print"/>
          <a:srcRect/>
          <a:stretch>
            <a:fillRect/>
          </a:stretch>
        </p:blipFill>
        <p:spPr bwMode="auto">
          <a:xfrm>
            <a:off x="4495800" y="0"/>
            <a:ext cx="2438400" cy="3672289"/>
          </a:xfrm>
          <a:prstGeom prst="rect">
            <a:avLst/>
          </a:prstGeom>
          <a:noFill/>
        </p:spPr>
      </p:pic>
      <p:pic>
        <p:nvPicPr>
          <p:cNvPr id="128006" name="Picture 6" descr="View Image">
            <a:hlinkClick r:id="rId6"/>
          </p:cNvPr>
          <p:cNvPicPr>
            <a:picLocks noChangeAspect="1" noChangeArrowheads="1"/>
          </p:cNvPicPr>
          <p:nvPr/>
        </p:nvPicPr>
        <p:blipFill>
          <a:blip r:embed="rId7" cstate="print"/>
          <a:srcRect/>
          <a:stretch>
            <a:fillRect/>
          </a:stretch>
        </p:blipFill>
        <p:spPr bwMode="auto">
          <a:xfrm>
            <a:off x="6629400" y="3478161"/>
            <a:ext cx="2514600" cy="337983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Houston</a:t>
            </a:r>
            <a:endParaRPr lang="en-US" dirty="0"/>
          </a:p>
        </p:txBody>
      </p:sp>
      <p:sp>
        <p:nvSpPr>
          <p:cNvPr id="3" name="Content Placeholder 2"/>
          <p:cNvSpPr>
            <a:spLocks noGrp="1"/>
          </p:cNvSpPr>
          <p:nvPr>
            <p:ph idx="1"/>
          </p:nvPr>
        </p:nvSpPr>
        <p:spPr>
          <a:xfrm>
            <a:off x="457200" y="1676400"/>
            <a:ext cx="5181600" cy="4449763"/>
          </a:xfrm>
        </p:spPr>
        <p:txBody>
          <a:bodyPr>
            <a:normAutofit fontScale="92500" lnSpcReduction="10000"/>
          </a:bodyPr>
          <a:lstStyle/>
          <a:p>
            <a:r>
              <a:rPr lang="en-US" b="1" dirty="0" smtClean="0"/>
              <a:t>Charles Hamilton Houston</a:t>
            </a:r>
            <a:r>
              <a:rPr lang="en-US" dirty="0" smtClean="0"/>
              <a:t> (was an African American lawyer, </a:t>
            </a:r>
            <a:r>
              <a:rPr lang="en-US" u="sng" dirty="0" smtClean="0"/>
              <a:t>Dean of Howard University Law School </a:t>
            </a:r>
            <a:r>
              <a:rPr lang="en-US" dirty="0" smtClean="0"/>
              <a:t>and NAACP Litigation Director who played a significant role in dismantling the Jim Crow laws </a:t>
            </a:r>
            <a:r>
              <a:rPr lang="en-US" u="sng" dirty="0" smtClean="0"/>
              <a:t>and trained future Supreme Court justice </a:t>
            </a:r>
            <a:r>
              <a:rPr lang="en-US" u="sng" dirty="0" err="1" smtClean="0"/>
              <a:t>Thurgood</a:t>
            </a:r>
            <a:r>
              <a:rPr lang="en-US" u="sng" dirty="0" smtClean="0"/>
              <a:t> Marshall.</a:t>
            </a:r>
          </a:p>
          <a:p>
            <a:endParaRPr lang="en-US" dirty="0"/>
          </a:p>
        </p:txBody>
      </p:sp>
      <p:pic>
        <p:nvPicPr>
          <p:cNvPr id="45058" name="Picture 2" descr="http://upload.wikimedia.org/wikipedia/en/8/81/Charles_H_Houston.gif"/>
          <p:cNvPicPr>
            <a:picLocks noChangeAspect="1" noChangeArrowheads="1"/>
          </p:cNvPicPr>
          <p:nvPr/>
        </p:nvPicPr>
        <p:blipFill>
          <a:blip r:embed="rId2" cstate="print"/>
          <a:srcRect/>
          <a:stretch>
            <a:fillRect/>
          </a:stretch>
        </p:blipFill>
        <p:spPr bwMode="auto">
          <a:xfrm>
            <a:off x="5486400" y="1752600"/>
            <a:ext cx="3215640" cy="40195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8229600" cy="1143000"/>
          </a:xfrm>
        </p:spPr>
        <p:txBody>
          <a:bodyPr/>
          <a:lstStyle/>
          <a:p>
            <a:r>
              <a:rPr lang="en-US" dirty="0" err="1" smtClean="0"/>
              <a:t>Thurgood</a:t>
            </a:r>
            <a:r>
              <a:rPr lang="en-US" dirty="0" smtClean="0"/>
              <a:t> Marshall</a:t>
            </a:r>
            <a:endParaRPr lang="en-US" dirty="0"/>
          </a:p>
        </p:txBody>
      </p:sp>
      <p:sp>
        <p:nvSpPr>
          <p:cNvPr id="3" name="Content Placeholder 2"/>
          <p:cNvSpPr>
            <a:spLocks noGrp="1"/>
          </p:cNvSpPr>
          <p:nvPr>
            <p:ph idx="1"/>
          </p:nvPr>
        </p:nvSpPr>
        <p:spPr>
          <a:xfrm>
            <a:off x="457200" y="1371600"/>
            <a:ext cx="6019800" cy="4754563"/>
          </a:xfrm>
        </p:spPr>
        <p:txBody>
          <a:bodyPr/>
          <a:lstStyle/>
          <a:p>
            <a:r>
              <a:rPr lang="en-US" dirty="0" smtClean="0"/>
              <a:t>he was a lawyer who was best remembered for </a:t>
            </a:r>
            <a:r>
              <a:rPr lang="en-US" u="sng" dirty="0" smtClean="0"/>
              <a:t>his high success rate in arguing before the Supreme Court and for the victory in </a:t>
            </a:r>
            <a:r>
              <a:rPr lang="en-US" i="1" u="sng" dirty="0" smtClean="0"/>
              <a:t>Brown v. Board of Education</a:t>
            </a:r>
            <a:r>
              <a:rPr lang="en-US" u="sng" dirty="0" smtClean="0"/>
              <a:t>.</a:t>
            </a:r>
          </a:p>
          <a:p>
            <a:r>
              <a:rPr lang="en-US" dirty="0" smtClean="0"/>
              <a:t>In total, Marshall </a:t>
            </a:r>
            <a:r>
              <a:rPr lang="en-US" u="sng" dirty="0" smtClean="0"/>
              <a:t>won 29 out of the 32 cases </a:t>
            </a:r>
            <a:r>
              <a:rPr lang="en-US" dirty="0" smtClean="0"/>
              <a:t>he argued before the Supreme Court.</a:t>
            </a:r>
            <a:endParaRPr lang="en-US" dirty="0"/>
          </a:p>
        </p:txBody>
      </p:sp>
      <p:pic>
        <p:nvPicPr>
          <p:cNvPr id="37892" name="Picture 4" descr="View Image">
            <a:hlinkClick r:id="rId2"/>
          </p:cNvPr>
          <p:cNvPicPr>
            <a:picLocks noChangeAspect="1" noChangeArrowheads="1"/>
          </p:cNvPicPr>
          <p:nvPr/>
        </p:nvPicPr>
        <p:blipFill>
          <a:blip r:embed="rId3" cstate="print"/>
          <a:srcRect/>
          <a:stretch>
            <a:fillRect/>
          </a:stretch>
        </p:blipFill>
        <p:spPr bwMode="auto">
          <a:xfrm>
            <a:off x="6677025" y="3695212"/>
            <a:ext cx="2466975" cy="3162788"/>
          </a:xfrm>
          <a:prstGeom prst="rect">
            <a:avLst/>
          </a:prstGeom>
          <a:noFill/>
        </p:spPr>
      </p:pic>
      <p:pic>
        <p:nvPicPr>
          <p:cNvPr id="37894" name="Picture 6" descr="View Image">
            <a:hlinkClick r:id="rId4"/>
          </p:cNvPr>
          <p:cNvPicPr>
            <a:picLocks noChangeAspect="1" noChangeArrowheads="1"/>
          </p:cNvPicPr>
          <p:nvPr/>
        </p:nvPicPr>
        <p:blipFill>
          <a:blip r:embed="rId5" cstate="print"/>
          <a:srcRect/>
          <a:stretch>
            <a:fillRect/>
          </a:stretch>
        </p:blipFill>
        <p:spPr bwMode="auto">
          <a:xfrm>
            <a:off x="6648450" y="304800"/>
            <a:ext cx="2495550" cy="315094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6019800" cy="5638800"/>
          </a:xfrm>
        </p:spPr>
        <p:txBody>
          <a:bodyPr>
            <a:normAutofit fontScale="85000" lnSpcReduction="20000"/>
          </a:bodyPr>
          <a:lstStyle/>
          <a:p>
            <a:pPr>
              <a:buFont typeface="Wingdings" pitchFamily="2" charset="2"/>
              <a:buChar char="§"/>
            </a:pPr>
            <a:r>
              <a:rPr lang="en-US" dirty="0"/>
              <a:t>In 1954 the </a:t>
            </a:r>
            <a:r>
              <a:rPr lang="en-US" u="sng" dirty="0"/>
              <a:t>Supreme Court outlawed segregation </a:t>
            </a:r>
            <a:r>
              <a:rPr lang="en-US" u="sng" dirty="0" smtClean="0"/>
              <a:t>in </a:t>
            </a:r>
            <a:r>
              <a:rPr lang="en-US" u="sng" dirty="0"/>
              <a:t>public schools </a:t>
            </a:r>
            <a:r>
              <a:rPr lang="en-US" dirty="0"/>
              <a:t>in a landmark case known as Brown </a:t>
            </a:r>
            <a:r>
              <a:rPr lang="en-US" dirty="0" smtClean="0"/>
              <a:t>vs. the </a:t>
            </a:r>
            <a:r>
              <a:rPr lang="en-US" dirty="0"/>
              <a:t>Board of Education.</a:t>
            </a:r>
          </a:p>
          <a:p>
            <a:pPr>
              <a:buNone/>
            </a:pPr>
            <a:endParaRPr lang="en-US" dirty="0"/>
          </a:p>
          <a:p>
            <a:pPr>
              <a:buFont typeface="Wingdings" pitchFamily="2" charset="2"/>
              <a:buChar char="§"/>
            </a:pPr>
            <a:r>
              <a:rPr lang="en-US" dirty="0" smtClean="0"/>
              <a:t>Linda </a:t>
            </a:r>
            <a:r>
              <a:rPr lang="en-US" dirty="0"/>
              <a:t>Brown attended an all black elementary school </a:t>
            </a:r>
            <a:r>
              <a:rPr lang="en-US" dirty="0" smtClean="0"/>
              <a:t>that was </a:t>
            </a:r>
            <a:r>
              <a:rPr lang="en-US" dirty="0"/>
              <a:t>located across town.  </a:t>
            </a:r>
            <a:r>
              <a:rPr lang="en-US" u="sng" dirty="0"/>
              <a:t>She lived close to an all </a:t>
            </a:r>
            <a:r>
              <a:rPr lang="en-US" u="sng" dirty="0" smtClean="0"/>
              <a:t>white school </a:t>
            </a:r>
            <a:r>
              <a:rPr lang="en-US" u="sng" dirty="0"/>
              <a:t>that was in walking distance.</a:t>
            </a:r>
          </a:p>
          <a:p>
            <a:pPr>
              <a:buNone/>
            </a:pPr>
            <a:endParaRPr lang="en-US" dirty="0"/>
          </a:p>
          <a:p>
            <a:pPr>
              <a:buFont typeface="Wingdings" pitchFamily="2" charset="2"/>
              <a:buChar char="§"/>
            </a:pPr>
            <a:r>
              <a:rPr lang="en-US" u="sng" dirty="0" smtClean="0"/>
              <a:t>The </a:t>
            </a:r>
            <a:r>
              <a:rPr lang="en-US" u="sng" dirty="0"/>
              <a:t>Supreme Court agreed that most black schools </a:t>
            </a:r>
            <a:r>
              <a:rPr lang="en-US" u="sng" dirty="0" smtClean="0"/>
              <a:t>were of </a:t>
            </a:r>
            <a:r>
              <a:rPr lang="en-US" u="sng" dirty="0"/>
              <a:t>worse quality than the white schools</a:t>
            </a:r>
            <a:r>
              <a:rPr lang="en-US" dirty="0"/>
              <a:t>.  </a:t>
            </a:r>
            <a:r>
              <a:rPr lang="en-US" dirty="0" err="1"/>
              <a:t>Plessy</a:t>
            </a:r>
            <a:r>
              <a:rPr lang="en-US" dirty="0"/>
              <a:t> </a:t>
            </a:r>
            <a:r>
              <a:rPr lang="en-US" dirty="0" err="1" smtClean="0"/>
              <a:t>vs.Ferguson</a:t>
            </a:r>
            <a:r>
              <a:rPr lang="en-US" dirty="0" smtClean="0"/>
              <a:t> </a:t>
            </a:r>
            <a:r>
              <a:rPr lang="en-US" dirty="0"/>
              <a:t>was overturned.</a:t>
            </a:r>
          </a:p>
          <a:p>
            <a:endParaRPr lang="en-US" dirty="0"/>
          </a:p>
        </p:txBody>
      </p:sp>
      <p:sp>
        <p:nvSpPr>
          <p:cNvPr id="4" name="Rectangle 3"/>
          <p:cNvSpPr/>
          <p:nvPr/>
        </p:nvSpPr>
        <p:spPr>
          <a:xfrm>
            <a:off x="457200" y="228600"/>
            <a:ext cx="6705600" cy="923330"/>
          </a:xfrm>
          <a:prstGeom prst="rect">
            <a:avLst/>
          </a:prstGeom>
          <a:noFill/>
        </p:spPr>
        <p:txBody>
          <a:bodyPr wrap="squar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Brown v. the Board</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 name="Picture 2" descr="View Image">
            <a:hlinkClick r:id="rId2"/>
          </p:cNvPr>
          <p:cNvPicPr>
            <a:picLocks noChangeAspect="1" noChangeArrowheads="1"/>
          </p:cNvPicPr>
          <p:nvPr/>
        </p:nvPicPr>
        <p:blipFill>
          <a:blip r:embed="rId3" cstate="print"/>
          <a:srcRect/>
          <a:stretch>
            <a:fillRect/>
          </a:stretch>
        </p:blipFill>
        <p:spPr bwMode="auto">
          <a:xfrm>
            <a:off x="6915150" y="3886200"/>
            <a:ext cx="2228850" cy="2971800"/>
          </a:xfrm>
          <a:prstGeom prst="rect">
            <a:avLst/>
          </a:prstGeom>
          <a:noFill/>
        </p:spPr>
      </p:pic>
      <p:pic>
        <p:nvPicPr>
          <p:cNvPr id="17410" name="Picture 2" descr="View Image">
            <a:hlinkClick r:id="rId4"/>
          </p:cNvPr>
          <p:cNvPicPr>
            <a:picLocks noChangeAspect="1" noChangeArrowheads="1"/>
          </p:cNvPicPr>
          <p:nvPr/>
        </p:nvPicPr>
        <p:blipFill>
          <a:blip r:embed="rId5" cstate="print"/>
          <a:srcRect/>
          <a:stretch>
            <a:fillRect/>
          </a:stretch>
        </p:blipFill>
        <p:spPr bwMode="auto">
          <a:xfrm>
            <a:off x="7010400" y="990600"/>
            <a:ext cx="1981200" cy="277368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segregation_big.jpg"/>
          <p:cNvPicPr>
            <a:picLocks noChangeAspect="1"/>
          </p:cNvPicPr>
          <p:nvPr/>
        </p:nvPicPr>
        <p:blipFill>
          <a:blip r:embed="rId2" cstate="print"/>
          <a:stretch>
            <a:fillRect/>
          </a:stretch>
        </p:blipFill>
        <p:spPr>
          <a:xfrm>
            <a:off x="1905000" y="762000"/>
            <a:ext cx="5601941" cy="53031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0" y="381000"/>
            <a:ext cx="4735357" cy="923330"/>
          </a:xfrm>
          <a:prstGeom prst="rect">
            <a:avLst/>
          </a:prstGeom>
          <a:noFill/>
        </p:spPr>
        <p:txBody>
          <a:bodyPr wrap="squar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Emmett Till</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6" name="Picture 2" descr="View Image">
            <a:hlinkClick r:id="rId2"/>
          </p:cNvPr>
          <p:cNvPicPr>
            <a:picLocks noChangeAspect="1" noChangeArrowheads="1"/>
          </p:cNvPicPr>
          <p:nvPr/>
        </p:nvPicPr>
        <p:blipFill>
          <a:blip r:embed="rId3" cstate="print"/>
          <a:srcRect/>
          <a:stretch>
            <a:fillRect/>
          </a:stretch>
        </p:blipFill>
        <p:spPr bwMode="auto">
          <a:xfrm>
            <a:off x="0" y="1371600"/>
            <a:ext cx="3962400" cy="5325806"/>
          </a:xfrm>
          <a:prstGeom prst="rect">
            <a:avLst/>
          </a:prstGeom>
          <a:noFill/>
        </p:spPr>
      </p:pic>
      <p:sp>
        <p:nvSpPr>
          <p:cNvPr id="8" name="TextBox 7"/>
          <p:cNvSpPr txBox="1"/>
          <p:nvPr/>
        </p:nvSpPr>
        <p:spPr>
          <a:xfrm>
            <a:off x="4572000" y="3657600"/>
            <a:ext cx="4038600" cy="1754326"/>
          </a:xfrm>
          <a:prstGeom prst="rect">
            <a:avLst/>
          </a:prstGeom>
          <a:noFill/>
        </p:spPr>
        <p:txBody>
          <a:bodyPr wrap="square" rtlCol="0">
            <a:spAutoFit/>
          </a:bodyPr>
          <a:lstStyle/>
          <a:p>
            <a:pPr>
              <a:buNone/>
            </a:pPr>
            <a:r>
              <a:rPr lang="en-US" u="sng" dirty="0" smtClean="0"/>
              <a:t>During the summer of 1955 a young boy named Emmett Till traveled down South to visit relatives</a:t>
            </a:r>
            <a:r>
              <a:rPr lang="en-US" dirty="0" smtClean="0"/>
              <a:t>. Till was from Chicago and did not understand </a:t>
            </a:r>
            <a:r>
              <a:rPr lang="en-US" u="sng" dirty="0" smtClean="0"/>
              <a:t>the  unspoken rules of the South.</a:t>
            </a:r>
          </a:p>
          <a:p>
            <a:pPr>
              <a:buNone/>
            </a:pPr>
            <a:r>
              <a:rPr lang="en-US" u="sng" dirty="0" smtClean="0"/>
              <a:t>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800" u="sng" dirty="0"/>
              <a:t>The struggle against racial injustice began in the years </a:t>
            </a:r>
            <a:r>
              <a:rPr lang="en-US" sz="2800" u="sng" dirty="0" smtClean="0"/>
              <a:t>after </a:t>
            </a:r>
            <a:r>
              <a:rPr lang="en-US" sz="2800" u="sng" dirty="0"/>
              <a:t>World War II</a:t>
            </a:r>
            <a:r>
              <a:rPr lang="en-US" sz="2800" dirty="0"/>
              <a:t>.  The Supreme Court declared </a:t>
            </a:r>
            <a:r>
              <a:rPr lang="en-US" sz="2800" dirty="0" smtClean="0"/>
              <a:t>the segregation </a:t>
            </a:r>
            <a:r>
              <a:rPr lang="en-US" sz="2800" dirty="0"/>
              <a:t>of schools unconstitutional in the 1950’s.</a:t>
            </a:r>
          </a:p>
          <a:p>
            <a:pPr>
              <a:buNone/>
            </a:pPr>
            <a:r>
              <a:rPr lang="en-US" sz="2800" dirty="0"/>
              <a:t> </a:t>
            </a:r>
          </a:p>
          <a:p>
            <a:pPr>
              <a:buNone/>
            </a:pPr>
            <a:r>
              <a:rPr lang="en-US" sz="2800" u="sng" dirty="0" smtClean="0"/>
              <a:t>African </a:t>
            </a:r>
            <a:r>
              <a:rPr lang="en-US" sz="2800" u="sng" dirty="0"/>
              <a:t>Americans searched for more ways to </a:t>
            </a:r>
            <a:r>
              <a:rPr lang="en-US" sz="2800" u="sng" dirty="0" smtClean="0"/>
              <a:t>overcome discrimination</a:t>
            </a:r>
            <a:r>
              <a:rPr lang="en-US" sz="2800" u="sng" dirty="0"/>
              <a:t>.</a:t>
            </a:r>
          </a:p>
          <a:p>
            <a:endParaRPr lang="en-US" dirty="0"/>
          </a:p>
        </p:txBody>
      </p:sp>
      <p:sp>
        <p:nvSpPr>
          <p:cNvPr id="4" name="Rectangle 3"/>
          <p:cNvSpPr/>
          <p:nvPr/>
        </p:nvSpPr>
        <p:spPr>
          <a:xfrm>
            <a:off x="533400" y="304800"/>
            <a:ext cx="7852984"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Civil Rights Movement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42" name="Picture 2" descr="View Image">
            <a:hlinkClick r:id="rId2"/>
          </p:cNvPr>
          <p:cNvPicPr>
            <a:picLocks noChangeAspect="1" noChangeArrowheads="1"/>
          </p:cNvPicPr>
          <p:nvPr/>
        </p:nvPicPr>
        <p:blipFill>
          <a:blip r:embed="rId3" cstate="print"/>
          <a:srcRect/>
          <a:stretch>
            <a:fillRect/>
          </a:stretch>
        </p:blipFill>
        <p:spPr bwMode="auto">
          <a:xfrm>
            <a:off x="0" y="4476750"/>
            <a:ext cx="1847850" cy="2381250"/>
          </a:xfrm>
          <a:prstGeom prst="rect">
            <a:avLst/>
          </a:prstGeom>
          <a:noFill/>
        </p:spPr>
      </p:pic>
      <p:pic>
        <p:nvPicPr>
          <p:cNvPr id="112644" name="Picture 4" descr="View Image">
            <a:hlinkClick r:id="rId4"/>
          </p:cNvPr>
          <p:cNvPicPr>
            <a:picLocks noChangeAspect="1" noChangeArrowheads="1"/>
          </p:cNvPicPr>
          <p:nvPr/>
        </p:nvPicPr>
        <p:blipFill>
          <a:blip r:embed="rId5" cstate="print"/>
          <a:srcRect/>
          <a:stretch>
            <a:fillRect/>
          </a:stretch>
        </p:blipFill>
        <p:spPr bwMode="auto">
          <a:xfrm>
            <a:off x="2133600" y="4476750"/>
            <a:ext cx="1971675" cy="2381250"/>
          </a:xfrm>
          <a:prstGeom prst="rect">
            <a:avLst/>
          </a:prstGeom>
          <a:noFill/>
        </p:spPr>
      </p:pic>
      <p:pic>
        <p:nvPicPr>
          <p:cNvPr id="112646" name="Picture 6" descr="Go to fullsize image">
            <a:hlinkClick r:id="rId6"/>
          </p:cNvPr>
          <p:cNvPicPr>
            <a:picLocks noChangeAspect="1" noChangeArrowheads="1"/>
          </p:cNvPicPr>
          <p:nvPr/>
        </p:nvPicPr>
        <p:blipFill>
          <a:blip r:embed="rId7" cstate="print"/>
          <a:srcRect/>
          <a:stretch>
            <a:fillRect/>
          </a:stretch>
        </p:blipFill>
        <p:spPr bwMode="auto">
          <a:xfrm>
            <a:off x="4419600" y="4800600"/>
            <a:ext cx="1928811" cy="2057400"/>
          </a:xfrm>
          <a:prstGeom prst="rect">
            <a:avLst/>
          </a:prstGeom>
          <a:noFill/>
        </p:spPr>
      </p:pic>
      <p:pic>
        <p:nvPicPr>
          <p:cNvPr id="112648" name="Picture 8" descr="Go to fullsize image">
            <a:hlinkClick r:id="rId8"/>
          </p:cNvPr>
          <p:cNvPicPr>
            <a:picLocks noChangeAspect="1" noChangeArrowheads="1"/>
          </p:cNvPicPr>
          <p:nvPr/>
        </p:nvPicPr>
        <p:blipFill>
          <a:blip r:embed="rId9" cstate="print"/>
          <a:srcRect/>
          <a:stretch>
            <a:fillRect/>
          </a:stretch>
        </p:blipFill>
        <p:spPr bwMode="auto">
          <a:xfrm>
            <a:off x="6705600" y="5090159"/>
            <a:ext cx="2438400" cy="176784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Emmett Till</a:t>
            </a:r>
            <a:endParaRPr lang="en-US" dirty="0"/>
          </a:p>
        </p:txBody>
      </p:sp>
      <p:sp>
        <p:nvSpPr>
          <p:cNvPr id="3" name="Content Placeholder 2"/>
          <p:cNvSpPr>
            <a:spLocks noGrp="1"/>
          </p:cNvSpPr>
          <p:nvPr>
            <p:ph idx="1"/>
          </p:nvPr>
        </p:nvSpPr>
        <p:spPr>
          <a:xfrm>
            <a:off x="304800" y="990600"/>
            <a:ext cx="8839200" cy="2057400"/>
          </a:xfrm>
        </p:spPr>
        <p:txBody>
          <a:bodyPr>
            <a:noAutofit/>
          </a:bodyPr>
          <a:lstStyle/>
          <a:p>
            <a:pPr>
              <a:buNone/>
            </a:pPr>
            <a:r>
              <a:rPr lang="en-US" sz="2400" dirty="0" smtClean="0"/>
              <a:t>He </a:t>
            </a:r>
            <a:r>
              <a:rPr lang="en-US" sz="2400" dirty="0"/>
              <a:t>heard some teenagers talking outside of a country </a:t>
            </a:r>
            <a:r>
              <a:rPr lang="en-US" sz="2400" dirty="0" smtClean="0"/>
              <a:t>store</a:t>
            </a:r>
            <a:r>
              <a:rPr lang="en-US" sz="2400" dirty="0"/>
              <a:t>.  Emmett soon began to brag about his white </a:t>
            </a:r>
            <a:r>
              <a:rPr lang="en-US" sz="2400" dirty="0" smtClean="0"/>
              <a:t>girlfriend </a:t>
            </a:r>
            <a:r>
              <a:rPr lang="en-US" sz="2400" dirty="0"/>
              <a:t>in Chicago.</a:t>
            </a:r>
          </a:p>
          <a:p>
            <a:pPr>
              <a:buNone/>
            </a:pPr>
            <a:r>
              <a:rPr lang="en-US" sz="2400" dirty="0"/>
              <a:t> </a:t>
            </a:r>
            <a:endParaRPr lang="en-US" sz="1000" dirty="0"/>
          </a:p>
          <a:p>
            <a:pPr>
              <a:buNone/>
            </a:pPr>
            <a:r>
              <a:rPr lang="en-US" sz="2400" u="sng" dirty="0" smtClean="0"/>
              <a:t>Dating </a:t>
            </a:r>
            <a:r>
              <a:rPr lang="en-US" sz="2400" u="sng" dirty="0"/>
              <a:t>across racial lines was unheard of in Mississippi</a:t>
            </a:r>
            <a:r>
              <a:rPr lang="en-US" sz="2400" dirty="0"/>
              <a:t>.</a:t>
            </a:r>
          </a:p>
          <a:p>
            <a:pPr>
              <a:buNone/>
            </a:pPr>
            <a:r>
              <a:rPr lang="en-US" sz="2400" dirty="0"/>
              <a:t> </a:t>
            </a:r>
          </a:p>
          <a:p>
            <a:pPr>
              <a:buNone/>
            </a:pPr>
            <a:r>
              <a:rPr lang="en-US" sz="2400" dirty="0" smtClean="0"/>
              <a:t>The </a:t>
            </a:r>
            <a:r>
              <a:rPr lang="en-US" sz="2400" dirty="0"/>
              <a:t>teenagers doubting his story pointed to a </a:t>
            </a:r>
            <a:r>
              <a:rPr lang="en-US" sz="2400" dirty="0" smtClean="0"/>
              <a:t>white woman </a:t>
            </a:r>
            <a:r>
              <a:rPr lang="en-US" sz="2400" dirty="0"/>
              <a:t>inside the store and dared him to go talk </a:t>
            </a:r>
            <a:r>
              <a:rPr lang="en-US" sz="2400" dirty="0" smtClean="0"/>
              <a:t>to her.</a:t>
            </a:r>
            <a:endParaRPr lang="en-US" sz="2400" dirty="0"/>
          </a:p>
        </p:txBody>
      </p:sp>
      <p:pic>
        <p:nvPicPr>
          <p:cNvPr id="4" name="Picture 4" descr="View Image">
            <a:hlinkClick r:id="rId2"/>
          </p:cNvPr>
          <p:cNvPicPr>
            <a:picLocks noChangeAspect="1" noChangeArrowheads="1"/>
          </p:cNvPicPr>
          <p:nvPr/>
        </p:nvPicPr>
        <p:blipFill>
          <a:blip r:embed="rId3" cstate="print"/>
          <a:srcRect/>
          <a:stretch>
            <a:fillRect/>
          </a:stretch>
        </p:blipFill>
        <p:spPr bwMode="auto">
          <a:xfrm>
            <a:off x="2743200" y="4038600"/>
            <a:ext cx="3982201" cy="2819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View Image">
            <a:hlinkClick r:id="rId2"/>
          </p:cNvPr>
          <p:cNvPicPr>
            <a:picLocks noChangeAspect="1" noChangeArrowheads="1"/>
          </p:cNvPicPr>
          <p:nvPr/>
        </p:nvPicPr>
        <p:blipFill>
          <a:blip r:embed="rId3" cstate="print"/>
          <a:srcRect/>
          <a:stretch>
            <a:fillRect/>
          </a:stretch>
        </p:blipFill>
        <p:spPr bwMode="auto">
          <a:xfrm>
            <a:off x="228600" y="228600"/>
            <a:ext cx="4876800" cy="6383246"/>
          </a:xfrm>
          <a:prstGeom prst="rect">
            <a:avLst/>
          </a:prstGeom>
          <a:noFill/>
        </p:spPr>
      </p:pic>
      <p:sp>
        <p:nvSpPr>
          <p:cNvPr id="6" name="TextBox 5"/>
          <p:cNvSpPr txBox="1"/>
          <p:nvPr/>
        </p:nvSpPr>
        <p:spPr>
          <a:xfrm>
            <a:off x="5410200" y="914400"/>
            <a:ext cx="2895600" cy="4154984"/>
          </a:xfrm>
          <a:prstGeom prst="rect">
            <a:avLst/>
          </a:prstGeom>
          <a:noFill/>
        </p:spPr>
        <p:txBody>
          <a:bodyPr wrap="square" rtlCol="0">
            <a:spAutoFit/>
          </a:bodyPr>
          <a:lstStyle/>
          <a:p>
            <a:r>
              <a:rPr lang="en-US" sz="2400" dirty="0" smtClean="0"/>
              <a:t>After viewing the body, she also insisted on leaving the casket open for the funeral and allowing people to take photographs because she wanted people to see how badly Till's body had been disfigured</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229600" cy="4525963"/>
          </a:xfrm>
        </p:spPr>
        <p:txBody>
          <a:bodyPr/>
          <a:lstStyle/>
          <a:p>
            <a:r>
              <a:rPr lang="en-US" dirty="0" smtClean="0"/>
              <a:t>Accounts say Till whistled at Bryant; others say he grabbed her hand and asked her for a date; still others say that he said "Bye, baby" as he left the store.</a:t>
            </a:r>
            <a:endParaRPr lang="en-US" dirty="0"/>
          </a:p>
        </p:txBody>
      </p:sp>
      <p:pic>
        <p:nvPicPr>
          <p:cNvPr id="1026" name="Picture 2" descr="View Image">
            <a:hlinkClick r:id="rId2"/>
          </p:cNvPr>
          <p:cNvPicPr>
            <a:picLocks noChangeAspect="1" noChangeArrowheads="1"/>
          </p:cNvPicPr>
          <p:nvPr/>
        </p:nvPicPr>
        <p:blipFill>
          <a:blip r:embed="rId3" cstate="print"/>
          <a:srcRect/>
          <a:stretch>
            <a:fillRect/>
          </a:stretch>
        </p:blipFill>
        <p:spPr bwMode="auto">
          <a:xfrm>
            <a:off x="990600" y="3702843"/>
            <a:ext cx="2362200" cy="2878933"/>
          </a:xfrm>
          <a:prstGeom prst="rect">
            <a:avLst/>
          </a:prstGeom>
          <a:noFill/>
        </p:spPr>
      </p:pic>
      <p:pic>
        <p:nvPicPr>
          <p:cNvPr id="1028" name="Picture 4" descr="Bryant's store by cscigu."/>
          <p:cNvPicPr>
            <a:picLocks noChangeAspect="1" noChangeArrowheads="1"/>
          </p:cNvPicPr>
          <p:nvPr/>
        </p:nvPicPr>
        <p:blipFill>
          <a:blip r:embed="rId4" cstate="print"/>
          <a:srcRect/>
          <a:stretch>
            <a:fillRect/>
          </a:stretch>
        </p:blipFill>
        <p:spPr bwMode="auto">
          <a:xfrm>
            <a:off x="3733800" y="3686174"/>
            <a:ext cx="4762500" cy="317182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Mose</a:t>
            </a:r>
            <a:r>
              <a:rPr lang="en-US" dirty="0" smtClean="0"/>
              <a:t>  Wright</a:t>
            </a:r>
            <a:endParaRPr lang="en-US" dirty="0"/>
          </a:p>
        </p:txBody>
      </p:sp>
      <p:sp>
        <p:nvSpPr>
          <p:cNvPr id="3" name="Content Placeholder 2"/>
          <p:cNvSpPr>
            <a:spLocks noGrp="1"/>
          </p:cNvSpPr>
          <p:nvPr>
            <p:ph idx="1"/>
          </p:nvPr>
        </p:nvSpPr>
        <p:spPr>
          <a:xfrm>
            <a:off x="457200" y="1905000"/>
            <a:ext cx="4191000" cy="4221163"/>
          </a:xfrm>
        </p:spPr>
        <p:txBody>
          <a:bodyPr/>
          <a:lstStyle/>
          <a:p>
            <a:r>
              <a:rPr lang="en-US" dirty="0" smtClean="0"/>
              <a:t>Stood up and court and testified against two white men.</a:t>
            </a:r>
            <a:endParaRPr lang="en-US" dirty="0"/>
          </a:p>
        </p:txBody>
      </p:sp>
      <p:pic>
        <p:nvPicPr>
          <p:cNvPr id="4" name="Picture 6" descr="http://www.bobdylanroots.com/etill2.jpg"/>
          <p:cNvPicPr>
            <a:picLocks noChangeAspect="1" noChangeArrowheads="1"/>
          </p:cNvPicPr>
          <p:nvPr/>
        </p:nvPicPr>
        <p:blipFill>
          <a:blip r:embed="rId2" cstate="print"/>
          <a:srcRect/>
          <a:stretch>
            <a:fillRect/>
          </a:stretch>
        </p:blipFill>
        <p:spPr bwMode="auto">
          <a:xfrm>
            <a:off x="4419600" y="1981200"/>
            <a:ext cx="4334256" cy="41083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Verdict</a:t>
            </a:r>
            <a:endParaRPr lang="en-US" dirty="0"/>
          </a:p>
        </p:txBody>
      </p:sp>
      <p:sp>
        <p:nvSpPr>
          <p:cNvPr id="3" name="Content Placeholder 2"/>
          <p:cNvSpPr>
            <a:spLocks noGrp="1"/>
          </p:cNvSpPr>
          <p:nvPr>
            <p:ph idx="1"/>
          </p:nvPr>
        </p:nvSpPr>
        <p:spPr>
          <a:xfrm>
            <a:off x="381000" y="1524000"/>
            <a:ext cx="5257800" cy="4830763"/>
          </a:xfrm>
        </p:spPr>
        <p:txBody>
          <a:bodyPr>
            <a:normAutofit fontScale="85000" lnSpcReduction="10000"/>
          </a:bodyPr>
          <a:lstStyle/>
          <a:p>
            <a:r>
              <a:rPr lang="en-US" dirty="0" smtClean="0"/>
              <a:t>On September 23 the all-male, </a:t>
            </a:r>
            <a:r>
              <a:rPr lang="en-US" u="sng" dirty="0" smtClean="0"/>
              <a:t>all-white jury acquitted both defendants.</a:t>
            </a:r>
            <a:r>
              <a:rPr lang="en-US" dirty="0" smtClean="0"/>
              <a:t> Deliberations took merely 67 minutes; one juror said, "If we hadn't stopped to drink pop, it wouldn't have taken us too long.“</a:t>
            </a:r>
            <a:r>
              <a:rPr lang="en-US" baseline="30000" dirty="0" smtClean="0"/>
              <a:t> </a:t>
            </a:r>
            <a:r>
              <a:rPr lang="en-US" dirty="0" smtClean="0"/>
              <a:t> </a:t>
            </a:r>
          </a:p>
          <a:p>
            <a:r>
              <a:rPr lang="en-US" dirty="0" smtClean="0"/>
              <a:t>The hasty acquittal outraged people throughout the United States and Europe and energized the nascent Civil Rights Movement.</a:t>
            </a:r>
          </a:p>
          <a:p>
            <a:endParaRPr lang="en-US" dirty="0"/>
          </a:p>
        </p:txBody>
      </p:sp>
      <p:pic>
        <p:nvPicPr>
          <p:cNvPr id="4" name="Picture 4" descr="View Image">
            <a:hlinkClick r:id="rId2"/>
          </p:cNvPr>
          <p:cNvPicPr>
            <a:picLocks noChangeAspect="1" noChangeArrowheads="1"/>
          </p:cNvPicPr>
          <p:nvPr/>
        </p:nvPicPr>
        <p:blipFill>
          <a:blip r:embed="rId3" cstate="print"/>
          <a:srcRect/>
          <a:stretch>
            <a:fillRect/>
          </a:stretch>
        </p:blipFill>
        <p:spPr bwMode="auto">
          <a:xfrm>
            <a:off x="6248400" y="228600"/>
            <a:ext cx="2514600" cy="2744508"/>
          </a:xfrm>
          <a:prstGeom prst="rect">
            <a:avLst/>
          </a:prstGeom>
          <a:noFill/>
        </p:spPr>
      </p:pic>
      <p:pic>
        <p:nvPicPr>
          <p:cNvPr id="2050" name="Picture 2" descr="View Image">
            <a:hlinkClick r:id="rId4"/>
          </p:cNvPr>
          <p:cNvPicPr>
            <a:picLocks noChangeAspect="1" noChangeArrowheads="1"/>
          </p:cNvPicPr>
          <p:nvPr/>
        </p:nvPicPr>
        <p:blipFill>
          <a:blip r:embed="rId5" cstate="print"/>
          <a:srcRect/>
          <a:stretch>
            <a:fillRect/>
          </a:stretch>
        </p:blipFill>
        <p:spPr bwMode="auto">
          <a:xfrm>
            <a:off x="5791200" y="3429000"/>
            <a:ext cx="3067050" cy="223281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14400" y="0"/>
            <a:ext cx="8229600" cy="1143000"/>
          </a:xfrm>
        </p:spPr>
        <p:txBody>
          <a:bodyPr/>
          <a:lstStyle/>
          <a:p>
            <a:r>
              <a:rPr lang="en-US" dirty="0"/>
              <a:t>Civil Disobedience</a:t>
            </a:r>
          </a:p>
        </p:txBody>
      </p:sp>
      <p:sp>
        <p:nvSpPr>
          <p:cNvPr id="62467" name="Rectangle 3"/>
          <p:cNvSpPr>
            <a:spLocks noGrp="1" noChangeArrowheads="1"/>
          </p:cNvSpPr>
          <p:nvPr>
            <p:ph type="body" idx="1"/>
          </p:nvPr>
        </p:nvSpPr>
        <p:spPr>
          <a:xfrm>
            <a:off x="304800" y="1219200"/>
            <a:ext cx="6248400" cy="5334000"/>
          </a:xfrm>
        </p:spPr>
        <p:txBody>
          <a:bodyPr>
            <a:normAutofit fontScale="92500" lnSpcReduction="10000"/>
          </a:bodyPr>
          <a:lstStyle/>
          <a:p>
            <a:pPr>
              <a:lnSpc>
                <a:spcPct val="90000"/>
              </a:lnSpc>
            </a:pPr>
            <a:r>
              <a:rPr lang="en-US" sz="2800" u="sng" dirty="0"/>
              <a:t>Refusal to obey a law on the grounds that it is immoral or unjust in itself, or furthers injustice.  </a:t>
            </a:r>
            <a:r>
              <a:rPr lang="en-US" sz="2800" dirty="0"/>
              <a:t>Disobedience within a framework of obedience to law.  </a:t>
            </a:r>
            <a:endParaRPr lang="en-US" sz="2800" dirty="0" smtClean="0"/>
          </a:p>
          <a:p>
            <a:pPr>
              <a:lnSpc>
                <a:spcPct val="90000"/>
              </a:lnSpc>
              <a:buNone/>
            </a:pPr>
            <a:endParaRPr lang="en-US" sz="2800" dirty="0"/>
          </a:p>
          <a:p>
            <a:pPr>
              <a:lnSpc>
                <a:spcPct val="90000"/>
              </a:lnSpc>
            </a:pPr>
            <a:r>
              <a:rPr lang="en-US" sz="2800" dirty="0"/>
              <a:t>Appeals to the majority’s sense of justice, in order to get them </a:t>
            </a:r>
            <a:r>
              <a:rPr lang="en-US" sz="2800" u="sng" dirty="0"/>
              <a:t>to reconsider and change public policy</a:t>
            </a:r>
            <a:r>
              <a:rPr lang="en-US" sz="2800" dirty="0"/>
              <a:t>. </a:t>
            </a:r>
            <a:endParaRPr lang="en-US" sz="2800" dirty="0" smtClean="0"/>
          </a:p>
          <a:p>
            <a:pPr>
              <a:lnSpc>
                <a:spcPct val="90000"/>
              </a:lnSpc>
              <a:buNone/>
            </a:pPr>
            <a:r>
              <a:rPr lang="en-US" sz="2800" dirty="0" smtClean="0"/>
              <a:t> </a:t>
            </a:r>
            <a:endParaRPr lang="en-US" sz="2800" dirty="0"/>
          </a:p>
          <a:p>
            <a:pPr>
              <a:lnSpc>
                <a:spcPct val="90000"/>
              </a:lnSpc>
            </a:pPr>
            <a:r>
              <a:rPr lang="en-US" sz="2800" dirty="0"/>
              <a:t>Goal: to put the issue on the public’s agenda, to call attention to an unjust law.  Disobedience must be open and public</a:t>
            </a:r>
            <a:r>
              <a:rPr lang="en-US" sz="2800" dirty="0" smtClean="0"/>
              <a:t>.</a:t>
            </a:r>
          </a:p>
          <a:p>
            <a:pPr>
              <a:lnSpc>
                <a:spcPct val="90000"/>
              </a:lnSpc>
            </a:pPr>
            <a:endParaRPr lang="en-US" sz="2800" dirty="0" smtClean="0"/>
          </a:p>
          <a:p>
            <a:pPr>
              <a:lnSpc>
                <a:spcPct val="90000"/>
              </a:lnSpc>
            </a:pPr>
            <a:r>
              <a:rPr lang="en-US" sz="2800" u="sng" dirty="0" smtClean="0"/>
              <a:t>James Lawson travelled to India in the early 1950’s to study Gandhi. </a:t>
            </a:r>
            <a:endParaRPr lang="en-US" sz="2800" u="sng" dirty="0"/>
          </a:p>
        </p:txBody>
      </p:sp>
      <p:pic>
        <p:nvPicPr>
          <p:cNvPr id="90114" name="Picture 2" descr="View Image">
            <a:hlinkClick r:id="rId2"/>
          </p:cNvPr>
          <p:cNvPicPr>
            <a:picLocks noChangeAspect="1" noChangeArrowheads="1"/>
          </p:cNvPicPr>
          <p:nvPr/>
        </p:nvPicPr>
        <p:blipFill>
          <a:blip r:embed="rId3" cstate="print"/>
          <a:srcRect/>
          <a:stretch>
            <a:fillRect/>
          </a:stretch>
        </p:blipFill>
        <p:spPr bwMode="auto">
          <a:xfrm>
            <a:off x="7172325" y="0"/>
            <a:ext cx="1971675" cy="2381250"/>
          </a:xfrm>
          <a:prstGeom prst="rect">
            <a:avLst/>
          </a:prstGeom>
          <a:noFill/>
        </p:spPr>
      </p:pic>
      <p:pic>
        <p:nvPicPr>
          <p:cNvPr id="90116" name="Picture 4" descr="View Image">
            <a:hlinkClick r:id="rId4"/>
          </p:cNvPr>
          <p:cNvPicPr>
            <a:picLocks noChangeAspect="1" noChangeArrowheads="1"/>
          </p:cNvPicPr>
          <p:nvPr/>
        </p:nvPicPr>
        <p:blipFill>
          <a:blip r:embed="rId5" cstate="print"/>
          <a:srcRect/>
          <a:stretch>
            <a:fillRect/>
          </a:stretch>
        </p:blipFill>
        <p:spPr bwMode="auto">
          <a:xfrm>
            <a:off x="7296150" y="2590800"/>
            <a:ext cx="1847850" cy="2381250"/>
          </a:xfrm>
          <a:prstGeom prst="rect">
            <a:avLst/>
          </a:prstGeom>
          <a:noFill/>
        </p:spPr>
      </p:pic>
      <p:pic>
        <p:nvPicPr>
          <p:cNvPr id="90118" name="Picture 6" descr="James Lawson"/>
          <p:cNvPicPr>
            <a:picLocks noChangeAspect="1" noChangeArrowheads="1"/>
          </p:cNvPicPr>
          <p:nvPr/>
        </p:nvPicPr>
        <p:blipFill>
          <a:blip r:embed="rId6" cstate="print"/>
          <a:srcRect/>
          <a:stretch>
            <a:fillRect/>
          </a:stretch>
        </p:blipFill>
        <p:spPr bwMode="auto">
          <a:xfrm>
            <a:off x="6534150" y="5191711"/>
            <a:ext cx="2609850" cy="166628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5791200" cy="4830763"/>
          </a:xfrm>
        </p:spPr>
        <p:txBody>
          <a:bodyPr>
            <a:normAutofit fontScale="77500" lnSpcReduction="20000"/>
          </a:bodyPr>
          <a:lstStyle/>
          <a:p>
            <a:pPr>
              <a:buNone/>
            </a:pPr>
            <a:r>
              <a:rPr lang="en-US" dirty="0" smtClean="0"/>
              <a:t>On December 1, 1955 a woman named </a:t>
            </a:r>
            <a:r>
              <a:rPr lang="en-US" u="sng" dirty="0" smtClean="0"/>
              <a:t>Rosa Parks chose to defy a law that stated black passengers had to give up their seat on the bus if there were no seats left for white passengers.</a:t>
            </a:r>
          </a:p>
          <a:p>
            <a:pPr>
              <a:buNone/>
            </a:pPr>
            <a:r>
              <a:rPr lang="en-US" dirty="0" smtClean="0"/>
              <a:t> </a:t>
            </a:r>
          </a:p>
          <a:p>
            <a:pPr>
              <a:buNone/>
            </a:pPr>
            <a:r>
              <a:rPr lang="en-US" dirty="0" smtClean="0"/>
              <a:t>Parks was tired and refused to get up out of her seat.  The police were called and </a:t>
            </a:r>
            <a:r>
              <a:rPr lang="en-US" u="sng" dirty="0" smtClean="0"/>
              <a:t>she was taken away to the city jail.</a:t>
            </a:r>
          </a:p>
          <a:p>
            <a:pPr>
              <a:buNone/>
            </a:pPr>
            <a:r>
              <a:rPr lang="en-US" dirty="0" smtClean="0"/>
              <a:t> </a:t>
            </a:r>
          </a:p>
          <a:p>
            <a:pPr>
              <a:buNone/>
            </a:pPr>
            <a:r>
              <a:rPr lang="en-US" dirty="0" smtClean="0"/>
              <a:t>The result of this action was that 50,000 blacks were ready to unite in protest against the unfair law.</a:t>
            </a:r>
          </a:p>
          <a:p>
            <a:pPr>
              <a:buNone/>
            </a:pPr>
            <a:endParaRPr lang="en-US" dirty="0"/>
          </a:p>
        </p:txBody>
      </p:sp>
      <p:sp>
        <p:nvSpPr>
          <p:cNvPr id="4" name="Rectangle 3"/>
          <p:cNvSpPr/>
          <p:nvPr/>
        </p:nvSpPr>
        <p:spPr>
          <a:xfrm>
            <a:off x="838200" y="228600"/>
            <a:ext cx="7507953"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Montgomery Bus Boycott</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40962" name="Picture 2" descr="View Image">
            <a:hlinkClick r:id="rId2"/>
          </p:cNvPr>
          <p:cNvPicPr>
            <a:picLocks noChangeAspect="1" noChangeArrowheads="1"/>
          </p:cNvPicPr>
          <p:nvPr/>
        </p:nvPicPr>
        <p:blipFill>
          <a:blip r:embed="rId3" cstate="print"/>
          <a:srcRect/>
          <a:stretch>
            <a:fillRect/>
          </a:stretch>
        </p:blipFill>
        <p:spPr bwMode="auto">
          <a:xfrm>
            <a:off x="5791200" y="1143000"/>
            <a:ext cx="3124200" cy="3124200"/>
          </a:xfrm>
          <a:prstGeom prst="rect">
            <a:avLst/>
          </a:prstGeom>
          <a:noFill/>
        </p:spPr>
      </p:pic>
      <p:pic>
        <p:nvPicPr>
          <p:cNvPr id="40966" name="Picture 6" descr="View Image">
            <a:hlinkClick r:id="rId4"/>
          </p:cNvPr>
          <p:cNvPicPr>
            <a:picLocks noChangeAspect="1" noChangeArrowheads="1"/>
          </p:cNvPicPr>
          <p:nvPr/>
        </p:nvPicPr>
        <p:blipFill>
          <a:blip r:embed="rId5" cstate="print"/>
          <a:srcRect/>
          <a:stretch>
            <a:fillRect/>
          </a:stretch>
        </p:blipFill>
        <p:spPr bwMode="auto">
          <a:xfrm>
            <a:off x="6019800" y="4343400"/>
            <a:ext cx="2762250" cy="218770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4648200" cy="4800600"/>
          </a:xfrm>
        </p:spPr>
        <p:txBody>
          <a:bodyPr>
            <a:normAutofit fontScale="85000" lnSpcReduction="20000"/>
          </a:bodyPr>
          <a:lstStyle/>
          <a:p>
            <a:pPr>
              <a:buNone/>
            </a:pPr>
            <a:r>
              <a:rPr lang="en-US" u="sng" dirty="0" smtClean="0"/>
              <a:t>A group of black women organized a boycott of the city buses.</a:t>
            </a:r>
          </a:p>
          <a:p>
            <a:pPr>
              <a:buNone/>
            </a:pPr>
            <a:r>
              <a:rPr lang="en-US" dirty="0" smtClean="0"/>
              <a:t> </a:t>
            </a:r>
          </a:p>
          <a:p>
            <a:pPr>
              <a:buNone/>
            </a:pPr>
            <a:r>
              <a:rPr lang="en-US" dirty="0" smtClean="0"/>
              <a:t>Thousands of newsletters were circulated urging blacks to stay off of the buses.</a:t>
            </a:r>
          </a:p>
          <a:p>
            <a:pPr>
              <a:buNone/>
            </a:pPr>
            <a:r>
              <a:rPr lang="en-US" dirty="0" smtClean="0"/>
              <a:t> </a:t>
            </a:r>
          </a:p>
          <a:p>
            <a:pPr>
              <a:buNone/>
            </a:pPr>
            <a:r>
              <a:rPr lang="en-US" dirty="0" smtClean="0"/>
              <a:t>Most of the passengers that rode the buses were black so </a:t>
            </a:r>
            <a:r>
              <a:rPr lang="en-US" u="sng" dirty="0" smtClean="0"/>
              <a:t>the boycott could seriously hurt business if it were a success</a:t>
            </a:r>
            <a:r>
              <a:rPr lang="en-US" dirty="0" smtClean="0"/>
              <a:t>.</a:t>
            </a:r>
          </a:p>
          <a:p>
            <a:pPr>
              <a:buNone/>
            </a:pPr>
            <a:endParaRPr lang="en-US" dirty="0"/>
          </a:p>
        </p:txBody>
      </p:sp>
      <p:pic>
        <p:nvPicPr>
          <p:cNvPr id="4" name="Picture 4" descr="rosa parks slide 1"/>
          <p:cNvPicPr>
            <a:picLocks noChangeAspect="1" noChangeArrowheads="1"/>
          </p:cNvPicPr>
          <p:nvPr/>
        </p:nvPicPr>
        <p:blipFill>
          <a:blip r:embed="rId2" cstate="print"/>
          <a:srcRect/>
          <a:stretch>
            <a:fillRect/>
          </a:stretch>
        </p:blipFill>
        <p:spPr bwMode="auto">
          <a:xfrm>
            <a:off x="6096000" y="4419600"/>
            <a:ext cx="2247900" cy="2247901"/>
          </a:xfrm>
          <a:prstGeom prst="rect">
            <a:avLst/>
          </a:prstGeom>
          <a:noFill/>
        </p:spPr>
      </p:pic>
      <p:pic>
        <p:nvPicPr>
          <p:cNvPr id="41986" name="Picture 2" descr="View Image">
            <a:hlinkClick r:id="rId3"/>
          </p:cNvPr>
          <p:cNvPicPr>
            <a:picLocks noChangeAspect="1" noChangeArrowheads="1"/>
          </p:cNvPicPr>
          <p:nvPr/>
        </p:nvPicPr>
        <p:blipFill>
          <a:blip r:embed="rId4" cstate="print"/>
          <a:srcRect/>
          <a:stretch>
            <a:fillRect/>
          </a:stretch>
        </p:blipFill>
        <p:spPr bwMode="auto">
          <a:xfrm>
            <a:off x="5943600" y="838200"/>
            <a:ext cx="2577465" cy="314325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1036638"/>
          </a:xfrm>
        </p:spPr>
        <p:txBody>
          <a:bodyPr>
            <a:normAutofit fontScale="90000"/>
          </a:bodyPr>
          <a:lstStyle/>
          <a:p>
            <a:r>
              <a:rPr lang="en-US" dirty="0" smtClean="0"/>
              <a:t>Introduction of Dr. Martin Luther King Jr.</a:t>
            </a:r>
            <a:endParaRPr lang="en-US" dirty="0"/>
          </a:p>
        </p:txBody>
      </p:sp>
      <p:sp>
        <p:nvSpPr>
          <p:cNvPr id="3" name="Content Placeholder 2"/>
          <p:cNvSpPr>
            <a:spLocks noGrp="1"/>
          </p:cNvSpPr>
          <p:nvPr>
            <p:ph idx="1"/>
          </p:nvPr>
        </p:nvSpPr>
        <p:spPr>
          <a:xfrm>
            <a:off x="457200" y="1600200"/>
            <a:ext cx="5334000" cy="4724400"/>
          </a:xfrm>
        </p:spPr>
        <p:txBody>
          <a:bodyPr>
            <a:normAutofit/>
          </a:bodyPr>
          <a:lstStyle/>
          <a:p>
            <a:r>
              <a:rPr lang="en-US" sz="2400" dirty="0" smtClean="0"/>
              <a:t>The Montgomery Bus Boycott took place in 1955 and the </a:t>
            </a:r>
            <a:r>
              <a:rPr lang="en-US" sz="2400" u="sng" dirty="0" smtClean="0"/>
              <a:t>young Dr. King was propelled into the spotlight after he was asked to lead the boycott.</a:t>
            </a:r>
          </a:p>
          <a:p>
            <a:pPr>
              <a:buNone/>
            </a:pPr>
            <a:endParaRPr lang="en-US" sz="2400" dirty="0" smtClean="0"/>
          </a:p>
          <a:p>
            <a:r>
              <a:rPr lang="en-US" sz="2400" dirty="0" smtClean="0"/>
              <a:t>Dr. King was charismatic and possessed a talent for the spoken word that few are able to achieve. He was able to, through his words, convince African Americans that there could and would be change through peaceful protest.</a:t>
            </a:r>
          </a:p>
          <a:p>
            <a:pPr>
              <a:buNone/>
            </a:pPr>
            <a:endParaRPr lang="en-US" sz="2400"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5867400" y="1524000"/>
            <a:ext cx="2743200" cy="1832458"/>
          </a:xfrm>
          <a:prstGeom prst="rect">
            <a:avLst/>
          </a:prstGeom>
          <a:noFill/>
        </p:spPr>
      </p:pic>
      <p:pic>
        <p:nvPicPr>
          <p:cNvPr id="5" name="Picture 4" descr="118_martin_luther_king_jr.jpg"/>
          <p:cNvPicPr>
            <a:picLocks noChangeAspect="1"/>
          </p:cNvPicPr>
          <p:nvPr/>
        </p:nvPicPr>
        <p:blipFill>
          <a:blip r:embed="rId4" cstate="print"/>
          <a:stretch>
            <a:fillRect/>
          </a:stretch>
        </p:blipFill>
        <p:spPr>
          <a:xfrm>
            <a:off x="5791200" y="3886200"/>
            <a:ext cx="3086100" cy="198882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Martin Luther King Jr.</a:t>
            </a:r>
            <a:endParaRPr lang="en-US" dirty="0"/>
          </a:p>
        </p:txBody>
      </p:sp>
      <p:sp>
        <p:nvSpPr>
          <p:cNvPr id="3" name="Content Placeholder 2"/>
          <p:cNvSpPr>
            <a:spLocks noGrp="1"/>
          </p:cNvSpPr>
          <p:nvPr>
            <p:ph idx="1"/>
          </p:nvPr>
        </p:nvSpPr>
        <p:spPr>
          <a:xfrm>
            <a:off x="457200" y="762000"/>
            <a:ext cx="5791200" cy="5791200"/>
          </a:xfrm>
        </p:spPr>
        <p:txBody>
          <a:bodyPr>
            <a:normAutofit fontScale="85000" lnSpcReduction="20000"/>
          </a:bodyPr>
          <a:lstStyle/>
          <a:p>
            <a:pPr>
              <a:buNone/>
            </a:pPr>
            <a:r>
              <a:rPr lang="en-US" dirty="0"/>
              <a:t>Martin Luther King Jr. was born on January 15, 1929 in Atlanta</a:t>
            </a:r>
            <a:r>
              <a:rPr lang="en-US" dirty="0" smtClean="0"/>
              <a:t>, </a:t>
            </a:r>
            <a:r>
              <a:rPr lang="en-US" dirty="0"/>
              <a:t>Georgia.</a:t>
            </a:r>
          </a:p>
          <a:p>
            <a:pPr>
              <a:buNone/>
            </a:pPr>
            <a:r>
              <a:rPr lang="en-US" dirty="0"/>
              <a:t> </a:t>
            </a:r>
          </a:p>
          <a:p>
            <a:pPr>
              <a:buNone/>
            </a:pPr>
            <a:r>
              <a:rPr lang="en-US" dirty="0" smtClean="0"/>
              <a:t>His </a:t>
            </a:r>
            <a:r>
              <a:rPr lang="en-US" dirty="0"/>
              <a:t>was a minister by profession.  He was ordained before </a:t>
            </a:r>
            <a:r>
              <a:rPr lang="en-US" dirty="0" smtClean="0"/>
              <a:t>he graduated</a:t>
            </a:r>
            <a:r>
              <a:rPr lang="en-US" dirty="0"/>
              <a:t>, at the age of 19, from Morehouse </a:t>
            </a:r>
            <a:r>
              <a:rPr lang="en-US" dirty="0" smtClean="0"/>
              <a:t>College.  He </a:t>
            </a:r>
            <a:r>
              <a:rPr lang="en-US" dirty="0"/>
              <a:t>went on to Boston University where he earned his </a:t>
            </a:r>
            <a:r>
              <a:rPr lang="en-US" dirty="0" smtClean="0"/>
              <a:t>doctorate </a:t>
            </a:r>
            <a:r>
              <a:rPr lang="en-US" dirty="0"/>
              <a:t>in theology in 1955.</a:t>
            </a:r>
          </a:p>
          <a:p>
            <a:pPr>
              <a:buNone/>
            </a:pPr>
            <a:r>
              <a:rPr lang="en-US" dirty="0"/>
              <a:t> </a:t>
            </a:r>
          </a:p>
          <a:p>
            <a:pPr>
              <a:buNone/>
            </a:pPr>
            <a:r>
              <a:rPr lang="en-US" dirty="0" smtClean="0"/>
              <a:t>Dr</a:t>
            </a:r>
            <a:r>
              <a:rPr lang="en-US" dirty="0"/>
              <a:t>. King’s efforts to achieve racial equality brought him </a:t>
            </a:r>
            <a:r>
              <a:rPr lang="en-US" dirty="0" smtClean="0"/>
              <a:t>acclaim throughout </a:t>
            </a:r>
            <a:r>
              <a:rPr lang="en-US" dirty="0"/>
              <a:t>the country.  </a:t>
            </a:r>
            <a:r>
              <a:rPr lang="en-US" u="sng" dirty="0"/>
              <a:t>His greatest award was the Nobel </a:t>
            </a:r>
            <a:r>
              <a:rPr lang="en-US" u="sng" dirty="0" smtClean="0"/>
              <a:t>Peace Prize </a:t>
            </a:r>
            <a:r>
              <a:rPr lang="en-US" u="sng" dirty="0"/>
              <a:t>which he received in 1964.</a:t>
            </a:r>
          </a:p>
          <a:p>
            <a:pPr>
              <a:buNone/>
            </a:pPr>
            <a:r>
              <a:rPr lang="en-US" u="sng" dirty="0"/>
              <a:t> </a:t>
            </a:r>
          </a:p>
          <a:p>
            <a:endParaRPr lang="en-US" dirty="0"/>
          </a:p>
        </p:txBody>
      </p:sp>
      <p:pic>
        <p:nvPicPr>
          <p:cNvPr id="5" name="Picture 4" descr="DrMartinLutherKingJr.jpg"/>
          <p:cNvPicPr>
            <a:picLocks noChangeAspect="1"/>
          </p:cNvPicPr>
          <p:nvPr/>
        </p:nvPicPr>
        <p:blipFill>
          <a:blip r:embed="rId2" cstate="print"/>
          <a:stretch>
            <a:fillRect/>
          </a:stretch>
        </p:blipFill>
        <p:spPr>
          <a:xfrm>
            <a:off x="6266688" y="1676400"/>
            <a:ext cx="2877312" cy="343064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normAutofit fontScale="92500"/>
          </a:bodyPr>
          <a:lstStyle/>
          <a:p>
            <a:pPr>
              <a:buNone/>
            </a:pPr>
            <a:r>
              <a:rPr lang="en-US" dirty="0" smtClean="0"/>
              <a:t>1.  </a:t>
            </a:r>
            <a:r>
              <a:rPr lang="en-US" b="1" dirty="0" smtClean="0"/>
              <a:t>Black Urbanization</a:t>
            </a:r>
            <a:r>
              <a:rPr lang="en-US" dirty="0" smtClean="0"/>
              <a:t>: African Americans moved from the rural areas to the cities.</a:t>
            </a:r>
          </a:p>
          <a:p>
            <a:pPr>
              <a:buNone/>
            </a:pPr>
            <a:r>
              <a:rPr lang="en-US" dirty="0" smtClean="0"/>
              <a:t>2.  </a:t>
            </a:r>
            <a:r>
              <a:rPr lang="en-US" b="1" dirty="0" smtClean="0"/>
              <a:t>Religious Faith</a:t>
            </a:r>
            <a:r>
              <a:rPr lang="en-US" dirty="0" smtClean="0"/>
              <a:t>:  faith that all people were equal </a:t>
            </a:r>
          </a:p>
          <a:p>
            <a:pPr>
              <a:buNone/>
            </a:pPr>
            <a:r>
              <a:rPr lang="en-US" dirty="0" smtClean="0"/>
              <a:t>     before God.</a:t>
            </a:r>
          </a:p>
          <a:p>
            <a:pPr>
              <a:buNone/>
            </a:pPr>
            <a:r>
              <a:rPr lang="en-US" dirty="0" smtClean="0"/>
              <a:t>3.  </a:t>
            </a:r>
            <a:r>
              <a:rPr lang="en-US" b="1" dirty="0" smtClean="0"/>
              <a:t>Constitutional Rights</a:t>
            </a:r>
            <a:r>
              <a:rPr lang="en-US" dirty="0" smtClean="0"/>
              <a:t>:  Belief in Constitution and the hope given from cases like Brown vs. the Board</a:t>
            </a:r>
          </a:p>
          <a:p>
            <a:pPr>
              <a:buNone/>
            </a:pPr>
            <a:r>
              <a:rPr lang="en-US" dirty="0" smtClean="0"/>
              <a:t>4.  </a:t>
            </a:r>
            <a:r>
              <a:rPr lang="en-US" b="1" dirty="0" smtClean="0"/>
              <a:t>Media Coverage</a:t>
            </a:r>
            <a:r>
              <a:rPr lang="en-US" dirty="0" smtClean="0"/>
              <a:t>: Viewers who were shocked at what they saw became a part of the movement.</a:t>
            </a:r>
          </a:p>
          <a:p>
            <a:pPr>
              <a:buNone/>
            </a:pPr>
            <a:endParaRPr lang="en-US" dirty="0"/>
          </a:p>
        </p:txBody>
      </p:sp>
      <p:sp>
        <p:nvSpPr>
          <p:cNvPr id="4" name="Rectangle 3"/>
          <p:cNvSpPr/>
          <p:nvPr/>
        </p:nvSpPr>
        <p:spPr>
          <a:xfrm>
            <a:off x="0" y="228600"/>
            <a:ext cx="924580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Sources of the Mass Movement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5791200" cy="6096000"/>
          </a:xfrm>
        </p:spPr>
        <p:txBody>
          <a:bodyPr>
            <a:normAutofit lnSpcReduction="10000"/>
          </a:bodyPr>
          <a:lstStyle/>
          <a:p>
            <a:pPr>
              <a:buNone/>
            </a:pPr>
            <a:endParaRPr lang="en-US" dirty="0"/>
          </a:p>
          <a:p>
            <a:pPr>
              <a:buNone/>
            </a:pPr>
            <a:r>
              <a:rPr lang="en-US" dirty="0" smtClean="0"/>
              <a:t>The </a:t>
            </a:r>
            <a:r>
              <a:rPr lang="en-US" dirty="0"/>
              <a:t>Montgomery Bus Boycott took place in 1955 </a:t>
            </a:r>
            <a:r>
              <a:rPr lang="en-US" u="sng" dirty="0"/>
              <a:t>and the </a:t>
            </a:r>
            <a:r>
              <a:rPr lang="en-US" u="sng" dirty="0" smtClean="0"/>
              <a:t>young Dr</a:t>
            </a:r>
            <a:r>
              <a:rPr lang="en-US" u="sng" dirty="0"/>
              <a:t>. King was propelled into </a:t>
            </a:r>
            <a:r>
              <a:rPr lang="en-US" u="sng" dirty="0" smtClean="0"/>
              <a:t>the spotlight </a:t>
            </a:r>
            <a:r>
              <a:rPr lang="en-US" dirty="0"/>
              <a:t>after he was asked </a:t>
            </a:r>
            <a:r>
              <a:rPr lang="en-US" dirty="0" smtClean="0"/>
              <a:t>to lead </a:t>
            </a:r>
            <a:r>
              <a:rPr lang="en-US" dirty="0"/>
              <a:t>the boycott.</a:t>
            </a:r>
          </a:p>
          <a:p>
            <a:pPr>
              <a:buNone/>
            </a:pPr>
            <a:r>
              <a:rPr lang="en-US" dirty="0"/>
              <a:t> </a:t>
            </a:r>
          </a:p>
          <a:p>
            <a:pPr>
              <a:buNone/>
            </a:pPr>
            <a:r>
              <a:rPr lang="en-US" dirty="0" smtClean="0"/>
              <a:t>Dr</a:t>
            </a:r>
            <a:r>
              <a:rPr lang="en-US" dirty="0"/>
              <a:t>. King was </a:t>
            </a:r>
            <a:r>
              <a:rPr lang="en-US" u="sng" dirty="0"/>
              <a:t>charismatic</a:t>
            </a:r>
            <a:r>
              <a:rPr lang="en-US" dirty="0"/>
              <a:t> and possessed a talent for the </a:t>
            </a:r>
            <a:r>
              <a:rPr lang="en-US" dirty="0" smtClean="0"/>
              <a:t>spoken word </a:t>
            </a:r>
            <a:r>
              <a:rPr lang="en-US" dirty="0"/>
              <a:t>that few are able to achieve.</a:t>
            </a:r>
          </a:p>
          <a:p>
            <a:pPr>
              <a:buNone/>
            </a:pPr>
            <a:r>
              <a:rPr lang="en-US" dirty="0"/>
              <a:t> </a:t>
            </a:r>
          </a:p>
          <a:p>
            <a:endParaRPr lang="en-US" dirty="0"/>
          </a:p>
        </p:txBody>
      </p:sp>
      <p:pic>
        <p:nvPicPr>
          <p:cNvPr id="14338" name="Picture 2" descr="View Image">
            <a:hlinkClick r:id="rId2"/>
          </p:cNvPr>
          <p:cNvPicPr>
            <a:picLocks noChangeAspect="1" noChangeArrowheads="1"/>
          </p:cNvPicPr>
          <p:nvPr/>
        </p:nvPicPr>
        <p:blipFill>
          <a:blip r:embed="rId3" cstate="print"/>
          <a:srcRect/>
          <a:stretch>
            <a:fillRect/>
          </a:stretch>
        </p:blipFill>
        <p:spPr bwMode="auto">
          <a:xfrm>
            <a:off x="5943600" y="304800"/>
            <a:ext cx="2819400" cy="2819401"/>
          </a:xfrm>
          <a:prstGeom prst="rect">
            <a:avLst/>
          </a:prstGeom>
          <a:noFill/>
        </p:spPr>
      </p:pic>
      <p:pic>
        <p:nvPicPr>
          <p:cNvPr id="14340" name="Picture 4" descr="View Image">
            <a:hlinkClick r:id="rId4"/>
          </p:cNvPr>
          <p:cNvPicPr>
            <a:picLocks noChangeAspect="1" noChangeArrowheads="1"/>
          </p:cNvPicPr>
          <p:nvPr/>
        </p:nvPicPr>
        <p:blipFill>
          <a:blip r:embed="rId5" cstate="print"/>
          <a:srcRect/>
          <a:stretch>
            <a:fillRect/>
          </a:stretch>
        </p:blipFill>
        <p:spPr bwMode="auto">
          <a:xfrm>
            <a:off x="6172200" y="3581400"/>
            <a:ext cx="2247900" cy="23812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0"/>
            <a:ext cx="8229600" cy="1143000"/>
          </a:xfrm>
        </p:spPr>
        <p:txBody>
          <a:bodyPr/>
          <a:lstStyle/>
          <a:p>
            <a:r>
              <a:rPr lang="en-US" dirty="0" smtClean="0"/>
              <a:t>White Citizens Council</a:t>
            </a:r>
            <a:endParaRPr lang="en-US" dirty="0"/>
          </a:p>
        </p:txBody>
      </p:sp>
      <p:sp>
        <p:nvSpPr>
          <p:cNvPr id="3" name="Content Placeholder 2"/>
          <p:cNvSpPr>
            <a:spLocks noGrp="1"/>
          </p:cNvSpPr>
          <p:nvPr>
            <p:ph idx="1"/>
          </p:nvPr>
        </p:nvSpPr>
        <p:spPr>
          <a:xfrm>
            <a:off x="2438400" y="2743200"/>
            <a:ext cx="6705600" cy="3810000"/>
          </a:xfrm>
        </p:spPr>
        <p:txBody>
          <a:bodyPr>
            <a:normAutofit fontScale="70000" lnSpcReduction="20000"/>
          </a:bodyPr>
          <a:lstStyle/>
          <a:p>
            <a:pPr>
              <a:buNone/>
            </a:pPr>
            <a:r>
              <a:rPr lang="en-US" dirty="0" smtClean="0"/>
              <a:t>While the boycott was taking place Montgomery’s whites</a:t>
            </a:r>
          </a:p>
          <a:p>
            <a:pPr>
              <a:buNone/>
            </a:pPr>
            <a:r>
              <a:rPr lang="en-US" dirty="0" smtClean="0"/>
              <a:t>  joined the White Citizens Council.</a:t>
            </a:r>
          </a:p>
          <a:p>
            <a:pPr>
              <a:buNone/>
            </a:pPr>
            <a:r>
              <a:rPr lang="en-US" dirty="0" smtClean="0"/>
              <a:t> </a:t>
            </a:r>
          </a:p>
          <a:p>
            <a:pPr>
              <a:buNone/>
            </a:pPr>
            <a:r>
              <a:rPr lang="en-US" b="1" dirty="0" smtClean="0"/>
              <a:t>White Citizens Council</a:t>
            </a:r>
            <a:r>
              <a:rPr lang="en-US" dirty="0" smtClean="0"/>
              <a:t>:  these councils were formed </a:t>
            </a:r>
          </a:p>
          <a:p>
            <a:pPr>
              <a:buNone/>
            </a:pPr>
            <a:r>
              <a:rPr lang="en-US" dirty="0" smtClean="0"/>
              <a:t>  throughout the South to oppose integration.</a:t>
            </a:r>
          </a:p>
          <a:p>
            <a:pPr>
              <a:buNone/>
            </a:pPr>
            <a:r>
              <a:rPr lang="en-US" dirty="0" smtClean="0"/>
              <a:t> </a:t>
            </a:r>
          </a:p>
          <a:p>
            <a:pPr>
              <a:buNone/>
            </a:pPr>
            <a:r>
              <a:rPr lang="en-US" dirty="0" smtClean="0"/>
              <a:t>*</a:t>
            </a:r>
            <a:r>
              <a:rPr lang="en-US" u="sng" dirty="0" smtClean="0"/>
              <a:t>In 1956 the courts declared that segregation on buses</a:t>
            </a:r>
          </a:p>
          <a:p>
            <a:pPr>
              <a:buNone/>
            </a:pPr>
            <a:r>
              <a:rPr lang="en-US" u="sng" dirty="0" smtClean="0"/>
              <a:t>  was unconstitutional</a:t>
            </a:r>
            <a:r>
              <a:rPr lang="en-US" dirty="0" smtClean="0"/>
              <a:t>.  It was one of the first major </a:t>
            </a:r>
          </a:p>
          <a:p>
            <a:pPr>
              <a:buNone/>
            </a:pPr>
            <a:r>
              <a:rPr lang="en-US" dirty="0" smtClean="0"/>
              <a:t>  victories of the Civil Rights Movement. </a:t>
            </a:r>
          </a:p>
          <a:p>
            <a:endParaRPr lang="en-US" dirty="0"/>
          </a:p>
        </p:txBody>
      </p:sp>
      <p:pic>
        <p:nvPicPr>
          <p:cNvPr id="53252" name="Picture 4" descr="img">
            <a:hlinkClick r:id="rId2"/>
          </p:cNvPr>
          <p:cNvPicPr>
            <a:picLocks noChangeAspect="1" noChangeArrowheads="1"/>
          </p:cNvPicPr>
          <p:nvPr/>
        </p:nvPicPr>
        <p:blipFill>
          <a:blip r:embed="rId3" cstate="print"/>
          <a:srcRect/>
          <a:stretch>
            <a:fillRect/>
          </a:stretch>
        </p:blipFill>
        <p:spPr bwMode="auto">
          <a:xfrm>
            <a:off x="0" y="0"/>
            <a:ext cx="8848725" cy="1428750"/>
          </a:xfrm>
          <a:prstGeom prst="rect">
            <a:avLst/>
          </a:prstGeom>
          <a:noFill/>
        </p:spPr>
      </p:pic>
      <p:pic>
        <p:nvPicPr>
          <p:cNvPr id="53254" name="Picture 6" descr="img"/>
          <p:cNvPicPr>
            <a:picLocks noChangeAspect="1" noChangeArrowheads="1"/>
          </p:cNvPicPr>
          <p:nvPr/>
        </p:nvPicPr>
        <p:blipFill>
          <a:blip r:embed="rId4" cstate="print"/>
          <a:srcRect/>
          <a:stretch>
            <a:fillRect/>
          </a:stretch>
        </p:blipFill>
        <p:spPr bwMode="auto">
          <a:xfrm>
            <a:off x="0" y="2743200"/>
            <a:ext cx="2320515" cy="35052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View Image">
            <a:hlinkClick r:id="rId2"/>
          </p:cNvPr>
          <p:cNvPicPr>
            <a:picLocks noChangeAspect="1" noChangeArrowheads="1"/>
          </p:cNvPicPr>
          <p:nvPr/>
        </p:nvPicPr>
        <p:blipFill>
          <a:blip r:embed="rId3" cstate="print"/>
          <a:srcRect/>
          <a:stretch>
            <a:fillRect/>
          </a:stretch>
        </p:blipFill>
        <p:spPr bwMode="auto">
          <a:xfrm>
            <a:off x="0" y="1524000"/>
            <a:ext cx="6781800" cy="5099916"/>
          </a:xfrm>
          <a:prstGeom prst="rect">
            <a:avLst/>
          </a:prstGeom>
          <a:noFill/>
        </p:spPr>
      </p:pic>
      <p:sp>
        <p:nvSpPr>
          <p:cNvPr id="5" name="Rectangle 4"/>
          <p:cNvSpPr/>
          <p:nvPr/>
        </p:nvSpPr>
        <p:spPr>
          <a:xfrm>
            <a:off x="1752600" y="457200"/>
            <a:ext cx="5890267"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The Little Rock Nine</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 name="Picture 2" descr="View Image">
            <a:hlinkClick r:id="rId4"/>
          </p:cNvPr>
          <p:cNvPicPr>
            <a:picLocks noChangeAspect="1" noChangeArrowheads="1"/>
          </p:cNvPicPr>
          <p:nvPr/>
        </p:nvPicPr>
        <p:blipFill>
          <a:blip r:embed="rId5" cstate="print"/>
          <a:srcRect/>
          <a:stretch>
            <a:fillRect/>
          </a:stretch>
        </p:blipFill>
        <p:spPr bwMode="auto">
          <a:xfrm>
            <a:off x="5867400" y="3948379"/>
            <a:ext cx="3276600" cy="290962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229600" cy="1143000"/>
          </a:xfrm>
        </p:spPr>
        <p:txBody>
          <a:bodyPr/>
          <a:lstStyle/>
          <a:p>
            <a:r>
              <a:rPr lang="en-US" dirty="0" smtClean="0"/>
              <a:t>Little Rock</a:t>
            </a:r>
            <a:endParaRPr lang="en-US" dirty="0"/>
          </a:p>
        </p:txBody>
      </p:sp>
      <p:sp>
        <p:nvSpPr>
          <p:cNvPr id="3" name="Content Placeholder 2"/>
          <p:cNvSpPr>
            <a:spLocks noGrp="1"/>
          </p:cNvSpPr>
          <p:nvPr>
            <p:ph idx="1"/>
          </p:nvPr>
        </p:nvSpPr>
        <p:spPr>
          <a:xfrm>
            <a:off x="457200" y="1143000"/>
            <a:ext cx="5257800" cy="5867400"/>
          </a:xfrm>
        </p:spPr>
        <p:txBody>
          <a:bodyPr>
            <a:normAutofit fontScale="85000" lnSpcReduction="20000"/>
          </a:bodyPr>
          <a:lstStyle/>
          <a:p>
            <a:pPr>
              <a:buNone/>
            </a:pPr>
            <a:r>
              <a:rPr lang="en-US" dirty="0" smtClean="0"/>
              <a:t>Despite the Brown vs. the Board decision many Southern schools kept blacks out.</a:t>
            </a:r>
          </a:p>
          <a:p>
            <a:pPr>
              <a:buNone/>
            </a:pPr>
            <a:r>
              <a:rPr lang="en-US" dirty="0" smtClean="0"/>
              <a:t> </a:t>
            </a:r>
          </a:p>
          <a:p>
            <a:pPr>
              <a:buNone/>
            </a:pPr>
            <a:r>
              <a:rPr lang="en-US" dirty="0" smtClean="0"/>
              <a:t>*</a:t>
            </a:r>
            <a:r>
              <a:rPr lang="en-US" u="sng" dirty="0" smtClean="0"/>
              <a:t>In 1957 </a:t>
            </a:r>
            <a:r>
              <a:rPr lang="en-US" dirty="0" smtClean="0"/>
              <a:t>Little Rock, Arkansas planned to begin the integration of the schools.  </a:t>
            </a:r>
            <a:r>
              <a:rPr lang="en-US" u="sng" dirty="0" smtClean="0"/>
              <a:t>During the first year 9 black students were scheduled to attend an all white school.</a:t>
            </a:r>
          </a:p>
          <a:p>
            <a:pPr>
              <a:buNone/>
            </a:pPr>
            <a:r>
              <a:rPr lang="en-US" dirty="0" smtClean="0"/>
              <a:t> </a:t>
            </a:r>
          </a:p>
          <a:p>
            <a:pPr>
              <a:buNone/>
            </a:pPr>
            <a:r>
              <a:rPr lang="en-US" dirty="0" smtClean="0"/>
              <a:t>*The </a:t>
            </a:r>
            <a:r>
              <a:rPr lang="en-US" u="sng" dirty="0" smtClean="0"/>
              <a:t>governor opposed the plan and sent the National Guard to the school and had it surrounded.</a:t>
            </a:r>
          </a:p>
          <a:p>
            <a:pPr>
              <a:buNone/>
            </a:pPr>
            <a:r>
              <a:rPr lang="en-US" dirty="0" smtClean="0"/>
              <a:t> </a:t>
            </a:r>
          </a:p>
          <a:p>
            <a:pPr>
              <a:buNone/>
            </a:pPr>
            <a:r>
              <a:rPr lang="en-US" dirty="0" smtClean="0"/>
              <a:t> </a:t>
            </a:r>
          </a:p>
          <a:p>
            <a:endParaRPr lang="en-US"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5943600" y="990600"/>
            <a:ext cx="2543175" cy="3718092"/>
          </a:xfrm>
          <a:prstGeom prst="rect">
            <a:avLst/>
          </a:prstGeom>
          <a:noFill/>
        </p:spPr>
      </p:pic>
      <p:sp>
        <p:nvSpPr>
          <p:cNvPr id="5" name="TextBox 4"/>
          <p:cNvSpPr txBox="1"/>
          <p:nvPr/>
        </p:nvSpPr>
        <p:spPr>
          <a:xfrm>
            <a:off x="6400800" y="4724400"/>
            <a:ext cx="2362200" cy="461665"/>
          </a:xfrm>
          <a:prstGeom prst="rect">
            <a:avLst/>
          </a:prstGeom>
          <a:noFill/>
        </p:spPr>
        <p:txBody>
          <a:bodyPr wrap="square" rtlCol="0">
            <a:spAutoFit/>
          </a:bodyPr>
          <a:lstStyle/>
          <a:p>
            <a:r>
              <a:rPr lang="en-US" sz="2400" dirty="0" err="1" smtClean="0"/>
              <a:t>Orval</a:t>
            </a:r>
            <a:r>
              <a:rPr lang="en-US" sz="2400" dirty="0" smtClean="0"/>
              <a:t> </a:t>
            </a:r>
            <a:r>
              <a:rPr lang="en-US" sz="2400" dirty="0" err="1" smtClean="0"/>
              <a:t>Faubus</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599"/>
            <a:ext cx="8382000" cy="2819401"/>
          </a:xfrm>
        </p:spPr>
        <p:txBody>
          <a:bodyPr>
            <a:normAutofit/>
          </a:bodyPr>
          <a:lstStyle/>
          <a:p>
            <a:pPr>
              <a:buNone/>
            </a:pPr>
            <a:r>
              <a:rPr lang="en-US" sz="3000" u="sng" dirty="0" smtClean="0"/>
              <a:t>Eisenhower hesitated </a:t>
            </a:r>
            <a:r>
              <a:rPr lang="en-US" sz="3000" dirty="0" smtClean="0"/>
              <a:t>to react to the situation</a:t>
            </a:r>
            <a:r>
              <a:rPr lang="en-US" sz="3000" u="sng" dirty="0" smtClean="0"/>
              <a:t>.  Eventually federal troops had to be sent to maintain order </a:t>
            </a:r>
            <a:r>
              <a:rPr lang="en-US" sz="3000" dirty="0" smtClean="0"/>
              <a:t>while the law was being carried out.</a:t>
            </a:r>
          </a:p>
          <a:p>
            <a:pPr>
              <a:buNone/>
            </a:pPr>
            <a:r>
              <a:rPr lang="en-US" sz="3000" dirty="0" smtClean="0"/>
              <a:t> </a:t>
            </a:r>
          </a:p>
          <a:p>
            <a:endParaRPr lang="en-US" dirty="0"/>
          </a:p>
        </p:txBody>
      </p:sp>
      <p:pic>
        <p:nvPicPr>
          <p:cNvPr id="55304" name="Picture 8" descr="View Image">
            <a:hlinkClick r:id="rId2"/>
          </p:cNvPr>
          <p:cNvPicPr>
            <a:picLocks noChangeAspect="1" noChangeArrowheads="1"/>
          </p:cNvPicPr>
          <p:nvPr/>
        </p:nvPicPr>
        <p:blipFill>
          <a:blip r:embed="rId3" cstate="print"/>
          <a:srcRect/>
          <a:stretch>
            <a:fillRect/>
          </a:stretch>
        </p:blipFill>
        <p:spPr bwMode="auto">
          <a:xfrm>
            <a:off x="1295400" y="2743200"/>
            <a:ext cx="6629400" cy="445495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Content Placeholder 7"/>
          <p:cNvSpPr>
            <a:spLocks noGrp="1"/>
          </p:cNvSpPr>
          <p:nvPr>
            <p:ph idx="1"/>
          </p:nvPr>
        </p:nvSpPr>
        <p:spPr>
          <a:xfrm>
            <a:off x="381000" y="4595018"/>
            <a:ext cx="8229600" cy="4525963"/>
          </a:xfrm>
        </p:spPr>
        <p:txBody>
          <a:bodyPr>
            <a:normAutofit/>
          </a:bodyPr>
          <a:lstStyle/>
          <a:p>
            <a:r>
              <a:rPr lang="en-US" sz="2400" dirty="0" smtClean="0"/>
              <a:t>Elizabeth </a:t>
            </a:r>
            <a:r>
              <a:rPr lang="en-US" sz="2400" dirty="0" err="1" smtClean="0"/>
              <a:t>Eckford</a:t>
            </a:r>
            <a:r>
              <a:rPr lang="en-US" sz="2400" dirty="0" smtClean="0"/>
              <a:t> is depicted in this photograph taken by Will Counts in 1957. It is one of the top 100 photographs of the 20th century, according to the Associated Press.</a:t>
            </a:r>
            <a:endParaRPr lang="en-US" sz="2400" dirty="0"/>
          </a:p>
        </p:txBody>
      </p:sp>
      <p:pic>
        <p:nvPicPr>
          <p:cNvPr id="57348" name="Picture 4" descr="http://amcop.blogspot.com/little%20rock%20nine.JPG"/>
          <p:cNvPicPr>
            <a:picLocks noChangeAspect="1" noChangeArrowheads="1"/>
          </p:cNvPicPr>
          <p:nvPr/>
        </p:nvPicPr>
        <p:blipFill>
          <a:blip r:embed="rId2" cstate="print"/>
          <a:srcRect/>
          <a:stretch>
            <a:fillRect/>
          </a:stretch>
        </p:blipFill>
        <p:spPr bwMode="auto">
          <a:xfrm>
            <a:off x="1143000" y="0"/>
            <a:ext cx="6842758" cy="44196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View Image">
            <a:hlinkClick r:id="rId2"/>
          </p:cNvPr>
          <p:cNvPicPr>
            <a:picLocks noChangeAspect="1" noChangeArrowheads="1"/>
          </p:cNvPicPr>
          <p:nvPr/>
        </p:nvPicPr>
        <p:blipFill>
          <a:blip r:embed="rId3" cstate="print"/>
          <a:srcRect/>
          <a:stretch>
            <a:fillRect/>
          </a:stretch>
        </p:blipFill>
        <p:spPr bwMode="auto">
          <a:xfrm>
            <a:off x="0" y="-60960"/>
            <a:ext cx="9144000" cy="7315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http://rds.yahoo.com/_ylt=A0WTbx73Ud9LMAoAxw6jzbkF/SIG=12p3a94ft/EXP=1273013111/**http%3a/aam.govst.edu/projects/mwysocki/images/littlerock/statecap.jpg"/>
          <p:cNvPicPr>
            <a:picLocks noChangeAspect="1" noChangeArrowheads="1"/>
          </p:cNvPicPr>
          <p:nvPr/>
        </p:nvPicPr>
        <p:blipFill>
          <a:blip r:embed="rId2" cstate="print"/>
          <a:srcRect/>
          <a:stretch>
            <a:fillRect/>
          </a:stretch>
        </p:blipFill>
        <p:spPr bwMode="auto">
          <a:xfrm>
            <a:off x="0" y="381000"/>
            <a:ext cx="8991600" cy="625197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4525963"/>
          </a:xfrm>
        </p:spPr>
        <p:txBody>
          <a:bodyPr>
            <a:normAutofit fontScale="85000" lnSpcReduction="10000"/>
          </a:bodyPr>
          <a:lstStyle/>
          <a:p>
            <a:pPr>
              <a:buNone/>
            </a:pPr>
            <a:r>
              <a:rPr lang="en-US" dirty="0" smtClean="0"/>
              <a:t>Day after day the students had to escorted to school by</a:t>
            </a:r>
          </a:p>
          <a:p>
            <a:pPr>
              <a:buNone/>
            </a:pPr>
            <a:r>
              <a:rPr lang="en-US" dirty="0" smtClean="0"/>
              <a:t>  the troops and protected from angry whites.</a:t>
            </a:r>
          </a:p>
          <a:p>
            <a:pPr>
              <a:buNone/>
            </a:pPr>
            <a:r>
              <a:rPr lang="en-US" dirty="0" smtClean="0"/>
              <a:t> </a:t>
            </a:r>
          </a:p>
          <a:p>
            <a:pPr>
              <a:buNone/>
            </a:pPr>
            <a:r>
              <a:rPr lang="en-US" u="sng" dirty="0" smtClean="0"/>
              <a:t>*The governor ordered the public schools closed in 1958</a:t>
            </a:r>
          </a:p>
          <a:p>
            <a:pPr>
              <a:buNone/>
            </a:pPr>
            <a:r>
              <a:rPr lang="en-US" u="sng" dirty="0" smtClean="0"/>
              <a:t>  in order to prevent integration.  The Supreme Court </a:t>
            </a:r>
          </a:p>
          <a:p>
            <a:pPr>
              <a:buNone/>
            </a:pPr>
            <a:r>
              <a:rPr lang="en-US" u="sng" dirty="0" smtClean="0"/>
              <a:t>  ruled that “evasive schemes” to avoid integration were</a:t>
            </a:r>
          </a:p>
          <a:p>
            <a:pPr>
              <a:buNone/>
            </a:pPr>
            <a:r>
              <a:rPr lang="en-US" u="sng" dirty="0" smtClean="0"/>
              <a:t>  illegal</a:t>
            </a:r>
            <a:r>
              <a:rPr lang="en-US" dirty="0" smtClean="0"/>
              <a:t>.</a:t>
            </a:r>
          </a:p>
          <a:p>
            <a:pPr>
              <a:buNone/>
            </a:pPr>
            <a:r>
              <a:rPr lang="en-US" dirty="0" smtClean="0"/>
              <a:t> </a:t>
            </a:r>
          </a:p>
          <a:p>
            <a:pPr>
              <a:buNone/>
            </a:pPr>
            <a:r>
              <a:rPr lang="en-US" dirty="0" smtClean="0"/>
              <a:t>*The schools were reopened in 1959.</a:t>
            </a:r>
          </a:p>
          <a:p>
            <a:endParaRPr lang="en-US" dirty="0"/>
          </a:p>
        </p:txBody>
      </p:sp>
      <p:pic>
        <p:nvPicPr>
          <p:cNvPr id="4" name="Picture 6" descr="View Image">
            <a:hlinkClick r:id="rId2"/>
          </p:cNvPr>
          <p:cNvPicPr>
            <a:picLocks noChangeAspect="1" noChangeArrowheads="1"/>
          </p:cNvPicPr>
          <p:nvPr/>
        </p:nvPicPr>
        <p:blipFill>
          <a:blip r:embed="rId3" cstate="print"/>
          <a:srcRect/>
          <a:stretch>
            <a:fillRect/>
          </a:stretch>
        </p:blipFill>
        <p:spPr bwMode="auto">
          <a:xfrm>
            <a:off x="2667000" y="4041646"/>
            <a:ext cx="4267200" cy="281635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Counter in the Smithsonian</a:t>
            </a:r>
            <a:endParaRPr lang="en-US" dirty="0"/>
          </a:p>
        </p:txBody>
      </p:sp>
      <p:pic>
        <p:nvPicPr>
          <p:cNvPr id="4" name="Content Placeholder 3" descr="DSCF8494.JPG"/>
          <p:cNvPicPr>
            <a:picLocks noGrp="1" noChangeAspect="1"/>
          </p:cNvPicPr>
          <p:nvPr>
            <p:ph idx="1"/>
          </p:nvPr>
        </p:nvPicPr>
        <p:blipFill>
          <a:blip r:embed="rId2" cstate="print"/>
          <a:stretch>
            <a:fillRect/>
          </a:stretch>
        </p:blipFill>
        <p:spPr>
          <a:xfrm>
            <a:off x="0" y="1219200"/>
            <a:ext cx="5029200" cy="3771900"/>
          </a:xfrm>
        </p:spPr>
      </p:pic>
      <p:pic>
        <p:nvPicPr>
          <p:cNvPr id="6" name="Picture 5" descr="DSCF8496.JPG"/>
          <p:cNvPicPr>
            <a:picLocks noChangeAspect="1"/>
          </p:cNvPicPr>
          <p:nvPr/>
        </p:nvPicPr>
        <p:blipFill>
          <a:blip r:embed="rId3" cstate="print"/>
          <a:stretch>
            <a:fillRect/>
          </a:stretch>
        </p:blipFill>
        <p:spPr>
          <a:xfrm>
            <a:off x="4724400" y="3543300"/>
            <a:ext cx="4419600" cy="3314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8610600" cy="5562600"/>
          </a:xfrm>
        </p:spPr>
        <p:txBody>
          <a:bodyPr>
            <a:normAutofit fontScale="62500" lnSpcReduction="20000"/>
          </a:bodyPr>
          <a:lstStyle/>
          <a:p>
            <a:r>
              <a:rPr lang="en-US" sz="3800" dirty="0"/>
              <a:t>African Americans living in the South were </a:t>
            </a:r>
            <a:r>
              <a:rPr lang="en-US" sz="3800" u="sng" dirty="0"/>
              <a:t>in the </a:t>
            </a:r>
            <a:r>
              <a:rPr lang="en-US" sz="3800" u="sng" dirty="0" smtClean="0"/>
              <a:t>1950’s  </a:t>
            </a:r>
            <a:r>
              <a:rPr lang="en-US" sz="3800" u="sng" dirty="0"/>
              <a:t>referred to as “colored” or “Negro”.</a:t>
            </a:r>
          </a:p>
          <a:p>
            <a:pPr>
              <a:buNone/>
            </a:pPr>
            <a:endParaRPr lang="en-US" sz="3800" dirty="0"/>
          </a:p>
          <a:p>
            <a:r>
              <a:rPr lang="en-US" sz="3800" dirty="0" smtClean="0"/>
              <a:t>It </a:t>
            </a:r>
            <a:r>
              <a:rPr lang="en-US" sz="3800" dirty="0"/>
              <a:t>was common for a white southerner to call even a </a:t>
            </a:r>
            <a:r>
              <a:rPr lang="en-US" sz="3800" dirty="0" smtClean="0"/>
              <a:t>grown </a:t>
            </a:r>
            <a:r>
              <a:rPr lang="en-US" sz="3800" dirty="0"/>
              <a:t>adult </a:t>
            </a:r>
            <a:r>
              <a:rPr lang="en-US" sz="3800" u="sng" dirty="0"/>
              <a:t>“girl” or “boy”.  </a:t>
            </a:r>
            <a:r>
              <a:rPr lang="en-US" sz="3800" dirty="0"/>
              <a:t>Some names used </a:t>
            </a:r>
            <a:r>
              <a:rPr lang="en-US" sz="3800" dirty="0" smtClean="0"/>
              <a:t>were worse </a:t>
            </a:r>
            <a:r>
              <a:rPr lang="en-US" sz="3800" dirty="0"/>
              <a:t>than that.</a:t>
            </a:r>
          </a:p>
          <a:p>
            <a:pPr>
              <a:buNone/>
            </a:pPr>
            <a:r>
              <a:rPr lang="en-US" sz="3800" dirty="0"/>
              <a:t> </a:t>
            </a:r>
            <a:r>
              <a:rPr lang="en-US" sz="3800" dirty="0" smtClean="0"/>
              <a:t>    </a:t>
            </a:r>
            <a:r>
              <a:rPr lang="en-US" sz="3800" u="sng" dirty="0" smtClean="0"/>
              <a:t>African </a:t>
            </a:r>
            <a:r>
              <a:rPr lang="en-US" sz="3800" u="sng" dirty="0"/>
              <a:t>Americans in the South were expected to </a:t>
            </a:r>
            <a:r>
              <a:rPr lang="en-US" sz="3800" u="sng" dirty="0" smtClean="0"/>
              <a:t>know their </a:t>
            </a:r>
            <a:r>
              <a:rPr lang="en-US" sz="3800" u="sng" dirty="0"/>
              <a:t>place</a:t>
            </a:r>
            <a:r>
              <a:rPr lang="en-US" sz="3800" dirty="0"/>
              <a:t>.  If they were out of line the </a:t>
            </a:r>
            <a:r>
              <a:rPr lang="en-US" sz="3800" dirty="0" smtClean="0"/>
              <a:t>consequences could </a:t>
            </a:r>
            <a:r>
              <a:rPr lang="en-US" sz="3800" dirty="0"/>
              <a:t>be deadly</a:t>
            </a:r>
            <a:r>
              <a:rPr lang="en-US" sz="3800" dirty="0" smtClean="0"/>
              <a:t>.</a:t>
            </a:r>
          </a:p>
          <a:p>
            <a:pPr>
              <a:buNone/>
            </a:pPr>
            <a:endParaRPr lang="en-US" sz="3800" dirty="0"/>
          </a:p>
          <a:p>
            <a:r>
              <a:rPr lang="en-US" sz="3800" dirty="0" smtClean="0"/>
              <a:t>Southern </a:t>
            </a:r>
            <a:r>
              <a:rPr lang="en-US" sz="3800" dirty="0"/>
              <a:t>blacks were constantly reminded of </a:t>
            </a:r>
            <a:r>
              <a:rPr lang="en-US" sz="3800" u="sng" dirty="0" smtClean="0"/>
              <a:t>their second </a:t>
            </a:r>
            <a:r>
              <a:rPr lang="en-US" sz="3800" u="sng" dirty="0"/>
              <a:t>class status</a:t>
            </a:r>
            <a:r>
              <a:rPr lang="en-US" sz="3800" u="sng" dirty="0" smtClean="0"/>
              <a:t>.</a:t>
            </a:r>
          </a:p>
          <a:p>
            <a:pPr>
              <a:buNone/>
            </a:pPr>
            <a:r>
              <a:rPr lang="en-US" sz="3800" dirty="0"/>
              <a:t> </a:t>
            </a:r>
          </a:p>
          <a:p>
            <a:r>
              <a:rPr lang="en-US" sz="3800" u="sng" dirty="0" smtClean="0"/>
              <a:t>Most </a:t>
            </a:r>
            <a:r>
              <a:rPr lang="en-US" sz="3800" u="sng" dirty="0"/>
              <a:t>aspects of life were separated from white </a:t>
            </a:r>
            <a:r>
              <a:rPr lang="en-US" sz="3800" u="sng" dirty="0" smtClean="0"/>
              <a:t>society.  The </a:t>
            </a:r>
            <a:r>
              <a:rPr lang="en-US" sz="3800" u="sng" dirty="0"/>
              <a:t>facilities for African Americans was usually </a:t>
            </a:r>
            <a:r>
              <a:rPr lang="en-US" sz="3800" u="sng" dirty="0" smtClean="0"/>
              <a:t>of </a:t>
            </a:r>
            <a:r>
              <a:rPr lang="en-US" sz="3800" u="sng" dirty="0"/>
              <a:t>inferior quality</a:t>
            </a:r>
            <a:r>
              <a:rPr lang="en-US" sz="3800" dirty="0" smtClean="0"/>
              <a:t>.</a:t>
            </a:r>
            <a:endParaRPr lang="en-US" sz="3800" dirty="0"/>
          </a:p>
        </p:txBody>
      </p:sp>
      <p:sp>
        <p:nvSpPr>
          <p:cNvPr id="5" name="Rectangle 4"/>
          <p:cNvSpPr/>
          <p:nvPr/>
        </p:nvSpPr>
        <p:spPr>
          <a:xfrm>
            <a:off x="1371600" y="304800"/>
            <a:ext cx="6211765"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Second Class Citizens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686800" cy="4221163"/>
          </a:xfrm>
        </p:spPr>
        <p:txBody>
          <a:bodyPr>
            <a:normAutofit/>
          </a:bodyPr>
          <a:lstStyle/>
          <a:p>
            <a:pPr>
              <a:buFont typeface="Wingdings" pitchFamily="2" charset="2"/>
              <a:buChar char="§"/>
            </a:pPr>
            <a:r>
              <a:rPr lang="en-US" sz="2400" u="sng" dirty="0" smtClean="0"/>
              <a:t>On February 1, 1960 four black students from North Carolina </a:t>
            </a:r>
            <a:r>
              <a:rPr lang="en-US" sz="2400" dirty="0" smtClean="0"/>
              <a:t>Agricultural and Technical College went to downtown Greensboro to protest.</a:t>
            </a:r>
          </a:p>
          <a:p>
            <a:pPr>
              <a:buFont typeface="Wingdings" pitchFamily="2" charset="2"/>
              <a:buChar char="§"/>
            </a:pPr>
            <a:r>
              <a:rPr lang="en-US" sz="2400" dirty="0" smtClean="0"/>
              <a:t> </a:t>
            </a:r>
            <a:r>
              <a:rPr lang="en-US" sz="2400" u="sng" dirty="0" smtClean="0"/>
              <a:t>Their goal was to go into Woolworth’s and sit down at the whites only lunch counter and order coffee.</a:t>
            </a:r>
          </a:p>
          <a:p>
            <a:pPr>
              <a:buFont typeface="Wingdings" pitchFamily="2" charset="2"/>
              <a:buChar char="§"/>
            </a:pPr>
            <a:r>
              <a:rPr lang="en-US" sz="2400" dirty="0" smtClean="0"/>
              <a:t> The waitress told them that coloreds were not served there.  They remained seated until the store closed.</a:t>
            </a:r>
          </a:p>
          <a:p>
            <a:endParaRPr lang="en-US" dirty="0"/>
          </a:p>
        </p:txBody>
      </p:sp>
      <p:pic>
        <p:nvPicPr>
          <p:cNvPr id="4" name="Picture 10" descr="View Image">
            <a:hlinkClick r:id="rId2"/>
          </p:cNvPr>
          <p:cNvPicPr>
            <a:picLocks noChangeAspect="1" noChangeArrowheads="1"/>
          </p:cNvPicPr>
          <p:nvPr/>
        </p:nvPicPr>
        <p:blipFill>
          <a:blip r:embed="rId3" cstate="print"/>
          <a:srcRect/>
          <a:stretch>
            <a:fillRect/>
          </a:stretch>
        </p:blipFill>
        <p:spPr bwMode="auto">
          <a:xfrm>
            <a:off x="2362200" y="3678629"/>
            <a:ext cx="4343400" cy="3179371"/>
          </a:xfrm>
          <a:prstGeom prst="rect">
            <a:avLst/>
          </a:prstGeom>
          <a:noFill/>
        </p:spPr>
      </p:pic>
      <p:sp>
        <p:nvSpPr>
          <p:cNvPr id="6" name="Rectangle 5"/>
          <p:cNvSpPr/>
          <p:nvPr/>
        </p:nvSpPr>
        <p:spPr>
          <a:xfrm>
            <a:off x="1371600" y="0"/>
            <a:ext cx="621311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Lunch Counter Sit ins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Protest Grows</a:t>
            </a:r>
            <a:endParaRPr lang="en-US" dirty="0"/>
          </a:p>
        </p:txBody>
      </p:sp>
      <p:sp>
        <p:nvSpPr>
          <p:cNvPr id="3" name="Content Placeholder 2"/>
          <p:cNvSpPr>
            <a:spLocks noGrp="1"/>
          </p:cNvSpPr>
          <p:nvPr>
            <p:ph idx="1"/>
          </p:nvPr>
        </p:nvSpPr>
        <p:spPr>
          <a:xfrm>
            <a:off x="3276600" y="1752600"/>
            <a:ext cx="5410200" cy="4373563"/>
          </a:xfrm>
        </p:spPr>
        <p:txBody>
          <a:bodyPr>
            <a:normAutofit fontScale="85000" lnSpcReduction="20000"/>
          </a:bodyPr>
          <a:lstStyle/>
          <a:p>
            <a:pPr>
              <a:buFont typeface="Wingdings" pitchFamily="2" charset="2"/>
              <a:buChar char="§"/>
            </a:pPr>
            <a:r>
              <a:rPr lang="en-US" u="sng" dirty="0" smtClean="0"/>
              <a:t>The next day there were 23 students there to protest and the day after that there were 64.  The number involved in the silent protest grew.</a:t>
            </a:r>
          </a:p>
          <a:p>
            <a:pPr>
              <a:buNone/>
            </a:pPr>
            <a:endParaRPr lang="en-US" dirty="0" smtClean="0"/>
          </a:p>
          <a:p>
            <a:pPr>
              <a:buFont typeface="Wingdings" pitchFamily="2" charset="2"/>
              <a:buChar char="§"/>
            </a:pPr>
            <a:r>
              <a:rPr lang="en-US" u="sng" dirty="0" smtClean="0"/>
              <a:t>Police would come to arrest the non-violent protesters. Crowds would often gather to shout at the students, they poured ketchup over their heads, and even put out cigarettes on their backs.</a:t>
            </a:r>
          </a:p>
          <a:p>
            <a:endParaRPr lang="en-US" dirty="0"/>
          </a:p>
        </p:txBody>
      </p:sp>
      <p:pic>
        <p:nvPicPr>
          <p:cNvPr id="63490" name="Picture 2" descr="View Image">
            <a:hlinkClick r:id="rId2"/>
          </p:cNvPr>
          <p:cNvPicPr>
            <a:picLocks noChangeAspect="1" noChangeArrowheads="1"/>
          </p:cNvPicPr>
          <p:nvPr/>
        </p:nvPicPr>
        <p:blipFill>
          <a:blip r:embed="rId3" cstate="print"/>
          <a:srcRect/>
          <a:stretch>
            <a:fillRect/>
          </a:stretch>
        </p:blipFill>
        <p:spPr bwMode="auto">
          <a:xfrm>
            <a:off x="0" y="1752600"/>
            <a:ext cx="2914117" cy="43624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descr="http://www.spokesmanreview.com/library/civilrights/sitins/sitin.jpg"/>
          <p:cNvPicPr>
            <a:picLocks noChangeAspect="1" noChangeArrowheads="1"/>
          </p:cNvPicPr>
          <p:nvPr/>
        </p:nvPicPr>
        <p:blipFill>
          <a:blip r:embed="rId2" cstate="print"/>
          <a:srcRect/>
          <a:stretch>
            <a:fillRect/>
          </a:stretch>
        </p:blipFill>
        <p:spPr bwMode="auto">
          <a:xfrm>
            <a:off x="0" y="-381000"/>
            <a:ext cx="8382000" cy="695706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normAutofit/>
          </a:bodyPr>
          <a:lstStyle/>
          <a:p>
            <a:pPr>
              <a:buFont typeface="Wingdings" pitchFamily="2" charset="2"/>
              <a:buChar char="§"/>
            </a:pPr>
            <a:r>
              <a:rPr lang="en-US" sz="2400" dirty="0" smtClean="0"/>
              <a:t>In </a:t>
            </a:r>
            <a:r>
              <a:rPr lang="en-US" sz="2400" u="sng" dirty="0" smtClean="0"/>
              <a:t>1961 groups of protesters known as the freedom riders began to board buses and ride across the South</a:t>
            </a:r>
            <a:r>
              <a:rPr lang="en-US" sz="2400" dirty="0" smtClean="0"/>
              <a:t>.</a:t>
            </a:r>
          </a:p>
          <a:p>
            <a:pPr>
              <a:buNone/>
            </a:pPr>
            <a:r>
              <a:rPr lang="en-US" sz="2400" dirty="0" smtClean="0"/>
              <a:t> </a:t>
            </a:r>
          </a:p>
          <a:p>
            <a:pPr>
              <a:buFont typeface="Wingdings" pitchFamily="2" charset="2"/>
              <a:buChar char="§"/>
            </a:pPr>
            <a:r>
              <a:rPr lang="en-US" sz="2400" dirty="0" smtClean="0"/>
              <a:t>The riders were trying to </a:t>
            </a:r>
            <a:r>
              <a:rPr lang="en-US" sz="2400" u="sng" dirty="0" smtClean="0"/>
              <a:t>gain attention to the policy of segregation on interstate trains and buses.</a:t>
            </a:r>
          </a:p>
          <a:p>
            <a:pPr>
              <a:buNone/>
            </a:pPr>
            <a:endParaRPr lang="en-US" sz="2400" dirty="0" smtClean="0"/>
          </a:p>
          <a:p>
            <a:pPr>
              <a:buFont typeface="Wingdings" pitchFamily="2" charset="2"/>
              <a:buChar char="§"/>
            </a:pPr>
            <a:r>
              <a:rPr lang="en-US" sz="2400" dirty="0" smtClean="0"/>
              <a:t>The riders were often in danger of angry mobs who would drag them from the buses and beat them. </a:t>
            </a:r>
          </a:p>
          <a:p>
            <a:pPr>
              <a:buFont typeface="Wingdings" pitchFamily="2" charset="2"/>
              <a:buChar char="§"/>
            </a:pPr>
            <a:endParaRPr lang="en-US" dirty="0"/>
          </a:p>
        </p:txBody>
      </p:sp>
      <p:sp>
        <p:nvSpPr>
          <p:cNvPr id="4" name="Rectangle 3"/>
          <p:cNvSpPr/>
          <p:nvPr/>
        </p:nvSpPr>
        <p:spPr>
          <a:xfrm>
            <a:off x="2209800" y="0"/>
            <a:ext cx="445532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Freedom Rides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7588" name="Picture 4" descr="View Image">
            <a:hlinkClick r:id="rId2"/>
          </p:cNvPr>
          <p:cNvPicPr>
            <a:picLocks noChangeAspect="1" noChangeArrowheads="1"/>
          </p:cNvPicPr>
          <p:nvPr/>
        </p:nvPicPr>
        <p:blipFill>
          <a:blip r:embed="rId3" cstate="print"/>
          <a:srcRect/>
          <a:stretch>
            <a:fillRect/>
          </a:stretch>
        </p:blipFill>
        <p:spPr bwMode="auto">
          <a:xfrm>
            <a:off x="0" y="4312920"/>
            <a:ext cx="3810000" cy="2545080"/>
          </a:xfrm>
          <a:prstGeom prst="rect">
            <a:avLst/>
          </a:prstGeom>
          <a:noFill/>
        </p:spPr>
      </p:pic>
      <p:pic>
        <p:nvPicPr>
          <p:cNvPr id="67590" name="Picture 6" descr="View Image">
            <a:hlinkClick r:id="rId4"/>
          </p:cNvPr>
          <p:cNvPicPr>
            <a:picLocks noChangeAspect="1" noChangeArrowheads="1"/>
          </p:cNvPicPr>
          <p:nvPr/>
        </p:nvPicPr>
        <p:blipFill>
          <a:blip r:embed="rId5" cstate="print"/>
          <a:srcRect/>
          <a:stretch>
            <a:fillRect/>
          </a:stretch>
        </p:blipFill>
        <p:spPr bwMode="auto">
          <a:xfrm>
            <a:off x="5715000" y="4169663"/>
            <a:ext cx="3429000" cy="268833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4999037"/>
            <a:ext cx="8077200" cy="1858963"/>
          </a:xfrm>
        </p:spPr>
        <p:txBody>
          <a:bodyPr>
            <a:normAutofit/>
          </a:bodyPr>
          <a:lstStyle/>
          <a:p>
            <a:pPr>
              <a:buNone/>
            </a:pPr>
            <a:r>
              <a:rPr lang="en-US" u="sng" dirty="0" smtClean="0"/>
              <a:t>News of the violence gained national attention </a:t>
            </a:r>
            <a:r>
              <a:rPr lang="en-US" dirty="0" smtClean="0"/>
              <a:t>and demands for the end of interstate segregation were made.</a:t>
            </a:r>
          </a:p>
          <a:p>
            <a:endParaRPr lang="en-US"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1143000" y="0"/>
            <a:ext cx="6934200" cy="485394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160837"/>
            <a:ext cx="8229600" cy="2697163"/>
          </a:xfrm>
        </p:spPr>
        <p:txBody>
          <a:bodyPr>
            <a:normAutofit fontScale="92500" lnSpcReduction="20000"/>
          </a:bodyPr>
          <a:lstStyle/>
          <a:p>
            <a:pPr>
              <a:buFont typeface="Wingdings" pitchFamily="2" charset="2"/>
              <a:buChar char="§"/>
            </a:pPr>
            <a:r>
              <a:rPr lang="en-US" dirty="0" smtClean="0"/>
              <a:t>In September of 1961 the Interstate Commerce  Commission outlawed segregation in interstate travel.</a:t>
            </a:r>
          </a:p>
          <a:p>
            <a:pPr>
              <a:buNone/>
            </a:pPr>
            <a:r>
              <a:rPr lang="en-US" dirty="0" smtClean="0"/>
              <a:t> </a:t>
            </a:r>
          </a:p>
          <a:p>
            <a:pPr>
              <a:buFont typeface="Wingdings" pitchFamily="2" charset="2"/>
              <a:buChar char="§"/>
            </a:pPr>
            <a:r>
              <a:rPr lang="en-US" u="sng" dirty="0" smtClean="0"/>
              <a:t>The next year the Supreme Court outlawed segregation in all public travel accommodations</a:t>
            </a:r>
            <a:r>
              <a:rPr lang="en-US" dirty="0" smtClean="0"/>
              <a:t>.</a:t>
            </a:r>
          </a:p>
          <a:p>
            <a:pPr>
              <a:buFont typeface="Wingdings" pitchFamily="2" charset="2"/>
              <a:buChar char="§"/>
            </a:pPr>
            <a:endParaRPr lang="en-US" dirty="0"/>
          </a:p>
        </p:txBody>
      </p:sp>
      <p:pic>
        <p:nvPicPr>
          <p:cNvPr id="68610" name="Picture 2" descr="View Image">
            <a:hlinkClick r:id="rId2"/>
          </p:cNvPr>
          <p:cNvPicPr>
            <a:picLocks noChangeAspect="1" noChangeArrowheads="1"/>
          </p:cNvPicPr>
          <p:nvPr/>
        </p:nvPicPr>
        <p:blipFill>
          <a:blip r:embed="rId3" cstate="print"/>
          <a:srcRect/>
          <a:stretch>
            <a:fillRect/>
          </a:stretch>
        </p:blipFill>
        <p:spPr bwMode="auto">
          <a:xfrm>
            <a:off x="1185779" y="1524"/>
            <a:ext cx="6815221" cy="38846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problem-we-all-live-with-norman-rockwell"/>
          <p:cNvPicPr>
            <a:picLocks noChangeAspect="1" noChangeArrowheads="1"/>
          </p:cNvPicPr>
          <p:nvPr/>
        </p:nvPicPr>
        <p:blipFill>
          <a:blip r:embed="rId2" cstate="print"/>
          <a:srcRect/>
          <a:stretch>
            <a:fillRect/>
          </a:stretch>
        </p:blipFill>
        <p:spPr bwMode="auto">
          <a:xfrm>
            <a:off x="2667000" y="4416354"/>
            <a:ext cx="3962400" cy="2441646"/>
          </a:xfrm>
          <a:prstGeom prst="rect">
            <a:avLst/>
          </a:prstGeom>
          <a:noFill/>
          <a:ln w="25400">
            <a:solidFill>
              <a:srgbClr val="F60006"/>
            </a:solidFill>
            <a:miter lim="800000"/>
            <a:headEnd/>
            <a:tailEnd/>
          </a:ln>
        </p:spPr>
      </p:pic>
      <p:sp>
        <p:nvSpPr>
          <p:cNvPr id="1027" name="Rectangle 3"/>
          <p:cNvSpPr>
            <a:spLocks noChangeArrowheads="1"/>
          </p:cNvSpPr>
          <p:nvPr/>
        </p:nvSpPr>
        <p:spPr bwMode="auto">
          <a:xfrm>
            <a:off x="685800" y="1600200"/>
            <a:ext cx="7391400" cy="2590800"/>
          </a:xfrm>
          <a:prstGeom prst="rect">
            <a:avLst/>
          </a:prstGeom>
          <a:solidFill>
            <a:schemeClr val="bg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60006"/>
              </a:buClr>
              <a:buSzPts val="2200"/>
              <a:buFont typeface="Wingdings" pitchFamily="2" charset="2"/>
              <a:buChar char="§"/>
              <a:tabLst/>
            </a:pPr>
            <a:r>
              <a:rPr kumimoji="0" lang="en-US" sz="1800" b="1" i="0" u="none" strike="noStrike" cap="none" normalizeH="0" baseline="0" dirty="0" smtClean="0">
                <a:ln>
                  <a:noFill/>
                </a:ln>
                <a:solidFill>
                  <a:schemeClr val="tx1"/>
                </a:solidFill>
                <a:effectLst/>
                <a:latin typeface="Georgia" pitchFamily="18" charset="0"/>
                <a:cs typeface="Arial" pitchFamily="34" charset="0"/>
              </a:rPr>
              <a:t>In 1960, at the age of 6, Ruby Bridges became the first black elementary school child to attend a white school.</a:t>
            </a:r>
          </a:p>
          <a:p>
            <a:pPr marL="342900" marR="0" lvl="0" indent="-342900" algn="l" defTabSz="914400" rtl="0" eaLnBrk="1" fontAlgn="base" latinLnBrk="0" hangingPunct="1">
              <a:lnSpc>
                <a:spcPct val="100000"/>
              </a:lnSpc>
              <a:spcBef>
                <a:spcPct val="20000"/>
              </a:spcBef>
              <a:spcAft>
                <a:spcPct val="0"/>
              </a:spcAft>
              <a:buClr>
                <a:srgbClr val="F60006"/>
              </a:buClr>
              <a:buSzPts val="2200"/>
              <a:buFont typeface="Wingdings" pitchFamily="2" charset="2"/>
              <a:buChar char="§"/>
              <a:tabLst/>
            </a:pPr>
            <a:r>
              <a:rPr kumimoji="0" lang="en-US" sz="1800" b="1" i="0" u="none" strike="noStrike" cap="none" normalizeH="0" baseline="0" dirty="0" smtClean="0">
                <a:ln>
                  <a:noFill/>
                </a:ln>
                <a:solidFill>
                  <a:schemeClr val="tx1"/>
                </a:solidFill>
                <a:effectLst/>
                <a:latin typeface="Georgia" pitchFamily="18" charset="0"/>
                <a:cs typeface="Arial" pitchFamily="34" charset="0"/>
              </a:rPr>
              <a:t>Due to White opposition of integration, Ruby needed to be escorted to school by federal marshals.</a:t>
            </a:r>
          </a:p>
          <a:p>
            <a:pPr marL="342900" marR="0" lvl="0" indent="-342900" algn="l" defTabSz="914400" rtl="0" eaLnBrk="1" fontAlgn="base" latinLnBrk="0" hangingPunct="1">
              <a:lnSpc>
                <a:spcPct val="100000"/>
              </a:lnSpc>
              <a:spcBef>
                <a:spcPct val="20000"/>
              </a:spcBef>
              <a:spcAft>
                <a:spcPct val="0"/>
              </a:spcAft>
              <a:buClr>
                <a:srgbClr val="F60006"/>
              </a:buClr>
              <a:buSzPts val="2200"/>
              <a:buFont typeface="Wingdings" pitchFamily="2" charset="2"/>
              <a:buChar char="§"/>
              <a:tabLst/>
            </a:pPr>
            <a:r>
              <a:rPr kumimoji="0" lang="en-US" sz="1800" b="1" i="0" u="none" strike="noStrike" cap="none" normalizeH="0" baseline="0" dirty="0" smtClean="0">
                <a:ln>
                  <a:noFill/>
                </a:ln>
                <a:solidFill>
                  <a:schemeClr val="tx1"/>
                </a:solidFill>
                <a:effectLst/>
                <a:latin typeface="Georgia" pitchFamily="18" charset="0"/>
                <a:cs typeface="Arial" pitchFamily="34" charset="0"/>
              </a:rPr>
              <a:t>After Ruby entered the school, many of the teachers refused to teach and many of the White students went home.</a:t>
            </a:r>
          </a:p>
          <a:p>
            <a:pPr marL="342900" marR="0" lvl="0" indent="-342900" algn="l" defTabSz="914400" rtl="0" eaLnBrk="1" fontAlgn="base" latinLnBrk="0" hangingPunct="1">
              <a:lnSpc>
                <a:spcPct val="100000"/>
              </a:lnSpc>
              <a:spcBef>
                <a:spcPct val="20000"/>
              </a:spcBef>
              <a:spcAft>
                <a:spcPct val="0"/>
              </a:spcAft>
              <a:buClr>
                <a:srgbClr val="F60006"/>
              </a:buClr>
              <a:buSzPts val="2200"/>
              <a:buFont typeface="Wingdings" pitchFamily="2" charset="2"/>
              <a:buChar char="§"/>
              <a:tabLst/>
            </a:pPr>
            <a:r>
              <a:rPr kumimoji="0" lang="en-US" sz="1800" b="1" i="0" u="none" strike="noStrike" cap="none" normalizeH="0" baseline="0" dirty="0" smtClean="0">
                <a:ln>
                  <a:noFill/>
                </a:ln>
                <a:solidFill>
                  <a:schemeClr val="tx1"/>
                </a:solidFill>
                <a:effectLst/>
                <a:latin typeface="Georgia" pitchFamily="18" charset="0"/>
                <a:cs typeface="Arial" pitchFamily="34" charset="0"/>
              </a:rPr>
              <a:t>Ruby went to school everyday.</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762000" y="457200"/>
            <a:ext cx="7086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chemeClr val="tx2"/>
                </a:solidFill>
                <a:effectLst>
                  <a:outerShdw blurRad="38100" dist="38100" dir="2700000" algn="tl">
                    <a:srgbClr val="C0C0C0"/>
                  </a:outerShdw>
                </a:effectLst>
                <a:latin typeface="Georgia" pitchFamily="18" charset="0"/>
                <a:cs typeface="Arial" pitchFamily="34" charset="0"/>
              </a:rPr>
              <a:t>Ruby Bridges</a:t>
            </a:r>
            <a:endParaRPr kumimoji="0" lang="en-US" sz="4400" b="0" i="0" u="none" strike="noStrike" cap="none" normalizeH="0" baseline="0" dirty="0" smtClean="0">
              <a:ln>
                <a:noFill/>
              </a:ln>
              <a:solidFill>
                <a:schemeClr val="tx2"/>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2530" name="Picture 2" descr="i_have_a_dream_mlk"/>
          <p:cNvPicPr>
            <a:picLocks noChangeAspect="1" noChangeArrowheads="1"/>
          </p:cNvPicPr>
          <p:nvPr/>
        </p:nvPicPr>
        <p:blipFill>
          <a:blip r:embed="rId2" cstate="print"/>
          <a:srcRect/>
          <a:stretch>
            <a:fillRect/>
          </a:stretch>
        </p:blipFill>
        <p:spPr bwMode="auto">
          <a:xfrm>
            <a:off x="838200" y="1726935"/>
            <a:ext cx="7543800" cy="5131065"/>
          </a:xfrm>
          <a:prstGeom prst="rect">
            <a:avLst/>
          </a:prstGeom>
          <a:noFill/>
          <a:ln w="9525">
            <a:noFill/>
            <a:miter lim="800000"/>
            <a:headEnd/>
            <a:tailEnd/>
          </a:ln>
        </p:spPr>
      </p:pic>
      <p:sp>
        <p:nvSpPr>
          <p:cNvPr id="5" name="Rectangle 4"/>
          <p:cNvSpPr/>
          <p:nvPr/>
        </p:nvSpPr>
        <p:spPr>
          <a:xfrm>
            <a:off x="685800" y="381000"/>
            <a:ext cx="7744301"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 March on Washington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on Washington</a:t>
            </a:r>
            <a:endParaRPr lang="en-US" dirty="0"/>
          </a:p>
        </p:txBody>
      </p:sp>
      <p:sp>
        <p:nvSpPr>
          <p:cNvPr id="3" name="Content Placeholder 2"/>
          <p:cNvSpPr>
            <a:spLocks noGrp="1"/>
          </p:cNvSpPr>
          <p:nvPr>
            <p:ph idx="1"/>
          </p:nvPr>
        </p:nvSpPr>
        <p:spPr>
          <a:xfrm>
            <a:off x="304800" y="1524000"/>
            <a:ext cx="5334000" cy="5029200"/>
          </a:xfrm>
        </p:spPr>
        <p:txBody>
          <a:bodyPr>
            <a:normAutofit fontScale="85000" lnSpcReduction="20000"/>
          </a:bodyPr>
          <a:lstStyle/>
          <a:p>
            <a:r>
              <a:rPr lang="en-US" dirty="0" smtClean="0"/>
              <a:t>August, 1963, buses and trains began to bring thousands of marchers across the country to Washington D.C.  </a:t>
            </a:r>
            <a:r>
              <a:rPr lang="en-US" u="sng" dirty="0" smtClean="0"/>
              <a:t>To support the passage of the Civil Rights Act.</a:t>
            </a:r>
          </a:p>
          <a:p>
            <a:pPr>
              <a:buNone/>
            </a:pPr>
            <a:endParaRPr lang="en-US" dirty="0" smtClean="0"/>
          </a:p>
          <a:p>
            <a:r>
              <a:rPr lang="en-US" dirty="0" smtClean="0"/>
              <a:t>There were about 250,000 people crowed onto the mall in Washington D.C.    190,000 African Americans and 60,000 White Americans.</a:t>
            </a:r>
          </a:p>
          <a:p>
            <a:pPr>
              <a:buNone/>
            </a:pPr>
            <a:endParaRPr lang="en-US" dirty="0" smtClean="0"/>
          </a:p>
          <a:p>
            <a:r>
              <a:rPr lang="en-US" u="sng" dirty="0" smtClean="0"/>
              <a:t>The people chanted “Pass the bill.  Pass the bill.”</a:t>
            </a:r>
          </a:p>
          <a:p>
            <a:pPr>
              <a:buNone/>
            </a:pPr>
            <a:endParaRPr lang="en-US" u="sng" dirty="0"/>
          </a:p>
        </p:txBody>
      </p:sp>
      <p:pic>
        <p:nvPicPr>
          <p:cNvPr id="1026" name="Picture 2"/>
          <p:cNvPicPr>
            <a:picLocks noChangeAspect="1" noChangeArrowheads="1"/>
          </p:cNvPicPr>
          <p:nvPr/>
        </p:nvPicPr>
        <p:blipFill>
          <a:blip r:embed="rId2" cstate="print"/>
          <a:srcRect/>
          <a:stretch>
            <a:fillRect/>
          </a:stretch>
        </p:blipFill>
        <p:spPr bwMode="auto">
          <a:xfrm>
            <a:off x="6096000" y="4462272"/>
            <a:ext cx="3048000" cy="239572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477000" y="1371600"/>
            <a:ext cx="2154436"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Have a Dream”</a:t>
            </a:r>
            <a:endParaRPr lang="en-US" dirty="0"/>
          </a:p>
        </p:txBody>
      </p:sp>
      <p:sp>
        <p:nvSpPr>
          <p:cNvPr id="3" name="Content Placeholder 2"/>
          <p:cNvSpPr>
            <a:spLocks noGrp="1"/>
          </p:cNvSpPr>
          <p:nvPr>
            <p:ph idx="1"/>
          </p:nvPr>
        </p:nvSpPr>
        <p:spPr>
          <a:xfrm>
            <a:off x="457200" y="1371600"/>
            <a:ext cx="5334000" cy="4754563"/>
          </a:xfrm>
        </p:spPr>
        <p:txBody>
          <a:bodyPr>
            <a:normAutofit fontScale="85000" lnSpcReduction="20000"/>
          </a:bodyPr>
          <a:lstStyle/>
          <a:p>
            <a:r>
              <a:rPr lang="en-US" u="sng" dirty="0" smtClean="0"/>
              <a:t>Many people in the media predicted that violence </a:t>
            </a:r>
            <a:r>
              <a:rPr lang="en-US" dirty="0" smtClean="0"/>
              <a:t>would break out at the large gathering </a:t>
            </a:r>
            <a:r>
              <a:rPr lang="en-US" u="sng" dirty="0" smtClean="0"/>
              <a:t>but it remained a peaceful event.</a:t>
            </a:r>
          </a:p>
          <a:p>
            <a:pPr>
              <a:buNone/>
            </a:pPr>
            <a:r>
              <a:rPr lang="en-US" dirty="0" smtClean="0"/>
              <a:t> </a:t>
            </a:r>
          </a:p>
          <a:p>
            <a:pPr>
              <a:buNone/>
            </a:pPr>
            <a:r>
              <a:rPr lang="en-US" dirty="0" smtClean="0"/>
              <a:t>*The day filled with songs and speeches ended with  speech from Martin Luther King Jr. that has become a familiar part of our history.</a:t>
            </a:r>
          </a:p>
          <a:p>
            <a:pPr>
              <a:buNone/>
            </a:pPr>
            <a:r>
              <a:rPr lang="en-US" dirty="0" smtClean="0"/>
              <a:t> </a:t>
            </a:r>
          </a:p>
          <a:p>
            <a:pPr>
              <a:buNone/>
            </a:pPr>
            <a:r>
              <a:rPr lang="en-US" dirty="0" smtClean="0"/>
              <a:t>*M.L.K. put aside a prepared speech and spoke from his heart:</a:t>
            </a:r>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6019800" y="4267200"/>
            <a:ext cx="2834456" cy="23431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943600" y="1295400"/>
            <a:ext cx="2918298"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191000" cy="1036638"/>
          </a:xfrm>
        </p:spPr>
        <p:txBody>
          <a:bodyPr/>
          <a:lstStyle/>
          <a:p>
            <a:r>
              <a:rPr lang="en-US" dirty="0" smtClean="0"/>
              <a:t>Jim Crow</a:t>
            </a:r>
            <a:endParaRPr lang="en-US" dirty="0"/>
          </a:p>
        </p:txBody>
      </p:sp>
      <p:sp>
        <p:nvSpPr>
          <p:cNvPr id="3" name="Content Placeholder 2"/>
          <p:cNvSpPr>
            <a:spLocks noGrp="1"/>
          </p:cNvSpPr>
          <p:nvPr>
            <p:ph idx="1"/>
          </p:nvPr>
        </p:nvSpPr>
        <p:spPr>
          <a:xfrm>
            <a:off x="381000" y="685800"/>
            <a:ext cx="5715000" cy="5867400"/>
          </a:xfrm>
        </p:spPr>
        <p:txBody>
          <a:bodyPr>
            <a:normAutofit fontScale="25000" lnSpcReduction="20000"/>
          </a:bodyPr>
          <a:lstStyle/>
          <a:p>
            <a:pPr>
              <a:buNone/>
            </a:pPr>
            <a:r>
              <a:rPr lang="en-US" dirty="0"/>
              <a:t> </a:t>
            </a:r>
          </a:p>
          <a:p>
            <a:pPr>
              <a:buNone/>
            </a:pPr>
            <a:r>
              <a:rPr lang="en-US" sz="5500" dirty="0"/>
              <a:t>1.  </a:t>
            </a:r>
            <a:r>
              <a:rPr lang="en-US" sz="6400" dirty="0"/>
              <a:t>They had to attend separate schools.</a:t>
            </a:r>
          </a:p>
          <a:p>
            <a:pPr>
              <a:buNone/>
            </a:pPr>
            <a:r>
              <a:rPr lang="en-US" sz="6400" dirty="0"/>
              <a:t> </a:t>
            </a:r>
          </a:p>
          <a:p>
            <a:pPr>
              <a:buNone/>
            </a:pPr>
            <a:r>
              <a:rPr lang="en-US" sz="6400" dirty="0"/>
              <a:t>2.  Water fountains were labeled “For Coloreds Only”.</a:t>
            </a:r>
          </a:p>
          <a:p>
            <a:pPr>
              <a:buNone/>
            </a:pPr>
            <a:r>
              <a:rPr lang="en-US" sz="6400" dirty="0"/>
              <a:t> </a:t>
            </a:r>
          </a:p>
          <a:p>
            <a:pPr>
              <a:buNone/>
            </a:pPr>
            <a:r>
              <a:rPr lang="en-US" sz="6400" dirty="0"/>
              <a:t>3.  Restaurants had separates seating areas and blacks </a:t>
            </a:r>
          </a:p>
          <a:p>
            <a:pPr>
              <a:buNone/>
            </a:pPr>
            <a:r>
              <a:rPr lang="en-US" sz="6400" dirty="0"/>
              <a:t>     had to enter from the back door.</a:t>
            </a:r>
          </a:p>
          <a:p>
            <a:pPr>
              <a:buNone/>
            </a:pPr>
            <a:r>
              <a:rPr lang="en-US" sz="6400" dirty="0"/>
              <a:t> </a:t>
            </a:r>
          </a:p>
          <a:p>
            <a:pPr>
              <a:buNone/>
            </a:pPr>
            <a:r>
              <a:rPr lang="en-US" sz="6400" dirty="0"/>
              <a:t>4.  At concerts and movies black and white teenagers </a:t>
            </a:r>
            <a:r>
              <a:rPr lang="en-US" sz="6400" dirty="0" smtClean="0"/>
              <a:t>were  seated </a:t>
            </a:r>
            <a:r>
              <a:rPr lang="en-US" sz="6400" dirty="0"/>
              <a:t>in separate sections.</a:t>
            </a:r>
          </a:p>
          <a:p>
            <a:pPr>
              <a:buNone/>
            </a:pPr>
            <a:r>
              <a:rPr lang="en-US" sz="6400" dirty="0"/>
              <a:t> </a:t>
            </a:r>
          </a:p>
          <a:p>
            <a:pPr>
              <a:buNone/>
            </a:pPr>
            <a:r>
              <a:rPr lang="en-US" sz="6400" dirty="0"/>
              <a:t>5.  Blacks were expected to ride in the back of the bus.</a:t>
            </a:r>
          </a:p>
          <a:p>
            <a:pPr>
              <a:buNone/>
            </a:pPr>
            <a:r>
              <a:rPr lang="en-US" sz="6400" dirty="0"/>
              <a:t>     When the bus filled up they were expected to give </a:t>
            </a:r>
            <a:r>
              <a:rPr lang="en-US" sz="6400" dirty="0" smtClean="0"/>
              <a:t>up their </a:t>
            </a:r>
            <a:r>
              <a:rPr lang="en-US" sz="6400" dirty="0"/>
              <a:t>seats to oncoming whites.</a:t>
            </a:r>
          </a:p>
          <a:p>
            <a:pPr>
              <a:buNone/>
            </a:pPr>
            <a:r>
              <a:rPr lang="en-US" sz="6400" dirty="0"/>
              <a:t> </a:t>
            </a:r>
          </a:p>
          <a:p>
            <a:pPr>
              <a:buNone/>
            </a:pPr>
            <a:r>
              <a:rPr lang="en-US" sz="6400" dirty="0"/>
              <a:t>6.  In the workplace African Americans had lower </a:t>
            </a:r>
            <a:r>
              <a:rPr lang="en-US" sz="6400" dirty="0" smtClean="0"/>
              <a:t>status and </a:t>
            </a:r>
            <a:r>
              <a:rPr lang="en-US" sz="6400" dirty="0"/>
              <a:t>lower paying jobs.</a:t>
            </a:r>
          </a:p>
          <a:p>
            <a:pPr>
              <a:buNone/>
            </a:pPr>
            <a:r>
              <a:rPr lang="en-US" sz="6400" dirty="0"/>
              <a:t> </a:t>
            </a:r>
          </a:p>
          <a:p>
            <a:pPr>
              <a:buNone/>
            </a:pPr>
            <a:r>
              <a:rPr lang="en-US" sz="6400" dirty="0"/>
              <a:t>7.  If they were charged with a crime they would be </a:t>
            </a:r>
            <a:r>
              <a:rPr lang="en-US" sz="6400" dirty="0" smtClean="0"/>
              <a:t>faced with </a:t>
            </a:r>
            <a:r>
              <a:rPr lang="en-US" sz="6400" dirty="0"/>
              <a:t>an all white jury.</a:t>
            </a:r>
          </a:p>
          <a:p>
            <a:pPr>
              <a:buNone/>
            </a:pPr>
            <a:r>
              <a:rPr lang="en-US" sz="6400" dirty="0"/>
              <a:t> </a:t>
            </a:r>
          </a:p>
          <a:p>
            <a:pPr marL="1143000" indent="-1143000">
              <a:buNone/>
            </a:pPr>
            <a:r>
              <a:rPr lang="en-US" sz="6400" dirty="0" smtClean="0"/>
              <a:t>8.  If </a:t>
            </a:r>
            <a:r>
              <a:rPr lang="en-US" sz="6400" dirty="0"/>
              <a:t>sick they would have to find a “colored” </a:t>
            </a:r>
            <a:r>
              <a:rPr lang="en-US" sz="6400" dirty="0" smtClean="0"/>
              <a:t>emergency</a:t>
            </a:r>
          </a:p>
          <a:p>
            <a:pPr marL="1143000" indent="-1143000">
              <a:buNone/>
            </a:pPr>
            <a:r>
              <a:rPr lang="en-US" sz="6400" dirty="0" smtClean="0"/>
              <a:t>      room.</a:t>
            </a:r>
          </a:p>
          <a:p>
            <a:pPr marL="1143000" indent="-1143000">
              <a:buNone/>
            </a:pPr>
            <a:endParaRPr lang="en-US" sz="6400" dirty="0" smtClean="0"/>
          </a:p>
          <a:p>
            <a:pPr>
              <a:buNone/>
            </a:pPr>
            <a:r>
              <a:rPr lang="en-US" sz="6400" dirty="0" smtClean="0"/>
              <a:t>9.  When </a:t>
            </a:r>
            <a:r>
              <a:rPr lang="en-US" sz="6400" dirty="0"/>
              <a:t>they died they were buried in a “colored”</a:t>
            </a:r>
          </a:p>
          <a:p>
            <a:pPr>
              <a:buNone/>
            </a:pPr>
            <a:r>
              <a:rPr lang="en-US" sz="6400" dirty="0"/>
              <a:t>     cemetery.</a:t>
            </a:r>
          </a:p>
          <a:p>
            <a:pPr>
              <a:buNone/>
            </a:pPr>
            <a:r>
              <a:rPr lang="en-US" sz="6400" dirty="0"/>
              <a:t> </a:t>
            </a:r>
          </a:p>
          <a:p>
            <a:pPr marL="1143000" indent="-1143000">
              <a:buNone/>
            </a:pPr>
            <a:endParaRPr lang="en-US" sz="6400" dirty="0"/>
          </a:p>
          <a:p>
            <a:pPr>
              <a:buNone/>
            </a:pPr>
            <a:endParaRPr lang="en-US" sz="6400" dirty="0"/>
          </a:p>
        </p:txBody>
      </p:sp>
      <p:pic>
        <p:nvPicPr>
          <p:cNvPr id="21506" name="Picture 2" descr="View Image">
            <a:hlinkClick r:id="rId2"/>
          </p:cNvPr>
          <p:cNvPicPr>
            <a:picLocks noChangeAspect="1" noChangeArrowheads="1"/>
          </p:cNvPicPr>
          <p:nvPr/>
        </p:nvPicPr>
        <p:blipFill>
          <a:blip r:embed="rId3" cstate="print"/>
          <a:srcRect/>
          <a:stretch>
            <a:fillRect/>
          </a:stretch>
        </p:blipFill>
        <p:spPr bwMode="auto">
          <a:xfrm>
            <a:off x="5638800" y="228600"/>
            <a:ext cx="3143250" cy="2074546"/>
          </a:xfrm>
          <a:prstGeom prst="rect">
            <a:avLst/>
          </a:prstGeom>
          <a:noFill/>
        </p:spPr>
      </p:pic>
      <p:pic>
        <p:nvPicPr>
          <p:cNvPr id="21508" name="Picture 4" descr="View Image">
            <a:hlinkClick r:id="rId4"/>
          </p:cNvPr>
          <p:cNvPicPr>
            <a:picLocks noChangeAspect="1" noChangeArrowheads="1"/>
          </p:cNvPicPr>
          <p:nvPr/>
        </p:nvPicPr>
        <p:blipFill>
          <a:blip r:embed="rId5" cstate="print"/>
          <a:srcRect/>
          <a:stretch>
            <a:fillRect/>
          </a:stretch>
        </p:blipFill>
        <p:spPr bwMode="auto">
          <a:xfrm>
            <a:off x="6400800" y="2667000"/>
            <a:ext cx="2381250" cy="1695451"/>
          </a:xfrm>
          <a:prstGeom prst="rect">
            <a:avLst/>
          </a:prstGeom>
          <a:noFill/>
        </p:spPr>
      </p:pic>
      <p:pic>
        <p:nvPicPr>
          <p:cNvPr id="21510" name="Picture 6" descr="http://rds.yahoo.com/_ylt=A9G_bF_4kd5LrD0AhzajzbkF/SIG=123hct9ma/EXP=1272963960/**http%3a/www.fathom.com/media/1314_JimCrow_lg.jpg"/>
          <p:cNvPicPr>
            <a:picLocks noChangeAspect="1" noChangeArrowheads="1"/>
          </p:cNvPicPr>
          <p:nvPr/>
        </p:nvPicPr>
        <p:blipFill>
          <a:blip r:embed="rId6" cstate="print"/>
          <a:srcRect/>
          <a:stretch>
            <a:fillRect/>
          </a:stretch>
        </p:blipFill>
        <p:spPr bwMode="auto">
          <a:xfrm>
            <a:off x="6172200" y="4419600"/>
            <a:ext cx="2832032" cy="220662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685800" y="0"/>
            <a:ext cx="7828767"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Have A Dream”</a:t>
            </a:r>
            <a:endParaRPr lang="en-US" dirty="0"/>
          </a:p>
        </p:txBody>
      </p:sp>
      <p:sp>
        <p:nvSpPr>
          <p:cNvPr id="3" name="Content Placeholder 2"/>
          <p:cNvSpPr>
            <a:spLocks noGrp="1"/>
          </p:cNvSpPr>
          <p:nvPr>
            <p:ph idx="1"/>
          </p:nvPr>
        </p:nvSpPr>
        <p:spPr/>
        <p:txBody>
          <a:bodyPr>
            <a:normAutofit fontScale="70000" lnSpcReduction="20000"/>
          </a:bodyPr>
          <a:lstStyle/>
          <a:p>
            <a:pPr algn="ctr">
              <a:buNone/>
            </a:pPr>
            <a:r>
              <a:rPr lang="en-US" dirty="0" smtClean="0"/>
              <a:t>“I have a dream today!</a:t>
            </a:r>
          </a:p>
          <a:p>
            <a:pPr algn="ctr">
              <a:buNone/>
            </a:pPr>
            <a:r>
              <a:rPr lang="en-US" dirty="0" smtClean="0"/>
              <a:t>From every mountainside, let freedom ring.</a:t>
            </a:r>
          </a:p>
          <a:p>
            <a:pPr algn="ctr">
              <a:buNone/>
            </a:pPr>
            <a:r>
              <a:rPr lang="en-US" dirty="0" smtClean="0"/>
              <a:t>And when we allow freedom to ring, when we let it ring</a:t>
            </a:r>
          </a:p>
          <a:p>
            <a:pPr algn="ctr">
              <a:buNone/>
            </a:pPr>
            <a:r>
              <a:rPr lang="en-US" dirty="0" smtClean="0"/>
              <a:t>from every village, from every hamlet,</a:t>
            </a:r>
          </a:p>
          <a:p>
            <a:pPr algn="ctr">
              <a:buNone/>
            </a:pPr>
            <a:r>
              <a:rPr lang="en-US" dirty="0" smtClean="0"/>
              <a:t>from every state and every city,</a:t>
            </a:r>
          </a:p>
          <a:p>
            <a:pPr algn="ctr">
              <a:buNone/>
            </a:pPr>
            <a:r>
              <a:rPr lang="en-US" dirty="0" smtClean="0"/>
              <a:t>we will be able to speed up the day when all God’s children,</a:t>
            </a:r>
          </a:p>
          <a:p>
            <a:pPr algn="ctr">
              <a:buNone/>
            </a:pPr>
            <a:r>
              <a:rPr lang="en-US" dirty="0" smtClean="0"/>
              <a:t>black men and white men,</a:t>
            </a:r>
          </a:p>
          <a:p>
            <a:pPr algn="ctr">
              <a:buNone/>
            </a:pPr>
            <a:r>
              <a:rPr lang="en-US" dirty="0" smtClean="0"/>
              <a:t>Jews and Gentiles,</a:t>
            </a:r>
          </a:p>
          <a:p>
            <a:pPr algn="ctr">
              <a:buNone/>
            </a:pPr>
            <a:r>
              <a:rPr lang="en-US" dirty="0" smtClean="0"/>
              <a:t>Protestants and Catholics,</a:t>
            </a:r>
          </a:p>
          <a:p>
            <a:pPr algn="ctr">
              <a:buNone/>
            </a:pPr>
            <a:r>
              <a:rPr lang="en-US" dirty="0" smtClean="0"/>
              <a:t>will be able to join hands and sing in the word</a:t>
            </a:r>
          </a:p>
          <a:p>
            <a:pPr algn="ctr">
              <a:buNone/>
            </a:pPr>
            <a:r>
              <a:rPr lang="en-US" dirty="0" smtClean="0"/>
              <a:t>of the old Negro spiritual:</a:t>
            </a:r>
          </a:p>
          <a:p>
            <a:pPr algn="ctr">
              <a:buNone/>
            </a:pPr>
            <a:r>
              <a:rPr lang="en-US" dirty="0" smtClean="0"/>
              <a:t>Free at last! Free at last! </a:t>
            </a:r>
          </a:p>
          <a:p>
            <a:pPr algn="ctr">
              <a:buNone/>
            </a:pPr>
            <a:r>
              <a:rPr lang="en-US" dirty="0" smtClean="0"/>
              <a:t>Thank God Almighty, we are free at last.”</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029200"/>
            <a:ext cx="8305800" cy="2362200"/>
          </a:xfrm>
        </p:spPr>
        <p:txBody>
          <a:bodyPr>
            <a:normAutofit/>
          </a:bodyPr>
          <a:lstStyle/>
          <a:p>
            <a:pPr>
              <a:buNone/>
            </a:pPr>
            <a:r>
              <a:rPr lang="en-US" u="sng" dirty="0" smtClean="0"/>
              <a:t>The death of Jim Crow began with the passing of the Civil Rights Act of 1964 yet there was a far way to go to reach an end to discrimination.</a:t>
            </a:r>
          </a:p>
          <a:p>
            <a:endParaRPr lang="en-US" dirty="0"/>
          </a:p>
        </p:txBody>
      </p:sp>
      <p:pic>
        <p:nvPicPr>
          <p:cNvPr id="4" name="Picture 2" descr="i_have_a_dream_mlk"/>
          <p:cNvPicPr>
            <a:picLocks noChangeAspect="1" noChangeArrowheads="1"/>
          </p:cNvPicPr>
          <p:nvPr/>
        </p:nvPicPr>
        <p:blipFill>
          <a:blip r:embed="rId2" cstate="print"/>
          <a:srcRect/>
          <a:stretch>
            <a:fillRect/>
          </a:stretch>
        </p:blipFill>
        <p:spPr bwMode="auto">
          <a:xfrm>
            <a:off x="1524000" y="990600"/>
            <a:ext cx="5715000" cy="3887170"/>
          </a:xfrm>
          <a:prstGeom prst="rect">
            <a:avLst/>
          </a:prstGeom>
          <a:noFill/>
          <a:ln w="9525">
            <a:noFill/>
            <a:miter lim="800000"/>
            <a:headEnd/>
            <a:tailEnd/>
          </a:ln>
        </p:spPr>
      </p:pic>
      <p:sp>
        <p:nvSpPr>
          <p:cNvPr id="5" name="Rectangle 4"/>
          <p:cNvSpPr/>
          <p:nvPr/>
        </p:nvSpPr>
        <p:spPr>
          <a:xfrm>
            <a:off x="457200" y="0"/>
            <a:ext cx="79528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Civil Rights Act of 1964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1143000"/>
          </a:xfrm>
        </p:spPr>
        <p:txBody>
          <a:bodyPr/>
          <a:lstStyle/>
          <a:p>
            <a:r>
              <a:rPr lang="en-US" dirty="0" smtClean="0"/>
              <a:t>Violence in Mississippi</a:t>
            </a:r>
            <a:endParaRPr lang="en-US" dirty="0"/>
          </a:p>
        </p:txBody>
      </p:sp>
      <p:sp>
        <p:nvSpPr>
          <p:cNvPr id="3" name="Content Placeholder 2"/>
          <p:cNvSpPr>
            <a:spLocks noGrp="1"/>
          </p:cNvSpPr>
          <p:nvPr>
            <p:ph idx="1"/>
          </p:nvPr>
        </p:nvSpPr>
        <p:spPr>
          <a:xfrm>
            <a:off x="457200" y="1447800"/>
            <a:ext cx="6553200" cy="5410200"/>
          </a:xfrm>
        </p:spPr>
        <p:txBody>
          <a:bodyPr>
            <a:normAutofit fontScale="77500" lnSpcReduction="20000"/>
          </a:bodyPr>
          <a:lstStyle/>
          <a:p>
            <a:pPr>
              <a:buNone/>
            </a:pPr>
            <a:r>
              <a:rPr lang="en-US" u="sng" dirty="0" err="1" smtClean="0"/>
              <a:t>Medgar</a:t>
            </a:r>
            <a:r>
              <a:rPr lang="en-US" u="sng" dirty="0" smtClean="0"/>
              <a:t> Evers was a veteran of World War II who upon returning home from war expected gain his full rights as an American citizen.</a:t>
            </a:r>
          </a:p>
          <a:p>
            <a:pPr>
              <a:buNone/>
            </a:pPr>
            <a:endParaRPr lang="en-US" dirty="0" smtClean="0"/>
          </a:p>
          <a:p>
            <a:pPr>
              <a:buNone/>
            </a:pPr>
            <a:r>
              <a:rPr lang="en-US" dirty="0" smtClean="0"/>
              <a:t>He fought in Normandy on D-Day and risked his life to help save Democracy in the world.</a:t>
            </a:r>
          </a:p>
          <a:p>
            <a:pPr>
              <a:buNone/>
            </a:pPr>
            <a:endParaRPr lang="en-US" dirty="0" smtClean="0"/>
          </a:p>
          <a:p>
            <a:pPr>
              <a:buNone/>
            </a:pPr>
            <a:r>
              <a:rPr lang="en-US" u="sng" dirty="0" smtClean="0"/>
              <a:t> Evers became the head of the NAACP </a:t>
            </a:r>
            <a:r>
              <a:rPr lang="en-US" dirty="0" smtClean="0"/>
              <a:t>in Mississippi and devoted himself to the Civil Rights Movement.</a:t>
            </a:r>
          </a:p>
          <a:p>
            <a:pPr>
              <a:buNone/>
            </a:pPr>
            <a:endParaRPr lang="en-US" dirty="0" smtClean="0"/>
          </a:p>
          <a:p>
            <a:pPr>
              <a:buNone/>
            </a:pPr>
            <a:r>
              <a:rPr lang="en-US" u="sng" dirty="0" smtClean="0"/>
              <a:t>He investigated lynching, like Emmett Till’s and helped blacks register to vote.</a:t>
            </a:r>
          </a:p>
          <a:p>
            <a:pPr>
              <a:buNone/>
            </a:pPr>
            <a:endParaRPr lang="en-US" dirty="0" smtClean="0"/>
          </a:p>
          <a:p>
            <a:endParaRPr lang="en-US" dirty="0"/>
          </a:p>
        </p:txBody>
      </p:sp>
      <p:pic>
        <p:nvPicPr>
          <p:cNvPr id="24580" name="Picture 4" descr="View Image">
            <a:hlinkClick r:id="rId2"/>
          </p:cNvPr>
          <p:cNvPicPr>
            <a:picLocks noChangeAspect="1" noChangeArrowheads="1"/>
          </p:cNvPicPr>
          <p:nvPr/>
        </p:nvPicPr>
        <p:blipFill>
          <a:blip r:embed="rId3" cstate="print"/>
          <a:srcRect/>
          <a:stretch>
            <a:fillRect/>
          </a:stretch>
        </p:blipFill>
        <p:spPr bwMode="auto">
          <a:xfrm>
            <a:off x="7198157" y="1143000"/>
            <a:ext cx="1945843" cy="253365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University of Mississippi</a:t>
            </a:r>
            <a:endParaRPr lang="en-US" dirty="0"/>
          </a:p>
        </p:txBody>
      </p:sp>
      <p:sp>
        <p:nvSpPr>
          <p:cNvPr id="3" name="Content Placeholder 2"/>
          <p:cNvSpPr>
            <a:spLocks noGrp="1"/>
          </p:cNvSpPr>
          <p:nvPr>
            <p:ph idx="1"/>
          </p:nvPr>
        </p:nvSpPr>
        <p:spPr>
          <a:xfrm>
            <a:off x="457200" y="1066800"/>
            <a:ext cx="5257800" cy="5791200"/>
          </a:xfrm>
        </p:spPr>
        <p:txBody>
          <a:bodyPr>
            <a:normAutofit fontScale="77500" lnSpcReduction="20000"/>
          </a:bodyPr>
          <a:lstStyle/>
          <a:p>
            <a:pPr>
              <a:buNone/>
            </a:pPr>
            <a:r>
              <a:rPr lang="en-US" dirty="0" smtClean="0"/>
              <a:t> </a:t>
            </a:r>
          </a:p>
          <a:p>
            <a:pPr>
              <a:buNone/>
            </a:pPr>
            <a:r>
              <a:rPr lang="en-US" dirty="0" smtClean="0"/>
              <a:t>*One of </a:t>
            </a:r>
            <a:r>
              <a:rPr lang="en-US" dirty="0" err="1" smtClean="0"/>
              <a:t>Ever’s</a:t>
            </a:r>
            <a:r>
              <a:rPr lang="en-US" dirty="0" smtClean="0"/>
              <a:t> projects was to help </a:t>
            </a:r>
            <a:r>
              <a:rPr lang="en-US" u="sng" dirty="0" smtClean="0"/>
              <a:t>with the integration of the University of Mississippi</a:t>
            </a:r>
            <a:r>
              <a:rPr lang="en-US" dirty="0" smtClean="0"/>
              <a:t>.  It was an all white school  that had been proud of its traditions.</a:t>
            </a:r>
          </a:p>
          <a:p>
            <a:pPr>
              <a:buNone/>
            </a:pPr>
            <a:r>
              <a:rPr lang="en-US" dirty="0" smtClean="0"/>
              <a:t> </a:t>
            </a:r>
          </a:p>
          <a:p>
            <a:pPr>
              <a:buNone/>
            </a:pPr>
            <a:r>
              <a:rPr lang="en-US" dirty="0" smtClean="0"/>
              <a:t>*In the fall of 1963 the federal court ordered that air force veteran, James Meredith be admitted to the school.</a:t>
            </a:r>
          </a:p>
          <a:p>
            <a:pPr>
              <a:buNone/>
            </a:pPr>
            <a:r>
              <a:rPr lang="en-US" dirty="0" smtClean="0"/>
              <a:t> </a:t>
            </a:r>
          </a:p>
          <a:p>
            <a:pPr>
              <a:buNone/>
            </a:pPr>
            <a:r>
              <a:rPr lang="en-US" dirty="0" smtClean="0"/>
              <a:t>*</a:t>
            </a:r>
            <a:r>
              <a:rPr lang="en-US" u="sng" dirty="0" smtClean="0"/>
              <a:t>The school became a war zone</a:t>
            </a:r>
            <a:r>
              <a:rPr lang="en-US" dirty="0" smtClean="0"/>
              <a:t>.  The governor tried to stop Meredith from attending and Kennedy had to send federal marshals to protect him.</a:t>
            </a:r>
          </a:p>
        </p:txBody>
      </p:sp>
      <p:pic>
        <p:nvPicPr>
          <p:cNvPr id="23554" name="Picture 2" descr="View Image">
            <a:hlinkClick r:id="rId2"/>
          </p:cNvPr>
          <p:cNvPicPr>
            <a:picLocks noChangeAspect="1" noChangeArrowheads="1"/>
          </p:cNvPicPr>
          <p:nvPr/>
        </p:nvPicPr>
        <p:blipFill>
          <a:blip r:embed="rId3" cstate="print"/>
          <a:srcRect/>
          <a:stretch>
            <a:fillRect/>
          </a:stretch>
        </p:blipFill>
        <p:spPr bwMode="auto">
          <a:xfrm>
            <a:off x="6172200" y="4275582"/>
            <a:ext cx="2971800" cy="2258569"/>
          </a:xfrm>
          <a:prstGeom prst="rect">
            <a:avLst/>
          </a:prstGeom>
          <a:noFill/>
        </p:spPr>
      </p:pic>
      <p:pic>
        <p:nvPicPr>
          <p:cNvPr id="23556" name="Picture 4" descr="File:James Meredith.jpg">
            <a:hlinkClick r:id="rId4"/>
          </p:cNvPr>
          <p:cNvPicPr>
            <a:picLocks noChangeAspect="1" noChangeArrowheads="1"/>
          </p:cNvPicPr>
          <p:nvPr/>
        </p:nvPicPr>
        <p:blipFill>
          <a:blip r:embed="rId5" cstate="print"/>
          <a:srcRect/>
          <a:stretch>
            <a:fillRect/>
          </a:stretch>
        </p:blipFill>
        <p:spPr bwMode="auto">
          <a:xfrm>
            <a:off x="6324600" y="1066800"/>
            <a:ext cx="2322635" cy="301942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Evers Murdered</a:t>
            </a:r>
            <a:endParaRPr lang="en-US" dirty="0"/>
          </a:p>
        </p:txBody>
      </p:sp>
      <p:sp>
        <p:nvSpPr>
          <p:cNvPr id="3" name="Content Placeholder 2"/>
          <p:cNvSpPr>
            <a:spLocks noGrp="1"/>
          </p:cNvSpPr>
          <p:nvPr>
            <p:ph idx="1"/>
          </p:nvPr>
        </p:nvSpPr>
        <p:spPr>
          <a:xfrm>
            <a:off x="0" y="1447800"/>
            <a:ext cx="5943600" cy="3916363"/>
          </a:xfrm>
        </p:spPr>
        <p:txBody>
          <a:bodyPr>
            <a:normAutofit/>
          </a:bodyPr>
          <a:lstStyle/>
          <a:p>
            <a:pPr>
              <a:buNone/>
            </a:pPr>
            <a:endParaRPr lang="en-US" dirty="0" smtClean="0"/>
          </a:p>
          <a:p>
            <a:r>
              <a:rPr lang="en-US" dirty="0" smtClean="0"/>
              <a:t>One year later when </a:t>
            </a:r>
            <a:r>
              <a:rPr lang="en-US" u="sng" dirty="0" smtClean="0"/>
              <a:t>Evers was pulling into to his driveway late at night bullets rang out from a car speeding by. </a:t>
            </a:r>
          </a:p>
          <a:p>
            <a:r>
              <a:rPr lang="en-US" dirty="0" smtClean="0"/>
              <a:t> Evers was killed and his accused murderer got off.</a:t>
            </a:r>
            <a:endParaRPr lang="en-US" dirty="0"/>
          </a:p>
        </p:txBody>
      </p:sp>
      <p:pic>
        <p:nvPicPr>
          <p:cNvPr id="89090" name="Picture 2" descr="View Image">
            <a:hlinkClick r:id="rId2"/>
          </p:cNvPr>
          <p:cNvPicPr>
            <a:picLocks noChangeAspect="1" noChangeArrowheads="1"/>
          </p:cNvPicPr>
          <p:nvPr/>
        </p:nvPicPr>
        <p:blipFill>
          <a:blip r:embed="rId3" cstate="print"/>
          <a:srcRect/>
          <a:stretch>
            <a:fillRect/>
          </a:stretch>
        </p:blipFill>
        <p:spPr bwMode="auto">
          <a:xfrm>
            <a:off x="6057900" y="1600200"/>
            <a:ext cx="3086100" cy="410385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Birmingham</a:t>
            </a:r>
            <a:endParaRPr lang="en-US" dirty="0"/>
          </a:p>
        </p:txBody>
      </p:sp>
      <p:sp>
        <p:nvSpPr>
          <p:cNvPr id="3" name="Content Placeholder 2"/>
          <p:cNvSpPr>
            <a:spLocks noGrp="1"/>
          </p:cNvSpPr>
          <p:nvPr>
            <p:ph idx="1"/>
          </p:nvPr>
        </p:nvSpPr>
        <p:spPr>
          <a:xfrm>
            <a:off x="381000" y="914400"/>
            <a:ext cx="6934200" cy="5715000"/>
          </a:xfrm>
        </p:spPr>
        <p:txBody>
          <a:bodyPr>
            <a:normAutofit fontScale="85000" lnSpcReduction="20000"/>
          </a:bodyPr>
          <a:lstStyle/>
          <a:p>
            <a:pPr>
              <a:buNone/>
            </a:pPr>
            <a:r>
              <a:rPr lang="en-US" u="sng" dirty="0" smtClean="0"/>
              <a:t>Birmingham was being called “</a:t>
            </a:r>
            <a:r>
              <a:rPr lang="en-US" u="sng" dirty="0" err="1" smtClean="0"/>
              <a:t>Bombingham</a:t>
            </a:r>
            <a:r>
              <a:rPr lang="en-US" u="sng" dirty="0" smtClean="0"/>
              <a:t>” </a:t>
            </a:r>
            <a:r>
              <a:rPr lang="en-US" dirty="0" smtClean="0"/>
              <a:t>because between 1957 and 1963 there were twenty cases of bombings against African Americans.</a:t>
            </a:r>
          </a:p>
          <a:p>
            <a:pPr>
              <a:buNone/>
            </a:pPr>
            <a:r>
              <a:rPr lang="en-US" dirty="0" smtClean="0"/>
              <a:t> </a:t>
            </a:r>
          </a:p>
          <a:p>
            <a:pPr>
              <a:buNone/>
            </a:pPr>
            <a:r>
              <a:rPr lang="en-US" dirty="0" smtClean="0"/>
              <a:t>*</a:t>
            </a:r>
            <a:r>
              <a:rPr lang="en-US" u="sng" dirty="0" smtClean="0"/>
              <a:t>The governor of Alabama was a fierce </a:t>
            </a:r>
            <a:r>
              <a:rPr lang="en-US" u="sng" dirty="0" err="1" smtClean="0"/>
              <a:t>segregationalist</a:t>
            </a:r>
            <a:r>
              <a:rPr lang="en-US" dirty="0" smtClean="0"/>
              <a:t>.  George Wallace was quoted as saying:</a:t>
            </a:r>
          </a:p>
          <a:p>
            <a:pPr>
              <a:buNone/>
            </a:pPr>
            <a:r>
              <a:rPr lang="en-US" u="sng" dirty="0" smtClean="0"/>
              <a:t> </a:t>
            </a:r>
          </a:p>
          <a:p>
            <a:pPr>
              <a:buNone/>
            </a:pPr>
            <a:r>
              <a:rPr lang="en-US" u="sng" dirty="0" smtClean="0"/>
              <a:t>“I say segregation now, segregation tomorrow, segregation forever.”</a:t>
            </a:r>
          </a:p>
          <a:p>
            <a:pPr>
              <a:buNone/>
            </a:pPr>
            <a:r>
              <a:rPr lang="en-US" dirty="0" smtClean="0"/>
              <a:t> </a:t>
            </a:r>
          </a:p>
          <a:p>
            <a:pPr>
              <a:buNone/>
            </a:pPr>
            <a:r>
              <a:rPr lang="en-US" dirty="0" smtClean="0"/>
              <a:t>*Martin Luther King Jr. decided to launch a non-violent protest in Birmingham in the form of sit-ins, boycotts, and protest marches.</a:t>
            </a:r>
          </a:p>
          <a:p>
            <a:pPr>
              <a:buNone/>
            </a:pPr>
            <a:endParaRPr lang="en-US" dirty="0" smtClean="0"/>
          </a:p>
        </p:txBody>
      </p:sp>
      <p:pic>
        <p:nvPicPr>
          <p:cNvPr id="90114" name="Picture 2" descr="File:GeorgeCWallace.png">
            <a:hlinkClick r:id="rId2"/>
          </p:cNvPr>
          <p:cNvPicPr>
            <a:picLocks noChangeAspect="1" noChangeArrowheads="1"/>
          </p:cNvPicPr>
          <p:nvPr/>
        </p:nvPicPr>
        <p:blipFill>
          <a:blip r:embed="rId3" cstate="print"/>
          <a:srcRect/>
          <a:stretch>
            <a:fillRect/>
          </a:stretch>
        </p:blipFill>
        <p:spPr bwMode="auto">
          <a:xfrm>
            <a:off x="7444314" y="0"/>
            <a:ext cx="1699686" cy="236099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5029200" cy="5821363"/>
          </a:xfrm>
        </p:spPr>
        <p:txBody>
          <a:bodyPr>
            <a:normAutofit fontScale="92500" lnSpcReduction="20000"/>
          </a:bodyPr>
          <a:lstStyle/>
          <a:p>
            <a:pPr>
              <a:buNone/>
            </a:pPr>
            <a:r>
              <a:rPr lang="en-US" dirty="0" smtClean="0"/>
              <a:t>The police chief Eugene “Bull” Connor responded by arresting the demonstrators.</a:t>
            </a:r>
          </a:p>
          <a:p>
            <a:pPr>
              <a:buNone/>
            </a:pPr>
            <a:r>
              <a:rPr lang="en-US" dirty="0" smtClean="0"/>
              <a:t> </a:t>
            </a:r>
          </a:p>
          <a:p>
            <a:pPr>
              <a:buNone/>
            </a:pPr>
            <a:r>
              <a:rPr lang="en-US" dirty="0" smtClean="0"/>
              <a:t>*Bull Connor’s officers used brutal force to stop the protests.  </a:t>
            </a:r>
            <a:r>
              <a:rPr lang="en-US" u="sng" dirty="0" smtClean="0"/>
              <a:t>They used electric cattle prods, fire hoses, batons, and police dogs</a:t>
            </a:r>
            <a:r>
              <a:rPr lang="en-US" dirty="0" smtClean="0"/>
              <a:t>.</a:t>
            </a:r>
          </a:p>
          <a:p>
            <a:pPr>
              <a:buNone/>
            </a:pPr>
            <a:r>
              <a:rPr lang="en-US" dirty="0" smtClean="0"/>
              <a:t> </a:t>
            </a:r>
          </a:p>
          <a:p>
            <a:pPr>
              <a:buNone/>
            </a:pPr>
            <a:r>
              <a:rPr lang="en-US" dirty="0" smtClean="0"/>
              <a:t>*</a:t>
            </a:r>
            <a:r>
              <a:rPr lang="en-US" u="sng" dirty="0" smtClean="0"/>
              <a:t>Around the world people saw small children blasted with fire hoses and chased with police dogs.</a:t>
            </a:r>
          </a:p>
          <a:p>
            <a:endParaRPr lang="en-US" dirty="0"/>
          </a:p>
        </p:txBody>
      </p:sp>
      <p:pic>
        <p:nvPicPr>
          <p:cNvPr id="91138" name="Picture 2" descr="View Image">
            <a:hlinkClick r:id="rId2"/>
          </p:cNvPr>
          <p:cNvPicPr>
            <a:picLocks noChangeAspect="1" noChangeArrowheads="1"/>
          </p:cNvPicPr>
          <p:nvPr/>
        </p:nvPicPr>
        <p:blipFill>
          <a:blip r:embed="rId3" cstate="print"/>
          <a:srcRect/>
          <a:stretch>
            <a:fillRect/>
          </a:stretch>
        </p:blipFill>
        <p:spPr bwMode="auto">
          <a:xfrm>
            <a:off x="5354487" y="0"/>
            <a:ext cx="3789514" cy="2819400"/>
          </a:xfrm>
          <a:prstGeom prst="rect">
            <a:avLst/>
          </a:prstGeom>
          <a:noFill/>
        </p:spPr>
      </p:pic>
      <p:pic>
        <p:nvPicPr>
          <p:cNvPr id="91140" name="Picture 4" descr="View Image">
            <a:hlinkClick r:id="rId4"/>
          </p:cNvPr>
          <p:cNvPicPr>
            <a:picLocks noChangeAspect="1" noChangeArrowheads="1"/>
          </p:cNvPicPr>
          <p:nvPr/>
        </p:nvPicPr>
        <p:blipFill>
          <a:blip r:embed="rId5" cstate="print"/>
          <a:srcRect/>
          <a:stretch>
            <a:fillRect/>
          </a:stretch>
        </p:blipFill>
        <p:spPr bwMode="auto">
          <a:xfrm>
            <a:off x="5334002" y="3886200"/>
            <a:ext cx="3809998" cy="2438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62" name="Picture 2" descr="View Image">
            <a:hlinkClick r:id="rId2"/>
          </p:cNvPr>
          <p:cNvPicPr>
            <a:picLocks noChangeAspect="1" noChangeArrowheads="1"/>
          </p:cNvPicPr>
          <p:nvPr/>
        </p:nvPicPr>
        <p:blipFill>
          <a:blip r:embed="rId3" cstate="print"/>
          <a:srcRect/>
          <a:stretch>
            <a:fillRect/>
          </a:stretch>
        </p:blipFill>
        <p:spPr bwMode="auto">
          <a:xfrm>
            <a:off x="0" y="-128019"/>
            <a:ext cx="9144000" cy="698602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3186" name="Picture 2" descr="View Image">
            <a:hlinkClick r:id="rId2"/>
          </p:cNvPr>
          <p:cNvPicPr>
            <a:picLocks noChangeAspect="1" noChangeArrowheads="1"/>
          </p:cNvPicPr>
          <p:nvPr/>
        </p:nvPicPr>
        <p:blipFill>
          <a:blip r:embed="rId3" cstate="print"/>
          <a:srcRect/>
          <a:stretch>
            <a:fillRect/>
          </a:stretch>
        </p:blipFill>
        <p:spPr bwMode="auto">
          <a:xfrm>
            <a:off x="-1" y="0"/>
            <a:ext cx="9217739" cy="68580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5715000" cy="5821363"/>
          </a:xfrm>
        </p:spPr>
        <p:txBody>
          <a:bodyPr>
            <a:normAutofit fontScale="55000" lnSpcReduction="20000"/>
          </a:bodyPr>
          <a:lstStyle/>
          <a:p>
            <a:pPr>
              <a:buNone/>
            </a:pPr>
            <a:r>
              <a:rPr lang="en-US" b="1" dirty="0"/>
              <a:t>Nurses- </a:t>
            </a:r>
            <a:r>
              <a:rPr lang="en-US" dirty="0" smtClean="0"/>
              <a:t>No person or corporation shall require any white nurse to work in a ward or room, or hospitals where Negro men are placed.</a:t>
            </a:r>
          </a:p>
          <a:p>
            <a:pPr>
              <a:buNone/>
            </a:pPr>
            <a:endParaRPr lang="en-US" dirty="0" smtClean="0"/>
          </a:p>
          <a:p>
            <a:pPr>
              <a:buNone/>
            </a:pPr>
            <a:r>
              <a:rPr lang="en-US" dirty="0" smtClean="0"/>
              <a:t> </a:t>
            </a:r>
            <a:r>
              <a:rPr lang="en-US" b="1" dirty="0" smtClean="0"/>
              <a:t>Buses- </a:t>
            </a:r>
            <a:r>
              <a:rPr lang="en-US" dirty="0"/>
              <a:t>All passenger stations in the state operated by any motor transportation company shall have separate waiting rooms and division of the cars.  </a:t>
            </a:r>
            <a:endParaRPr lang="en-US" dirty="0" smtClean="0"/>
          </a:p>
          <a:p>
            <a:pPr>
              <a:buNone/>
            </a:pPr>
            <a:endParaRPr lang="en-US" dirty="0"/>
          </a:p>
          <a:p>
            <a:pPr>
              <a:buNone/>
            </a:pPr>
            <a:r>
              <a:rPr lang="en-US" dirty="0"/>
              <a:t> </a:t>
            </a:r>
            <a:r>
              <a:rPr lang="en-US" b="1" dirty="0" smtClean="0"/>
              <a:t>Restaurants- </a:t>
            </a:r>
            <a:r>
              <a:rPr lang="en-US" dirty="0"/>
              <a:t>It is unlawful to serve food where white and colored people are served in the same room.  There must be a solid partition of seven feet or higher. </a:t>
            </a:r>
            <a:endParaRPr lang="en-US" dirty="0" smtClean="0"/>
          </a:p>
          <a:p>
            <a:pPr>
              <a:buNone/>
            </a:pPr>
            <a:endParaRPr lang="en-US" dirty="0"/>
          </a:p>
          <a:p>
            <a:pPr>
              <a:buNone/>
            </a:pPr>
            <a:r>
              <a:rPr lang="en-US" dirty="0"/>
              <a:t> </a:t>
            </a:r>
            <a:r>
              <a:rPr lang="en-US" b="1" dirty="0" smtClean="0"/>
              <a:t>Billiard </a:t>
            </a:r>
            <a:r>
              <a:rPr lang="en-US" b="1" dirty="0"/>
              <a:t>Rooms-  </a:t>
            </a:r>
            <a:r>
              <a:rPr lang="en-US" dirty="0"/>
              <a:t>It shall be unlawful for white and colored people to play together in a game of pool.  </a:t>
            </a:r>
            <a:endParaRPr lang="en-US" dirty="0" smtClean="0"/>
          </a:p>
          <a:p>
            <a:pPr>
              <a:buNone/>
            </a:pPr>
            <a:endParaRPr lang="en-US" dirty="0"/>
          </a:p>
          <a:p>
            <a:pPr>
              <a:buNone/>
            </a:pPr>
            <a:r>
              <a:rPr lang="en-US" dirty="0"/>
              <a:t> </a:t>
            </a:r>
            <a:r>
              <a:rPr lang="en-US" b="1" dirty="0" smtClean="0"/>
              <a:t>Toilet </a:t>
            </a:r>
            <a:r>
              <a:rPr lang="en-US" b="1" dirty="0"/>
              <a:t>Facilities-  </a:t>
            </a:r>
            <a:r>
              <a:rPr lang="en-US" dirty="0"/>
              <a:t>Every employer of white and Negro males must provide separate toilet facilities.  </a:t>
            </a:r>
            <a:endParaRPr lang="en-US" dirty="0" smtClean="0"/>
          </a:p>
          <a:p>
            <a:pPr>
              <a:buNone/>
            </a:pPr>
            <a:endParaRPr lang="en-US" dirty="0"/>
          </a:p>
          <a:p>
            <a:pPr>
              <a:buNone/>
            </a:pPr>
            <a:r>
              <a:rPr lang="en-US" dirty="0"/>
              <a:t> </a:t>
            </a:r>
            <a:r>
              <a:rPr lang="en-US" b="1" dirty="0" smtClean="0"/>
              <a:t>Education-  </a:t>
            </a:r>
            <a:r>
              <a:rPr lang="en-US" dirty="0"/>
              <a:t>The schools for white children and the schools for Negro children shall be conducted separately.  </a:t>
            </a:r>
          </a:p>
          <a:p>
            <a:pPr>
              <a:buNone/>
            </a:pPr>
            <a:r>
              <a:rPr lang="en-US" b="1" dirty="0"/>
              <a:t> </a:t>
            </a:r>
            <a:endParaRPr lang="en-US" dirty="0"/>
          </a:p>
          <a:p>
            <a:pPr>
              <a:buNone/>
            </a:pPr>
            <a:r>
              <a:rPr lang="en-US" b="1" dirty="0"/>
              <a:t> </a:t>
            </a:r>
            <a:endParaRPr lang="en-US" dirty="0"/>
          </a:p>
          <a:p>
            <a:pPr>
              <a:buNone/>
            </a:pPr>
            <a:endParaRPr lang="en-US" dirty="0"/>
          </a:p>
        </p:txBody>
      </p:sp>
      <p:pic>
        <p:nvPicPr>
          <p:cNvPr id="20482" name="Picture 2" descr="Go to fullsize image">
            <a:hlinkClick r:id="rId2"/>
          </p:cNvPr>
          <p:cNvPicPr>
            <a:picLocks noChangeAspect="1" noChangeArrowheads="1"/>
          </p:cNvPicPr>
          <p:nvPr/>
        </p:nvPicPr>
        <p:blipFill>
          <a:blip r:embed="rId3" cstate="print"/>
          <a:srcRect/>
          <a:stretch>
            <a:fillRect/>
          </a:stretch>
        </p:blipFill>
        <p:spPr bwMode="auto">
          <a:xfrm>
            <a:off x="6172200" y="304800"/>
            <a:ext cx="2362200" cy="2294710"/>
          </a:xfrm>
          <a:prstGeom prst="rect">
            <a:avLst/>
          </a:prstGeom>
          <a:noFill/>
        </p:spPr>
      </p:pic>
      <p:pic>
        <p:nvPicPr>
          <p:cNvPr id="20484" name="Picture 4" descr="Go to fullsize image">
            <a:hlinkClick r:id="rId4"/>
          </p:cNvPr>
          <p:cNvPicPr>
            <a:picLocks noChangeAspect="1" noChangeArrowheads="1"/>
          </p:cNvPicPr>
          <p:nvPr/>
        </p:nvPicPr>
        <p:blipFill>
          <a:blip r:embed="rId5" cstate="print"/>
          <a:srcRect/>
          <a:stretch>
            <a:fillRect/>
          </a:stretch>
        </p:blipFill>
        <p:spPr bwMode="auto">
          <a:xfrm>
            <a:off x="6324600" y="2743200"/>
            <a:ext cx="2133600" cy="1887417"/>
          </a:xfrm>
          <a:prstGeom prst="rect">
            <a:avLst/>
          </a:prstGeom>
          <a:noFill/>
        </p:spPr>
      </p:pic>
      <p:pic>
        <p:nvPicPr>
          <p:cNvPr id="20488" name="Picture 8" descr="View Image">
            <a:hlinkClick r:id="rId6"/>
          </p:cNvPr>
          <p:cNvPicPr>
            <a:picLocks noChangeAspect="1" noChangeArrowheads="1"/>
          </p:cNvPicPr>
          <p:nvPr/>
        </p:nvPicPr>
        <p:blipFill>
          <a:blip r:embed="rId7" cstate="print"/>
          <a:srcRect/>
          <a:stretch>
            <a:fillRect/>
          </a:stretch>
        </p:blipFill>
        <p:spPr bwMode="auto">
          <a:xfrm>
            <a:off x="6324600" y="4860341"/>
            <a:ext cx="2209800" cy="1997659"/>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View Image">
            <a:hlinkClick r:id="rId2"/>
          </p:cNvPr>
          <p:cNvPicPr>
            <a:picLocks noChangeAspect="1" noChangeArrowheads="1"/>
          </p:cNvPicPr>
          <p:nvPr/>
        </p:nvPicPr>
        <p:blipFill>
          <a:blip r:embed="rId3" cstate="print"/>
          <a:srcRect/>
          <a:stretch>
            <a:fillRect/>
          </a:stretch>
        </p:blipFill>
        <p:spPr bwMode="auto">
          <a:xfrm>
            <a:off x="-47112" y="-116205"/>
            <a:ext cx="6447912" cy="4307205"/>
          </a:xfrm>
          <a:prstGeom prst="rect">
            <a:avLst/>
          </a:prstGeom>
          <a:noFill/>
        </p:spPr>
      </p:pic>
      <p:pic>
        <p:nvPicPr>
          <p:cNvPr id="5" name="Picture 4" descr="View Image">
            <a:hlinkClick r:id="rId4"/>
          </p:cNvPr>
          <p:cNvPicPr>
            <a:picLocks noChangeAspect="1" noChangeArrowheads="1"/>
          </p:cNvPicPr>
          <p:nvPr/>
        </p:nvPicPr>
        <p:blipFill>
          <a:blip r:embed="rId5" cstate="print"/>
          <a:srcRect/>
          <a:stretch>
            <a:fillRect/>
          </a:stretch>
        </p:blipFill>
        <p:spPr bwMode="auto">
          <a:xfrm>
            <a:off x="4267200" y="2741979"/>
            <a:ext cx="4876800" cy="411602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4969" y="0"/>
            <a:ext cx="9099031" cy="66599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218349" y="-473198"/>
            <a:ext cx="8925651" cy="7331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417285" y="0"/>
            <a:ext cx="956128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elly Ingram Park-one of the most famous images out of Birmingham. by alisoninaz."/>
          <p:cNvPicPr>
            <a:picLocks noChangeAspect="1" noChangeArrowheads="1"/>
          </p:cNvPicPr>
          <p:nvPr/>
        </p:nvPicPr>
        <p:blipFill>
          <a:blip r:embed="rId2" cstate="print"/>
          <a:srcRect/>
          <a:stretch>
            <a:fillRect/>
          </a:stretch>
        </p:blipFill>
        <p:spPr bwMode="auto">
          <a:xfrm>
            <a:off x="2019300" y="0"/>
            <a:ext cx="51435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Letter from a Birmingham Jail</a:t>
            </a:r>
            <a:endParaRPr lang="en-US" dirty="0"/>
          </a:p>
        </p:txBody>
      </p:sp>
      <p:sp>
        <p:nvSpPr>
          <p:cNvPr id="3" name="Content Placeholder 2"/>
          <p:cNvSpPr>
            <a:spLocks noGrp="1"/>
          </p:cNvSpPr>
          <p:nvPr>
            <p:ph idx="1"/>
          </p:nvPr>
        </p:nvSpPr>
        <p:spPr>
          <a:xfrm>
            <a:off x="0" y="1371600"/>
            <a:ext cx="5943600" cy="5486400"/>
          </a:xfrm>
        </p:spPr>
        <p:txBody>
          <a:bodyPr>
            <a:normAutofit fontScale="92500" lnSpcReduction="10000"/>
          </a:bodyPr>
          <a:lstStyle/>
          <a:p>
            <a:pPr>
              <a:buNone/>
            </a:pPr>
            <a:r>
              <a:rPr lang="en-US" dirty="0" smtClean="0"/>
              <a:t>Reverend King was arrested along with many others.  </a:t>
            </a:r>
            <a:r>
              <a:rPr lang="en-US" u="sng" dirty="0" smtClean="0"/>
              <a:t>In jail he wrote a long letter to some clergymen who said he  should end the demonstrations.</a:t>
            </a:r>
          </a:p>
          <a:p>
            <a:pPr>
              <a:buNone/>
            </a:pPr>
            <a:r>
              <a:rPr lang="en-US" dirty="0" smtClean="0"/>
              <a:t> </a:t>
            </a:r>
          </a:p>
          <a:p>
            <a:pPr>
              <a:buNone/>
            </a:pPr>
            <a:r>
              <a:rPr lang="en-US" dirty="0" smtClean="0"/>
              <a:t>The protests worked.  Stores began to desegregate and hire more black employees</a:t>
            </a:r>
            <a:r>
              <a:rPr lang="en-US" u="sng" dirty="0" smtClean="0"/>
              <a:t>.  Kennedy went on television to comment on the success in Birmingham</a:t>
            </a:r>
            <a:r>
              <a:rPr lang="en-US" dirty="0" smtClean="0"/>
              <a:t>.  </a:t>
            </a:r>
          </a:p>
          <a:p>
            <a:pPr>
              <a:buNone/>
            </a:pPr>
            <a:r>
              <a:rPr lang="en-US" dirty="0" smtClean="0"/>
              <a:t> </a:t>
            </a:r>
          </a:p>
          <a:p>
            <a:endParaRPr lang="en-US" dirty="0"/>
          </a:p>
        </p:txBody>
      </p:sp>
      <p:pic>
        <p:nvPicPr>
          <p:cNvPr id="4" name="Picture 3" descr="DSCF1557.JPG"/>
          <p:cNvPicPr>
            <a:picLocks noChangeAspect="1"/>
          </p:cNvPicPr>
          <p:nvPr/>
        </p:nvPicPr>
        <p:blipFill>
          <a:blip r:embed="rId2" cstate="print"/>
          <a:stretch>
            <a:fillRect/>
          </a:stretch>
        </p:blipFill>
        <p:spPr>
          <a:xfrm>
            <a:off x="6286500" y="2133600"/>
            <a:ext cx="2857500" cy="3810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Voting Rights</a:t>
            </a:r>
            <a:endParaRPr lang="en-US" dirty="0"/>
          </a:p>
        </p:txBody>
      </p:sp>
      <p:sp>
        <p:nvSpPr>
          <p:cNvPr id="3" name="Content Placeholder 2"/>
          <p:cNvSpPr>
            <a:spLocks noGrp="1"/>
          </p:cNvSpPr>
          <p:nvPr>
            <p:ph idx="1"/>
          </p:nvPr>
        </p:nvSpPr>
        <p:spPr>
          <a:xfrm>
            <a:off x="457200" y="1600200"/>
            <a:ext cx="8382000" cy="5257800"/>
          </a:xfrm>
        </p:spPr>
        <p:txBody>
          <a:bodyPr>
            <a:normAutofit fontScale="92500" lnSpcReduction="20000"/>
          </a:bodyPr>
          <a:lstStyle/>
          <a:p>
            <a:pPr>
              <a:buNone/>
            </a:pPr>
            <a:r>
              <a:rPr lang="en-US" u="sng" dirty="0" smtClean="0"/>
              <a:t>In 1964 fewer than 15% of the blacks living in the South were able to vote despite the passing of the 15th  Amendment in 1870.</a:t>
            </a:r>
          </a:p>
          <a:p>
            <a:pPr>
              <a:buNone/>
            </a:pPr>
            <a:r>
              <a:rPr lang="en-US" dirty="0" smtClean="0"/>
              <a:t> </a:t>
            </a:r>
          </a:p>
          <a:p>
            <a:pPr>
              <a:buNone/>
            </a:pPr>
            <a:r>
              <a:rPr lang="en-US" dirty="0" smtClean="0"/>
              <a:t>*Officials had many ways to keep the ballot out of the hands of blacks.</a:t>
            </a:r>
          </a:p>
          <a:p>
            <a:pPr>
              <a:buNone/>
            </a:pPr>
            <a:r>
              <a:rPr lang="en-US" dirty="0" smtClean="0"/>
              <a:t> </a:t>
            </a:r>
          </a:p>
          <a:p>
            <a:pPr>
              <a:buNone/>
            </a:pPr>
            <a:r>
              <a:rPr lang="en-US" dirty="0" smtClean="0"/>
              <a:t>*They would close their offices when blacks tried to register.  </a:t>
            </a:r>
            <a:r>
              <a:rPr lang="en-US" u="sng" dirty="0" smtClean="0"/>
              <a:t>They gave impossible literacy tests and even have blacks fired from their jobs after they registered.</a:t>
            </a:r>
          </a:p>
          <a:p>
            <a:pPr>
              <a:buNone/>
            </a:pPr>
            <a:r>
              <a:rPr lang="en-US" dirty="0" smtClean="0"/>
              <a:t> </a:t>
            </a:r>
          </a:p>
          <a:p>
            <a:pPr>
              <a:buNone/>
            </a:pPr>
            <a:endParaRPr lang="en-US" u="sng" dirty="0" smtClean="0"/>
          </a:p>
          <a:p>
            <a:pPr>
              <a:buNone/>
            </a:pP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Freedom Summer</a:t>
            </a:r>
            <a:endParaRPr lang="en-US" dirty="0"/>
          </a:p>
        </p:txBody>
      </p:sp>
      <p:sp>
        <p:nvSpPr>
          <p:cNvPr id="3" name="Content Placeholder 2"/>
          <p:cNvSpPr>
            <a:spLocks noGrp="1"/>
          </p:cNvSpPr>
          <p:nvPr>
            <p:ph idx="1"/>
          </p:nvPr>
        </p:nvSpPr>
        <p:spPr>
          <a:xfrm>
            <a:off x="304800" y="1676400"/>
            <a:ext cx="4191000" cy="4648200"/>
          </a:xfrm>
        </p:spPr>
        <p:txBody>
          <a:bodyPr>
            <a:normAutofit/>
          </a:bodyPr>
          <a:lstStyle/>
          <a:p>
            <a:r>
              <a:rPr lang="en-US" u="sng" dirty="0"/>
              <a:t>Included about 1,000 students, many of them whites from elite colleges in North </a:t>
            </a:r>
          </a:p>
          <a:p>
            <a:r>
              <a:rPr lang="en-US" dirty="0"/>
              <a:t>Two main elements:  </a:t>
            </a:r>
            <a:r>
              <a:rPr lang="en-US" dirty="0" smtClean="0"/>
              <a:t>1.  Voter </a:t>
            </a:r>
            <a:r>
              <a:rPr lang="en-US" dirty="0"/>
              <a:t>Registration </a:t>
            </a:r>
            <a:r>
              <a:rPr lang="en-US" dirty="0" smtClean="0"/>
              <a:t>2.   </a:t>
            </a:r>
            <a:r>
              <a:rPr lang="en-US" dirty="0"/>
              <a:t>Freedom Schools</a:t>
            </a:r>
          </a:p>
          <a:p>
            <a:endParaRPr lang="en-US" dirty="0"/>
          </a:p>
        </p:txBody>
      </p:sp>
      <p:pic>
        <p:nvPicPr>
          <p:cNvPr id="17409" name="Picture 1" descr="sncc_workers"/>
          <p:cNvPicPr>
            <a:picLocks noChangeAspect="1" noChangeArrowheads="1"/>
          </p:cNvPicPr>
          <p:nvPr/>
        </p:nvPicPr>
        <p:blipFill>
          <a:blip r:embed="rId2" cstate="print"/>
          <a:srcRect/>
          <a:stretch>
            <a:fillRect/>
          </a:stretch>
        </p:blipFill>
        <p:spPr bwMode="auto">
          <a:xfrm>
            <a:off x="4876800" y="1488830"/>
            <a:ext cx="3657600" cy="5064369"/>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Mississippi Burning</a:t>
            </a:r>
            <a:endParaRPr lang="en-US" dirty="0"/>
          </a:p>
        </p:txBody>
      </p:sp>
      <p:sp>
        <p:nvSpPr>
          <p:cNvPr id="3" name="Content Placeholder 2"/>
          <p:cNvSpPr>
            <a:spLocks noGrp="1"/>
          </p:cNvSpPr>
          <p:nvPr>
            <p:ph idx="1"/>
          </p:nvPr>
        </p:nvSpPr>
        <p:spPr/>
        <p:txBody>
          <a:bodyPr>
            <a:normAutofit/>
          </a:bodyPr>
          <a:lstStyle/>
          <a:p>
            <a:pPr>
              <a:buNone/>
            </a:pPr>
            <a:r>
              <a:rPr lang="en-US" u="sng" dirty="0" smtClean="0"/>
              <a:t>Three civil rights workers, Andrew Goodman, Michael </a:t>
            </a:r>
            <a:r>
              <a:rPr lang="en-US" u="sng" dirty="0" err="1" smtClean="0"/>
              <a:t>Schwerner</a:t>
            </a:r>
            <a:r>
              <a:rPr lang="en-US" u="sng" dirty="0" smtClean="0"/>
              <a:t>, and James Chaney who were a part of this project turned up missing.  Their bodies were later found.</a:t>
            </a:r>
          </a:p>
          <a:p>
            <a:pPr>
              <a:buNone/>
            </a:pPr>
            <a:r>
              <a:rPr lang="en-US" dirty="0" smtClean="0"/>
              <a:t> </a:t>
            </a:r>
          </a:p>
          <a:p>
            <a:pPr>
              <a:buNone/>
            </a:pPr>
            <a:r>
              <a:rPr lang="en-US" dirty="0" smtClean="0"/>
              <a:t>*During Freedom Summer 37 black churches were burned or bombed.</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scan0012.jpg"/>
          <p:cNvPicPr>
            <a:picLocks noGrp="1" noChangeAspect="1"/>
          </p:cNvPicPr>
          <p:nvPr>
            <p:ph idx="1"/>
          </p:nvPr>
        </p:nvPicPr>
        <p:blipFill>
          <a:blip r:embed="rId2" cstate="print"/>
          <a:stretch>
            <a:fillRect/>
          </a:stretch>
        </p:blipFill>
        <p:spPr>
          <a:xfrm>
            <a:off x="2514600" y="533400"/>
            <a:ext cx="3810000" cy="5639339"/>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http://rds.yahoo.com/_ylt=A9G_bDoVi95LO2QA6KejzbkF/SIG=124c57sdg/EXP=1272962197/**http%3a/lcweb2.loc.gov/pnp/ppmsc/00200/00213r.jpg"/>
          <p:cNvPicPr>
            <a:picLocks noChangeAspect="1" noChangeArrowheads="1"/>
          </p:cNvPicPr>
          <p:nvPr/>
        </p:nvPicPr>
        <p:blipFill>
          <a:blip r:embed="rId2" cstate="print"/>
          <a:srcRect/>
          <a:stretch>
            <a:fillRect/>
          </a:stretch>
        </p:blipFill>
        <p:spPr bwMode="auto">
          <a:xfrm>
            <a:off x="-304800" y="0"/>
            <a:ext cx="10185148"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SELMA</a:t>
            </a:r>
            <a:endParaRPr lang="en-US" sz="6000"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62000" y="1676400"/>
            <a:ext cx="7785419"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Selma March</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a:buNone/>
            </a:pPr>
            <a:r>
              <a:rPr lang="en-US" dirty="0" smtClean="0"/>
              <a:t>The struggle for voting rights reached its height in Selma,  Alabama.  </a:t>
            </a:r>
            <a:r>
              <a:rPr lang="en-US" u="sng" dirty="0" smtClean="0"/>
              <a:t>Very few blacks had been allowed to vote despite the efforts of Freedom Summer.</a:t>
            </a:r>
          </a:p>
          <a:p>
            <a:pPr>
              <a:buNone/>
            </a:pPr>
            <a:r>
              <a:rPr lang="en-US" dirty="0" smtClean="0"/>
              <a:t> </a:t>
            </a:r>
          </a:p>
          <a:p>
            <a:pPr>
              <a:buNone/>
            </a:pPr>
            <a:r>
              <a:rPr lang="en-US" dirty="0" smtClean="0"/>
              <a:t>*</a:t>
            </a:r>
            <a:r>
              <a:rPr lang="en-US" u="sng" dirty="0" smtClean="0"/>
              <a:t>Anyone who protested their exclusion from voting was arrested.</a:t>
            </a:r>
          </a:p>
          <a:p>
            <a:pPr>
              <a:buNone/>
            </a:pPr>
            <a:r>
              <a:rPr lang="en-US" dirty="0" smtClean="0"/>
              <a:t> </a:t>
            </a:r>
          </a:p>
          <a:p>
            <a:pPr>
              <a:buNone/>
            </a:pPr>
            <a:r>
              <a:rPr lang="en-US" dirty="0" smtClean="0"/>
              <a:t>*In 1965 a march was planned from Selma to the state capital Montgomery to protest the denial of voting rights.</a:t>
            </a:r>
          </a:p>
          <a:p>
            <a:pPr>
              <a:buNone/>
            </a:pPr>
            <a:r>
              <a:rPr lang="en-US" dirty="0" smtClean="0"/>
              <a:t> </a:t>
            </a:r>
          </a:p>
          <a:p>
            <a:pPr>
              <a:buNone/>
            </a:pPr>
            <a:r>
              <a:rPr lang="en-US" dirty="0" smtClean="0"/>
              <a:t>*</a:t>
            </a:r>
            <a:r>
              <a:rPr lang="en-US" u="sng" dirty="0" smtClean="0"/>
              <a:t>Marchers were stopped on the edge of town by troopers  who fired tear gas and beat them with clubs.</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Rights Act of 1965</a:t>
            </a:r>
            <a:endParaRPr lang="en-US" dirty="0"/>
          </a:p>
        </p:txBody>
      </p:sp>
      <p:sp>
        <p:nvSpPr>
          <p:cNvPr id="3" name="Content Placeholder 2"/>
          <p:cNvSpPr>
            <a:spLocks noGrp="1"/>
          </p:cNvSpPr>
          <p:nvPr>
            <p:ph idx="1"/>
          </p:nvPr>
        </p:nvSpPr>
        <p:spPr>
          <a:xfrm>
            <a:off x="304800" y="1524000"/>
            <a:ext cx="8839200" cy="4953000"/>
          </a:xfrm>
        </p:spPr>
        <p:txBody>
          <a:bodyPr>
            <a:normAutofit fontScale="92500" lnSpcReduction="10000"/>
          </a:bodyPr>
          <a:lstStyle/>
          <a:p>
            <a:pPr>
              <a:buNone/>
            </a:pPr>
            <a:r>
              <a:rPr lang="en-US" dirty="0" smtClean="0"/>
              <a:t> </a:t>
            </a:r>
          </a:p>
          <a:p>
            <a:pPr>
              <a:buNone/>
            </a:pPr>
            <a:r>
              <a:rPr lang="en-US" dirty="0" smtClean="0"/>
              <a:t>The situation during the 1960's became very volatile when African Americans were intimidated at the polls and could not assert their voting rights.</a:t>
            </a:r>
          </a:p>
          <a:p>
            <a:pPr>
              <a:buNone/>
            </a:pPr>
            <a:endParaRPr lang="en-US" dirty="0" smtClean="0"/>
          </a:p>
          <a:p>
            <a:pPr>
              <a:buNone/>
            </a:pPr>
            <a:r>
              <a:rPr lang="en-US" u="sng" dirty="0" smtClean="0"/>
              <a:t>The number of African American voters in the South increased dramatically after this legislation was passed.</a:t>
            </a:r>
          </a:p>
          <a:p>
            <a:pPr>
              <a:buNone/>
            </a:pPr>
            <a:endParaRPr lang="en-US" u="sng" dirty="0" smtClean="0"/>
          </a:p>
          <a:p>
            <a:pPr>
              <a:buNone/>
            </a:pPr>
            <a:r>
              <a:rPr lang="en-US" u="sng" dirty="0" smtClean="0"/>
              <a:t>It is also known as the Civil Rights Act of 1965</a:t>
            </a:r>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a:t>
            </a:r>
            <a:r>
              <a:rPr lang="en-US" b="1" u="sng" dirty="0" smtClean="0"/>
              <a:t>Southern Christian Leadership Conference</a:t>
            </a:r>
            <a:r>
              <a:rPr lang="en-US" u="sng" dirty="0" smtClean="0"/>
              <a:t> </a:t>
            </a:r>
            <a:r>
              <a:rPr lang="en-US" dirty="0" smtClean="0"/>
              <a:t>(</a:t>
            </a:r>
            <a:r>
              <a:rPr lang="en-US" b="1" dirty="0" smtClean="0"/>
              <a:t>SCLC</a:t>
            </a:r>
            <a:r>
              <a:rPr lang="en-US" dirty="0" smtClean="0"/>
              <a:t>) is an American civil rights organization. </a:t>
            </a:r>
          </a:p>
          <a:p>
            <a:r>
              <a:rPr lang="en-US" u="sng" dirty="0" smtClean="0"/>
              <a:t>SCLC was closely associated with its first president, Dr. Martin Luther King, Jr. </a:t>
            </a:r>
            <a:r>
              <a:rPr lang="en-US" dirty="0" smtClean="0"/>
              <a:t>The SCLC had a large role in the American Civil Rights Movement.</a:t>
            </a:r>
            <a:endParaRPr lang="en-US" dirty="0"/>
          </a:p>
        </p:txBody>
      </p:sp>
      <p:sp>
        <p:nvSpPr>
          <p:cNvPr id="4" name="Rectangle 3"/>
          <p:cNvSpPr/>
          <p:nvPr/>
        </p:nvSpPr>
        <p:spPr>
          <a:xfrm>
            <a:off x="3841827" y="381000"/>
            <a:ext cx="1530740"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SCLC</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The </a:t>
            </a:r>
            <a:r>
              <a:rPr lang="en-US" b="1" u="sng" dirty="0" smtClean="0"/>
              <a:t>Student Nonviolent Coordinating Committee</a:t>
            </a:r>
            <a:r>
              <a:rPr lang="en-US" u="sng" dirty="0" smtClean="0"/>
              <a:t> </a:t>
            </a:r>
            <a:r>
              <a:rPr lang="en-US" b="1" u="sng" dirty="0" smtClean="0"/>
              <a:t>(SNCC</a:t>
            </a:r>
            <a:r>
              <a:rPr lang="en-US" b="1" dirty="0" smtClean="0"/>
              <a:t>)</a:t>
            </a:r>
            <a:r>
              <a:rPr lang="en-US" dirty="0" smtClean="0"/>
              <a:t> was one of the principal organizations of the American Civil Rights Movement in the 1960s. </a:t>
            </a:r>
          </a:p>
          <a:p>
            <a:pPr>
              <a:buNone/>
            </a:pPr>
            <a:endParaRPr lang="en-US" dirty="0" smtClean="0"/>
          </a:p>
          <a:p>
            <a:r>
              <a:rPr lang="en-US" u="sng" dirty="0" smtClean="0"/>
              <a:t>It emerged from a series of student meetings.</a:t>
            </a:r>
          </a:p>
          <a:p>
            <a:pPr>
              <a:buNone/>
            </a:pPr>
            <a:endParaRPr lang="en-US" dirty="0" smtClean="0"/>
          </a:p>
          <a:p>
            <a:r>
              <a:rPr lang="en-US" dirty="0" smtClean="0"/>
              <a:t>SNCC grew into a large organization with many supporters in the North who helped raise funds to support SNCC's work in the South.</a:t>
            </a:r>
            <a:endParaRPr lang="en-US" dirty="0"/>
          </a:p>
        </p:txBody>
      </p:sp>
      <p:sp>
        <p:nvSpPr>
          <p:cNvPr id="4" name="Rectangle 3"/>
          <p:cNvSpPr/>
          <p:nvPr/>
        </p:nvSpPr>
        <p:spPr>
          <a:xfrm>
            <a:off x="3657600" y="381000"/>
            <a:ext cx="1702710"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SNCC</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1828800"/>
            <a:ext cx="5715000" cy="4297363"/>
          </a:xfrm>
        </p:spPr>
        <p:txBody>
          <a:bodyPr>
            <a:normAutofit fontScale="85000" lnSpcReduction="10000"/>
          </a:bodyPr>
          <a:lstStyle/>
          <a:p>
            <a:r>
              <a:rPr lang="en-US" dirty="0" smtClean="0"/>
              <a:t>The </a:t>
            </a:r>
            <a:r>
              <a:rPr lang="en-US" b="1" u="sng" dirty="0" smtClean="0"/>
              <a:t>Congress of Racial Equality</a:t>
            </a:r>
            <a:r>
              <a:rPr lang="en-US" u="sng" dirty="0" smtClean="0"/>
              <a:t> </a:t>
            </a:r>
            <a:r>
              <a:rPr lang="en-US" dirty="0" smtClean="0"/>
              <a:t>or </a:t>
            </a:r>
            <a:r>
              <a:rPr lang="en-US" b="1" dirty="0" smtClean="0"/>
              <a:t>CORE</a:t>
            </a:r>
            <a:r>
              <a:rPr lang="en-US" dirty="0" smtClean="0"/>
              <a:t> is a U.S. civil rights organization that originally played a pivotal role for African-Americans in the Civil Rights Movement. </a:t>
            </a:r>
          </a:p>
          <a:p>
            <a:r>
              <a:rPr lang="en-US" u="sng" dirty="0" smtClean="0"/>
              <a:t>Membership in CORE is still stated to be open to "anyone who believes that 'all people are created equal' </a:t>
            </a:r>
            <a:r>
              <a:rPr lang="en-US" dirty="0" smtClean="0"/>
              <a:t>and is willing to work towards the ultimate goal of true equality throughout the world."</a:t>
            </a:r>
          </a:p>
          <a:p>
            <a:endParaRPr lang="en-US" dirty="0"/>
          </a:p>
        </p:txBody>
      </p:sp>
      <p:sp>
        <p:nvSpPr>
          <p:cNvPr id="4" name="Rectangle 3"/>
          <p:cNvSpPr/>
          <p:nvPr/>
        </p:nvSpPr>
        <p:spPr>
          <a:xfrm>
            <a:off x="3657600" y="304800"/>
            <a:ext cx="1742529"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CORE</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8548" name="Picture 4" descr="Photo"/>
          <p:cNvPicPr>
            <a:picLocks noChangeAspect="1" noChangeArrowheads="1"/>
          </p:cNvPicPr>
          <p:nvPr/>
        </p:nvPicPr>
        <p:blipFill>
          <a:blip r:embed="rId2" cstate="print"/>
          <a:srcRect/>
          <a:stretch>
            <a:fillRect/>
          </a:stretch>
        </p:blipFill>
        <p:spPr bwMode="auto">
          <a:xfrm>
            <a:off x="304800" y="2667000"/>
            <a:ext cx="2374900" cy="2902012"/>
          </a:xfrm>
          <a:prstGeom prst="rect">
            <a:avLst/>
          </a:prstGeom>
          <a:noFill/>
        </p:spPr>
      </p:pic>
      <p:sp>
        <p:nvSpPr>
          <p:cNvPr id="8" name="TextBox 7"/>
          <p:cNvSpPr txBox="1"/>
          <p:nvPr/>
        </p:nvSpPr>
        <p:spPr>
          <a:xfrm>
            <a:off x="685800" y="5715000"/>
            <a:ext cx="1905000" cy="369332"/>
          </a:xfrm>
          <a:prstGeom prst="rect">
            <a:avLst/>
          </a:prstGeom>
          <a:noFill/>
        </p:spPr>
        <p:txBody>
          <a:bodyPr wrap="square" rtlCol="0">
            <a:spAutoFit/>
          </a:bodyPr>
          <a:lstStyle/>
          <a:p>
            <a:r>
              <a:rPr lang="en-US" dirty="0" smtClean="0"/>
              <a:t>James Farmer</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1"/>
            <a:ext cx="5486400" cy="4648200"/>
          </a:xfrm>
        </p:spPr>
        <p:txBody>
          <a:bodyPr/>
          <a:lstStyle/>
          <a:p>
            <a:r>
              <a:rPr lang="en-US" u="sng" dirty="0"/>
              <a:t>Elijah Muhammad was the leader of the mostly Black political and religious group The Nation Of Islam.</a:t>
            </a:r>
          </a:p>
          <a:p>
            <a:r>
              <a:rPr lang="en-US" u="sng" dirty="0"/>
              <a:t>His teachings, often perceived as racist</a:t>
            </a:r>
            <a:r>
              <a:rPr lang="en-US" dirty="0"/>
              <a:t>, preached complete separation from Whites in society.</a:t>
            </a:r>
          </a:p>
          <a:p>
            <a:endParaRPr lang="en-US" dirty="0"/>
          </a:p>
        </p:txBody>
      </p:sp>
      <p:pic>
        <p:nvPicPr>
          <p:cNvPr id="2050" name="Picture 2" descr="Hon-elijah_muhammad"/>
          <p:cNvPicPr>
            <a:picLocks noChangeAspect="1" noChangeArrowheads="1"/>
          </p:cNvPicPr>
          <p:nvPr/>
        </p:nvPicPr>
        <p:blipFill>
          <a:blip r:embed="rId2" cstate="print"/>
          <a:srcRect r="12743"/>
          <a:stretch>
            <a:fillRect/>
          </a:stretch>
        </p:blipFill>
        <p:spPr bwMode="auto">
          <a:xfrm>
            <a:off x="6019800" y="1524000"/>
            <a:ext cx="2848440" cy="4648200"/>
          </a:xfrm>
          <a:prstGeom prst="rect">
            <a:avLst/>
          </a:prstGeom>
          <a:noFill/>
          <a:ln w="19050">
            <a:solidFill>
              <a:schemeClr val="tx1"/>
            </a:solidFill>
            <a:miter lim="800000"/>
            <a:headEnd/>
            <a:tailEnd/>
          </a:ln>
        </p:spPr>
      </p:pic>
      <p:sp>
        <p:nvSpPr>
          <p:cNvPr id="6" name="Rectangle 5"/>
          <p:cNvSpPr/>
          <p:nvPr/>
        </p:nvSpPr>
        <p:spPr>
          <a:xfrm>
            <a:off x="1905000" y="304800"/>
            <a:ext cx="5390002"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NATION OF ISLAM</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6400800" cy="5410200"/>
          </a:xfrm>
        </p:spPr>
        <p:txBody>
          <a:bodyPr>
            <a:normAutofit fontScale="92500"/>
          </a:bodyPr>
          <a:lstStyle/>
          <a:p>
            <a:pPr>
              <a:buNone/>
            </a:pPr>
            <a:r>
              <a:rPr lang="en-US" sz="2800" u="sng" dirty="0" smtClean="0"/>
              <a:t>One of the most controversial figures of the Civil Rights Movement was Malcolm X.  </a:t>
            </a:r>
          </a:p>
          <a:p>
            <a:pPr>
              <a:buNone/>
            </a:pPr>
            <a:endParaRPr lang="en-US" sz="2800" dirty="0" smtClean="0"/>
          </a:p>
          <a:p>
            <a:pPr>
              <a:buNone/>
            </a:pPr>
            <a:r>
              <a:rPr lang="en-US" sz="2800" u="sng" dirty="0" smtClean="0"/>
              <a:t>He was a minister of the Black Muslims</a:t>
            </a:r>
            <a:r>
              <a:rPr lang="en-US" sz="2800" dirty="0" smtClean="0"/>
              <a:t>, a religious group that called for the </a:t>
            </a:r>
            <a:r>
              <a:rPr lang="en-US" sz="2800" u="sng" dirty="0" smtClean="0"/>
              <a:t>separation of the races</a:t>
            </a:r>
            <a:r>
              <a:rPr lang="en-US" sz="2800" dirty="0" smtClean="0"/>
              <a:t>.</a:t>
            </a:r>
          </a:p>
          <a:p>
            <a:pPr>
              <a:buNone/>
            </a:pPr>
            <a:endParaRPr lang="en-US" sz="2800" dirty="0" smtClean="0"/>
          </a:p>
          <a:p>
            <a:pPr>
              <a:buNone/>
            </a:pPr>
            <a:r>
              <a:rPr lang="en-US" sz="2800" dirty="0" smtClean="0"/>
              <a:t>Malcolm X explained that </a:t>
            </a:r>
            <a:r>
              <a:rPr lang="en-US" sz="2800" u="sng" dirty="0" smtClean="0"/>
              <a:t>white society would never see  African Americans as equals and that white society could not be trusted</a:t>
            </a:r>
            <a:r>
              <a:rPr lang="en-US" sz="2800" dirty="0" smtClean="0"/>
              <a:t>.</a:t>
            </a:r>
          </a:p>
          <a:p>
            <a:pPr>
              <a:buNone/>
            </a:pPr>
            <a:r>
              <a:rPr lang="en-US" sz="2400" dirty="0" smtClean="0"/>
              <a:t> </a:t>
            </a:r>
          </a:p>
          <a:p>
            <a:pPr>
              <a:buNone/>
            </a:pPr>
            <a:endParaRPr lang="en-US" sz="2400" dirty="0"/>
          </a:p>
        </p:txBody>
      </p:sp>
      <p:sp>
        <p:nvSpPr>
          <p:cNvPr id="4" name="Rectangle 3"/>
          <p:cNvSpPr/>
          <p:nvPr/>
        </p:nvSpPr>
        <p:spPr>
          <a:xfrm>
            <a:off x="1066800" y="304800"/>
            <a:ext cx="323178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Malcolm X</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3" descr="Image of Malcolm X"/>
          <p:cNvPicPr>
            <a:picLocks noChangeAspect="1" noChangeArrowheads="1"/>
          </p:cNvPicPr>
          <p:nvPr/>
        </p:nvPicPr>
        <p:blipFill>
          <a:blip r:embed="rId2" cstate="print"/>
          <a:srcRect/>
          <a:stretch>
            <a:fillRect/>
          </a:stretch>
        </p:blipFill>
        <p:spPr bwMode="auto">
          <a:xfrm>
            <a:off x="7284825" y="2362200"/>
            <a:ext cx="1859175" cy="2514600"/>
          </a:xfrm>
          <a:prstGeom prst="rect">
            <a:avLst/>
          </a:prstGeom>
          <a:noFill/>
          <a:ln w="19050">
            <a:solidFill>
              <a:srgbClr val="F60006"/>
            </a:solid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u="sng" dirty="0" smtClean="0"/>
              <a:t>He urged blacks to reject the white world.  Blacks could improve their lives by creating a separate all black society.</a:t>
            </a:r>
          </a:p>
          <a:p>
            <a:pPr>
              <a:buNone/>
            </a:pPr>
            <a:r>
              <a:rPr lang="en-US" dirty="0" smtClean="0"/>
              <a:t> </a:t>
            </a:r>
          </a:p>
          <a:p>
            <a:pPr>
              <a:buNone/>
            </a:pPr>
            <a:endParaRPr lang="en-US" dirty="0"/>
          </a:p>
        </p:txBody>
      </p:sp>
      <p:sp>
        <p:nvSpPr>
          <p:cNvPr id="4" name="Rectangle 3"/>
          <p:cNvSpPr/>
          <p:nvPr/>
        </p:nvSpPr>
        <p:spPr>
          <a:xfrm>
            <a:off x="1905000" y="381000"/>
            <a:ext cx="506664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Black Separatism</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descr="http://thm-a02.yimg.com/nimage/0fa777fbb72d9d9a"/>
          <p:cNvPicPr>
            <a:picLocks noChangeAspect="1" noChangeArrowheads="1"/>
          </p:cNvPicPr>
          <p:nvPr/>
        </p:nvPicPr>
        <p:blipFill>
          <a:blip r:embed="rId2" cstate="print"/>
          <a:srcRect/>
          <a:stretch>
            <a:fillRect/>
          </a:stretch>
        </p:blipFill>
        <p:spPr bwMode="auto">
          <a:xfrm>
            <a:off x="2133600" y="3534625"/>
            <a:ext cx="4724400" cy="3323375"/>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4648200" cy="4373563"/>
          </a:xfrm>
        </p:spPr>
        <p:txBody>
          <a:bodyPr>
            <a:normAutofit/>
          </a:bodyPr>
          <a:lstStyle/>
          <a:p>
            <a:r>
              <a:rPr lang="en-US" dirty="0" smtClean="0"/>
              <a:t>Martin Luther King and Malcolm X </a:t>
            </a:r>
            <a:r>
              <a:rPr lang="en-US" u="sng" dirty="0" smtClean="0"/>
              <a:t>had very different views</a:t>
            </a:r>
            <a:r>
              <a:rPr lang="en-US" dirty="0" smtClean="0"/>
              <a:t>.  Malcolm X ridiculed M.L.K.’s idea of peaceful protest and urged blacks to fight back against whites.</a:t>
            </a:r>
          </a:p>
          <a:p>
            <a:endParaRPr lang="en-US" dirty="0"/>
          </a:p>
        </p:txBody>
      </p:sp>
      <p:pic>
        <p:nvPicPr>
          <p:cNvPr id="6146" name="Picture 2" descr="King and X"/>
          <p:cNvPicPr>
            <a:picLocks noChangeAspect="1" noChangeArrowheads="1"/>
          </p:cNvPicPr>
          <p:nvPr/>
        </p:nvPicPr>
        <p:blipFill>
          <a:blip r:embed="rId2" cstate="print"/>
          <a:srcRect/>
          <a:stretch>
            <a:fillRect/>
          </a:stretch>
        </p:blipFill>
        <p:spPr bwMode="auto">
          <a:xfrm>
            <a:off x="5467350" y="0"/>
            <a:ext cx="3676650" cy="4525963"/>
          </a:xfrm>
          <a:prstGeom prst="rect">
            <a:avLst/>
          </a:prstGeom>
          <a:noFill/>
          <a:ln w="9525">
            <a:noFill/>
            <a:miter lim="800000"/>
            <a:headEnd/>
            <a:tailEnd/>
          </a:ln>
        </p:spPr>
      </p:pic>
      <p:pic>
        <p:nvPicPr>
          <p:cNvPr id="17410" name="Picture 2" descr="Two African American men standing, speaking to one another">
            <a:hlinkClick r:id="rId3"/>
          </p:cNvPr>
          <p:cNvPicPr>
            <a:picLocks noChangeAspect="1" noChangeArrowheads="1"/>
          </p:cNvPicPr>
          <p:nvPr/>
        </p:nvPicPr>
        <p:blipFill>
          <a:blip r:embed="rId4" cstate="print"/>
          <a:srcRect/>
          <a:stretch>
            <a:fillRect/>
          </a:stretch>
        </p:blipFill>
        <p:spPr bwMode="auto">
          <a:xfrm>
            <a:off x="3352800" y="4103369"/>
            <a:ext cx="2514600" cy="275463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descr="View Image">
            <a:hlinkClick r:id="rId2"/>
          </p:cNvPr>
          <p:cNvPicPr>
            <a:picLocks noChangeAspect="1" noChangeArrowheads="1"/>
          </p:cNvPicPr>
          <p:nvPr/>
        </p:nvPicPr>
        <p:blipFill>
          <a:blip r:embed="rId3" cstate="print"/>
          <a:srcRect/>
          <a:stretch>
            <a:fillRect/>
          </a:stretch>
        </p:blipFill>
        <p:spPr bwMode="auto">
          <a:xfrm>
            <a:off x="0" y="176784"/>
            <a:ext cx="4953000" cy="3328416"/>
          </a:xfrm>
          <a:prstGeom prst="rect">
            <a:avLst/>
          </a:prstGeom>
          <a:noFill/>
        </p:spPr>
      </p:pic>
      <p:pic>
        <p:nvPicPr>
          <p:cNvPr id="47108" name="Picture 4" descr="View Image">
            <a:hlinkClick r:id="rId4"/>
          </p:cNvPr>
          <p:cNvPicPr>
            <a:picLocks noChangeAspect="1" noChangeArrowheads="1"/>
          </p:cNvPicPr>
          <p:nvPr/>
        </p:nvPicPr>
        <p:blipFill>
          <a:blip r:embed="rId5" cstate="print"/>
          <a:srcRect/>
          <a:stretch>
            <a:fillRect/>
          </a:stretch>
        </p:blipFill>
        <p:spPr bwMode="auto">
          <a:xfrm>
            <a:off x="4572000" y="3602734"/>
            <a:ext cx="4572000" cy="3255266"/>
          </a:xfrm>
          <a:prstGeom prst="rect">
            <a:avLst/>
          </a:prstGeom>
          <a:noFill/>
        </p:spPr>
      </p:pic>
      <p:pic>
        <p:nvPicPr>
          <p:cNvPr id="106498" name="Picture 2" descr="View Image">
            <a:hlinkClick r:id="rId6"/>
          </p:cNvPr>
          <p:cNvPicPr>
            <a:picLocks noChangeAspect="1" noChangeArrowheads="1"/>
          </p:cNvPicPr>
          <p:nvPr/>
        </p:nvPicPr>
        <p:blipFill>
          <a:blip r:embed="rId7" cstate="print"/>
          <a:srcRect/>
          <a:stretch>
            <a:fillRect/>
          </a:stretch>
        </p:blipFill>
        <p:spPr bwMode="auto">
          <a:xfrm>
            <a:off x="304800" y="4191000"/>
            <a:ext cx="3859266" cy="1790701"/>
          </a:xfrm>
          <a:prstGeom prst="rect">
            <a:avLst/>
          </a:prstGeom>
          <a:noFill/>
        </p:spPr>
      </p:pic>
      <p:pic>
        <p:nvPicPr>
          <p:cNvPr id="106500" name="Picture 4" descr="View Image">
            <a:hlinkClick r:id="rId8"/>
          </p:cNvPr>
          <p:cNvPicPr>
            <a:picLocks noChangeAspect="1" noChangeArrowheads="1"/>
          </p:cNvPicPr>
          <p:nvPr/>
        </p:nvPicPr>
        <p:blipFill>
          <a:blip r:embed="rId9" cstate="print"/>
          <a:srcRect/>
          <a:stretch>
            <a:fillRect/>
          </a:stretch>
        </p:blipFill>
        <p:spPr bwMode="auto">
          <a:xfrm>
            <a:off x="5029200" y="488594"/>
            <a:ext cx="3352800" cy="2521307"/>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382000" cy="4495800"/>
          </a:xfrm>
        </p:spPr>
        <p:txBody>
          <a:bodyPr>
            <a:normAutofit/>
          </a:bodyPr>
          <a:lstStyle/>
          <a:p>
            <a:r>
              <a:rPr lang="en-US" dirty="0" smtClean="0"/>
              <a:t>Malcolm </a:t>
            </a:r>
            <a:r>
              <a:rPr lang="en-US" dirty="0"/>
              <a:t>X gathered wide spread admiration from African American’s and </a:t>
            </a:r>
            <a:r>
              <a:rPr lang="en-US" u="sng" dirty="0"/>
              <a:t>wide spread fear from Whites.  </a:t>
            </a:r>
            <a:endParaRPr lang="en-US" u="sng" dirty="0" smtClean="0"/>
          </a:p>
          <a:p>
            <a:endParaRPr lang="en-US" dirty="0" smtClean="0"/>
          </a:p>
          <a:p>
            <a:pPr>
              <a:buNone/>
            </a:pPr>
            <a:endParaRPr lang="en-US" dirty="0" smtClean="0"/>
          </a:p>
          <a:p>
            <a:endParaRPr lang="en-US" dirty="0"/>
          </a:p>
          <a:p>
            <a:endParaRPr lang="en-US" dirty="0"/>
          </a:p>
        </p:txBody>
      </p:sp>
      <p:pic>
        <p:nvPicPr>
          <p:cNvPr id="3074" name="Picture 2" descr="16"/>
          <p:cNvPicPr>
            <a:picLocks noChangeAspect="1" noChangeArrowheads="1"/>
          </p:cNvPicPr>
          <p:nvPr/>
        </p:nvPicPr>
        <p:blipFill>
          <a:blip r:embed="rId2" cstate="print"/>
          <a:srcRect/>
          <a:stretch>
            <a:fillRect/>
          </a:stretch>
        </p:blipFill>
        <p:spPr bwMode="auto">
          <a:xfrm>
            <a:off x="3581400" y="3005754"/>
            <a:ext cx="4724400" cy="3852246"/>
          </a:xfrm>
          <a:prstGeom prst="rect">
            <a:avLst/>
          </a:prstGeom>
          <a:noFill/>
          <a:ln w="19050">
            <a:solidFill>
              <a:srgbClr val="FF0000"/>
            </a:solidFill>
            <a:miter lim="800000"/>
            <a:headEnd/>
            <a:tailEnd/>
          </a:ln>
        </p:spPr>
      </p:pic>
      <p:sp>
        <p:nvSpPr>
          <p:cNvPr id="6" name="Rectangle 5"/>
          <p:cNvSpPr/>
          <p:nvPr/>
        </p:nvSpPr>
        <p:spPr>
          <a:xfrm>
            <a:off x="1219200" y="381000"/>
            <a:ext cx="323178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Malcolm X</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1265238"/>
          </a:xfrm>
        </p:spPr>
        <p:txBody>
          <a:bodyPr/>
          <a:lstStyle/>
          <a:p>
            <a:r>
              <a:rPr lang="en-US" dirty="0" smtClean="0"/>
              <a:t>Assassination</a:t>
            </a:r>
            <a:endParaRPr lang="en-US" dirty="0"/>
          </a:p>
        </p:txBody>
      </p:sp>
      <p:sp>
        <p:nvSpPr>
          <p:cNvPr id="3" name="Content Placeholder 2"/>
          <p:cNvSpPr>
            <a:spLocks noGrp="1"/>
          </p:cNvSpPr>
          <p:nvPr>
            <p:ph idx="1"/>
          </p:nvPr>
        </p:nvSpPr>
        <p:spPr>
          <a:xfrm>
            <a:off x="3352800" y="1371600"/>
            <a:ext cx="5410200" cy="5486400"/>
          </a:xfrm>
        </p:spPr>
        <p:txBody>
          <a:bodyPr>
            <a:normAutofit fontScale="77500" lnSpcReduction="20000"/>
          </a:bodyPr>
          <a:lstStyle/>
          <a:p>
            <a:pPr>
              <a:buNone/>
            </a:pPr>
            <a:r>
              <a:rPr lang="en-US" sz="3600" u="sng" dirty="0" smtClean="0"/>
              <a:t>Malcolm’s view became so radical he was expelled from the Black Muslims by leader Elijah Muhammad.</a:t>
            </a:r>
          </a:p>
          <a:p>
            <a:pPr>
              <a:buNone/>
            </a:pPr>
            <a:r>
              <a:rPr lang="en-US" sz="3600" dirty="0" smtClean="0"/>
              <a:t> </a:t>
            </a:r>
          </a:p>
          <a:p>
            <a:pPr>
              <a:buNone/>
            </a:pPr>
            <a:r>
              <a:rPr lang="en-US" sz="3600" dirty="0" smtClean="0"/>
              <a:t>In </a:t>
            </a:r>
            <a:r>
              <a:rPr lang="en-US" sz="3600" u="sng" dirty="0" smtClean="0"/>
              <a:t>1964 he began to modify his views</a:t>
            </a:r>
            <a:r>
              <a:rPr lang="en-US" sz="3600" dirty="0" smtClean="0"/>
              <a:t>, and </a:t>
            </a:r>
            <a:r>
              <a:rPr lang="en-US" sz="3600" u="sng" dirty="0" smtClean="0"/>
              <a:t>consider the possibility of interracial harmony</a:t>
            </a:r>
            <a:r>
              <a:rPr lang="en-US" sz="3600" dirty="0" smtClean="0"/>
              <a:t>.</a:t>
            </a:r>
          </a:p>
          <a:p>
            <a:pPr>
              <a:buNone/>
            </a:pPr>
            <a:endParaRPr lang="en-US" sz="3600" dirty="0" smtClean="0"/>
          </a:p>
          <a:p>
            <a:pPr>
              <a:buNone/>
            </a:pPr>
            <a:r>
              <a:rPr lang="en-US" sz="3600" dirty="0" smtClean="0"/>
              <a:t>He did not live long enough to develop his new views.  He was murdered in </a:t>
            </a:r>
            <a:r>
              <a:rPr lang="en-US" sz="3600" u="sng" dirty="0" smtClean="0"/>
              <a:t>New York City </a:t>
            </a:r>
            <a:r>
              <a:rPr lang="en-US" sz="3600" dirty="0" smtClean="0"/>
              <a:t>by three men.  Two of the men were Black Muslims</a:t>
            </a:r>
          </a:p>
          <a:p>
            <a:endParaRPr lang="en-US" dirty="0"/>
          </a:p>
        </p:txBody>
      </p:sp>
      <p:pic>
        <p:nvPicPr>
          <p:cNvPr id="8194" name="Picture 2" descr="File:Malcolm X NYWTS 2a.jpg">
            <a:hlinkClick r:id="rId2"/>
          </p:cNvPr>
          <p:cNvPicPr>
            <a:picLocks noChangeAspect="1" noChangeArrowheads="1"/>
          </p:cNvPicPr>
          <p:nvPr/>
        </p:nvPicPr>
        <p:blipFill>
          <a:blip r:embed="rId3" cstate="print"/>
          <a:srcRect/>
          <a:stretch>
            <a:fillRect/>
          </a:stretch>
        </p:blipFill>
        <p:spPr bwMode="auto">
          <a:xfrm>
            <a:off x="228600" y="0"/>
            <a:ext cx="2819400" cy="3882347"/>
          </a:xfrm>
          <a:prstGeom prst="rect">
            <a:avLst/>
          </a:prstGeom>
          <a:noFill/>
        </p:spPr>
      </p:pic>
      <p:pic>
        <p:nvPicPr>
          <p:cNvPr id="8196" name="Picture 4" descr="File:Malcolm X bullet holes2.jpg">
            <a:hlinkClick r:id="rId4"/>
          </p:cNvPr>
          <p:cNvPicPr>
            <a:picLocks noChangeAspect="1" noChangeArrowheads="1"/>
          </p:cNvPicPr>
          <p:nvPr/>
        </p:nvPicPr>
        <p:blipFill>
          <a:blip r:embed="rId5" cstate="print"/>
          <a:srcRect/>
          <a:stretch>
            <a:fillRect/>
          </a:stretch>
        </p:blipFill>
        <p:spPr bwMode="auto">
          <a:xfrm>
            <a:off x="152400" y="4267200"/>
            <a:ext cx="2876153" cy="2200276"/>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82000" cy="5334000"/>
          </a:xfrm>
        </p:spPr>
        <p:txBody>
          <a:bodyPr>
            <a:normAutofit fontScale="77500" lnSpcReduction="20000"/>
          </a:bodyPr>
          <a:lstStyle/>
          <a:p>
            <a:pPr>
              <a:buNone/>
            </a:pPr>
            <a:r>
              <a:rPr lang="en-US" sz="3400" u="sng" dirty="0"/>
              <a:t>Muhammad Ali is one of the most recognizable men on earth.</a:t>
            </a:r>
          </a:p>
          <a:p>
            <a:pPr>
              <a:buNone/>
            </a:pPr>
            <a:r>
              <a:rPr lang="en-US" sz="3400" dirty="0"/>
              <a:t> </a:t>
            </a:r>
          </a:p>
          <a:p>
            <a:pPr>
              <a:buNone/>
            </a:pPr>
            <a:r>
              <a:rPr lang="en-US" sz="3400" u="sng" dirty="0" smtClean="0"/>
              <a:t>In </a:t>
            </a:r>
            <a:r>
              <a:rPr lang="en-US" sz="3400" u="sng" dirty="0"/>
              <a:t>the 1960 Olympics he burst on the scene when he won a </a:t>
            </a:r>
            <a:r>
              <a:rPr lang="en-US" sz="3400" u="sng" dirty="0" smtClean="0"/>
              <a:t>gold </a:t>
            </a:r>
            <a:r>
              <a:rPr lang="en-US" sz="3400" u="sng" dirty="0"/>
              <a:t>medal in the games held in Rome, Italy.</a:t>
            </a:r>
          </a:p>
          <a:p>
            <a:pPr>
              <a:buNone/>
            </a:pPr>
            <a:r>
              <a:rPr lang="en-US" sz="3400" dirty="0"/>
              <a:t> </a:t>
            </a:r>
          </a:p>
          <a:p>
            <a:pPr>
              <a:buNone/>
            </a:pPr>
            <a:r>
              <a:rPr lang="en-US" sz="3400" dirty="0" smtClean="0"/>
              <a:t>Ali </a:t>
            </a:r>
            <a:r>
              <a:rPr lang="en-US" sz="3400" dirty="0"/>
              <a:t>brought unprecedented speed and grace to his sport.  </a:t>
            </a:r>
            <a:r>
              <a:rPr lang="en-US" sz="3400" dirty="0" smtClean="0"/>
              <a:t>His charm </a:t>
            </a:r>
            <a:r>
              <a:rPr lang="en-US" sz="3400" dirty="0"/>
              <a:t>and wit changed what the public expected a </a:t>
            </a:r>
            <a:r>
              <a:rPr lang="en-US" sz="3400" dirty="0" smtClean="0"/>
              <a:t>champion to </a:t>
            </a:r>
            <a:r>
              <a:rPr lang="en-US" sz="3400" dirty="0"/>
              <a:t>be.</a:t>
            </a:r>
          </a:p>
          <a:p>
            <a:pPr>
              <a:buNone/>
            </a:pPr>
            <a:r>
              <a:rPr lang="en-US" sz="3400" dirty="0"/>
              <a:t> </a:t>
            </a:r>
          </a:p>
          <a:p>
            <a:pPr>
              <a:buNone/>
            </a:pPr>
            <a:r>
              <a:rPr lang="en-US" sz="3400" dirty="0" smtClean="0"/>
              <a:t>His </a:t>
            </a:r>
            <a:r>
              <a:rPr lang="en-US" sz="3400" dirty="0"/>
              <a:t>accomplishments in the ring were the stuff of legends.  </a:t>
            </a:r>
            <a:r>
              <a:rPr lang="en-US" sz="3400" u="sng" dirty="0" smtClean="0"/>
              <a:t>In two </a:t>
            </a:r>
            <a:r>
              <a:rPr lang="en-US" sz="3400" u="sng" dirty="0"/>
              <a:t>fights with Sonny Liston he proclaimed himself</a:t>
            </a:r>
            <a:r>
              <a:rPr lang="en-US" sz="3400" u="sng" dirty="0" smtClean="0"/>
              <a:t>:</a:t>
            </a:r>
          </a:p>
          <a:p>
            <a:pPr>
              <a:buNone/>
            </a:pPr>
            <a:endParaRPr lang="en-US" sz="3400" dirty="0"/>
          </a:p>
          <a:p>
            <a:pPr>
              <a:buNone/>
            </a:pPr>
            <a:r>
              <a:rPr lang="en-US" sz="3400" b="1" dirty="0" smtClean="0"/>
              <a:t>                                          “</a:t>
            </a:r>
            <a:r>
              <a:rPr lang="en-US" sz="3400" b="1" dirty="0"/>
              <a:t>The Greatest”</a:t>
            </a:r>
            <a:endParaRPr lang="en-US" sz="3400" dirty="0"/>
          </a:p>
          <a:p>
            <a:endParaRPr lang="en-US" dirty="0"/>
          </a:p>
        </p:txBody>
      </p:sp>
      <p:sp>
        <p:nvSpPr>
          <p:cNvPr id="6" name="Rectangle 5"/>
          <p:cNvSpPr/>
          <p:nvPr/>
        </p:nvSpPr>
        <p:spPr>
          <a:xfrm>
            <a:off x="2286000" y="0"/>
            <a:ext cx="4631397"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Muhammad Ali</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lstStyle/>
          <a:p>
            <a:r>
              <a:rPr lang="en-US" sz="2800" dirty="0" smtClean="0"/>
              <a:t>There has always been more to Muhammad Ali than what was seen in the rink.  Ali’s life and career played out on the front page as on the sports page.</a:t>
            </a:r>
          </a:p>
          <a:p>
            <a:pPr>
              <a:buNone/>
            </a:pPr>
            <a:endParaRPr lang="en-US" sz="2800" dirty="0" smtClean="0"/>
          </a:p>
          <a:p>
            <a:r>
              <a:rPr lang="en-US" sz="2800" u="sng" dirty="0" smtClean="0"/>
              <a:t>His embrace of the Nation of Islam gave him his name Muhammad Ali.  His birth name was Cassius Clay which he considered his slave name.</a:t>
            </a:r>
          </a:p>
          <a:p>
            <a:endParaRPr lang="en-US" dirty="0"/>
          </a:p>
        </p:txBody>
      </p:sp>
      <p:pic>
        <p:nvPicPr>
          <p:cNvPr id="1026" name="Picture 2" descr="View Image">
            <a:hlinkClick r:id="rId2"/>
          </p:cNvPr>
          <p:cNvPicPr>
            <a:picLocks noChangeAspect="1" noChangeArrowheads="1"/>
          </p:cNvPicPr>
          <p:nvPr/>
        </p:nvPicPr>
        <p:blipFill>
          <a:blip r:embed="rId3" cstate="print"/>
          <a:srcRect/>
          <a:stretch>
            <a:fillRect/>
          </a:stretch>
        </p:blipFill>
        <p:spPr bwMode="auto">
          <a:xfrm>
            <a:off x="2743200" y="3933824"/>
            <a:ext cx="3748942" cy="292417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5638800" cy="6019800"/>
          </a:xfrm>
        </p:spPr>
        <p:txBody>
          <a:bodyPr>
            <a:normAutofit fontScale="92500" lnSpcReduction="10000"/>
          </a:bodyPr>
          <a:lstStyle/>
          <a:p>
            <a:pPr>
              <a:buNone/>
            </a:pPr>
            <a:r>
              <a:rPr lang="en-US" dirty="0"/>
              <a:t>He proved over and over that he was</a:t>
            </a:r>
            <a:r>
              <a:rPr lang="en-US" u="sng" dirty="0"/>
              <a:t>.  In three epic fights </a:t>
            </a:r>
            <a:r>
              <a:rPr lang="en-US" u="sng" dirty="0" smtClean="0"/>
              <a:t>with Joe </a:t>
            </a:r>
            <a:r>
              <a:rPr lang="en-US" u="sng" dirty="0"/>
              <a:t>Frazier and a stunning victory over George Foreman </a:t>
            </a:r>
            <a:r>
              <a:rPr lang="en-US" u="sng" dirty="0" smtClean="0"/>
              <a:t>in </a:t>
            </a:r>
            <a:r>
              <a:rPr lang="en-US" u="sng" dirty="0"/>
              <a:t>Zaire.  The “rumble in the jungle”.</a:t>
            </a:r>
          </a:p>
          <a:p>
            <a:pPr>
              <a:buNone/>
            </a:pPr>
            <a:endParaRPr lang="en-US" u="sng" dirty="0"/>
          </a:p>
          <a:p>
            <a:pPr>
              <a:buNone/>
            </a:pPr>
            <a:r>
              <a:rPr lang="en-US" dirty="0" smtClean="0"/>
              <a:t>He </a:t>
            </a:r>
            <a:r>
              <a:rPr lang="en-US" dirty="0"/>
              <a:t>dethroned Leon Spinks to become the heavyweight </a:t>
            </a:r>
            <a:r>
              <a:rPr lang="en-US" dirty="0" smtClean="0"/>
              <a:t>champion for an unprecedented </a:t>
            </a:r>
            <a:r>
              <a:rPr lang="en-US" dirty="0"/>
              <a:t>third time.</a:t>
            </a:r>
          </a:p>
          <a:p>
            <a:pPr>
              <a:buNone/>
            </a:pPr>
            <a:r>
              <a:rPr lang="en-US" dirty="0"/>
              <a:t> </a:t>
            </a:r>
          </a:p>
          <a:p>
            <a:pPr>
              <a:buNone/>
            </a:pPr>
            <a:r>
              <a:rPr lang="en-US" dirty="0"/>
              <a:t> </a:t>
            </a:r>
          </a:p>
          <a:p>
            <a:endParaRPr lang="en-US" dirty="0"/>
          </a:p>
        </p:txBody>
      </p:sp>
      <p:pic>
        <p:nvPicPr>
          <p:cNvPr id="4" name="Picture 3" descr="DSCF8542.JPG"/>
          <p:cNvPicPr>
            <a:picLocks noChangeAspect="1"/>
          </p:cNvPicPr>
          <p:nvPr/>
        </p:nvPicPr>
        <p:blipFill>
          <a:blip r:embed="rId2" cstate="print"/>
          <a:stretch>
            <a:fillRect/>
          </a:stretch>
        </p:blipFill>
        <p:spPr>
          <a:xfrm>
            <a:off x="6172200" y="1371600"/>
            <a:ext cx="2971800" cy="39624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5334000" cy="5287963"/>
          </a:xfrm>
        </p:spPr>
        <p:txBody>
          <a:bodyPr/>
          <a:lstStyle/>
          <a:p>
            <a:pPr>
              <a:buFont typeface="Wingdings" pitchFamily="2" charset="2"/>
              <a:buChar char="Ø"/>
            </a:pPr>
            <a:r>
              <a:rPr lang="en-US" u="sng" dirty="0"/>
              <a:t>He refused to be inducted into the U.S. Army citing </a:t>
            </a:r>
            <a:r>
              <a:rPr lang="en-US" u="sng" dirty="0" smtClean="0"/>
              <a:t>religious reasons </a:t>
            </a:r>
            <a:r>
              <a:rPr lang="en-US" dirty="0"/>
              <a:t>and he would not help the U.S. government to </a:t>
            </a:r>
            <a:r>
              <a:rPr lang="en-US" dirty="0" smtClean="0"/>
              <a:t>oppress other </a:t>
            </a:r>
            <a:r>
              <a:rPr lang="en-US" dirty="0"/>
              <a:t>people in the world</a:t>
            </a:r>
            <a:r>
              <a:rPr lang="en-US" dirty="0" smtClean="0"/>
              <a:t>.</a:t>
            </a:r>
          </a:p>
          <a:p>
            <a:pPr>
              <a:buNone/>
            </a:pPr>
            <a:r>
              <a:rPr lang="en-US" dirty="0" smtClean="0"/>
              <a:t>  </a:t>
            </a:r>
          </a:p>
          <a:p>
            <a:pPr>
              <a:buFont typeface="Wingdings" pitchFamily="2" charset="2"/>
              <a:buChar char="Ø"/>
            </a:pPr>
            <a:r>
              <a:rPr lang="en-US" u="sng" dirty="0" smtClean="0"/>
              <a:t>His </a:t>
            </a:r>
            <a:r>
              <a:rPr lang="en-US" u="sng" dirty="0"/>
              <a:t>case went all the way to the </a:t>
            </a:r>
            <a:r>
              <a:rPr lang="en-US" u="sng" dirty="0" smtClean="0"/>
              <a:t>U.S. Supreme </a:t>
            </a:r>
            <a:r>
              <a:rPr lang="en-US" u="sng" dirty="0"/>
              <a:t>Court.</a:t>
            </a:r>
          </a:p>
          <a:p>
            <a:endParaRPr lang="en-US" dirty="0"/>
          </a:p>
        </p:txBody>
      </p:sp>
      <p:pic>
        <p:nvPicPr>
          <p:cNvPr id="4" name="Picture 2" descr="View Image">
            <a:hlinkClick r:id="rId2"/>
          </p:cNvPr>
          <p:cNvPicPr>
            <a:picLocks noChangeAspect="1" noChangeArrowheads="1"/>
          </p:cNvPicPr>
          <p:nvPr/>
        </p:nvPicPr>
        <p:blipFill>
          <a:blip r:embed="rId3" cstate="print"/>
          <a:srcRect/>
          <a:stretch>
            <a:fillRect/>
          </a:stretch>
        </p:blipFill>
        <p:spPr bwMode="auto">
          <a:xfrm>
            <a:off x="5671718" y="762000"/>
            <a:ext cx="3472282" cy="48768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05800" cy="5029200"/>
          </a:xfrm>
        </p:spPr>
        <p:txBody>
          <a:bodyPr>
            <a:normAutofit/>
          </a:bodyPr>
          <a:lstStyle/>
          <a:p>
            <a:r>
              <a:rPr lang="en-US" b="1" u="sng" dirty="0" smtClean="0"/>
              <a:t>Black Power</a:t>
            </a:r>
            <a:r>
              <a:rPr lang="en-US" u="sng" dirty="0" smtClean="0"/>
              <a:t> is a political slogan and a name for various associated ideologies.</a:t>
            </a:r>
          </a:p>
          <a:p>
            <a:endParaRPr lang="en-US" u="sng" dirty="0" smtClean="0"/>
          </a:p>
          <a:p>
            <a:pPr>
              <a:buNone/>
            </a:pPr>
            <a:endParaRPr lang="en-US" u="sng" dirty="0" smtClean="0"/>
          </a:p>
          <a:p>
            <a:r>
              <a:rPr lang="en-US" dirty="0" smtClean="0"/>
              <a:t>Black Power" expresses </a:t>
            </a:r>
            <a:r>
              <a:rPr lang="en-US" u="sng" dirty="0" smtClean="0"/>
              <a:t>a range of political goals, from defense against racial oppression, to the establishment of separate social institutions and a self-sufficient economy (separatism). </a:t>
            </a:r>
          </a:p>
        </p:txBody>
      </p:sp>
      <p:sp>
        <p:nvSpPr>
          <p:cNvPr id="4" name="Rectangle 3"/>
          <p:cNvSpPr/>
          <p:nvPr/>
        </p:nvSpPr>
        <p:spPr>
          <a:xfrm>
            <a:off x="533400" y="381000"/>
            <a:ext cx="8075031"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BLACK POWER MOVEMENT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5791200" cy="4754563"/>
          </a:xfrm>
        </p:spPr>
        <p:txBody>
          <a:bodyPr>
            <a:normAutofit/>
          </a:bodyPr>
          <a:lstStyle/>
          <a:p>
            <a:r>
              <a:rPr lang="en-US" u="sng" dirty="0"/>
              <a:t>Tommie Smith and John Carlos give the Black Power salute at the 1968 Summer Olympics</a:t>
            </a:r>
            <a:r>
              <a:rPr lang="en-US" dirty="0"/>
              <a:t>.</a:t>
            </a:r>
          </a:p>
          <a:p>
            <a:r>
              <a:rPr lang="en-US" dirty="0"/>
              <a:t>The two men were </a:t>
            </a:r>
            <a:r>
              <a:rPr lang="en-US" u="sng" dirty="0"/>
              <a:t>suspended by the United States team </a:t>
            </a:r>
            <a:r>
              <a:rPr lang="en-US" dirty="0"/>
              <a:t>and banned from Olympic village.</a:t>
            </a:r>
          </a:p>
          <a:p>
            <a:r>
              <a:rPr lang="en-US" dirty="0"/>
              <a:t>The action is considered a milestone of The Civil Rights Movement.</a:t>
            </a:r>
          </a:p>
        </p:txBody>
      </p:sp>
      <p:pic>
        <p:nvPicPr>
          <p:cNvPr id="4098" name="Picture 2" descr="Carlos-Smith"/>
          <p:cNvPicPr>
            <a:picLocks noChangeAspect="1" noChangeArrowheads="1"/>
          </p:cNvPicPr>
          <p:nvPr/>
        </p:nvPicPr>
        <p:blipFill>
          <a:blip r:embed="rId2" cstate="print">
            <a:grayscl/>
          </a:blip>
          <a:srcRect/>
          <a:stretch>
            <a:fillRect/>
          </a:stretch>
        </p:blipFill>
        <p:spPr bwMode="auto">
          <a:xfrm>
            <a:off x="5562600" y="1524000"/>
            <a:ext cx="3075495" cy="4419600"/>
          </a:xfrm>
          <a:prstGeom prst="rect">
            <a:avLst/>
          </a:prstGeom>
          <a:noFill/>
          <a:ln w="9525">
            <a:solidFill>
              <a:schemeClr val="tx2"/>
            </a:solidFill>
            <a:miter lim="800000"/>
            <a:headEnd/>
            <a:tailEnd/>
          </a:ln>
        </p:spPr>
      </p:pic>
      <p:sp>
        <p:nvSpPr>
          <p:cNvPr id="5" name="Rectangle 4"/>
          <p:cNvSpPr/>
          <p:nvPr/>
        </p:nvSpPr>
        <p:spPr>
          <a:xfrm>
            <a:off x="2362200" y="304800"/>
            <a:ext cx="4364721"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BLACK POWER</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600200"/>
            <a:ext cx="4343400" cy="4525963"/>
          </a:xfrm>
        </p:spPr>
        <p:txBody>
          <a:bodyPr/>
          <a:lstStyle/>
          <a:p>
            <a:r>
              <a:rPr lang="en-US" dirty="0">
                <a:effectLst>
                  <a:outerShdw blurRad="50800" dist="38100" algn="tr" rotWithShape="0">
                    <a:prstClr val="black">
                      <a:alpha val="40000"/>
                    </a:prstClr>
                  </a:outerShdw>
                </a:effectLst>
              </a:rPr>
              <a:t>The Black Panther Party was an African American civil-rights and self-defense organization, founded in 1966</a:t>
            </a:r>
            <a:endParaRPr lang="en-US" dirty="0" smtClean="0"/>
          </a:p>
          <a:p>
            <a:endParaRPr lang="en-US" dirty="0"/>
          </a:p>
        </p:txBody>
      </p:sp>
      <p:sp>
        <p:nvSpPr>
          <p:cNvPr id="5" name="Rectangle 4"/>
          <p:cNvSpPr/>
          <p:nvPr/>
        </p:nvSpPr>
        <p:spPr>
          <a:xfrm>
            <a:off x="1752600" y="304800"/>
            <a:ext cx="5619295"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Black Panthers</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2" descr="Bpp_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0" y="2559844"/>
            <a:ext cx="3962400" cy="2445544"/>
          </a:xfrm>
          <a:prstGeom prst="rect">
            <a:avLst/>
          </a:prstGeom>
          <a:noFill/>
          <a:ln w="19050">
            <a:solidFill>
              <a:schemeClr val="tx1"/>
            </a:solid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304800"/>
            <a:ext cx="5619295"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Black Panthers</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itle 1"/>
          <p:cNvSpPr>
            <a:spLocks noGrp="1"/>
          </p:cNvSpPr>
          <p:nvPr>
            <p:ph idx="1"/>
          </p:nvPr>
        </p:nvSpPr>
        <p:spPr>
          <a:xfrm>
            <a:off x="3048000" y="1600200"/>
            <a:ext cx="6400800" cy="4343400"/>
          </a:xfrm>
        </p:spPr>
        <p:txBody>
          <a:bodyPr>
            <a:normAutofit lnSpcReduction="10000"/>
          </a:bodyPr>
          <a:lstStyle/>
          <a:p>
            <a:r>
              <a:rPr lang="en-US" u="sng" dirty="0"/>
              <a:t>U.S. African American Militant group</a:t>
            </a:r>
            <a:r>
              <a:rPr lang="en-US" dirty="0"/>
              <a:t>.</a:t>
            </a:r>
          </a:p>
          <a:p>
            <a:r>
              <a:rPr lang="en-US" dirty="0"/>
              <a:t>Founded in 1966 in Oakland</a:t>
            </a:r>
            <a:r>
              <a:rPr lang="en-US" dirty="0" smtClean="0"/>
              <a:t>.  </a:t>
            </a:r>
          </a:p>
          <a:p>
            <a:r>
              <a:rPr lang="en-US" u="sng" dirty="0" smtClean="0"/>
              <a:t>Political Party</a:t>
            </a:r>
            <a:r>
              <a:rPr lang="en-US" dirty="0" smtClean="0"/>
              <a:t>.</a:t>
            </a:r>
            <a:endParaRPr lang="en-US" dirty="0"/>
          </a:p>
          <a:p>
            <a:r>
              <a:rPr lang="en-US" dirty="0"/>
              <a:t>Led by Huey P. Newton and Bobby Seale.</a:t>
            </a:r>
          </a:p>
          <a:p>
            <a:r>
              <a:rPr lang="en-US" u="sng" dirty="0" smtClean="0"/>
              <a:t>Urged </a:t>
            </a:r>
            <a:r>
              <a:rPr lang="en-US" u="sng" dirty="0"/>
              <a:t>African Americans to arm themselves.</a:t>
            </a:r>
          </a:p>
          <a:p>
            <a:endParaRPr lang="en-US" dirty="0"/>
          </a:p>
        </p:txBody>
      </p:sp>
      <p:pic>
        <p:nvPicPr>
          <p:cNvPr id="6" name="Picture 2" descr="blackpanthers"/>
          <p:cNvPicPr>
            <a:picLocks noChangeAspect="1" noChangeArrowheads="1"/>
          </p:cNvPicPr>
          <p:nvPr/>
        </p:nvPicPr>
        <p:blipFill>
          <a:blip r:embed="rId2" cstate="print"/>
          <a:srcRect/>
          <a:stretch>
            <a:fillRect/>
          </a:stretch>
        </p:blipFill>
        <p:spPr bwMode="auto">
          <a:xfrm>
            <a:off x="0" y="1752600"/>
            <a:ext cx="2831738" cy="3733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250px-BilliardHallForColored.jpg"/>
          <p:cNvPicPr>
            <a:picLocks noGrp="1" noChangeAspect="1"/>
          </p:cNvPicPr>
          <p:nvPr>
            <p:ph idx="1"/>
          </p:nvPr>
        </p:nvPicPr>
        <p:blipFill>
          <a:blip r:embed="rId2" cstate="print"/>
          <a:stretch>
            <a:fillRect/>
          </a:stretch>
        </p:blipFill>
        <p:spPr>
          <a:xfrm>
            <a:off x="0" y="3872789"/>
            <a:ext cx="4495800" cy="2985211"/>
          </a:xfrm>
        </p:spPr>
      </p:pic>
      <p:pic>
        <p:nvPicPr>
          <p:cNvPr id="44034" name="Picture 2" descr="View Image">
            <a:hlinkClick r:id="rId3"/>
          </p:cNvPr>
          <p:cNvPicPr>
            <a:picLocks noChangeAspect="1" noChangeArrowheads="1"/>
          </p:cNvPicPr>
          <p:nvPr/>
        </p:nvPicPr>
        <p:blipFill>
          <a:blip r:embed="rId4" cstate="print"/>
          <a:srcRect/>
          <a:stretch>
            <a:fillRect/>
          </a:stretch>
        </p:blipFill>
        <p:spPr bwMode="auto">
          <a:xfrm>
            <a:off x="0" y="381000"/>
            <a:ext cx="4038600" cy="2794711"/>
          </a:xfrm>
          <a:prstGeom prst="rect">
            <a:avLst/>
          </a:prstGeom>
          <a:noFill/>
        </p:spPr>
      </p:pic>
      <p:pic>
        <p:nvPicPr>
          <p:cNvPr id="44036" name="Picture 4" descr="View Image">
            <a:hlinkClick r:id="rId5"/>
          </p:cNvPr>
          <p:cNvPicPr>
            <a:picLocks noChangeAspect="1" noChangeArrowheads="1"/>
          </p:cNvPicPr>
          <p:nvPr/>
        </p:nvPicPr>
        <p:blipFill>
          <a:blip r:embed="rId6" cstate="print"/>
          <a:srcRect/>
          <a:stretch>
            <a:fillRect/>
          </a:stretch>
        </p:blipFill>
        <p:spPr bwMode="auto">
          <a:xfrm>
            <a:off x="4800600" y="2438400"/>
            <a:ext cx="4038600" cy="3360117"/>
          </a:xfrm>
          <a:prstGeom prst="rect">
            <a:avLst/>
          </a:prstGeom>
          <a:noFill/>
        </p:spPr>
      </p:pic>
      <p:pic>
        <p:nvPicPr>
          <p:cNvPr id="7" name="Picture 4" descr="View Image">
            <a:hlinkClick r:id="rId7"/>
          </p:cNvPr>
          <p:cNvPicPr>
            <a:picLocks noChangeAspect="1" noChangeArrowheads="1"/>
          </p:cNvPicPr>
          <p:nvPr/>
        </p:nvPicPr>
        <p:blipFill>
          <a:blip r:embed="rId8" cstate="print"/>
          <a:srcRect/>
          <a:stretch>
            <a:fillRect/>
          </a:stretch>
        </p:blipFill>
        <p:spPr bwMode="auto">
          <a:xfrm>
            <a:off x="4953000" y="762000"/>
            <a:ext cx="3627510" cy="1552576"/>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724400" cy="4525963"/>
          </a:xfrm>
        </p:spPr>
        <p:txBody>
          <a:bodyPr>
            <a:normAutofit lnSpcReduction="10000"/>
          </a:bodyPr>
          <a:lstStyle/>
          <a:p>
            <a:r>
              <a:rPr lang="en-US" sz="2800" u="sng" dirty="0" smtClean="0"/>
              <a:t>The term </a:t>
            </a:r>
            <a:r>
              <a:rPr lang="en-US" sz="2800" b="1" u="sng" dirty="0" smtClean="0"/>
              <a:t>Watts Riots of 1965</a:t>
            </a:r>
            <a:r>
              <a:rPr lang="en-US" sz="2800" u="sng" dirty="0" smtClean="0"/>
              <a:t> refers to a large-scale riot which lasted 6 days in the Watts neighborhood </a:t>
            </a:r>
            <a:r>
              <a:rPr lang="en-US" sz="2800" dirty="0" smtClean="0"/>
              <a:t>of Los Angeles, California, in August 1965. </a:t>
            </a:r>
          </a:p>
          <a:p>
            <a:pPr>
              <a:buNone/>
            </a:pPr>
            <a:endParaRPr lang="en-US" sz="2800" dirty="0" smtClean="0"/>
          </a:p>
          <a:p>
            <a:r>
              <a:rPr lang="en-US" sz="2800" dirty="0" smtClean="0"/>
              <a:t>By the time the riot subsided, 34 people had been killed, 2,032 injured, and 3,952 arrested</a:t>
            </a:r>
            <a:endParaRPr lang="en-US" sz="2800" dirty="0"/>
          </a:p>
        </p:txBody>
      </p:sp>
      <p:sp>
        <p:nvSpPr>
          <p:cNvPr id="4" name="Rectangle 3"/>
          <p:cNvSpPr/>
          <p:nvPr/>
        </p:nvSpPr>
        <p:spPr>
          <a:xfrm>
            <a:off x="381000" y="228600"/>
            <a:ext cx="401513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WATTS RIOTS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09570" name="Picture 2" descr="File:Wattsriots-burningbuildings-loc.jpg">
            <a:hlinkClick r:id="rId2"/>
          </p:cNvPr>
          <p:cNvPicPr>
            <a:picLocks noChangeAspect="1" noChangeArrowheads="1"/>
          </p:cNvPicPr>
          <p:nvPr/>
        </p:nvPicPr>
        <p:blipFill>
          <a:blip r:embed="rId3" cstate="print"/>
          <a:srcRect/>
          <a:stretch>
            <a:fillRect/>
          </a:stretch>
        </p:blipFill>
        <p:spPr bwMode="auto">
          <a:xfrm>
            <a:off x="5181600" y="228600"/>
            <a:ext cx="3591339" cy="2581275"/>
          </a:xfrm>
          <a:prstGeom prst="rect">
            <a:avLst/>
          </a:prstGeom>
          <a:noFill/>
        </p:spPr>
      </p:pic>
      <p:pic>
        <p:nvPicPr>
          <p:cNvPr id="109574" name="Picture 6" descr="View Image">
            <a:hlinkClick r:id="rId4"/>
          </p:cNvPr>
          <p:cNvPicPr>
            <a:picLocks noChangeAspect="1" noChangeArrowheads="1"/>
          </p:cNvPicPr>
          <p:nvPr/>
        </p:nvPicPr>
        <p:blipFill>
          <a:blip r:embed="rId5" cstate="print"/>
          <a:srcRect/>
          <a:stretch>
            <a:fillRect/>
          </a:stretch>
        </p:blipFill>
        <p:spPr bwMode="auto">
          <a:xfrm>
            <a:off x="5562600" y="2880318"/>
            <a:ext cx="2743200" cy="3768132"/>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14690" name="Picture 2" descr="View Image">
            <a:hlinkClick r:id="rId2"/>
          </p:cNvPr>
          <p:cNvPicPr>
            <a:picLocks noChangeAspect="1" noChangeArrowheads="1"/>
          </p:cNvPicPr>
          <p:nvPr/>
        </p:nvPicPr>
        <p:blipFill>
          <a:blip r:embed="rId3" cstate="print"/>
          <a:srcRect/>
          <a:stretch>
            <a:fillRect/>
          </a:stretch>
        </p:blipFill>
        <p:spPr bwMode="auto">
          <a:xfrm>
            <a:off x="0" y="-128020"/>
            <a:ext cx="9144000" cy="6986021"/>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the Riots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The riot </a:t>
            </a:r>
            <a:r>
              <a:rPr lang="en-US" u="sng" dirty="0" smtClean="0"/>
              <a:t>is viewed by some as a reaction to the supposed record of police brutality by the LAPD and other racial injustices allegedly suffered by black Americans </a:t>
            </a:r>
            <a:r>
              <a:rPr lang="en-US" dirty="0" smtClean="0"/>
              <a:t>in Los Angeles, including job and housing discrimination.</a:t>
            </a:r>
          </a:p>
          <a:p>
            <a:pPr>
              <a:buNone/>
            </a:pPr>
            <a:endParaRPr lang="en-US" dirty="0" smtClean="0"/>
          </a:p>
          <a:p>
            <a:pPr>
              <a:buNone/>
            </a:pPr>
            <a:r>
              <a:rPr lang="en-US" dirty="0" smtClean="0"/>
              <a:t>The media attention focused on the riots in cities like Watts rather than the condition that people were living in, in the ghettos.</a:t>
            </a:r>
          </a:p>
          <a:p>
            <a:pPr>
              <a:buNone/>
            </a:pPr>
            <a:r>
              <a:rPr lang="en-US" dirty="0" smtClean="0"/>
              <a:t> </a:t>
            </a:r>
          </a:p>
          <a:p>
            <a:pPr>
              <a:buNone/>
            </a:pPr>
            <a:r>
              <a:rPr lang="en-US" u="sng" dirty="0" smtClean="0"/>
              <a:t>President Johnson appointed a commission to study the riots</a:t>
            </a:r>
            <a:r>
              <a:rPr lang="en-US" dirty="0" smtClean="0"/>
              <a:t>.</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White Backlash</a:t>
            </a:r>
            <a:r>
              <a:rPr lang="en-US" dirty="0" smtClean="0"/>
              <a:t>:  as a result of black separatism, the black power  movement, and urban violence a group of white Americans began to oppose the demands of black Americans.</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Affirmative Action:</a:t>
            </a:r>
            <a:r>
              <a:rPr lang="en-US" dirty="0" smtClean="0"/>
              <a:t>  this policy required businesses and schools that received federal funds to recruit minorities such as blacks and women. </a:t>
            </a:r>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lstStyle/>
          <a:p>
            <a:r>
              <a:rPr lang="en-US" dirty="0" err="1" smtClean="0"/>
              <a:t>Bakke</a:t>
            </a:r>
            <a:r>
              <a:rPr lang="en-US" dirty="0" smtClean="0"/>
              <a:t> v California</a:t>
            </a:r>
            <a:endParaRPr lang="en-US" dirty="0"/>
          </a:p>
        </p:txBody>
      </p:sp>
      <p:sp>
        <p:nvSpPr>
          <p:cNvPr id="3" name="Content Placeholder 2"/>
          <p:cNvSpPr>
            <a:spLocks noGrp="1"/>
          </p:cNvSpPr>
          <p:nvPr>
            <p:ph idx="1"/>
          </p:nvPr>
        </p:nvSpPr>
        <p:spPr>
          <a:xfrm>
            <a:off x="457200" y="1600200"/>
            <a:ext cx="5181600" cy="4525963"/>
          </a:xfrm>
        </p:spPr>
        <p:txBody>
          <a:bodyPr>
            <a:normAutofit fontScale="92500" lnSpcReduction="20000"/>
          </a:bodyPr>
          <a:lstStyle/>
          <a:p>
            <a:pPr>
              <a:buNone/>
            </a:pPr>
            <a:r>
              <a:rPr lang="en-US" dirty="0" smtClean="0"/>
              <a:t>The </a:t>
            </a:r>
            <a:r>
              <a:rPr lang="en-US" u="sng" dirty="0" smtClean="0"/>
              <a:t>case claimed that the special consideration given to women and African Americans infringed upon the rights of non-minorities.</a:t>
            </a:r>
          </a:p>
          <a:p>
            <a:pPr>
              <a:buNone/>
            </a:pPr>
            <a:r>
              <a:rPr lang="en-US" dirty="0" smtClean="0"/>
              <a:t> </a:t>
            </a:r>
          </a:p>
          <a:p>
            <a:pPr>
              <a:buNone/>
            </a:pPr>
            <a:r>
              <a:rPr lang="en-US" dirty="0" smtClean="0"/>
              <a:t>Allan </a:t>
            </a:r>
            <a:r>
              <a:rPr lang="en-US" dirty="0" err="1" smtClean="0"/>
              <a:t>Bakke</a:t>
            </a:r>
            <a:r>
              <a:rPr lang="en-US" dirty="0" smtClean="0"/>
              <a:t> who applied to University of </a:t>
            </a:r>
            <a:r>
              <a:rPr lang="en-US" u="sng" dirty="0" smtClean="0"/>
              <a:t>California was  turned down twice by the school.  He sued for reverse discrimination. </a:t>
            </a:r>
            <a:endParaRPr lang="en-US" u="sng" dirty="0"/>
          </a:p>
        </p:txBody>
      </p:sp>
      <p:pic>
        <p:nvPicPr>
          <p:cNvPr id="115714" name="Picture 2" descr="http://www.east-buc.k12.ia.us/02_03/AG/bak/re.gif"/>
          <p:cNvPicPr>
            <a:picLocks noChangeAspect="1" noChangeArrowheads="1"/>
          </p:cNvPicPr>
          <p:nvPr/>
        </p:nvPicPr>
        <p:blipFill>
          <a:blip r:embed="rId2" cstate="print"/>
          <a:srcRect/>
          <a:stretch>
            <a:fillRect/>
          </a:stretch>
        </p:blipFill>
        <p:spPr bwMode="auto">
          <a:xfrm>
            <a:off x="6096000" y="4476750"/>
            <a:ext cx="2857500" cy="2381250"/>
          </a:xfrm>
          <a:prstGeom prst="rect">
            <a:avLst/>
          </a:prstGeom>
          <a:noFill/>
        </p:spPr>
      </p:pic>
      <p:pic>
        <p:nvPicPr>
          <p:cNvPr id="115716" name="Picture 4" descr="http://www.pbs.org/wgbh/amex/eyesontheprize/story/images/22_bakke_02.jpg"/>
          <p:cNvPicPr>
            <a:picLocks noChangeAspect="1" noChangeArrowheads="1"/>
          </p:cNvPicPr>
          <p:nvPr/>
        </p:nvPicPr>
        <p:blipFill>
          <a:blip r:embed="rId3" cstate="print"/>
          <a:srcRect/>
          <a:stretch>
            <a:fillRect/>
          </a:stretch>
        </p:blipFill>
        <p:spPr bwMode="auto">
          <a:xfrm>
            <a:off x="6477000" y="685800"/>
            <a:ext cx="2667000" cy="3705225"/>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rds.yahoo.com/_ylt=A9G_bHJm0OdL6HcAjvOjzbkF/SIG=11rlfh7q4/EXP=1273569766/**http%3a/udel.edu/~92076/p-admi-large.gif"/>
          <p:cNvPicPr>
            <a:picLocks noChangeAspect="1" noChangeArrowheads="1"/>
          </p:cNvPicPr>
          <p:nvPr/>
        </p:nvPicPr>
        <p:blipFill>
          <a:blip r:embed="rId2" cstate="print"/>
          <a:srcRect/>
          <a:stretch>
            <a:fillRect/>
          </a:stretch>
        </p:blipFill>
        <p:spPr bwMode="auto">
          <a:xfrm>
            <a:off x="381000" y="1447800"/>
            <a:ext cx="8458200" cy="5058004"/>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05800" cy="5592763"/>
          </a:xfrm>
        </p:spPr>
        <p:txBody>
          <a:bodyPr>
            <a:normAutofit/>
          </a:bodyPr>
          <a:lstStyle/>
          <a:p>
            <a:pPr>
              <a:buNone/>
            </a:pPr>
            <a:r>
              <a:rPr lang="en-US" b="1" dirty="0" smtClean="0"/>
              <a:t>Reverse Discrimination:</a:t>
            </a:r>
            <a:r>
              <a:rPr lang="en-US" dirty="0" smtClean="0"/>
              <a:t>  Whites claimed that these policies created reverse discrimination.</a:t>
            </a:r>
          </a:p>
          <a:p>
            <a:pPr>
              <a:buNone/>
            </a:pPr>
            <a:r>
              <a:rPr lang="en-US" dirty="0" smtClean="0"/>
              <a:t> </a:t>
            </a:r>
          </a:p>
          <a:p>
            <a:pPr>
              <a:buNone/>
            </a:pPr>
            <a:r>
              <a:rPr lang="en-US" dirty="0" smtClean="0"/>
              <a:t>*The policy at the school was that 16 of every 100 class spaces was reserved for minorities.</a:t>
            </a:r>
          </a:p>
          <a:p>
            <a:pPr>
              <a:buNone/>
            </a:pPr>
            <a:r>
              <a:rPr lang="en-US" dirty="0" smtClean="0"/>
              <a:t> </a:t>
            </a:r>
          </a:p>
          <a:p>
            <a:pPr>
              <a:buNone/>
            </a:pPr>
            <a:r>
              <a:rPr lang="en-US" dirty="0" smtClean="0"/>
              <a:t>*</a:t>
            </a:r>
            <a:r>
              <a:rPr lang="en-US" u="sng" dirty="0" smtClean="0"/>
              <a:t>The judges came up with six separate responses.  </a:t>
            </a:r>
            <a:r>
              <a:rPr lang="en-US" dirty="0" smtClean="0"/>
              <a:t>In the end the court ruled that the school could consider race as part of admission but </a:t>
            </a:r>
            <a:r>
              <a:rPr lang="en-US" u="sng" dirty="0" smtClean="0"/>
              <a:t>could not set quotas.</a:t>
            </a:r>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76800"/>
          </a:xfrm>
        </p:spPr>
        <p:txBody>
          <a:bodyPr>
            <a:normAutofit/>
          </a:bodyPr>
          <a:lstStyle/>
          <a:p>
            <a:pPr>
              <a:buNone/>
            </a:pPr>
            <a:r>
              <a:rPr lang="en-US" dirty="0" smtClean="0"/>
              <a:t>Despite the development of the idea of black separatism  and the black power movement, </a:t>
            </a:r>
            <a:r>
              <a:rPr lang="en-US" u="sng" dirty="0" smtClean="0"/>
              <a:t>Martin Luther King continued to preach racial harmony and non-violence.</a:t>
            </a:r>
          </a:p>
          <a:p>
            <a:pPr>
              <a:buNone/>
            </a:pPr>
            <a:r>
              <a:rPr lang="en-US" dirty="0" smtClean="0"/>
              <a:t> </a:t>
            </a:r>
          </a:p>
          <a:p>
            <a:pPr>
              <a:buNone/>
            </a:pPr>
            <a:r>
              <a:rPr lang="en-US" dirty="0" smtClean="0"/>
              <a:t>Over time Dr. King grew more outspoken.  </a:t>
            </a:r>
            <a:r>
              <a:rPr lang="en-US" u="sng" dirty="0" smtClean="0"/>
              <a:t>He became convinced that poverty was a major roadblock to racial equality.</a:t>
            </a:r>
          </a:p>
          <a:p>
            <a:endParaRPr lang="en-US" dirty="0"/>
          </a:p>
        </p:txBody>
      </p:sp>
      <p:sp>
        <p:nvSpPr>
          <p:cNvPr id="5" name="Rectangle 4"/>
          <p:cNvSpPr/>
          <p:nvPr/>
        </p:nvSpPr>
        <p:spPr>
          <a:xfrm>
            <a:off x="457200" y="381000"/>
            <a:ext cx="1588897"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1968</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an0024.jpg"/>
          <p:cNvPicPr>
            <a:picLocks noGrp="1" noChangeAspect="1"/>
          </p:cNvPicPr>
          <p:nvPr>
            <p:ph idx="1"/>
          </p:nvPr>
        </p:nvPicPr>
        <p:blipFill>
          <a:blip r:embed="rId2" cstate="print"/>
          <a:stretch>
            <a:fillRect/>
          </a:stretch>
        </p:blipFill>
        <p:spPr>
          <a:xfrm>
            <a:off x="2514600" y="248964"/>
            <a:ext cx="4838047" cy="6609036"/>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3410</TotalTime>
  <Words>2893</Words>
  <Application>Microsoft Office PowerPoint</Application>
  <PresentationFormat>On-screen Show (4:3)</PresentationFormat>
  <Paragraphs>407</Paragraphs>
  <Slides>112</Slides>
  <Notes>0</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Office Theme</vt:lpstr>
      <vt:lpstr>Slide 1</vt:lpstr>
      <vt:lpstr>Slide 2</vt:lpstr>
      <vt:lpstr>Slide 3</vt:lpstr>
      <vt:lpstr>Slide 4</vt:lpstr>
      <vt:lpstr>Jim Crow</vt:lpstr>
      <vt:lpstr>Slide 6</vt:lpstr>
      <vt:lpstr>Slide 7</vt:lpstr>
      <vt:lpstr>Slide 8</vt:lpstr>
      <vt:lpstr>Slide 9</vt:lpstr>
      <vt:lpstr>Slide 10</vt:lpstr>
      <vt:lpstr>Slide 11</vt:lpstr>
      <vt:lpstr>Slide 12</vt:lpstr>
      <vt:lpstr>Slide 13</vt:lpstr>
      <vt:lpstr>Slide 14</vt:lpstr>
      <vt:lpstr>Charles Houston</vt:lpstr>
      <vt:lpstr>Thurgood Marshall</vt:lpstr>
      <vt:lpstr>Slide 17</vt:lpstr>
      <vt:lpstr>Slide 18</vt:lpstr>
      <vt:lpstr>Slide 19</vt:lpstr>
      <vt:lpstr>Emmett Till</vt:lpstr>
      <vt:lpstr>Slide 21</vt:lpstr>
      <vt:lpstr>Slide 22</vt:lpstr>
      <vt:lpstr>Mose  Wright</vt:lpstr>
      <vt:lpstr>The Verdict</vt:lpstr>
      <vt:lpstr>Civil Disobedience</vt:lpstr>
      <vt:lpstr>Slide 26</vt:lpstr>
      <vt:lpstr>Slide 27</vt:lpstr>
      <vt:lpstr>Introduction of Dr. Martin Luther King Jr.</vt:lpstr>
      <vt:lpstr>Martin Luther King Jr.</vt:lpstr>
      <vt:lpstr>Slide 30</vt:lpstr>
      <vt:lpstr>White Citizens Council</vt:lpstr>
      <vt:lpstr>Slide 32</vt:lpstr>
      <vt:lpstr>Little Rock</vt:lpstr>
      <vt:lpstr>Slide 34</vt:lpstr>
      <vt:lpstr>Slide 35</vt:lpstr>
      <vt:lpstr>Slide 36</vt:lpstr>
      <vt:lpstr>Slide 37</vt:lpstr>
      <vt:lpstr>Slide 38</vt:lpstr>
      <vt:lpstr>Lunch Counter in the Smithsonian</vt:lpstr>
      <vt:lpstr>Slide 40</vt:lpstr>
      <vt:lpstr>The Protest Grows</vt:lpstr>
      <vt:lpstr>Slide 42</vt:lpstr>
      <vt:lpstr>Slide 43</vt:lpstr>
      <vt:lpstr>Slide 44</vt:lpstr>
      <vt:lpstr>Slide 45</vt:lpstr>
      <vt:lpstr>Slide 46</vt:lpstr>
      <vt:lpstr>Slide 47</vt:lpstr>
      <vt:lpstr>March on Washington</vt:lpstr>
      <vt:lpstr>“I Have a Dream”</vt:lpstr>
      <vt:lpstr>Slide 50</vt:lpstr>
      <vt:lpstr>“I Have A Dream”</vt:lpstr>
      <vt:lpstr>Slide 52</vt:lpstr>
      <vt:lpstr>Violence in Mississippi</vt:lpstr>
      <vt:lpstr>University of Mississippi</vt:lpstr>
      <vt:lpstr>Evers Murdered</vt:lpstr>
      <vt:lpstr>Birmingham</vt:lpstr>
      <vt:lpstr>Slide 57</vt:lpstr>
      <vt:lpstr>Slide 58</vt:lpstr>
      <vt:lpstr>Slide 59</vt:lpstr>
      <vt:lpstr>Slide 60</vt:lpstr>
      <vt:lpstr>Slide 61</vt:lpstr>
      <vt:lpstr>Slide 62</vt:lpstr>
      <vt:lpstr>Slide 63</vt:lpstr>
      <vt:lpstr>Slide 64</vt:lpstr>
      <vt:lpstr>Letter from a Birmingham Jail</vt:lpstr>
      <vt:lpstr>Voting Rights</vt:lpstr>
      <vt:lpstr>Freedom Summer</vt:lpstr>
      <vt:lpstr>Mississippi Burning</vt:lpstr>
      <vt:lpstr>Slide 69</vt:lpstr>
      <vt:lpstr>SELMA</vt:lpstr>
      <vt:lpstr>The Selma March</vt:lpstr>
      <vt:lpstr>Voting Rights Act of 1965</vt:lpstr>
      <vt:lpstr>Slide 73</vt:lpstr>
      <vt:lpstr>Slide 74</vt:lpstr>
      <vt:lpstr>Slide 75</vt:lpstr>
      <vt:lpstr>Slide 76</vt:lpstr>
      <vt:lpstr>Slide 77</vt:lpstr>
      <vt:lpstr>Slide 78</vt:lpstr>
      <vt:lpstr>Slide 79</vt:lpstr>
      <vt:lpstr>Slide 80</vt:lpstr>
      <vt:lpstr>Assassination</vt:lpstr>
      <vt:lpstr>Slide 82</vt:lpstr>
      <vt:lpstr>Slide 83</vt:lpstr>
      <vt:lpstr>Slide 84</vt:lpstr>
      <vt:lpstr>Slide 85</vt:lpstr>
      <vt:lpstr>Slide 86</vt:lpstr>
      <vt:lpstr>Slide 87</vt:lpstr>
      <vt:lpstr>Slide 88</vt:lpstr>
      <vt:lpstr>Slide 89</vt:lpstr>
      <vt:lpstr>Slide 90</vt:lpstr>
      <vt:lpstr>Slide 91</vt:lpstr>
      <vt:lpstr>Investigating the Riots</vt:lpstr>
      <vt:lpstr>Slide 93</vt:lpstr>
      <vt:lpstr>Slide 94</vt:lpstr>
      <vt:lpstr>Bakke v California</vt:lpstr>
      <vt:lpstr>Slide 96</vt:lpstr>
      <vt:lpstr>Slide 97</vt:lpstr>
      <vt:lpstr>Slide 98</vt:lpstr>
      <vt:lpstr>Slide 99</vt:lpstr>
      <vt:lpstr>The Poor People’s March</vt:lpstr>
      <vt:lpstr>Memphis</vt:lpstr>
      <vt:lpstr>Slide 102</vt:lpstr>
      <vt:lpstr>Slide 103</vt:lpstr>
      <vt:lpstr>Slide 104</vt:lpstr>
      <vt:lpstr>Slide 105</vt:lpstr>
      <vt:lpstr>Slide 106</vt:lpstr>
      <vt:lpstr>Slide 107</vt:lpstr>
      <vt:lpstr>Indianapolis</vt:lpstr>
      <vt:lpstr>Slide 109</vt:lpstr>
      <vt:lpstr>Slide 110</vt:lpstr>
      <vt:lpstr>Slide 111</vt:lpstr>
      <vt:lpstr>Coretta Scott King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Greg</cp:lastModifiedBy>
  <cp:revision>258</cp:revision>
  <dcterms:created xsi:type="dcterms:W3CDTF">2010-04-27T11:47:57Z</dcterms:created>
  <dcterms:modified xsi:type="dcterms:W3CDTF">2011-05-12T12:53:10Z</dcterms:modified>
</cp:coreProperties>
</file>