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36"/>
  </p:notesMasterIdLst>
  <p:sldIdLst>
    <p:sldId id="256" r:id="rId2"/>
    <p:sldId id="260" r:id="rId3"/>
    <p:sldId id="395" r:id="rId4"/>
    <p:sldId id="396" r:id="rId5"/>
    <p:sldId id="377" r:id="rId6"/>
    <p:sldId id="359" r:id="rId7"/>
    <p:sldId id="360" r:id="rId8"/>
    <p:sldId id="361" r:id="rId9"/>
    <p:sldId id="362" r:id="rId10"/>
    <p:sldId id="363" r:id="rId11"/>
    <p:sldId id="364" r:id="rId12"/>
    <p:sldId id="365" r:id="rId13"/>
    <p:sldId id="366" r:id="rId14"/>
    <p:sldId id="367" r:id="rId15"/>
    <p:sldId id="368" r:id="rId16"/>
    <p:sldId id="370" r:id="rId17"/>
    <p:sldId id="371" r:id="rId18"/>
    <p:sldId id="372" r:id="rId19"/>
    <p:sldId id="373" r:id="rId20"/>
    <p:sldId id="374" r:id="rId21"/>
    <p:sldId id="375" r:id="rId22"/>
    <p:sldId id="376" r:id="rId23"/>
    <p:sldId id="378" r:id="rId24"/>
    <p:sldId id="379" r:id="rId25"/>
    <p:sldId id="380" r:id="rId26"/>
    <p:sldId id="381" r:id="rId27"/>
    <p:sldId id="383" r:id="rId28"/>
    <p:sldId id="384" r:id="rId29"/>
    <p:sldId id="385" r:id="rId30"/>
    <p:sldId id="386" r:id="rId31"/>
    <p:sldId id="387" r:id="rId32"/>
    <p:sldId id="388" r:id="rId33"/>
    <p:sldId id="393" r:id="rId34"/>
    <p:sldId id="389" r:id="rId35"/>
    <p:sldId id="390" r:id="rId36"/>
    <p:sldId id="391" r:id="rId37"/>
    <p:sldId id="392" r:id="rId38"/>
    <p:sldId id="394" r:id="rId39"/>
    <p:sldId id="264" r:id="rId40"/>
    <p:sldId id="265" r:id="rId41"/>
    <p:sldId id="397" r:id="rId42"/>
    <p:sldId id="266" r:id="rId43"/>
    <p:sldId id="267" r:id="rId44"/>
    <p:sldId id="268" r:id="rId45"/>
    <p:sldId id="269" r:id="rId46"/>
    <p:sldId id="399" r:id="rId47"/>
    <p:sldId id="400" r:id="rId48"/>
    <p:sldId id="270" r:id="rId49"/>
    <p:sldId id="271" r:id="rId50"/>
    <p:sldId id="272" r:id="rId51"/>
    <p:sldId id="273" r:id="rId52"/>
    <p:sldId id="398" r:id="rId53"/>
    <p:sldId id="274" r:id="rId54"/>
    <p:sldId id="275" r:id="rId55"/>
    <p:sldId id="276" r:id="rId56"/>
    <p:sldId id="277" r:id="rId57"/>
    <p:sldId id="278" r:id="rId58"/>
    <p:sldId id="279" r:id="rId59"/>
    <p:sldId id="280" r:id="rId60"/>
    <p:sldId id="281" r:id="rId61"/>
    <p:sldId id="282" r:id="rId62"/>
    <p:sldId id="283" r:id="rId63"/>
    <p:sldId id="284" r:id="rId64"/>
    <p:sldId id="285" r:id="rId65"/>
    <p:sldId id="286" r:id="rId66"/>
    <p:sldId id="287" r:id="rId67"/>
    <p:sldId id="288" r:id="rId68"/>
    <p:sldId id="289" r:id="rId69"/>
    <p:sldId id="290" r:id="rId70"/>
    <p:sldId id="401" r:id="rId71"/>
    <p:sldId id="291" r:id="rId72"/>
    <p:sldId id="292" r:id="rId73"/>
    <p:sldId id="293" r:id="rId74"/>
    <p:sldId id="295" r:id="rId75"/>
    <p:sldId id="296" r:id="rId76"/>
    <p:sldId id="297" r:id="rId77"/>
    <p:sldId id="298" r:id="rId78"/>
    <p:sldId id="299" r:id="rId79"/>
    <p:sldId id="300" r:id="rId80"/>
    <p:sldId id="301" r:id="rId81"/>
    <p:sldId id="302" r:id="rId82"/>
    <p:sldId id="303" r:id="rId83"/>
    <p:sldId id="305" r:id="rId84"/>
    <p:sldId id="306" r:id="rId85"/>
    <p:sldId id="403" r:id="rId86"/>
    <p:sldId id="349" r:id="rId87"/>
    <p:sldId id="307" r:id="rId88"/>
    <p:sldId id="308" r:id="rId89"/>
    <p:sldId id="309" r:id="rId90"/>
    <p:sldId id="310" r:id="rId91"/>
    <p:sldId id="311" r:id="rId92"/>
    <p:sldId id="312" r:id="rId93"/>
    <p:sldId id="313" r:id="rId94"/>
    <p:sldId id="314" r:id="rId95"/>
    <p:sldId id="315" r:id="rId96"/>
    <p:sldId id="316" r:id="rId97"/>
    <p:sldId id="317" r:id="rId98"/>
    <p:sldId id="318" r:id="rId99"/>
    <p:sldId id="319" r:id="rId100"/>
    <p:sldId id="320" r:id="rId101"/>
    <p:sldId id="321" r:id="rId102"/>
    <p:sldId id="322" r:id="rId103"/>
    <p:sldId id="323" r:id="rId104"/>
    <p:sldId id="324" r:id="rId105"/>
    <p:sldId id="325" r:id="rId106"/>
    <p:sldId id="329" r:id="rId107"/>
    <p:sldId id="330" r:id="rId108"/>
    <p:sldId id="331" r:id="rId109"/>
    <p:sldId id="332" r:id="rId110"/>
    <p:sldId id="333" r:id="rId111"/>
    <p:sldId id="334" r:id="rId112"/>
    <p:sldId id="335" r:id="rId113"/>
    <p:sldId id="336" r:id="rId114"/>
    <p:sldId id="337" r:id="rId115"/>
    <p:sldId id="338" r:id="rId116"/>
    <p:sldId id="339" r:id="rId117"/>
    <p:sldId id="340" r:id="rId118"/>
    <p:sldId id="341" r:id="rId119"/>
    <p:sldId id="342" r:id="rId120"/>
    <p:sldId id="343" r:id="rId121"/>
    <p:sldId id="344" r:id="rId122"/>
    <p:sldId id="345" r:id="rId123"/>
    <p:sldId id="346" r:id="rId124"/>
    <p:sldId id="404" r:id="rId125"/>
    <p:sldId id="405" r:id="rId126"/>
    <p:sldId id="406" r:id="rId127"/>
    <p:sldId id="407" r:id="rId128"/>
    <p:sldId id="408" r:id="rId129"/>
    <p:sldId id="409" r:id="rId130"/>
    <p:sldId id="410" r:id="rId131"/>
    <p:sldId id="411" r:id="rId132"/>
    <p:sldId id="412" r:id="rId133"/>
    <p:sldId id="413" r:id="rId134"/>
    <p:sldId id="414" r:id="rId135"/>
    <p:sldId id="415" r:id="rId136"/>
    <p:sldId id="416" r:id="rId137"/>
    <p:sldId id="417" r:id="rId138"/>
    <p:sldId id="418" r:id="rId139"/>
    <p:sldId id="259" r:id="rId140"/>
    <p:sldId id="419" r:id="rId141"/>
    <p:sldId id="420" r:id="rId142"/>
    <p:sldId id="421" r:id="rId143"/>
    <p:sldId id="422" r:id="rId144"/>
    <p:sldId id="258" r:id="rId145"/>
    <p:sldId id="434" r:id="rId146"/>
    <p:sldId id="423" r:id="rId147"/>
    <p:sldId id="424" r:id="rId148"/>
    <p:sldId id="425" r:id="rId149"/>
    <p:sldId id="426" r:id="rId150"/>
    <p:sldId id="427" r:id="rId151"/>
    <p:sldId id="428" r:id="rId152"/>
    <p:sldId id="429" r:id="rId153"/>
    <p:sldId id="431" r:id="rId154"/>
    <p:sldId id="432" r:id="rId155"/>
    <p:sldId id="430" r:id="rId156"/>
    <p:sldId id="433" r:id="rId157"/>
    <p:sldId id="435" r:id="rId158"/>
    <p:sldId id="437" r:id="rId159"/>
    <p:sldId id="438" r:id="rId160"/>
    <p:sldId id="436" r:id="rId161"/>
    <p:sldId id="443" r:id="rId162"/>
    <p:sldId id="441" r:id="rId163"/>
    <p:sldId id="444" r:id="rId164"/>
    <p:sldId id="449" r:id="rId165"/>
    <p:sldId id="448" r:id="rId166"/>
    <p:sldId id="450" r:id="rId167"/>
    <p:sldId id="451" r:id="rId168"/>
    <p:sldId id="452" r:id="rId169"/>
    <p:sldId id="350" r:id="rId170"/>
    <p:sldId id="453" r:id="rId171"/>
    <p:sldId id="454" r:id="rId172"/>
    <p:sldId id="455" r:id="rId173"/>
    <p:sldId id="456" r:id="rId174"/>
    <p:sldId id="457" r:id="rId175"/>
    <p:sldId id="458" r:id="rId176"/>
    <p:sldId id="459" r:id="rId177"/>
    <p:sldId id="440" r:id="rId178"/>
    <p:sldId id="439" r:id="rId179"/>
    <p:sldId id="460" r:id="rId180"/>
    <p:sldId id="462" r:id="rId181"/>
    <p:sldId id="461" r:id="rId182"/>
    <p:sldId id="463" r:id="rId183"/>
    <p:sldId id="464" r:id="rId184"/>
    <p:sldId id="465" r:id="rId185"/>
    <p:sldId id="466" r:id="rId186"/>
    <p:sldId id="467" r:id="rId187"/>
    <p:sldId id="468" r:id="rId188"/>
    <p:sldId id="469" r:id="rId189"/>
    <p:sldId id="470" r:id="rId190"/>
    <p:sldId id="471" r:id="rId191"/>
    <p:sldId id="472" r:id="rId192"/>
    <p:sldId id="473" r:id="rId193"/>
    <p:sldId id="474" r:id="rId194"/>
    <p:sldId id="475" r:id="rId195"/>
    <p:sldId id="476" r:id="rId196"/>
    <p:sldId id="477" r:id="rId197"/>
    <p:sldId id="478" r:id="rId198"/>
    <p:sldId id="479" r:id="rId199"/>
    <p:sldId id="481" r:id="rId200"/>
    <p:sldId id="482" r:id="rId201"/>
    <p:sldId id="483" r:id="rId202"/>
    <p:sldId id="484" r:id="rId203"/>
    <p:sldId id="489" r:id="rId204"/>
    <p:sldId id="488" r:id="rId205"/>
    <p:sldId id="486" r:id="rId206"/>
    <p:sldId id="487" r:id="rId207"/>
    <p:sldId id="490" r:id="rId208"/>
    <p:sldId id="491" r:id="rId209"/>
    <p:sldId id="492" r:id="rId210"/>
    <p:sldId id="493" r:id="rId211"/>
    <p:sldId id="494" r:id="rId212"/>
    <p:sldId id="495" r:id="rId213"/>
    <p:sldId id="496" r:id="rId214"/>
    <p:sldId id="497" r:id="rId215"/>
    <p:sldId id="498" r:id="rId216"/>
    <p:sldId id="499" r:id="rId217"/>
    <p:sldId id="500" r:id="rId218"/>
    <p:sldId id="501" r:id="rId219"/>
    <p:sldId id="502" r:id="rId220"/>
    <p:sldId id="503" r:id="rId221"/>
    <p:sldId id="504" r:id="rId222"/>
    <p:sldId id="505" r:id="rId223"/>
    <p:sldId id="506" r:id="rId224"/>
    <p:sldId id="507" r:id="rId225"/>
    <p:sldId id="508" r:id="rId226"/>
    <p:sldId id="509" r:id="rId227"/>
    <p:sldId id="510" r:id="rId228"/>
    <p:sldId id="511" r:id="rId229"/>
    <p:sldId id="512" r:id="rId230"/>
    <p:sldId id="515" r:id="rId231"/>
    <p:sldId id="513" r:id="rId232"/>
    <p:sldId id="514" r:id="rId233"/>
    <p:sldId id="516" r:id="rId234"/>
    <p:sldId id="517" r:id="rId2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3" d="2"/>
        <a:sy n="3" d="2"/>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viewProps" Target="view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tableStyles" Target="tableStyle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notesMaster" Target="notesMasters/notesMaster1.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7526C0-716D-4071-9889-3C8F50E66EB3}" type="datetimeFigureOut">
              <a:rPr lang="en-US" smtClean="0"/>
              <a:t>2/14/2019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6FDA87-7241-42C8-94CC-867603DD4841}" type="slidenum">
              <a:rPr lang="en-US" smtClean="0"/>
              <a:t>‹#›</a:t>
            </a:fld>
            <a:endParaRPr lang="en-US"/>
          </a:p>
        </p:txBody>
      </p:sp>
    </p:spTree>
    <p:extLst>
      <p:ext uri="{BB962C8B-B14F-4D97-AF65-F5344CB8AC3E}">
        <p14:creationId xmlns:p14="http://schemas.microsoft.com/office/powerpoint/2010/main" val="181009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flash</a:t>
            </a:r>
            <a:r>
              <a:rPr lang="en-US" baseline="0" dirty="0" smtClean="0"/>
              <a:t> this image up for them for just a second and then ask who was in the picture.  </a:t>
            </a:r>
            <a:endParaRPr lang="en-US" dirty="0"/>
          </a:p>
        </p:txBody>
      </p:sp>
      <p:sp>
        <p:nvSpPr>
          <p:cNvPr id="4" name="Slide Number Placeholder 3"/>
          <p:cNvSpPr>
            <a:spLocks noGrp="1"/>
          </p:cNvSpPr>
          <p:nvPr>
            <p:ph type="sldNum" sz="quarter" idx="10"/>
          </p:nvPr>
        </p:nvSpPr>
        <p:spPr/>
        <p:txBody>
          <a:bodyPr/>
          <a:lstStyle/>
          <a:p>
            <a:fld id="{2DBAEEC2-7A92-4F53-8C69-83E9445438B1}" type="slidenum">
              <a:rPr lang="en-US" smtClean="0"/>
              <a:t>55</a:t>
            </a:fld>
            <a:endParaRPr lang="en-US"/>
          </a:p>
        </p:txBody>
      </p:sp>
    </p:spTree>
    <p:extLst>
      <p:ext uri="{BB962C8B-B14F-4D97-AF65-F5344CB8AC3E}">
        <p14:creationId xmlns:p14="http://schemas.microsoft.com/office/powerpoint/2010/main" val="147577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is only up</a:t>
            </a:r>
            <a:r>
              <a:rPr lang="en-US" baseline="0" dirty="0" smtClean="0"/>
              <a:t> for a short time and then I have them try to write it down.  I then show the slide again.</a:t>
            </a:r>
            <a:endParaRPr lang="en-US" dirty="0"/>
          </a:p>
        </p:txBody>
      </p:sp>
      <p:sp>
        <p:nvSpPr>
          <p:cNvPr id="4" name="Slide Number Placeholder 3"/>
          <p:cNvSpPr>
            <a:spLocks noGrp="1"/>
          </p:cNvSpPr>
          <p:nvPr>
            <p:ph type="sldNum" sz="quarter" idx="10"/>
          </p:nvPr>
        </p:nvSpPr>
        <p:spPr/>
        <p:txBody>
          <a:bodyPr/>
          <a:lstStyle/>
          <a:p>
            <a:fld id="{2DBAEEC2-7A92-4F53-8C69-83E9445438B1}" type="slidenum">
              <a:rPr lang="en-US" smtClean="0"/>
              <a:t>57</a:t>
            </a:fld>
            <a:endParaRPr lang="en-US"/>
          </a:p>
        </p:txBody>
      </p:sp>
    </p:spTree>
    <p:extLst>
      <p:ext uri="{BB962C8B-B14F-4D97-AF65-F5344CB8AC3E}">
        <p14:creationId xmlns:p14="http://schemas.microsoft.com/office/powerpoint/2010/main" val="2324271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only</a:t>
            </a:r>
            <a:r>
              <a:rPr lang="en-US" baseline="0" dirty="0" smtClean="0"/>
              <a:t> allow the grid to been shown for a short period of time.</a:t>
            </a:r>
            <a:endParaRPr lang="en-US" dirty="0"/>
          </a:p>
        </p:txBody>
      </p:sp>
      <p:sp>
        <p:nvSpPr>
          <p:cNvPr id="4" name="Slide Number Placeholder 3"/>
          <p:cNvSpPr>
            <a:spLocks noGrp="1"/>
          </p:cNvSpPr>
          <p:nvPr>
            <p:ph type="sldNum" sz="quarter" idx="10"/>
          </p:nvPr>
        </p:nvSpPr>
        <p:spPr/>
        <p:txBody>
          <a:bodyPr/>
          <a:lstStyle/>
          <a:p>
            <a:fld id="{2DBAEEC2-7A92-4F53-8C69-83E9445438B1}" type="slidenum">
              <a:rPr lang="en-US" smtClean="0"/>
              <a:t>60</a:t>
            </a:fld>
            <a:endParaRPr lang="en-US"/>
          </a:p>
        </p:txBody>
      </p:sp>
    </p:spTree>
    <p:extLst>
      <p:ext uri="{BB962C8B-B14F-4D97-AF65-F5344CB8AC3E}">
        <p14:creationId xmlns:p14="http://schemas.microsoft.com/office/powerpoint/2010/main" val="2978705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this slide I have the students do an activity where they stand in a circle and have to go around and say each person’s name and birthday.  Each new person has to say all of the one’s before them.  By the time we get half way around the circle the next in-line effect becomes clear.</a:t>
            </a:r>
            <a:endParaRPr lang="en-US" dirty="0"/>
          </a:p>
        </p:txBody>
      </p:sp>
      <p:sp>
        <p:nvSpPr>
          <p:cNvPr id="4" name="Slide Number Placeholder 3"/>
          <p:cNvSpPr>
            <a:spLocks noGrp="1"/>
          </p:cNvSpPr>
          <p:nvPr>
            <p:ph type="sldNum" sz="quarter" idx="10"/>
          </p:nvPr>
        </p:nvSpPr>
        <p:spPr/>
        <p:txBody>
          <a:bodyPr/>
          <a:lstStyle/>
          <a:p>
            <a:fld id="{2DBAEEC2-7A92-4F53-8C69-83E9445438B1}" type="slidenum">
              <a:rPr lang="en-US" smtClean="0"/>
              <a:t>64</a:t>
            </a:fld>
            <a:endParaRPr lang="en-US"/>
          </a:p>
        </p:txBody>
      </p:sp>
    </p:spTree>
    <p:extLst>
      <p:ext uri="{BB962C8B-B14F-4D97-AF65-F5344CB8AC3E}">
        <p14:creationId xmlns:p14="http://schemas.microsoft.com/office/powerpoint/2010/main" val="30663853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AF239A9A-B4B0-4B32-B8CD-2E25E95134C4}" type="datetimeFigureOut">
              <a:rPr lang="en-US" smtClean="0"/>
              <a:t>2/14/2019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79784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004436-CA73-4D53-89B4-2A5C7347BF2F}" type="datetimeFigureOut">
              <a:rPr lang="en-US" smtClean="0"/>
              <a:t>2/14/2019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7841792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7004436-CA73-4D53-89B4-2A5C7347BF2F}" type="datetimeFigureOut">
              <a:rPr lang="en-US" smtClean="0"/>
              <a:t>2/14/2019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7872605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7004436-CA73-4D53-89B4-2A5C7347BF2F}" type="datetimeFigureOut">
              <a:rPr lang="en-US" smtClean="0"/>
              <a:t>2/14/2019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0931358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C7004436-CA73-4D53-89B4-2A5C7347BF2F}" type="datetimeFigureOut">
              <a:rPr lang="en-US" smtClean="0"/>
              <a:t>2/14/2019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77161693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C7004436-CA73-4D53-89B4-2A5C7347BF2F}" type="datetimeFigureOut">
              <a:rPr lang="en-US" smtClean="0"/>
              <a:t>2/14/2019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700480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C7004436-CA73-4D53-89B4-2A5C7347BF2F}" type="datetimeFigureOut">
              <a:rPr lang="en-US" smtClean="0"/>
              <a:t>2/14/2019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9879094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smtClean="0"/>
              <a:t>2/14/2019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52081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6513FEF9-69D0-4F8C-A336-59491FBEDC47}" type="datetimeFigureOut">
              <a:rPr lang="en-US" smtClean="0"/>
              <a:t>2/14/2019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56907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34585" y="617538"/>
            <a:ext cx="10390716"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860117" y="2017713"/>
            <a:ext cx="5080000" cy="4114800"/>
          </a:xfrm>
        </p:spPr>
        <p:txBody>
          <a:bodyPr rtlCol="0">
            <a:normAutofit/>
          </a:bodyPr>
          <a:lstStyle/>
          <a:p>
            <a:pPr lvl="0"/>
            <a:endParaRPr lang="en-US" noProof="0" smtClean="0"/>
          </a:p>
        </p:txBody>
      </p:sp>
      <p:sp>
        <p:nvSpPr>
          <p:cNvPr id="5" name="Rectangle 11"/>
          <p:cNvSpPr>
            <a:spLocks noGrp="1" noChangeArrowheads="1"/>
          </p:cNvSpPr>
          <p:nvPr>
            <p:ph type="dt" sz="half" idx="10"/>
          </p:nvPr>
        </p:nvSpPr>
        <p:spPr/>
        <p:txBody>
          <a:bodyPr/>
          <a:lstStyle>
            <a:lvl1pPr>
              <a:defRPr/>
            </a:lvl1pPr>
          </a:lstStyle>
          <a:p>
            <a:pPr>
              <a:defRPr/>
            </a:pPr>
            <a:endParaRPr lang="en-GB"/>
          </a:p>
        </p:txBody>
      </p:sp>
      <p:sp>
        <p:nvSpPr>
          <p:cNvPr id="6" name="Rectangle 12"/>
          <p:cNvSpPr>
            <a:spLocks noGrp="1" noChangeArrowheads="1"/>
          </p:cNvSpPr>
          <p:nvPr>
            <p:ph type="ftr" sz="quarter" idx="11"/>
          </p:nvPr>
        </p:nvSpPr>
        <p:spPr/>
        <p:txBody>
          <a:bodyPr/>
          <a:lstStyle>
            <a:lvl1pPr>
              <a:defRPr/>
            </a:lvl1pPr>
          </a:lstStyle>
          <a:p>
            <a:pPr>
              <a:defRPr/>
            </a:pPr>
            <a:endParaRPr lang="en-GB"/>
          </a:p>
        </p:txBody>
      </p:sp>
      <p:sp>
        <p:nvSpPr>
          <p:cNvPr id="7" name="Rectangle 13"/>
          <p:cNvSpPr>
            <a:spLocks noGrp="1" noChangeArrowheads="1"/>
          </p:cNvSpPr>
          <p:nvPr>
            <p:ph type="sldNum" sz="quarter" idx="12"/>
          </p:nvPr>
        </p:nvSpPr>
        <p:spPr/>
        <p:txBody>
          <a:bodyPr/>
          <a:lstStyle>
            <a:lvl1pPr>
              <a:defRPr/>
            </a:lvl1pPr>
          </a:lstStyle>
          <a:p>
            <a:fld id="{3BEB5A6C-798C-4AC0-BDD8-DCCE8A20D71A}" type="slidenum">
              <a:rPr lang="en-GB" altLang="en-US"/>
              <a:pPr/>
              <a:t>‹#›</a:t>
            </a:fld>
            <a:endParaRPr lang="en-GB" altLang="en-US"/>
          </a:p>
        </p:txBody>
      </p:sp>
    </p:spTree>
    <p:extLst>
      <p:ext uri="{BB962C8B-B14F-4D97-AF65-F5344CB8AC3E}">
        <p14:creationId xmlns:p14="http://schemas.microsoft.com/office/powerpoint/2010/main" val="9217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smtClean="0"/>
              <a:t>2/14/2019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3824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AEB9C5D3-0140-4E75-8D7F-C0623D06DFD7}" type="datetimeFigureOut">
              <a:rPr lang="en-US" smtClean="0"/>
              <a:t>2/14/2019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15311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smtClean="0"/>
              <a:t>2/14/2019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34344726"/>
      </p:ext>
    </p:extLst>
  </p:cSld>
  <p:clrMapOvr>
    <a:masterClrMapping/>
  </p:clrMapOvr>
  <p:extLst>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smtClean="0"/>
              <a:t>2/14/2019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66126156"/>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smtClean="0"/>
              <a:t>2/14/2019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400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01AE78-96A2-4A23-B183-3B6DB4374FE7}" type="datetimeFigureOut">
              <a:rPr lang="en-US" smtClean="0"/>
              <a:t>2/14/2019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59476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AE0757-B101-4811-9189-10EB2F458E2D}" type="datetimeFigureOut">
              <a:rPr lang="en-US" smtClean="0"/>
              <a:t>2/14/2019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1986271"/>
      </p:ext>
    </p:extLst>
  </p:cSld>
  <p:clrMapOvr>
    <a:masterClrMapping/>
  </p:clrMapOvr>
  <p:extLst>
    <p:ext uri="{DCECCB84-F9BA-43D5-87BE-67443E8EF086}">
      <p15:sldGuideLst xmlns:p15="http://schemas.microsoft.com/office/powerpoint/2012/main" xmlns=""/>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BDC078-589F-40E3-816C-EE21D62B5BBA}" type="datetimeFigureOut">
              <a:rPr lang="en-US" smtClean="0"/>
              <a:t>2/14/2019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61247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7004436-CA73-4D53-89B4-2A5C7347BF2F}" type="datetimeFigureOut">
              <a:rPr lang="en-US" smtClean="0"/>
              <a:t>2/14/2019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9685612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hyperlink" Target="http://en.wikipedia.org/wiki/General_anaesthesia" TargetMode="External"/><Relationship Id="rId2" Type="http://schemas.openxmlformats.org/officeDocument/2006/relationships/hyperlink" Target="http://en.wikipedia.org/w/index.php?title=Drug-induced_amnesia&amp;action=edit&amp;redlink=1" TargetMode="Externa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10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hyperlink" Target="http://en.wikipedia.org/wiki/Baddeley's_model_of_working_memory"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faculty.concord.edu/rockc/articles/albert.html"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35.jpeg"/></Relationships>
</file>

<file path=ppt/slides/_rels/slide12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2.xml"/><Relationship Id="rId5" Type="http://schemas.openxmlformats.org/officeDocument/2006/relationships/image" Target="../media/image146.jpeg"/><Relationship Id="rId4" Type="http://schemas.openxmlformats.org/officeDocument/2006/relationships/image" Target="../media/image145.jpeg"/></Relationships>
</file>

<file path=ppt/slides/_rels/slide13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49.jpeg"/><Relationship Id="rId7" Type="http://schemas.openxmlformats.org/officeDocument/2006/relationships/image" Target="../media/image153.jpe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52.jpeg"/><Relationship Id="rId5" Type="http://schemas.openxmlformats.org/officeDocument/2006/relationships/image" Target="../media/image151.jpeg"/><Relationship Id="rId10" Type="http://schemas.openxmlformats.org/officeDocument/2006/relationships/image" Target="../media/image156.jpeg"/><Relationship Id="rId4" Type="http://schemas.openxmlformats.org/officeDocument/2006/relationships/image" Target="../media/image150.jpeg"/><Relationship Id="rId9" Type="http://schemas.openxmlformats.org/officeDocument/2006/relationships/image" Target="../media/image155.png"/></Relationships>
</file>

<file path=ppt/slides/_rels/slide138.xml.rels><?xml version="1.0" encoding="UTF-8" standalone="yes"?>
<Relationships xmlns="http://schemas.openxmlformats.org/package/2006/relationships"><Relationship Id="rId3" Type="http://schemas.openxmlformats.org/officeDocument/2006/relationships/hyperlink" Target="http://www.google.com/imgres?imgurl=http://img1.fantasticfiction.co.uk/images/n63/n317981.jpg&amp;imgrefurl=http://www.fantasticfiction.co.uk/b/jennifer-brown/trapped.htm&amp;usg=__gKoTN2mFNQfDjCNAAOZZ13kaLWA=&amp;h=500&amp;w=313&amp;sz=20&amp;hl=en&amp;start=25&amp;zoom=1&amp;um=1&amp;itbs=1&amp;tbnid=HKb9C6wXaLQkDM:&amp;tbnh=130&amp;tbnw=81&amp;prev=/images?q%3Dgender%2Bdysphoria%26start%3D20%26um%3D1%26hl%3Den%26sa%3DN%26rls%3Dcom.microsoft:en-us%26ndsp%3D20%26tbs%3Disch:1" TargetMode="External"/><Relationship Id="rId2" Type="http://schemas.openxmlformats.org/officeDocument/2006/relationships/audio" Target="../media/audio1.wav"/><Relationship Id="rId1" Type="http://schemas.openxmlformats.org/officeDocument/2006/relationships/slideLayout" Target="../slideLayouts/slideLayout18.xml"/><Relationship Id="rId4" Type="http://schemas.openxmlformats.org/officeDocument/2006/relationships/image" Target="../media/image157.jpeg"/></Relationships>
</file>

<file path=ppt/slides/_rels/slide139.xml.rels><?xml version="1.0" encoding="UTF-8" standalone="yes"?>
<Relationships xmlns="http://schemas.openxmlformats.org/package/2006/relationships"><Relationship Id="rId2" Type="http://schemas.openxmlformats.org/officeDocument/2006/relationships/image" Target="../media/image158.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73.gif"/><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73.gi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73.gi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4.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hyperlink" Target="https://en.m.wikipedia.org/wiki/Heuristics_in_judgment_and_decision-making#cite_note-Lewis2008-1" TargetMode="Externa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image" Target="../media/image20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images2.wikia.nocookie.net/lostpedia/images/7/7e/B._F._Skinner.jpg"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en.wikipedia.org/wiki/Storage_(memory)" TargetMode="External"/><Relationship Id="rId2" Type="http://schemas.openxmlformats.org/officeDocument/2006/relationships/hyperlink" Target="http://en.wikipedia.org/wiki/Encoding_(Memory)" TargetMode="Externa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hyperlink" Target="http://www.google.com/url?sa=i&amp;rct=j&amp;q=&amp;esrc=s&amp;frm=1&amp;source=images&amp;cd=&amp;cad=rja&amp;docid=iVGHy-509lEXvM&amp;tbnid=vVKfJ5B7VknlRM:&amp;ved=0CAUQjRw&amp;url=http://blog.lib.umn.edu/vanm0049/psy1001section08spring2012/2012/01/&amp;ei=IiueUp2tNIWFyQGK2YCYBw&amp;psig=AFQjCNFJQEQE-bE3R-KccNwcdQ2BvnVK8A&amp;ust=1386183811595680" TargetMode="External"/><Relationship Id="rId4" Type="http://schemas.openxmlformats.org/officeDocument/2006/relationships/hyperlink" Target="http://en.wikipedia.org/wiki/Recollection"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upload.wikimedia.org/wikipedia/commons/9/92/Ebbinghaus2.jp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en.wikipedia.org/wiki/Short_term_memory" TargetMode="External"/><Relationship Id="rId2" Type="http://schemas.openxmlformats.org/officeDocument/2006/relationships/hyperlink" Target="http://en.wikipedia.org/wiki/Sensory_memory" TargetMode="External"/><Relationship Id="rId1" Type="http://schemas.openxmlformats.org/officeDocument/2006/relationships/slideLayout" Target="../slideLayouts/slideLayout2.xml"/><Relationship Id="rId4" Type="http://schemas.openxmlformats.org/officeDocument/2006/relationships/hyperlink" Target="http://en.wikipedia.org/wiki/Long_term_memory"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criticalmediareview.wordpress.com/2012/02/23/sometimes-its-hard-to-be-a-feminist-film-critic-or-why-i-am-that-asshole-at-the-cinema-laura-canning-dc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en.wikipedia.org/wiki/Chunking"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allpsych.com/dictionary/r.html" TargetMode="External"/><Relationship Id="rId2" Type="http://schemas.openxmlformats.org/officeDocument/2006/relationships/hyperlink" Target="http://allpsych.com/dictionary/p.html" TargetMode="Externa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8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8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6.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 Id="rId4" Type="http://schemas.openxmlformats.org/officeDocument/2006/relationships/image" Target="../media/image99.jp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1.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en.wikipedia.org/wiki/Repressed_memory" TargetMode="External"/><Relationship Id="rId2" Type="http://schemas.openxmlformats.org/officeDocument/2006/relationships/hyperlink" Target="http://en.wikipedia.org/wiki/Psychogenic_amnesia" TargetMode="Externa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9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en.wikipedia.org/wiki/Fugue_state"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518069"/>
            <a:ext cx="9448800" cy="1825096"/>
          </a:xfrm>
        </p:spPr>
        <p:txBody>
          <a:bodyPr/>
          <a:lstStyle/>
          <a:p>
            <a:r>
              <a:rPr lang="en-US" dirty="0" smtClean="0"/>
              <a:t>Cognitive perspective</a:t>
            </a:r>
            <a:endParaRPr lang="en-US" dirty="0"/>
          </a:p>
        </p:txBody>
      </p:sp>
      <p:pic>
        <p:nvPicPr>
          <p:cNvPr id="2050" name="Picture 2" descr="Image result for cognitive perspective"/>
          <p:cNvPicPr>
            <a:picLocks noChangeAspect="1" noChangeArrowheads="1"/>
          </p:cNvPicPr>
          <p:nvPr/>
        </p:nvPicPr>
        <p:blipFill rotWithShape="1">
          <a:blip r:embed="rId2">
            <a:extLst>
              <a:ext uri="{28A0092B-C50C-407E-A947-70E740481C1C}">
                <a14:useLocalDpi xmlns:a14="http://schemas.microsoft.com/office/drawing/2010/main" val="0"/>
              </a:ext>
            </a:extLst>
          </a:blip>
          <a:srcRect l="13046" t="516" r="15839" b="10212"/>
          <a:stretch/>
        </p:blipFill>
        <p:spPr bwMode="auto">
          <a:xfrm>
            <a:off x="3019245" y="2310140"/>
            <a:ext cx="2855344" cy="351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3889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Rot="1" noChangeArrowheads="1"/>
          </p:cNvSpPr>
          <p:nvPr>
            <p:ph idx="1"/>
          </p:nvPr>
        </p:nvSpPr>
        <p:spPr>
          <a:xfrm>
            <a:off x="1016000" y="2189408"/>
            <a:ext cx="5281769" cy="4185634"/>
          </a:xfrm>
        </p:spPr>
        <p:txBody>
          <a:bodyPr>
            <a:normAutofit lnSpcReduction="10000"/>
          </a:bodyPr>
          <a:lstStyle/>
          <a:p>
            <a:pPr marL="365760" indent="-256032" eaLnBrk="1" fontAlgn="auto" hangingPunct="1">
              <a:spcAft>
                <a:spcPts val="0"/>
              </a:spcAft>
              <a:buFont typeface="Wingdings" pitchFamily="2" charset="2"/>
              <a:buNone/>
              <a:defRPr/>
            </a:pPr>
            <a:r>
              <a:rPr lang="en-US" sz="2800" dirty="0" smtClean="0"/>
              <a:t>Watson wanted to demonstrate that he </a:t>
            </a:r>
            <a:r>
              <a:rPr lang="en-US" sz="2800" u="sng" dirty="0" smtClean="0"/>
              <a:t>could condition emotions such as fear.</a:t>
            </a:r>
          </a:p>
          <a:p>
            <a:pPr marL="365760" indent="-256032" eaLnBrk="1" fontAlgn="auto" hangingPunct="1">
              <a:spcAft>
                <a:spcPts val="0"/>
              </a:spcAft>
              <a:buFont typeface="Wingdings" pitchFamily="2" charset="2"/>
              <a:buNone/>
              <a:defRPr/>
            </a:pPr>
            <a:endParaRPr lang="en-US" sz="2800" dirty="0" smtClean="0"/>
          </a:p>
          <a:p>
            <a:pPr marL="365760" indent="-256032" eaLnBrk="1" fontAlgn="auto" hangingPunct="1">
              <a:spcAft>
                <a:spcPts val="0"/>
              </a:spcAft>
              <a:buFont typeface="Wingdings" pitchFamily="2" charset="2"/>
              <a:buNone/>
              <a:defRPr/>
            </a:pPr>
            <a:r>
              <a:rPr lang="en-US" sz="2800" dirty="0" smtClean="0"/>
              <a:t>His experiment with </a:t>
            </a:r>
            <a:r>
              <a:rPr lang="en-US" sz="2800" u="sng" dirty="0" smtClean="0"/>
              <a:t>Little Albert </a:t>
            </a:r>
            <a:r>
              <a:rPr lang="en-US" sz="2800" dirty="0" smtClean="0"/>
              <a:t>is still </a:t>
            </a:r>
            <a:r>
              <a:rPr lang="en-US" sz="2800" u="sng" dirty="0" smtClean="0"/>
              <a:t>controversial </a:t>
            </a:r>
            <a:r>
              <a:rPr lang="en-US" sz="2800" dirty="0" smtClean="0"/>
              <a:t>because </a:t>
            </a:r>
            <a:r>
              <a:rPr lang="en-US" sz="2800" u="sng" dirty="0" smtClean="0"/>
              <a:t>he did not extinguish the behavior he conditioned</a:t>
            </a:r>
            <a:r>
              <a:rPr lang="en-US" sz="2800" dirty="0" smtClean="0"/>
              <a:t>.</a:t>
            </a:r>
          </a:p>
        </p:txBody>
      </p:sp>
      <p:sp>
        <p:nvSpPr>
          <p:cNvPr id="139266" name="Rectangle 2"/>
          <p:cNvSpPr>
            <a:spLocks noGrp="1" noRot="1" noChangeArrowheads="1"/>
          </p:cNvSpPr>
          <p:nvPr>
            <p:ph type="title"/>
          </p:nvPr>
        </p:nvSpPr>
        <p:spPr/>
        <p:txBody>
          <a:bodyPr>
            <a:normAutofit fontScale="90000"/>
          </a:bodyPr>
          <a:lstStyle/>
          <a:p>
            <a:pPr eaLnBrk="1" fontAlgn="auto" hangingPunct="1">
              <a:spcAft>
                <a:spcPts val="0"/>
              </a:spcAft>
              <a:defRPr/>
            </a:pPr>
            <a:r>
              <a:rPr lang="en-US" sz="3200" dirty="0" smtClean="0"/>
              <a:t/>
            </a:r>
            <a:br>
              <a:rPr lang="en-US" sz="3200" dirty="0" smtClean="0"/>
            </a:br>
            <a:r>
              <a:rPr lang="en-US" sz="3200" u="sng" dirty="0" smtClean="0"/>
              <a:t>Watson argued that behavior is governed primarily by the </a:t>
            </a:r>
            <a:r>
              <a:rPr lang="en-US" sz="3200" b="0" u="sng" dirty="0" smtClean="0"/>
              <a:t>environment</a:t>
            </a:r>
            <a:r>
              <a:rPr lang="en-US" sz="3200" dirty="0" smtClean="0"/>
              <a:t>.</a:t>
            </a:r>
            <a:r>
              <a:rPr lang="en-US" sz="4000" dirty="0" smtClean="0"/>
              <a:t/>
            </a:r>
            <a:br>
              <a:rPr lang="en-US" sz="4000" dirty="0" smtClean="0"/>
            </a:br>
            <a:endParaRPr lang="en-US" sz="4000" dirty="0" smtClean="0"/>
          </a:p>
        </p:txBody>
      </p:sp>
      <p:pic>
        <p:nvPicPr>
          <p:cNvPr id="18434" name="Picture 2" descr="https://damn-8791.kxcdn.com/wp-content/uploads/2008/09/little_alber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7746" y="2034862"/>
            <a:ext cx="3281202" cy="4448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92833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5384800" y="381000"/>
            <a:ext cx="682567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2400"/>
              <a:buFont typeface="Symbol" pitchFamily="18" charset="2"/>
              <a:buChar char=""/>
              <a:tabLst/>
            </a:pPr>
            <a:r>
              <a:rPr kumimoji="0" lang="en-US" altLang="en-US" sz="2400" b="1" i="0" u="none" strike="noStrike" cap="none" normalizeH="0" baseline="0" dirty="0" smtClean="0">
                <a:ln>
                  <a:noFill/>
                </a:ln>
                <a:solidFill>
                  <a:schemeClr val="tx1"/>
                </a:solidFill>
                <a:effectLst/>
                <a:latin typeface="Tahoma" pitchFamily="34" charset="0"/>
                <a:hlinkClick r:id="rId2" tooltip="Drug-induced amnesia (page does not exist)"/>
              </a:rPr>
              <a:t>Drug-induced amnesia</a:t>
            </a:r>
            <a:r>
              <a:rPr kumimoji="0" lang="en-US" altLang="en-US" sz="2400" b="0" i="0" u="none" strike="noStrike" cap="none" normalizeH="0" baseline="0" dirty="0" smtClean="0">
                <a:ln>
                  <a:noFill/>
                </a:ln>
                <a:solidFill>
                  <a:schemeClr val="tx1"/>
                </a:solidFill>
                <a:effectLst/>
                <a:latin typeface="Tahoma" pitchFamily="34" charset="0"/>
              </a:rPr>
              <a:t> is intentionally caused by injection of an amnesiac drug to help a patient forget surgery or medical procedures, particularly those which are not performed under full </a:t>
            </a:r>
            <a:r>
              <a:rPr kumimoji="0" lang="en-US" altLang="en-US" sz="2400" b="0" i="0" u="none" strike="noStrike" cap="none" normalizeH="0" baseline="0" dirty="0" smtClean="0">
                <a:ln>
                  <a:noFill/>
                </a:ln>
                <a:solidFill>
                  <a:schemeClr val="tx1"/>
                </a:solidFill>
                <a:effectLst/>
                <a:latin typeface="Tahoma" pitchFamily="34" charset="0"/>
                <a:hlinkClick r:id="rId3" tooltip="General anaesthesia"/>
              </a:rPr>
              <a:t>anesthesia</a:t>
            </a:r>
            <a:r>
              <a:rPr kumimoji="0" lang="en-US" altLang="en-US" sz="2400" b="0" i="0" u="none" strike="noStrike" cap="none" normalizeH="0" baseline="0" dirty="0" smtClean="0">
                <a:ln>
                  <a:noFill/>
                </a:ln>
                <a:solidFill>
                  <a:schemeClr val="tx1"/>
                </a:solidFill>
                <a:effectLst/>
                <a:latin typeface="Tahoma" pitchFamily="34" charset="0"/>
              </a:rPr>
              <a:t>, or which are likely to be particularly traumatic.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2400"/>
              <a:buFont typeface="Symbol" pitchFamily="18" charset="2"/>
              <a:buChar char=""/>
              <a:tabLst/>
            </a:pPr>
            <a:r>
              <a:rPr kumimoji="0" lang="en-US" altLang="en-US" sz="2400" b="0" i="0" u="none" strike="noStrike" cap="none" normalizeH="0" baseline="0" dirty="0" smtClean="0">
                <a:ln>
                  <a:noFill/>
                </a:ln>
                <a:solidFill>
                  <a:schemeClr val="tx1"/>
                </a:solidFill>
                <a:effectLst/>
                <a:latin typeface="Tahoma" pitchFamily="34" charset="0"/>
              </a:rPr>
              <a:t>Memories of the short time frame in which the procedure was performed are permanently lost or at least substantially reduced, but once the drug wears off, memory is no longer affected. </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17410" name="Picture 2" descr="http://ms808nhartbreak.files.wordpress.com/2010/01/doct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1" y="1066800"/>
            <a:ext cx="4545439"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494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4978400" y="1600200"/>
            <a:ext cx="6807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lang="en-US" altLang="en-US" sz="2400" b="1" i="1" u="sng" dirty="0" smtClean="0">
                <a:effectLst/>
                <a:latin typeface="Arial" pitchFamily="34" charset="0"/>
              </a:rPr>
              <a:t>Explicit or </a:t>
            </a:r>
            <a:r>
              <a:rPr kumimoji="0" lang="en-US" altLang="en-US" sz="2400" b="1" i="1" u="sng" strike="noStrike" cap="none" normalizeH="0" baseline="0" dirty="0" smtClean="0">
                <a:ln>
                  <a:noFill/>
                </a:ln>
                <a:solidFill>
                  <a:schemeClr val="tx1"/>
                </a:solidFill>
                <a:effectLst/>
                <a:latin typeface="Arial" pitchFamily="34" charset="0"/>
              </a:rPr>
              <a:t>Declarative memory</a:t>
            </a:r>
          </a:p>
          <a:p>
            <a:pPr marL="742950" marR="0" lvl="1" indent="-285750" algn="l" defTabSz="914400" rtl="0" eaLnBrk="0" fontAlgn="base" latinLnBrk="0" hangingPunct="0">
              <a:lnSpc>
                <a:spcPct val="100000"/>
              </a:lnSpc>
              <a:spcBef>
                <a:spcPct val="20000"/>
              </a:spcBef>
              <a:spcAft>
                <a:spcPct val="0"/>
              </a:spcAft>
              <a:buClr>
                <a:schemeClr val="hlink"/>
              </a:buClr>
              <a:buSzPts val="1300"/>
              <a:buFont typeface="Wingdings" pitchFamily="2" charset="2"/>
              <a:buChar char="n"/>
              <a:tabLst/>
            </a:pPr>
            <a:r>
              <a:rPr kumimoji="0" lang="en-US" altLang="en-US" sz="2000" b="1" i="0" u="none" strike="noStrike" cap="none" normalizeH="0" baseline="0" dirty="0" smtClean="0">
                <a:ln>
                  <a:noFill/>
                </a:ln>
                <a:solidFill>
                  <a:schemeClr val="tx1"/>
                </a:solidFill>
                <a:effectLst/>
                <a:latin typeface="Arial" pitchFamily="34" charset="0"/>
              </a:rPr>
              <a:t>Information for facts</a:t>
            </a:r>
          </a:p>
          <a:p>
            <a:pPr marL="742950" marR="0" lvl="1" indent="-285750" algn="l" defTabSz="914400" rtl="0" eaLnBrk="0" fontAlgn="base" latinLnBrk="0" hangingPunct="0">
              <a:lnSpc>
                <a:spcPct val="100000"/>
              </a:lnSpc>
              <a:spcBef>
                <a:spcPct val="20000"/>
              </a:spcBef>
              <a:spcAft>
                <a:spcPct val="0"/>
              </a:spcAft>
              <a:buClr>
                <a:schemeClr val="hlink"/>
              </a:buClr>
              <a:buSzPts val="1300"/>
              <a:buFont typeface="Wingdings" pitchFamily="2" charset="2"/>
              <a:buChar char="n"/>
              <a:tabLst/>
            </a:pPr>
            <a:r>
              <a:rPr lang="en-US" altLang="en-US" sz="2000" b="1" dirty="0" smtClean="0">
                <a:effectLst/>
                <a:latin typeface="Arial" pitchFamily="34" charset="0"/>
              </a:rPr>
              <a:t>Information we are conscious of</a:t>
            </a:r>
          </a:p>
          <a:p>
            <a:pPr marL="742950" marR="0" lvl="1" indent="-285750" algn="l" defTabSz="914400" rtl="0" eaLnBrk="0" fontAlgn="base" latinLnBrk="0" hangingPunct="0">
              <a:lnSpc>
                <a:spcPct val="100000"/>
              </a:lnSpc>
              <a:spcBef>
                <a:spcPct val="20000"/>
              </a:spcBef>
              <a:spcAft>
                <a:spcPct val="0"/>
              </a:spcAft>
              <a:buClr>
                <a:schemeClr val="hlink"/>
              </a:buClr>
              <a:buSzPts val="1300"/>
              <a:buFont typeface="Wingdings" pitchFamily="2" charset="2"/>
              <a:buChar char="n"/>
              <a:tabLst/>
            </a:pPr>
            <a:endParaRPr kumimoji="0" lang="en-US" altLang="en-US" sz="2000" b="1" i="0" u="none" strike="noStrike" cap="none" normalizeH="0" baseline="0" dirty="0">
              <a:ln>
                <a:noFill/>
              </a:ln>
              <a:solidFill>
                <a:schemeClr val="tx1"/>
              </a:solidFill>
              <a:effectLst/>
              <a:latin typeface="Arial" pitchFamily="34" charset="0"/>
            </a:endParaRPr>
          </a:p>
          <a:p>
            <a:pPr marL="457200" marR="0" lvl="1" indent="0" algn="l" defTabSz="914400" rtl="0" eaLnBrk="0" fontAlgn="base" latinLnBrk="0" hangingPunct="0">
              <a:lnSpc>
                <a:spcPct val="100000"/>
              </a:lnSpc>
              <a:spcBef>
                <a:spcPct val="20000"/>
              </a:spcBef>
              <a:spcAft>
                <a:spcPct val="0"/>
              </a:spcAft>
              <a:buClr>
                <a:schemeClr val="hlink"/>
              </a:buClr>
              <a:buSzPts val="1300"/>
              <a:buNone/>
              <a:tabLst/>
            </a:pPr>
            <a:endParaRPr kumimoji="0" lang="en-US" altLang="en-US" sz="2000" b="1" i="0" u="none" strike="noStrike" cap="none" normalizeH="0" baseline="0" dirty="0" smtClean="0">
              <a:ln>
                <a:noFill/>
              </a:ln>
              <a:solidFill>
                <a:schemeClr val="tx1"/>
              </a:solidFill>
              <a:effectLst/>
              <a:latin typeface="Arial"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1" i="1" u="sng" strike="noStrike" cap="none" normalizeH="0" baseline="0" dirty="0" smtClean="0">
                <a:ln>
                  <a:noFill/>
                </a:ln>
                <a:solidFill>
                  <a:schemeClr val="tx1"/>
                </a:solidFill>
                <a:effectLst/>
                <a:latin typeface="Arial" pitchFamily="34" charset="0"/>
              </a:rPr>
              <a:t>Implicit</a:t>
            </a:r>
            <a:r>
              <a:rPr kumimoji="0" lang="en-US" altLang="en-US" sz="2400" b="1" i="1" u="sng" strike="noStrike" cap="none" normalizeH="0" dirty="0" smtClean="0">
                <a:ln>
                  <a:noFill/>
                </a:ln>
                <a:solidFill>
                  <a:schemeClr val="tx1"/>
                </a:solidFill>
                <a:effectLst/>
                <a:latin typeface="Arial" pitchFamily="34" charset="0"/>
              </a:rPr>
              <a:t> or </a:t>
            </a:r>
            <a:r>
              <a:rPr kumimoji="0" lang="en-US" altLang="en-US" sz="2400" b="1" i="1" u="sng" strike="noStrike" cap="none" normalizeH="0" baseline="0" dirty="0" smtClean="0">
                <a:ln>
                  <a:noFill/>
                </a:ln>
                <a:solidFill>
                  <a:schemeClr val="tx1"/>
                </a:solidFill>
                <a:effectLst/>
                <a:latin typeface="Arial" pitchFamily="34" charset="0"/>
              </a:rPr>
              <a:t>Procedural (non-declarative) memory</a:t>
            </a:r>
          </a:p>
          <a:p>
            <a:pPr marL="742950" marR="0" lvl="1" indent="-285750" algn="l" defTabSz="914400" rtl="0" eaLnBrk="0" fontAlgn="base" latinLnBrk="0" hangingPunct="0">
              <a:lnSpc>
                <a:spcPct val="100000"/>
              </a:lnSpc>
              <a:spcBef>
                <a:spcPct val="20000"/>
              </a:spcBef>
              <a:spcAft>
                <a:spcPct val="0"/>
              </a:spcAft>
              <a:buClr>
                <a:schemeClr val="hlink"/>
              </a:buClr>
              <a:buSzPts val="1300"/>
              <a:buFont typeface="Wingdings" pitchFamily="2" charset="2"/>
              <a:buChar char="n"/>
              <a:tabLst/>
            </a:pPr>
            <a:r>
              <a:rPr kumimoji="0" lang="en-US" altLang="en-US" sz="2000" b="1" i="0" u="none" strike="noStrike" cap="none" normalizeH="0" baseline="0" dirty="0" smtClean="0">
                <a:ln>
                  <a:noFill/>
                </a:ln>
                <a:solidFill>
                  <a:schemeClr val="tx1"/>
                </a:solidFill>
                <a:effectLst/>
                <a:latin typeface="Arial" pitchFamily="34" charset="0"/>
              </a:rPr>
              <a:t>Information about how to perform tasks.</a:t>
            </a:r>
          </a:p>
          <a:p>
            <a:pPr marL="742950" marR="0" lvl="1" indent="-285750" algn="l" defTabSz="914400" rtl="0" eaLnBrk="0" fontAlgn="base" latinLnBrk="0" hangingPunct="0">
              <a:lnSpc>
                <a:spcPct val="100000"/>
              </a:lnSpc>
              <a:spcBef>
                <a:spcPct val="20000"/>
              </a:spcBef>
              <a:spcAft>
                <a:spcPct val="0"/>
              </a:spcAft>
              <a:buClr>
                <a:schemeClr val="hlink"/>
              </a:buClr>
              <a:buSzPts val="1300"/>
              <a:buFont typeface="Wingdings" pitchFamily="2" charset="2"/>
              <a:buChar char="n"/>
              <a:tabLst/>
            </a:pPr>
            <a:r>
              <a:rPr lang="en-US" altLang="en-US" sz="2000" b="1" dirty="0" smtClean="0">
                <a:effectLst/>
                <a:latin typeface="Arial" pitchFamily="34" charset="0"/>
              </a:rPr>
              <a:t>Unconscious information that influences behavior.</a:t>
            </a:r>
            <a:endParaRPr kumimoji="0" lang="en-US" altLang="en-US" sz="2000" b="1" i="0" u="none" strike="noStrike" cap="none" normalizeH="0" baseline="0" dirty="0" smtClean="0">
              <a:ln>
                <a:noFill/>
              </a:ln>
              <a:solidFill>
                <a:schemeClr val="tx1"/>
              </a:solidFill>
              <a:effectLst/>
              <a:latin typeface="Arial" pitchFamily="34" charset="0"/>
            </a:endParaRPr>
          </a:p>
          <a:p>
            <a:pPr marL="457200" marR="0" lvl="1" indent="0" algn="l" defTabSz="914400" rtl="0" eaLnBrk="0" fontAlgn="base" latinLnBrk="0" hangingPunct="0">
              <a:lnSpc>
                <a:spcPct val="100000"/>
              </a:lnSpc>
              <a:spcBef>
                <a:spcPct val="20000"/>
              </a:spcBef>
              <a:spcAft>
                <a:spcPct val="0"/>
              </a:spcAft>
              <a:buClrTx/>
              <a:buSzTx/>
              <a:buNone/>
              <a:tabLst/>
            </a:pPr>
            <a:endParaRPr kumimoji="0" lang="en-US" altLang="en-US" sz="2000" b="1" i="0" u="none" strike="noStrike" cap="none" normalizeH="0" baseline="0" dirty="0" smtClean="0">
              <a:ln>
                <a:noFill/>
              </a:ln>
              <a:solidFill>
                <a:schemeClr val="tx1"/>
              </a:solidFill>
              <a:effectLst/>
              <a:latin typeface="Arial" pitchFamily="34" charset="0"/>
            </a:endParaRPr>
          </a:p>
        </p:txBody>
      </p:sp>
      <p:sp>
        <p:nvSpPr>
          <p:cNvPr id="3" name="Title 2"/>
          <p:cNvSpPr>
            <a:spLocks noGrp="1" noChangeArrowheads="1"/>
          </p:cNvSpPr>
          <p:nvPr>
            <p:ph type="title" idx="4294967295"/>
          </p:nvPr>
        </p:nvSpPr>
        <p:spPr bwMode="auto">
          <a:xfrm>
            <a:off x="2305170" y="625475"/>
            <a:ext cx="1039071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smtClean="0">
                <a:ln>
                  <a:noFill/>
                </a:ln>
                <a:solidFill>
                  <a:schemeClr val="tx2"/>
                </a:solidFill>
                <a:effectLst/>
                <a:latin typeface="Tahoma" pitchFamily="34" charset="0"/>
              </a:rPr>
              <a:t>Organization of LTM</a:t>
            </a:r>
            <a:endParaRPr kumimoji="0" lang="en-US" altLang="en-US" sz="4400" b="0" i="0" u="none" strike="noStrike" cap="none" normalizeH="0" baseline="0" dirty="0" smtClean="0">
              <a:ln>
                <a:noFill/>
              </a:ln>
              <a:solidFill>
                <a:schemeClr val="tx2"/>
              </a:solidFill>
              <a:effectLst/>
              <a:latin typeface="Arial" pitchFamily="34" charset="0"/>
            </a:endParaRPr>
          </a:p>
        </p:txBody>
      </p:sp>
      <p:pic>
        <p:nvPicPr>
          <p:cNvPr id="29698" name="Picture 2" descr="http://brnxl.com/wp-content/uploads/2013/03/Memory-LO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1981200"/>
            <a:ext cx="441198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060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81600" y="1447800"/>
            <a:ext cx="6825459" cy="4524315"/>
          </a:xfrm>
          <a:prstGeom prst="rect">
            <a:avLst/>
          </a:prstGeom>
          <a:noFill/>
        </p:spPr>
        <p:txBody>
          <a:bodyPr wrap="square" rtlCol="0">
            <a:spAutoFit/>
          </a:bodyPr>
          <a:lstStyle/>
          <a:p>
            <a:pPr marL="285750" indent="-285750">
              <a:buFont typeface="Arial" panose="020B0604020202020204" pitchFamily="34" charset="0"/>
              <a:buChar char="•"/>
            </a:pPr>
            <a:r>
              <a:rPr lang="en-US" u="sng" dirty="0"/>
              <a:t>The illusion-of-truth effect states that a person is more likely to believe a familiar statement than an unfamiliar one. </a:t>
            </a:r>
            <a:endParaRPr lang="en-US" u="sng" dirty="0" smtClean="0"/>
          </a:p>
          <a:p>
            <a:pPr marL="285750" indent="-285750">
              <a:buFont typeface="Arial" panose="020B0604020202020204" pitchFamily="34" charset="0"/>
              <a:buChar char="•"/>
            </a:pPr>
            <a:endParaRPr lang="en-US" u="sng" dirty="0" smtClean="0"/>
          </a:p>
          <a:p>
            <a:pPr marL="285750" indent="-285750">
              <a:buFont typeface="Arial" panose="020B0604020202020204" pitchFamily="34" charset="0"/>
              <a:buChar char="•"/>
            </a:pPr>
            <a:r>
              <a:rPr lang="en-US" dirty="0" smtClean="0"/>
              <a:t>In </a:t>
            </a:r>
            <a:r>
              <a:rPr lang="en-US" dirty="0"/>
              <a:t>a 1977 experiment participants were asked to read 60 plausible statem</a:t>
            </a:r>
            <a:r>
              <a:rPr lang="en-US" b="1" dirty="0"/>
              <a:t>e</a:t>
            </a:r>
            <a:r>
              <a:rPr lang="en-US" dirty="0"/>
              <a:t>nts every two weeks and to rate them based on their validity. </a:t>
            </a:r>
            <a:endParaRPr lang="en-US" dirty="0" smtClean="0"/>
          </a:p>
          <a:p>
            <a:endParaRPr lang="en-US" dirty="0" smtClean="0"/>
          </a:p>
          <a:p>
            <a:pPr marL="285750" indent="-285750">
              <a:buFont typeface="Arial" panose="020B0604020202020204" pitchFamily="34" charset="0"/>
              <a:buChar char="•"/>
            </a:pPr>
            <a:r>
              <a:rPr lang="en-US" dirty="0" smtClean="0"/>
              <a:t>A </a:t>
            </a:r>
            <a:r>
              <a:rPr lang="en-US" dirty="0"/>
              <a:t>few of those statements (some of them true, others false) were presented more than once in different sessions. </a:t>
            </a:r>
            <a:endParaRPr lang="en-US" dirty="0" smtClean="0"/>
          </a:p>
          <a:p>
            <a:endParaRPr lang="en-US" dirty="0" smtClean="0"/>
          </a:p>
          <a:p>
            <a:pPr marL="285750" indent="-285750">
              <a:buFont typeface="Arial" panose="020B0604020202020204" pitchFamily="34" charset="0"/>
              <a:buChar char="•"/>
            </a:pPr>
            <a:r>
              <a:rPr lang="en-US" u="sng" dirty="0" smtClean="0"/>
              <a:t>Results </a:t>
            </a:r>
            <a:r>
              <a:rPr lang="en-US" u="sng" dirty="0"/>
              <a:t>showed that participants were more likely to rate as true statements the ones they had previously heard </a:t>
            </a:r>
            <a:r>
              <a:rPr lang="en-US" dirty="0"/>
              <a:t>(even if they didn't consciously remember having heard them), regardless of the actual validity of the </a:t>
            </a:r>
            <a:r>
              <a:rPr lang="en-US" dirty="0" smtClean="0"/>
              <a:t>statement.</a:t>
            </a:r>
            <a:endParaRPr lang="en-US" dirty="0"/>
          </a:p>
        </p:txBody>
      </p:sp>
      <p:sp>
        <p:nvSpPr>
          <p:cNvPr id="5" name="Rectangle 4"/>
          <p:cNvSpPr/>
          <p:nvPr/>
        </p:nvSpPr>
        <p:spPr>
          <a:xfrm>
            <a:off x="6115125" y="152400"/>
            <a:ext cx="4958409"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Illusion of Truth</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6" name="TextBox 5"/>
          <p:cNvSpPr txBox="1"/>
          <p:nvPr/>
        </p:nvSpPr>
        <p:spPr>
          <a:xfrm>
            <a:off x="1087886" y="4494787"/>
            <a:ext cx="2743200" cy="1477328"/>
          </a:xfrm>
          <a:prstGeom prst="rect">
            <a:avLst/>
          </a:prstGeom>
          <a:noFill/>
        </p:spPr>
        <p:txBody>
          <a:bodyPr wrap="square" rtlCol="0">
            <a:spAutoFit/>
          </a:bodyPr>
          <a:lstStyle/>
          <a:p>
            <a:r>
              <a:rPr lang="en-US" dirty="0"/>
              <a:t>I</a:t>
            </a:r>
            <a:r>
              <a:rPr lang="en-US" dirty="0" smtClean="0"/>
              <a:t>llusion-of-truth </a:t>
            </a:r>
            <a:r>
              <a:rPr lang="en-US" dirty="0"/>
              <a:t>effect occurs even without explicit knowledge, it is a direct result of implicit memory</a:t>
            </a:r>
          </a:p>
        </p:txBody>
      </p:sp>
      <p:sp>
        <p:nvSpPr>
          <p:cNvPr id="7" name="TextBox 6"/>
          <p:cNvSpPr txBox="1"/>
          <p:nvPr/>
        </p:nvSpPr>
        <p:spPr>
          <a:xfrm>
            <a:off x="1427250" y="3278345"/>
            <a:ext cx="3251200" cy="646331"/>
          </a:xfrm>
          <a:prstGeom prst="rect">
            <a:avLst/>
          </a:prstGeom>
          <a:noFill/>
        </p:spPr>
        <p:txBody>
          <a:bodyPr wrap="square" rtlCol="0">
            <a:spAutoFit/>
          </a:bodyPr>
          <a:lstStyle/>
          <a:p>
            <a:r>
              <a:rPr lang="en-US" dirty="0" smtClean="0"/>
              <a:t>Hasher, Goldstein,</a:t>
            </a:r>
          </a:p>
          <a:p>
            <a:r>
              <a:rPr lang="en-US" dirty="0" smtClean="0"/>
              <a:t>And </a:t>
            </a:r>
            <a:r>
              <a:rPr lang="en-US" dirty="0" err="1" smtClean="0"/>
              <a:t>Toppino</a:t>
            </a:r>
            <a:endParaRPr lang="en-US" dirty="0"/>
          </a:p>
        </p:txBody>
      </p:sp>
      <p:pic>
        <p:nvPicPr>
          <p:cNvPr id="24578" name="Picture 2" descr="Image result for illusion of tru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886" y="1533381"/>
            <a:ext cx="3279648" cy="1609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834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76800" y="1600201"/>
            <a:ext cx="6725728" cy="1384995"/>
          </a:xfrm>
          <a:prstGeom prst="rect">
            <a:avLst/>
          </a:prstGeom>
          <a:noFill/>
        </p:spPr>
        <p:txBody>
          <a:bodyPr wrap="square" rtlCol="0">
            <a:spAutoFit/>
          </a:bodyPr>
          <a:lstStyle/>
          <a:p>
            <a:r>
              <a:rPr lang="en-US" sz="2800" dirty="0"/>
              <a:t>Evaluate two models or theories of one cognitive process with reference to research studies.</a:t>
            </a:r>
          </a:p>
        </p:txBody>
      </p:sp>
      <p:pic>
        <p:nvPicPr>
          <p:cNvPr id="3" name="Picture 2" descr="Image result for IB"/>
          <p:cNvPicPr>
            <a:picLocks noChangeAspect="1" noChangeArrowheads="1"/>
          </p:cNvPicPr>
          <p:nvPr/>
        </p:nvPicPr>
        <p:blipFill>
          <a:blip r:embed="rId2">
            <a:extLst>
              <a:ext uri="{28A0092B-C50C-407E-A947-70E740481C1C}">
                <a14:useLocalDpi xmlns:a14="http://schemas.microsoft.com/office/drawing/2010/main" val="0"/>
              </a:ext>
            </a:extLst>
          </a:blip>
          <a:srcRect l="18510" t="20547" r="61488" b="27397"/>
          <a:stretch>
            <a:fillRect/>
          </a:stretch>
        </p:blipFill>
        <p:spPr bwMode="auto">
          <a:xfrm>
            <a:off x="511106" y="1371600"/>
            <a:ext cx="142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09551" y="1633835"/>
            <a:ext cx="1449436"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#21</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2" descr="http://web.neurobio.arizona.edu/gronenberg/nrsc581/memmolecules/memor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253" y="3467819"/>
            <a:ext cx="4600096" cy="2866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16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bwMode="auto">
          <a:xfrm>
            <a:off x="635479" y="874143"/>
            <a:ext cx="1039071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Atkinson-</a:t>
            </a:r>
            <a:r>
              <a:rPr kumimoji="0" lang="en-US" altLang="en-US" sz="4400" b="0" i="0" u="none" strike="noStrike" cap="none" normalizeH="0" baseline="0" dirty="0" err="1" smtClean="0">
                <a:ln>
                  <a:noFill/>
                </a:ln>
                <a:solidFill>
                  <a:schemeClr val="tx2"/>
                </a:solidFill>
                <a:effectLst/>
                <a:latin typeface="Tahoma" pitchFamily="34" charset="0"/>
              </a:rPr>
              <a:t>Shiffrin</a:t>
            </a:r>
            <a:r>
              <a:rPr kumimoji="0" lang="en-US" altLang="en-US" sz="4400" b="0" i="0" u="none" strike="noStrike" cap="none" normalizeH="0" baseline="0" dirty="0" smtClean="0">
                <a:ln>
                  <a:noFill/>
                </a:ln>
                <a:solidFill>
                  <a:schemeClr val="tx2"/>
                </a:solidFill>
                <a:effectLst/>
                <a:latin typeface="Tahoma" pitchFamily="34" charset="0"/>
              </a:rPr>
              <a:t> Model</a:t>
            </a: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3" name="Content Placeholder 2"/>
          <p:cNvSpPr>
            <a:spLocks noGrp="1"/>
          </p:cNvSpPr>
          <p:nvPr>
            <p:ph idx="4294967295"/>
          </p:nvPr>
        </p:nvSpPr>
        <p:spPr bwMode="auto">
          <a:xfrm>
            <a:off x="482120" y="2813650"/>
            <a:ext cx="11330517"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The Atkinson-</a:t>
            </a:r>
            <a:r>
              <a:rPr kumimoji="0" lang="en-US" altLang="en-US" sz="2400" b="0" i="0" u="none" strike="noStrike" cap="none" normalizeH="0" baseline="0" dirty="0" err="1" smtClean="0">
                <a:ln>
                  <a:noFill/>
                </a:ln>
                <a:solidFill>
                  <a:schemeClr val="tx1"/>
                </a:solidFill>
                <a:effectLst/>
                <a:latin typeface="Tahoma" pitchFamily="34" charset="0"/>
              </a:rPr>
              <a:t>Shiffrin</a:t>
            </a:r>
            <a:r>
              <a:rPr kumimoji="0" lang="en-US" altLang="en-US" sz="2400" b="0" i="0" u="none" strike="noStrike" cap="none" normalizeH="0" baseline="0" dirty="0" smtClean="0">
                <a:ln>
                  <a:noFill/>
                </a:ln>
                <a:solidFill>
                  <a:schemeClr val="tx1"/>
                </a:solidFill>
                <a:effectLst/>
                <a:latin typeface="Tahoma" pitchFamily="34" charset="0"/>
              </a:rPr>
              <a:t> classics three-stage model of memory suggests that we:</a:t>
            </a:r>
            <a:endParaRPr kumimoji="0" lang="en-US" altLang="en-US" sz="2400" b="1" i="0" u="none" strike="noStrike" cap="none" normalizeH="0" baseline="0" dirty="0" smtClean="0">
              <a:ln>
                <a:noFill/>
              </a:ln>
              <a:solidFill>
                <a:schemeClr val="tx1"/>
              </a:solidFill>
              <a:effectLst/>
              <a:latin typeface="Tahoma" pitchFamily="34" charset="0"/>
            </a:endParaRPr>
          </a:p>
          <a:p>
            <a:pPr marL="742950" marR="0" lvl="1" indent="-285750" algn="l" defTabSz="914400" rtl="0" eaLnBrk="0" fontAlgn="base" latinLnBrk="0" hangingPunct="0">
              <a:lnSpc>
                <a:spcPct val="100000"/>
              </a:lnSpc>
              <a:spcBef>
                <a:spcPct val="20000"/>
              </a:spcBef>
              <a:spcAft>
                <a:spcPct val="0"/>
              </a:spcAft>
              <a:buClr>
                <a:schemeClr val="hlink"/>
              </a:buClr>
              <a:buSzPts val="1300"/>
              <a:buFont typeface="Wingdings" pitchFamily="2" charset="2"/>
              <a:buChar char="n"/>
              <a:tabLst/>
            </a:pPr>
            <a:r>
              <a:rPr kumimoji="0" lang="en-US" altLang="en-US" b="0" i="0" u="none" strike="noStrike" cap="none" normalizeH="0" baseline="0" dirty="0" smtClean="0">
                <a:ln>
                  <a:noFill/>
                </a:ln>
                <a:solidFill>
                  <a:schemeClr val="tx1"/>
                </a:solidFill>
                <a:effectLst/>
                <a:latin typeface="Tahoma" pitchFamily="34" charset="0"/>
              </a:rPr>
              <a:t>register fleeting sensory memories.</a:t>
            </a:r>
            <a:endParaRPr kumimoji="0" lang="en-US" altLang="en-US" b="1" i="0" u="none" strike="noStrike" cap="none" normalizeH="0" baseline="0" dirty="0" smtClean="0">
              <a:ln>
                <a:noFill/>
              </a:ln>
              <a:solidFill>
                <a:schemeClr val="tx1"/>
              </a:solidFill>
              <a:effectLst/>
              <a:latin typeface="Tahoma" pitchFamily="34" charset="0"/>
            </a:endParaRPr>
          </a:p>
          <a:p>
            <a:pPr marL="742950" marR="0" lvl="1" indent="-285750" algn="l" defTabSz="914400" rtl="0" eaLnBrk="0" fontAlgn="base" latinLnBrk="0" hangingPunct="0">
              <a:lnSpc>
                <a:spcPct val="100000"/>
              </a:lnSpc>
              <a:spcBef>
                <a:spcPct val="20000"/>
              </a:spcBef>
              <a:spcAft>
                <a:spcPct val="0"/>
              </a:spcAft>
              <a:buClr>
                <a:schemeClr val="hlink"/>
              </a:buClr>
              <a:buSzPts val="1300"/>
              <a:buFont typeface="Wingdings" pitchFamily="2" charset="2"/>
              <a:buChar char="n"/>
              <a:tabLst/>
            </a:pPr>
            <a:r>
              <a:rPr kumimoji="0" lang="en-US" altLang="en-US" b="0" i="0" u="none" strike="noStrike" cap="none" normalizeH="0" baseline="0" dirty="0" smtClean="0">
                <a:ln>
                  <a:noFill/>
                </a:ln>
                <a:solidFill>
                  <a:schemeClr val="tx1"/>
                </a:solidFill>
                <a:effectLst/>
                <a:latin typeface="Tahoma" pitchFamily="34" charset="0"/>
              </a:rPr>
              <a:t>processed into on-screen short term memories and</a:t>
            </a:r>
            <a:endParaRPr kumimoji="0" lang="en-US" altLang="en-US" b="1" i="0" u="none" strike="noStrike" cap="none" normalizeH="0" baseline="0" dirty="0" smtClean="0">
              <a:ln>
                <a:noFill/>
              </a:ln>
              <a:solidFill>
                <a:schemeClr val="tx1"/>
              </a:solidFill>
              <a:effectLst/>
              <a:latin typeface="Tahoma" pitchFamily="34" charset="0"/>
            </a:endParaRPr>
          </a:p>
          <a:p>
            <a:pPr marL="742950" marR="0" lvl="1" indent="-285750" algn="l" defTabSz="914400" rtl="0" eaLnBrk="0" fontAlgn="base" latinLnBrk="0" hangingPunct="0">
              <a:lnSpc>
                <a:spcPct val="100000"/>
              </a:lnSpc>
              <a:spcBef>
                <a:spcPct val="20000"/>
              </a:spcBef>
              <a:spcAft>
                <a:spcPct val="0"/>
              </a:spcAft>
              <a:buClr>
                <a:schemeClr val="hlink"/>
              </a:buClr>
              <a:buSzPts val="1300"/>
              <a:buFont typeface="Wingdings" pitchFamily="2" charset="2"/>
              <a:buChar char="n"/>
              <a:tabLst/>
            </a:pPr>
            <a:r>
              <a:rPr kumimoji="0" lang="en-US" altLang="en-US" b="0" i="0" u="none" strike="noStrike" cap="none" normalizeH="0" baseline="0" dirty="0" smtClean="0">
                <a:ln>
                  <a:noFill/>
                </a:ln>
                <a:solidFill>
                  <a:schemeClr val="tx1"/>
                </a:solidFill>
                <a:effectLst/>
                <a:latin typeface="Tahoma" pitchFamily="34" charset="0"/>
              </a:rPr>
              <a:t>a small fraction of those are encoded into long term memory.</a:t>
            </a:r>
            <a:endParaRPr kumimoji="0" lang="en-US" altLang="en-US" b="1"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1" i="0" u="none" strike="noStrike" cap="none" normalizeH="0" baseline="0" dirty="0" smtClean="0">
                <a:ln>
                  <a:noFill/>
                </a:ln>
                <a:solidFill>
                  <a:schemeClr val="tx1"/>
                </a:solidFill>
                <a:effectLst/>
                <a:latin typeface="Tahoma" pitchFamily="34" charset="0"/>
              </a:rPr>
              <a:t> </a:t>
            </a:r>
            <a:endParaRPr kumimoji="0" lang="en-US" altLang="en-US" sz="24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1" i="0" u="none" strike="noStrike" cap="none" normalizeH="0" baseline="0" dirty="0" smtClean="0">
                <a:ln>
                  <a:noFill/>
                </a:ln>
                <a:solidFill>
                  <a:schemeClr val="tx1"/>
                </a:solidFill>
                <a:effectLst/>
                <a:latin typeface="Tahoma" pitchFamily="34" charset="0"/>
              </a:rPr>
              <a:t>The multi-store model</a:t>
            </a:r>
            <a:r>
              <a:rPr kumimoji="0" lang="en-US" altLang="en-US" sz="2400" b="0" i="0" u="none" strike="noStrike" cap="none" normalizeH="0" baseline="0" dirty="0" smtClean="0">
                <a:ln>
                  <a:noFill/>
                </a:ln>
                <a:solidFill>
                  <a:schemeClr val="tx1"/>
                </a:solidFill>
                <a:effectLst/>
                <a:latin typeface="Tahoma" pitchFamily="34" charset="0"/>
              </a:rPr>
              <a:t> (also known as Atkinson-</a:t>
            </a:r>
            <a:r>
              <a:rPr kumimoji="0" lang="en-US" altLang="en-US" sz="2400" b="0" i="0" u="none" strike="noStrike" cap="none" normalizeH="0" baseline="0" dirty="0" err="1" smtClean="0">
                <a:ln>
                  <a:noFill/>
                </a:ln>
                <a:solidFill>
                  <a:schemeClr val="tx1"/>
                </a:solidFill>
                <a:effectLst/>
                <a:latin typeface="Tahoma" pitchFamily="34" charset="0"/>
              </a:rPr>
              <a:t>Shiffrin</a:t>
            </a:r>
            <a:r>
              <a:rPr kumimoji="0" lang="en-US" altLang="en-US" sz="2400" b="0" i="0" u="none" strike="noStrike" cap="none" normalizeH="0" baseline="0" dirty="0" smtClean="0">
                <a:ln>
                  <a:noFill/>
                </a:ln>
                <a:solidFill>
                  <a:schemeClr val="tx1"/>
                </a:solidFill>
                <a:effectLst/>
                <a:latin typeface="Tahoma" pitchFamily="34" charset="0"/>
              </a:rPr>
              <a:t> memory model) was first </a:t>
            </a:r>
            <a:r>
              <a:rPr kumimoji="0" lang="en-US" altLang="en-US" sz="2400" b="0" i="0" u="none" strike="noStrike" cap="none" normalizeH="0" baseline="0" dirty="0" err="1" smtClean="0">
                <a:ln>
                  <a:noFill/>
                </a:ln>
                <a:solidFill>
                  <a:schemeClr val="tx1"/>
                </a:solidFill>
                <a:effectLst/>
                <a:latin typeface="Tahoma" pitchFamily="34" charset="0"/>
              </a:rPr>
              <a:t>recognised</a:t>
            </a:r>
            <a:r>
              <a:rPr kumimoji="0" lang="en-US" altLang="en-US" sz="2400" b="0" i="0" u="none" strike="noStrike" cap="none" normalizeH="0" baseline="0" dirty="0" smtClean="0">
                <a:ln>
                  <a:noFill/>
                </a:ln>
                <a:solidFill>
                  <a:schemeClr val="tx1"/>
                </a:solidFill>
                <a:effectLst/>
                <a:latin typeface="Tahoma" pitchFamily="34" charset="0"/>
              </a:rPr>
              <a:t> in 1968 by Atkinson and </a:t>
            </a:r>
            <a:r>
              <a:rPr kumimoji="0" lang="en-US" altLang="en-US" sz="2400" b="0" i="0" u="none" strike="noStrike" cap="none" normalizeH="0" baseline="0" dirty="0" err="1" smtClean="0">
                <a:ln>
                  <a:noFill/>
                </a:ln>
                <a:solidFill>
                  <a:schemeClr val="tx1"/>
                </a:solidFill>
                <a:effectLst/>
                <a:latin typeface="Tahoma" pitchFamily="34" charset="0"/>
              </a:rPr>
              <a:t>Shiffrin</a:t>
            </a:r>
            <a:endParaRPr kumimoji="0" lang="en-US" altLang="en-US" sz="24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1022121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ultistore_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74" y="1861104"/>
            <a:ext cx="1091776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bwMode="auto">
          <a:xfrm>
            <a:off x="1177924" y="217862"/>
            <a:ext cx="1039071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Multi-Store Model</a:t>
            </a: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5" name="TextBox 4"/>
          <p:cNvSpPr txBox="1"/>
          <p:nvPr/>
        </p:nvSpPr>
        <p:spPr>
          <a:xfrm>
            <a:off x="3965276" y="4849483"/>
            <a:ext cx="7924800" cy="1323439"/>
          </a:xfrm>
          <a:prstGeom prst="rect">
            <a:avLst/>
          </a:prstGeom>
          <a:noFill/>
        </p:spPr>
        <p:txBody>
          <a:bodyPr wrap="square" rtlCol="0">
            <a:spAutoFit/>
          </a:bodyPr>
          <a:lstStyle/>
          <a:p>
            <a:r>
              <a:rPr lang="en-US" sz="1600" dirty="0"/>
              <a:t>Proposed by Atkinson &amp; Shiffrin (1968)</a:t>
            </a:r>
          </a:p>
          <a:p>
            <a:r>
              <a:rPr lang="en-US" sz="1600" dirty="0"/>
              <a:t>The multi-store model (MSM) consists of three memory stores: </a:t>
            </a:r>
          </a:p>
          <a:p>
            <a:pPr lvl="1"/>
            <a:r>
              <a:rPr lang="en-US" sz="1600" dirty="0"/>
              <a:t>Sensory memory (SM) </a:t>
            </a:r>
          </a:p>
          <a:p>
            <a:pPr lvl="1"/>
            <a:r>
              <a:rPr lang="en-US" sz="1600" dirty="0"/>
              <a:t>Short-term memory (STM) </a:t>
            </a:r>
          </a:p>
          <a:p>
            <a:pPr lvl="1"/>
            <a:r>
              <a:rPr lang="en-US" sz="1600" dirty="0"/>
              <a:t>Long term memory (LTM) </a:t>
            </a:r>
          </a:p>
        </p:txBody>
      </p:sp>
    </p:spTree>
    <p:extLst>
      <p:ext uri="{BB962C8B-B14F-4D97-AF65-F5344CB8AC3E}">
        <p14:creationId xmlns:p14="http://schemas.microsoft.com/office/powerpoint/2010/main" val="2172987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4294967295"/>
          </p:nvPr>
        </p:nvSpPr>
        <p:spPr bwMode="auto">
          <a:xfrm>
            <a:off x="586912" y="3065755"/>
            <a:ext cx="11025717"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0" i="0" u="none" strike="noStrike" cap="none" normalizeH="0" baseline="0" dirty="0" smtClean="0">
                <a:ln>
                  <a:noFill/>
                </a:ln>
                <a:solidFill>
                  <a:schemeClr val="tx1"/>
                </a:solidFill>
                <a:effectLst/>
                <a:latin typeface="Tahoma" pitchFamily="34" charset="0"/>
              </a:rPr>
              <a:t>The multi-store model has been criticized for being </a:t>
            </a:r>
            <a:r>
              <a:rPr kumimoji="0" lang="en-US" altLang="en-US" sz="2800" b="0" i="0" u="sng" strike="noStrike" cap="none" normalizeH="0" baseline="0" dirty="0" smtClean="0">
                <a:ln>
                  <a:noFill/>
                </a:ln>
                <a:solidFill>
                  <a:schemeClr val="tx1"/>
                </a:solidFill>
                <a:effectLst/>
                <a:latin typeface="Tahoma" pitchFamily="34" charset="0"/>
              </a:rPr>
              <a:t>too simplistic</a:t>
            </a:r>
            <a:r>
              <a:rPr kumimoji="0" lang="en-US" altLang="en-US" sz="2800" b="0" i="0" u="none" strike="noStrike" cap="none" normalizeH="0" baseline="0" dirty="0" smtClean="0">
                <a:ln>
                  <a:noFill/>
                </a:ln>
                <a:solidFill>
                  <a:schemeClr val="tx1"/>
                </a:solidFill>
                <a:effectLst/>
                <a:latin typeface="Tahoma" pitchFamily="34" charset="0"/>
              </a:rPr>
              <a:t>. </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0" i="0" u="none" strike="noStrike" cap="none" normalizeH="0" baseline="0" dirty="0" smtClean="0">
                <a:ln>
                  <a:noFill/>
                </a:ln>
                <a:solidFill>
                  <a:schemeClr val="tx1"/>
                </a:solidFill>
                <a:effectLst/>
                <a:latin typeface="Tahoma" pitchFamily="34" charset="0"/>
              </a:rPr>
              <a:t>For instance, long-term memory is believed to be </a:t>
            </a:r>
            <a:r>
              <a:rPr kumimoji="0" lang="en-US" altLang="en-US" sz="2800" b="0" i="0" u="sng" strike="noStrike" cap="none" normalizeH="0" baseline="0" dirty="0" smtClean="0">
                <a:ln>
                  <a:noFill/>
                </a:ln>
                <a:solidFill>
                  <a:schemeClr val="tx1"/>
                </a:solidFill>
                <a:effectLst/>
                <a:latin typeface="Tahoma" pitchFamily="34" charset="0"/>
              </a:rPr>
              <a:t>actually made up of multiple subcomponents</a:t>
            </a:r>
            <a:r>
              <a:rPr kumimoji="0" lang="en-US" altLang="en-US" sz="2800" b="0" i="0" u="none" strike="noStrike" cap="none" normalizeH="0" baseline="0" dirty="0" smtClean="0">
                <a:ln>
                  <a:noFill/>
                </a:ln>
                <a:solidFill>
                  <a:schemeClr val="tx1"/>
                </a:solidFill>
                <a:effectLst/>
                <a:latin typeface="Tahoma" pitchFamily="34" charset="0"/>
              </a:rPr>
              <a:t>, such as episodic and procedural memory. </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0" i="0" u="none" strike="noStrike" cap="none" normalizeH="0" baseline="0" dirty="0" smtClean="0">
                <a:ln>
                  <a:noFill/>
                </a:ln>
                <a:solidFill>
                  <a:schemeClr val="tx1"/>
                </a:solidFill>
                <a:effectLst/>
                <a:latin typeface="Tahoma" pitchFamily="34" charset="0"/>
              </a:rPr>
              <a:t>It also proposes that rehearsal is the only mechanism by which information eventually reaches long-term storage, but </a:t>
            </a:r>
            <a:r>
              <a:rPr kumimoji="0" lang="en-US" altLang="en-US" sz="2800" b="0" i="0" u="sng" strike="noStrike" cap="none" normalizeH="0" baseline="0" dirty="0" smtClean="0">
                <a:ln>
                  <a:noFill/>
                </a:ln>
                <a:solidFill>
                  <a:schemeClr val="tx1"/>
                </a:solidFill>
                <a:effectLst/>
                <a:latin typeface="Tahoma" pitchFamily="34" charset="0"/>
              </a:rPr>
              <a:t>evidence shows us capable of remembering things without rehearsal</a:t>
            </a:r>
            <a:r>
              <a:rPr kumimoji="0" lang="en-US" altLang="en-US" sz="2800" b="0" i="0" u="none" strike="noStrike" cap="none" normalizeH="0" baseline="0" dirty="0" smtClean="0">
                <a:ln>
                  <a:noFill/>
                </a:ln>
                <a:solidFill>
                  <a:schemeClr val="tx1"/>
                </a:solidFill>
                <a:effectLst/>
                <a:latin typeface="Tahoma" pitchFamily="34" charset="0"/>
              </a:rPr>
              <a:t>.</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3200" b="0" i="0" u="none" strike="noStrike" cap="none" normalizeH="0" baseline="0" dirty="0" smtClean="0">
              <a:ln>
                <a:noFill/>
              </a:ln>
              <a:solidFill>
                <a:schemeClr val="tx1"/>
              </a:solidFill>
              <a:effectLst/>
              <a:latin typeface="Arial" pitchFamily="34" charset="0"/>
            </a:endParaRPr>
          </a:p>
        </p:txBody>
      </p:sp>
      <p:sp>
        <p:nvSpPr>
          <p:cNvPr id="3" name="Title 1"/>
          <p:cNvSpPr>
            <a:spLocks noGrp="1"/>
          </p:cNvSpPr>
          <p:nvPr>
            <p:ph type="title" idx="4294967295"/>
          </p:nvPr>
        </p:nvSpPr>
        <p:spPr bwMode="auto">
          <a:xfrm>
            <a:off x="586912" y="1353845"/>
            <a:ext cx="1039071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Criticisms of AS Model</a:t>
            </a:r>
            <a:endParaRPr kumimoji="0" lang="en-US" altLang="en-US" sz="4400" b="0" i="0" u="none" strike="noStrike" cap="none" normalizeH="0" baseline="0" dirty="0" smtClean="0">
              <a:ln>
                <a:noFill/>
              </a:ln>
              <a:solidFill>
                <a:schemeClr val="tx2"/>
              </a:solidFill>
              <a:effectLst/>
              <a:latin typeface="Arial" pitchFamily="34" charset="0"/>
            </a:endParaRPr>
          </a:p>
        </p:txBody>
      </p:sp>
    </p:spTree>
    <p:extLst>
      <p:ext uri="{BB962C8B-B14F-4D97-AF65-F5344CB8AC3E}">
        <p14:creationId xmlns:p14="http://schemas.microsoft.com/office/powerpoint/2010/main" val="3414358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071" y="91513"/>
            <a:ext cx="8610600" cy="1293028"/>
          </a:xfrm>
        </p:spPr>
        <p:txBody>
          <a:bodyPr/>
          <a:lstStyle/>
          <a:p>
            <a:r>
              <a:rPr lang="en-US" dirty="0" smtClean="0"/>
              <a:t>Clive Wearing</a:t>
            </a:r>
            <a:endParaRPr lang="en-US" dirty="0"/>
          </a:p>
        </p:txBody>
      </p:sp>
      <p:sp>
        <p:nvSpPr>
          <p:cNvPr id="3" name="Content Placeholder 2"/>
          <p:cNvSpPr>
            <a:spLocks noGrp="1"/>
          </p:cNvSpPr>
          <p:nvPr>
            <p:ph idx="1"/>
          </p:nvPr>
        </p:nvSpPr>
        <p:spPr>
          <a:xfrm>
            <a:off x="685800" y="1708030"/>
            <a:ext cx="5947913" cy="4510655"/>
          </a:xfrm>
        </p:spPr>
        <p:txBody>
          <a:bodyPr>
            <a:normAutofit/>
          </a:bodyPr>
          <a:lstStyle/>
          <a:p>
            <a:pPr marL="0" indent="0">
              <a:buNone/>
            </a:pPr>
            <a:r>
              <a:rPr lang="en-US" dirty="0">
                <a:effectLst/>
              </a:rPr>
              <a:t/>
            </a:r>
            <a:br>
              <a:rPr lang="en-US" dirty="0">
                <a:effectLst/>
              </a:rPr>
            </a:br>
            <a:endParaRPr lang="en-US" dirty="0">
              <a:effectLst/>
            </a:endParaRPr>
          </a:p>
          <a:p>
            <a:pPr marL="365760" lvl="1" indent="0">
              <a:buNone/>
            </a:pPr>
            <a:r>
              <a:rPr lang="en-US" dirty="0">
                <a:effectLst/>
              </a:rPr>
              <a:t>Wearing still has ability to talk, read, write, and sight-read music (procedural knowledge) </a:t>
            </a:r>
          </a:p>
          <a:p>
            <a:pPr marL="365760" lvl="1" indent="0">
              <a:buNone/>
            </a:pPr>
            <a:r>
              <a:rPr lang="en-US" u="sng" dirty="0">
                <a:effectLst/>
              </a:rPr>
              <a:t>He could not transfer information from STM  </a:t>
            </a:r>
            <a:r>
              <a:rPr lang="en-US" u="sng" dirty="0" smtClean="0">
                <a:effectLst/>
              </a:rPr>
              <a:t>and LTM</a:t>
            </a:r>
            <a:r>
              <a:rPr lang="en-US" u="sng" dirty="0">
                <a:effectLst/>
              </a:rPr>
              <a:t>. </a:t>
            </a:r>
          </a:p>
          <a:p>
            <a:pPr marL="365760" lvl="1" indent="0">
              <a:buNone/>
            </a:pPr>
            <a:r>
              <a:rPr lang="en-US" dirty="0">
                <a:effectLst/>
              </a:rPr>
              <a:t>His memory lasted 7-30 seconds, and he was unable to form new memories. </a:t>
            </a:r>
          </a:p>
          <a:p>
            <a:pPr marL="0" indent="0">
              <a:buNone/>
            </a:pPr>
            <a:r>
              <a:rPr lang="en-US" b="1" dirty="0">
                <a:effectLst/>
              </a:rPr>
              <a:t>Conclusion:</a:t>
            </a:r>
            <a:r>
              <a:rPr lang="en-US" dirty="0">
                <a:effectLst/>
              </a:rPr>
              <a:t/>
            </a:r>
            <a:br>
              <a:rPr lang="en-US" dirty="0">
                <a:effectLst/>
              </a:rPr>
            </a:br>
            <a:endParaRPr lang="en-US" dirty="0">
              <a:effectLst/>
            </a:endParaRPr>
          </a:p>
          <a:p>
            <a:pPr marL="365760" lvl="1" indent="0">
              <a:buNone/>
            </a:pPr>
            <a:r>
              <a:rPr lang="en-US" u="sng" dirty="0">
                <a:effectLst/>
              </a:rPr>
              <a:t>STM &amp; LTM are separate stores </a:t>
            </a:r>
          </a:p>
          <a:p>
            <a:pPr marL="365760" lvl="1" indent="0">
              <a:buNone/>
            </a:pPr>
            <a:r>
              <a:rPr lang="en-US" u="sng" dirty="0">
                <a:effectLst/>
              </a:rPr>
              <a:t>STM has limited duration </a:t>
            </a:r>
          </a:p>
          <a:p>
            <a:endParaRPr lang="en-US" dirty="0"/>
          </a:p>
        </p:txBody>
      </p:sp>
      <p:pic>
        <p:nvPicPr>
          <p:cNvPr id="2050" name="Picture 2" descr="Image result for clive wearing"/>
          <p:cNvPicPr>
            <a:picLocks noChangeAspect="1" noChangeArrowheads="1"/>
          </p:cNvPicPr>
          <p:nvPr/>
        </p:nvPicPr>
        <p:blipFill rotWithShape="1">
          <a:blip r:embed="rId2">
            <a:extLst>
              <a:ext uri="{28A0092B-C50C-407E-A947-70E740481C1C}">
                <a14:useLocalDpi xmlns:a14="http://schemas.microsoft.com/office/drawing/2010/main" val="0"/>
              </a:ext>
            </a:extLst>
          </a:blip>
          <a:srcRect l="11907" t="20209" r="13376" b="4821"/>
          <a:stretch/>
        </p:blipFill>
        <p:spPr bwMode="auto">
          <a:xfrm>
            <a:off x="6952891" y="1604514"/>
            <a:ext cx="5124091" cy="3856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249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828136" y="570782"/>
            <a:ext cx="1039071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smtClean="0">
                <a:ln>
                  <a:noFill/>
                </a:ln>
                <a:solidFill>
                  <a:schemeClr val="tx2"/>
                </a:solidFill>
                <a:effectLst/>
                <a:latin typeface="Tahoma" pitchFamily="34" charset="0"/>
              </a:rPr>
              <a:t>Working Memory Model</a:t>
            </a:r>
            <a:endParaRPr kumimoji="0" lang="en-US" altLang="en-US" sz="4400" b="1"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389147" y="1905000"/>
            <a:ext cx="10668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8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0" i="0" u="none" strike="noStrike" cap="none" normalizeH="0" baseline="0" dirty="0" smtClean="0">
                <a:ln>
                  <a:noFill/>
                </a:ln>
                <a:solidFill>
                  <a:schemeClr val="tx1"/>
                </a:solidFill>
                <a:effectLst/>
                <a:latin typeface="Tahoma" pitchFamily="34" charset="0"/>
              </a:rPr>
              <a:t>In </a:t>
            </a:r>
            <a:r>
              <a:rPr kumimoji="0" lang="en-US" altLang="en-US" sz="2800" b="0" i="0" u="sng" strike="noStrike" cap="none" normalizeH="0" baseline="0" dirty="0" smtClean="0">
                <a:ln>
                  <a:noFill/>
                </a:ln>
                <a:solidFill>
                  <a:schemeClr val="tx1"/>
                </a:solidFill>
                <a:effectLst/>
                <a:latin typeface="Tahoma" pitchFamily="34" charset="0"/>
              </a:rPr>
              <a:t>1974 </a:t>
            </a:r>
            <a:r>
              <a:rPr kumimoji="0" lang="en-US" altLang="en-US" sz="2800" b="0" i="0" u="sng" strike="noStrike" cap="none" normalizeH="0" baseline="0" dirty="0" err="1" smtClean="0">
                <a:ln>
                  <a:noFill/>
                </a:ln>
                <a:solidFill>
                  <a:schemeClr val="tx1"/>
                </a:solidFill>
                <a:effectLst/>
                <a:latin typeface="Tahoma" pitchFamily="34" charset="0"/>
              </a:rPr>
              <a:t>Baddeley</a:t>
            </a:r>
            <a:r>
              <a:rPr kumimoji="0" lang="en-US" altLang="en-US" sz="2800" b="0" i="0" u="sng" strike="noStrike" cap="none" normalizeH="0" baseline="0" dirty="0" smtClean="0">
                <a:ln>
                  <a:noFill/>
                </a:ln>
                <a:solidFill>
                  <a:schemeClr val="tx1"/>
                </a:solidFill>
                <a:effectLst/>
                <a:latin typeface="Tahoma" pitchFamily="34" charset="0"/>
              </a:rPr>
              <a:t> and Hitch </a:t>
            </a:r>
            <a:r>
              <a:rPr kumimoji="0" lang="en-US" altLang="en-US" sz="2800" b="0" i="0" u="none" strike="noStrike" cap="none" normalizeH="0" baseline="0" dirty="0" smtClean="0">
                <a:ln>
                  <a:noFill/>
                </a:ln>
                <a:solidFill>
                  <a:schemeClr val="tx1"/>
                </a:solidFill>
                <a:effectLst/>
                <a:latin typeface="Tahoma" pitchFamily="34" charset="0"/>
              </a:rPr>
              <a:t>proposed a </a:t>
            </a:r>
            <a:r>
              <a:rPr kumimoji="0" lang="en-US" altLang="en-US" sz="2800" b="1" i="0" u="none" strike="noStrike" cap="none" normalizeH="0" baseline="0" dirty="0" smtClean="0">
                <a:ln>
                  <a:noFill/>
                </a:ln>
                <a:solidFill>
                  <a:schemeClr val="tx1"/>
                </a:solidFill>
                <a:effectLst/>
                <a:latin typeface="Tahoma" pitchFamily="34" charset="0"/>
                <a:hlinkClick r:id="rId2" tooltip="Baddeley's model of working memory"/>
              </a:rPr>
              <a:t>working memory model</a:t>
            </a:r>
            <a:r>
              <a:rPr kumimoji="0" lang="en-US" altLang="en-US" sz="2800" b="0" i="0" u="none" strike="noStrike" cap="none" normalizeH="0" baseline="0" dirty="0" smtClean="0">
                <a:ln>
                  <a:noFill/>
                </a:ln>
                <a:solidFill>
                  <a:schemeClr val="tx1"/>
                </a:solidFill>
                <a:effectLst/>
                <a:latin typeface="Tahoma" pitchFamily="34" charset="0"/>
              </a:rPr>
              <a:t> which replaced the concept of general short term memory with specific, active components.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8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pPr>
            <a:r>
              <a:rPr kumimoji="0" lang="en-US" altLang="en-US" sz="2800" b="0" i="0" u="none" strike="noStrike" cap="none" normalizeH="0" baseline="0" dirty="0" smtClean="0">
                <a:ln>
                  <a:noFill/>
                </a:ln>
                <a:solidFill>
                  <a:schemeClr val="tx1"/>
                </a:solidFill>
                <a:effectLst/>
                <a:latin typeface="Tahoma" pitchFamily="34" charset="0"/>
              </a:rPr>
              <a:t>In this model, working memory consists of three basic stores: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8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0" i="0" u="none" strike="noStrike" cap="none" normalizeH="0" baseline="0" dirty="0" smtClean="0">
                <a:ln>
                  <a:noFill/>
                </a:ln>
                <a:solidFill>
                  <a:schemeClr val="tx1"/>
                </a:solidFill>
                <a:effectLst/>
                <a:latin typeface="Tahoma" pitchFamily="34" charset="0"/>
              </a:rPr>
              <a:t>1. the central executive, </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0" i="0" u="none" strike="noStrike" cap="none" normalizeH="0" baseline="0" dirty="0" smtClean="0">
                <a:ln>
                  <a:noFill/>
                </a:ln>
                <a:solidFill>
                  <a:schemeClr val="tx1"/>
                </a:solidFill>
                <a:effectLst/>
                <a:latin typeface="Tahoma" pitchFamily="34" charset="0"/>
              </a:rPr>
              <a:t>2. the phonological loop </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0" i="0" u="none" strike="noStrike" cap="none" normalizeH="0" baseline="0" dirty="0" smtClean="0">
                <a:ln>
                  <a:noFill/>
                </a:ln>
                <a:solidFill>
                  <a:schemeClr val="tx1"/>
                </a:solidFill>
                <a:effectLst/>
                <a:latin typeface="Tahoma" pitchFamily="34" charset="0"/>
              </a:rPr>
              <a:t>3. and the </a:t>
            </a:r>
            <a:r>
              <a:rPr kumimoji="0" lang="en-US" altLang="en-US" sz="2800" b="0" i="0" u="none" strike="noStrike" cap="none" normalizeH="0" baseline="0" dirty="0" err="1" smtClean="0">
                <a:ln>
                  <a:noFill/>
                </a:ln>
                <a:solidFill>
                  <a:schemeClr val="tx1"/>
                </a:solidFill>
                <a:effectLst/>
                <a:latin typeface="Tahoma" pitchFamily="34" charset="0"/>
              </a:rPr>
              <a:t>visuo</a:t>
            </a:r>
            <a:r>
              <a:rPr kumimoji="0" lang="en-US" altLang="en-US" sz="2800" b="0" i="0" u="none" strike="noStrike" cap="none" normalizeH="0" baseline="0" dirty="0" smtClean="0">
                <a:ln>
                  <a:noFill/>
                </a:ln>
                <a:solidFill>
                  <a:schemeClr val="tx1"/>
                </a:solidFill>
                <a:effectLst/>
                <a:latin typeface="Tahoma" pitchFamily="34" charset="0"/>
              </a:rPr>
              <a:t>-spatial sketchpad. </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33794" name="Picture 2" descr="http://working-memory-and-education.wikispaces.com/file/view/WM_diegram_final.JPG/109907389/468x448/WM_diegram_f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686" y="4381500"/>
            <a:ext cx="3606800" cy="258949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5514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5080000" y="1524000"/>
            <a:ext cx="650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0" i="0" u="sng" strike="noStrike" cap="none" normalizeH="0" baseline="0" dirty="0" smtClean="0">
                <a:ln>
                  <a:noFill/>
                </a:ln>
                <a:solidFill>
                  <a:schemeClr val="tx1"/>
                </a:solidFill>
                <a:effectLst/>
                <a:latin typeface="Tahoma" pitchFamily="34" charset="0"/>
              </a:rPr>
              <a:t>Working memory is often believed to be a subsystem of short term memory that uses information from short term memory and even from long term memory to accomplish a goal.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sng"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That is, working memory actively maintains current information in short term memory.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3200" b="0" i="0" u="none" strike="noStrike" cap="none" normalizeH="0" baseline="0" dirty="0" smtClean="0">
              <a:ln>
                <a:noFill/>
              </a:ln>
              <a:solidFill>
                <a:schemeClr val="tx1"/>
              </a:solidFill>
              <a:effectLst/>
              <a:latin typeface="Arial" pitchFamily="34" charset="0"/>
            </a:endParaRPr>
          </a:p>
        </p:txBody>
      </p:sp>
      <p:sp>
        <p:nvSpPr>
          <p:cNvPr id="3" name="Title 2"/>
          <p:cNvSpPr>
            <a:spLocks noGrp="1" noChangeArrowheads="1"/>
          </p:cNvSpPr>
          <p:nvPr>
            <p:ph type="title" idx="4294967295"/>
          </p:nvPr>
        </p:nvSpPr>
        <p:spPr bwMode="auto">
          <a:xfrm>
            <a:off x="2946400" y="-228600"/>
            <a:ext cx="1039071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Working Memory</a:t>
            </a:r>
            <a:endParaRPr kumimoji="0" lang="en-US" altLang="en-US" sz="4400" b="0" i="0" u="none" strike="noStrike" cap="none" normalizeH="0" baseline="0" dirty="0" smtClean="0">
              <a:ln>
                <a:noFill/>
              </a:ln>
              <a:solidFill>
                <a:schemeClr val="tx2"/>
              </a:solidFill>
              <a:effectLst/>
              <a:latin typeface="Arial" pitchFamily="34" charset="0"/>
            </a:endParaRPr>
          </a:p>
        </p:txBody>
      </p:sp>
      <p:pic>
        <p:nvPicPr>
          <p:cNvPr id="23557" name="Picture 5" descr="http://www.onlinecpd.co.nz/file.php/1/images/Brain-Fun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905000"/>
            <a:ext cx="4963368" cy="36480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697902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Rot="1" noChangeArrowheads="1"/>
          </p:cNvSpPr>
          <p:nvPr>
            <p:ph idx="1"/>
          </p:nvPr>
        </p:nvSpPr>
        <p:spPr>
          <a:xfrm>
            <a:off x="211786" y="1944688"/>
            <a:ext cx="7620000" cy="3352800"/>
          </a:xfrm>
        </p:spPr>
        <p:txBody>
          <a:bodyPr>
            <a:normAutofit fontScale="92500" lnSpcReduction="10000"/>
          </a:bodyPr>
          <a:lstStyle/>
          <a:p>
            <a:pPr eaLnBrk="1" hangingPunct="1">
              <a:lnSpc>
                <a:spcPct val="90000"/>
              </a:lnSpc>
            </a:pPr>
            <a:r>
              <a:rPr lang="en-US" altLang="en-US" sz="2800" dirty="0" smtClean="0"/>
              <a:t>One of the </a:t>
            </a:r>
            <a:r>
              <a:rPr lang="en-US" altLang="en-US" sz="2800" u="sng" dirty="0" smtClean="0"/>
              <a:t>most controversial experiments</a:t>
            </a:r>
            <a:r>
              <a:rPr lang="en-US" altLang="en-US" sz="2800" dirty="0" smtClean="0"/>
              <a:t> in psychology was performed by Watson and Rayner. It has become immortalized in introductory psychology textbooks as the Little Albert experiment. </a:t>
            </a:r>
          </a:p>
          <a:p>
            <a:pPr eaLnBrk="1" hangingPunct="1">
              <a:lnSpc>
                <a:spcPct val="90000"/>
              </a:lnSpc>
            </a:pPr>
            <a:r>
              <a:rPr lang="en-US" altLang="en-US" sz="2800" dirty="0" smtClean="0"/>
              <a:t>The </a:t>
            </a:r>
            <a:r>
              <a:rPr lang="en-US" altLang="en-US" sz="2800" u="sng" dirty="0" smtClean="0"/>
              <a:t>goal of the experiment was to show how principles</a:t>
            </a:r>
            <a:r>
              <a:rPr lang="en-US" altLang="en-US" sz="2800" dirty="0" smtClean="0"/>
              <a:t> </a:t>
            </a:r>
            <a:r>
              <a:rPr lang="en-US" altLang="en-US" sz="2800" u="sng" dirty="0" smtClean="0"/>
              <a:t>of classical conditioning</a:t>
            </a:r>
            <a:r>
              <a:rPr lang="en-US" altLang="en-US" sz="2800" dirty="0" smtClean="0"/>
              <a:t> </a:t>
            </a:r>
            <a:r>
              <a:rPr lang="en-US" altLang="en-US" sz="2800" u="sng" dirty="0" smtClean="0"/>
              <a:t>could be applied to condition fear of a white rat into "Little Albert", an 11 month old boy.</a:t>
            </a:r>
            <a:r>
              <a:rPr lang="en-US" altLang="en-US" sz="2800" dirty="0" smtClean="0"/>
              <a:t> </a:t>
            </a:r>
          </a:p>
        </p:txBody>
      </p:sp>
      <p:sp>
        <p:nvSpPr>
          <p:cNvPr id="141314" name="Rectangle 2"/>
          <p:cNvSpPr>
            <a:spLocks noGrp="1" noRot="1" noChangeArrowheads="1"/>
          </p:cNvSpPr>
          <p:nvPr>
            <p:ph type="title"/>
          </p:nvPr>
        </p:nvSpPr>
        <p:spPr>
          <a:xfrm>
            <a:off x="570963" y="605307"/>
            <a:ext cx="10972800" cy="1143000"/>
          </a:xfrm>
        </p:spPr>
        <p:txBody>
          <a:bodyPr/>
          <a:lstStyle/>
          <a:p>
            <a:pPr eaLnBrk="1" fontAlgn="auto" hangingPunct="1">
              <a:spcAft>
                <a:spcPts val="0"/>
              </a:spcAft>
              <a:defRPr/>
            </a:pPr>
            <a:r>
              <a:rPr lang="en-US" dirty="0" smtClean="0"/>
              <a:t>Little Albert Experiment</a:t>
            </a:r>
          </a:p>
        </p:txBody>
      </p:sp>
      <p:pic>
        <p:nvPicPr>
          <p:cNvPr id="27652" name="Picture 4" descr="alb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01" y="2362201"/>
            <a:ext cx="3596217"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07891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rm5.staticflickr.com/4137/4750928969_037ed4d2b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0" y="621409"/>
            <a:ext cx="9855200" cy="5836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584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
          <p:cNvSpPr>
            <a:spLocks noGrp="1" noChangeArrowheads="1"/>
          </p:cNvSpPr>
          <p:nvPr>
            <p:ph type="body" idx="4294967295"/>
          </p:nvPr>
        </p:nvSpPr>
        <p:spPr bwMode="auto">
          <a:xfrm>
            <a:off x="4732068" y="1851804"/>
            <a:ext cx="68072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The central executive is </a:t>
            </a:r>
            <a:r>
              <a:rPr kumimoji="0" lang="en-US" altLang="en-US" sz="2400" b="0" i="0" u="sng" strike="noStrike" cap="none" normalizeH="0" baseline="0" dirty="0" smtClean="0">
                <a:ln>
                  <a:noFill/>
                </a:ln>
                <a:solidFill>
                  <a:schemeClr val="tx1"/>
                </a:solidFill>
                <a:effectLst/>
                <a:latin typeface="Tahoma" pitchFamily="34" charset="0"/>
              </a:rPr>
              <a:t>the “boss” that governs all of the activity of the subordinate, systems.</a:t>
            </a:r>
            <a:r>
              <a:rPr kumimoji="0" lang="en-US" altLang="en-US" sz="2400" b="0" i="0" u="none" strike="noStrike" cap="none" normalizeH="0" baseline="0" dirty="0" smtClean="0">
                <a:ln>
                  <a:noFill/>
                </a:ln>
                <a:solidFill>
                  <a:schemeClr val="tx1"/>
                </a:solidFill>
                <a:effectLst/>
                <a:latin typeface="Tahoma" pitchFamily="34" charset="0"/>
              </a:rPr>
              <a:t> It divides up the processing responsibilities of different systems.</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0" i="0" u="sng" strike="noStrike" cap="none" normalizeH="0" baseline="0" dirty="0" smtClean="0">
                <a:ln>
                  <a:noFill/>
                </a:ln>
                <a:solidFill>
                  <a:schemeClr val="tx1"/>
                </a:solidFill>
                <a:effectLst/>
                <a:latin typeface="Tahoma" pitchFamily="34" charset="0"/>
              </a:rPr>
              <a:t>The </a:t>
            </a:r>
            <a:r>
              <a:rPr kumimoji="0" lang="en-US" altLang="en-US" sz="2400" b="1" i="0" u="sng" strike="noStrike" cap="none" normalizeH="0" baseline="0" dirty="0" smtClean="0">
                <a:ln>
                  <a:noFill/>
                </a:ln>
                <a:solidFill>
                  <a:schemeClr val="tx1"/>
                </a:solidFill>
                <a:effectLst/>
                <a:latin typeface="Tahoma" pitchFamily="34" charset="0"/>
              </a:rPr>
              <a:t>central executive</a:t>
            </a:r>
            <a:r>
              <a:rPr kumimoji="0" lang="en-US" altLang="en-US" sz="2400" b="0" i="0" u="sng" strike="noStrike" cap="none" normalizeH="0" baseline="0" dirty="0" smtClean="0">
                <a:ln>
                  <a:noFill/>
                </a:ln>
                <a:solidFill>
                  <a:schemeClr val="tx1"/>
                </a:solidFill>
                <a:effectLst/>
                <a:latin typeface="Tahoma" pitchFamily="34" charset="0"/>
              </a:rPr>
              <a:t> essentially acts as attention</a:t>
            </a:r>
            <a:r>
              <a:rPr kumimoji="0" lang="en-US" altLang="en-US" sz="2400" b="0" i="0" u="none" strike="noStrike" cap="none" normalizeH="0" baseline="0" dirty="0" smtClean="0">
                <a:ln>
                  <a:noFill/>
                </a:ln>
                <a:solidFill>
                  <a:schemeClr val="tx1"/>
                </a:solidFill>
                <a:effectLst/>
                <a:latin typeface="Tahoma" pitchFamily="34" charset="0"/>
              </a:rPr>
              <a:t>. It </a:t>
            </a:r>
            <a:r>
              <a:rPr kumimoji="0" lang="en-US" altLang="en-US" sz="2400" b="0" i="0" u="sng" strike="noStrike" cap="none" normalizeH="0" baseline="0" dirty="0" smtClean="0">
                <a:ln>
                  <a:noFill/>
                </a:ln>
                <a:solidFill>
                  <a:schemeClr val="tx1"/>
                </a:solidFill>
                <a:effectLst/>
                <a:latin typeface="Tahoma" pitchFamily="34" charset="0"/>
              </a:rPr>
              <a:t>channels information to the three component processes</a:t>
            </a:r>
            <a:r>
              <a:rPr kumimoji="0" lang="en-US" altLang="en-US" sz="2400" b="0" i="0" u="none" strike="noStrike" cap="none" normalizeH="0" baseline="0" dirty="0" smtClean="0">
                <a:ln>
                  <a:noFill/>
                </a:ln>
                <a:solidFill>
                  <a:schemeClr val="tx1"/>
                </a:solidFill>
                <a:effectLst/>
                <a:latin typeface="Tahoma" pitchFamily="34" charset="0"/>
              </a:rPr>
              <a:t>: the phonological loop, the </a:t>
            </a:r>
            <a:r>
              <a:rPr kumimoji="0" lang="en-US" altLang="en-US" sz="2400" b="0" i="0" u="none" strike="noStrike" cap="none" normalizeH="0" baseline="0" dirty="0" err="1" smtClean="0">
                <a:ln>
                  <a:noFill/>
                </a:ln>
                <a:solidFill>
                  <a:schemeClr val="tx1"/>
                </a:solidFill>
                <a:effectLst/>
                <a:latin typeface="Tahoma" pitchFamily="34" charset="0"/>
              </a:rPr>
              <a:t>visuo</a:t>
            </a:r>
            <a:r>
              <a:rPr kumimoji="0" lang="en-US" altLang="en-US" sz="2400" b="0" i="0" u="none" strike="noStrike" cap="none" normalizeH="0" baseline="0" dirty="0" smtClean="0">
                <a:ln>
                  <a:noFill/>
                </a:ln>
                <a:solidFill>
                  <a:schemeClr val="tx1"/>
                </a:solidFill>
                <a:effectLst/>
                <a:latin typeface="Tahoma" pitchFamily="34" charset="0"/>
              </a:rPr>
              <a:t>-spatial sketchpad, and the episodic buffer.</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none" strike="noStrike" cap="none" normalizeH="0" baseline="0" dirty="0" smtClean="0">
              <a:ln>
                <a:noFill/>
              </a:ln>
              <a:solidFill>
                <a:schemeClr val="tx1"/>
              </a:solidFill>
              <a:effectLst/>
              <a:latin typeface="Arial" pitchFamily="34" charset="0"/>
            </a:endParaRPr>
          </a:p>
        </p:txBody>
      </p:sp>
      <p:sp>
        <p:nvSpPr>
          <p:cNvPr id="27" name="Rectangle 2"/>
          <p:cNvSpPr>
            <a:spLocks noGrp="1" noChangeArrowheads="1"/>
          </p:cNvSpPr>
          <p:nvPr>
            <p:ph type="title" idx="4294967295"/>
          </p:nvPr>
        </p:nvSpPr>
        <p:spPr bwMode="auto">
          <a:xfrm>
            <a:off x="3759200" y="-152400"/>
            <a:ext cx="856191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Central Executive</a:t>
            </a:r>
            <a:endParaRPr kumimoji="0" lang="en-US" altLang="en-US" sz="4400" b="0" i="0" u="none" strike="noStrike" cap="none" normalizeH="0" baseline="0" dirty="0" smtClean="0">
              <a:ln>
                <a:noFill/>
              </a:ln>
              <a:solidFill>
                <a:schemeClr val="tx2"/>
              </a:solidFill>
              <a:effectLst/>
              <a:latin typeface="Arial" pitchFamily="34" charset="0"/>
            </a:endParaRPr>
          </a:p>
        </p:txBody>
      </p:sp>
      <p:pic>
        <p:nvPicPr>
          <p:cNvPr id="25629" name="Picture 29" descr="http://psychologistworld.com/memory/Image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981201"/>
            <a:ext cx="3937000" cy="30003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0501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101600" y="1700619"/>
            <a:ext cx="12090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The </a:t>
            </a:r>
            <a:r>
              <a:rPr kumimoji="0" lang="en-US" altLang="en-US" sz="2400" b="1" i="0" u="sng" strike="noStrike" cap="none" normalizeH="0" baseline="0" dirty="0" smtClean="0">
                <a:ln>
                  <a:noFill/>
                </a:ln>
                <a:solidFill>
                  <a:schemeClr val="tx1"/>
                </a:solidFill>
                <a:effectLst/>
                <a:latin typeface="Tahoma" pitchFamily="34" charset="0"/>
              </a:rPr>
              <a:t>phonological loop</a:t>
            </a:r>
            <a:r>
              <a:rPr kumimoji="0" lang="en-US" altLang="en-US" sz="2400" b="0" i="0" u="sng" strike="noStrike" cap="none" normalizeH="0" baseline="0" dirty="0" smtClean="0">
                <a:ln>
                  <a:noFill/>
                </a:ln>
                <a:solidFill>
                  <a:schemeClr val="tx1"/>
                </a:solidFill>
                <a:effectLst/>
                <a:latin typeface="Tahoma" pitchFamily="34" charset="0"/>
              </a:rPr>
              <a:t> stores auditory information by silently rehearsing sounds or words in a continuous loop; the articulatory process (the "inner voice")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sng"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The </a:t>
            </a:r>
            <a:r>
              <a:rPr kumimoji="0" lang="en-US" altLang="en-US" sz="2400" b="0" i="0" u="sng" strike="noStrike" cap="none" normalizeH="0" baseline="0" dirty="0" smtClean="0">
                <a:ln>
                  <a:noFill/>
                </a:ln>
                <a:solidFill>
                  <a:schemeClr val="tx1"/>
                </a:solidFill>
                <a:effectLst/>
                <a:latin typeface="Tahoma" pitchFamily="34" charset="0"/>
              </a:rPr>
              <a:t>phonological loop has a very limited capacity</a:t>
            </a:r>
            <a:r>
              <a:rPr kumimoji="0" lang="en-US" altLang="en-US" sz="2400" b="0" i="0" u="none" strike="noStrike" cap="none" normalizeH="0" baseline="0" dirty="0" smtClean="0">
                <a:ln>
                  <a:noFill/>
                </a:ln>
                <a:solidFill>
                  <a:schemeClr val="tx1"/>
                </a:solidFill>
                <a:effectLst/>
                <a:latin typeface="Tahoma" pitchFamily="34" charset="0"/>
              </a:rPr>
              <a:t>, which is demonstrated by the fact that it is </a:t>
            </a:r>
            <a:r>
              <a:rPr kumimoji="0" lang="en-US" altLang="en-US" sz="2400" b="0" i="0" u="sng" strike="noStrike" cap="none" normalizeH="0" baseline="0" dirty="0" smtClean="0">
                <a:ln>
                  <a:noFill/>
                </a:ln>
                <a:solidFill>
                  <a:schemeClr val="tx1"/>
                </a:solidFill>
                <a:effectLst/>
                <a:latin typeface="Tahoma" pitchFamily="34" charset="0"/>
              </a:rPr>
              <a:t>easier</a:t>
            </a:r>
            <a:r>
              <a:rPr kumimoji="0" lang="en-US" altLang="en-US" sz="2400" b="0" i="0" u="none" strike="noStrike" cap="none" normalizeH="0" baseline="0" dirty="0" smtClean="0">
                <a:ln>
                  <a:noFill/>
                </a:ln>
                <a:solidFill>
                  <a:schemeClr val="tx1"/>
                </a:solidFill>
                <a:effectLst/>
                <a:latin typeface="Tahoma" pitchFamily="34" charset="0"/>
              </a:rPr>
              <a:t> to </a:t>
            </a:r>
            <a:r>
              <a:rPr kumimoji="0" lang="en-US" altLang="en-US" sz="2400" b="0" i="0" u="sng" strike="noStrike" cap="none" normalizeH="0" baseline="0" dirty="0" smtClean="0">
                <a:ln>
                  <a:noFill/>
                </a:ln>
                <a:solidFill>
                  <a:schemeClr val="tx1"/>
                </a:solidFill>
                <a:effectLst/>
                <a:latin typeface="Tahoma" pitchFamily="34" charset="0"/>
              </a:rPr>
              <a:t>remember a list of short words </a:t>
            </a:r>
            <a:r>
              <a:rPr kumimoji="0" lang="en-US" altLang="en-US" sz="2400" b="0" i="0" u="none" strike="noStrike" cap="none" normalizeH="0" baseline="0" dirty="0" smtClean="0">
                <a:ln>
                  <a:noFill/>
                </a:ln>
                <a:solidFill>
                  <a:schemeClr val="tx1"/>
                </a:solidFill>
                <a:effectLst/>
                <a:latin typeface="Tahoma" pitchFamily="34" charset="0"/>
              </a:rPr>
              <a:t>(e.g. dog, wish, love) </a:t>
            </a:r>
            <a:r>
              <a:rPr kumimoji="0" lang="en-US" altLang="en-US" sz="2400" b="0" i="0" u="sng" strike="noStrike" cap="none" normalizeH="0" baseline="0" dirty="0" smtClean="0">
                <a:ln>
                  <a:noFill/>
                </a:ln>
                <a:solidFill>
                  <a:schemeClr val="tx1"/>
                </a:solidFill>
                <a:effectLst/>
                <a:latin typeface="Tahoma" pitchFamily="34" charset="0"/>
              </a:rPr>
              <a:t>than a list of long words </a:t>
            </a:r>
            <a:r>
              <a:rPr kumimoji="0" lang="en-US" altLang="en-US" sz="2400" b="0" i="0" u="none" strike="noStrike" cap="none" normalizeH="0" baseline="0" dirty="0" smtClean="0">
                <a:ln>
                  <a:noFill/>
                </a:ln>
                <a:solidFill>
                  <a:schemeClr val="tx1"/>
                </a:solidFill>
                <a:effectLst/>
                <a:latin typeface="Tahoma" pitchFamily="34" charset="0"/>
              </a:rPr>
              <a:t>(e.g. association, systematic, confabulate) </a:t>
            </a:r>
            <a:r>
              <a:rPr kumimoji="0" lang="en-US" altLang="en-US" sz="2400" b="0" i="0" u="sng" strike="noStrike" cap="none" normalizeH="0" baseline="0" dirty="0" smtClean="0">
                <a:ln>
                  <a:noFill/>
                </a:ln>
                <a:solidFill>
                  <a:schemeClr val="tx1"/>
                </a:solidFill>
                <a:effectLst/>
                <a:latin typeface="Tahoma" pitchFamily="34" charset="0"/>
              </a:rPr>
              <a:t>because short words fit better in the loop.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none" strike="noStrike" cap="none" normalizeH="0" baseline="0" dirty="0" smtClean="0">
              <a:ln>
                <a:noFill/>
              </a:ln>
              <a:solidFill>
                <a:schemeClr val="tx1"/>
              </a:solidFill>
              <a:effectLst/>
              <a:latin typeface="Arial" pitchFamily="34" charset="0"/>
            </a:endParaRPr>
          </a:p>
        </p:txBody>
      </p:sp>
      <p:sp>
        <p:nvSpPr>
          <p:cNvPr id="3" name="Title 2"/>
          <p:cNvSpPr>
            <a:spLocks noGrp="1" noChangeArrowheads="1"/>
          </p:cNvSpPr>
          <p:nvPr>
            <p:ph type="title" idx="4294967295"/>
          </p:nvPr>
        </p:nvSpPr>
        <p:spPr bwMode="auto">
          <a:xfrm>
            <a:off x="3657600" y="-381000"/>
            <a:ext cx="1039071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Phonological Loop</a:t>
            </a:r>
            <a:endParaRPr kumimoji="0" lang="en-US" altLang="en-US" sz="4400" b="0" i="0" u="none" strike="noStrike" cap="none" normalizeH="0" baseline="0" dirty="0" smtClean="0">
              <a:ln>
                <a:noFill/>
              </a:ln>
              <a:solidFill>
                <a:schemeClr val="tx2"/>
              </a:solidFill>
              <a:effectLst/>
              <a:latin typeface="Arial" pitchFamily="34" charset="0"/>
            </a:endParaRPr>
          </a:p>
        </p:txBody>
      </p:sp>
      <p:pic>
        <p:nvPicPr>
          <p:cNvPr id="30722" name="Picture 2" descr="http://humanmemory2007.wikispaces.com/file/view/phonological_loop.jpg/30785447/phonological_lo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1" y="4891901"/>
            <a:ext cx="4762500" cy="199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161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bwMode="auto">
          <a:xfrm>
            <a:off x="988483" y="671512"/>
            <a:ext cx="1039071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Central Executive and Phonological Loop</a:t>
            </a: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3" name="Content Placeholder 2"/>
          <p:cNvSpPr>
            <a:spLocks noGrp="1"/>
          </p:cNvSpPr>
          <p:nvPr>
            <p:ph idx="4294967295"/>
          </p:nvPr>
        </p:nvSpPr>
        <p:spPr bwMode="auto">
          <a:xfrm>
            <a:off x="4775200" y="2133600"/>
            <a:ext cx="6604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3200" b="0" i="0" u="none" strike="noStrike" cap="none" normalizeH="0" baseline="0" dirty="0" smtClean="0">
                <a:ln>
                  <a:noFill/>
                </a:ln>
                <a:solidFill>
                  <a:schemeClr val="tx1"/>
                </a:solidFill>
                <a:effectLst/>
                <a:latin typeface="Tahoma" pitchFamily="34" charset="0"/>
              </a:rPr>
              <a:t>Once it has </a:t>
            </a:r>
            <a:r>
              <a:rPr kumimoji="0" lang="en-US" altLang="en-US" sz="3200" b="0" i="0" u="sng" strike="noStrike" cap="none" normalizeH="0" baseline="0" dirty="0" smtClean="0">
                <a:ln>
                  <a:noFill/>
                </a:ln>
                <a:solidFill>
                  <a:schemeClr val="tx1"/>
                </a:solidFill>
                <a:effectLst/>
                <a:latin typeface="Tahoma" pitchFamily="34" charset="0"/>
              </a:rPr>
              <a:t>received the info from the Phonological Buffer, it may decide to rehearse it by sending it back to the Phonological Buffer</a:t>
            </a:r>
            <a:r>
              <a:rPr kumimoji="0" lang="en-US" altLang="en-US" sz="3200" b="0" i="0" u="none" strike="noStrike" cap="none" normalizeH="0" baseline="0" dirty="0" smtClean="0">
                <a:ln>
                  <a:noFill/>
                </a:ln>
                <a:solidFill>
                  <a:schemeClr val="tx1"/>
                </a:solidFill>
                <a:effectLst/>
                <a:latin typeface="Tahoma" pitchFamily="34" charset="0"/>
              </a:rPr>
              <a:t>. </a:t>
            </a:r>
          </a:p>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3200" b="0" i="0" u="none" strike="noStrike" cap="none" normalizeH="0" baseline="0" dirty="0" smtClean="0">
                <a:ln>
                  <a:noFill/>
                </a:ln>
                <a:solidFill>
                  <a:schemeClr val="tx1"/>
                </a:solidFill>
                <a:effectLst/>
                <a:latin typeface="Tahoma" pitchFamily="34" charset="0"/>
              </a:rPr>
              <a:t>The loop from Central Executive to Phonological Buffer and back </a:t>
            </a:r>
            <a:r>
              <a:rPr kumimoji="0" lang="en-US" altLang="en-US" sz="3200" b="0" i="0" u="sng" strike="noStrike" cap="none" normalizeH="0" baseline="0" dirty="0" smtClean="0">
                <a:ln>
                  <a:noFill/>
                </a:ln>
                <a:solidFill>
                  <a:schemeClr val="tx1"/>
                </a:solidFill>
                <a:effectLst/>
                <a:latin typeface="Tahoma" pitchFamily="34" charset="0"/>
              </a:rPr>
              <a:t>allows for repeated rehearsal.</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3076" name="Picture 4" descr="Image result for mem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739" y="2587032"/>
            <a:ext cx="3967492" cy="303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411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2844800" y="228600"/>
            <a:ext cx="1039071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err="1" smtClean="0">
                <a:ln>
                  <a:noFill/>
                </a:ln>
                <a:solidFill>
                  <a:schemeClr val="tx2"/>
                </a:solidFill>
                <a:effectLst/>
                <a:latin typeface="Tahoma" pitchFamily="34" charset="0"/>
              </a:rPr>
              <a:t>Visuo</a:t>
            </a:r>
            <a:r>
              <a:rPr kumimoji="0" lang="en-US" altLang="en-US" sz="4400" b="0" i="0" u="none" strike="noStrike" cap="none" normalizeH="0" baseline="0" dirty="0" smtClean="0">
                <a:ln>
                  <a:noFill/>
                </a:ln>
                <a:solidFill>
                  <a:schemeClr val="tx2"/>
                </a:solidFill>
                <a:effectLst/>
                <a:latin typeface="Tahoma" pitchFamily="34" charset="0"/>
              </a:rPr>
              <a:t>-Spatial</a:t>
            </a: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5080000" y="1981200"/>
            <a:ext cx="6807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3200" b="0" i="0" u="sng" strike="noStrike" cap="none" normalizeH="0" baseline="0" dirty="0" smtClean="0">
                <a:ln>
                  <a:noFill/>
                </a:ln>
                <a:solidFill>
                  <a:schemeClr val="tx1"/>
                </a:solidFill>
                <a:effectLst/>
                <a:latin typeface="Tahoma" pitchFamily="34" charset="0"/>
              </a:rPr>
              <a:t>The </a:t>
            </a:r>
            <a:r>
              <a:rPr kumimoji="0" lang="en-US" altLang="en-US" sz="3200" b="1" i="0" u="sng" strike="noStrike" cap="none" normalizeH="0" baseline="0" dirty="0" err="1" smtClean="0">
                <a:ln>
                  <a:noFill/>
                </a:ln>
                <a:solidFill>
                  <a:schemeClr val="tx1"/>
                </a:solidFill>
                <a:effectLst/>
                <a:latin typeface="Tahoma" pitchFamily="34" charset="0"/>
              </a:rPr>
              <a:t>visuo</a:t>
            </a:r>
            <a:r>
              <a:rPr kumimoji="0" lang="en-US" altLang="en-US" sz="3200" b="1" i="0" u="sng" strike="noStrike" cap="none" normalizeH="0" baseline="0" dirty="0" smtClean="0">
                <a:ln>
                  <a:noFill/>
                </a:ln>
                <a:solidFill>
                  <a:schemeClr val="tx1"/>
                </a:solidFill>
                <a:effectLst/>
                <a:latin typeface="Tahoma" pitchFamily="34" charset="0"/>
              </a:rPr>
              <a:t>-spatial</a:t>
            </a:r>
            <a:r>
              <a:rPr kumimoji="0" lang="en-US" altLang="en-US" sz="3200" b="0" i="0" u="sng" strike="noStrike" cap="none" normalizeH="0" baseline="0" dirty="0" smtClean="0">
                <a:ln>
                  <a:noFill/>
                </a:ln>
                <a:solidFill>
                  <a:schemeClr val="tx1"/>
                </a:solidFill>
                <a:effectLst/>
                <a:latin typeface="Tahoma" pitchFamily="34" charset="0"/>
              </a:rPr>
              <a:t> sketchpad stores visual and spatial information</a:t>
            </a:r>
            <a:r>
              <a:rPr kumimoji="0" lang="en-US" altLang="en-US" sz="3200" b="0" i="0" u="none" strike="noStrike" cap="none" normalizeH="0" baseline="0" dirty="0" smtClean="0">
                <a:ln>
                  <a:noFill/>
                </a:ln>
                <a:solidFill>
                  <a:schemeClr val="tx1"/>
                </a:solidFill>
                <a:effectLst/>
                <a:latin typeface="Tahoma" pitchFamily="34" charset="0"/>
              </a:rPr>
              <a:t>. </a:t>
            </a:r>
          </a:p>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3200" b="0" i="0" u="none" strike="noStrike" cap="none" normalizeH="0" baseline="0" dirty="0" smtClean="0">
                <a:ln>
                  <a:noFill/>
                </a:ln>
                <a:solidFill>
                  <a:schemeClr val="tx1"/>
                </a:solidFill>
                <a:effectLst/>
                <a:latin typeface="Tahoma" pitchFamily="34" charset="0"/>
              </a:rPr>
              <a:t>It is engaged when performing </a:t>
            </a:r>
            <a:r>
              <a:rPr kumimoji="0" lang="en-US" altLang="en-US" sz="3200" b="0" i="0" u="sng" strike="noStrike" cap="none" normalizeH="0" baseline="0" dirty="0" smtClean="0">
                <a:ln>
                  <a:noFill/>
                </a:ln>
                <a:solidFill>
                  <a:schemeClr val="tx1"/>
                </a:solidFill>
                <a:effectLst/>
                <a:latin typeface="Tahoma" pitchFamily="34" charset="0"/>
              </a:rPr>
              <a:t>spatial tasks</a:t>
            </a:r>
            <a:r>
              <a:rPr kumimoji="0" lang="en-US" altLang="en-US" sz="3200" b="0" i="0" u="none" strike="noStrike" cap="none" normalizeH="0" baseline="0" dirty="0" smtClean="0">
                <a:ln>
                  <a:noFill/>
                </a:ln>
                <a:solidFill>
                  <a:schemeClr val="tx1"/>
                </a:solidFill>
                <a:effectLst/>
                <a:latin typeface="Tahoma" pitchFamily="34" charset="0"/>
              </a:rPr>
              <a:t> (such as judging distances) or </a:t>
            </a:r>
            <a:r>
              <a:rPr kumimoji="0" lang="en-US" altLang="en-US" sz="3200" b="0" i="0" u="sng" strike="noStrike" cap="none" normalizeH="0" baseline="0" dirty="0" smtClean="0">
                <a:ln>
                  <a:noFill/>
                </a:ln>
                <a:solidFill>
                  <a:schemeClr val="tx1"/>
                </a:solidFill>
                <a:effectLst/>
                <a:latin typeface="Tahoma" pitchFamily="34" charset="0"/>
              </a:rPr>
              <a:t>visual ones </a:t>
            </a:r>
            <a:r>
              <a:rPr kumimoji="0" lang="en-US" altLang="en-US" sz="3200" b="0" i="0" u="none" strike="noStrike" cap="none" normalizeH="0" baseline="0" dirty="0" smtClean="0">
                <a:ln>
                  <a:noFill/>
                </a:ln>
                <a:solidFill>
                  <a:schemeClr val="tx1"/>
                </a:solidFill>
                <a:effectLst/>
                <a:latin typeface="Tahoma" pitchFamily="34" charset="0"/>
              </a:rPr>
              <a:t>(such as counting the windows on a house or imagining images).</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32770" name="Picture 2" descr="http://www.confisus.co.uk/mindlabs/blackeyedsusan/images/working%20mem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95401"/>
            <a:ext cx="5080000" cy="463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199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bwMode="auto">
          <a:xfrm>
            <a:off x="804173" y="508958"/>
            <a:ext cx="1039071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err="1" smtClean="0">
                <a:ln>
                  <a:noFill/>
                </a:ln>
                <a:solidFill>
                  <a:schemeClr val="tx2"/>
                </a:solidFill>
                <a:effectLst/>
                <a:latin typeface="Tahoma" pitchFamily="34" charset="0"/>
              </a:rPr>
              <a:t>Visuo</a:t>
            </a:r>
            <a:r>
              <a:rPr kumimoji="0" lang="en-US" altLang="en-US" sz="4400" b="0" i="0" u="none" strike="noStrike" cap="none" normalizeH="0" baseline="0" dirty="0" smtClean="0">
                <a:ln>
                  <a:noFill/>
                </a:ln>
                <a:solidFill>
                  <a:schemeClr val="tx2"/>
                </a:solidFill>
                <a:effectLst/>
                <a:latin typeface="Tahoma" pitchFamily="34" charset="0"/>
              </a:rPr>
              <a:t>/Spatial Scratchpad</a:t>
            </a: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3" name="Content Placeholder 2"/>
          <p:cNvSpPr>
            <a:spLocks noGrp="1"/>
          </p:cNvSpPr>
          <p:nvPr>
            <p:ph idx="4294967295"/>
          </p:nvPr>
        </p:nvSpPr>
        <p:spPr bwMode="auto">
          <a:xfrm>
            <a:off x="4706189" y="2628899"/>
            <a:ext cx="6961717"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3200" b="0" i="0" u="sng" strike="noStrike" cap="none" normalizeH="0" baseline="0" dirty="0" smtClean="0">
                <a:ln>
                  <a:noFill/>
                </a:ln>
                <a:solidFill>
                  <a:schemeClr val="tx1"/>
                </a:solidFill>
                <a:effectLst/>
                <a:latin typeface="Tahoma" pitchFamily="34" charset="0"/>
              </a:rPr>
              <a:t>We are also able to store visual and spatial patterns.</a:t>
            </a:r>
          </a:p>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3200" b="0" i="0" u="sng" strike="noStrike" cap="none" normalizeH="0" baseline="0" dirty="0" smtClean="0">
                <a:ln>
                  <a:noFill/>
                </a:ln>
                <a:solidFill>
                  <a:schemeClr val="tx1"/>
                </a:solidFill>
                <a:effectLst/>
                <a:latin typeface="Tahoma" pitchFamily="34" charset="0"/>
              </a:rPr>
              <a:t>The Central Executive can store and retrieve information using the </a:t>
            </a:r>
            <a:r>
              <a:rPr kumimoji="0" lang="en-US" altLang="en-US" sz="3200" b="0" i="0" u="sng" strike="noStrike" cap="none" normalizeH="0" baseline="0" dirty="0" err="1" smtClean="0">
                <a:ln>
                  <a:noFill/>
                </a:ln>
                <a:solidFill>
                  <a:schemeClr val="tx1"/>
                </a:solidFill>
                <a:effectLst/>
                <a:latin typeface="Tahoma" pitchFamily="34" charset="0"/>
              </a:rPr>
              <a:t>Visuo</a:t>
            </a:r>
            <a:r>
              <a:rPr kumimoji="0" lang="en-US" altLang="en-US" sz="3200" b="0" i="0" u="sng" strike="noStrike" cap="none" normalizeH="0" baseline="0" dirty="0" smtClean="0">
                <a:ln>
                  <a:noFill/>
                </a:ln>
                <a:solidFill>
                  <a:schemeClr val="tx1"/>
                </a:solidFill>
                <a:effectLst/>
                <a:latin typeface="Tahoma" pitchFamily="34" charset="0"/>
              </a:rPr>
              <a:t>/Spatial Scratchpad</a:t>
            </a:r>
            <a:r>
              <a:rPr kumimoji="0" lang="en-US" altLang="en-US" sz="3200" b="0" i="0" u="none" strike="noStrike" cap="none" normalizeH="0" baseline="0" dirty="0" smtClean="0">
                <a:ln>
                  <a:noFill/>
                </a:ln>
                <a:solidFill>
                  <a:schemeClr val="tx1"/>
                </a:solidFill>
                <a:effectLst/>
                <a:latin typeface="Tahoma" pitchFamily="34" charset="0"/>
              </a:rPr>
              <a:t>, just as it does with the Phonological Buffer.</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26626" name="Picture 2" descr="Image result for sketchp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1" y="2380456"/>
            <a:ext cx="32131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721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9728" y="1949570"/>
            <a:ext cx="10952672" cy="4524315"/>
          </a:xfrm>
          <a:prstGeom prst="rect">
            <a:avLst/>
          </a:prstGeom>
          <a:noFill/>
        </p:spPr>
        <p:txBody>
          <a:bodyPr wrap="square" rtlCol="0">
            <a:spAutoFit/>
          </a:bodyPr>
          <a:lstStyle/>
          <a:p>
            <a:r>
              <a:rPr lang="en-US" b="1" dirty="0" smtClean="0"/>
              <a:t>STUDY</a:t>
            </a:r>
          </a:p>
          <a:p>
            <a:r>
              <a:rPr lang="en-US" u="sng" dirty="0" smtClean="0"/>
              <a:t>KF </a:t>
            </a:r>
            <a:r>
              <a:rPr lang="en-US" u="sng" dirty="0"/>
              <a:t>was in a motorcycle accident which impaired his memory</a:t>
            </a:r>
            <a:br>
              <a:rPr lang="en-US" u="sng" dirty="0"/>
            </a:br>
            <a:endParaRPr lang="en-US" u="sng" dirty="0"/>
          </a:p>
          <a:p>
            <a:r>
              <a:rPr lang="en-US" b="1" dirty="0"/>
              <a:t>Findings:</a:t>
            </a:r>
            <a:r>
              <a:rPr lang="en-US" dirty="0"/>
              <a:t/>
            </a:r>
            <a:br>
              <a:rPr lang="en-US" dirty="0"/>
            </a:br>
            <a:r>
              <a:rPr lang="en-US" u="sng" dirty="0"/>
              <a:t>He could transfer information from STM  </a:t>
            </a:r>
            <a:r>
              <a:rPr lang="en-US" u="sng" dirty="0" smtClean="0"/>
              <a:t>to LTM</a:t>
            </a:r>
            <a:r>
              <a:rPr lang="en-US" u="sng" dirty="0"/>
              <a:t> </a:t>
            </a:r>
            <a:r>
              <a:rPr lang="en-US" dirty="0"/>
              <a:t/>
            </a:r>
            <a:br>
              <a:rPr lang="en-US" dirty="0"/>
            </a:br>
            <a:endParaRPr lang="en-US" dirty="0"/>
          </a:p>
          <a:p>
            <a:r>
              <a:rPr lang="en-US" dirty="0"/>
              <a:t>He suffered problems with STM of different types of information</a:t>
            </a:r>
          </a:p>
          <a:p>
            <a:pPr lvl="1"/>
            <a:r>
              <a:rPr lang="en-US" u="sng" dirty="0"/>
              <a:t>digit span was severely impaired</a:t>
            </a:r>
          </a:p>
          <a:p>
            <a:pPr lvl="1"/>
            <a:r>
              <a:rPr lang="en-US" u="sng" dirty="0"/>
              <a:t>visual and auditory information (e.g. telephone ring) was unaffected</a:t>
            </a:r>
            <a:br>
              <a:rPr lang="en-US" u="sng" dirty="0"/>
            </a:br>
            <a:endParaRPr lang="en-US" u="sng" dirty="0"/>
          </a:p>
          <a:p>
            <a:r>
              <a:rPr lang="en-US" b="1" dirty="0"/>
              <a:t>Conclusion:</a:t>
            </a:r>
            <a:r>
              <a:rPr lang="en-US" dirty="0"/>
              <a:t/>
            </a:r>
            <a:br>
              <a:rPr lang="en-US" dirty="0"/>
            </a:br>
            <a:r>
              <a:rPr lang="en-US" dirty="0"/>
              <a:t>Findings suggest that:</a:t>
            </a:r>
          </a:p>
          <a:p>
            <a:pPr lvl="1"/>
            <a:r>
              <a:rPr lang="en-US" u="sng" dirty="0"/>
              <a:t>STM &amp; LTM are separate</a:t>
            </a:r>
          </a:p>
          <a:p>
            <a:pPr lvl="1"/>
            <a:r>
              <a:rPr lang="en-US" u="sng" dirty="0"/>
              <a:t>STM is not </a:t>
            </a:r>
            <a:r>
              <a:rPr lang="en-US" u="sng" dirty="0" smtClean="0"/>
              <a:t>There </a:t>
            </a:r>
            <a:r>
              <a:rPr lang="en-US" u="sng" dirty="0"/>
              <a:t>may be more than one STM store --&gt; it is possible to suffer impairment of verbal information without affecting auditory information</a:t>
            </a:r>
          </a:p>
          <a:p>
            <a:pPr lvl="1"/>
            <a:r>
              <a:rPr lang="en-US" u="sng" dirty="0" err="1" smtClean="0"/>
              <a:t>equired</a:t>
            </a:r>
            <a:r>
              <a:rPr lang="en-US" u="sng" dirty="0" smtClean="0"/>
              <a:t> </a:t>
            </a:r>
            <a:r>
              <a:rPr lang="en-US" u="sng" dirty="0"/>
              <a:t>for </a:t>
            </a:r>
            <a:r>
              <a:rPr lang="en-US" u="sng" dirty="0" smtClean="0"/>
              <a:t>LTM</a:t>
            </a:r>
            <a:endParaRPr lang="en-US" u="sng" dirty="0"/>
          </a:p>
        </p:txBody>
      </p:sp>
      <p:sp>
        <p:nvSpPr>
          <p:cNvPr id="3" name="Rectangle 2"/>
          <p:cNvSpPr/>
          <p:nvPr/>
        </p:nvSpPr>
        <p:spPr>
          <a:xfrm>
            <a:off x="4551378" y="344905"/>
            <a:ext cx="3813866" cy="1754326"/>
          </a:xfrm>
          <a:prstGeom prst="rect">
            <a:avLst/>
          </a:prstGeom>
          <a:noFill/>
        </p:spPr>
        <p:txBody>
          <a:bodyPr wrap="none" lIns="91440" tIns="45720" rIns="91440" bIns="45720">
            <a:spAutoFit/>
          </a:bodyPr>
          <a:lstStyle/>
          <a:p>
            <a:pPr algn="ctr"/>
            <a:r>
              <a:rPr lang="en-US" sz="5400" b="1" cap="none" spc="0"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Shallis</a:t>
            </a: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&amp;</a:t>
            </a:r>
          </a:p>
          <a:p>
            <a:pPr algn="ctr"/>
            <a:r>
              <a:rPr lang="en-US" sz="5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Warrington</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5122" name="Picture 2" descr="Image result for motor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5750" y="1669650"/>
            <a:ext cx="3727444" cy="230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210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78400" y="762001"/>
            <a:ext cx="6705600" cy="5078313"/>
          </a:xfrm>
          <a:prstGeom prst="rect">
            <a:avLst/>
          </a:prstGeom>
          <a:noFill/>
        </p:spPr>
        <p:txBody>
          <a:bodyPr wrap="square" rtlCol="0">
            <a:spAutoFit/>
          </a:bodyPr>
          <a:lstStyle/>
          <a:p>
            <a:r>
              <a:rPr lang="en-US" b="1" dirty="0"/>
              <a:t>Aim: </a:t>
            </a:r>
            <a:r>
              <a:rPr lang="en-US" dirty="0"/>
              <a:t/>
            </a:r>
            <a:br>
              <a:rPr lang="en-US" dirty="0"/>
            </a:br>
            <a:r>
              <a:rPr lang="en-US" dirty="0"/>
              <a:t>To investigate encoding in the short term memory store </a:t>
            </a:r>
            <a:br>
              <a:rPr lang="en-US" dirty="0"/>
            </a:br>
            <a:endParaRPr lang="en-US" dirty="0"/>
          </a:p>
          <a:p>
            <a:r>
              <a:rPr lang="en-US" b="1" dirty="0"/>
              <a:t>Methods:</a:t>
            </a:r>
            <a:r>
              <a:rPr lang="en-US" dirty="0"/>
              <a:t> Participants were given lists of words that were: </a:t>
            </a:r>
          </a:p>
          <a:p>
            <a:pPr lvl="1"/>
            <a:r>
              <a:rPr lang="en-US" dirty="0"/>
              <a:t>acoustically similar (e.g. cat, mat...) </a:t>
            </a:r>
          </a:p>
          <a:p>
            <a:pPr lvl="1"/>
            <a:r>
              <a:rPr lang="en-US" dirty="0"/>
              <a:t>acoustically different (e.g. pen, cow...) </a:t>
            </a:r>
          </a:p>
          <a:p>
            <a:pPr lvl="1"/>
            <a:r>
              <a:rPr lang="en-US" dirty="0"/>
              <a:t>semantically similar (e.g. boat, ship...) </a:t>
            </a:r>
          </a:p>
          <a:p>
            <a:pPr lvl="1"/>
            <a:r>
              <a:rPr lang="en-US" dirty="0"/>
              <a:t>semantically different (e.g. book, tree...) </a:t>
            </a:r>
          </a:p>
          <a:p>
            <a:r>
              <a:rPr lang="en-US" dirty="0"/>
              <a:t>Their recall of the words was tested. </a:t>
            </a:r>
            <a:br>
              <a:rPr lang="en-US" dirty="0"/>
            </a:br>
            <a:endParaRPr lang="en-US" dirty="0"/>
          </a:p>
          <a:p>
            <a:r>
              <a:rPr lang="en-US" b="1" dirty="0"/>
              <a:t>Results:</a:t>
            </a:r>
            <a:r>
              <a:rPr lang="en-US" dirty="0"/>
              <a:t> </a:t>
            </a:r>
          </a:p>
          <a:p>
            <a:r>
              <a:rPr lang="en-US" u="sng" dirty="0"/>
              <a:t>In STM, better recall of acoustically different than acoustically similar words</a:t>
            </a:r>
            <a:br>
              <a:rPr lang="en-US" u="sng" dirty="0"/>
            </a:br>
            <a:endParaRPr lang="en-US" u="sng" dirty="0"/>
          </a:p>
          <a:p>
            <a:pPr lvl="1"/>
            <a:r>
              <a:rPr lang="en-US" u="sng" dirty="0"/>
              <a:t>more errors with similarly sounding words than distinctly sounding words</a:t>
            </a:r>
            <a:r>
              <a:rPr lang="en-US" dirty="0"/>
              <a:t> </a:t>
            </a:r>
          </a:p>
          <a:p>
            <a:r>
              <a:rPr lang="en-US" dirty="0"/>
              <a:t>Slightly better recall of semantically different words than semantically similar words’ </a:t>
            </a:r>
          </a:p>
        </p:txBody>
      </p:sp>
      <p:sp>
        <p:nvSpPr>
          <p:cNvPr id="3" name="Rectangle 2"/>
          <p:cNvSpPr/>
          <p:nvPr/>
        </p:nvSpPr>
        <p:spPr>
          <a:xfrm>
            <a:off x="635140" y="1828800"/>
            <a:ext cx="2815194" cy="1446550"/>
          </a:xfrm>
          <a:prstGeom prst="rect">
            <a:avLst/>
          </a:prstGeom>
          <a:noFill/>
        </p:spPr>
        <p:txBody>
          <a:bodyPr wrap="none" lIns="91440" tIns="45720" rIns="91440" bIns="45720">
            <a:spAutoFit/>
          </a:bodyPr>
          <a:lstStyle/>
          <a:p>
            <a:pPr algn="ctr"/>
            <a:r>
              <a:rPr lang="en-US" sz="4400" dirty="0" smtClean="0">
                <a:ln w="0"/>
                <a:effectLst>
                  <a:outerShdw blurRad="38100" dist="19050" dir="2700000" algn="tl" rotWithShape="0">
                    <a:schemeClr val="dk1">
                      <a:alpha val="40000"/>
                    </a:schemeClr>
                  </a:outerShdw>
                </a:effectLst>
              </a:rPr>
              <a:t>Baddeley</a:t>
            </a:r>
          </a:p>
          <a:p>
            <a:pPr algn="ctr"/>
            <a:r>
              <a:rPr lang="en-US" sz="4400" b="0" cap="none" spc="0" dirty="0" smtClean="0">
                <a:ln w="0"/>
                <a:solidFill>
                  <a:schemeClr val="tx1"/>
                </a:solidFill>
                <a:effectLst>
                  <a:outerShdw blurRad="38100" dist="19050" dir="2700000" algn="tl" rotWithShape="0">
                    <a:schemeClr val="dk1">
                      <a:alpha val="40000"/>
                    </a:schemeClr>
                  </a:outerShdw>
                </a:effectLst>
              </a:rPr>
              <a:t>1966</a:t>
            </a:r>
            <a:endParaRPr lang="en-US" sz="4400" b="0" cap="none" spc="0" dirty="0">
              <a:ln w="0"/>
              <a:solidFill>
                <a:schemeClr val="tx1"/>
              </a:solidFill>
              <a:effectLst>
                <a:outerShdw blurRad="38100" dist="19050" dir="2700000" algn="tl" rotWithShape="0">
                  <a:schemeClr val="dk1">
                    <a:alpha val="40000"/>
                  </a:schemeClr>
                </a:outerShdw>
              </a:effectLst>
            </a:endParaRPr>
          </a:p>
        </p:txBody>
      </p:sp>
      <p:pic>
        <p:nvPicPr>
          <p:cNvPr id="25602" name="Picture 2" descr="Image result for memory badde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1" y="3352800"/>
            <a:ext cx="3082145" cy="2484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467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4792" y="473133"/>
            <a:ext cx="6604000" cy="6001643"/>
          </a:xfrm>
          <a:prstGeom prst="rect">
            <a:avLst/>
          </a:prstGeom>
          <a:noFill/>
        </p:spPr>
        <p:txBody>
          <a:bodyPr wrap="square" rtlCol="0">
            <a:spAutoFit/>
          </a:bodyPr>
          <a:lstStyle/>
          <a:p>
            <a:r>
              <a:rPr lang="en-US" sz="2400" b="1" dirty="0"/>
              <a:t>Aim:</a:t>
            </a:r>
            <a:endParaRPr lang="en-US" sz="2400" dirty="0"/>
          </a:p>
          <a:p>
            <a:r>
              <a:rPr lang="en-US" sz="2400" dirty="0"/>
              <a:t>To investigate encoding in LTM</a:t>
            </a:r>
            <a:br>
              <a:rPr lang="en-US" sz="2400" dirty="0"/>
            </a:br>
            <a:endParaRPr lang="en-US" sz="2400" dirty="0"/>
          </a:p>
          <a:p>
            <a:r>
              <a:rPr lang="en-US" sz="2400" b="1" u="sng" dirty="0"/>
              <a:t>Method:</a:t>
            </a:r>
            <a:endParaRPr lang="en-US" sz="2400" u="sng" dirty="0"/>
          </a:p>
          <a:p>
            <a:pPr marL="285750" indent="-285750">
              <a:buFont typeface="Arial" panose="020B0604020202020204" pitchFamily="34" charset="0"/>
              <a:buChar char="•"/>
            </a:pPr>
            <a:r>
              <a:rPr lang="en-US" sz="2400" u="sng" dirty="0"/>
              <a:t>Participants were given the same lists of words in the previous experiment for STM </a:t>
            </a:r>
            <a:br>
              <a:rPr lang="en-US" sz="2400" u="sng" dirty="0"/>
            </a:br>
            <a:r>
              <a:rPr lang="en-US" sz="2400" u="sng" dirty="0" smtClean="0"/>
              <a:t>Their </a:t>
            </a:r>
            <a:r>
              <a:rPr lang="en-US" sz="2400" u="sng" dirty="0"/>
              <a:t>recall of the words was tested </a:t>
            </a:r>
            <a:br>
              <a:rPr lang="en-US" sz="2400" u="sng" dirty="0"/>
            </a:br>
            <a:endParaRPr lang="en-US" sz="2400" u="sng" dirty="0"/>
          </a:p>
          <a:p>
            <a:r>
              <a:rPr lang="en-US" sz="2400" b="1" dirty="0"/>
              <a:t>Results: </a:t>
            </a:r>
            <a:endParaRPr lang="en-US" sz="2400" dirty="0"/>
          </a:p>
          <a:p>
            <a:pPr marL="285750" indent="-285750">
              <a:buFont typeface="Arial" panose="020B0604020202020204" pitchFamily="34" charset="0"/>
              <a:buChar char="•"/>
            </a:pPr>
            <a:r>
              <a:rPr lang="en-US" sz="2400" dirty="0"/>
              <a:t>In LTM, </a:t>
            </a:r>
            <a:r>
              <a:rPr lang="en-US" sz="2400" u="sng" dirty="0"/>
              <a:t>no difference in recall of acoustically different and acoustically similar words</a:t>
            </a:r>
            <a:r>
              <a:rPr lang="en-US" sz="2400" dirty="0"/>
              <a:t> </a:t>
            </a:r>
            <a:br>
              <a:rPr lang="en-US" sz="2400" dirty="0"/>
            </a:br>
            <a:r>
              <a:rPr lang="en-US" sz="2400" dirty="0" smtClean="0"/>
              <a:t>Much </a:t>
            </a:r>
            <a:r>
              <a:rPr lang="en-US" sz="2400" dirty="0"/>
              <a:t>better recall of </a:t>
            </a:r>
            <a:r>
              <a:rPr lang="en-US" sz="2400" u="sng" dirty="0"/>
              <a:t>semantically different words than semantically similar words </a:t>
            </a:r>
            <a:br>
              <a:rPr lang="en-US" sz="2400" u="sng" dirty="0"/>
            </a:br>
            <a:endParaRPr lang="en-US" sz="2400" u="sng" dirty="0"/>
          </a:p>
        </p:txBody>
      </p:sp>
      <p:pic>
        <p:nvPicPr>
          <p:cNvPr id="24578" name="Picture 2" descr="Image result for memory"/>
          <p:cNvPicPr>
            <a:picLocks noChangeAspect="1" noChangeArrowheads="1"/>
          </p:cNvPicPr>
          <p:nvPr/>
        </p:nvPicPr>
        <p:blipFill rotWithShape="1">
          <a:blip r:embed="rId2">
            <a:extLst>
              <a:ext uri="{28A0092B-C50C-407E-A947-70E740481C1C}">
                <a14:useLocalDpi xmlns:a14="http://schemas.microsoft.com/office/drawing/2010/main" val="0"/>
              </a:ext>
            </a:extLst>
          </a:blip>
          <a:srcRect l="20083" t="1970" r="20083" b="-493"/>
          <a:stretch/>
        </p:blipFill>
        <p:spPr bwMode="auto">
          <a:xfrm>
            <a:off x="406400" y="2209801"/>
            <a:ext cx="3962400" cy="275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921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96019" y="2415396"/>
            <a:ext cx="6111815" cy="3786036"/>
          </a:xfrm>
        </p:spPr>
        <p:txBody>
          <a:bodyPr>
            <a:normAutofit fontScale="85000" lnSpcReduction="20000"/>
          </a:bodyPr>
          <a:lstStyle/>
          <a:p>
            <a:pPr marL="0" indent="0">
              <a:buNone/>
            </a:pPr>
            <a:r>
              <a:rPr lang="en-US" sz="2000" b="1" dirty="0" smtClean="0"/>
              <a:t>Conclusion</a:t>
            </a:r>
            <a:r>
              <a:rPr lang="en-US" sz="2000" b="1" dirty="0"/>
              <a:t>:</a:t>
            </a:r>
            <a:r>
              <a:rPr lang="en-US" sz="2000" dirty="0"/>
              <a:t> </a:t>
            </a:r>
          </a:p>
          <a:p>
            <a:r>
              <a:rPr lang="en-US" sz="2000" u="sng" dirty="0"/>
              <a:t>In LTM, there is semantic encoding because recall is affected by meaning of words</a:t>
            </a:r>
          </a:p>
          <a:p>
            <a:pPr marL="0" indent="0">
              <a:buNone/>
            </a:pPr>
            <a:endParaRPr lang="en-US" sz="2000" b="1" dirty="0" smtClean="0"/>
          </a:p>
          <a:p>
            <a:pPr marL="0" indent="0">
              <a:buNone/>
            </a:pPr>
            <a:r>
              <a:rPr lang="en-US" sz="2000" b="1" dirty="0" smtClean="0"/>
              <a:t>Evaluation</a:t>
            </a:r>
            <a:r>
              <a:rPr lang="en-US" sz="2000" b="1" dirty="0"/>
              <a:t>:</a:t>
            </a:r>
            <a:r>
              <a:rPr lang="en-US" sz="2000" dirty="0"/>
              <a:t> </a:t>
            </a:r>
          </a:p>
          <a:p>
            <a:endParaRPr lang="en-US" sz="2000" dirty="0"/>
          </a:p>
          <a:p>
            <a:r>
              <a:rPr lang="en-US" sz="2000" dirty="0"/>
              <a:t>Strengths</a:t>
            </a:r>
          </a:p>
          <a:p>
            <a:pPr lvl="1"/>
            <a:r>
              <a:rPr lang="en-US" dirty="0"/>
              <a:t>strict control over variables </a:t>
            </a:r>
          </a:p>
          <a:p>
            <a:pPr lvl="1"/>
            <a:r>
              <a:rPr lang="en-US" dirty="0"/>
              <a:t>able to determine a cause-effect relationship between </a:t>
            </a:r>
          </a:p>
          <a:p>
            <a:r>
              <a:rPr lang="en-US" sz="2000" dirty="0"/>
              <a:t>Weaknesses</a:t>
            </a:r>
            <a:br>
              <a:rPr lang="en-US" sz="2000" dirty="0"/>
            </a:br>
            <a:r>
              <a:rPr lang="en-US" sz="2000" dirty="0"/>
              <a:t>	Lacks ecological validity</a:t>
            </a:r>
          </a:p>
          <a:p>
            <a:r>
              <a:rPr lang="en-US" sz="2000" dirty="0"/>
              <a:t>	Task is unrealistic; does not reflect daily </a:t>
            </a:r>
            <a:r>
              <a:rPr lang="en-US" sz="2000" dirty="0" smtClean="0"/>
              <a:t>activity </a:t>
            </a:r>
          </a:p>
          <a:p>
            <a:pPr marL="0" indent="0">
              <a:buNone/>
            </a:pPr>
            <a:r>
              <a:rPr lang="en-US" sz="2000" dirty="0"/>
              <a:t> </a:t>
            </a:r>
            <a:r>
              <a:rPr lang="en-US" sz="2000" dirty="0" smtClean="0"/>
              <a:t>              participants </a:t>
            </a:r>
            <a:r>
              <a:rPr lang="en-US" sz="2000" dirty="0"/>
              <a:t>would do</a:t>
            </a:r>
          </a:p>
          <a:p>
            <a:endParaRPr lang="en-US" sz="2000" dirty="0"/>
          </a:p>
        </p:txBody>
      </p:sp>
      <p:pic>
        <p:nvPicPr>
          <p:cNvPr id="2052" name="Picture 4" descr="Image result for memory seman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7834" y="2893951"/>
            <a:ext cx="534352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5568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idx="1"/>
          </p:nvPr>
        </p:nvSpPr>
        <p:spPr>
          <a:xfrm>
            <a:off x="304800" y="1628104"/>
            <a:ext cx="11074400" cy="3429000"/>
          </a:xfrm>
        </p:spPr>
        <p:txBody>
          <a:bodyPr/>
          <a:lstStyle/>
          <a:p>
            <a:pPr eaLnBrk="1" hangingPunct="1"/>
            <a:r>
              <a:rPr lang="en-US" altLang="en-US" u="sng" dirty="0" smtClean="0"/>
              <a:t>The </a:t>
            </a:r>
            <a:r>
              <a:rPr lang="en-US" altLang="en-US" b="1" u="sng" dirty="0" smtClean="0"/>
              <a:t>Little Albert experiment</a:t>
            </a:r>
            <a:r>
              <a:rPr lang="en-US" altLang="en-US" u="sng" dirty="0" smtClean="0"/>
              <a:t> was an experiment showing empirical evidence of classical conditioning in humans</a:t>
            </a:r>
            <a:r>
              <a:rPr lang="en-US" altLang="en-US" dirty="0" smtClean="0"/>
              <a:t>. </a:t>
            </a:r>
          </a:p>
          <a:p>
            <a:pPr eaLnBrk="1" hangingPunct="1"/>
            <a:r>
              <a:rPr lang="en-US" altLang="en-US" dirty="0" smtClean="0"/>
              <a:t>This study was also an example of stimulus generalization.</a:t>
            </a:r>
          </a:p>
          <a:p>
            <a:pPr eaLnBrk="1" hangingPunct="1"/>
            <a:r>
              <a:rPr lang="en-US" altLang="en-US" dirty="0" smtClean="0"/>
              <a:t>The study was done at Johns Hopkins University </a:t>
            </a:r>
          </a:p>
        </p:txBody>
      </p:sp>
      <p:pic>
        <p:nvPicPr>
          <p:cNvPr id="28675" name="Picture 3" descr="w&amp;alber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50858"/>
            <a:ext cx="7073393" cy="287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https://static.minilua.com/wp-content/uploads/2016/06/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3051175"/>
            <a:ext cx="4876800"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637707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767072" y="1371601"/>
            <a:ext cx="74168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fontAlgn="base">
              <a:spcBef>
                <a:spcPct val="0"/>
              </a:spcBef>
              <a:spcAft>
                <a:spcPct val="0"/>
              </a:spcAft>
              <a:buClr>
                <a:schemeClr val="tx1"/>
              </a:buClr>
              <a:buSzPts val="2400"/>
              <a:buFont typeface="Arial" pitchFamily="34" charset="0"/>
              <a:buChar char="•"/>
            </a:pPr>
            <a:r>
              <a:rPr lang="en-US" sz="2000" dirty="0" smtClean="0"/>
              <a:t>Alzheimer’s Disease </a:t>
            </a:r>
            <a:r>
              <a:rPr lang="en-US" sz="2000" dirty="0"/>
              <a:t>is a serious and progressive degenerative brain disease, which leads to the loss of neurons and often leading to dementia</a:t>
            </a:r>
            <a:r>
              <a:rPr lang="en-US" sz="2000" dirty="0" smtClean="0"/>
              <a:t>.</a:t>
            </a:r>
            <a:endParaRPr lang="en-US" sz="2000" dirty="0">
              <a:latin typeface="Tahoma" pitchFamily="34" charset="0"/>
              <a:cs typeface="Arial" pitchFamily="34" charset="0"/>
            </a:endParaRPr>
          </a:p>
          <a:p>
            <a:pPr marL="342900" indent="-342900">
              <a:buFont typeface="Arial" panose="020B0604020202020204" pitchFamily="34" charset="0"/>
              <a:buChar char="•"/>
            </a:pPr>
            <a:r>
              <a:rPr lang="en-US" sz="2000" u="sng" dirty="0"/>
              <a:t>The onset of symptoms is gradual but its progression is irreversible.</a:t>
            </a:r>
          </a:p>
          <a:p>
            <a:pPr marL="342900" indent="-342900">
              <a:buFont typeface="Arial" panose="020B0604020202020204" pitchFamily="34" charset="0"/>
              <a:buChar char="•"/>
            </a:pPr>
            <a:r>
              <a:rPr lang="en-US" sz="2000" dirty="0"/>
              <a:t>AD </a:t>
            </a:r>
            <a:r>
              <a:rPr lang="en-US" sz="2000" u="sng" dirty="0"/>
              <a:t>impairs the creation of new memories but procedural memory </a:t>
            </a:r>
            <a:r>
              <a:rPr lang="en-US" sz="2000" dirty="0"/>
              <a:t>(how to die a bike or play a musical instrument) is largely unaffected.</a:t>
            </a:r>
          </a:p>
          <a:p>
            <a:pPr marL="342900" indent="-342900">
              <a:buFont typeface="Arial" panose="020B0604020202020204" pitchFamily="34" charset="0"/>
              <a:buChar char="•"/>
            </a:pPr>
            <a:r>
              <a:rPr lang="en-US" sz="2000" u="sng" dirty="0"/>
              <a:t>Episodic memory (memory of events and personal experiences) is the most severely affected</a:t>
            </a:r>
            <a:r>
              <a:rPr lang="en-US" sz="2000" dirty="0"/>
              <a:t>. Episodic memory problems are the earliest symptoms of AD</a:t>
            </a:r>
          </a:p>
          <a:p>
            <a:pPr marL="342900" indent="-342900">
              <a:buFont typeface="Arial" panose="020B0604020202020204" pitchFamily="34" charset="0"/>
              <a:buChar char="•"/>
            </a:pPr>
            <a:r>
              <a:rPr lang="en-US" sz="2000" dirty="0"/>
              <a:t>AD also causes a steady </a:t>
            </a:r>
            <a:r>
              <a:rPr lang="en-US" sz="2000" u="sng" dirty="0"/>
              <a:t>decline in the semantic memory </a:t>
            </a:r>
            <a:r>
              <a:rPr lang="en-US" sz="2000" dirty="0"/>
              <a:t>– general knowledge about the world, concepts and language. </a:t>
            </a:r>
          </a:p>
          <a:p>
            <a:pPr lvl="0" fontAlgn="base">
              <a:spcBef>
                <a:spcPct val="0"/>
              </a:spcBef>
              <a:spcAft>
                <a:spcPct val="0"/>
              </a:spcAft>
              <a:buClr>
                <a:schemeClr val="tx1"/>
              </a:buClr>
              <a:buSzPts val="2400"/>
              <a:buFont typeface="Arial" pitchFamily="34" charset="0"/>
              <a:buChar char="•"/>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6020695" y="273346"/>
            <a:ext cx="4214615"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ahoma" pitchFamily="34" charset="0"/>
                <a:cs typeface="Arial" charset="0"/>
              </a:rPr>
              <a:t>Alzheimer’s</a:t>
            </a:r>
            <a:endParaRPr kumimoji="0" lang="en-US" sz="5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ahoma" pitchFamily="34" charset="0"/>
              <a:ea typeface="+mn-ea"/>
              <a:cs typeface="Arial" charset="0"/>
            </a:endParaRPr>
          </a:p>
        </p:txBody>
      </p:sp>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816" y="1506765"/>
            <a:ext cx="4495800" cy="4438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003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080000" y="1447800"/>
            <a:ext cx="6604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
                <a:schemeClr val="tx1"/>
              </a:buClr>
              <a:buSzPts val="2400"/>
              <a:buFont typeface="Arial" pitchFamily="34" charset="0"/>
              <a:buChar char="•"/>
              <a:tabLst/>
            </a:pPr>
            <a:r>
              <a:rPr kumimoji="0" lang="en-US" altLang="en-US" sz="2400" b="0" i="0" u="sng" strike="noStrike" cap="none" normalizeH="0" baseline="0" dirty="0" smtClean="0">
                <a:ln>
                  <a:noFill/>
                </a:ln>
                <a:solidFill>
                  <a:schemeClr val="tx1"/>
                </a:solidFill>
                <a:effectLst/>
                <a:latin typeface="Tahoma" pitchFamily="34" charset="0"/>
                <a:cs typeface="Arial" pitchFamily="34" charset="0"/>
              </a:rPr>
              <a:t>The effect is named after John Ridley </a:t>
            </a:r>
            <a:r>
              <a:rPr kumimoji="0" lang="en-US" altLang="en-US" sz="2400" b="0" i="0" u="sng" strike="noStrike" cap="none" normalizeH="0" baseline="0" dirty="0" err="1" smtClean="0">
                <a:ln>
                  <a:noFill/>
                </a:ln>
                <a:solidFill>
                  <a:schemeClr val="tx1"/>
                </a:solidFill>
                <a:effectLst/>
                <a:latin typeface="Tahoma" pitchFamily="34" charset="0"/>
                <a:cs typeface="Arial" pitchFamily="34" charset="0"/>
              </a:rPr>
              <a:t>Stroop</a:t>
            </a:r>
            <a:r>
              <a:rPr kumimoji="0" lang="en-US" altLang="en-US" sz="2400" b="0" i="0" u="sng" strike="noStrike" cap="none" normalizeH="0" baseline="0" dirty="0" smtClean="0">
                <a:ln>
                  <a:noFill/>
                </a:ln>
                <a:solidFill>
                  <a:schemeClr val="tx1"/>
                </a:solidFill>
                <a:effectLst/>
                <a:latin typeface="Tahoma" pitchFamily="34" charset="0"/>
                <a:cs typeface="Arial" pitchFamily="34" charset="0"/>
              </a:rPr>
              <a:t> </a:t>
            </a:r>
            <a:r>
              <a:rPr kumimoji="0" lang="en-US" altLang="en-US" sz="2400" b="0" i="0" u="none" strike="noStrike" cap="none" normalizeH="0" baseline="0" dirty="0" smtClean="0">
                <a:ln>
                  <a:noFill/>
                </a:ln>
                <a:solidFill>
                  <a:schemeClr val="tx1"/>
                </a:solidFill>
                <a:effectLst/>
                <a:latin typeface="Tahoma" pitchFamily="34" charset="0"/>
                <a:cs typeface="Arial" pitchFamily="34" charset="0"/>
              </a:rPr>
              <a:t>who first published the effect in English in 1935.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ahom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chemeClr val="tx1"/>
              </a:buClr>
              <a:buSzPts val="2400"/>
              <a:buFont typeface="Arial" pitchFamily="34" charset="0"/>
              <a:buChar char="•"/>
              <a:tabLst/>
            </a:pPr>
            <a:r>
              <a:rPr kumimoji="0" lang="en-US" altLang="en-US" sz="2400" b="0" i="0" u="none" strike="noStrike" cap="none" normalizeH="0" baseline="0" dirty="0" smtClean="0">
                <a:ln>
                  <a:noFill/>
                </a:ln>
                <a:solidFill>
                  <a:schemeClr val="tx1"/>
                </a:solidFill>
                <a:effectLst/>
                <a:latin typeface="Tahoma" pitchFamily="34" charset="0"/>
                <a:cs typeface="Arial" pitchFamily="34" charset="0"/>
              </a:rPr>
              <a:t>The effect had previously been published in 1929, but only in German.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ahoma"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chemeClr val="tx1"/>
              </a:buClr>
              <a:buSzPts val="2400"/>
              <a:buFont typeface="Arial" pitchFamily="34" charset="0"/>
              <a:buChar char="•"/>
              <a:tabLst/>
            </a:pPr>
            <a:r>
              <a:rPr kumimoji="0" lang="en-US" altLang="en-US" sz="2400" b="0" i="0" u="sng" strike="noStrike" cap="none" normalizeH="0" baseline="0" dirty="0" smtClean="0">
                <a:ln>
                  <a:noFill/>
                </a:ln>
                <a:solidFill>
                  <a:schemeClr val="tx1"/>
                </a:solidFill>
                <a:effectLst/>
                <a:latin typeface="Tahoma" pitchFamily="34" charset="0"/>
                <a:cs typeface="Arial" pitchFamily="34" charset="0"/>
              </a:rPr>
              <a:t>The original paper has been one of the most cited papers in the history of experimental psychology</a:t>
            </a:r>
            <a:r>
              <a:rPr kumimoji="0" lang="en-US" altLang="en-US" sz="2400" b="0" i="0" u="none" strike="noStrike" cap="none" normalizeH="0" baseline="0" dirty="0" smtClean="0">
                <a:ln>
                  <a:noFill/>
                </a:ln>
                <a:solidFill>
                  <a:schemeClr val="tx1"/>
                </a:solidFill>
                <a:effectLst/>
                <a:latin typeface="Tahoma" pitchFamily="34" charset="0"/>
                <a:cs typeface="Arial" pitchFamily="34" charset="0"/>
              </a:rPr>
              <a:t>, leading to over 700 replications.</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4"/>
          <p:cNvSpPr/>
          <p:nvPr/>
        </p:nvSpPr>
        <p:spPr>
          <a:xfrm>
            <a:off x="6590560" y="273347"/>
            <a:ext cx="3074881"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uLnTx/>
                <a:uFillTx/>
                <a:latin typeface="Tahoma" pitchFamily="34" charset="0"/>
                <a:ea typeface="+mn-ea"/>
                <a:cs typeface="Arial" charset="0"/>
              </a:rPr>
              <a:t>STROOP</a:t>
            </a:r>
          </a:p>
        </p:txBody>
      </p:sp>
      <p:pic>
        <p:nvPicPr>
          <p:cNvPr id="18434" name="Picture 2" descr="http://farm1.staticflickr.com/249/519705827_d31a5f2c0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345" y="1196677"/>
            <a:ext cx="2776324" cy="230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964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2743200" y="-152400"/>
            <a:ext cx="1039071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Active Memory</a:t>
            </a: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4978400" y="1524000"/>
            <a:ext cx="6807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To understand the mental process involved try this experiment. Look at the following letters on the screen: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1"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pPr>
            <a:r>
              <a:rPr kumimoji="0" lang="en-US" altLang="en-US" sz="2400" b="1" i="0" u="none" strike="noStrike" cap="none" normalizeH="0" baseline="0" dirty="0" smtClean="0">
                <a:ln>
                  <a:noFill/>
                </a:ln>
                <a:solidFill>
                  <a:schemeClr val="tx1"/>
                </a:solidFill>
                <a:effectLst/>
                <a:latin typeface="Tahoma" pitchFamily="34" charset="0"/>
              </a:rPr>
              <a:t>     tree</a:t>
            </a:r>
            <a:endParaRPr kumimoji="0" lang="en-US" altLang="en-US" sz="24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If you are like most people it is difficult for you not to quickly read the word "tree."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sng" strike="noStrike" cap="none" normalizeH="0" baseline="0" dirty="0" smtClean="0">
                <a:ln>
                  <a:noFill/>
                </a:ln>
                <a:solidFill>
                  <a:schemeClr val="tx1"/>
                </a:solidFill>
                <a:effectLst/>
                <a:latin typeface="Tahoma" pitchFamily="34" charset="0"/>
              </a:rPr>
              <a:t>Most humans are so proficient at reading printed words that they cannot easily ignore them</a:t>
            </a:r>
            <a:r>
              <a:rPr kumimoji="0" lang="en-US" altLang="en-US" sz="2400" b="0" i="0" u="none" strike="noStrike" cap="none" normalizeH="0" baseline="0" dirty="0" smtClean="0">
                <a:ln>
                  <a:noFill/>
                </a:ln>
                <a:solidFill>
                  <a:schemeClr val="tx1"/>
                </a:solidFill>
                <a:effectLst/>
                <a:latin typeface="Tahoma" pitchFamily="34" charset="0"/>
              </a:rPr>
              <a:t>. In fact it takes </a:t>
            </a:r>
            <a:r>
              <a:rPr kumimoji="0" lang="en-US" altLang="en-US" sz="2400" b="0" i="0" u="sng" strike="noStrike" cap="none" normalizeH="0" baseline="0" dirty="0" smtClean="0">
                <a:ln>
                  <a:noFill/>
                </a:ln>
                <a:solidFill>
                  <a:schemeClr val="tx1"/>
                </a:solidFill>
                <a:effectLst/>
                <a:latin typeface="Tahoma" pitchFamily="34" charset="0"/>
              </a:rPr>
              <a:t>considerable attentional effort to ignore them</a:t>
            </a:r>
            <a:r>
              <a:rPr kumimoji="0" lang="en-US" altLang="en-US" sz="2400" b="0" i="0" u="none" strike="noStrike" cap="none" normalizeH="0" baseline="0" dirty="0" smtClean="0">
                <a:ln>
                  <a:noFill/>
                </a:ln>
                <a:solidFill>
                  <a:schemeClr val="tx1"/>
                </a:solidFill>
                <a:effectLst/>
                <a:latin typeface="Tahoma" pitchFamily="34" charset="0"/>
              </a:rPr>
              <a:t>. This tendency to quickly read a word is used in the </a:t>
            </a:r>
            <a:r>
              <a:rPr kumimoji="0" lang="en-US" altLang="en-US" sz="2400" b="0" i="0" u="none" strike="noStrike" cap="none" normalizeH="0" baseline="0" dirty="0" err="1" smtClean="0">
                <a:ln>
                  <a:noFill/>
                </a:ln>
                <a:solidFill>
                  <a:schemeClr val="tx1"/>
                </a:solidFill>
                <a:effectLst/>
                <a:latin typeface="Tahoma" pitchFamily="34" charset="0"/>
              </a:rPr>
              <a:t>Stroop</a:t>
            </a:r>
            <a:r>
              <a:rPr kumimoji="0" lang="en-US" altLang="en-US" sz="2400" b="0" i="0" u="none" strike="noStrike" cap="none" normalizeH="0" baseline="0" dirty="0" smtClean="0">
                <a:ln>
                  <a:noFill/>
                </a:ln>
                <a:solidFill>
                  <a:schemeClr val="tx1"/>
                </a:solidFill>
                <a:effectLst/>
                <a:latin typeface="Tahoma" pitchFamily="34" charset="0"/>
              </a:rPr>
              <a:t> Task </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19458" name="Picture 2" descr="http://www.stcatharines.ca/en/resources/tre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200" y="914400"/>
            <a:ext cx="4572000" cy="51236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402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500" fill="hold"/>
                                        <p:tgtEl>
                                          <p:spTgt spid="19458"/>
                                        </p:tgtEl>
                                        <p:attrNameLst>
                                          <p:attrName>ppt_x</p:attrName>
                                        </p:attrNameLst>
                                      </p:cBhvr>
                                      <p:tavLst>
                                        <p:tav tm="0">
                                          <p:val>
                                            <p:strVal val="#ppt_x"/>
                                          </p:val>
                                        </p:tav>
                                        <p:tav tm="100000">
                                          <p:val>
                                            <p:strVal val="#ppt_x"/>
                                          </p:val>
                                        </p:tav>
                                      </p:tavLst>
                                    </p:anim>
                                    <p:anim calcmode="lin" valueType="num">
                                      <p:cBhvr additive="base">
                                        <p:cTn id="8"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5158596" y="1932317"/>
            <a:ext cx="6728604" cy="462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0" i="0" u="none" strike="noStrike" cap="none" normalizeH="0" baseline="0" dirty="0" smtClean="0">
                <a:ln>
                  <a:noFill/>
                </a:ln>
                <a:solidFill>
                  <a:schemeClr val="tx1"/>
                </a:solidFill>
                <a:effectLst/>
                <a:latin typeface="Tahoma" pitchFamily="34" charset="0"/>
              </a:rPr>
              <a:t>Current research on the </a:t>
            </a:r>
            <a:r>
              <a:rPr kumimoji="0" lang="en-US" altLang="en-US" sz="2800" b="0" i="0" u="none" strike="noStrike" cap="none" normalizeH="0" baseline="0" dirty="0" err="1" smtClean="0">
                <a:ln>
                  <a:noFill/>
                </a:ln>
                <a:solidFill>
                  <a:schemeClr val="tx1"/>
                </a:solidFill>
                <a:effectLst/>
                <a:latin typeface="Tahoma" pitchFamily="34" charset="0"/>
              </a:rPr>
              <a:t>Stroop</a:t>
            </a:r>
            <a:r>
              <a:rPr kumimoji="0" lang="en-US" altLang="en-US" sz="2800" b="0" i="0" u="none" strike="noStrike" cap="none" normalizeH="0" baseline="0" dirty="0" smtClean="0">
                <a:ln>
                  <a:noFill/>
                </a:ln>
                <a:solidFill>
                  <a:schemeClr val="tx1"/>
                </a:solidFill>
                <a:effectLst/>
                <a:latin typeface="Tahoma" pitchFamily="34" charset="0"/>
              </a:rPr>
              <a:t> effect emphasizes the interference that </a:t>
            </a:r>
            <a:r>
              <a:rPr kumimoji="0" lang="en-US" altLang="en-US" sz="2800" b="0" i="0" u="sng" strike="noStrike" cap="none" normalizeH="0" baseline="0" dirty="0" smtClean="0">
                <a:ln>
                  <a:noFill/>
                </a:ln>
                <a:solidFill>
                  <a:schemeClr val="tx1"/>
                </a:solidFill>
                <a:effectLst/>
                <a:latin typeface="Tahoma" pitchFamily="34" charset="0"/>
              </a:rPr>
              <a:t>automatic processing of words</a:t>
            </a:r>
            <a:r>
              <a:rPr kumimoji="0" lang="en-US" altLang="en-US" sz="2800" b="0" i="0" u="none" strike="noStrike" cap="none" normalizeH="0" baseline="0" dirty="0" smtClean="0">
                <a:ln>
                  <a:noFill/>
                </a:ln>
                <a:solidFill>
                  <a:schemeClr val="tx1"/>
                </a:solidFill>
                <a:effectLst/>
                <a:latin typeface="Tahoma" pitchFamily="34" charset="0"/>
              </a:rPr>
              <a:t> has on the </a:t>
            </a:r>
            <a:r>
              <a:rPr kumimoji="0" lang="en-US" altLang="en-US" sz="2800" b="0" i="0" u="sng" strike="noStrike" cap="none" normalizeH="0" baseline="0" dirty="0" smtClean="0">
                <a:ln>
                  <a:noFill/>
                </a:ln>
                <a:solidFill>
                  <a:schemeClr val="tx1"/>
                </a:solidFill>
                <a:effectLst/>
                <a:latin typeface="Tahoma" pitchFamily="34" charset="0"/>
              </a:rPr>
              <a:t>more mentally "effortful" task of just naming the colors.</a:t>
            </a:r>
            <a:r>
              <a:rPr kumimoji="0" lang="en-US" altLang="en-US" sz="2800" b="0" i="0" u="none" strike="noStrike" cap="none" normalizeH="0" baseline="0" dirty="0" smtClean="0">
                <a:ln>
                  <a:noFill/>
                </a:ln>
                <a:solidFill>
                  <a:schemeClr val="tx1"/>
                </a:solidFill>
                <a:effectLst/>
                <a:latin typeface="Tahoma" pitchFamily="34" charset="0"/>
              </a:rPr>
              <a:t> </a:t>
            </a:r>
            <a:r>
              <a:rPr kumimoji="0" lang="en-US" altLang="en-US" sz="2800" b="0" i="0" u="sng" strike="noStrike" cap="none" normalizeH="0" baseline="0" dirty="0" smtClean="0">
                <a:ln>
                  <a:noFill/>
                </a:ln>
                <a:solidFill>
                  <a:schemeClr val="tx1"/>
                </a:solidFill>
                <a:effectLst/>
                <a:latin typeface="Tahoma" pitchFamily="34" charset="0"/>
              </a:rPr>
              <a:t>when given two conflicting signals</a:t>
            </a:r>
            <a:r>
              <a:rPr kumimoji="0" lang="en-US" altLang="en-US" sz="2800" b="0" i="0" u="none" strike="noStrike" cap="none" normalizeH="0" baseline="0" dirty="0" smtClean="0">
                <a:ln>
                  <a:noFill/>
                </a:ln>
                <a:solidFill>
                  <a:schemeClr val="tx1"/>
                </a:solidFill>
                <a:effectLst/>
                <a:latin typeface="Tahoma" pitchFamily="34" charset="0"/>
              </a:rPr>
              <a:t> -- has tentatively been located in a part of the brain called the </a:t>
            </a:r>
            <a:r>
              <a:rPr kumimoji="0" lang="en-US" altLang="en-US" sz="2800" b="0" i="1" u="sng" strike="noStrike" cap="none" normalizeH="0" baseline="0" dirty="0" smtClean="0">
                <a:ln>
                  <a:noFill/>
                </a:ln>
                <a:solidFill>
                  <a:schemeClr val="tx1"/>
                </a:solidFill>
                <a:effectLst/>
                <a:latin typeface="Tahoma" pitchFamily="34" charset="0"/>
              </a:rPr>
              <a:t>anterior cingulate</a:t>
            </a:r>
            <a:r>
              <a:rPr kumimoji="0" lang="en-US" altLang="en-US" sz="2800" b="0" i="0" u="none" strike="noStrike" cap="none" normalizeH="0" baseline="0" dirty="0" smtClean="0">
                <a:ln>
                  <a:noFill/>
                </a:ln>
                <a:solidFill>
                  <a:schemeClr val="tx1"/>
                </a:solidFill>
                <a:effectLst/>
                <a:latin typeface="Tahoma" pitchFamily="34" charset="0"/>
              </a:rPr>
              <a:t>. </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0" i="0" u="none" strike="noStrike" cap="none" normalizeH="0" baseline="0" dirty="0" smtClean="0">
                <a:ln>
                  <a:noFill/>
                </a:ln>
                <a:solidFill>
                  <a:schemeClr val="tx1"/>
                </a:solidFill>
                <a:effectLst/>
                <a:latin typeface="Tahoma" pitchFamily="34" charset="0"/>
              </a:rPr>
              <a:t>This is a region that lies between the right and left halves of the frontal portion of the brain. </a:t>
            </a:r>
            <a:endParaRPr kumimoji="0" lang="en-US" altLang="en-US" sz="3200" b="0" i="0" u="none" strike="noStrike" cap="none" normalizeH="0" baseline="0" dirty="0" smtClean="0">
              <a:ln>
                <a:noFill/>
              </a:ln>
              <a:solidFill>
                <a:schemeClr val="tx1"/>
              </a:solidFill>
              <a:effectLst/>
              <a:latin typeface="Arial" pitchFamily="34" charset="0"/>
            </a:endParaRPr>
          </a:p>
        </p:txBody>
      </p:sp>
      <p:sp>
        <p:nvSpPr>
          <p:cNvPr id="3" name="Title 2"/>
          <p:cNvSpPr>
            <a:spLocks noGrp="1" noChangeArrowheads="1"/>
          </p:cNvSpPr>
          <p:nvPr>
            <p:ph type="title" idx="4294967295"/>
          </p:nvPr>
        </p:nvSpPr>
        <p:spPr bwMode="auto">
          <a:xfrm>
            <a:off x="2802668" y="386842"/>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Automatic Processing versus</a:t>
            </a:r>
            <a:br>
              <a:rPr kumimoji="0" lang="en-US" altLang="en-US" sz="4400" b="0" i="0" u="none" strike="noStrike" cap="none" normalizeH="0" baseline="0" dirty="0" smtClean="0">
                <a:ln>
                  <a:noFill/>
                </a:ln>
                <a:solidFill>
                  <a:schemeClr val="tx2"/>
                </a:solidFill>
                <a:effectLst/>
                <a:latin typeface="Tahoma" pitchFamily="34" charset="0"/>
              </a:rPr>
            </a:br>
            <a:r>
              <a:rPr kumimoji="0" lang="en-US" altLang="en-US" sz="4400" b="0" i="0" u="none" strike="noStrike" cap="none" normalizeH="0" baseline="0" dirty="0" smtClean="0">
                <a:ln>
                  <a:noFill/>
                </a:ln>
                <a:solidFill>
                  <a:schemeClr val="tx2"/>
                </a:solidFill>
                <a:effectLst/>
                <a:latin typeface="Tahoma" pitchFamily="34" charset="0"/>
              </a:rPr>
              <a:t>     Effortful Processing</a:t>
            </a:r>
            <a:endParaRPr kumimoji="0" lang="en-US" altLang="en-US" sz="4400" b="0" i="0" u="none" strike="noStrike" cap="none" normalizeH="0" baseline="0" dirty="0" smtClean="0">
              <a:ln>
                <a:noFill/>
              </a:ln>
              <a:solidFill>
                <a:schemeClr val="tx2"/>
              </a:solidFill>
              <a:effectLst/>
              <a:latin typeface="Arial" pitchFamily="34" charset="0"/>
            </a:endParaRPr>
          </a:p>
        </p:txBody>
      </p:sp>
      <p:pic>
        <p:nvPicPr>
          <p:cNvPr id="4" name="Picture 2" descr="Image result for stro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79298"/>
            <a:ext cx="5194148" cy="2622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501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6" descr="http://3.bp.blogspot.com/-k7RYSm4r61w/TpPF6koOO4I/AAAAAAAAAKo/Xm7agFkwQLU/s1600/viewer.pn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14272" y="-104416"/>
            <a:ext cx="3581400" cy="27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itle 1"/>
          <p:cNvSpPr>
            <a:spLocks noGrp="1"/>
          </p:cNvSpPr>
          <p:nvPr>
            <p:ph type="title"/>
          </p:nvPr>
        </p:nvSpPr>
        <p:spPr>
          <a:xfrm>
            <a:off x="61135" y="863720"/>
            <a:ext cx="7793037" cy="1462088"/>
          </a:xfrm>
        </p:spPr>
        <p:txBody>
          <a:bodyPr/>
          <a:lstStyle/>
          <a:p>
            <a:pPr eaLnBrk="1" hangingPunct="1"/>
            <a:r>
              <a:rPr lang="en-US" altLang="en-US" dirty="0" smtClean="0"/>
              <a:t>What is a Schema?</a:t>
            </a:r>
          </a:p>
        </p:txBody>
      </p:sp>
      <p:sp>
        <p:nvSpPr>
          <p:cNvPr id="40964" name="Content Placeholder 2"/>
          <p:cNvSpPr>
            <a:spLocks noGrp="1"/>
          </p:cNvSpPr>
          <p:nvPr>
            <p:ph idx="1"/>
          </p:nvPr>
        </p:nvSpPr>
        <p:spPr>
          <a:xfrm>
            <a:off x="459347" y="3056402"/>
            <a:ext cx="10893015" cy="3019379"/>
          </a:xfrm>
        </p:spPr>
        <p:txBody>
          <a:bodyPr rtlCol="0">
            <a:normAutofit lnSpcReduction="10000"/>
          </a:bodyPr>
          <a:lstStyle/>
          <a:p>
            <a:pPr>
              <a:buFont typeface="Wingdings 3" charset="2"/>
              <a:buChar char=""/>
              <a:defRPr/>
            </a:pPr>
            <a:r>
              <a:rPr lang="en-US" altLang="en-US" sz="2400" dirty="0">
                <a:solidFill>
                  <a:schemeClr val="tx1">
                    <a:lumMod val="75000"/>
                    <a:lumOff val="25000"/>
                  </a:schemeClr>
                </a:solidFill>
              </a:rPr>
              <a:t>In psychology a schema is an </a:t>
            </a:r>
            <a:r>
              <a:rPr lang="en-US" altLang="en-US" sz="2400" u="sng" dirty="0">
                <a:solidFill>
                  <a:schemeClr val="tx1">
                    <a:lumMod val="75000"/>
                    <a:lumOff val="25000"/>
                  </a:schemeClr>
                </a:solidFill>
              </a:rPr>
              <a:t>organized pattern of thought about a certain subject.</a:t>
            </a:r>
          </a:p>
          <a:p>
            <a:pPr>
              <a:buFont typeface="Wingdings 3" charset="2"/>
              <a:buChar char=""/>
              <a:defRPr/>
            </a:pPr>
            <a:r>
              <a:rPr lang="en-US" altLang="en-US" sz="2400" dirty="0">
                <a:solidFill>
                  <a:schemeClr val="tx1">
                    <a:lumMod val="75000"/>
                    <a:lumOff val="25000"/>
                  </a:schemeClr>
                </a:solidFill>
              </a:rPr>
              <a:t>It is </a:t>
            </a:r>
            <a:r>
              <a:rPr lang="en-US" altLang="en-US" sz="2400" u="sng" dirty="0">
                <a:solidFill>
                  <a:schemeClr val="tx1">
                    <a:lumMod val="75000"/>
                    <a:lumOff val="25000"/>
                  </a:schemeClr>
                </a:solidFill>
              </a:rPr>
              <a:t>a mental structure </a:t>
            </a:r>
            <a:r>
              <a:rPr lang="en-US" altLang="en-US" sz="2400" dirty="0">
                <a:solidFill>
                  <a:schemeClr val="tx1">
                    <a:lumMod val="75000"/>
                    <a:lumOff val="25000"/>
                  </a:schemeClr>
                </a:solidFill>
              </a:rPr>
              <a:t>that we create.</a:t>
            </a:r>
          </a:p>
          <a:p>
            <a:pPr>
              <a:buFont typeface="Wingdings 3" charset="2"/>
              <a:buChar char=""/>
              <a:defRPr/>
            </a:pPr>
            <a:r>
              <a:rPr lang="en-US" altLang="en-US" sz="2400" dirty="0">
                <a:solidFill>
                  <a:schemeClr val="tx1">
                    <a:lumMod val="75000"/>
                    <a:lumOff val="25000"/>
                  </a:schemeClr>
                </a:solidFill>
              </a:rPr>
              <a:t>It is a </a:t>
            </a:r>
            <a:r>
              <a:rPr lang="en-US" altLang="en-US" sz="2400" u="sng" dirty="0">
                <a:solidFill>
                  <a:schemeClr val="tx1">
                    <a:lumMod val="75000"/>
                    <a:lumOff val="25000"/>
                  </a:schemeClr>
                </a:solidFill>
              </a:rPr>
              <a:t>cognitive representation </a:t>
            </a:r>
            <a:r>
              <a:rPr lang="en-US" altLang="en-US" sz="2400" dirty="0">
                <a:solidFill>
                  <a:schemeClr val="tx1">
                    <a:lumMod val="75000"/>
                    <a:lumOff val="25000"/>
                  </a:schemeClr>
                </a:solidFill>
              </a:rPr>
              <a:t>of our views on a certain subject.</a:t>
            </a:r>
          </a:p>
          <a:p>
            <a:pPr>
              <a:buFont typeface="Wingdings 3" charset="2"/>
              <a:buChar char=""/>
              <a:defRPr/>
            </a:pPr>
            <a:r>
              <a:rPr lang="en-US" altLang="en-US" sz="2400" u="sng" dirty="0">
                <a:solidFill>
                  <a:schemeClr val="tx1">
                    <a:lumMod val="75000"/>
                    <a:lumOff val="25000"/>
                  </a:schemeClr>
                </a:solidFill>
              </a:rPr>
              <a:t>A cognitive schema can be defined as networks of knowledge, beliefs, and expectations about particular aspects of the world.</a:t>
            </a:r>
          </a:p>
          <a:p>
            <a:pPr>
              <a:buFont typeface="Wingdings 3" charset="2"/>
              <a:buChar char=""/>
              <a:defRPr/>
            </a:pPr>
            <a:r>
              <a:rPr lang="en-US" altLang="en-US" sz="2400" u="sng" dirty="0">
                <a:solidFill>
                  <a:schemeClr val="tx1">
                    <a:lumMod val="75000"/>
                    <a:lumOff val="25000"/>
                  </a:schemeClr>
                </a:solidFill>
              </a:rPr>
              <a:t>What we already know will influence the outcome of our information processing.</a:t>
            </a:r>
          </a:p>
        </p:txBody>
      </p:sp>
      <p:pic>
        <p:nvPicPr>
          <p:cNvPr id="5" name="Picture 4" descr="Image result for IB"/>
          <p:cNvPicPr>
            <a:picLocks noChangeAspect="1" noChangeArrowheads="1"/>
          </p:cNvPicPr>
          <p:nvPr/>
        </p:nvPicPr>
        <p:blipFill>
          <a:blip r:embed="rId3">
            <a:extLst>
              <a:ext uri="{28A0092B-C50C-407E-A947-70E740481C1C}">
                <a14:useLocalDpi xmlns:a14="http://schemas.microsoft.com/office/drawing/2010/main" val="0"/>
              </a:ext>
            </a:extLst>
          </a:blip>
          <a:srcRect l="18510" t="20547" r="61488" b="27397"/>
          <a:stretch>
            <a:fillRect/>
          </a:stretch>
        </p:blipFill>
        <p:spPr bwMode="auto">
          <a:xfrm>
            <a:off x="459347" y="1834821"/>
            <a:ext cx="964746" cy="98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86437" y="2041467"/>
            <a:ext cx="1217000" cy="769441"/>
          </a:xfrm>
          <a:prstGeom prst="rect">
            <a:avLst/>
          </a:prstGeom>
          <a:noFill/>
        </p:spPr>
        <p:txBody>
          <a:bodyPr wrap="none" lIns="91440" tIns="45720" rIns="91440" bIns="45720">
            <a:spAutoFit/>
          </a:bodyPr>
          <a:lstStyle/>
          <a:p>
            <a:pPr algn="ctr"/>
            <a:r>
              <a:rPr lang="en-US" sz="4400" b="0" cap="none" spc="0" dirty="0" smtClean="0">
                <a:ln w="0"/>
                <a:solidFill>
                  <a:schemeClr val="tx1"/>
                </a:solidFill>
                <a:effectLst>
                  <a:outerShdw blurRad="38100" dist="19050" dir="2700000" algn="tl" rotWithShape="0">
                    <a:schemeClr val="dk1">
                      <a:alpha val="40000"/>
                    </a:schemeClr>
                  </a:outerShdw>
                </a:effectLst>
              </a:rPr>
              <a:t>#22</a:t>
            </a:r>
            <a:endParaRPr lang="en-US" sz="4400" b="0" cap="none" spc="0" dirty="0">
              <a:ln w="0"/>
              <a:solidFill>
                <a:schemeClr val="tx1"/>
              </a:solidFill>
              <a:effectLst>
                <a:outerShdw blurRad="38100" dist="19050" dir="2700000" algn="tl" rotWithShape="0">
                  <a:schemeClr val="dk1">
                    <a:alpha val="40000"/>
                  </a:schemeClr>
                </a:outerShdw>
              </a:effectLst>
            </a:endParaRPr>
          </a:p>
        </p:txBody>
      </p:sp>
      <p:sp>
        <p:nvSpPr>
          <p:cNvPr id="3" name="TextBox 2"/>
          <p:cNvSpPr txBox="1"/>
          <p:nvPr/>
        </p:nvSpPr>
        <p:spPr>
          <a:xfrm>
            <a:off x="2649309" y="2133072"/>
            <a:ext cx="5253487" cy="923330"/>
          </a:xfrm>
          <a:prstGeom prst="rect">
            <a:avLst/>
          </a:prstGeom>
          <a:noFill/>
        </p:spPr>
        <p:txBody>
          <a:bodyPr wrap="square" rtlCol="0">
            <a:spAutoFit/>
          </a:bodyPr>
          <a:lstStyle/>
          <a:p>
            <a:r>
              <a:rPr lang="en-US" dirty="0" smtClean="0"/>
              <a:t>Explain Schema Theory and how it influences memory.</a:t>
            </a:r>
          </a:p>
          <a:p>
            <a:endParaRPr lang="en-US" dirty="0"/>
          </a:p>
        </p:txBody>
      </p:sp>
    </p:spTree>
    <p:extLst>
      <p:ext uri="{BB962C8B-B14F-4D97-AF65-F5344CB8AC3E}">
        <p14:creationId xmlns:p14="http://schemas.microsoft.com/office/powerpoint/2010/main" val="191719500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r>
              <a:rPr lang="en-US" altLang="en-US" smtClean="0"/>
              <a:t>What Schema do you have for the following:</a:t>
            </a:r>
          </a:p>
        </p:txBody>
      </p:sp>
      <p:sp>
        <p:nvSpPr>
          <p:cNvPr id="3" name="Content Placeholder 2"/>
          <p:cNvSpPr>
            <a:spLocks noGrp="1"/>
          </p:cNvSpPr>
          <p:nvPr>
            <p:ph idx="1"/>
          </p:nvPr>
        </p:nvSpPr>
        <p:spPr>
          <a:xfrm>
            <a:off x="1752600" y="2286000"/>
            <a:ext cx="7772400" cy="4114800"/>
          </a:xfrm>
        </p:spPr>
        <p:txBody>
          <a:bodyPr/>
          <a:lstStyle/>
          <a:p>
            <a:pPr eaLnBrk="1" hangingPunct="1"/>
            <a:r>
              <a:rPr lang="en-US" altLang="en-US" smtClean="0"/>
              <a:t>A fireman</a:t>
            </a:r>
          </a:p>
          <a:p>
            <a:pPr eaLnBrk="1" hangingPunct="1"/>
            <a:r>
              <a:rPr lang="en-US" altLang="en-US" smtClean="0"/>
              <a:t>A ballet dancer</a:t>
            </a:r>
          </a:p>
          <a:p>
            <a:pPr eaLnBrk="1" hangingPunct="1"/>
            <a:r>
              <a:rPr lang="en-US" altLang="en-US" smtClean="0"/>
              <a:t>A politician</a:t>
            </a:r>
          </a:p>
          <a:p>
            <a:pPr eaLnBrk="1" hangingPunct="1"/>
            <a:r>
              <a:rPr lang="en-US" altLang="en-US" smtClean="0"/>
              <a:t>A college student</a:t>
            </a:r>
          </a:p>
          <a:p>
            <a:pPr eaLnBrk="1" hangingPunct="1"/>
            <a:r>
              <a:rPr lang="en-US" altLang="en-US" smtClean="0"/>
              <a:t>A male</a:t>
            </a:r>
          </a:p>
          <a:p>
            <a:pPr eaLnBrk="1" hangingPunct="1"/>
            <a:r>
              <a:rPr lang="en-US" altLang="en-US" smtClean="0"/>
              <a:t>A female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828801"/>
            <a:ext cx="3138488"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8601" y="4067176"/>
            <a:ext cx="25939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67883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267200" y="567531"/>
            <a:ext cx="5943600" cy="830263"/>
          </a:xfrm>
        </p:spPr>
        <p:txBody>
          <a:bodyPr>
            <a:normAutofit fontScale="90000"/>
          </a:bodyPr>
          <a:lstStyle/>
          <a:p>
            <a:pPr eaLnBrk="1" hangingPunct="1"/>
            <a:r>
              <a:rPr lang="en-GB" altLang="en-US" b="1" dirty="0"/>
              <a:t>Biological Sex Identity</a:t>
            </a:r>
          </a:p>
        </p:txBody>
      </p:sp>
      <p:sp>
        <p:nvSpPr>
          <p:cNvPr id="114691" name="Rectangle 3"/>
          <p:cNvSpPr>
            <a:spLocks noGrp="1" noChangeArrowheads="1"/>
          </p:cNvSpPr>
          <p:nvPr>
            <p:ph type="body" sz="half" idx="1"/>
          </p:nvPr>
        </p:nvSpPr>
        <p:spPr>
          <a:xfrm>
            <a:off x="611038" y="1940195"/>
            <a:ext cx="5257800" cy="3770312"/>
          </a:xfrm>
        </p:spPr>
        <p:txBody>
          <a:bodyPr>
            <a:normAutofit fontScale="92500" lnSpcReduction="10000"/>
          </a:bodyPr>
          <a:lstStyle/>
          <a:p>
            <a:pPr marL="0" indent="0">
              <a:buNone/>
              <a:defRPr/>
            </a:pPr>
            <a:endParaRPr lang="en-GB" altLang="en-US" sz="2800" dirty="0"/>
          </a:p>
          <a:p>
            <a:pPr eaLnBrk="1" hangingPunct="1">
              <a:defRPr/>
            </a:pPr>
            <a:r>
              <a:rPr lang="en-GB" altLang="en-US" sz="2400" dirty="0"/>
              <a:t>Sex means biological maleness/femaleness</a:t>
            </a:r>
          </a:p>
          <a:p>
            <a:pPr eaLnBrk="1" hangingPunct="1">
              <a:defRPr/>
            </a:pPr>
            <a:r>
              <a:rPr lang="en-GB" altLang="en-US" sz="2400" dirty="0"/>
              <a:t>Genetic sex denotes chromosomes (</a:t>
            </a:r>
            <a:r>
              <a:rPr lang="en-GB" altLang="en-US" sz="2400" dirty="0" err="1"/>
              <a:t>xy</a:t>
            </a:r>
            <a:r>
              <a:rPr lang="en-GB" altLang="en-US" sz="2400" dirty="0"/>
              <a:t> &amp; xx)</a:t>
            </a:r>
          </a:p>
          <a:p>
            <a:pPr eaLnBrk="1" hangingPunct="1">
              <a:defRPr/>
            </a:pPr>
            <a:r>
              <a:rPr lang="en-GB" altLang="en-US" sz="2400" u="sng" dirty="0"/>
              <a:t>Anatomical sex denotes the physical sex features </a:t>
            </a:r>
          </a:p>
          <a:p>
            <a:pPr eaLnBrk="1" hangingPunct="1">
              <a:defRPr/>
            </a:pPr>
            <a:r>
              <a:rPr lang="en-GB" altLang="en-US" sz="2400" u="sng" dirty="0"/>
              <a:t>Gender therefore becomes the psycho-social meaning attached to the biological maleness &amp; femaleness</a:t>
            </a:r>
          </a:p>
          <a:p>
            <a:pPr eaLnBrk="1" hangingPunct="1">
              <a:defRPr/>
            </a:pPr>
            <a:endParaRPr lang="en-GB" altLang="en-US" sz="2800" dirty="0"/>
          </a:p>
        </p:txBody>
      </p:sp>
      <p:pic>
        <p:nvPicPr>
          <p:cNvPr id="952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8838" y="1752600"/>
            <a:ext cx="4799162" cy="479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003838"/>
      </p:ext>
    </p:extLst>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4690">
                                            <p:txEl>
                                              <p:pRg st="0" end="0"/>
                                            </p:txEl>
                                          </p:spTgt>
                                        </p:tgtEl>
                                        <p:attrNameLst>
                                          <p:attrName>style.visibility</p:attrName>
                                        </p:attrNameLst>
                                      </p:cBhvr>
                                      <p:to>
                                        <p:strVal val="visible"/>
                                      </p:to>
                                    </p:set>
                                    <p:animEffect transition="in" filter="box(out)">
                                      <p:cBhvr>
                                        <p:cTn id="7" dur="500"/>
                                        <p:tgtEl>
                                          <p:spTgt spid="11469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4691">
                                            <p:txEl>
                                              <p:pRg st="1" end="1"/>
                                            </p:txEl>
                                          </p:spTgt>
                                        </p:tgtEl>
                                        <p:attrNameLst>
                                          <p:attrName>style.visibility</p:attrName>
                                        </p:attrNameLst>
                                      </p:cBhvr>
                                      <p:to>
                                        <p:strVal val="visible"/>
                                      </p:to>
                                    </p:set>
                                    <p:animEffect transition="in" filter="box(out)">
                                      <p:cBhvr>
                                        <p:cTn id="12" dur="500"/>
                                        <p:tgtEl>
                                          <p:spTgt spid="114691">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4691">
                                            <p:txEl>
                                              <p:pRg st="2" end="2"/>
                                            </p:txEl>
                                          </p:spTgt>
                                        </p:tgtEl>
                                        <p:attrNameLst>
                                          <p:attrName>style.visibility</p:attrName>
                                        </p:attrNameLst>
                                      </p:cBhvr>
                                      <p:to>
                                        <p:strVal val="visible"/>
                                      </p:to>
                                    </p:set>
                                    <p:animEffect transition="in" filter="box(out)">
                                      <p:cBhvr>
                                        <p:cTn id="17" dur="500"/>
                                        <p:tgtEl>
                                          <p:spTgt spid="114691">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14691">
                                            <p:txEl>
                                              <p:pRg st="3" end="3"/>
                                            </p:txEl>
                                          </p:spTgt>
                                        </p:tgtEl>
                                        <p:attrNameLst>
                                          <p:attrName>style.visibility</p:attrName>
                                        </p:attrNameLst>
                                      </p:cBhvr>
                                      <p:to>
                                        <p:strVal val="visible"/>
                                      </p:to>
                                    </p:set>
                                    <p:animEffect transition="in" filter="box(out)">
                                      <p:cBhvr>
                                        <p:cTn id="22" dur="500"/>
                                        <p:tgtEl>
                                          <p:spTgt spid="114691">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14691">
                                            <p:txEl>
                                              <p:pRg st="4" end="4"/>
                                            </p:txEl>
                                          </p:spTgt>
                                        </p:tgtEl>
                                        <p:attrNameLst>
                                          <p:attrName>style.visibility</p:attrName>
                                        </p:attrNameLst>
                                      </p:cBhvr>
                                      <p:to>
                                        <p:strVal val="visible"/>
                                      </p:to>
                                    </p:set>
                                    <p:animEffect transition="in" filter="box(out)">
                                      <p:cBhvr>
                                        <p:cTn id="27" dur="500"/>
                                        <p:tgtEl>
                                          <p:spTgt spid="114691">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build="p" autoUpdateAnimBg="0"/>
      <p:bldP spid="114691"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383102" y="1138687"/>
            <a:ext cx="7183438" cy="762000"/>
          </a:xfrm>
        </p:spPr>
        <p:txBody>
          <a:bodyPr/>
          <a:lstStyle/>
          <a:p>
            <a:pPr eaLnBrk="1" hangingPunct="1"/>
            <a:r>
              <a:rPr lang="en-GB" altLang="en-US" dirty="0" smtClean="0"/>
              <a:t>What is gender identity?</a:t>
            </a:r>
          </a:p>
        </p:txBody>
      </p:sp>
      <p:sp>
        <p:nvSpPr>
          <p:cNvPr id="96259" name="Rectangle 3"/>
          <p:cNvSpPr>
            <a:spLocks noGrp="1" noChangeArrowheads="1"/>
          </p:cNvSpPr>
          <p:nvPr>
            <p:ph type="body" sz="half" idx="1"/>
          </p:nvPr>
        </p:nvSpPr>
        <p:spPr>
          <a:xfrm>
            <a:off x="484875" y="1973263"/>
            <a:ext cx="6597411" cy="4648200"/>
          </a:xfrm>
        </p:spPr>
        <p:txBody>
          <a:bodyPr/>
          <a:lstStyle/>
          <a:p>
            <a:pPr eaLnBrk="1" hangingPunct="1">
              <a:buSzPct val="105000"/>
              <a:buFont typeface="Wingdings" panose="05000000000000000000" pitchFamily="2" charset="2"/>
              <a:buChar char="u"/>
            </a:pPr>
            <a:r>
              <a:rPr lang="en-GB" altLang="en-US" sz="2400" u="sng" dirty="0"/>
              <a:t>Gender identity is the individual’s subjective sense of belonging to the male or female category or indeed neither of the two.</a:t>
            </a:r>
            <a:endParaRPr lang="en-GB" altLang="en-US" sz="2400" dirty="0"/>
          </a:p>
          <a:p>
            <a:pPr eaLnBrk="1" hangingPunct="1">
              <a:buSzPct val="105000"/>
              <a:buFont typeface="Wingdings" panose="05000000000000000000" pitchFamily="2" charset="2"/>
              <a:buChar char="u"/>
            </a:pPr>
            <a:r>
              <a:rPr lang="en-GB" altLang="en-US" sz="2400" u="sng" dirty="0"/>
              <a:t>Gender may determine self concept and self esteem</a:t>
            </a:r>
            <a:r>
              <a:rPr lang="en-GB" altLang="en-US" sz="2400" dirty="0"/>
              <a:t>.</a:t>
            </a:r>
          </a:p>
          <a:p>
            <a:pPr eaLnBrk="1" hangingPunct="1">
              <a:buSzPct val="105000"/>
              <a:buFont typeface="Wingdings" panose="05000000000000000000" pitchFamily="2" charset="2"/>
              <a:buChar char="u"/>
            </a:pPr>
            <a:r>
              <a:rPr lang="en-GB" altLang="en-US" sz="2400" dirty="0"/>
              <a:t>Gender may determine the talents that are cultivated/encouraged (boys vs girls knowledge &amp; skills).</a:t>
            </a:r>
          </a:p>
          <a:p>
            <a:pPr eaLnBrk="1" hangingPunct="1">
              <a:buSzPct val="105000"/>
              <a:buFont typeface="Wingdings" panose="05000000000000000000" pitchFamily="2" charset="2"/>
              <a:buChar char="u"/>
            </a:pPr>
            <a:r>
              <a:rPr lang="en-GB" altLang="en-US" sz="2400" dirty="0"/>
              <a:t>Biologically sex differences may also determine traits.</a:t>
            </a:r>
          </a:p>
          <a:p>
            <a:pPr eaLnBrk="1" hangingPunct="1">
              <a:buSzPct val="105000"/>
              <a:buFont typeface="Wingdings" panose="05000000000000000000" pitchFamily="2" charset="2"/>
              <a:buChar char="u"/>
            </a:pPr>
            <a:endParaRPr lang="en-GB" altLang="en-US" sz="2400" dirty="0"/>
          </a:p>
        </p:txBody>
      </p:sp>
      <p:pic>
        <p:nvPicPr>
          <p:cNvPr id="96260" name="Picture 2"/>
          <p:cNvPicPr>
            <a:picLocks noChangeAspect="1"/>
          </p:cNvPicPr>
          <p:nvPr/>
        </p:nvPicPr>
        <p:blipFill>
          <a:blip r:embed="rId3">
            <a:extLst>
              <a:ext uri="{28A0092B-C50C-407E-A947-70E740481C1C}">
                <a14:useLocalDpi xmlns:a14="http://schemas.microsoft.com/office/drawing/2010/main" val="0"/>
              </a:ext>
            </a:extLst>
          </a:blip>
          <a:srcRect r="50000"/>
          <a:stretch>
            <a:fillRect/>
          </a:stretch>
        </p:blipFill>
        <p:spPr bwMode="auto">
          <a:xfrm>
            <a:off x="8758238" y="914401"/>
            <a:ext cx="1909762"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3"/>
          <p:cNvPicPr>
            <a:picLocks noChangeAspect="1"/>
          </p:cNvPicPr>
          <p:nvPr/>
        </p:nvPicPr>
        <p:blipFill>
          <a:blip r:embed="rId4">
            <a:extLst>
              <a:ext uri="{28A0092B-C50C-407E-A947-70E740481C1C}">
                <a14:useLocalDpi xmlns:a14="http://schemas.microsoft.com/office/drawing/2010/main" val="0"/>
              </a:ext>
            </a:extLst>
          </a:blip>
          <a:srcRect l="50000"/>
          <a:stretch>
            <a:fillRect/>
          </a:stretch>
        </p:blipFill>
        <p:spPr bwMode="auto">
          <a:xfrm>
            <a:off x="7588251" y="3616325"/>
            <a:ext cx="2125663" cy="30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005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6258">
                                            <p:txEl>
                                              <p:pRg st="0" end="0"/>
                                            </p:txEl>
                                          </p:spTgt>
                                        </p:tgtEl>
                                        <p:attrNameLst>
                                          <p:attrName>style.visibility</p:attrName>
                                        </p:attrNameLst>
                                      </p:cBhvr>
                                      <p:to>
                                        <p:strVal val="visible"/>
                                      </p:to>
                                    </p:set>
                                    <p:animEffect transition="in" filter="box(out)">
                                      <p:cBhvr>
                                        <p:cTn id="7" dur="500"/>
                                        <p:tgtEl>
                                          <p:spTgt spid="9625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6259">
                                            <p:txEl>
                                              <p:pRg st="0" end="0"/>
                                            </p:txEl>
                                          </p:spTgt>
                                        </p:tgtEl>
                                        <p:attrNameLst>
                                          <p:attrName>style.visibility</p:attrName>
                                        </p:attrNameLst>
                                      </p:cBhvr>
                                      <p:to>
                                        <p:strVal val="visible"/>
                                      </p:to>
                                    </p:set>
                                    <p:animEffect transition="in" filter="box(out)">
                                      <p:cBhvr>
                                        <p:cTn id="12" dur="500"/>
                                        <p:tgtEl>
                                          <p:spTgt spid="96259">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6259">
                                            <p:txEl>
                                              <p:pRg st="1" end="1"/>
                                            </p:txEl>
                                          </p:spTgt>
                                        </p:tgtEl>
                                        <p:attrNameLst>
                                          <p:attrName>style.visibility</p:attrName>
                                        </p:attrNameLst>
                                      </p:cBhvr>
                                      <p:to>
                                        <p:strVal val="visible"/>
                                      </p:to>
                                    </p:set>
                                    <p:animEffect transition="in" filter="box(out)">
                                      <p:cBhvr>
                                        <p:cTn id="17" dur="500"/>
                                        <p:tgtEl>
                                          <p:spTgt spid="96259">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6259">
                                            <p:txEl>
                                              <p:pRg st="2" end="2"/>
                                            </p:txEl>
                                          </p:spTgt>
                                        </p:tgtEl>
                                        <p:attrNameLst>
                                          <p:attrName>style.visibility</p:attrName>
                                        </p:attrNameLst>
                                      </p:cBhvr>
                                      <p:to>
                                        <p:strVal val="visible"/>
                                      </p:to>
                                    </p:set>
                                    <p:animEffect transition="in" filter="box(out)">
                                      <p:cBhvr>
                                        <p:cTn id="22" dur="500"/>
                                        <p:tgtEl>
                                          <p:spTgt spid="96259">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96259">
                                            <p:txEl>
                                              <p:pRg st="3" end="3"/>
                                            </p:txEl>
                                          </p:spTgt>
                                        </p:tgtEl>
                                        <p:attrNameLst>
                                          <p:attrName>style.visibility</p:attrName>
                                        </p:attrNameLst>
                                      </p:cBhvr>
                                      <p:to>
                                        <p:strVal val="visible"/>
                                      </p:to>
                                    </p:set>
                                    <p:animEffect transition="in" filter="box(out)">
                                      <p:cBhvr>
                                        <p:cTn id="27" dur="500"/>
                                        <p:tgtEl>
                                          <p:spTgt spid="96259">
                                            <p:txEl>
                                              <p:pRg st="3" end="3"/>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8" grpId="0" build="p" autoUpdateAnimBg="0"/>
      <p:bldP spid="96259"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1149351" y="746125"/>
            <a:ext cx="7793038" cy="1463675"/>
          </a:xfrm>
        </p:spPr>
        <p:txBody>
          <a:bodyPr/>
          <a:lstStyle/>
          <a:p>
            <a:pPr eaLnBrk="1" hangingPunct="1"/>
            <a:r>
              <a:rPr lang="en-US" altLang="en-US" dirty="0" smtClean="0"/>
              <a:t>Gender Roles</a:t>
            </a:r>
          </a:p>
        </p:txBody>
      </p:sp>
      <p:sp>
        <p:nvSpPr>
          <p:cNvPr id="45059" name="Content Placeholder 2"/>
          <p:cNvSpPr>
            <a:spLocks noGrp="1"/>
          </p:cNvSpPr>
          <p:nvPr>
            <p:ph idx="1"/>
          </p:nvPr>
        </p:nvSpPr>
        <p:spPr>
          <a:xfrm>
            <a:off x="1752600" y="2209800"/>
            <a:ext cx="7772400" cy="4114800"/>
          </a:xfrm>
        </p:spPr>
        <p:txBody>
          <a:bodyPr rtlCol="0">
            <a:normAutofit lnSpcReduction="10000"/>
          </a:bodyPr>
          <a:lstStyle/>
          <a:p>
            <a:pPr>
              <a:buFont typeface="Wingdings 3" charset="2"/>
              <a:buChar char=""/>
              <a:defRPr/>
            </a:pPr>
            <a:r>
              <a:rPr lang="en-US" altLang="en-US" sz="2400" u="sng" dirty="0">
                <a:solidFill>
                  <a:schemeClr val="tx1">
                    <a:lumMod val="75000"/>
                    <a:lumOff val="25000"/>
                  </a:schemeClr>
                </a:solidFill>
              </a:rPr>
              <a:t>Gender roles are our expectations </a:t>
            </a:r>
          </a:p>
          <a:p>
            <a:pPr>
              <a:buFont typeface="Wingdings 3" charset="2"/>
              <a:buChar char=""/>
              <a:defRPr/>
            </a:pPr>
            <a:r>
              <a:rPr lang="en-US" altLang="en-US" sz="2400" u="sng" dirty="0">
                <a:solidFill>
                  <a:schemeClr val="tx1">
                    <a:lumMod val="75000"/>
                    <a:lumOff val="25000"/>
                  </a:schemeClr>
                </a:solidFill>
              </a:rPr>
              <a:t>about the way men and women behave</a:t>
            </a:r>
            <a:r>
              <a:rPr lang="en-US" altLang="en-US" sz="2400" dirty="0">
                <a:solidFill>
                  <a:schemeClr val="tx1">
                    <a:lumMod val="75000"/>
                    <a:lumOff val="25000"/>
                  </a:schemeClr>
                </a:solidFill>
              </a:rPr>
              <a:t>.</a:t>
            </a:r>
          </a:p>
          <a:p>
            <a:pPr>
              <a:buNone/>
              <a:defRPr/>
            </a:pPr>
            <a:endParaRPr lang="en-US" altLang="en-US" sz="2400" b="1" dirty="0">
              <a:solidFill>
                <a:schemeClr val="tx1">
                  <a:lumMod val="75000"/>
                  <a:lumOff val="25000"/>
                </a:schemeClr>
              </a:solidFill>
            </a:endParaRPr>
          </a:p>
          <a:p>
            <a:pPr>
              <a:buNone/>
              <a:defRPr/>
            </a:pPr>
            <a:r>
              <a:rPr lang="en-US" altLang="en-US" sz="2400" b="1" dirty="0">
                <a:solidFill>
                  <a:schemeClr val="tx1">
                    <a:lumMod val="75000"/>
                    <a:lumOff val="25000"/>
                  </a:schemeClr>
                </a:solidFill>
              </a:rPr>
              <a:t>30 years ago:</a:t>
            </a:r>
            <a:endParaRPr lang="en-US" altLang="en-US" sz="2400" dirty="0">
              <a:solidFill>
                <a:schemeClr val="tx1">
                  <a:lumMod val="75000"/>
                  <a:lumOff val="25000"/>
                </a:schemeClr>
              </a:solidFill>
            </a:endParaRPr>
          </a:p>
          <a:p>
            <a:pPr>
              <a:buFont typeface="Wingdings 3" charset="2"/>
              <a:buChar char=""/>
              <a:defRPr/>
            </a:pPr>
            <a:r>
              <a:rPr lang="en-US" altLang="en-US" sz="2400" dirty="0">
                <a:solidFill>
                  <a:schemeClr val="tx1">
                    <a:lumMod val="75000"/>
                    <a:lumOff val="25000"/>
                  </a:schemeClr>
                </a:solidFill>
              </a:rPr>
              <a:t>Men were expected to initiate dates, drive the car, pick  up the check.</a:t>
            </a:r>
          </a:p>
          <a:p>
            <a:pPr>
              <a:buFont typeface="Wingdings 3" charset="2"/>
              <a:buChar char=""/>
              <a:defRPr/>
            </a:pPr>
            <a:r>
              <a:rPr lang="en-US" altLang="en-US" sz="2400" dirty="0">
                <a:solidFill>
                  <a:schemeClr val="tx1">
                    <a:lumMod val="75000"/>
                    <a:lumOff val="25000"/>
                  </a:schemeClr>
                </a:solidFill>
              </a:rPr>
              <a:t>Women were expected to decorate the home, raise the children, and cook and clean.</a:t>
            </a:r>
          </a:p>
          <a:p>
            <a:pPr>
              <a:buFont typeface="Wingdings 3" charset="2"/>
              <a:buChar char=""/>
              <a:defRPr/>
            </a:pPr>
            <a:r>
              <a:rPr lang="en-US" altLang="en-US" sz="2400" dirty="0">
                <a:solidFill>
                  <a:schemeClr val="tx1">
                    <a:lumMod val="75000"/>
                    <a:lumOff val="25000"/>
                  </a:schemeClr>
                </a:solidFill>
              </a:rPr>
              <a:t>Do gender roles reflect what is biologically natural for men and women or do cultures construct them? </a:t>
            </a:r>
          </a:p>
        </p:txBody>
      </p:sp>
      <p:pic>
        <p:nvPicPr>
          <p:cNvPr id="97284" name="Picture 6" descr="http://img0.etsystatic.com/018/1/5350459/il_340x270.494845570_lioq.jpg"/>
          <p:cNvPicPr>
            <a:picLocks noChangeAspect="1" noChangeArrowheads="1"/>
          </p:cNvPicPr>
          <p:nvPr/>
        </p:nvPicPr>
        <p:blipFill>
          <a:blip r:embed="rId2">
            <a:extLst>
              <a:ext uri="{28A0092B-C50C-407E-A947-70E740481C1C}">
                <a14:useLocalDpi xmlns:a14="http://schemas.microsoft.com/office/drawing/2010/main" val="0"/>
              </a:ext>
            </a:extLst>
          </a:blip>
          <a:srcRect l="18610" r="8662" b="19193"/>
          <a:stretch>
            <a:fillRect/>
          </a:stretch>
        </p:blipFill>
        <p:spPr bwMode="auto">
          <a:xfrm>
            <a:off x="8492707" y="746125"/>
            <a:ext cx="2881313"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73063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2291751" y="194461"/>
            <a:ext cx="8610600" cy="1293028"/>
          </a:xfrm>
        </p:spPr>
        <p:txBody>
          <a:bodyPr/>
          <a:lstStyle/>
          <a:p>
            <a:r>
              <a:rPr lang="en-US" altLang="en-US" dirty="0" smtClean="0"/>
              <a:t>FREE TO BE YOU AND ME</a:t>
            </a:r>
          </a:p>
        </p:txBody>
      </p:sp>
      <p:sp>
        <p:nvSpPr>
          <p:cNvPr id="98307" name="Content Placeholder 2"/>
          <p:cNvSpPr>
            <a:spLocks noGrp="1"/>
          </p:cNvSpPr>
          <p:nvPr>
            <p:ph idx="1"/>
          </p:nvPr>
        </p:nvSpPr>
        <p:spPr>
          <a:xfrm>
            <a:off x="1981201" y="1487489"/>
            <a:ext cx="6348413" cy="3881437"/>
          </a:xfrm>
        </p:spPr>
        <p:txBody>
          <a:bodyPr/>
          <a:lstStyle/>
          <a:p>
            <a:r>
              <a:rPr lang="en-US" altLang="en-US" smtClean="0"/>
              <a:t>An ABC special, also created by Marlo Thomas, using poetry, songs, and sketches followed two years later in March </a:t>
            </a:r>
            <a:r>
              <a:rPr lang="en-US" altLang="en-US" u="sng" smtClean="0"/>
              <a:t>1974</a:t>
            </a:r>
            <a:r>
              <a:rPr lang="en-US" altLang="en-US" smtClean="0"/>
              <a:t>. </a:t>
            </a:r>
          </a:p>
          <a:p>
            <a:r>
              <a:rPr lang="en-US" altLang="en-US" u="sng" smtClean="0"/>
              <a:t>The basic concept was to encourage post-1960s gender neutrality, saluting values such as individuality, tolerance, and comfort with one's identity</a:t>
            </a:r>
            <a:r>
              <a:rPr lang="en-US" altLang="en-US" smtClean="0"/>
              <a:t>. A major thematic message is that anyone—whether a boy or a girl—can achieve anything.</a:t>
            </a:r>
          </a:p>
        </p:txBody>
      </p:sp>
      <p:pic>
        <p:nvPicPr>
          <p:cNvPr id="98308" name="Picture 2" descr="Image result for free to be you and 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190" y="4412412"/>
            <a:ext cx="51054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4" descr="Image result for free to be you and 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4098" y="4542586"/>
            <a:ext cx="28575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6998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Rot="1" noChangeArrowheads="1"/>
          </p:cNvSpPr>
          <p:nvPr>
            <p:ph idx="1"/>
          </p:nvPr>
        </p:nvSpPr>
        <p:spPr>
          <a:xfrm>
            <a:off x="508000" y="1600200"/>
            <a:ext cx="11176000" cy="5257800"/>
          </a:xfrm>
        </p:spPr>
        <p:txBody>
          <a:bodyPr/>
          <a:lstStyle/>
          <a:p>
            <a:pPr eaLnBrk="1" hangingPunct="1">
              <a:lnSpc>
                <a:spcPct val="80000"/>
              </a:lnSpc>
            </a:pPr>
            <a:r>
              <a:rPr lang="en-US" altLang="en-US" sz="2800" smtClean="0"/>
              <a:t>Little Albert was given a </a:t>
            </a:r>
          </a:p>
          <a:p>
            <a:pPr eaLnBrk="1" hangingPunct="1">
              <a:lnSpc>
                <a:spcPct val="80000"/>
              </a:lnSpc>
              <a:buFont typeface="Wingdings 3" pitchFamily="18" charset="2"/>
              <a:buNone/>
            </a:pPr>
            <a:r>
              <a:rPr lang="en-US" altLang="en-US" sz="2800" smtClean="0"/>
              <a:t>   </a:t>
            </a:r>
            <a:r>
              <a:rPr lang="en-US" altLang="en-US" sz="2800" u="sng" smtClean="0"/>
              <a:t>battery of baseline </a:t>
            </a:r>
          </a:p>
          <a:p>
            <a:pPr eaLnBrk="1" hangingPunct="1">
              <a:lnSpc>
                <a:spcPct val="80000"/>
              </a:lnSpc>
              <a:buFont typeface="Wingdings 3" pitchFamily="18" charset="2"/>
              <a:buNone/>
            </a:pPr>
            <a:r>
              <a:rPr lang="en-US" altLang="en-US" sz="2800" smtClean="0"/>
              <a:t>   </a:t>
            </a:r>
            <a:r>
              <a:rPr lang="en-US" altLang="en-US" sz="2800" u="sng" smtClean="0"/>
              <a:t>emotional tests.</a:t>
            </a:r>
          </a:p>
          <a:p>
            <a:pPr eaLnBrk="1" hangingPunct="1">
              <a:lnSpc>
                <a:spcPct val="80000"/>
              </a:lnSpc>
            </a:pPr>
            <a:r>
              <a:rPr lang="en-US" altLang="en-US" sz="2800" smtClean="0"/>
              <a:t>The infant was exposed,</a:t>
            </a:r>
          </a:p>
          <a:p>
            <a:pPr eaLnBrk="1" hangingPunct="1">
              <a:lnSpc>
                <a:spcPct val="80000"/>
              </a:lnSpc>
              <a:buFont typeface="Wingdings 3" pitchFamily="18" charset="2"/>
              <a:buNone/>
            </a:pPr>
            <a:r>
              <a:rPr lang="en-US" altLang="en-US" sz="2800" smtClean="0"/>
              <a:t>   briefly and for the first time, </a:t>
            </a:r>
          </a:p>
          <a:p>
            <a:pPr eaLnBrk="1" hangingPunct="1">
              <a:lnSpc>
                <a:spcPct val="80000"/>
              </a:lnSpc>
              <a:buFont typeface="Wingdings 3" pitchFamily="18" charset="2"/>
              <a:buNone/>
            </a:pPr>
            <a:r>
              <a:rPr lang="en-US" altLang="en-US" sz="2800" smtClean="0"/>
              <a:t>   to a white rat, a rabbit, a dog, a monkey, masks with and without hair, cotton wool, burning newspapers, etc. </a:t>
            </a:r>
          </a:p>
          <a:p>
            <a:pPr eaLnBrk="1" hangingPunct="1">
              <a:lnSpc>
                <a:spcPct val="80000"/>
              </a:lnSpc>
            </a:pPr>
            <a:r>
              <a:rPr lang="en-US" altLang="en-US" sz="2800" smtClean="0"/>
              <a:t>The experiment began by placing Albert on a mattress on a table in the middle of a room. A white laboratory rat was placed near Albert and he was allowed to play with it. </a:t>
            </a:r>
          </a:p>
        </p:txBody>
      </p:sp>
      <p:sp>
        <p:nvSpPr>
          <p:cNvPr id="143362" name="Rectangle 2"/>
          <p:cNvSpPr>
            <a:spLocks noGrp="1" noRot="1" noChangeArrowheads="1"/>
          </p:cNvSpPr>
          <p:nvPr>
            <p:ph type="title"/>
          </p:nvPr>
        </p:nvSpPr>
        <p:spPr>
          <a:xfrm>
            <a:off x="-1257837" y="0"/>
            <a:ext cx="10972800" cy="1143000"/>
          </a:xfrm>
        </p:spPr>
        <p:txBody>
          <a:bodyPr/>
          <a:lstStyle/>
          <a:p>
            <a:pPr eaLnBrk="1" fontAlgn="auto" hangingPunct="1">
              <a:spcAft>
                <a:spcPts val="0"/>
              </a:spcAft>
              <a:defRPr/>
            </a:pPr>
            <a:r>
              <a:rPr lang="en-US" dirty="0" smtClean="0"/>
              <a:t>The Experiment</a:t>
            </a:r>
          </a:p>
        </p:txBody>
      </p:sp>
      <p:pic>
        <p:nvPicPr>
          <p:cNvPr id="29700" name="Picture 4" descr="alb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9132" y="1004552"/>
            <a:ext cx="43688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5781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2007079" y="801286"/>
            <a:ext cx="8610600" cy="1293028"/>
          </a:xfrm>
        </p:spPr>
        <p:txBody>
          <a:bodyPr/>
          <a:lstStyle/>
          <a:p>
            <a:pPr eaLnBrk="1" hangingPunct="1"/>
            <a:r>
              <a:rPr lang="en-US" altLang="en-US" dirty="0" smtClean="0"/>
              <a:t>Pink vs. Blue</a:t>
            </a:r>
          </a:p>
        </p:txBody>
      </p:sp>
      <p:sp>
        <p:nvSpPr>
          <p:cNvPr id="46083" name="Content Placeholder 2"/>
          <p:cNvSpPr>
            <a:spLocks noGrp="1"/>
          </p:cNvSpPr>
          <p:nvPr>
            <p:ph idx="1"/>
          </p:nvPr>
        </p:nvSpPr>
        <p:spPr>
          <a:xfrm>
            <a:off x="1752600" y="1447800"/>
            <a:ext cx="5754688" cy="4459288"/>
          </a:xfrm>
        </p:spPr>
        <p:txBody>
          <a:bodyPr rtlCol="0">
            <a:normAutofit/>
          </a:bodyPr>
          <a:lstStyle/>
          <a:p>
            <a:pPr>
              <a:buFont typeface="Wingdings 3" charset="2"/>
              <a:buChar char=""/>
              <a:defRPr/>
            </a:pPr>
            <a:r>
              <a:rPr lang="en-US" altLang="en-US" sz="2800" dirty="0">
                <a:solidFill>
                  <a:schemeClr val="tx1">
                    <a:lumMod val="75000"/>
                    <a:lumOff val="25000"/>
                  </a:schemeClr>
                </a:solidFill>
              </a:rPr>
              <a:t>Gender differences surface early in children’s play.  </a:t>
            </a:r>
            <a:r>
              <a:rPr lang="en-US" altLang="en-US" sz="2800" u="sng" dirty="0">
                <a:solidFill>
                  <a:schemeClr val="tx1">
                    <a:lumMod val="75000"/>
                    <a:lumOff val="25000"/>
                  </a:schemeClr>
                </a:solidFill>
              </a:rPr>
              <a:t>Boys typically play in large groups with activity focus and little intimate discussion.  Girls usually play in smaller groups with one friend</a:t>
            </a:r>
            <a:r>
              <a:rPr lang="en-US" altLang="en-US" sz="2800" dirty="0">
                <a:solidFill>
                  <a:schemeClr val="tx1">
                    <a:lumMod val="75000"/>
                    <a:lumOff val="25000"/>
                  </a:schemeClr>
                </a:solidFill>
              </a:rPr>
              <a:t>.</a:t>
            </a:r>
          </a:p>
          <a:p>
            <a:pPr>
              <a:buFont typeface="Wingdings 3" charset="2"/>
              <a:buChar char=""/>
              <a:defRPr/>
            </a:pPr>
            <a:r>
              <a:rPr lang="en-US" altLang="en-US" sz="2800" u="sng" dirty="0">
                <a:solidFill>
                  <a:schemeClr val="tx1">
                    <a:lumMod val="75000"/>
                    <a:lumOff val="25000"/>
                  </a:schemeClr>
                </a:solidFill>
              </a:rPr>
              <a:t>Girls are less competitive </a:t>
            </a:r>
            <a:r>
              <a:rPr lang="en-US" altLang="en-US" sz="2800" dirty="0">
                <a:solidFill>
                  <a:schemeClr val="tx1">
                    <a:lumMod val="75000"/>
                    <a:lumOff val="25000"/>
                  </a:schemeClr>
                </a:solidFill>
              </a:rPr>
              <a:t>in their play than boys and </a:t>
            </a:r>
            <a:r>
              <a:rPr lang="en-US" altLang="en-US" sz="2800" u="sng" dirty="0">
                <a:solidFill>
                  <a:schemeClr val="tx1">
                    <a:lumMod val="75000"/>
                    <a:lumOff val="25000"/>
                  </a:schemeClr>
                </a:solidFill>
              </a:rPr>
              <a:t>initiate social relationships. </a:t>
            </a:r>
          </a:p>
          <a:p>
            <a:pPr>
              <a:buFont typeface="Wingdings 3" charset="2"/>
              <a:buChar char=""/>
              <a:defRPr/>
            </a:pPr>
            <a:endParaRPr lang="en-US" altLang="en-US" sz="2800" dirty="0">
              <a:solidFill>
                <a:schemeClr val="tx1">
                  <a:lumMod val="75000"/>
                  <a:lumOff val="25000"/>
                </a:schemeClr>
              </a:solidFill>
            </a:endParaRPr>
          </a:p>
        </p:txBody>
      </p:sp>
      <p:pic>
        <p:nvPicPr>
          <p:cNvPr id="99332" name="Picture 6" descr="http://fc01.deviantart.net/fs70/f/2012/187/5/d/princess_aurora_pink_vs_blue_by_minkythomas-d566er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1413" y="1936750"/>
            <a:ext cx="288766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42930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713117" y="453822"/>
            <a:ext cx="8610600" cy="1293028"/>
          </a:xfrm>
        </p:spPr>
        <p:txBody>
          <a:bodyPr/>
          <a:lstStyle/>
          <a:p>
            <a:pPr eaLnBrk="1" hangingPunct="1"/>
            <a:r>
              <a:rPr lang="en-US" altLang="en-US" b="1" dirty="0" smtClean="0"/>
              <a:t>Child Rearing</a:t>
            </a:r>
          </a:p>
        </p:txBody>
      </p:sp>
      <p:sp>
        <p:nvSpPr>
          <p:cNvPr id="47107" name="Content Placeholder 2"/>
          <p:cNvSpPr>
            <a:spLocks noGrp="1"/>
          </p:cNvSpPr>
          <p:nvPr>
            <p:ph idx="1"/>
          </p:nvPr>
        </p:nvSpPr>
        <p:spPr>
          <a:xfrm>
            <a:off x="344187" y="1684333"/>
            <a:ext cx="6934200" cy="4724400"/>
          </a:xfrm>
        </p:spPr>
        <p:txBody>
          <a:bodyPr rtlCol="0">
            <a:normAutofit lnSpcReduction="10000"/>
          </a:bodyPr>
          <a:lstStyle/>
          <a:p>
            <a:pPr>
              <a:buFont typeface="Wingdings 3" charset="2"/>
              <a:buChar char=""/>
              <a:defRPr/>
            </a:pPr>
            <a:r>
              <a:rPr lang="en-US" altLang="en-US" sz="2400" b="1" dirty="0">
                <a:solidFill>
                  <a:schemeClr val="tx1">
                    <a:lumMod val="75000"/>
                    <a:lumOff val="25000"/>
                  </a:schemeClr>
                </a:solidFill>
              </a:rPr>
              <a:t>Gender Identity</a:t>
            </a:r>
            <a:r>
              <a:rPr lang="en-US" altLang="en-US" sz="2400" dirty="0">
                <a:solidFill>
                  <a:schemeClr val="tx1">
                    <a:lumMod val="75000"/>
                    <a:lumOff val="25000"/>
                  </a:schemeClr>
                </a:solidFill>
              </a:rPr>
              <a:t>:  our sense of being male or female.</a:t>
            </a:r>
          </a:p>
          <a:p>
            <a:pPr>
              <a:buFont typeface="Wingdings 3" charset="2"/>
              <a:buChar char=""/>
              <a:defRPr/>
            </a:pPr>
            <a:r>
              <a:rPr lang="en-US" altLang="en-US" sz="2400" b="1" dirty="0">
                <a:solidFill>
                  <a:schemeClr val="tx1">
                    <a:lumMod val="75000"/>
                    <a:lumOff val="25000"/>
                  </a:schemeClr>
                </a:solidFill>
              </a:rPr>
              <a:t>Gender-typed:</a:t>
            </a:r>
            <a:r>
              <a:rPr lang="en-US" altLang="en-US" sz="2400" dirty="0">
                <a:solidFill>
                  <a:schemeClr val="tx1">
                    <a:lumMod val="75000"/>
                    <a:lumOff val="25000"/>
                  </a:schemeClr>
                </a:solidFill>
              </a:rPr>
              <a:t>  some boys exhibit more masculine traits and some girls exhibit more feminine traits.</a:t>
            </a:r>
          </a:p>
          <a:p>
            <a:pPr>
              <a:buFont typeface="Wingdings 3" charset="2"/>
              <a:buChar char=""/>
              <a:defRPr/>
            </a:pPr>
            <a:endParaRPr lang="en-US" altLang="en-US" sz="2400" dirty="0">
              <a:solidFill>
                <a:schemeClr val="tx1">
                  <a:lumMod val="75000"/>
                  <a:lumOff val="25000"/>
                </a:schemeClr>
              </a:solidFill>
            </a:endParaRPr>
          </a:p>
          <a:p>
            <a:pPr>
              <a:buNone/>
              <a:defRPr/>
            </a:pPr>
            <a:r>
              <a:rPr lang="en-US" altLang="en-US" sz="2400" b="1" dirty="0">
                <a:solidFill>
                  <a:schemeClr val="tx1">
                    <a:lumMod val="75000"/>
                    <a:lumOff val="25000"/>
                  </a:schemeClr>
                </a:solidFill>
              </a:rPr>
              <a:t>Social Learning Theory </a:t>
            </a:r>
            <a:endParaRPr lang="en-US" altLang="en-US" sz="2400" dirty="0">
              <a:solidFill>
                <a:schemeClr val="tx1">
                  <a:lumMod val="75000"/>
                  <a:lumOff val="25000"/>
                </a:schemeClr>
              </a:solidFill>
            </a:endParaRPr>
          </a:p>
          <a:p>
            <a:pPr>
              <a:buFont typeface="Wingdings 3" charset="2"/>
              <a:buChar char=""/>
              <a:defRPr/>
            </a:pPr>
            <a:r>
              <a:rPr lang="en-US" altLang="en-US" sz="2400" u="sng" dirty="0">
                <a:solidFill>
                  <a:schemeClr val="tx1">
                    <a:lumMod val="75000"/>
                    <a:lumOff val="25000"/>
                  </a:schemeClr>
                </a:solidFill>
              </a:rPr>
              <a:t>This theory assumes that children learn gender-linked behaviors by observing and imitating and by being rewarded or punished</a:t>
            </a:r>
            <a:r>
              <a:rPr lang="en-US" altLang="en-US" sz="2400" dirty="0">
                <a:solidFill>
                  <a:schemeClr val="tx1">
                    <a:lumMod val="75000"/>
                    <a:lumOff val="25000"/>
                  </a:schemeClr>
                </a:solidFill>
              </a:rPr>
              <a:t>. </a:t>
            </a:r>
          </a:p>
          <a:p>
            <a:pPr>
              <a:buFont typeface="Wingdings 3" charset="2"/>
              <a:buChar char=""/>
              <a:defRPr/>
            </a:pPr>
            <a:r>
              <a:rPr lang="en-US" altLang="en-US" sz="2400" dirty="0">
                <a:solidFill>
                  <a:schemeClr val="tx1">
                    <a:lumMod val="75000"/>
                    <a:lumOff val="25000"/>
                  </a:schemeClr>
                </a:solidFill>
              </a:rPr>
              <a:t>“Big boys don’t cry.” Or “You are a good mommy to your dolls.”</a:t>
            </a:r>
          </a:p>
          <a:p>
            <a:pPr>
              <a:buFont typeface="Wingdings 3" charset="2"/>
              <a:buChar char=""/>
              <a:defRPr/>
            </a:pPr>
            <a:endParaRPr lang="en-US" altLang="en-US" dirty="0" smtClean="0">
              <a:solidFill>
                <a:schemeClr val="tx1">
                  <a:lumMod val="75000"/>
                  <a:lumOff val="25000"/>
                </a:schemeClr>
              </a:solidFill>
            </a:endParaRPr>
          </a:p>
        </p:txBody>
      </p:sp>
      <p:pic>
        <p:nvPicPr>
          <p:cNvPr id="16386" name="Picture 2" descr="Image result for gender pink 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8387" y="2330621"/>
            <a:ext cx="4913613" cy="3431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04264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027293" y="1359410"/>
            <a:ext cx="7307262" cy="754062"/>
          </a:xfrm>
        </p:spPr>
        <p:txBody>
          <a:bodyPr/>
          <a:lstStyle/>
          <a:p>
            <a:pPr eaLnBrk="1" hangingPunct="1"/>
            <a:r>
              <a:rPr lang="en-GB" altLang="en-US" dirty="0" smtClean="0"/>
              <a:t>Social learning theory</a:t>
            </a:r>
          </a:p>
        </p:txBody>
      </p:sp>
      <p:sp>
        <p:nvSpPr>
          <p:cNvPr id="100355" name="Rectangle 3"/>
          <p:cNvSpPr>
            <a:spLocks noGrp="1" noChangeArrowheads="1"/>
          </p:cNvSpPr>
          <p:nvPr>
            <p:ph type="body" sz="half" idx="1"/>
          </p:nvPr>
        </p:nvSpPr>
        <p:spPr>
          <a:xfrm>
            <a:off x="2057400" y="2209801"/>
            <a:ext cx="5638800" cy="3922713"/>
          </a:xfrm>
        </p:spPr>
        <p:txBody>
          <a:bodyPr/>
          <a:lstStyle/>
          <a:p>
            <a:pPr eaLnBrk="1" hangingPunct="1"/>
            <a:r>
              <a:rPr lang="en-GB" altLang="en-US" sz="2800"/>
              <a:t>Almost from birth children are </a:t>
            </a:r>
            <a:r>
              <a:rPr lang="en-GB" altLang="en-US" sz="2800" u="sng"/>
              <a:t>treated in gender specific ways </a:t>
            </a:r>
            <a:r>
              <a:rPr lang="en-GB" altLang="en-US" sz="2800"/>
              <a:t>(e.g birth day cards &amp; dress)</a:t>
            </a:r>
          </a:p>
          <a:p>
            <a:pPr eaLnBrk="1" hangingPunct="1"/>
            <a:r>
              <a:rPr lang="en-GB" altLang="en-US" sz="2800" u="sng"/>
              <a:t>Parents &amp; society reinforce gender specific behaviors &amp; attitudes.</a:t>
            </a:r>
          </a:p>
          <a:p>
            <a:pPr eaLnBrk="1" hangingPunct="1"/>
            <a:r>
              <a:rPr lang="en-GB" altLang="en-US" sz="2800"/>
              <a:t>Boys and girls imitate males &amp; females respectively</a:t>
            </a:r>
          </a:p>
          <a:p>
            <a:pPr eaLnBrk="1" hangingPunct="1"/>
            <a:endParaRPr lang="en-GB" altLang="en-US" sz="2800"/>
          </a:p>
        </p:txBody>
      </p:sp>
      <p:pic>
        <p:nvPicPr>
          <p:cNvPr id="101380" name="Picture 5" descr="E:\PFiles\MSOffice\Clipart\standard\stddir2\bd07459_.wmf"/>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7848600" y="2241550"/>
            <a:ext cx="2362200" cy="3092450"/>
          </a:xfrm>
        </p:spPr>
      </p:pic>
    </p:spTree>
    <p:extLst>
      <p:ext uri="{BB962C8B-B14F-4D97-AF65-F5344CB8AC3E}">
        <p14:creationId xmlns:p14="http://schemas.microsoft.com/office/powerpoint/2010/main" val="2621273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0354">
                                            <p:txEl>
                                              <p:pRg st="0" end="0"/>
                                            </p:txEl>
                                          </p:spTgt>
                                        </p:tgtEl>
                                        <p:attrNameLst>
                                          <p:attrName>style.visibility</p:attrName>
                                        </p:attrNameLst>
                                      </p:cBhvr>
                                      <p:to>
                                        <p:strVal val="visible"/>
                                      </p:to>
                                    </p:set>
                                    <p:animEffect transition="in" filter="box(out)">
                                      <p:cBhvr>
                                        <p:cTn id="7" dur="500"/>
                                        <p:tgtEl>
                                          <p:spTgt spid="10035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0355">
                                            <p:txEl>
                                              <p:pRg st="0" end="0"/>
                                            </p:txEl>
                                          </p:spTgt>
                                        </p:tgtEl>
                                        <p:attrNameLst>
                                          <p:attrName>style.visibility</p:attrName>
                                        </p:attrNameLst>
                                      </p:cBhvr>
                                      <p:to>
                                        <p:strVal val="visible"/>
                                      </p:to>
                                    </p:set>
                                    <p:animEffect transition="in" filter="box(out)">
                                      <p:cBhvr>
                                        <p:cTn id="12" dur="500"/>
                                        <p:tgtEl>
                                          <p:spTgt spid="100355">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0355">
                                            <p:txEl>
                                              <p:pRg st="1" end="1"/>
                                            </p:txEl>
                                          </p:spTgt>
                                        </p:tgtEl>
                                        <p:attrNameLst>
                                          <p:attrName>style.visibility</p:attrName>
                                        </p:attrNameLst>
                                      </p:cBhvr>
                                      <p:to>
                                        <p:strVal val="visible"/>
                                      </p:to>
                                    </p:set>
                                    <p:animEffect transition="in" filter="box(out)">
                                      <p:cBhvr>
                                        <p:cTn id="17" dur="500"/>
                                        <p:tgtEl>
                                          <p:spTgt spid="100355">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00355">
                                            <p:txEl>
                                              <p:pRg st="2" end="2"/>
                                            </p:txEl>
                                          </p:spTgt>
                                        </p:tgtEl>
                                        <p:attrNameLst>
                                          <p:attrName>style.visibility</p:attrName>
                                        </p:attrNameLst>
                                      </p:cBhvr>
                                      <p:to>
                                        <p:strVal val="visible"/>
                                      </p:to>
                                    </p:set>
                                    <p:animEffect transition="in" filter="box(out)">
                                      <p:cBhvr>
                                        <p:cTn id="22" dur="500"/>
                                        <p:tgtEl>
                                          <p:spTgt spid="100355">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build="p" autoUpdateAnimBg="0"/>
      <p:bldP spid="100355"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9996" y="2683099"/>
            <a:ext cx="9969322" cy="1308100"/>
          </a:xfrm>
        </p:spPr>
        <p:txBody>
          <a:bodyPr rtlCol="0">
            <a:normAutofit fontScale="90000"/>
          </a:bodyPr>
          <a:lstStyle/>
          <a:p>
            <a:pPr>
              <a:defRPr/>
            </a:pPr>
            <a:r>
              <a:rPr lang="en-US" altLang="en-US" dirty="0" smtClean="0"/>
              <a:t>Would you let your son have a dollhouse?</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
            </a:r>
            <a:br>
              <a:rPr lang="en-US" altLang="en-US" dirty="0" smtClean="0"/>
            </a:br>
            <a:r>
              <a:rPr lang="en-US" altLang="en-US" dirty="0" smtClean="0"/>
              <a:t>Would you allow your daughter to join the wrestling team?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l="32921"/>
          <a:stretch>
            <a:fillRect/>
          </a:stretch>
        </p:blipFill>
        <p:spPr bwMode="auto">
          <a:xfrm>
            <a:off x="172793" y="1146220"/>
            <a:ext cx="3514725"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417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53584" y="902395"/>
            <a:ext cx="8610600" cy="1293028"/>
          </a:xfrm>
        </p:spPr>
        <p:txBody>
          <a:bodyPr/>
          <a:lstStyle/>
          <a:p>
            <a:r>
              <a:rPr lang="en-US" altLang="en-US" dirty="0" smtClean="0"/>
              <a:t>William Wants a Doll</a:t>
            </a:r>
          </a:p>
        </p:txBody>
      </p:sp>
      <p:pic>
        <p:nvPicPr>
          <p:cNvPr id="103427" name="Picture 2" descr="Image result for free to be you and 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8774" y="2054376"/>
            <a:ext cx="23812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973" y="2078038"/>
            <a:ext cx="2808288"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6" descr="Image result for free to be you and 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649788"/>
            <a:ext cx="342900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itle 1"/>
          <p:cNvSpPr txBox="1">
            <a:spLocks/>
          </p:cNvSpPr>
          <p:nvPr/>
        </p:nvSpPr>
        <p:spPr bwMode="auto">
          <a:xfrm>
            <a:off x="1600201" y="3908425"/>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3600">
                <a:solidFill>
                  <a:schemeClr val="accent1"/>
                </a:solidFill>
              </a:rPr>
              <a:t>When I Grow UP</a:t>
            </a:r>
          </a:p>
        </p:txBody>
      </p:sp>
      <p:sp>
        <p:nvSpPr>
          <p:cNvPr id="103431" name="Title 1"/>
          <p:cNvSpPr txBox="1">
            <a:spLocks/>
          </p:cNvSpPr>
          <p:nvPr/>
        </p:nvSpPr>
        <p:spPr bwMode="auto">
          <a:xfrm>
            <a:off x="5670551" y="3789363"/>
            <a:ext cx="6348413"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Tx/>
              <a:buNone/>
            </a:pPr>
            <a:r>
              <a:rPr lang="en-US" altLang="en-US" sz="3600">
                <a:solidFill>
                  <a:schemeClr val="accent1"/>
                </a:solidFill>
              </a:rPr>
              <a:t>It’s Alright to Cry</a:t>
            </a:r>
          </a:p>
        </p:txBody>
      </p:sp>
      <p:pic>
        <p:nvPicPr>
          <p:cNvPr id="103432" name="Picture 8" descr="Image result for free to be you and me"/>
          <p:cNvPicPr>
            <a:picLocks noChangeAspect="1" noChangeArrowheads="1"/>
          </p:cNvPicPr>
          <p:nvPr/>
        </p:nvPicPr>
        <p:blipFill>
          <a:blip r:embed="rId5">
            <a:extLst>
              <a:ext uri="{28A0092B-C50C-407E-A947-70E740481C1C}">
                <a14:useLocalDpi xmlns:a14="http://schemas.microsoft.com/office/drawing/2010/main" val="0"/>
              </a:ext>
            </a:extLst>
          </a:blip>
          <a:srcRect l="47318" t="-880" r="10182"/>
          <a:stretch>
            <a:fillRect/>
          </a:stretch>
        </p:blipFill>
        <p:spPr bwMode="auto">
          <a:xfrm>
            <a:off x="6586539" y="4414838"/>
            <a:ext cx="1620837"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93327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206118" y="457201"/>
            <a:ext cx="10390716" cy="1143000"/>
          </a:xfrm>
        </p:spPr>
        <p:txBody>
          <a:bodyPr/>
          <a:lstStyle/>
          <a:p>
            <a:pPr eaLnBrk="1" hangingPunct="1"/>
            <a:r>
              <a:rPr lang="en-US" altLang="en-US" dirty="0" smtClean="0"/>
              <a:t>Gender Schema Theory</a:t>
            </a:r>
          </a:p>
        </p:txBody>
      </p:sp>
      <p:sp>
        <p:nvSpPr>
          <p:cNvPr id="54275" name="Text Placeholder 2"/>
          <p:cNvSpPr>
            <a:spLocks noGrp="1"/>
          </p:cNvSpPr>
          <p:nvPr>
            <p:ph type="body" sz="half" idx="1"/>
          </p:nvPr>
        </p:nvSpPr>
        <p:spPr>
          <a:xfrm>
            <a:off x="421257" y="1789983"/>
            <a:ext cx="6324600" cy="4532313"/>
          </a:xfrm>
        </p:spPr>
        <p:txBody>
          <a:bodyPr rtlCol="0">
            <a:normAutofit lnSpcReduction="10000"/>
          </a:bodyPr>
          <a:lstStyle/>
          <a:p>
            <a:pPr>
              <a:buFont typeface="Wingdings 3" charset="2"/>
              <a:buChar char=""/>
              <a:defRPr/>
            </a:pPr>
            <a:r>
              <a:rPr lang="en-US" altLang="en-US" sz="2400" u="sng" dirty="0">
                <a:solidFill>
                  <a:schemeClr val="tx1">
                    <a:lumMod val="75000"/>
                    <a:lumOff val="25000"/>
                  </a:schemeClr>
                </a:solidFill>
              </a:rPr>
              <a:t>This theory combines social learning theory with cognition.  Gender becomes a lens through which you view your experiences.</a:t>
            </a:r>
          </a:p>
          <a:p>
            <a:pPr>
              <a:buNone/>
              <a:defRPr/>
            </a:pPr>
            <a:endParaRPr lang="en-US" altLang="en-US" sz="2400" u="sng" dirty="0">
              <a:solidFill>
                <a:schemeClr val="tx1">
                  <a:lumMod val="75000"/>
                  <a:lumOff val="25000"/>
                </a:schemeClr>
              </a:solidFill>
            </a:endParaRPr>
          </a:p>
          <a:p>
            <a:pPr>
              <a:buFont typeface="Wingdings 3" charset="2"/>
              <a:buChar char=""/>
              <a:defRPr/>
            </a:pPr>
            <a:r>
              <a:rPr lang="en-US" altLang="en-US" sz="2400" b="1" dirty="0">
                <a:solidFill>
                  <a:schemeClr val="tx1">
                    <a:lumMod val="75000"/>
                    <a:lumOff val="25000"/>
                  </a:schemeClr>
                </a:solidFill>
              </a:rPr>
              <a:t>Age 1-  </a:t>
            </a:r>
            <a:r>
              <a:rPr lang="en-US" altLang="en-US" sz="2400" dirty="0">
                <a:solidFill>
                  <a:schemeClr val="tx1">
                    <a:lumMod val="75000"/>
                    <a:lumOff val="25000"/>
                  </a:schemeClr>
                </a:solidFill>
              </a:rPr>
              <a:t>Children discriminate between male and female voices.</a:t>
            </a:r>
          </a:p>
          <a:p>
            <a:pPr>
              <a:buFont typeface="Wingdings 3" charset="2"/>
              <a:buChar char=""/>
              <a:defRPr/>
            </a:pPr>
            <a:r>
              <a:rPr lang="en-US" altLang="en-US" sz="2400" b="1" dirty="0">
                <a:solidFill>
                  <a:schemeClr val="tx1">
                    <a:lumMod val="75000"/>
                    <a:lumOff val="25000"/>
                  </a:schemeClr>
                </a:solidFill>
              </a:rPr>
              <a:t>Age 2- </a:t>
            </a:r>
            <a:r>
              <a:rPr lang="en-US" altLang="en-US" sz="2400" dirty="0">
                <a:solidFill>
                  <a:schemeClr val="tx1">
                    <a:lumMod val="75000"/>
                    <a:lumOff val="25000"/>
                  </a:schemeClr>
                </a:solidFill>
              </a:rPr>
              <a:t>Children organize their language according to gender he/she</a:t>
            </a:r>
          </a:p>
          <a:p>
            <a:pPr>
              <a:buFont typeface="Wingdings 3" charset="2"/>
              <a:buChar char=""/>
              <a:defRPr/>
            </a:pPr>
            <a:r>
              <a:rPr lang="en-US" altLang="en-US" sz="2400" b="1" dirty="0">
                <a:solidFill>
                  <a:schemeClr val="tx1">
                    <a:lumMod val="75000"/>
                    <a:lumOff val="25000"/>
                  </a:schemeClr>
                </a:solidFill>
              </a:rPr>
              <a:t>Age 3/4- </a:t>
            </a:r>
            <a:r>
              <a:rPr lang="en-US" altLang="en-US" sz="2400" dirty="0">
                <a:solidFill>
                  <a:schemeClr val="tx1">
                    <a:lumMod val="75000"/>
                    <a:lumOff val="25000"/>
                  </a:schemeClr>
                </a:solidFill>
              </a:rPr>
              <a:t>Children seek out their own gender for play.</a:t>
            </a:r>
          </a:p>
          <a:p>
            <a:pPr>
              <a:buFont typeface="Wingdings 3" charset="2"/>
              <a:buChar char=""/>
              <a:defRPr/>
            </a:pPr>
            <a:r>
              <a:rPr lang="en-US" altLang="en-US" sz="2400" b="1" dirty="0">
                <a:solidFill>
                  <a:schemeClr val="tx1">
                    <a:lumMod val="75000"/>
                    <a:lumOff val="25000"/>
                  </a:schemeClr>
                </a:solidFill>
              </a:rPr>
              <a:t>Age 5/6- </a:t>
            </a:r>
            <a:r>
              <a:rPr lang="en-US" altLang="en-US" sz="2400" dirty="0">
                <a:solidFill>
                  <a:schemeClr val="tx1">
                    <a:lumMod val="75000"/>
                    <a:lumOff val="25000"/>
                  </a:schemeClr>
                </a:solidFill>
              </a:rPr>
              <a:t>Stereotypes about boys/girls peak.</a:t>
            </a:r>
          </a:p>
          <a:p>
            <a:pPr>
              <a:buNone/>
              <a:defRPr/>
            </a:pPr>
            <a:endParaRPr lang="en-US" altLang="en-US" sz="2400" dirty="0">
              <a:solidFill>
                <a:schemeClr val="tx1">
                  <a:lumMod val="75000"/>
                  <a:lumOff val="25000"/>
                </a:schemeClr>
              </a:solidFill>
            </a:endParaRPr>
          </a:p>
        </p:txBody>
      </p:sp>
      <p:pic>
        <p:nvPicPr>
          <p:cNvPr id="2050" name="Picture 2" descr="Image result for gender sche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2331" y="1496053"/>
            <a:ext cx="3683900" cy="552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59168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019355" y="1150937"/>
            <a:ext cx="6019800" cy="830263"/>
          </a:xfrm>
        </p:spPr>
        <p:txBody>
          <a:bodyPr/>
          <a:lstStyle/>
          <a:p>
            <a:pPr eaLnBrk="1" hangingPunct="1"/>
            <a:r>
              <a:rPr lang="en-GB" altLang="en-US" sz="3200" dirty="0"/>
              <a:t>Gender Schema Theory</a:t>
            </a:r>
            <a:endParaRPr lang="en-GB" altLang="en-US" dirty="0" smtClean="0"/>
          </a:p>
        </p:txBody>
      </p:sp>
      <p:sp>
        <p:nvSpPr>
          <p:cNvPr id="99331" name="Rectangle 3"/>
          <p:cNvSpPr>
            <a:spLocks noGrp="1" noChangeArrowheads="1"/>
          </p:cNvSpPr>
          <p:nvPr>
            <p:ph type="body" sz="half" idx="1"/>
          </p:nvPr>
        </p:nvSpPr>
        <p:spPr>
          <a:xfrm>
            <a:off x="1676400" y="1981200"/>
            <a:ext cx="5943600" cy="4383088"/>
          </a:xfrm>
        </p:spPr>
        <p:txBody>
          <a:bodyPr rtlCol="0">
            <a:normAutofit fontScale="92500"/>
          </a:bodyPr>
          <a:lstStyle/>
          <a:p>
            <a:pPr>
              <a:buFont typeface="Wingdings 3" charset="2"/>
              <a:buChar char=""/>
              <a:defRPr/>
            </a:pPr>
            <a:r>
              <a:rPr lang="en-GB" altLang="en-US" sz="2400" u="sng" dirty="0">
                <a:solidFill>
                  <a:schemeClr val="tx1">
                    <a:lumMod val="75000"/>
                    <a:lumOff val="25000"/>
                  </a:schemeClr>
                </a:solidFill>
              </a:rPr>
              <a:t>Links cognitive development with social learning theory in the sense that schemas are socialized cognitive networks of sex &amp; gender roles</a:t>
            </a:r>
          </a:p>
          <a:p>
            <a:pPr>
              <a:buNone/>
              <a:defRPr/>
            </a:pPr>
            <a:endParaRPr lang="en-GB" altLang="en-US" sz="2400" u="sng" dirty="0">
              <a:solidFill>
                <a:schemeClr val="tx1">
                  <a:lumMod val="75000"/>
                  <a:lumOff val="25000"/>
                </a:schemeClr>
              </a:solidFill>
            </a:endParaRPr>
          </a:p>
          <a:p>
            <a:pPr>
              <a:buFont typeface="Wingdings 3" charset="2"/>
              <a:buChar char=""/>
              <a:defRPr/>
            </a:pPr>
            <a:r>
              <a:rPr lang="en-GB" altLang="en-US" sz="2400" u="sng" dirty="0">
                <a:solidFill>
                  <a:schemeClr val="tx1">
                    <a:lumMod val="75000"/>
                    <a:lumOff val="25000"/>
                  </a:schemeClr>
                </a:solidFill>
              </a:rPr>
              <a:t>People with high gender schemas are more prone to stereotypic perception &amp; </a:t>
            </a:r>
            <a:r>
              <a:rPr lang="en-GB" altLang="en-US" sz="2400" u="sng" dirty="0" err="1">
                <a:solidFill>
                  <a:schemeClr val="tx1">
                    <a:lumMod val="75000"/>
                    <a:lumOff val="25000"/>
                  </a:schemeClr>
                </a:solidFill>
              </a:rPr>
              <a:t>behavior</a:t>
            </a:r>
            <a:r>
              <a:rPr lang="en-GB" altLang="en-US" sz="2400" u="sng" dirty="0">
                <a:solidFill>
                  <a:schemeClr val="tx1">
                    <a:lumMod val="75000"/>
                    <a:lumOff val="25000"/>
                  </a:schemeClr>
                </a:solidFill>
              </a:rPr>
              <a:t>.</a:t>
            </a:r>
          </a:p>
          <a:p>
            <a:pPr>
              <a:buNone/>
              <a:defRPr/>
            </a:pPr>
            <a:endParaRPr lang="en-GB" altLang="en-US" sz="2400" u="sng" dirty="0">
              <a:solidFill>
                <a:schemeClr val="tx1">
                  <a:lumMod val="75000"/>
                  <a:lumOff val="25000"/>
                </a:schemeClr>
              </a:solidFill>
            </a:endParaRPr>
          </a:p>
          <a:p>
            <a:pPr>
              <a:buFont typeface="Wingdings 3" charset="2"/>
              <a:buChar char=""/>
              <a:defRPr/>
            </a:pPr>
            <a:r>
              <a:rPr lang="en-GB" altLang="en-US" sz="2400" dirty="0">
                <a:solidFill>
                  <a:schemeClr val="tx1">
                    <a:lumMod val="75000"/>
                    <a:lumOff val="25000"/>
                  </a:schemeClr>
                </a:solidFill>
              </a:rPr>
              <a:t>High schemas facilitate the </a:t>
            </a:r>
            <a:r>
              <a:rPr lang="en-GB" altLang="en-US" sz="2400" u="sng" dirty="0">
                <a:solidFill>
                  <a:schemeClr val="tx1">
                    <a:lumMod val="75000"/>
                    <a:lumOff val="25000"/>
                  </a:schemeClr>
                </a:solidFill>
              </a:rPr>
              <a:t>creation of cognitive gender stereotypes &amp; gender values. </a:t>
            </a:r>
          </a:p>
          <a:p>
            <a:pPr>
              <a:buFont typeface="Wingdings 3" charset="2"/>
              <a:buChar char=""/>
              <a:defRPr/>
            </a:pPr>
            <a:endParaRPr lang="en-GB" altLang="en-US" sz="2400" dirty="0">
              <a:solidFill>
                <a:schemeClr val="tx1">
                  <a:lumMod val="75000"/>
                  <a:lumOff val="25000"/>
                </a:schemeClr>
              </a:solidFill>
            </a:endParaRPr>
          </a:p>
        </p:txBody>
      </p:sp>
      <p:pic>
        <p:nvPicPr>
          <p:cNvPr id="105476" name="Picture 6" descr="http://3.bp.blogspot.com/-8rDg4Lw8gq0/TaFSzfY3lRI/AAAAAAAAAAY/niNh2lJrwFM/s1600/gender+confusion.jpg"/>
          <p:cNvPicPr>
            <a:picLocks noChangeAspect="1" noChangeArrowheads="1"/>
          </p:cNvPicPr>
          <p:nvPr/>
        </p:nvPicPr>
        <p:blipFill>
          <a:blip r:embed="rId3">
            <a:extLst>
              <a:ext uri="{28A0092B-C50C-407E-A947-70E740481C1C}">
                <a14:useLocalDpi xmlns:a14="http://schemas.microsoft.com/office/drawing/2010/main" val="0"/>
              </a:ext>
            </a:extLst>
          </a:blip>
          <a:srcRect l="16988" r="21362" b="33052"/>
          <a:stretch>
            <a:fillRect/>
          </a:stretch>
        </p:blipFill>
        <p:spPr bwMode="auto">
          <a:xfrm>
            <a:off x="7845723" y="1981200"/>
            <a:ext cx="3593171" cy="390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9387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9330">
                                            <p:txEl>
                                              <p:pRg st="0" end="0"/>
                                            </p:txEl>
                                          </p:spTgt>
                                        </p:tgtEl>
                                        <p:attrNameLst>
                                          <p:attrName>style.visibility</p:attrName>
                                        </p:attrNameLst>
                                      </p:cBhvr>
                                      <p:to>
                                        <p:strVal val="visible"/>
                                      </p:to>
                                    </p:set>
                                    <p:animEffect transition="in" filter="box(out)">
                                      <p:cBhvr>
                                        <p:cTn id="7" dur="500"/>
                                        <p:tgtEl>
                                          <p:spTgt spid="9933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331">
                                            <p:txEl>
                                              <p:pRg st="0" end="0"/>
                                            </p:txEl>
                                          </p:spTgt>
                                        </p:tgtEl>
                                        <p:attrNameLst>
                                          <p:attrName>style.visibility</p:attrName>
                                        </p:attrNameLst>
                                      </p:cBhvr>
                                      <p:to>
                                        <p:strVal val="visible"/>
                                      </p:to>
                                    </p:set>
                                    <p:animEffect transition="in" filter="box(out)">
                                      <p:cBhvr>
                                        <p:cTn id="12" dur="500"/>
                                        <p:tgtEl>
                                          <p:spTgt spid="9933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9331">
                                            <p:txEl>
                                              <p:pRg st="2" end="2"/>
                                            </p:txEl>
                                          </p:spTgt>
                                        </p:tgtEl>
                                        <p:attrNameLst>
                                          <p:attrName>style.visibility</p:attrName>
                                        </p:attrNameLst>
                                      </p:cBhvr>
                                      <p:to>
                                        <p:strVal val="visible"/>
                                      </p:to>
                                    </p:set>
                                    <p:animEffect transition="in" filter="box(out)">
                                      <p:cBhvr>
                                        <p:cTn id="17" dur="500"/>
                                        <p:tgtEl>
                                          <p:spTgt spid="99331">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9331">
                                            <p:txEl>
                                              <p:pRg st="4" end="4"/>
                                            </p:txEl>
                                          </p:spTgt>
                                        </p:tgtEl>
                                        <p:attrNameLst>
                                          <p:attrName>style.visibility</p:attrName>
                                        </p:attrNameLst>
                                      </p:cBhvr>
                                      <p:to>
                                        <p:strVal val="visible"/>
                                      </p:to>
                                    </p:set>
                                    <p:animEffect transition="in" filter="box(out)">
                                      <p:cBhvr>
                                        <p:cTn id="22" dur="500"/>
                                        <p:tgtEl>
                                          <p:spTgt spid="99331">
                                            <p:txEl>
                                              <p:pRg st="4" end="4"/>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build="p" autoUpdateAnimBg="0"/>
      <p:bldP spid="99331" grpId="0" build="p" autoUpdateAnimBg="0"/>
    </p:bld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46202" y="1235868"/>
            <a:ext cx="8254732" cy="830263"/>
          </a:xfrm>
        </p:spPr>
        <p:txBody>
          <a:bodyPr>
            <a:normAutofit/>
          </a:bodyPr>
          <a:lstStyle/>
          <a:p>
            <a:pPr eaLnBrk="1" hangingPunct="1"/>
            <a:r>
              <a:rPr lang="en-GB" altLang="en-US" b="1" dirty="0" smtClean="0">
                <a:solidFill>
                  <a:srgbClr val="009900"/>
                </a:solidFill>
              </a:rPr>
              <a:t>Identity constructed theory</a:t>
            </a:r>
          </a:p>
        </p:txBody>
      </p:sp>
      <p:sp>
        <p:nvSpPr>
          <p:cNvPr id="101379" name="Rectangle 3"/>
          <p:cNvSpPr>
            <a:spLocks noGrp="1" noChangeArrowheads="1"/>
          </p:cNvSpPr>
          <p:nvPr>
            <p:ph type="body" sz="half" idx="1"/>
          </p:nvPr>
        </p:nvSpPr>
        <p:spPr>
          <a:xfrm>
            <a:off x="279490" y="2188415"/>
            <a:ext cx="5243423" cy="4662487"/>
          </a:xfrm>
        </p:spPr>
        <p:txBody>
          <a:bodyPr>
            <a:normAutofit/>
          </a:bodyPr>
          <a:lstStyle/>
          <a:p>
            <a:pPr eaLnBrk="1" hangingPunct="1"/>
            <a:r>
              <a:rPr lang="en-GB" altLang="en-US" u="sng" dirty="0" smtClean="0"/>
              <a:t>This theory emphasises the individual’s sense of commitment to a gender category. </a:t>
            </a:r>
          </a:p>
          <a:p>
            <a:pPr eaLnBrk="1" hangingPunct="1"/>
            <a:r>
              <a:rPr lang="en-GB" altLang="en-US" u="sng" dirty="0" smtClean="0"/>
              <a:t>A person may feel they belong to the gender that matches with their assigned biological sex.</a:t>
            </a:r>
          </a:p>
          <a:p>
            <a:pPr eaLnBrk="1" hangingPunct="1"/>
            <a:r>
              <a:rPr lang="en-GB" altLang="en-US" u="sng" dirty="0" smtClean="0"/>
              <a:t>A person may feel they belong to the gender that is the opposite of their assigned biological sex.</a:t>
            </a:r>
          </a:p>
          <a:p>
            <a:pPr eaLnBrk="1" hangingPunct="1">
              <a:buFont typeface="Wingdings" panose="05000000000000000000" pitchFamily="2" charset="2"/>
              <a:buNone/>
            </a:pPr>
            <a:endParaRPr lang="en-GB" altLang="en-US" u="sng" dirty="0" smtClean="0"/>
          </a:p>
          <a:p>
            <a:pPr eaLnBrk="1" hangingPunct="1"/>
            <a:r>
              <a:rPr lang="en-GB" altLang="en-US" dirty="0" smtClean="0"/>
              <a:t>The gender category </a:t>
            </a:r>
            <a:r>
              <a:rPr lang="en-GB" altLang="en-US" u="sng" dirty="0" smtClean="0"/>
              <a:t>may conflict with social norms  </a:t>
            </a:r>
            <a:r>
              <a:rPr lang="en-GB" altLang="en-US" dirty="0" smtClean="0"/>
              <a:t>(McManus 1999) - may lead to gender dysphoria.</a:t>
            </a:r>
          </a:p>
          <a:p>
            <a:pPr eaLnBrk="1" hangingPunct="1">
              <a:buFont typeface="Wingdings" panose="05000000000000000000" pitchFamily="2" charset="2"/>
              <a:buNone/>
            </a:pPr>
            <a:endParaRPr lang="en-GB" altLang="en-US" sz="2800" dirty="0"/>
          </a:p>
        </p:txBody>
      </p:sp>
      <p:pic>
        <p:nvPicPr>
          <p:cNvPr id="106500" name="Picture 6" descr="http://www.cinematter.com/042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0463" y="1"/>
            <a:ext cx="1778000"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Picture 6" descr="Image result for transgender wo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4936" y="4130554"/>
            <a:ext cx="16002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8" descr="Image result for transgender wo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2613" y="1600200"/>
            <a:ext cx="14668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10" descr="Image result for transgender woman"/>
          <p:cNvPicPr>
            <a:picLocks noChangeAspect="1" noChangeArrowheads="1"/>
          </p:cNvPicPr>
          <p:nvPr/>
        </p:nvPicPr>
        <p:blipFill>
          <a:blip r:embed="rId6">
            <a:extLst>
              <a:ext uri="{28A0092B-C50C-407E-A947-70E740481C1C}">
                <a14:useLocalDpi xmlns:a14="http://schemas.microsoft.com/office/drawing/2010/main" val="0"/>
              </a:ext>
            </a:extLst>
          </a:blip>
          <a:srcRect l="26965" t="3175" r="22098"/>
          <a:stretch>
            <a:fillRect/>
          </a:stretch>
        </p:blipFill>
        <p:spPr bwMode="auto">
          <a:xfrm>
            <a:off x="5737163" y="1976438"/>
            <a:ext cx="15478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4" name="Picture 12" descr="Image result for transgender ma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8675" y="3030538"/>
            <a:ext cx="1538288"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5" name="Picture 14" descr="Image result for transgender ma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0" y="2833688"/>
            <a:ext cx="15240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6" name="Picture 16" descr="Image result for transgender male"/>
          <p:cNvPicPr>
            <a:picLocks noChangeAspect="1" noChangeArrowheads="1"/>
          </p:cNvPicPr>
          <p:nvPr/>
        </p:nvPicPr>
        <p:blipFill>
          <a:blip r:embed="rId9">
            <a:extLst>
              <a:ext uri="{28A0092B-C50C-407E-A947-70E740481C1C}">
                <a14:useLocalDpi xmlns:a14="http://schemas.microsoft.com/office/drawing/2010/main" val="0"/>
              </a:ext>
            </a:extLst>
          </a:blip>
          <a:srcRect l="25278" t="-583" r="32298" b="2"/>
          <a:stretch>
            <a:fillRect/>
          </a:stretch>
        </p:blipFill>
        <p:spPr bwMode="auto">
          <a:xfrm>
            <a:off x="8491538" y="4473576"/>
            <a:ext cx="1169987"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7" name="Picture 18" descr="Image result for emmett riatsal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57630" y="1511180"/>
            <a:ext cx="16748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606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1378">
                                            <p:txEl>
                                              <p:pRg st="0" end="0"/>
                                            </p:txEl>
                                          </p:spTgt>
                                        </p:tgtEl>
                                        <p:attrNameLst>
                                          <p:attrName>style.visibility</p:attrName>
                                        </p:attrNameLst>
                                      </p:cBhvr>
                                      <p:to>
                                        <p:strVal val="visible"/>
                                      </p:to>
                                    </p:set>
                                    <p:animEffect transition="in" filter="box(out)">
                                      <p:cBhvr>
                                        <p:cTn id="7" dur="500"/>
                                        <p:tgtEl>
                                          <p:spTgt spid="10137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1379">
                                            <p:txEl>
                                              <p:pRg st="0" end="0"/>
                                            </p:txEl>
                                          </p:spTgt>
                                        </p:tgtEl>
                                        <p:attrNameLst>
                                          <p:attrName>style.visibility</p:attrName>
                                        </p:attrNameLst>
                                      </p:cBhvr>
                                      <p:to>
                                        <p:strVal val="visible"/>
                                      </p:to>
                                    </p:set>
                                    <p:animEffect transition="in" filter="box(out)">
                                      <p:cBhvr>
                                        <p:cTn id="12" dur="500"/>
                                        <p:tgtEl>
                                          <p:spTgt spid="101379">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1379">
                                            <p:txEl>
                                              <p:pRg st="1" end="1"/>
                                            </p:txEl>
                                          </p:spTgt>
                                        </p:tgtEl>
                                        <p:attrNameLst>
                                          <p:attrName>style.visibility</p:attrName>
                                        </p:attrNameLst>
                                      </p:cBhvr>
                                      <p:to>
                                        <p:strVal val="visible"/>
                                      </p:to>
                                    </p:set>
                                    <p:animEffect transition="in" filter="box(out)">
                                      <p:cBhvr>
                                        <p:cTn id="17" dur="500"/>
                                        <p:tgtEl>
                                          <p:spTgt spid="101379">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01379">
                                            <p:txEl>
                                              <p:pRg st="2" end="2"/>
                                            </p:txEl>
                                          </p:spTgt>
                                        </p:tgtEl>
                                        <p:attrNameLst>
                                          <p:attrName>style.visibility</p:attrName>
                                        </p:attrNameLst>
                                      </p:cBhvr>
                                      <p:to>
                                        <p:strVal val="visible"/>
                                      </p:to>
                                    </p:set>
                                    <p:animEffect transition="in" filter="box(out)">
                                      <p:cBhvr>
                                        <p:cTn id="22" dur="500"/>
                                        <p:tgtEl>
                                          <p:spTgt spid="101379">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01379">
                                            <p:txEl>
                                              <p:pRg st="4" end="4"/>
                                            </p:txEl>
                                          </p:spTgt>
                                        </p:tgtEl>
                                        <p:attrNameLst>
                                          <p:attrName>style.visibility</p:attrName>
                                        </p:attrNameLst>
                                      </p:cBhvr>
                                      <p:to>
                                        <p:strVal val="visible"/>
                                      </p:to>
                                    </p:set>
                                    <p:animEffect transition="in" filter="box(out)">
                                      <p:cBhvr>
                                        <p:cTn id="27" dur="500"/>
                                        <p:tgtEl>
                                          <p:spTgt spid="101379">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build="p" autoUpdateAnimBg="0"/>
      <p:bldP spid="101379" grpId="0" build="p" autoUpdateAnimBg="0"/>
    </p:bld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446093" y="644525"/>
            <a:ext cx="7535863" cy="754063"/>
          </a:xfrm>
        </p:spPr>
        <p:txBody>
          <a:bodyPr/>
          <a:lstStyle/>
          <a:p>
            <a:pPr eaLnBrk="1" hangingPunct="1"/>
            <a:r>
              <a:rPr lang="en-GB" altLang="en-US" sz="3200" b="1" dirty="0"/>
              <a:t>Gender Dysphoria</a:t>
            </a:r>
            <a:endParaRPr lang="en-GB" altLang="en-US" b="1" dirty="0" smtClean="0"/>
          </a:p>
        </p:txBody>
      </p:sp>
      <p:sp>
        <p:nvSpPr>
          <p:cNvPr id="97283" name="Rectangle 3"/>
          <p:cNvSpPr>
            <a:spLocks noGrp="1" noChangeArrowheads="1"/>
          </p:cNvSpPr>
          <p:nvPr>
            <p:ph type="body" sz="half" idx="1"/>
          </p:nvPr>
        </p:nvSpPr>
        <p:spPr>
          <a:xfrm>
            <a:off x="319177" y="1652590"/>
            <a:ext cx="8359687" cy="4827586"/>
          </a:xfrm>
        </p:spPr>
        <p:txBody>
          <a:bodyPr/>
          <a:lstStyle/>
          <a:p>
            <a:pPr>
              <a:defRPr/>
            </a:pPr>
            <a:r>
              <a:rPr lang="en-US" sz="1600" u="sng" dirty="0"/>
              <a:t>Gender dysphoria (formerly gender identity disorder) is defined by strong, persistent feelings of identification with the opposite gender and discomfort with one's own assigned sex that results in significant distress or impairment. </a:t>
            </a:r>
          </a:p>
          <a:p>
            <a:pPr>
              <a:defRPr/>
            </a:pPr>
            <a:endParaRPr lang="en-US" sz="1600" dirty="0"/>
          </a:p>
          <a:p>
            <a:pPr>
              <a:defRPr/>
            </a:pPr>
            <a:r>
              <a:rPr lang="en-US" sz="1600" dirty="0"/>
              <a:t>People with gender dysphoria desire to live as members of the opposite sex and often dress and use mannerisms associated with the other gender. </a:t>
            </a:r>
            <a:r>
              <a:rPr lang="en-GB" altLang="en-US" sz="1600" dirty="0"/>
              <a:t>When sex identity is in conflict with gender identity (biological vs psycho-social  identity)</a:t>
            </a:r>
          </a:p>
          <a:p>
            <a:pPr marL="0" indent="0">
              <a:buNone/>
              <a:defRPr/>
            </a:pPr>
            <a:endParaRPr lang="en-GB" altLang="en-US" sz="1600" dirty="0"/>
          </a:p>
          <a:p>
            <a:pPr eaLnBrk="1" hangingPunct="1">
              <a:lnSpc>
                <a:spcPct val="90000"/>
              </a:lnSpc>
              <a:defRPr/>
            </a:pPr>
            <a:r>
              <a:rPr lang="en-GB" altLang="en-US" sz="1600" dirty="0"/>
              <a:t>Sex identity is given &amp; genetic while gender identity &amp; roles are culturally constructed. </a:t>
            </a:r>
          </a:p>
          <a:p>
            <a:pPr marL="0" indent="0">
              <a:buNone/>
              <a:defRPr/>
            </a:pPr>
            <a:endParaRPr lang="en-GB" altLang="en-US" sz="1600" dirty="0"/>
          </a:p>
          <a:p>
            <a:pPr eaLnBrk="1" hangingPunct="1">
              <a:lnSpc>
                <a:spcPct val="90000"/>
              </a:lnSpc>
              <a:defRPr/>
            </a:pPr>
            <a:r>
              <a:rPr lang="en-US" sz="1600" dirty="0"/>
              <a:t>Gender dysphoria is not the same as gender nonconformity, which refers to behaviors not matching the gender norms or stereotypes of the gender assigned at birth. </a:t>
            </a:r>
          </a:p>
          <a:p>
            <a:pPr marL="0" indent="0">
              <a:buNone/>
              <a:defRPr/>
            </a:pPr>
            <a:endParaRPr lang="en-US" sz="1600" dirty="0"/>
          </a:p>
          <a:p>
            <a:pPr eaLnBrk="1" hangingPunct="1">
              <a:lnSpc>
                <a:spcPct val="90000"/>
              </a:lnSpc>
              <a:defRPr/>
            </a:pPr>
            <a:r>
              <a:rPr lang="en-US" sz="1600" dirty="0"/>
              <a:t>Gender dysphoria is also not the same being gay/lesbian.</a:t>
            </a:r>
            <a:endParaRPr lang="en-GB" altLang="en-US" sz="1600" dirty="0"/>
          </a:p>
          <a:p>
            <a:pPr eaLnBrk="1" hangingPunct="1">
              <a:lnSpc>
                <a:spcPct val="90000"/>
              </a:lnSpc>
              <a:buFont typeface="Wingdings" panose="05000000000000000000" pitchFamily="2" charset="2"/>
              <a:buNone/>
              <a:defRPr/>
            </a:pPr>
            <a:endParaRPr lang="en-GB" altLang="en-US" sz="1600" dirty="0"/>
          </a:p>
        </p:txBody>
      </p:sp>
      <p:sp>
        <p:nvSpPr>
          <p:cNvPr id="107524" name="AutoShape 6" descr="data:image/jpg;base64,/9j/4AAQSkZJRgABAQAAAQABAAD/2wCEAAkGBhQQEREQDxAWERUQFhQQEBUVFBAQFRQUFxIXFx8WFhYXHCYgGSUvHRYaIDAgIygpLCwvFR89NzwqNzIsODUBCQoKDgwOGg8PGjAgHBwpLzUpLCwqNSkpKS0pLC01NSw1KSkpMykvNSksKiwqLSwpKS8pNSkpKSwsNSwsLCkxKf/AABEIAIIAUQMBIgACEQEDEQH/xAAcAAABBAMBAAAAAAAAAAAAAAAAAQMFBgIEBwj/xAA/EAACAQIEAAwEBQIEBwEAAAABAgMAEQQSITEFExQiQVFSU2GRktEGByMyFUJxgZNysjOhsdIkQ1RiwfDxF//EABoBAQEBAQEBAQAAAAAAAAAAAAACAQQDBQb/xAAqEQACAQEGBgEFAQAAAAAAAAAAAQIRAxITUWHhFSFBUpGhYhQxMrHwBf/aAAwDAQACEQMRAD8A5nisS+d+e33N+Zu0fGmuUv229Te9Livvf+pv7jTVfpklQ+cxzlL9tvU3vRyl+23qb3puilEBzlL9tvU3vScpftt6m96wopRCo5yp+23qb3o5S/bb1N703SUohUd5S/eN6m96Q4l+23qb3rCg1tEKls45u23qb3orCiuCiPUrsyXkYDpdgP3Y1YX+AJBG8xxWF4uObkjvxk+UTac2/FeP3beNVzE/4j/1N/cat+Hx0I4DlwpxEYmbFDFLFd82RY1S322vcE2vtXTNySV0mNOdTUj+XsxjSUz4dVec4Jc0ko/4gEji/wDDsNVOu22tRsXwtO2NHB+TLOZOKKk6A2vcsL6ZedcdFXHgD4nw+E4Mwis0E8kOMGLkgYMzCIgrdCVyiQEgjWtfEcIQYXF4vHwY4YtpHQ4a0jxTgNIHYsXhYaBRHa2qO221eStLSrXjkW4x5Fb4C+EJsXNNh0aOOWAOzrKXU2jNmtlRtjuPHS+tSGC+W+ImbDrHJAy4xXfDSZ5ckmQXZR9PMrAa2YDY71coOGcBHwtNj0xkKx4nDurqeOJXEOFBFuL1U5c1/E1A/BPxgVx+FfHYmKODApMkYRMkQzoyfTSNNbkg3OthUu1tWm45Zf3UXY9SHw/y8nk5OY5YHTFO0MMgeXIZVveNrxhlbmta625p12rUm+E2V8nKcOWE4wjgNPdJDnAzAxAlboRmUEXtU5wB8VNy/CLiMTDHhcFM8yiNOLh1zXZQiZmY5t2HSdtay4YxUM8/HPjcNaLE5sMIkkS8UmJMrPNaIahQNgWJOt6q/aJ0f6F2NCNxvy8xEb4iJJIZpcIvGTwxtIZFTKGzKHRQ4AYXyknWqsa6q/xZhMPwrjeFVxKTrJEUw8Uaz53cxxLz8yBUUFDc3O4teuVt0162Mpy/LQiaS+xaaKKK5yitYk/UfX8zdI7RpvN4jzFeufwiHuI/409qX8Ih7iP+NPavNf6C7fexeBqeRcw6x5ijMOseYr11+EQ9xH/GntR+Ew9xH/GntTiC7fewwNTyLmHWPMUX8R5ivXX4TD3Ef8ae1L+FQ9xH/GntTiC7fewwNTyHfxHmKMw6x5ivXv4ZF3MfoT2o/DYu5T0J7U4h8fewwNTyHcdY8xSMRbceYr1/yCPuk9C+1HIY+7T0r7U4j8fewwNTzTm8f9KK9CcQvYX0iiuf6rQrD1JmisHboG5/yphsRzhECM1sxPUt7XA/XT/3XiPc2qK0sVjcrBAbk2z2Bbi1P5m6B+/idgacxGLy2RRmdvtXw7THoA6/K50oDZorVOKyL9XcdQJzagc0b3uQLeNZw5iMzc0nZdDYdRPSf0/+gP0VpLjc8jRKQDGA0moJAa9gANr2Juei3XpsYmYIpZmChdSTqPLpoB2itbCYgtfMpQ3Nla18vQdPDfqrYLdFARVqWiitJH+FcW0SM0YzNayg3sNbZmtsBeqfixigrF8SsDsGZMoQNewBaWRtlvboHQANhV4xUgUHTMToFFrserX/AM6Vx/5lYXFGMwaIruWlfLJIMg+1FIBJsSFAy251za7VsSiawGLVBmj4T45iRzM5R2c7lyWKnY87QAL1CrXwLfDo0k8quslnMg0VNAMlz+UakH/uO1cn+VvwlxksmIxDySrGhSwkxCMCQPsdGGc2JICEjXrIrp8fAfGoyRu4gIP3Mbzm9rlhY5ei+79On31LIEsMIcQRJLmVVIaBLlSCCCJHHXpop2G4uSA1wjwqyMuHBVZZAWVrrbINC4Qm99hY6XI3sRT0uJMIjhFi0lo4czDUhSTcbkBVvcb+G9QXxJ8Ps/FokuV5OMLTEC5myWUm2w6ABoBp11CVWCG4b4XWBlhfhGLCMt2F5eecx3Nuc1zqb7nro4LaPEHPPjppFuBBIOMhglYEjMjlejQWudbkE6GqRwJ8AYiPGiGcM4DEyteN4n5wYs8u91GjLa+oGgNdB+L/AIWwjxs2FRsPONFkwqiMb6iUC0bDf7teqvRvoBuWKXCyAripGjPNKMxk3Nhl0zA9AIN6vGAD2LSLYtra+ay2FgTtfrtpcmud/BnBmLeWJsagCoBxL9D7jNboJGwPQdOm/TqmYIuiiipJJF9DmPVb9K0MTweZyHc2EZzRIQLE5WUmTS+oYiw2vffaSIorCiITAI5yRRiFRpKyqI3Nv+WrAAjxYdG2puuwEGFQLGhKDmootzSTouuy3P7X6tt5UAvbp1P60PEG3F7ai/8ArQGlDwYDdpbO72LN2bG6qnSoB1HTfXem8TnciC4BIzcZpmCCwuB0Nc2vtuR1VJ1iIxvbx/egGVwCBAgWwX7baEHrB3v4+JrSZDLIYZLFF5zWB+prordGmhKjfS9hoZWsQgGgFAKUB0IpmEW0BJAvqbHW+1+m21P0lqAi6KKK0klaKKKkoKKKKAKKKKAKKKK0BRRRQEVRRRQk4fP86uEQ7APDYEgfRHQT41sxfNfhZ1Vk4psylxlhubCQx9faU+Vc5xZ+o/8AU39xpBiGsFztYbDM1hrfb9da+9gQpyivBy33mdHn+anC6AswQKAWLcQMtgQCb36yB+9OR/MrhpjlyxqdBzoVTcgA6na5A/eubDHSAMokazjKwzEgrvb9NP8AKsY8QwI5zW0uAzC46tKnAjkvBt95nR1+aPDBXMBGfuuBACVylgSwvzdUYa6801mfmRw1YnKuhykcQl7/AKX2vpfrrnxxqdh9SzW41hv+xv067m9Bx6681/uzX4577AW28N6zBXavG5t7Uvw+Z3DBTjFaIi7KQIo7jLmvfo/Ix0voKyHzF4asxsoy7jiI7/dl0H61zZsQfykga2GYm1xY+dz50r4tyAC7EKCqi50BJYjzJP71WBHJeDL+p0R/mTw0FZiVAUF2+hCSFF7sfDmnyqOb5zcJ/wDUJ/DD/tqk8ce0fM1gapWEOsV4Jc3mdR//AEbG98v8UX+2iqzRXLhwyLvPMxxGDTO/01+5vyr2jTRwad2vpWiirTdCQ5Gndr6VpORp3a+laKK2rMF5Gndr6Vo5Gndr6VpKKVYF5Gndr6Vo5Gndr6VpKKVYF5Gndr6VpDg07tfStFFKsFj5MnYX0iiiiuep6n//2Q==">
            <a:hlinkClick r:id="rId3"/>
          </p:cNvPr>
          <p:cNvSpPr>
            <a:spLocks noChangeAspect="1" noChangeArrowheads="1"/>
          </p:cNvSpPr>
          <p:nvPr/>
        </p:nvSpPr>
        <p:spPr bwMode="auto">
          <a:xfrm>
            <a:off x="1687514" y="-593725"/>
            <a:ext cx="7715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1" hangingPunct="1">
              <a:spcBef>
                <a:spcPct val="0"/>
              </a:spcBef>
              <a:buClrTx/>
              <a:buSzTx/>
              <a:buFontTx/>
              <a:buNone/>
            </a:pPr>
            <a:endParaRPr lang="en-US" altLang="en-US">
              <a:solidFill>
                <a:schemeClr val="tx1"/>
              </a:solidFill>
              <a:latin typeface="Tahoma" panose="020B0604030504040204" pitchFamily="34" charset="0"/>
            </a:endParaRPr>
          </a:p>
        </p:txBody>
      </p:sp>
      <p:pic>
        <p:nvPicPr>
          <p:cNvPr id="107525" name="Picture 8" descr="http://img1.fantasticfiction.co.uk/images/n63/n317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1956" y="1652590"/>
            <a:ext cx="2750916" cy="439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163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7282">
                                            <p:txEl>
                                              <p:pRg st="0" end="0"/>
                                            </p:txEl>
                                          </p:spTgt>
                                        </p:tgtEl>
                                        <p:attrNameLst>
                                          <p:attrName>style.visibility</p:attrName>
                                        </p:attrNameLst>
                                      </p:cBhvr>
                                      <p:to>
                                        <p:strVal val="visible"/>
                                      </p:to>
                                    </p:set>
                                    <p:animEffect transition="in" filter="box(out)">
                                      <p:cBhvr>
                                        <p:cTn id="7" dur="500"/>
                                        <p:tgtEl>
                                          <p:spTgt spid="9728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7283">
                                            <p:txEl>
                                              <p:pRg st="0" end="0"/>
                                            </p:txEl>
                                          </p:spTgt>
                                        </p:tgtEl>
                                        <p:attrNameLst>
                                          <p:attrName>style.visibility</p:attrName>
                                        </p:attrNameLst>
                                      </p:cBhvr>
                                      <p:to>
                                        <p:strVal val="visible"/>
                                      </p:to>
                                    </p:set>
                                    <p:animEffect transition="in" filter="box(out)">
                                      <p:cBhvr>
                                        <p:cTn id="12" dur="500"/>
                                        <p:tgtEl>
                                          <p:spTgt spid="97283">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7283">
                                            <p:txEl>
                                              <p:pRg st="2" end="2"/>
                                            </p:txEl>
                                          </p:spTgt>
                                        </p:tgtEl>
                                        <p:attrNameLst>
                                          <p:attrName>style.visibility</p:attrName>
                                        </p:attrNameLst>
                                      </p:cBhvr>
                                      <p:to>
                                        <p:strVal val="visible"/>
                                      </p:to>
                                    </p:set>
                                    <p:animEffect transition="in" filter="box(out)">
                                      <p:cBhvr>
                                        <p:cTn id="17" dur="500"/>
                                        <p:tgtEl>
                                          <p:spTgt spid="97283">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7283">
                                            <p:txEl>
                                              <p:pRg st="4" end="4"/>
                                            </p:txEl>
                                          </p:spTgt>
                                        </p:tgtEl>
                                        <p:attrNameLst>
                                          <p:attrName>style.visibility</p:attrName>
                                        </p:attrNameLst>
                                      </p:cBhvr>
                                      <p:to>
                                        <p:strVal val="visible"/>
                                      </p:to>
                                    </p:set>
                                    <p:animEffect transition="in" filter="box(out)">
                                      <p:cBhvr>
                                        <p:cTn id="22" dur="500"/>
                                        <p:tgtEl>
                                          <p:spTgt spid="97283">
                                            <p:txEl>
                                              <p:pRg st="4" end="4"/>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97283">
                                            <p:txEl>
                                              <p:pRg st="6" end="6"/>
                                            </p:txEl>
                                          </p:spTgt>
                                        </p:tgtEl>
                                        <p:attrNameLst>
                                          <p:attrName>style.visibility</p:attrName>
                                        </p:attrNameLst>
                                      </p:cBhvr>
                                      <p:to>
                                        <p:strVal val="visible"/>
                                      </p:to>
                                    </p:set>
                                    <p:animEffect transition="in" filter="box(out)">
                                      <p:cBhvr>
                                        <p:cTn id="27" dur="500"/>
                                        <p:tgtEl>
                                          <p:spTgt spid="97283">
                                            <p:txEl>
                                              <p:pRg st="6" end="6"/>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97283">
                                            <p:txEl>
                                              <p:pRg st="8" end="8"/>
                                            </p:txEl>
                                          </p:spTgt>
                                        </p:tgtEl>
                                        <p:attrNameLst>
                                          <p:attrName>style.visibility</p:attrName>
                                        </p:attrNameLst>
                                      </p:cBhvr>
                                      <p:to>
                                        <p:strVal val="visible"/>
                                      </p:to>
                                    </p:set>
                                    <p:animEffect transition="in" filter="box(out)">
                                      <p:cBhvr>
                                        <p:cTn id="32" dur="500"/>
                                        <p:tgtEl>
                                          <p:spTgt spid="97283">
                                            <p:txEl>
                                              <p:pRg st="8" end="8"/>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build="p" autoUpdateAnimBg="0"/>
      <p:bldP spid="97283"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Schemas and encoding</a:t>
            </a:r>
            <a:endParaRPr lang="en-US" b="1" dirty="0"/>
          </a:p>
        </p:txBody>
      </p:sp>
      <p:sp>
        <p:nvSpPr>
          <p:cNvPr id="3" name="Content Placeholder 2"/>
          <p:cNvSpPr>
            <a:spLocks noGrp="1"/>
          </p:cNvSpPr>
          <p:nvPr>
            <p:ph idx="1"/>
          </p:nvPr>
        </p:nvSpPr>
        <p:spPr>
          <a:xfrm>
            <a:off x="685800" y="1944710"/>
            <a:ext cx="5547575" cy="4273976"/>
          </a:xfrm>
        </p:spPr>
        <p:txBody>
          <a:bodyPr>
            <a:normAutofit lnSpcReduction="10000"/>
          </a:bodyPr>
          <a:lstStyle/>
          <a:p>
            <a:r>
              <a:rPr lang="en-US" b="1" u="sng" dirty="0" err="1" smtClean="0"/>
              <a:t>Bransford</a:t>
            </a:r>
            <a:r>
              <a:rPr lang="en-US" b="1" u="sng" dirty="0" smtClean="0"/>
              <a:t> and Johnson </a:t>
            </a:r>
            <a:r>
              <a:rPr lang="en-US" u="sng" dirty="0" smtClean="0"/>
              <a:t>carried out an experiment involving the effect of context on comprehension and memory of text passages.</a:t>
            </a:r>
          </a:p>
          <a:p>
            <a:r>
              <a:rPr lang="en-US" dirty="0" smtClean="0"/>
              <a:t>They used independent measures with five groups of participants.</a:t>
            </a:r>
          </a:p>
          <a:p>
            <a:r>
              <a:rPr lang="en-US" dirty="0" smtClean="0"/>
              <a:t>Participants </a:t>
            </a:r>
            <a:r>
              <a:rPr lang="en-US" u="sng" dirty="0" smtClean="0"/>
              <a:t>listened to a recorded passage about popping of balloons and sound. </a:t>
            </a:r>
            <a:r>
              <a:rPr lang="en-US" dirty="0" smtClean="0"/>
              <a:t> They were then asked to recall the passage as accurately as possible and if they could not remember it exact to put the main ideas.</a:t>
            </a:r>
          </a:p>
          <a:p>
            <a:r>
              <a:rPr lang="en-US" dirty="0" smtClean="0"/>
              <a:t>There were </a:t>
            </a:r>
            <a:r>
              <a:rPr lang="en-US" u="sng" dirty="0" smtClean="0"/>
              <a:t>five conditions</a:t>
            </a:r>
            <a:r>
              <a:rPr lang="en-US" dirty="0" smtClean="0"/>
              <a:t>.</a:t>
            </a:r>
            <a:endParaRPr lang="en-US" dirty="0"/>
          </a:p>
        </p:txBody>
      </p:sp>
      <p:pic>
        <p:nvPicPr>
          <p:cNvPr id="3074" name="Picture 2" descr="Image result for bransford and john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3696" y="1946431"/>
            <a:ext cx="5402209" cy="4209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70489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la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152980" y="1687133"/>
            <a:ext cx="7150100" cy="3459162"/>
          </a:xfrm>
          <a:noFill/>
        </p:spPr>
      </p:pic>
      <p:pic>
        <p:nvPicPr>
          <p:cNvPr id="30723" name="Picture 5" descr="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580" y="1687133"/>
            <a:ext cx="49784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12041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Bransford</a:t>
            </a:r>
            <a:r>
              <a:rPr lang="en-US" b="1" dirty="0" smtClean="0"/>
              <a:t> and Johnson</a:t>
            </a:r>
            <a:endParaRPr lang="en-US" b="1" dirty="0"/>
          </a:p>
        </p:txBody>
      </p:sp>
      <p:sp>
        <p:nvSpPr>
          <p:cNvPr id="3" name="Content Placeholder 2"/>
          <p:cNvSpPr>
            <a:spLocks noGrp="1"/>
          </p:cNvSpPr>
          <p:nvPr>
            <p:ph idx="1"/>
          </p:nvPr>
        </p:nvSpPr>
        <p:spPr>
          <a:xfrm>
            <a:off x="402465" y="1661376"/>
            <a:ext cx="7775619" cy="4765182"/>
          </a:xfrm>
        </p:spPr>
        <p:txBody>
          <a:bodyPr/>
          <a:lstStyle/>
          <a:p>
            <a:r>
              <a:rPr lang="en-US" sz="2400" dirty="0" smtClean="0"/>
              <a:t>The five conditions were as follows:</a:t>
            </a:r>
          </a:p>
          <a:p>
            <a:pPr lvl="1"/>
            <a:r>
              <a:rPr lang="en-US" sz="2400" b="1" dirty="0" smtClean="0"/>
              <a:t>No context</a:t>
            </a:r>
            <a:r>
              <a:rPr lang="en-US" sz="2400" dirty="0" smtClean="0"/>
              <a:t>, the participants just heard the passage.</a:t>
            </a:r>
          </a:p>
          <a:p>
            <a:pPr lvl="1"/>
            <a:r>
              <a:rPr lang="en-US" sz="2400" b="1" dirty="0" smtClean="0"/>
              <a:t>No context</a:t>
            </a:r>
            <a:r>
              <a:rPr lang="en-US" sz="2400" dirty="0" smtClean="0"/>
              <a:t>, the participants heard the passage twice.</a:t>
            </a:r>
          </a:p>
          <a:p>
            <a:pPr lvl="1"/>
            <a:r>
              <a:rPr lang="en-US" sz="2400" b="1" dirty="0" smtClean="0"/>
              <a:t>Context before</a:t>
            </a:r>
            <a:r>
              <a:rPr lang="en-US" sz="2400" dirty="0" smtClean="0"/>
              <a:t>:  prior to hearing the passage participants were provided with a context picture and given 30 seconds to study it.</a:t>
            </a:r>
          </a:p>
          <a:p>
            <a:pPr lvl="1"/>
            <a:r>
              <a:rPr lang="en-US" sz="2400" b="1" dirty="0" smtClean="0"/>
              <a:t>Context after</a:t>
            </a:r>
            <a:r>
              <a:rPr lang="en-US" sz="2400" dirty="0" smtClean="0"/>
              <a:t>:  the same picture was shown, but after the participants heard the passage</a:t>
            </a:r>
            <a:r>
              <a:rPr lang="en-US" dirty="0" smtClean="0"/>
              <a:t>.</a:t>
            </a:r>
            <a:endParaRPr lang="en-US" dirty="0"/>
          </a:p>
          <a:p>
            <a:pPr lvl="1"/>
            <a:r>
              <a:rPr lang="en-US" sz="2400" b="1" dirty="0" smtClean="0"/>
              <a:t>Partial Context</a:t>
            </a:r>
            <a:r>
              <a:rPr lang="en-US" sz="2400" dirty="0" smtClean="0"/>
              <a:t>:  a context picture was shown before the passage was read but the objects were rearranged.</a:t>
            </a:r>
          </a:p>
        </p:txBody>
      </p:sp>
      <p:pic>
        <p:nvPicPr>
          <p:cNvPr id="2050" name="Picture 2" descr="Image result for bransford and john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8814" y="1777285"/>
            <a:ext cx="2774945" cy="492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81781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408" y="120429"/>
            <a:ext cx="8610600" cy="1293028"/>
          </a:xfrm>
        </p:spPr>
        <p:txBody>
          <a:bodyPr/>
          <a:lstStyle/>
          <a:p>
            <a:r>
              <a:rPr lang="en-US" dirty="0" smtClean="0"/>
              <a:t>results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There were 14 ideas in the passage.</a:t>
            </a:r>
          </a:p>
          <a:p>
            <a:endParaRPr lang="en-US" dirty="0"/>
          </a:p>
          <a:p>
            <a:r>
              <a:rPr lang="en-US" dirty="0" smtClean="0"/>
              <a:t>No context (1)  3.6 units remembered.</a:t>
            </a:r>
          </a:p>
          <a:p>
            <a:r>
              <a:rPr lang="en-US" dirty="0" smtClean="0"/>
              <a:t>No context (2)  3.8 units remembered.</a:t>
            </a:r>
          </a:p>
          <a:p>
            <a:r>
              <a:rPr lang="en-US" dirty="0" smtClean="0"/>
              <a:t>Context before 8.0 units remembered.</a:t>
            </a:r>
          </a:p>
          <a:p>
            <a:r>
              <a:rPr lang="en-US" dirty="0" smtClean="0"/>
              <a:t>Context after 3.6 units remembered.</a:t>
            </a:r>
          </a:p>
          <a:p>
            <a:r>
              <a:rPr lang="en-US" dirty="0" smtClean="0"/>
              <a:t>Partial context 4.0 units remembered.</a:t>
            </a:r>
          </a:p>
          <a:p>
            <a:endParaRPr lang="en-US" dirty="0"/>
          </a:p>
          <a:p>
            <a:pPr marL="0" indent="0">
              <a:buNone/>
            </a:pPr>
            <a:r>
              <a:rPr lang="en-US" u="sng" dirty="0" smtClean="0"/>
              <a:t>Context before made a difference.  </a:t>
            </a:r>
            <a:r>
              <a:rPr lang="en-US" dirty="0" smtClean="0"/>
              <a:t>Schema theory would suggest that </a:t>
            </a:r>
            <a:r>
              <a:rPr lang="en-US" u="sng" dirty="0" smtClean="0"/>
              <a:t>having a mental representation prior to the passage helps with memory.</a:t>
            </a:r>
            <a:r>
              <a:rPr lang="en-US" dirty="0" smtClean="0"/>
              <a:t>  The ideas were </a:t>
            </a:r>
            <a:r>
              <a:rPr lang="en-US" u="sng" dirty="0" smtClean="0"/>
              <a:t>more effectively encoded</a:t>
            </a:r>
            <a:r>
              <a:rPr lang="en-US" dirty="0" smtClean="0"/>
              <a:t> because they were linked to the schema.</a:t>
            </a:r>
            <a:endParaRPr lang="en-US" dirty="0"/>
          </a:p>
        </p:txBody>
      </p:sp>
      <p:pic>
        <p:nvPicPr>
          <p:cNvPr id="4098" name="Picture 2" descr="Image result for bransford and john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169" y="1289608"/>
            <a:ext cx="2867025" cy="336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817819"/>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Schema and Retrieval</a:t>
            </a:r>
            <a:endParaRPr lang="en-US" b="1" dirty="0"/>
          </a:p>
        </p:txBody>
      </p:sp>
      <p:sp>
        <p:nvSpPr>
          <p:cNvPr id="3" name="Content Placeholder 2"/>
          <p:cNvSpPr>
            <a:spLocks noGrp="1"/>
          </p:cNvSpPr>
          <p:nvPr>
            <p:ph idx="1"/>
          </p:nvPr>
        </p:nvSpPr>
        <p:spPr>
          <a:xfrm>
            <a:off x="3815366" y="2009104"/>
            <a:ext cx="7994561" cy="4338370"/>
          </a:xfrm>
        </p:spPr>
        <p:txBody>
          <a:bodyPr>
            <a:normAutofit/>
          </a:bodyPr>
          <a:lstStyle/>
          <a:p>
            <a:r>
              <a:rPr lang="en-US" sz="2400" dirty="0" smtClean="0"/>
              <a:t>Anderson and </a:t>
            </a:r>
            <a:r>
              <a:rPr lang="en-US" sz="2400" dirty="0" err="1" smtClean="0"/>
              <a:t>Pichert</a:t>
            </a:r>
            <a:r>
              <a:rPr lang="en-US" sz="2400" dirty="0" smtClean="0"/>
              <a:t> demonstrated that schemas not only influence encoding but </a:t>
            </a:r>
            <a:r>
              <a:rPr lang="en-US" sz="2400" u="sng" dirty="0" smtClean="0"/>
              <a:t>also influence retrieval.</a:t>
            </a:r>
          </a:p>
          <a:p>
            <a:r>
              <a:rPr lang="en-US" sz="2400" dirty="0" smtClean="0"/>
              <a:t>Student participants were gathered and told they were in a study </a:t>
            </a:r>
            <a:r>
              <a:rPr lang="en-US" sz="2400" u="sng" dirty="0" smtClean="0"/>
              <a:t>concerning how people think about and remember stories.</a:t>
            </a:r>
          </a:p>
          <a:p>
            <a:r>
              <a:rPr lang="en-US" sz="2400" dirty="0" smtClean="0"/>
              <a:t>Each participant was assigned as either the </a:t>
            </a:r>
            <a:r>
              <a:rPr lang="en-US" sz="2400" u="sng" dirty="0" smtClean="0"/>
              <a:t>homebuyer or the burglar</a:t>
            </a:r>
            <a:r>
              <a:rPr lang="en-US" sz="2400" dirty="0" smtClean="0"/>
              <a:t>. </a:t>
            </a:r>
          </a:p>
          <a:p>
            <a:r>
              <a:rPr lang="en-US" sz="2400" dirty="0" smtClean="0"/>
              <a:t>They are asked to </a:t>
            </a:r>
            <a:r>
              <a:rPr lang="en-US" sz="2400" u="sng" dirty="0" smtClean="0"/>
              <a:t>read a passage that has a number of points that would be of interest to a burglar or a real estate agent.</a:t>
            </a:r>
            <a:endParaRPr lang="en-US" sz="2400" u="sng" dirty="0"/>
          </a:p>
        </p:txBody>
      </p:sp>
      <p:pic>
        <p:nvPicPr>
          <p:cNvPr id="5122" name="Picture 2" descr="Image result for burglar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73" y="4041226"/>
            <a:ext cx="2445957" cy="248989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68" y="1545465"/>
            <a:ext cx="3187853" cy="2848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81781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583" y="207034"/>
            <a:ext cx="8610600" cy="1293028"/>
          </a:xfrm>
        </p:spPr>
        <p:txBody>
          <a:bodyPr/>
          <a:lstStyle/>
          <a:p>
            <a:r>
              <a:rPr lang="en-US" b="1" dirty="0" smtClean="0"/>
              <a:t>Method</a:t>
            </a:r>
            <a:endParaRPr lang="en-US" b="1" dirty="0"/>
          </a:p>
        </p:txBody>
      </p:sp>
      <p:sp>
        <p:nvSpPr>
          <p:cNvPr id="3" name="Content Placeholder 2"/>
          <p:cNvSpPr>
            <a:spLocks noGrp="1"/>
          </p:cNvSpPr>
          <p:nvPr>
            <p:ph idx="1"/>
          </p:nvPr>
        </p:nvSpPr>
        <p:spPr>
          <a:xfrm>
            <a:off x="363828" y="1674254"/>
            <a:ext cx="6758189" cy="5318975"/>
          </a:xfrm>
        </p:spPr>
        <p:txBody>
          <a:bodyPr>
            <a:normAutofit/>
          </a:bodyPr>
          <a:lstStyle/>
          <a:p>
            <a:r>
              <a:rPr lang="en-US" sz="2400" dirty="0" smtClean="0"/>
              <a:t>Assign burglar and real estate agent roles.</a:t>
            </a:r>
          </a:p>
          <a:p>
            <a:r>
              <a:rPr lang="en-US" sz="2400" dirty="0" smtClean="0"/>
              <a:t>Read passage for 2 minutes.</a:t>
            </a:r>
          </a:p>
          <a:p>
            <a:r>
              <a:rPr lang="en-US" sz="2400" dirty="0" smtClean="0"/>
              <a:t>12 minute filler task involving vocabulary.</a:t>
            </a:r>
          </a:p>
          <a:p>
            <a:r>
              <a:rPr lang="en-US" sz="2400" dirty="0" smtClean="0"/>
              <a:t>Reproduce story as much as possible on blank paper.</a:t>
            </a:r>
          </a:p>
          <a:p>
            <a:r>
              <a:rPr lang="en-US" sz="2400" dirty="0" smtClean="0"/>
              <a:t>Another 5 minute filler task</a:t>
            </a:r>
          </a:p>
          <a:p>
            <a:r>
              <a:rPr lang="en-US" sz="2400" dirty="0" smtClean="0"/>
              <a:t>Take on the other perspective and recall story or keep the same perspective and recall the story again.</a:t>
            </a:r>
            <a:endParaRPr lang="en-US" sz="2400" dirty="0"/>
          </a:p>
        </p:txBody>
      </p:sp>
      <p:pic>
        <p:nvPicPr>
          <p:cNvPr id="6146" name="Picture 2" descr="Image result for paper pencil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0021" y="2255524"/>
            <a:ext cx="3362325" cy="336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81781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0709" y="405442"/>
            <a:ext cx="8610600" cy="1293028"/>
          </a:xfrm>
        </p:spPr>
        <p:txBody>
          <a:bodyPr/>
          <a:lstStyle/>
          <a:p>
            <a:r>
              <a:rPr lang="en-US" b="1" dirty="0" smtClean="0"/>
              <a:t>results</a:t>
            </a:r>
            <a:endParaRPr lang="en-US" b="1" dirty="0"/>
          </a:p>
        </p:txBody>
      </p:sp>
      <p:sp>
        <p:nvSpPr>
          <p:cNvPr id="3" name="Content Placeholder 2"/>
          <p:cNvSpPr>
            <a:spLocks noGrp="1"/>
          </p:cNvSpPr>
          <p:nvPr>
            <p:ph idx="1"/>
          </p:nvPr>
        </p:nvSpPr>
        <p:spPr>
          <a:xfrm>
            <a:off x="750498" y="2130725"/>
            <a:ext cx="10757140" cy="3961844"/>
          </a:xfrm>
        </p:spPr>
        <p:txBody>
          <a:bodyPr>
            <a:normAutofit/>
          </a:bodyPr>
          <a:lstStyle/>
          <a:p>
            <a:r>
              <a:rPr lang="en-US" b="1" dirty="0" smtClean="0"/>
              <a:t>First group:  </a:t>
            </a:r>
            <a:r>
              <a:rPr lang="en-US" dirty="0" smtClean="0"/>
              <a:t>burglars recalled more burglar info and homebuyers recalled more homebuyer info. </a:t>
            </a:r>
          </a:p>
          <a:p>
            <a:r>
              <a:rPr lang="en-US" b="1" dirty="0" smtClean="0"/>
              <a:t>Second group:  </a:t>
            </a:r>
            <a:r>
              <a:rPr lang="en-US" dirty="0" smtClean="0"/>
              <a:t>people who changed perspective recalled more info that was important the second perspective and unimportant to the first.</a:t>
            </a:r>
          </a:p>
          <a:p>
            <a:r>
              <a:rPr lang="en-US" b="1" dirty="0" smtClean="0"/>
              <a:t>Third group: </a:t>
            </a:r>
            <a:r>
              <a:rPr lang="en-US" dirty="0" smtClean="0"/>
              <a:t> people who did not change perspectives 2.9% less of the non-important information. </a:t>
            </a:r>
          </a:p>
          <a:p>
            <a:endParaRPr lang="en-US" dirty="0"/>
          </a:p>
          <a:p>
            <a:pPr marL="0" indent="0">
              <a:buNone/>
            </a:pPr>
            <a:r>
              <a:rPr lang="en-US" b="1" dirty="0" smtClean="0"/>
              <a:t>Conclusion: </a:t>
            </a:r>
            <a:r>
              <a:rPr lang="en-US" dirty="0" smtClean="0"/>
              <a:t> Schemas organize knowledge in our memory.  New information we receive is actively perceived through the lens of the existing schemas.</a:t>
            </a:r>
            <a:endParaRPr lang="en-US" dirty="0"/>
          </a:p>
        </p:txBody>
      </p:sp>
    </p:spTree>
    <p:extLst>
      <p:ext uri="{BB962C8B-B14F-4D97-AF65-F5344CB8AC3E}">
        <p14:creationId xmlns:p14="http://schemas.microsoft.com/office/powerpoint/2010/main" val="184687210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a:t>
            </a:r>
            <a:endParaRPr lang="en-US" dirty="0"/>
          </a:p>
        </p:txBody>
      </p:sp>
      <p:sp>
        <p:nvSpPr>
          <p:cNvPr id="3" name="Content Placeholder 2"/>
          <p:cNvSpPr>
            <a:spLocks noGrp="1"/>
          </p:cNvSpPr>
          <p:nvPr>
            <p:ph idx="1"/>
          </p:nvPr>
        </p:nvSpPr>
        <p:spPr>
          <a:xfrm>
            <a:off x="685800" y="2294626"/>
            <a:ext cx="10820400" cy="3924059"/>
          </a:xfrm>
        </p:spPr>
        <p:txBody>
          <a:bodyPr/>
          <a:lstStyle/>
          <a:p>
            <a:r>
              <a:rPr lang="en-US" dirty="0" smtClean="0"/>
              <a:t>Assess the internal validity.  What are the confounding variables?</a:t>
            </a:r>
          </a:p>
          <a:p>
            <a:r>
              <a:rPr lang="en-US" dirty="0" smtClean="0"/>
              <a:t>Assess the external validity.  Can this be generalized to a wider population?</a:t>
            </a:r>
          </a:p>
          <a:p>
            <a:r>
              <a:rPr lang="en-US" dirty="0" smtClean="0"/>
              <a:t>Assess the construct validity.  What are the IV and DV? </a:t>
            </a:r>
          </a:p>
          <a:p>
            <a:pPr marL="0" indent="0">
              <a:buNone/>
            </a:pPr>
            <a:r>
              <a:rPr lang="en-US" dirty="0"/>
              <a:t>	IV: Change in perspective </a:t>
            </a:r>
            <a:br>
              <a:rPr lang="en-US" dirty="0"/>
            </a:br>
            <a:r>
              <a:rPr lang="en-US" dirty="0" smtClean="0"/>
              <a:t>	DV</a:t>
            </a:r>
            <a:r>
              <a:rPr lang="en-US" dirty="0"/>
              <a:t>: Recall of elements specific to a schema</a:t>
            </a:r>
            <a:endParaRPr lang="en-US" dirty="0" smtClean="0"/>
          </a:p>
          <a:p>
            <a:r>
              <a:rPr lang="en-US" dirty="0" smtClean="0"/>
              <a:t>Can this be replicated?</a:t>
            </a:r>
          </a:p>
          <a:p>
            <a:endParaRPr lang="en-US" dirty="0" smtClean="0"/>
          </a:p>
        </p:txBody>
      </p:sp>
      <p:pic>
        <p:nvPicPr>
          <p:cNvPr id="2050" name="Picture 2" descr="Image result for clip art question"/>
          <p:cNvPicPr>
            <a:picLocks noChangeAspect="1" noChangeArrowheads="1"/>
          </p:cNvPicPr>
          <p:nvPr/>
        </p:nvPicPr>
        <p:blipFill rotWithShape="1">
          <a:blip r:embed="rId2">
            <a:extLst>
              <a:ext uri="{28A0092B-C50C-407E-A947-70E740481C1C}">
                <a14:useLocalDpi xmlns:a14="http://schemas.microsoft.com/office/drawing/2010/main" val="0"/>
              </a:ext>
            </a:extLst>
          </a:blip>
          <a:srcRect r="2400" b="11748"/>
          <a:stretch/>
        </p:blipFill>
        <p:spPr bwMode="auto">
          <a:xfrm>
            <a:off x="8488691" y="3562710"/>
            <a:ext cx="2518615" cy="2467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12240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955" y="764373"/>
            <a:ext cx="9496245" cy="1293028"/>
          </a:xfrm>
        </p:spPr>
        <p:txBody>
          <a:bodyPr/>
          <a:lstStyle/>
          <a:p>
            <a:r>
              <a:rPr lang="en-US" dirty="0" smtClean="0"/>
              <a:t>How accurate is our memory?</a:t>
            </a:r>
            <a:endParaRPr lang="en-US" dirty="0"/>
          </a:p>
        </p:txBody>
      </p:sp>
      <p:sp>
        <p:nvSpPr>
          <p:cNvPr id="3" name="Content Placeholder 2"/>
          <p:cNvSpPr>
            <a:spLocks noGrp="1"/>
          </p:cNvSpPr>
          <p:nvPr>
            <p:ph idx="1"/>
          </p:nvPr>
        </p:nvSpPr>
        <p:spPr>
          <a:xfrm>
            <a:off x="685800" y="2057402"/>
            <a:ext cx="6931325" cy="4161284"/>
          </a:xfrm>
        </p:spPr>
        <p:txBody>
          <a:bodyPr/>
          <a:lstStyle/>
          <a:p>
            <a:r>
              <a:rPr lang="en-US" dirty="0" smtClean="0"/>
              <a:t>The question has arose about how accurate our memory is and can it be distorted?</a:t>
            </a:r>
          </a:p>
          <a:p>
            <a:r>
              <a:rPr lang="en-US" dirty="0" smtClean="0"/>
              <a:t>There are a number of ways in which bias and memory confabulation can occur and affect reliability of memory.</a:t>
            </a:r>
          </a:p>
          <a:p>
            <a:endParaRPr lang="en-US" dirty="0"/>
          </a:p>
          <a:p>
            <a:r>
              <a:rPr lang="en-US" b="1" dirty="0" smtClean="0"/>
              <a:t>Memory Confabulation</a:t>
            </a:r>
            <a:r>
              <a:rPr lang="en-US" dirty="0" smtClean="0"/>
              <a:t>:  is </a:t>
            </a:r>
            <a:r>
              <a:rPr lang="en-US" dirty="0"/>
              <a:t>a </a:t>
            </a:r>
            <a:r>
              <a:rPr lang="en-US" b="1" dirty="0" smtClean="0"/>
              <a:t>memory </a:t>
            </a:r>
            <a:r>
              <a:rPr lang="en-US" dirty="0" smtClean="0"/>
              <a:t>error </a:t>
            </a:r>
            <a:r>
              <a:rPr lang="en-US" dirty="0"/>
              <a:t>defined as the production of fabricated, distorted, or misinterpreted </a:t>
            </a:r>
            <a:r>
              <a:rPr lang="en-US" b="1" dirty="0"/>
              <a:t>memories</a:t>
            </a:r>
            <a:r>
              <a:rPr lang="en-US" dirty="0"/>
              <a:t> about oneself or the world, without the conscious intention to deceive.</a:t>
            </a:r>
          </a:p>
        </p:txBody>
      </p:sp>
      <p:pic>
        <p:nvPicPr>
          <p:cNvPr id="3074" name="Picture 2" descr="Image result for memory distor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8538" y="2709294"/>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99341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Types of Schemas</a:t>
            </a:r>
            <a:endParaRPr lang="en-US" b="1" dirty="0"/>
          </a:p>
        </p:txBody>
      </p:sp>
      <p:sp>
        <p:nvSpPr>
          <p:cNvPr id="3" name="Content Placeholder 2"/>
          <p:cNvSpPr>
            <a:spLocks noGrp="1"/>
          </p:cNvSpPr>
          <p:nvPr>
            <p:ph idx="1"/>
          </p:nvPr>
        </p:nvSpPr>
        <p:spPr>
          <a:xfrm>
            <a:off x="685800" y="2346385"/>
            <a:ext cx="7052094" cy="3872300"/>
          </a:xfrm>
        </p:spPr>
        <p:txBody>
          <a:bodyPr/>
          <a:lstStyle/>
          <a:p>
            <a:r>
              <a:rPr lang="en-US" b="1" dirty="0" smtClean="0"/>
              <a:t>Social Schemas:  </a:t>
            </a:r>
            <a:r>
              <a:rPr lang="en-US" dirty="0" smtClean="0"/>
              <a:t>mental representations about various groups of people, for example a stereotype.</a:t>
            </a:r>
          </a:p>
          <a:p>
            <a:endParaRPr lang="en-US" dirty="0"/>
          </a:p>
          <a:p>
            <a:r>
              <a:rPr lang="en-US" b="1" dirty="0" smtClean="0"/>
              <a:t>Scripts:  </a:t>
            </a:r>
            <a:r>
              <a:rPr lang="en-US" dirty="0" smtClean="0"/>
              <a:t>schemas about sequences of events, for example going to a restaurant or making coffee.</a:t>
            </a:r>
          </a:p>
          <a:p>
            <a:endParaRPr lang="en-US" dirty="0"/>
          </a:p>
          <a:p>
            <a:r>
              <a:rPr lang="en-US" b="1" dirty="0" smtClean="0"/>
              <a:t>Self-Schemas:  </a:t>
            </a:r>
            <a:r>
              <a:rPr lang="en-US" dirty="0" smtClean="0"/>
              <a:t>mental representations about ourselves.</a:t>
            </a:r>
            <a:endParaRPr lang="en-US" dirty="0"/>
          </a:p>
        </p:txBody>
      </p:sp>
      <p:pic>
        <p:nvPicPr>
          <p:cNvPr id="2050" name="Picture 2" descr="Image result for social schem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2864" y="2216990"/>
            <a:ext cx="3907583" cy="4077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993413"/>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0491" y="0"/>
            <a:ext cx="8610600" cy="1293028"/>
          </a:xfrm>
        </p:spPr>
        <p:txBody>
          <a:bodyPr/>
          <a:lstStyle/>
          <a:p>
            <a:r>
              <a:rPr lang="en-US" b="1" dirty="0" smtClean="0"/>
              <a:t>Darley and Gross</a:t>
            </a:r>
            <a:endParaRPr lang="en-US" b="1" dirty="0"/>
          </a:p>
        </p:txBody>
      </p:sp>
      <p:sp>
        <p:nvSpPr>
          <p:cNvPr id="3" name="Content Placeholder 2"/>
          <p:cNvSpPr>
            <a:spLocks noGrp="1"/>
          </p:cNvSpPr>
          <p:nvPr>
            <p:ph idx="1"/>
          </p:nvPr>
        </p:nvSpPr>
        <p:spPr>
          <a:xfrm>
            <a:off x="884207" y="1518250"/>
            <a:ext cx="10494034" cy="2708694"/>
          </a:xfrm>
        </p:spPr>
        <p:txBody>
          <a:bodyPr>
            <a:normAutofit fontScale="92500" lnSpcReduction="10000"/>
          </a:bodyPr>
          <a:lstStyle/>
          <a:p>
            <a:r>
              <a:rPr lang="en-US" dirty="0" smtClean="0"/>
              <a:t>In the Darley and  Gross study, participants were led </a:t>
            </a:r>
            <a:r>
              <a:rPr lang="en-US" u="sng" dirty="0" smtClean="0"/>
              <a:t>to believe that a child (girl), came from a high socio-economic status. (SES)</a:t>
            </a:r>
          </a:p>
          <a:p>
            <a:endParaRPr lang="en-US" dirty="0"/>
          </a:p>
          <a:p>
            <a:r>
              <a:rPr lang="en-US" dirty="0" smtClean="0"/>
              <a:t>The other group of participants were </a:t>
            </a:r>
            <a:r>
              <a:rPr lang="en-US" u="sng" dirty="0" smtClean="0"/>
              <a:t>told that the child came from a low socio-economic status.</a:t>
            </a:r>
          </a:p>
          <a:p>
            <a:endParaRPr lang="en-US" dirty="0"/>
          </a:p>
          <a:p>
            <a:r>
              <a:rPr lang="en-US" u="sng" dirty="0" smtClean="0"/>
              <a:t>Both groups watched the child take an academic test.  They were then required to judge the academic performance of the girl in the video.</a:t>
            </a:r>
          </a:p>
        </p:txBody>
      </p:sp>
      <p:pic>
        <p:nvPicPr>
          <p:cNvPr id="4098" name="Picture 2" descr="Image result for girl taking 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9053" y="4226944"/>
            <a:ext cx="4752856" cy="2675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99341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b="1" dirty="0"/>
          </a:p>
        </p:txBody>
      </p:sp>
      <p:sp>
        <p:nvSpPr>
          <p:cNvPr id="3" name="Content Placeholder 2"/>
          <p:cNvSpPr>
            <a:spLocks noGrp="1"/>
          </p:cNvSpPr>
          <p:nvPr>
            <p:ph idx="1"/>
          </p:nvPr>
        </p:nvSpPr>
        <p:spPr>
          <a:xfrm>
            <a:off x="685800" y="1897812"/>
            <a:ext cx="7121106" cy="4320874"/>
          </a:xfrm>
        </p:spPr>
        <p:txBody>
          <a:bodyPr/>
          <a:lstStyle/>
          <a:p>
            <a:r>
              <a:rPr lang="en-US" dirty="0" smtClean="0"/>
              <a:t>The participants who believed the </a:t>
            </a:r>
            <a:r>
              <a:rPr lang="en-US" u="sng" dirty="0" smtClean="0"/>
              <a:t>girl was from a higher socio-economic class believed that she would have a stronger academic performance than those who believed she came from a lower socio-economic class.</a:t>
            </a:r>
          </a:p>
          <a:p>
            <a:endParaRPr lang="en-US" dirty="0"/>
          </a:p>
          <a:p>
            <a:r>
              <a:rPr lang="en-US" dirty="0" smtClean="0"/>
              <a:t>This shows that </a:t>
            </a:r>
            <a:r>
              <a:rPr lang="en-US" u="sng" dirty="0" smtClean="0"/>
              <a:t>pre-stored schemas </a:t>
            </a:r>
            <a:r>
              <a:rPr lang="en-US" dirty="0" smtClean="0"/>
              <a:t>about what it means to be rich versus what it means to be poor were used as a lens in which to view the performance of the student.</a:t>
            </a:r>
            <a:endParaRPr lang="en-US" dirty="0"/>
          </a:p>
        </p:txBody>
      </p:sp>
      <p:pic>
        <p:nvPicPr>
          <p:cNvPr id="3074" name="Picture 2" descr="Image result for girl taking t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5176" y="2342072"/>
            <a:ext cx="3592902" cy="359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993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rrowheads="1"/>
          </p:cNvSpPr>
          <p:nvPr>
            <p:ph idx="1"/>
          </p:nvPr>
        </p:nvSpPr>
        <p:spPr>
          <a:xfrm>
            <a:off x="5400541" y="1033530"/>
            <a:ext cx="6299200" cy="5440363"/>
          </a:xfrm>
        </p:spPr>
        <p:txBody>
          <a:bodyPr>
            <a:normAutofit/>
          </a:bodyPr>
          <a:lstStyle/>
          <a:p>
            <a:pPr marL="365760" indent="-256032" eaLnBrk="1" fontAlgn="auto" hangingPunct="1">
              <a:lnSpc>
                <a:spcPct val="80000"/>
              </a:lnSpc>
              <a:spcAft>
                <a:spcPts val="0"/>
              </a:spcAft>
              <a:buFont typeface="Wingdings 3"/>
              <a:buChar char=""/>
              <a:defRPr/>
            </a:pPr>
            <a:r>
              <a:rPr lang="en-US" sz="2800" dirty="0" smtClean="0"/>
              <a:t>In later trials, Watson and Rayner made a loud sound behind Albert's back by striking a suspended steel bar with a hammer when the baby touched the rat. </a:t>
            </a:r>
          </a:p>
          <a:p>
            <a:pPr marL="365760" indent="-256032" eaLnBrk="1" fontAlgn="auto" hangingPunct="1">
              <a:lnSpc>
                <a:spcPct val="80000"/>
              </a:lnSpc>
              <a:spcAft>
                <a:spcPts val="0"/>
              </a:spcAft>
              <a:buFont typeface="Wingdings 3"/>
              <a:buChar char=""/>
              <a:defRPr/>
            </a:pPr>
            <a:r>
              <a:rPr lang="en-US" sz="2800" dirty="0" smtClean="0"/>
              <a:t>Not surprisingly in these occasions, Little Albert cried and showed fear as he heard the noise. After several such pairings of the two stimuli, Albert was again presented with only the rat.</a:t>
            </a:r>
          </a:p>
          <a:p>
            <a:pPr marL="365760" indent="-256032" eaLnBrk="1" fontAlgn="auto" hangingPunct="1">
              <a:lnSpc>
                <a:spcPct val="80000"/>
              </a:lnSpc>
              <a:spcAft>
                <a:spcPts val="0"/>
              </a:spcAft>
              <a:buFont typeface="Wingdings 3"/>
              <a:buChar char=""/>
              <a:defRPr/>
            </a:pPr>
            <a:r>
              <a:rPr lang="en-US" sz="2800" dirty="0" smtClean="0"/>
              <a:t>He now showed fear.</a:t>
            </a:r>
          </a:p>
        </p:txBody>
      </p:sp>
      <p:pic>
        <p:nvPicPr>
          <p:cNvPr id="31747" name="Picture 6" descr="littlealbe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761" y="2328929"/>
            <a:ext cx="4876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96969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249" y="764374"/>
            <a:ext cx="8610600" cy="1293028"/>
          </a:xfrm>
        </p:spPr>
        <p:txBody>
          <a:bodyPr/>
          <a:lstStyle/>
          <a:p>
            <a:r>
              <a:rPr lang="en-US" b="1" dirty="0" smtClean="0"/>
              <a:t>Bower, Black, and Turner</a:t>
            </a:r>
            <a:endParaRPr lang="en-US" b="1" dirty="0"/>
          </a:p>
        </p:txBody>
      </p:sp>
      <p:sp>
        <p:nvSpPr>
          <p:cNvPr id="3" name="Content Placeholder 2"/>
          <p:cNvSpPr>
            <a:spLocks noGrp="1"/>
          </p:cNvSpPr>
          <p:nvPr>
            <p:ph idx="1"/>
          </p:nvPr>
        </p:nvSpPr>
        <p:spPr>
          <a:xfrm>
            <a:off x="685800" y="2191108"/>
            <a:ext cx="7492042" cy="4027577"/>
          </a:xfrm>
        </p:spPr>
        <p:txBody>
          <a:bodyPr/>
          <a:lstStyle/>
          <a:p>
            <a:r>
              <a:rPr lang="en-US" dirty="0" smtClean="0"/>
              <a:t>The aim of this study was to see if </a:t>
            </a:r>
            <a:r>
              <a:rPr lang="en-US" u="sng" dirty="0" smtClean="0"/>
              <a:t>in recalling text, subjects will use the underlying script to fill in gaps of actions not explicitly mentioned in the text. </a:t>
            </a:r>
          </a:p>
          <a:p>
            <a:endParaRPr lang="en-US" u="sng" dirty="0"/>
          </a:p>
          <a:p>
            <a:r>
              <a:rPr lang="en-US" u="sng" dirty="0" smtClean="0"/>
              <a:t>Participants could be given two paragraphs of information.  The two paragraphs open and close the same way.</a:t>
            </a:r>
          </a:p>
          <a:p>
            <a:endParaRPr lang="en-US" u="sng" dirty="0"/>
          </a:p>
          <a:p>
            <a:r>
              <a:rPr lang="en-US" dirty="0" smtClean="0"/>
              <a:t>After reading both paragraphs </a:t>
            </a:r>
            <a:r>
              <a:rPr lang="en-US" u="sng" dirty="0" smtClean="0"/>
              <a:t>and being asked to recall the information, participants were prone to insert gap fillers.</a:t>
            </a:r>
            <a:endParaRPr lang="en-US" u="sng" dirty="0"/>
          </a:p>
        </p:txBody>
      </p:sp>
      <p:pic>
        <p:nvPicPr>
          <p:cNvPr id="4098" name="Picture 2" descr="Image result for doctor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6609" y="662046"/>
            <a:ext cx="2247900" cy="25622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dentist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849" y="3393544"/>
            <a:ext cx="2392692" cy="3191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64769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239" y="390886"/>
            <a:ext cx="8610600" cy="1293028"/>
          </a:xfrm>
        </p:spPr>
        <p:txBody>
          <a:bodyPr/>
          <a:lstStyle/>
          <a:p>
            <a:r>
              <a:rPr lang="en-US" b="1" dirty="0" smtClean="0"/>
              <a:t>Self-Schema</a:t>
            </a:r>
            <a:endParaRPr lang="en-US" b="1" dirty="0"/>
          </a:p>
        </p:txBody>
      </p:sp>
      <p:sp>
        <p:nvSpPr>
          <p:cNvPr id="3" name="Content Placeholder 2"/>
          <p:cNvSpPr>
            <a:spLocks noGrp="1"/>
          </p:cNvSpPr>
          <p:nvPr>
            <p:ph idx="1"/>
          </p:nvPr>
        </p:nvSpPr>
        <p:spPr>
          <a:xfrm>
            <a:off x="4404575" y="1841679"/>
            <a:ext cx="7418230" cy="4570189"/>
          </a:xfrm>
        </p:spPr>
        <p:txBody>
          <a:bodyPr>
            <a:normAutofit/>
          </a:bodyPr>
          <a:lstStyle/>
          <a:p>
            <a:pPr marL="0" indent="0">
              <a:buNone/>
            </a:pPr>
            <a:r>
              <a:rPr lang="en-US" sz="2400" b="1" dirty="0" smtClean="0"/>
              <a:t>Aaron Beck’s Theory of Depression</a:t>
            </a:r>
          </a:p>
          <a:p>
            <a:r>
              <a:rPr lang="en-US" sz="2400" dirty="0"/>
              <a:t>According to cognitive behavioral theory, </a:t>
            </a:r>
            <a:r>
              <a:rPr lang="en-US" sz="2400" u="sng" dirty="0"/>
              <a:t>depressed people think differently than non-depressed people, and it is this difference in thinking that causes them to become depressed.</a:t>
            </a:r>
            <a:r>
              <a:rPr lang="en-US" sz="2400" dirty="0"/>
              <a:t> For example, depressed people </a:t>
            </a:r>
            <a:r>
              <a:rPr lang="en-US" sz="2400" u="sng" dirty="0"/>
              <a:t>tend to view themselves, their environment, and the future in a negative, pessimistic light. </a:t>
            </a:r>
            <a:endParaRPr lang="en-US" sz="2400" b="1" u="sng" dirty="0" smtClean="0"/>
          </a:p>
          <a:p>
            <a:r>
              <a:rPr lang="en-US" sz="2400" dirty="0" smtClean="0"/>
              <a:t>Aaron’s theory suggest that there is a </a:t>
            </a:r>
            <a:r>
              <a:rPr lang="en-US" sz="2400" u="sng" dirty="0" smtClean="0"/>
              <a:t>negative schema</a:t>
            </a:r>
            <a:r>
              <a:rPr lang="en-US" sz="2400" dirty="0" smtClean="0"/>
              <a:t> that a person develops about themselves, and their thinking pattern is the driving force behind depression.</a:t>
            </a:r>
            <a:endParaRPr lang="en-US" sz="2400" dirty="0"/>
          </a:p>
        </p:txBody>
      </p:sp>
      <p:pic>
        <p:nvPicPr>
          <p:cNvPr id="2050" name="Picture 2" descr="Image result for aaron beck's theory of depre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913" y="1429130"/>
            <a:ext cx="3308842" cy="501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219641"/>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037" y="957556"/>
            <a:ext cx="10527406" cy="1293028"/>
          </a:xfrm>
        </p:spPr>
        <p:txBody>
          <a:bodyPr/>
          <a:lstStyle/>
          <a:p>
            <a:r>
              <a:rPr lang="en-US" b="1" dirty="0" smtClean="0"/>
              <a:t>Bottom up and top down processing:</a:t>
            </a:r>
            <a:endParaRPr lang="en-US" b="1" dirty="0"/>
          </a:p>
        </p:txBody>
      </p:sp>
      <p:sp>
        <p:nvSpPr>
          <p:cNvPr id="3" name="Content Placeholder 2"/>
          <p:cNvSpPr>
            <a:spLocks noGrp="1"/>
          </p:cNvSpPr>
          <p:nvPr>
            <p:ph idx="1"/>
          </p:nvPr>
        </p:nvSpPr>
        <p:spPr>
          <a:xfrm>
            <a:off x="685800" y="2202287"/>
            <a:ext cx="6255913" cy="4016398"/>
          </a:xfrm>
        </p:spPr>
        <p:txBody>
          <a:bodyPr/>
          <a:lstStyle/>
          <a:p>
            <a:pPr marL="0" indent="0">
              <a:buNone/>
            </a:pPr>
            <a:r>
              <a:rPr lang="en-US" b="1" dirty="0" smtClean="0"/>
              <a:t>Bottom Up Processing:  </a:t>
            </a:r>
            <a:r>
              <a:rPr lang="en-US" dirty="0" smtClean="0"/>
              <a:t>information processing occurs when the cognitive process is data driven; perception is not biased by prior knowledge or expectations.</a:t>
            </a:r>
          </a:p>
          <a:p>
            <a:pPr marL="0" indent="0">
              <a:buNone/>
            </a:pPr>
            <a:endParaRPr lang="en-US" dirty="0"/>
          </a:p>
          <a:p>
            <a:pPr marL="0" indent="0">
              <a:buNone/>
            </a:pPr>
            <a:r>
              <a:rPr lang="en-US" b="1" dirty="0" smtClean="0"/>
              <a:t>Top Down Processing:</a:t>
            </a:r>
            <a:r>
              <a:rPr lang="en-US" dirty="0" smtClean="0"/>
              <a:t>  this occurs when your prior knowledge or expectations (schemas) act as a lens or a filter for the information that you receive and process.</a:t>
            </a:r>
            <a:endParaRPr lang="en-US" dirty="0"/>
          </a:p>
        </p:txBody>
      </p:sp>
      <p:pic>
        <p:nvPicPr>
          <p:cNvPr id="3074" name="Picture 2" descr="Image result for bottom up top down proces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7895" y="2045247"/>
            <a:ext cx="2999749" cy="456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64699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2" descr="Image result for rat man of bugelski and alampay (1961)"/>
          <p:cNvPicPr>
            <a:picLocks noChangeAspect="1" noChangeArrowheads="1"/>
          </p:cNvPicPr>
          <p:nvPr/>
        </p:nvPicPr>
        <p:blipFill rotWithShape="1">
          <a:blip r:embed="rId2">
            <a:extLst>
              <a:ext uri="{28A0092B-C50C-407E-A947-70E740481C1C}">
                <a14:useLocalDpi xmlns:a14="http://schemas.microsoft.com/office/drawing/2010/main" val="0"/>
              </a:ext>
            </a:extLst>
          </a:blip>
          <a:srcRect l="78114" b="43327"/>
          <a:stretch/>
        </p:blipFill>
        <p:spPr bwMode="auto">
          <a:xfrm>
            <a:off x="9280605" y="2243782"/>
            <a:ext cx="2439946" cy="2889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rat man of bugelski and alampay (1961)"/>
          <p:cNvPicPr>
            <a:picLocks noChangeAspect="1" noChangeArrowheads="1"/>
          </p:cNvPicPr>
          <p:nvPr/>
        </p:nvPicPr>
        <p:blipFill rotWithShape="1">
          <a:blip r:embed="rId2">
            <a:extLst>
              <a:ext uri="{28A0092B-C50C-407E-A947-70E740481C1C}">
                <a14:useLocalDpi xmlns:a14="http://schemas.microsoft.com/office/drawing/2010/main" val="0"/>
              </a:ext>
            </a:extLst>
          </a:blip>
          <a:srcRect t="-1" r="21854" b="50110"/>
          <a:stretch/>
        </p:blipFill>
        <p:spPr bwMode="auto">
          <a:xfrm>
            <a:off x="0" y="2711716"/>
            <a:ext cx="7852296" cy="2292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84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2" descr="Image result for rat man of bugelski and alampay (1961)"/>
          <p:cNvPicPr>
            <a:picLocks noChangeAspect="1" noChangeArrowheads="1"/>
          </p:cNvPicPr>
          <p:nvPr/>
        </p:nvPicPr>
        <p:blipFill rotWithShape="1">
          <a:blip r:embed="rId2">
            <a:extLst>
              <a:ext uri="{28A0092B-C50C-407E-A947-70E740481C1C}">
                <a14:useLocalDpi xmlns:a14="http://schemas.microsoft.com/office/drawing/2010/main" val="0"/>
              </a:ext>
            </a:extLst>
          </a:blip>
          <a:srcRect l="79609" t="53264"/>
          <a:stretch/>
        </p:blipFill>
        <p:spPr bwMode="auto">
          <a:xfrm>
            <a:off x="9370546" y="2395470"/>
            <a:ext cx="2025109" cy="21224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rat man of bugelski and alampay (1961)"/>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20368"/>
          <a:stretch/>
        </p:blipFill>
        <p:spPr bwMode="auto">
          <a:xfrm>
            <a:off x="383100" y="2266682"/>
            <a:ext cx="8289284" cy="2380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23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7285" y="764373"/>
            <a:ext cx="9728915" cy="1293028"/>
          </a:xfrm>
        </p:spPr>
        <p:txBody>
          <a:bodyPr/>
          <a:lstStyle/>
          <a:p>
            <a:r>
              <a:rPr lang="en-US" b="1" dirty="0" smtClean="0"/>
              <a:t>Rat man of </a:t>
            </a:r>
            <a:r>
              <a:rPr lang="en-US" b="1" dirty="0" err="1" smtClean="0"/>
              <a:t>bugelski</a:t>
            </a:r>
            <a:r>
              <a:rPr lang="en-US" b="1" dirty="0" smtClean="0"/>
              <a:t> &amp; </a:t>
            </a:r>
            <a:r>
              <a:rPr lang="en-US" b="1" dirty="0" err="1" smtClean="0"/>
              <a:t>alampay</a:t>
            </a:r>
            <a:endParaRPr lang="en-US" b="1" dirty="0"/>
          </a:p>
        </p:txBody>
      </p:sp>
      <p:sp>
        <p:nvSpPr>
          <p:cNvPr id="3" name="Content Placeholder 2"/>
          <p:cNvSpPr>
            <a:spLocks noGrp="1"/>
          </p:cNvSpPr>
          <p:nvPr>
            <p:ph idx="1"/>
          </p:nvPr>
        </p:nvSpPr>
        <p:spPr>
          <a:xfrm>
            <a:off x="685800" y="1996226"/>
            <a:ext cx="6655158" cy="4765182"/>
          </a:xfrm>
        </p:spPr>
        <p:txBody>
          <a:bodyPr>
            <a:normAutofit lnSpcReduction="10000"/>
          </a:bodyPr>
          <a:lstStyle/>
          <a:p>
            <a:r>
              <a:rPr lang="en-US" u="sng" dirty="0" smtClean="0"/>
              <a:t>Participants in this study saw an ambiguous picture after being exposed to a series of drawings of either animals (</a:t>
            </a:r>
            <a:r>
              <a:rPr lang="en-US" dirty="0" smtClean="0"/>
              <a:t>condition 1) or faces (condition 2).</a:t>
            </a:r>
          </a:p>
          <a:p>
            <a:endParaRPr lang="en-US" dirty="0"/>
          </a:p>
          <a:p>
            <a:r>
              <a:rPr lang="en-US" u="sng" dirty="0" smtClean="0"/>
              <a:t>1</a:t>
            </a:r>
            <a:r>
              <a:rPr lang="en-US" u="sng" baseline="30000" dirty="0" smtClean="0"/>
              <a:t>st</a:t>
            </a:r>
            <a:r>
              <a:rPr lang="en-US" u="sng" dirty="0" smtClean="0"/>
              <a:t> Condition:  participants were more likely to interpret the ambiguous stimulus as a rat.</a:t>
            </a:r>
          </a:p>
          <a:p>
            <a:endParaRPr lang="en-US" u="sng" dirty="0"/>
          </a:p>
          <a:p>
            <a:r>
              <a:rPr lang="en-US" u="sng" dirty="0" smtClean="0"/>
              <a:t>2</a:t>
            </a:r>
            <a:r>
              <a:rPr lang="en-US" u="sng" baseline="30000" dirty="0" smtClean="0"/>
              <a:t>nd</a:t>
            </a:r>
            <a:r>
              <a:rPr lang="en-US" u="sng" dirty="0"/>
              <a:t> </a:t>
            </a:r>
            <a:r>
              <a:rPr lang="en-US" u="sng" dirty="0" smtClean="0"/>
              <a:t>Condition:  participants were more likely to see a man wearing glasses.</a:t>
            </a:r>
          </a:p>
          <a:p>
            <a:endParaRPr lang="en-US" dirty="0"/>
          </a:p>
          <a:p>
            <a:r>
              <a:rPr lang="en-US" dirty="0" smtClean="0"/>
              <a:t>After viewing a series of drawings they had an </a:t>
            </a:r>
            <a:r>
              <a:rPr lang="en-US" u="sng" dirty="0" smtClean="0"/>
              <a:t>implicit expectation </a:t>
            </a:r>
            <a:r>
              <a:rPr lang="en-US" dirty="0" smtClean="0"/>
              <a:t>which influenced their perception of reality.</a:t>
            </a:r>
            <a:endParaRPr lang="en-US" dirty="0"/>
          </a:p>
        </p:txBody>
      </p:sp>
      <p:pic>
        <p:nvPicPr>
          <p:cNvPr id="5122" name="Picture 2" descr="Image result for rat man of bugelski and alampay (19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9564" y="3259239"/>
            <a:ext cx="4566378" cy="2088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69794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8952" y="339371"/>
            <a:ext cx="9548611" cy="1293028"/>
          </a:xfrm>
        </p:spPr>
        <p:txBody>
          <a:bodyPr/>
          <a:lstStyle/>
          <a:p>
            <a:r>
              <a:rPr lang="en-US" b="1" dirty="0" smtClean="0"/>
              <a:t>schematic Processing</a:t>
            </a:r>
            <a:endParaRPr lang="en-US" b="1" dirty="0"/>
          </a:p>
        </p:txBody>
      </p:sp>
      <p:sp>
        <p:nvSpPr>
          <p:cNvPr id="3" name="Content Placeholder 2"/>
          <p:cNvSpPr>
            <a:spLocks noGrp="1"/>
          </p:cNvSpPr>
          <p:nvPr>
            <p:ph idx="1"/>
          </p:nvPr>
        </p:nvSpPr>
        <p:spPr>
          <a:xfrm>
            <a:off x="5228823" y="1493949"/>
            <a:ext cx="6963177" cy="4990563"/>
          </a:xfrm>
        </p:spPr>
        <p:txBody>
          <a:bodyPr/>
          <a:lstStyle/>
          <a:p>
            <a:r>
              <a:rPr lang="en-US" dirty="0" smtClean="0"/>
              <a:t>The Rat Man is an example of top down processing.</a:t>
            </a:r>
          </a:p>
          <a:p>
            <a:r>
              <a:rPr lang="en-US" dirty="0" smtClean="0"/>
              <a:t>It appears that top down processing could be a bad thing because it may lead to bias.</a:t>
            </a:r>
          </a:p>
          <a:p>
            <a:r>
              <a:rPr lang="en-US" dirty="0" smtClean="0"/>
              <a:t>It is actually viewed as necessary because it is impossible to perceive data without background information.</a:t>
            </a:r>
            <a:endParaRPr lang="en-US" dirty="0"/>
          </a:p>
          <a:p>
            <a:r>
              <a:rPr lang="en-US" dirty="0" smtClean="0"/>
              <a:t>Schematic processing can lead to stereotypes but it is necessary for day to day processing of information in an efficient manner.</a:t>
            </a:r>
          </a:p>
          <a:p>
            <a:r>
              <a:rPr lang="en-US" dirty="0" smtClean="0"/>
              <a:t>Using schematic processing we see patterns in what could otherwise be unstructured stimuli. (pattern recognition)</a:t>
            </a:r>
            <a:endParaRPr lang="en-US" dirty="0"/>
          </a:p>
        </p:txBody>
      </p:sp>
      <p:pic>
        <p:nvPicPr>
          <p:cNvPr id="5122" name="Picture 2" descr="Image result for schematic processing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65" y="1569735"/>
            <a:ext cx="4977442" cy="497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33449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Thinking and Decision making</a:t>
            </a:r>
            <a:endParaRPr lang="en-US" b="1" dirty="0"/>
          </a:p>
        </p:txBody>
      </p:sp>
      <p:sp>
        <p:nvSpPr>
          <p:cNvPr id="3" name="Content Placeholder 2"/>
          <p:cNvSpPr>
            <a:spLocks noGrp="1"/>
          </p:cNvSpPr>
          <p:nvPr>
            <p:ph idx="1"/>
          </p:nvPr>
        </p:nvSpPr>
        <p:spPr>
          <a:xfrm>
            <a:off x="685800" y="2194560"/>
            <a:ext cx="7483415" cy="4232119"/>
          </a:xfrm>
        </p:spPr>
        <p:txBody>
          <a:bodyPr/>
          <a:lstStyle/>
          <a:p>
            <a:r>
              <a:rPr lang="en-US" dirty="0" smtClean="0"/>
              <a:t>Explain how thinking and decision making are related.</a:t>
            </a:r>
          </a:p>
          <a:p>
            <a:pPr marL="0" indent="0">
              <a:buNone/>
            </a:pPr>
            <a:endParaRPr lang="en-US" dirty="0" smtClean="0"/>
          </a:p>
          <a:p>
            <a:pPr marL="0" indent="0">
              <a:buNone/>
            </a:pPr>
            <a:r>
              <a:rPr lang="en-US" u="sng" dirty="0"/>
              <a:t>It is a </a:t>
            </a:r>
            <a:r>
              <a:rPr lang="en-US" u="sng" dirty="0" smtClean="0"/>
              <a:t>response, a </a:t>
            </a:r>
            <a:r>
              <a:rPr lang="en-US" u="sng" dirty="0"/>
              <a:t>reaction of memory. If you have no memory</a:t>
            </a:r>
            <a:r>
              <a:rPr lang="en-US" u="sng" dirty="0" smtClean="0"/>
              <a:t>, you </a:t>
            </a:r>
            <a:r>
              <a:rPr lang="en-US" u="sng" dirty="0"/>
              <a:t>would not be able to think. </a:t>
            </a:r>
            <a:endParaRPr lang="en-US" u="sng" dirty="0" smtClean="0"/>
          </a:p>
          <a:p>
            <a:pPr marL="0" indent="0">
              <a:buNone/>
            </a:pPr>
            <a:r>
              <a:rPr lang="en-US" dirty="0" smtClean="0"/>
              <a:t>Memory </a:t>
            </a:r>
            <a:r>
              <a:rPr lang="en-US" dirty="0"/>
              <a:t>stored in brain as knowledge is the result of all past experience. </a:t>
            </a:r>
            <a:endParaRPr lang="en-US" dirty="0" smtClean="0"/>
          </a:p>
          <a:p>
            <a:pPr marL="0" indent="0">
              <a:buNone/>
            </a:pPr>
            <a:r>
              <a:rPr lang="en-US" dirty="0" smtClean="0"/>
              <a:t>That </a:t>
            </a:r>
            <a:r>
              <a:rPr lang="en-US" dirty="0"/>
              <a:t>experience gives knowledge which is stored up in the brain. </a:t>
            </a:r>
            <a:r>
              <a:rPr lang="en-US" u="sng" dirty="0"/>
              <a:t>From knowledge there is memory &amp; from that memory thought. </a:t>
            </a:r>
          </a:p>
        </p:txBody>
      </p:sp>
      <p:pic>
        <p:nvPicPr>
          <p:cNvPr id="4" name="Picture 3" descr="Image result for IB"/>
          <p:cNvPicPr>
            <a:picLocks noChangeAspect="1" noChangeArrowheads="1"/>
          </p:cNvPicPr>
          <p:nvPr/>
        </p:nvPicPr>
        <p:blipFill>
          <a:blip r:embed="rId2">
            <a:extLst>
              <a:ext uri="{28A0092B-C50C-407E-A947-70E740481C1C}">
                <a14:useLocalDpi xmlns:a14="http://schemas.microsoft.com/office/drawing/2010/main" val="0"/>
              </a:ext>
            </a:extLst>
          </a:blip>
          <a:srcRect l="18510" t="20547" r="61488" b="27397"/>
          <a:stretch>
            <a:fillRect/>
          </a:stretch>
        </p:blipFill>
        <p:spPr bwMode="auto">
          <a:xfrm>
            <a:off x="528359" y="1224466"/>
            <a:ext cx="1033022" cy="105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406092" y="1548229"/>
            <a:ext cx="1029448" cy="646331"/>
          </a:xfrm>
          <a:prstGeom prst="rect">
            <a:avLst/>
          </a:prstGeom>
          <a:noFill/>
        </p:spPr>
        <p:txBody>
          <a:bodyPr wrap="non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#23</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6146" name="Picture 2" descr="Image result for the thin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656" y="2275935"/>
            <a:ext cx="3527516" cy="3836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751281"/>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Making</a:t>
            </a:r>
            <a:endParaRPr lang="en-US" dirty="0"/>
          </a:p>
        </p:txBody>
      </p:sp>
      <p:sp>
        <p:nvSpPr>
          <p:cNvPr id="3" name="Content Placeholder 2"/>
          <p:cNvSpPr>
            <a:spLocks noGrp="1"/>
          </p:cNvSpPr>
          <p:nvPr>
            <p:ph idx="1"/>
          </p:nvPr>
        </p:nvSpPr>
        <p:spPr>
          <a:xfrm>
            <a:off x="685800" y="2057402"/>
            <a:ext cx="6646653" cy="4161284"/>
          </a:xfrm>
        </p:spPr>
        <p:txBody>
          <a:bodyPr/>
          <a:lstStyle/>
          <a:p>
            <a:r>
              <a:rPr lang="en-US" dirty="0"/>
              <a:t>Chocolate or strawberry? Life or death? </a:t>
            </a:r>
            <a:endParaRPr lang="en-US" dirty="0" smtClean="0"/>
          </a:p>
          <a:p>
            <a:r>
              <a:rPr lang="en-US" u="sng" dirty="0" smtClean="0"/>
              <a:t>We </a:t>
            </a:r>
            <a:r>
              <a:rPr lang="en-US" u="sng" dirty="0"/>
              <a:t>make some choices quickly and automatically, relying on mental shortcuts our brains have developed over the years to guide us in the best course of action. </a:t>
            </a:r>
            <a:endParaRPr lang="en-US" u="sng" dirty="0" smtClean="0"/>
          </a:p>
          <a:p>
            <a:r>
              <a:rPr lang="en-US" dirty="0" smtClean="0"/>
              <a:t>Other </a:t>
            </a:r>
            <a:r>
              <a:rPr lang="en-US" dirty="0"/>
              <a:t>decisions are agonizing, and deliberation drags on inefficiently. </a:t>
            </a:r>
            <a:endParaRPr lang="en-US" dirty="0" smtClean="0"/>
          </a:p>
          <a:p>
            <a:r>
              <a:rPr lang="en-US" dirty="0" smtClean="0"/>
              <a:t>Some </a:t>
            </a:r>
            <a:r>
              <a:rPr lang="en-US" dirty="0"/>
              <a:t>factors that can limit the ability to make good decisions </a:t>
            </a:r>
            <a:r>
              <a:rPr lang="en-US" u="sng" dirty="0"/>
              <a:t>include missing or incomplete information, urgent deadlines, and limited physical or emotional resources. </a:t>
            </a:r>
          </a:p>
        </p:txBody>
      </p:sp>
      <p:pic>
        <p:nvPicPr>
          <p:cNvPr id="4" name="Picture 2" descr="Image result for chocolate or strawber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0171" y="2061232"/>
            <a:ext cx="4261449" cy="4261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16963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Decision Making</a:t>
            </a:r>
            <a:endParaRPr lang="en-US" b="1" dirty="0"/>
          </a:p>
        </p:txBody>
      </p:sp>
      <p:sp>
        <p:nvSpPr>
          <p:cNvPr id="3" name="Content Placeholder 2"/>
          <p:cNvSpPr>
            <a:spLocks noGrp="1"/>
          </p:cNvSpPr>
          <p:nvPr>
            <p:ph idx="1"/>
          </p:nvPr>
        </p:nvSpPr>
        <p:spPr>
          <a:xfrm>
            <a:off x="685800" y="2225615"/>
            <a:ext cx="10890849" cy="2260121"/>
          </a:xfrm>
        </p:spPr>
        <p:txBody>
          <a:bodyPr/>
          <a:lstStyle/>
          <a:p>
            <a:r>
              <a:rPr lang="en-US" dirty="0" smtClean="0"/>
              <a:t>When </a:t>
            </a:r>
            <a:r>
              <a:rPr lang="en-US" dirty="0"/>
              <a:t>making a decision, we form opinions and choose actions via </a:t>
            </a:r>
            <a:r>
              <a:rPr lang="en-US" u="sng" dirty="0"/>
              <a:t>mental processes which are influenced by biases, reason, emotions, and memories. </a:t>
            </a:r>
            <a:endParaRPr lang="en-US" u="sng" dirty="0" smtClean="0"/>
          </a:p>
          <a:p>
            <a:r>
              <a:rPr lang="en-US" dirty="0" smtClean="0"/>
              <a:t>The </a:t>
            </a:r>
            <a:r>
              <a:rPr lang="en-US" dirty="0"/>
              <a:t>simple act of deciding supports the notion that </a:t>
            </a:r>
            <a:r>
              <a:rPr lang="en-US" u="sng" dirty="0"/>
              <a:t>we have free will. </a:t>
            </a:r>
            <a:endParaRPr lang="en-US" u="sng" dirty="0" smtClean="0"/>
          </a:p>
          <a:p>
            <a:r>
              <a:rPr lang="en-US" dirty="0" smtClean="0"/>
              <a:t>We </a:t>
            </a:r>
            <a:r>
              <a:rPr lang="en-US" dirty="0"/>
              <a:t>weigh the benefits and costs of our choice, and then we cope with the consequences. </a:t>
            </a:r>
          </a:p>
        </p:txBody>
      </p:sp>
      <p:pic>
        <p:nvPicPr>
          <p:cNvPr id="7172" name="Picture 4" descr="Image result for free w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552" y="4205489"/>
            <a:ext cx="7073362" cy="2652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4652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Rot="1" noChangeArrowheads="1"/>
          </p:cNvSpPr>
          <p:nvPr>
            <p:ph idx="1"/>
          </p:nvPr>
        </p:nvSpPr>
        <p:spPr>
          <a:xfrm>
            <a:off x="631064" y="2073498"/>
            <a:ext cx="4456090" cy="4315496"/>
          </a:xfrm>
        </p:spPr>
        <p:txBody>
          <a:bodyPr/>
          <a:lstStyle/>
          <a:p>
            <a:pPr algn="ctr" eaLnBrk="1" hangingPunct="1">
              <a:lnSpc>
                <a:spcPct val="90000"/>
              </a:lnSpc>
              <a:buFont typeface="Wingdings" pitchFamily="2" charset="2"/>
              <a:buNone/>
            </a:pPr>
            <a:r>
              <a:rPr lang="en-US" altLang="en-US" sz="4400" dirty="0" smtClean="0"/>
              <a:t>Ivan Pavlov</a:t>
            </a:r>
          </a:p>
          <a:p>
            <a:pPr algn="ctr" eaLnBrk="1" hangingPunct="1">
              <a:lnSpc>
                <a:spcPct val="90000"/>
              </a:lnSpc>
              <a:buFont typeface="Wingdings" pitchFamily="2" charset="2"/>
              <a:buNone/>
            </a:pPr>
            <a:endParaRPr lang="en-US" altLang="en-US" dirty="0" smtClean="0"/>
          </a:p>
          <a:p>
            <a:pPr eaLnBrk="1" hangingPunct="1">
              <a:lnSpc>
                <a:spcPct val="90000"/>
              </a:lnSpc>
            </a:pPr>
            <a:r>
              <a:rPr lang="en-US" altLang="en-US" dirty="0" smtClean="0"/>
              <a:t>Russian physiologist </a:t>
            </a:r>
          </a:p>
          <a:p>
            <a:pPr eaLnBrk="1" hangingPunct="1">
              <a:lnSpc>
                <a:spcPct val="90000"/>
              </a:lnSpc>
            </a:pPr>
            <a:r>
              <a:rPr lang="en-US" altLang="en-US" dirty="0" smtClean="0"/>
              <a:t>Studying the role of saliva in digestion</a:t>
            </a:r>
          </a:p>
          <a:p>
            <a:pPr eaLnBrk="1" hangingPunct="1">
              <a:lnSpc>
                <a:spcPct val="90000"/>
              </a:lnSpc>
            </a:pPr>
            <a:r>
              <a:rPr lang="en-US" altLang="en-US" dirty="0" smtClean="0"/>
              <a:t>Discovered the “conditions” that produce this kind of learning.</a:t>
            </a:r>
          </a:p>
          <a:p>
            <a:pPr eaLnBrk="1" hangingPunct="1">
              <a:lnSpc>
                <a:spcPct val="90000"/>
              </a:lnSpc>
              <a:buFont typeface="Wingdings 3" pitchFamily="18" charset="2"/>
              <a:buNone/>
            </a:pPr>
            <a:endParaRPr lang="en-US" altLang="en-US" dirty="0" smtClean="0"/>
          </a:p>
        </p:txBody>
      </p:sp>
      <p:sp>
        <p:nvSpPr>
          <p:cNvPr id="125954" name="Rectangle 2"/>
          <p:cNvSpPr>
            <a:spLocks noGrp="1" noRot="1" noChangeArrowheads="1"/>
          </p:cNvSpPr>
          <p:nvPr>
            <p:ph type="title"/>
          </p:nvPr>
        </p:nvSpPr>
        <p:spPr>
          <a:xfrm>
            <a:off x="558085" y="965692"/>
            <a:ext cx="11180233" cy="1112838"/>
          </a:xfrm>
        </p:spPr>
        <p:txBody>
          <a:bodyPr>
            <a:normAutofit/>
          </a:bodyPr>
          <a:lstStyle/>
          <a:p>
            <a:pPr eaLnBrk="1" fontAlgn="auto" hangingPunct="1">
              <a:spcAft>
                <a:spcPts val="0"/>
              </a:spcAft>
              <a:defRPr/>
            </a:pPr>
            <a:r>
              <a:rPr lang="en-US" sz="4000" dirty="0" smtClean="0"/>
              <a:t>Classical (Pavlovian) Conditioning</a:t>
            </a:r>
          </a:p>
        </p:txBody>
      </p:sp>
      <p:pic>
        <p:nvPicPr>
          <p:cNvPr id="10242" name="Picture 2" descr="https://smilingculture.files.wordpress.com/2015/11/pavlo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2510" y="1983348"/>
            <a:ext cx="4984124" cy="4984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579328"/>
      </p:ext>
    </p:extLst>
  </p:cSld>
  <p:clrMapOvr>
    <a:masterClrMapping/>
  </p:clrMapOvr>
  <p:transition>
    <p:push dir="u"/>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743" y="257589"/>
            <a:ext cx="8610600" cy="1293028"/>
          </a:xfrm>
        </p:spPr>
        <p:txBody>
          <a:bodyPr/>
          <a:lstStyle/>
          <a:p>
            <a:r>
              <a:rPr lang="en-US" b="1" dirty="0" smtClean="0"/>
              <a:t>Normative Models</a:t>
            </a:r>
            <a:endParaRPr lang="en-US" b="1" dirty="0"/>
          </a:p>
        </p:txBody>
      </p:sp>
      <p:sp>
        <p:nvSpPr>
          <p:cNvPr id="3" name="Content Placeholder 2"/>
          <p:cNvSpPr>
            <a:spLocks noGrp="1"/>
          </p:cNvSpPr>
          <p:nvPr>
            <p:ph idx="1"/>
          </p:nvPr>
        </p:nvSpPr>
        <p:spPr>
          <a:xfrm>
            <a:off x="183522" y="1550617"/>
            <a:ext cx="9024871" cy="5017609"/>
          </a:xfrm>
        </p:spPr>
        <p:txBody>
          <a:bodyPr>
            <a:normAutofit/>
          </a:bodyPr>
          <a:lstStyle/>
          <a:p>
            <a:pPr marL="0" indent="0">
              <a:buNone/>
            </a:pPr>
            <a:r>
              <a:rPr lang="en-US" b="1" dirty="0"/>
              <a:t>Normative models:  </a:t>
            </a:r>
            <a:r>
              <a:rPr lang="en-US" dirty="0"/>
              <a:t>describe the way thinking should be, they assume unlimited time and resources, examples include- formal logic, theory of probability and utility theory</a:t>
            </a:r>
            <a:r>
              <a:rPr lang="en-US" dirty="0" smtClean="0"/>
              <a:t>.</a:t>
            </a:r>
          </a:p>
          <a:p>
            <a:pPr marL="0" indent="0">
              <a:buNone/>
            </a:pPr>
            <a:endParaRPr lang="en-US" dirty="0"/>
          </a:p>
          <a:p>
            <a:r>
              <a:rPr lang="en-US" dirty="0" smtClean="0"/>
              <a:t>One example of a normative model is formal logic.  </a:t>
            </a:r>
          </a:p>
          <a:p>
            <a:r>
              <a:rPr lang="en-US" dirty="0" smtClean="0"/>
              <a:t>Developed by Aristotle, the building block is a deductive syllogism:  a combination of two premises and a conclusion.</a:t>
            </a:r>
          </a:p>
          <a:p>
            <a:endParaRPr lang="en-US" dirty="0"/>
          </a:p>
          <a:p>
            <a:r>
              <a:rPr lang="en-US" dirty="0" smtClean="0"/>
              <a:t>Example:</a:t>
            </a:r>
          </a:p>
          <a:p>
            <a:pPr lvl="1"/>
            <a:r>
              <a:rPr lang="en-US" dirty="0" smtClean="0"/>
              <a:t>All men are mortal.</a:t>
            </a:r>
          </a:p>
          <a:p>
            <a:pPr lvl="1"/>
            <a:r>
              <a:rPr lang="en-US" dirty="0" smtClean="0"/>
              <a:t>All Greeks are men.</a:t>
            </a:r>
          </a:p>
          <a:p>
            <a:pPr lvl="1"/>
            <a:r>
              <a:rPr lang="en-US" dirty="0" smtClean="0"/>
              <a:t>All Greeks are mortal.</a:t>
            </a:r>
            <a:endParaRPr lang="en-US" dirty="0"/>
          </a:p>
          <a:p>
            <a:endParaRPr lang="en-US" dirty="0"/>
          </a:p>
        </p:txBody>
      </p:sp>
      <p:pic>
        <p:nvPicPr>
          <p:cNvPr id="5" name="Picture 2" descr="https://static01.nyt.com/images/2016/05/27/world/27ARISTOTLE/27ARISTOTLE-articleLarge.jpg?quality=75&amp;auto=webp&amp;disable=upsc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0943" y="2459157"/>
            <a:ext cx="3056799" cy="3826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93699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708" y="1163868"/>
            <a:ext cx="8610600" cy="1293028"/>
          </a:xfrm>
        </p:spPr>
        <p:txBody>
          <a:bodyPr/>
          <a:lstStyle/>
          <a:p>
            <a:r>
              <a:rPr lang="en-US" b="1" dirty="0" smtClean="0"/>
              <a:t>Theory of probability</a:t>
            </a:r>
            <a:endParaRPr lang="en-US" b="1" dirty="0"/>
          </a:p>
        </p:txBody>
      </p:sp>
      <p:sp>
        <p:nvSpPr>
          <p:cNvPr id="3" name="Content Placeholder 2"/>
          <p:cNvSpPr>
            <a:spLocks noGrp="1"/>
          </p:cNvSpPr>
          <p:nvPr>
            <p:ph idx="1"/>
          </p:nvPr>
        </p:nvSpPr>
        <p:spPr>
          <a:xfrm>
            <a:off x="685799" y="2192784"/>
            <a:ext cx="8733409" cy="4665216"/>
          </a:xfrm>
        </p:spPr>
        <p:txBody>
          <a:bodyPr>
            <a:normAutofit lnSpcReduction="10000"/>
          </a:bodyPr>
          <a:lstStyle/>
          <a:p>
            <a:r>
              <a:rPr lang="en-US" dirty="0" smtClean="0"/>
              <a:t>Another example of normative economic model is the theory of probability.</a:t>
            </a:r>
          </a:p>
          <a:p>
            <a:r>
              <a:rPr lang="en-US" u="sng" dirty="0" smtClean="0"/>
              <a:t>The normative thing to do in economics is look at the success or failure frequencies in the past and then make a projected analysis to make the decision.</a:t>
            </a:r>
          </a:p>
          <a:p>
            <a:endParaRPr lang="en-US" dirty="0" smtClean="0"/>
          </a:p>
          <a:p>
            <a:endParaRPr lang="en-US" dirty="0"/>
          </a:p>
          <a:p>
            <a:endParaRPr lang="en-US" dirty="0"/>
          </a:p>
          <a:p>
            <a:r>
              <a:rPr lang="en-US" b="1" dirty="0" smtClean="0"/>
              <a:t>Utility Theory:  </a:t>
            </a:r>
            <a:r>
              <a:rPr lang="en-US" dirty="0" smtClean="0"/>
              <a:t>is the normative model for decisions involving uncertainty and trade offs between alternatives.</a:t>
            </a:r>
          </a:p>
          <a:p>
            <a:r>
              <a:rPr lang="en-US" dirty="0" smtClean="0"/>
              <a:t>The decision maker has to determine </a:t>
            </a:r>
            <a:r>
              <a:rPr lang="en-US" u="sng" dirty="0" smtClean="0"/>
              <a:t>the expected utility (or how much each choice will help) for each option and then choose what maximizes this utility.</a:t>
            </a:r>
            <a:endParaRPr lang="en-US" u="sng" dirty="0"/>
          </a:p>
        </p:txBody>
      </p:sp>
      <p:sp>
        <p:nvSpPr>
          <p:cNvPr id="4" name="Title 1"/>
          <p:cNvSpPr txBox="1">
            <a:spLocks/>
          </p:cNvSpPr>
          <p:nvPr/>
        </p:nvSpPr>
        <p:spPr>
          <a:xfrm>
            <a:off x="-4077418" y="3737610"/>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b="1" dirty="0" smtClean="0"/>
              <a:t>Utility theory</a:t>
            </a:r>
            <a:endParaRPr lang="en-US" b="1" dirty="0"/>
          </a:p>
        </p:txBody>
      </p:sp>
      <p:pic>
        <p:nvPicPr>
          <p:cNvPr id="2050" name="Picture 2" descr="Image result for dice proba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5842" y="142043"/>
            <a:ext cx="3817117" cy="2381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24480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51897"/>
            <a:ext cx="8610600" cy="1293028"/>
          </a:xfrm>
        </p:spPr>
        <p:txBody>
          <a:bodyPr/>
          <a:lstStyle/>
          <a:p>
            <a:r>
              <a:rPr lang="en-US" b="1" dirty="0" smtClean="0"/>
              <a:t>Descriptive Models</a:t>
            </a:r>
            <a:endParaRPr lang="en-US" b="1" dirty="0"/>
          </a:p>
        </p:txBody>
      </p:sp>
      <p:sp>
        <p:nvSpPr>
          <p:cNvPr id="3" name="Content Placeholder 2"/>
          <p:cNvSpPr>
            <a:spLocks noGrp="1"/>
          </p:cNvSpPr>
          <p:nvPr>
            <p:ph idx="1"/>
          </p:nvPr>
        </p:nvSpPr>
        <p:spPr>
          <a:xfrm>
            <a:off x="288985" y="1538952"/>
            <a:ext cx="10820400" cy="4024125"/>
          </a:xfrm>
        </p:spPr>
        <p:txBody>
          <a:bodyPr/>
          <a:lstStyle/>
          <a:p>
            <a:pPr marL="0" indent="0">
              <a:buNone/>
            </a:pPr>
            <a:r>
              <a:rPr lang="en-US" b="1" dirty="0"/>
              <a:t>Descriptive models:  </a:t>
            </a:r>
            <a:r>
              <a:rPr lang="en-US" dirty="0"/>
              <a:t>describe thinking as it occurs in real life</a:t>
            </a:r>
            <a:r>
              <a:rPr lang="en-US" dirty="0" smtClean="0"/>
              <a:t>.</a:t>
            </a:r>
            <a:endParaRPr lang="en-US" dirty="0"/>
          </a:p>
          <a:p>
            <a:r>
              <a:rPr lang="en-US" u="sng" dirty="0"/>
              <a:t>Normative decision theories are unrealistic </a:t>
            </a:r>
            <a:r>
              <a:rPr lang="en-US" dirty="0"/>
              <a:t>when making decisions in real life.</a:t>
            </a:r>
          </a:p>
          <a:p>
            <a:r>
              <a:rPr lang="en-US" dirty="0"/>
              <a:t>The do not account for:</a:t>
            </a:r>
          </a:p>
          <a:p>
            <a:pPr lvl="1"/>
            <a:r>
              <a:rPr lang="en-US" dirty="0"/>
              <a:t>Limited computational capacity.</a:t>
            </a:r>
          </a:p>
          <a:p>
            <a:pPr lvl="1"/>
            <a:r>
              <a:rPr lang="en-US" dirty="0"/>
              <a:t>The influence of emotion.</a:t>
            </a:r>
          </a:p>
          <a:p>
            <a:pPr lvl="1"/>
            <a:r>
              <a:rPr lang="en-US" dirty="0"/>
              <a:t>Justifying the choice to others.</a:t>
            </a:r>
          </a:p>
          <a:p>
            <a:pPr lvl="1"/>
            <a:r>
              <a:rPr lang="en-US" dirty="0"/>
              <a:t>One’s own belief system.</a:t>
            </a:r>
          </a:p>
          <a:p>
            <a:endParaRPr lang="en-US" dirty="0"/>
          </a:p>
        </p:txBody>
      </p:sp>
      <p:pic>
        <p:nvPicPr>
          <p:cNvPr id="3074" name="Picture 2" descr="Image result for decision making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6428" y="2838092"/>
            <a:ext cx="4698552" cy="374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624253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 of Reasoned Action</a:t>
            </a:r>
            <a:endParaRPr lang="en-US" dirty="0"/>
          </a:p>
        </p:txBody>
      </p:sp>
      <p:sp>
        <p:nvSpPr>
          <p:cNvPr id="3" name="Content Placeholder 2"/>
          <p:cNvSpPr>
            <a:spLocks noGrp="1"/>
          </p:cNvSpPr>
          <p:nvPr>
            <p:ph idx="1"/>
          </p:nvPr>
        </p:nvSpPr>
        <p:spPr>
          <a:xfrm>
            <a:off x="685800" y="2057402"/>
            <a:ext cx="7138358" cy="4161284"/>
          </a:xfrm>
        </p:spPr>
        <p:txBody>
          <a:bodyPr/>
          <a:lstStyle/>
          <a:p>
            <a:r>
              <a:rPr lang="en-US" dirty="0" smtClean="0"/>
              <a:t>The Theory of Reasoned Action </a:t>
            </a:r>
            <a:r>
              <a:rPr lang="en-US" u="sng" dirty="0" smtClean="0"/>
              <a:t>aims to explain the relationships between attitudes and behaviors when making choices.</a:t>
            </a:r>
          </a:p>
          <a:p>
            <a:r>
              <a:rPr lang="en-US" dirty="0" smtClean="0"/>
              <a:t>The theory was proposed by </a:t>
            </a:r>
            <a:r>
              <a:rPr lang="en-US" b="1" dirty="0" smtClean="0"/>
              <a:t>Martin </a:t>
            </a:r>
            <a:r>
              <a:rPr lang="en-US" b="1" dirty="0" err="1" smtClean="0"/>
              <a:t>Fishbein</a:t>
            </a:r>
            <a:r>
              <a:rPr lang="en-US" b="1" dirty="0" smtClean="0"/>
              <a:t> </a:t>
            </a:r>
          </a:p>
          <a:p>
            <a:r>
              <a:rPr lang="en-US" dirty="0" smtClean="0"/>
              <a:t>It is based on the idea that </a:t>
            </a:r>
            <a:r>
              <a:rPr lang="en-US" u="sng" dirty="0" smtClean="0"/>
              <a:t>a person’s choice of behavior is based on expected outcomes of the behavior. (Behavioral intention)</a:t>
            </a:r>
          </a:p>
          <a:p>
            <a:r>
              <a:rPr lang="en-US" dirty="0" smtClean="0"/>
              <a:t>There are </a:t>
            </a:r>
            <a:r>
              <a:rPr lang="en-US" u="sng" dirty="0" smtClean="0"/>
              <a:t>two factors </a:t>
            </a:r>
            <a:r>
              <a:rPr lang="en-US" dirty="0" smtClean="0"/>
              <a:t>that determine behavioral intention:</a:t>
            </a:r>
          </a:p>
          <a:p>
            <a:pPr lvl="1"/>
            <a:r>
              <a:rPr lang="en-US" dirty="0" smtClean="0"/>
              <a:t>Attitudes</a:t>
            </a:r>
          </a:p>
          <a:p>
            <a:pPr lvl="1"/>
            <a:r>
              <a:rPr lang="en-US" dirty="0"/>
              <a:t>S</a:t>
            </a:r>
            <a:r>
              <a:rPr lang="en-US" dirty="0" smtClean="0"/>
              <a:t>ubjective norms </a:t>
            </a:r>
            <a:endParaRPr lang="en-US" dirty="0"/>
          </a:p>
        </p:txBody>
      </p:sp>
      <p:pic>
        <p:nvPicPr>
          <p:cNvPr id="4098" name="Picture 2" descr="Image result for decision making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6986" y="2544793"/>
            <a:ext cx="3874906" cy="2411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10050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Theory of planned Behavior</a:t>
            </a:r>
            <a:endParaRPr lang="en-US" b="1" dirty="0"/>
          </a:p>
        </p:txBody>
      </p:sp>
      <p:sp>
        <p:nvSpPr>
          <p:cNvPr id="3" name="Content Placeholder 2"/>
          <p:cNvSpPr>
            <a:spLocks noGrp="1"/>
          </p:cNvSpPr>
          <p:nvPr>
            <p:ph idx="1"/>
          </p:nvPr>
        </p:nvSpPr>
        <p:spPr/>
        <p:txBody>
          <a:bodyPr/>
          <a:lstStyle/>
          <a:p>
            <a:r>
              <a:rPr lang="en-US" u="sng" dirty="0" smtClean="0"/>
              <a:t>Attitude describes a person’s individual perception of the behavior (positive or negative)</a:t>
            </a:r>
          </a:p>
          <a:p>
            <a:r>
              <a:rPr lang="en-US" u="sng" dirty="0" smtClean="0"/>
              <a:t>Subjective norm describes the social pressure regarding the behavior</a:t>
            </a:r>
            <a:r>
              <a:rPr lang="en-US" dirty="0" smtClean="0"/>
              <a:t>.  </a:t>
            </a:r>
            <a:r>
              <a:rPr lang="en-US" u="sng" dirty="0" smtClean="0"/>
              <a:t>Is it socially acceptable.</a:t>
            </a:r>
          </a:p>
          <a:p>
            <a:endParaRPr lang="en-US" dirty="0"/>
          </a:p>
          <a:p>
            <a:r>
              <a:rPr lang="en-US" dirty="0" smtClean="0"/>
              <a:t>The theory was extended to include the </a:t>
            </a:r>
            <a:r>
              <a:rPr lang="en-US" b="1" u="sng" dirty="0" smtClean="0"/>
              <a:t>Theory of Planned Behavior</a:t>
            </a:r>
            <a:r>
              <a:rPr lang="en-US" dirty="0" smtClean="0"/>
              <a:t>.  </a:t>
            </a:r>
          </a:p>
          <a:p>
            <a:r>
              <a:rPr lang="en-US" dirty="0" smtClean="0"/>
              <a:t>This theory added </a:t>
            </a:r>
            <a:r>
              <a:rPr lang="en-US" u="sng" dirty="0" smtClean="0"/>
              <a:t>a third factor </a:t>
            </a:r>
            <a:r>
              <a:rPr lang="en-US" dirty="0" smtClean="0"/>
              <a:t>which is perceived behavioral control.</a:t>
            </a:r>
          </a:p>
          <a:p>
            <a:r>
              <a:rPr lang="en-US" u="sng" dirty="0" smtClean="0"/>
              <a:t>Perceived behavioral control is when attitude is positive and subjective norms do not prevent you from performing the behavior, however you do not think you are able to carry out the action</a:t>
            </a:r>
            <a:r>
              <a:rPr lang="en-US" dirty="0" smtClean="0"/>
              <a:t>.</a:t>
            </a:r>
          </a:p>
          <a:p>
            <a:endParaRPr lang="en-US" dirty="0"/>
          </a:p>
        </p:txBody>
      </p:sp>
    </p:spTree>
    <p:extLst>
      <p:ext uri="{BB962C8B-B14F-4D97-AF65-F5344CB8AC3E}">
        <p14:creationId xmlns:p14="http://schemas.microsoft.com/office/powerpoint/2010/main" val="1799502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Adaptive decision maker framework</a:t>
            </a:r>
            <a:endParaRPr lang="en-US" b="1" dirty="0"/>
          </a:p>
        </p:txBody>
      </p:sp>
      <p:sp>
        <p:nvSpPr>
          <p:cNvPr id="3" name="Content Placeholder 2"/>
          <p:cNvSpPr>
            <a:spLocks noGrp="1"/>
          </p:cNvSpPr>
          <p:nvPr>
            <p:ph idx="1"/>
          </p:nvPr>
        </p:nvSpPr>
        <p:spPr>
          <a:xfrm>
            <a:off x="557011" y="2320506"/>
            <a:ext cx="8129789" cy="3820906"/>
          </a:xfrm>
        </p:spPr>
        <p:txBody>
          <a:bodyPr/>
          <a:lstStyle/>
          <a:p>
            <a:r>
              <a:rPr lang="en-US" u="sng" dirty="0" smtClean="0"/>
              <a:t>Emotion may influence or thinking and decision making.</a:t>
            </a:r>
          </a:p>
          <a:p>
            <a:r>
              <a:rPr lang="en-US" dirty="0" smtClean="0"/>
              <a:t>The </a:t>
            </a:r>
            <a:r>
              <a:rPr lang="en-US" u="sng" dirty="0" smtClean="0"/>
              <a:t>consequences from previous decisions create a memory of the emotions that are attributed to that decision</a:t>
            </a:r>
            <a:r>
              <a:rPr lang="en-US" dirty="0" smtClean="0"/>
              <a:t>.</a:t>
            </a:r>
          </a:p>
          <a:p>
            <a:pPr marL="0" indent="0">
              <a:buNone/>
            </a:pPr>
            <a:endParaRPr lang="en-US" dirty="0"/>
          </a:p>
          <a:p>
            <a:pPr marL="0" indent="0">
              <a:buNone/>
            </a:pPr>
            <a:r>
              <a:rPr lang="en-US" b="1" dirty="0" smtClean="0"/>
              <a:t>Payne, </a:t>
            </a:r>
            <a:r>
              <a:rPr lang="en-US" b="1" dirty="0" err="1" smtClean="0"/>
              <a:t>Bettman</a:t>
            </a:r>
            <a:r>
              <a:rPr lang="en-US" b="1" dirty="0" smtClean="0"/>
              <a:t>, Johnson</a:t>
            </a:r>
          </a:p>
          <a:p>
            <a:r>
              <a:rPr lang="en-US" dirty="0" smtClean="0"/>
              <a:t>People </a:t>
            </a:r>
            <a:r>
              <a:rPr lang="en-US" u="sng" dirty="0" smtClean="0"/>
              <a:t>possess a toolbox of strategies </a:t>
            </a:r>
            <a:r>
              <a:rPr lang="en-US" dirty="0" smtClean="0"/>
              <a:t>that may be used in thinking and decision making tasks.</a:t>
            </a:r>
          </a:p>
          <a:p>
            <a:r>
              <a:rPr lang="en-US" dirty="0" smtClean="0"/>
              <a:t>People will </a:t>
            </a:r>
            <a:r>
              <a:rPr lang="en-US" u="sng" dirty="0" smtClean="0"/>
              <a:t>draw from this toolbox in order to have options or alternatives when making a decision.</a:t>
            </a:r>
            <a:endParaRPr lang="en-US" u="sng" dirty="0"/>
          </a:p>
        </p:txBody>
      </p:sp>
      <p:pic>
        <p:nvPicPr>
          <p:cNvPr id="5122" name="Picture 2" descr="Image result for toolbox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1439" y="2769845"/>
            <a:ext cx="3416972" cy="347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10031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7408" y="-98512"/>
            <a:ext cx="8610600" cy="1293028"/>
          </a:xfrm>
        </p:spPr>
        <p:txBody>
          <a:bodyPr/>
          <a:lstStyle/>
          <a:p>
            <a:r>
              <a:rPr lang="en-US" b="1" dirty="0" smtClean="0"/>
              <a:t>Strategies</a:t>
            </a:r>
            <a:endParaRPr lang="en-US" b="1" dirty="0"/>
          </a:p>
        </p:txBody>
      </p:sp>
      <p:sp>
        <p:nvSpPr>
          <p:cNvPr id="3" name="Content Placeholder 2"/>
          <p:cNvSpPr>
            <a:spLocks noGrp="1"/>
          </p:cNvSpPr>
          <p:nvPr>
            <p:ph idx="1"/>
          </p:nvPr>
        </p:nvSpPr>
        <p:spPr>
          <a:xfrm>
            <a:off x="685800" y="1532586"/>
            <a:ext cx="10660487" cy="4686099"/>
          </a:xfrm>
        </p:spPr>
        <p:txBody>
          <a:bodyPr>
            <a:normAutofit lnSpcReduction="10000"/>
          </a:bodyPr>
          <a:lstStyle/>
          <a:p>
            <a:r>
              <a:rPr lang="en-US" b="1" dirty="0" smtClean="0"/>
              <a:t>Weighted Additive Strategy (WADD):  </a:t>
            </a:r>
            <a:r>
              <a:rPr lang="en-US" dirty="0" smtClean="0"/>
              <a:t>in this for every alternative you multiply the value of every attribute by its importance and then calculate the weighted sum.  You then choose the alternative with the largest weighted sum.</a:t>
            </a:r>
          </a:p>
          <a:p>
            <a:pPr marL="0" indent="0">
              <a:buNone/>
            </a:pPr>
            <a:endParaRPr lang="en-US" dirty="0" smtClean="0"/>
          </a:p>
          <a:p>
            <a:r>
              <a:rPr lang="en-US" b="1" dirty="0" smtClean="0"/>
              <a:t>Lexicographic Strategy (LEX):  </a:t>
            </a:r>
            <a:r>
              <a:rPr lang="en-US" dirty="0" smtClean="0"/>
              <a:t>Choose the most important attribute and the option that has the best value for that attribute.</a:t>
            </a:r>
          </a:p>
          <a:p>
            <a:endParaRPr lang="en-US" dirty="0"/>
          </a:p>
          <a:p>
            <a:r>
              <a:rPr lang="en-US" b="1" dirty="0" smtClean="0"/>
              <a:t>Sacrificing Strategy (SAT):  </a:t>
            </a:r>
            <a:r>
              <a:rPr lang="en-US" dirty="0" smtClean="0"/>
              <a:t>Determine a specific cut off point for each attribute.  Choose the first option and then compare the value of that attribute to the cut off point.</a:t>
            </a:r>
          </a:p>
          <a:p>
            <a:endParaRPr lang="en-US" dirty="0"/>
          </a:p>
          <a:p>
            <a:r>
              <a:rPr lang="en-US" b="1" dirty="0" smtClean="0"/>
              <a:t>Elimination by Aspects (EBA):  </a:t>
            </a:r>
            <a:r>
              <a:rPr lang="en-US" dirty="0" smtClean="0"/>
              <a:t>Choose the most important attribute and eliminate all the options that do not meet that attribute.</a:t>
            </a:r>
            <a:endParaRPr lang="en-US" dirty="0"/>
          </a:p>
        </p:txBody>
      </p:sp>
    </p:spTree>
    <p:extLst>
      <p:ext uri="{BB962C8B-B14F-4D97-AF65-F5344CB8AC3E}">
        <p14:creationId xmlns:p14="http://schemas.microsoft.com/office/powerpoint/2010/main" val="315932095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2922" y="1318797"/>
            <a:ext cx="10820400" cy="4024125"/>
          </a:xfrm>
        </p:spPr>
        <p:txBody>
          <a:bodyPr>
            <a:normAutofit/>
          </a:bodyPr>
          <a:lstStyle/>
          <a:p>
            <a:r>
              <a:rPr lang="en-US" sz="2400" dirty="0" smtClean="0"/>
              <a:t>Strategies like WADD and SAT are considered alternative based.</a:t>
            </a:r>
          </a:p>
          <a:p>
            <a:r>
              <a:rPr lang="en-US" sz="2400" dirty="0" smtClean="0"/>
              <a:t>Strategies like LEX and EBA are attribute based.</a:t>
            </a:r>
          </a:p>
          <a:p>
            <a:endParaRPr lang="en-US" sz="2400" dirty="0"/>
          </a:p>
          <a:p>
            <a:r>
              <a:rPr lang="en-US" sz="2400" dirty="0" smtClean="0"/>
              <a:t>According to the Adaptive Decision Maker Framework, strategy selection is guided by 4 goals:</a:t>
            </a:r>
          </a:p>
          <a:p>
            <a:pPr lvl="1"/>
            <a:r>
              <a:rPr lang="en-US" dirty="0" smtClean="0"/>
              <a:t>1. Maximizing decision accuracy.</a:t>
            </a:r>
          </a:p>
          <a:p>
            <a:pPr lvl="1"/>
            <a:r>
              <a:rPr lang="en-US" dirty="0" smtClean="0"/>
              <a:t>2.  Minimizing Cognitive effort.</a:t>
            </a:r>
          </a:p>
          <a:p>
            <a:pPr lvl="1"/>
            <a:r>
              <a:rPr lang="en-US" dirty="0" smtClean="0"/>
              <a:t>3. Minimizing the experience of negative emotion.</a:t>
            </a:r>
          </a:p>
          <a:p>
            <a:pPr lvl="1"/>
            <a:r>
              <a:rPr lang="en-US" dirty="0" smtClean="0"/>
              <a:t>4. Maximizing ease of justification.</a:t>
            </a:r>
            <a:endParaRPr lang="en-US" dirty="0"/>
          </a:p>
        </p:txBody>
      </p:sp>
      <p:pic>
        <p:nvPicPr>
          <p:cNvPr id="2054" name="Picture 6" descr="Image result for choices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3417" y="3286664"/>
            <a:ext cx="3065226" cy="341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6333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370" y="0"/>
            <a:ext cx="8610600" cy="1293028"/>
          </a:xfrm>
        </p:spPr>
        <p:txBody>
          <a:bodyPr/>
          <a:lstStyle/>
          <a:p>
            <a:r>
              <a:rPr lang="en-US" b="1" dirty="0" smtClean="0"/>
              <a:t>Unreliability of memory</a:t>
            </a:r>
            <a:endParaRPr lang="en-US" b="1" dirty="0"/>
          </a:p>
        </p:txBody>
      </p:sp>
      <p:sp>
        <p:nvSpPr>
          <p:cNvPr id="3" name="Content Placeholder 2"/>
          <p:cNvSpPr>
            <a:spLocks noGrp="1"/>
          </p:cNvSpPr>
          <p:nvPr>
            <p:ph idx="1"/>
          </p:nvPr>
        </p:nvSpPr>
        <p:spPr>
          <a:xfrm>
            <a:off x="1130061" y="1647196"/>
            <a:ext cx="10816086" cy="4582065"/>
          </a:xfrm>
        </p:spPr>
        <p:txBody>
          <a:bodyPr>
            <a:normAutofit fontScale="92500" lnSpcReduction="10000"/>
          </a:bodyPr>
          <a:lstStyle/>
          <a:p>
            <a:r>
              <a:rPr lang="en-US" dirty="0" smtClean="0"/>
              <a:t>To what extent is memory reliable?  What is reconstructive memory?</a:t>
            </a:r>
          </a:p>
          <a:p>
            <a:pPr marL="0" indent="0">
              <a:buNone/>
            </a:pPr>
            <a:endParaRPr lang="en-US" dirty="0" smtClean="0"/>
          </a:p>
          <a:p>
            <a:r>
              <a:rPr lang="en-US" u="sng" dirty="0" smtClean="0"/>
              <a:t>Depending on what schema a person is using to remember information could depend on how reliable their information is in their memory.</a:t>
            </a:r>
          </a:p>
          <a:p>
            <a:r>
              <a:rPr lang="en-US" dirty="0" smtClean="0"/>
              <a:t>The fact that retrieval depends on schemas is one dimension of unreliability of memory. </a:t>
            </a:r>
          </a:p>
          <a:p>
            <a:r>
              <a:rPr lang="en-US" dirty="0" smtClean="0"/>
              <a:t>Memory can also be distorted.</a:t>
            </a:r>
          </a:p>
          <a:p>
            <a:endParaRPr lang="en-US" dirty="0"/>
          </a:p>
          <a:p>
            <a:pPr marL="0" indent="0">
              <a:buNone/>
            </a:pPr>
            <a:r>
              <a:rPr lang="en-US" b="1" dirty="0" smtClean="0"/>
              <a:t>Active process</a:t>
            </a:r>
            <a:r>
              <a:rPr lang="en-US" dirty="0" smtClean="0"/>
              <a:t>: memory is active in processing information not just passive for retrieval.</a:t>
            </a:r>
          </a:p>
          <a:p>
            <a:pPr marL="0" indent="0">
              <a:buNone/>
            </a:pPr>
            <a:endParaRPr lang="en-US" dirty="0"/>
          </a:p>
          <a:p>
            <a:pPr marL="0" indent="0">
              <a:buNone/>
            </a:pPr>
            <a:r>
              <a:rPr lang="en-US" b="1" dirty="0" smtClean="0"/>
              <a:t>Reconstructive Memory</a:t>
            </a:r>
            <a:r>
              <a:rPr lang="en-US" dirty="0"/>
              <a:t>: n which the act of remembering is influenced by various other cognitive processes including perception, imagination, semantic memory and beliefs, amongst others</a:t>
            </a:r>
          </a:p>
        </p:txBody>
      </p:sp>
      <p:pic>
        <p:nvPicPr>
          <p:cNvPr id="4" name="Picture 3" descr="Image result for IB"/>
          <p:cNvPicPr>
            <a:picLocks noChangeAspect="1" noChangeArrowheads="1"/>
          </p:cNvPicPr>
          <p:nvPr/>
        </p:nvPicPr>
        <p:blipFill>
          <a:blip r:embed="rId2">
            <a:extLst>
              <a:ext uri="{28A0092B-C50C-407E-A947-70E740481C1C}">
                <a14:useLocalDpi xmlns:a14="http://schemas.microsoft.com/office/drawing/2010/main" val="0"/>
              </a:ext>
            </a:extLst>
          </a:blip>
          <a:srcRect l="18510" t="20547" r="61488" b="27397"/>
          <a:stretch>
            <a:fillRect/>
          </a:stretch>
        </p:blipFill>
        <p:spPr bwMode="auto">
          <a:xfrm>
            <a:off x="252314" y="602420"/>
            <a:ext cx="1033022" cy="105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30061" y="1130669"/>
            <a:ext cx="1224951" cy="523220"/>
          </a:xfrm>
          <a:prstGeom prst="rect">
            <a:avLst/>
          </a:prstGeom>
          <a:noFill/>
        </p:spPr>
        <p:txBody>
          <a:bodyPr wrap="square" rtlCol="0">
            <a:spAutoFit/>
          </a:bodyPr>
          <a:lstStyle/>
          <a:p>
            <a:r>
              <a:rPr lang="en-US" sz="2800" dirty="0" smtClean="0"/>
              <a:t>#25</a:t>
            </a:r>
            <a:endParaRPr lang="en-US" sz="2800" dirty="0"/>
          </a:p>
        </p:txBody>
      </p:sp>
    </p:spTree>
    <p:extLst>
      <p:ext uri="{BB962C8B-B14F-4D97-AF65-F5344CB8AC3E}">
        <p14:creationId xmlns:p14="http://schemas.microsoft.com/office/powerpoint/2010/main" val="240645678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812800" y="685801"/>
            <a:ext cx="1039071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smtClean="0">
                <a:ln>
                  <a:noFill/>
                </a:ln>
                <a:solidFill>
                  <a:schemeClr val="tx2"/>
                </a:solidFill>
                <a:effectLst/>
                <a:latin typeface="Tahoma" pitchFamily="34" charset="0"/>
              </a:rPr>
              <a:t>Reconstructing Memory</a:t>
            </a:r>
            <a:endParaRPr kumimoji="0" lang="en-US" altLang="en-US" sz="4400" b="0" i="0" u="none" strike="noStrike" cap="none" normalizeH="0" baseline="0" smtClean="0">
              <a:ln>
                <a:noFill/>
              </a:ln>
              <a:solidFill>
                <a:schemeClr val="tx2"/>
              </a:solidFill>
              <a:effectLst/>
              <a:latin typeface="Arial" pitchFamily="34" charset="0"/>
            </a:endParaRPr>
          </a:p>
        </p:txBody>
      </p:sp>
      <p:sp>
        <p:nvSpPr>
          <p:cNvPr id="3" name="Rectangle 3"/>
          <p:cNvSpPr>
            <a:spLocks noGrp="1" noChangeArrowheads="1"/>
          </p:cNvSpPr>
          <p:nvPr>
            <p:ph type="body" sz="half" idx="4294967295"/>
          </p:nvPr>
        </p:nvSpPr>
        <p:spPr bwMode="auto">
          <a:xfrm>
            <a:off x="0" y="1905000"/>
            <a:ext cx="1209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3200" b="1" i="1" u="sng" strike="noStrike" cap="none" normalizeH="0" baseline="0" smtClean="0">
                <a:ln>
                  <a:noFill/>
                </a:ln>
                <a:solidFill>
                  <a:schemeClr val="tx1"/>
                </a:solidFill>
                <a:effectLst/>
                <a:latin typeface="Tahoma" pitchFamily="34" charset="0"/>
              </a:rPr>
              <a:t>Misinformation effect</a:t>
            </a:r>
            <a:endParaRPr kumimoji="0" lang="en-US" altLang="en-US" sz="3200" b="1" i="0" u="sng" strike="noStrike" cap="none" normalizeH="0" baseline="0" smtClean="0">
              <a:ln>
                <a:noFill/>
              </a:ln>
              <a:solidFill>
                <a:schemeClr val="tx1"/>
              </a:solidFill>
              <a:effectLst/>
              <a:latin typeface="Tahoma" pitchFamily="34" charset="0"/>
            </a:endParaRPr>
          </a:p>
          <a:p>
            <a:pPr marL="742950" marR="0" lvl="1" indent="-285750" algn="l" defTabSz="914400" rtl="0" eaLnBrk="0" fontAlgn="base" latinLnBrk="0" hangingPunct="0">
              <a:lnSpc>
                <a:spcPct val="100000"/>
              </a:lnSpc>
              <a:spcBef>
                <a:spcPct val="20000"/>
              </a:spcBef>
              <a:spcAft>
                <a:spcPct val="0"/>
              </a:spcAft>
              <a:buClr>
                <a:schemeClr val="hlink"/>
              </a:buClr>
              <a:buSzPts val="1500"/>
              <a:buFont typeface="Wingdings" pitchFamily="2" charset="2"/>
              <a:buChar char="n"/>
              <a:tabLst/>
            </a:pPr>
            <a:r>
              <a:rPr kumimoji="0" lang="en-US" altLang="en-US" sz="2400" b="1" i="0" u="none" strike="noStrike" cap="none" normalizeH="0" baseline="0" smtClean="0">
                <a:ln>
                  <a:noFill/>
                </a:ln>
                <a:solidFill>
                  <a:schemeClr val="tx1"/>
                </a:solidFill>
                <a:effectLst/>
                <a:latin typeface="Tahoma" pitchFamily="34" charset="0"/>
              </a:rPr>
              <a:t>Loftus and Palmer (1974):</a:t>
            </a:r>
          </a:p>
          <a:p>
            <a:pPr marL="1143000" marR="0" lvl="2" indent="-228600" algn="l" defTabSz="914400" rtl="0" eaLnBrk="0" fontAlgn="base" latinLnBrk="0" hangingPunct="0">
              <a:lnSpc>
                <a:spcPct val="100000"/>
              </a:lnSpc>
              <a:spcBef>
                <a:spcPct val="20000"/>
              </a:spcBef>
              <a:spcAft>
                <a:spcPct val="0"/>
              </a:spcAft>
              <a:buClr>
                <a:schemeClr val="folHlink"/>
              </a:buClr>
              <a:buSzPts val="1200"/>
              <a:buFont typeface="Wingdings" pitchFamily="2" charset="2"/>
              <a:buChar char="n"/>
              <a:tabLst/>
            </a:pPr>
            <a:r>
              <a:rPr kumimoji="0" lang="en-US" altLang="en-US" sz="1800" b="1" i="0" u="none" strike="noStrike" cap="none" normalizeH="0" baseline="0" smtClean="0">
                <a:ln>
                  <a:noFill/>
                </a:ln>
                <a:solidFill>
                  <a:schemeClr val="tx1"/>
                </a:solidFill>
                <a:effectLst/>
                <a:latin typeface="Tahoma" pitchFamily="34" charset="0"/>
              </a:rPr>
              <a:t>People watched a video of a car accident</a:t>
            </a:r>
          </a:p>
          <a:p>
            <a:pPr marL="1143000" marR="0" lvl="2" indent="-228600" algn="l" defTabSz="914400" rtl="0" eaLnBrk="0" fontAlgn="base" latinLnBrk="0" hangingPunct="0">
              <a:lnSpc>
                <a:spcPct val="100000"/>
              </a:lnSpc>
              <a:spcBef>
                <a:spcPct val="20000"/>
              </a:spcBef>
              <a:spcAft>
                <a:spcPct val="0"/>
              </a:spcAft>
              <a:buClr>
                <a:schemeClr val="folHlink"/>
              </a:buClr>
              <a:buSzPts val="1200"/>
              <a:buFont typeface="Wingdings" pitchFamily="2" charset="2"/>
              <a:buChar char="n"/>
              <a:tabLst/>
            </a:pPr>
            <a:r>
              <a:rPr kumimoji="0" lang="en-US" altLang="en-US" sz="1800" b="1" i="0" u="none" strike="noStrike" cap="none" normalizeH="0" baseline="0" smtClean="0">
                <a:ln>
                  <a:noFill/>
                </a:ln>
                <a:solidFill>
                  <a:schemeClr val="tx1"/>
                </a:solidFill>
                <a:effectLst/>
                <a:latin typeface="Tahoma" pitchFamily="34" charset="0"/>
              </a:rPr>
              <a:t>Asked: ‘</a:t>
            </a:r>
            <a:r>
              <a:rPr kumimoji="0" lang="en-US" altLang="en-US" sz="1800" b="1" i="1" u="none" strike="noStrike" cap="none" normalizeH="0" baseline="0" smtClean="0">
                <a:ln>
                  <a:noFill/>
                </a:ln>
                <a:solidFill>
                  <a:schemeClr val="tx1"/>
                </a:solidFill>
                <a:effectLst/>
                <a:latin typeface="Tahoma" pitchFamily="34" charset="0"/>
              </a:rPr>
              <a:t>How fast were the cars going when they __</a:t>
            </a:r>
            <a:r>
              <a:rPr kumimoji="0" lang="en-US" altLang="en-US" sz="1800" b="1" i="1" u="sng" strike="noStrike" cap="none" normalizeH="0" baseline="0" smtClean="0">
                <a:ln>
                  <a:noFill/>
                </a:ln>
                <a:solidFill>
                  <a:schemeClr val="tx1"/>
                </a:solidFill>
                <a:effectLst/>
                <a:latin typeface="Tahoma" pitchFamily="34" charset="0"/>
              </a:rPr>
              <a:t>__</a:t>
            </a:r>
            <a:r>
              <a:rPr kumimoji="0" lang="en-US" altLang="en-US" sz="1800" b="1" i="1" u="none" strike="noStrike" cap="none" normalizeH="0" baseline="0" smtClean="0">
                <a:ln>
                  <a:noFill/>
                </a:ln>
                <a:solidFill>
                  <a:schemeClr val="tx1"/>
                </a:solidFill>
                <a:effectLst/>
                <a:latin typeface="Tahoma" pitchFamily="34" charset="0"/>
              </a:rPr>
              <a:t> each other?’</a:t>
            </a:r>
            <a:endParaRPr kumimoji="0" lang="en-US" altLang="en-US" sz="2000" b="0" i="0" u="none" strike="noStrike" cap="none" normalizeH="0" baseline="0" smtClean="0">
              <a:ln>
                <a:noFill/>
              </a:ln>
              <a:solidFill>
                <a:schemeClr val="tx1"/>
              </a:solidFill>
              <a:effectLst/>
              <a:latin typeface="Arial" pitchFamily="34" charset="0"/>
            </a:endParaRPr>
          </a:p>
        </p:txBody>
      </p:sp>
      <p:pic>
        <p:nvPicPr>
          <p:cNvPr id="22532" name="Picture 6" descr="thailand-car-crash-thu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1" y="4114800"/>
            <a:ext cx="433916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3"/>
          <p:cNvGraphicFramePr>
            <a:graphicFrameLocks noChangeAspect="1"/>
          </p:cNvGraphicFramePr>
          <p:nvPr/>
        </p:nvGraphicFramePr>
        <p:xfrm>
          <a:off x="6096000" y="3802064"/>
          <a:ext cx="6096000" cy="3055937"/>
        </p:xfrm>
        <a:graphic>
          <a:graphicData uri="http://schemas.openxmlformats.org/presentationml/2006/ole">
            <mc:AlternateContent xmlns:mc="http://schemas.openxmlformats.org/markup-compatibility/2006">
              <mc:Choice xmlns:v="urn:schemas-microsoft-com:vml" Requires="v">
                <p:oleObj spid="_x0000_s1107" name="Chart" r:id="rId4" imgW="6096075" imgH="4076807" progId="MSGraph.Chart.8">
                  <p:embed followColorScheme="full"/>
                </p:oleObj>
              </mc:Choice>
              <mc:Fallback>
                <p:oleObj name="Chart" r:id="rId4" imgW="6096075" imgH="4076807" progId="MSGraph.Chart.8">
                  <p:embed followColorScheme="full"/>
                  <p:pic>
                    <p:nvPicPr>
                      <p:cNvPr id="0" name=""/>
                      <p:cNvPicPr>
                        <a:picLocks noChangeAspect="1" noChangeArrowheads="1"/>
                      </p:cNvPicPr>
                      <p:nvPr/>
                    </p:nvPicPr>
                    <p:blipFill>
                      <a:blip r:embed="rId5"/>
                      <a:srcRect/>
                      <a:stretch>
                        <a:fillRect/>
                      </a:stretch>
                    </p:blipFill>
                    <p:spPr bwMode="auto">
                      <a:xfrm>
                        <a:off x="6096000" y="3802064"/>
                        <a:ext cx="6096000" cy="305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913210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p:txBody>
          <a:bodyPr/>
          <a:lstStyle/>
          <a:p>
            <a:pPr eaLnBrk="1" fontAlgn="auto" hangingPunct="1">
              <a:spcAft>
                <a:spcPts val="0"/>
              </a:spcAft>
              <a:defRPr/>
            </a:pPr>
            <a:r>
              <a:rPr lang="en-US" sz="4000" smtClean="0"/>
              <a:t>Pavlov’s Dogs</a:t>
            </a:r>
          </a:p>
        </p:txBody>
      </p:sp>
      <p:pic>
        <p:nvPicPr>
          <p:cNvPr id="13315" name="Picture 6" descr="One_of_Pavlov's_do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8366" y="1905001"/>
            <a:ext cx="6725634"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7"/>
          <p:cNvSpPr txBox="1">
            <a:spLocks noChangeArrowheads="1"/>
          </p:cNvSpPr>
          <p:nvPr/>
        </p:nvSpPr>
        <p:spPr bwMode="auto">
          <a:xfrm>
            <a:off x="1060360" y="2457720"/>
            <a:ext cx="2641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400" dirty="0">
                <a:latin typeface="Tahoma" pitchFamily="34" charset="0"/>
              </a:rPr>
              <a:t>One of Pavlov’s Dogs with surgically implanted saliva collection tube.</a:t>
            </a:r>
          </a:p>
        </p:txBody>
      </p:sp>
    </p:spTree>
    <p:extLst>
      <p:ext uri="{BB962C8B-B14F-4D97-AF65-F5344CB8AC3E}">
        <p14:creationId xmlns:p14="http://schemas.microsoft.com/office/powerpoint/2010/main" val="919121007"/>
      </p:ext>
    </p:extLst>
  </p:cSld>
  <p:clrMapOvr>
    <a:masterClrMapping/>
  </p:clrMapOvr>
  <p:transition>
    <p:push dir="d"/>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3476" y="0"/>
            <a:ext cx="8610600" cy="1293028"/>
          </a:xfrm>
        </p:spPr>
        <p:txBody>
          <a:bodyPr/>
          <a:lstStyle/>
          <a:p>
            <a:r>
              <a:rPr lang="en-US" b="1" dirty="0" smtClean="0"/>
              <a:t>Loftus and palmer</a:t>
            </a:r>
            <a:endParaRPr lang="en-US" b="1" dirty="0"/>
          </a:p>
        </p:txBody>
      </p:sp>
      <p:sp>
        <p:nvSpPr>
          <p:cNvPr id="3" name="Content Placeholder 2"/>
          <p:cNvSpPr>
            <a:spLocks noGrp="1"/>
          </p:cNvSpPr>
          <p:nvPr>
            <p:ph idx="1"/>
          </p:nvPr>
        </p:nvSpPr>
        <p:spPr>
          <a:xfrm>
            <a:off x="106251" y="1532586"/>
            <a:ext cx="8446350" cy="5151549"/>
          </a:xfrm>
        </p:spPr>
        <p:txBody>
          <a:bodyPr>
            <a:normAutofit/>
          </a:bodyPr>
          <a:lstStyle/>
          <a:p>
            <a:r>
              <a:rPr lang="en-US" b="1" dirty="0" smtClean="0"/>
              <a:t>Aim</a:t>
            </a:r>
            <a:r>
              <a:rPr lang="en-US" dirty="0"/>
              <a:t>: To test their hypothesis that the language used in eyewitness testimony can alter </a:t>
            </a:r>
            <a:r>
              <a:rPr lang="en-US" dirty="0" smtClean="0"/>
              <a:t>memory.</a:t>
            </a:r>
          </a:p>
          <a:p>
            <a:endParaRPr lang="en-US" dirty="0"/>
          </a:p>
          <a:p>
            <a:r>
              <a:rPr lang="en-US" b="1" dirty="0"/>
              <a:t>Procedure</a:t>
            </a:r>
            <a:r>
              <a:rPr lang="en-US" dirty="0"/>
              <a:t>: Forty-five American students formed an opportunity sample. This was a laboratory experiment with five conditions, only one of which was experienced by each participant (an independent measures experimental design). </a:t>
            </a:r>
            <a:endParaRPr lang="en-US" dirty="0" smtClean="0"/>
          </a:p>
          <a:p>
            <a:endParaRPr lang="en-US" dirty="0"/>
          </a:p>
          <a:p>
            <a:r>
              <a:rPr lang="en-US" dirty="0"/>
              <a:t>After watching the film participants were asked to describe what had happened as if they were eyewitnesses.  They were then asked specific questions, including the question “About how fast were the cars going when they (smashed / collided / bumped / hit / contacted) each other?”</a:t>
            </a:r>
          </a:p>
        </p:txBody>
      </p:sp>
      <p:pic>
        <p:nvPicPr>
          <p:cNvPr id="3074" name="Picture 2" descr="loftus and pamler 1974 c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6226" y="2202286"/>
            <a:ext cx="3679082" cy="2880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558441"/>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9619" y="746975"/>
            <a:ext cx="6450125" cy="5046708"/>
          </a:xfrm>
        </p:spPr>
        <p:txBody>
          <a:bodyPr>
            <a:normAutofit/>
          </a:bodyPr>
          <a:lstStyle/>
          <a:p>
            <a:r>
              <a:rPr lang="en-US" b="1" dirty="0"/>
              <a:t>Findings</a:t>
            </a:r>
            <a:r>
              <a:rPr lang="en-US" dirty="0"/>
              <a:t>: The estimated speed was affected by the verb used. The verb implied information about the speed, which systematically affected the participants’ memory of the accident. </a:t>
            </a:r>
          </a:p>
          <a:p>
            <a:r>
              <a:rPr lang="en-US" dirty="0"/>
              <a:t>Participants who were asked the “smashed” question thought the cars were going faster than those who were asked the “hit” question. The participants in the “smashed” condition reported the highest speed estimate (40.8 mph), followed by “collided” (39.3 mph), “bumped” (38.1 mph), “hit” (34 mph), and “contacted” (31.8 mph) in descending order.</a:t>
            </a:r>
          </a:p>
          <a:p>
            <a:endParaRPr lang="en-US" dirty="0"/>
          </a:p>
        </p:txBody>
      </p:sp>
      <p:pic>
        <p:nvPicPr>
          <p:cNvPr id="4098" name="Picture 2" descr="loftus and pamler 1974 resu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97" y="2073499"/>
            <a:ext cx="5147082"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39296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532" y="0"/>
            <a:ext cx="8610600" cy="1293028"/>
          </a:xfrm>
        </p:spPr>
        <p:txBody>
          <a:bodyPr/>
          <a:lstStyle/>
          <a:p>
            <a:r>
              <a:rPr lang="en-US" b="1" dirty="0" smtClean="0"/>
              <a:t>Conclusion</a:t>
            </a:r>
            <a:endParaRPr lang="en-US" b="1" dirty="0"/>
          </a:p>
        </p:txBody>
      </p:sp>
      <p:sp>
        <p:nvSpPr>
          <p:cNvPr id="3" name="Content Placeholder 2"/>
          <p:cNvSpPr>
            <a:spLocks noGrp="1"/>
          </p:cNvSpPr>
          <p:nvPr>
            <p:ph idx="1"/>
          </p:nvPr>
        </p:nvSpPr>
        <p:spPr>
          <a:xfrm>
            <a:off x="698679" y="1537737"/>
            <a:ext cx="10930944" cy="5094883"/>
          </a:xfrm>
        </p:spPr>
        <p:txBody>
          <a:bodyPr>
            <a:normAutofit fontScale="92500"/>
          </a:bodyPr>
          <a:lstStyle/>
          <a:p>
            <a:r>
              <a:rPr lang="en-US" b="1" dirty="0"/>
              <a:t>Response-bias factors</a:t>
            </a:r>
            <a:r>
              <a:rPr lang="en-US" dirty="0"/>
              <a:t>: The misleading information provided may have simply influenced the answer a person gave (a 'response-</a:t>
            </a:r>
            <a:r>
              <a:rPr lang="en-US" dirty="0" err="1"/>
              <a:t>bias'</a:t>
            </a:r>
            <a:r>
              <a:rPr lang="en-US" dirty="0"/>
              <a:t>) but didn't actually lead to a false memory of the event. For example, the different speed estimates occur </a:t>
            </a:r>
            <a:r>
              <a:rPr lang="en-US" dirty="0" smtClean="0"/>
              <a:t>because </a:t>
            </a:r>
            <a:r>
              <a:rPr lang="en-US" dirty="0"/>
              <a:t>the critical word (e.g. 'smash' or 'hit') influences or biases a person's response. </a:t>
            </a:r>
          </a:p>
          <a:p>
            <a:r>
              <a:rPr lang="en-US" b="1" dirty="0"/>
              <a:t>The memory representation is altered</a:t>
            </a:r>
            <a:r>
              <a:rPr lang="en-US" dirty="0"/>
              <a:t>: The critical verb changes a person's perception of the accident - some critical words would lead someone to have a perception of the accident being more serious. This perception is then stored in a person's memory of the event</a:t>
            </a:r>
            <a:r>
              <a:rPr lang="en-US" dirty="0" smtClean="0"/>
              <a:t>. </a:t>
            </a:r>
          </a:p>
          <a:p>
            <a:endParaRPr lang="en-US" dirty="0"/>
          </a:p>
          <a:p>
            <a:endParaRPr lang="en-US" dirty="0" smtClean="0"/>
          </a:p>
          <a:p>
            <a:r>
              <a:rPr lang="en-US" dirty="0" smtClean="0"/>
              <a:t>In real life situations, post event information might take aggressive forms such as providing misleading information.</a:t>
            </a:r>
          </a:p>
          <a:p>
            <a:endParaRPr lang="en-US" dirty="0"/>
          </a:p>
          <a:p>
            <a:r>
              <a:rPr lang="en-US" b="1" u="sng" dirty="0" smtClean="0"/>
              <a:t>This could happen in police interrogations or eyewitness testimony in the courtroom.</a:t>
            </a:r>
            <a:endParaRPr lang="en-US" b="1" u="sng" dirty="0"/>
          </a:p>
        </p:txBody>
      </p:sp>
    </p:spTree>
    <p:extLst>
      <p:ext uri="{BB962C8B-B14F-4D97-AF65-F5344CB8AC3E}">
        <p14:creationId xmlns:p14="http://schemas.microsoft.com/office/powerpoint/2010/main" val="410622322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6209" y="7937"/>
            <a:ext cx="8610600" cy="1293028"/>
          </a:xfrm>
        </p:spPr>
        <p:txBody>
          <a:bodyPr/>
          <a:lstStyle/>
          <a:p>
            <a:r>
              <a:rPr lang="en-US" b="1" dirty="0" smtClean="0"/>
              <a:t>Loftus, palmer, burns</a:t>
            </a:r>
            <a:endParaRPr lang="en-US" b="1" dirty="0"/>
          </a:p>
        </p:txBody>
      </p:sp>
      <p:sp>
        <p:nvSpPr>
          <p:cNvPr id="3" name="Content Placeholder 2"/>
          <p:cNvSpPr>
            <a:spLocks noGrp="1"/>
          </p:cNvSpPr>
          <p:nvPr>
            <p:ph idx="1"/>
          </p:nvPr>
        </p:nvSpPr>
        <p:spPr>
          <a:xfrm>
            <a:off x="460375" y="1434706"/>
            <a:ext cx="10963186" cy="4116088"/>
          </a:xfrm>
        </p:spPr>
        <p:txBody>
          <a:bodyPr/>
          <a:lstStyle/>
          <a:p>
            <a:r>
              <a:rPr lang="en-US" b="1" dirty="0" smtClean="0"/>
              <a:t>Aim:  </a:t>
            </a:r>
            <a:r>
              <a:rPr lang="en-US" dirty="0" smtClean="0"/>
              <a:t>to see how verbal information supplied after an event influences a witness’s visual memory.</a:t>
            </a:r>
          </a:p>
          <a:p>
            <a:r>
              <a:rPr lang="en-US" dirty="0" smtClean="0"/>
              <a:t>195 participants were shown </a:t>
            </a:r>
            <a:r>
              <a:rPr lang="en-US" u="sng" dirty="0" smtClean="0"/>
              <a:t>30 slides showing the progressive stages of a car/pedestrian accident.  </a:t>
            </a:r>
          </a:p>
          <a:p>
            <a:r>
              <a:rPr lang="en-US" u="sng" dirty="0" smtClean="0"/>
              <a:t>½ of the participants saw a car approach a stop sign and ½ of the participants saw a car approach a yield sign.</a:t>
            </a:r>
          </a:p>
          <a:p>
            <a:r>
              <a:rPr lang="en-US" dirty="0" smtClean="0"/>
              <a:t>After seeing the slides show below the car turns right and hits a pedestrian in a crosswalk.</a:t>
            </a:r>
            <a:endParaRPr lang="en-US" dirty="0"/>
          </a:p>
        </p:txBody>
      </p:sp>
      <p:sp>
        <p:nvSpPr>
          <p:cNvPr id="4" name="AutoShape 2" descr="https://thumbs-prod.si-cdn.com/leUy1I0VJmzGjfXmMs6bTCrmXlA=/fit-in/1072x0/https:/public-media.smithsonianmag.com/filer/Memory-car-stop-sign-9.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https://thumbs-prod.si-cdn.com/leUy1I0VJmzGjfXmMs6bTCrmXlA=/fit-in/1072x0/https:/public-media.smithsonianmag.com/filer/Memory-car-stop-sign-9.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ttps://thumbs-prod.si-cdn.com/leUy1I0VJmzGjfXmMs6bTCrmXlA=/fit-in/1072x0/https://public-media.smithsonianmag.com/filer/Memory-car-stop-sign-9.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0" name="Picture 10" descr="https://image.slidesharecdn.com/introwk8-160220045211/95/pop-wk-8-33-638.jpg?cb=1455943978"/>
          <p:cNvPicPr>
            <a:picLocks noChangeAspect="1" noChangeArrowheads="1"/>
          </p:cNvPicPr>
          <p:nvPr/>
        </p:nvPicPr>
        <p:blipFill rotWithShape="1">
          <a:blip r:embed="rId2">
            <a:extLst>
              <a:ext uri="{28A0092B-C50C-407E-A947-70E740481C1C}">
                <a14:useLocalDpi xmlns:a14="http://schemas.microsoft.com/office/drawing/2010/main" val="0"/>
              </a:ext>
            </a:extLst>
          </a:blip>
          <a:srcRect t="53459" r="1681" b="6739"/>
          <a:stretch/>
        </p:blipFill>
        <p:spPr bwMode="auto">
          <a:xfrm>
            <a:off x="2203316" y="4611505"/>
            <a:ext cx="7391445" cy="224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41446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0298" y="120429"/>
            <a:ext cx="8610600" cy="1293028"/>
          </a:xfrm>
        </p:spPr>
        <p:txBody>
          <a:bodyPr/>
          <a:lstStyle/>
          <a:p>
            <a:r>
              <a:rPr lang="en-US" b="1" dirty="0" smtClean="0"/>
              <a:t>2-by-2 experiment</a:t>
            </a:r>
            <a:endParaRPr lang="en-US" b="1" dirty="0"/>
          </a:p>
        </p:txBody>
      </p:sp>
      <p:sp>
        <p:nvSpPr>
          <p:cNvPr id="3" name="Content Placeholder 2"/>
          <p:cNvSpPr>
            <a:spLocks noGrp="1"/>
          </p:cNvSpPr>
          <p:nvPr>
            <p:ph idx="1"/>
          </p:nvPr>
        </p:nvSpPr>
        <p:spPr>
          <a:xfrm>
            <a:off x="284612" y="1413457"/>
            <a:ext cx="6452618" cy="5151245"/>
          </a:xfrm>
        </p:spPr>
        <p:txBody>
          <a:bodyPr>
            <a:normAutofit fontScale="85000" lnSpcReduction="10000"/>
          </a:bodyPr>
          <a:lstStyle/>
          <a:p>
            <a:r>
              <a:rPr lang="en-US" dirty="0" smtClean="0"/>
              <a:t>After viewing the slides the participants answered a 20 question document.</a:t>
            </a:r>
          </a:p>
          <a:p>
            <a:endParaRPr lang="en-US" dirty="0" smtClean="0"/>
          </a:p>
          <a:p>
            <a:pPr marL="457200" lvl="1" indent="0" algn="ctr">
              <a:buNone/>
            </a:pPr>
            <a:r>
              <a:rPr lang="en-US" dirty="0" smtClean="0"/>
              <a:t>“Did another car pass the red Datsun while it was stopped at the stop sign?”</a:t>
            </a:r>
          </a:p>
          <a:p>
            <a:pPr marL="457200" lvl="1" indent="0" algn="ctr">
              <a:buNone/>
            </a:pPr>
            <a:endParaRPr lang="en-US" dirty="0" smtClean="0"/>
          </a:p>
          <a:p>
            <a:pPr marL="457200" lvl="1" indent="0" algn="ctr">
              <a:buNone/>
            </a:pPr>
            <a:r>
              <a:rPr lang="en-US" dirty="0" smtClean="0"/>
              <a:t>“Did another car pass the red Datsun while it was stopped at the yield sign?”</a:t>
            </a:r>
            <a:endParaRPr lang="en-US" dirty="0"/>
          </a:p>
          <a:p>
            <a:pPr marL="457200" lvl="1" indent="0">
              <a:buNone/>
            </a:pPr>
            <a:endParaRPr lang="en-US" dirty="0"/>
          </a:p>
          <a:p>
            <a:pPr lvl="1"/>
            <a:r>
              <a:rPr lang="en-US" dirty="0" smtClean="0"/>
              <a:t>Half of the subjects received consistent post-event information and the other half the information was inconsistent with their visual memories.</a:t>
            </a:r>
          </a:p>
          <a:p>
            <a:pPr lvl="1"/>
            <a:endParaRPr lang="en-US" dirty="0"/>
          </a:p>
          <a:p>
            <a:pPr lvl="1"/>
            <a:r>
              <a:rPr lang="en-US" dirty="0" smtClean="0"/>
              <a:t>After a filler activity the subjects had to pick a slide they had actually seen from a pair of slides.</a:t>
            </a:r>
          </a:p>
          <a:p>
            <a:pPr lvl="1"/>
            <a:endParaRPr lang="en-US" dirty="0"/>
          </a:p>
          <a:p>
            <a:pPr lvl="1"/>
            <a:r>
              <a:rPr lang="en-US" dirty="0" smtClean="0"/>
              <a:t>Participants with misleading information picked the correct slide 41% of the time.</a:t>
            </a:r>
          </a:p>
          <a:p>
            <a:pPr lvl="1"/>
            <a:r>
              <a:rPr lang="en-US" dirty="0" smtClean="0"/>
              <a:t>Participants with the correct information picked the correct slide 75% of the time.</a:t>
            </a:r>
          </a:p>
        </p:txBody>
      </p:sp>
      <p:graphicFrame>
        <p:nvGraphicFramePr>
          <p:cNvPr id="4" name="Table 3"/>
          <p:cNvGraphicFramePr>
            <a:graphicFrameLocks noGrp="1"/>
          </p:cNvGraphicFramePr>
          <p:nvPr>
            <p:extLst>
              <p:ext uri="{D42A27DB-BD31-4B8C-83A1-F6EECF244321}">
                <p14:modId xmlns:p14="http://schemas.microsoft.com/office/powerpoint/2010/main" val="781270783"/>
              </p:ext>
            </p:extLst>
          </p:nvPr>
        </p:nvGraphicFramePr>
        <p:xfrm>
          <a:off x="7065034" y="2199735"/>
          <a:ext cx="5234316" cy="3416060"/>
        </p:xfrm>
        <a:graphic>
          <a:graphicData uri="http://schemas.openxmlformats.org/drawingml/2006/table">
            <a:tbl>
              <a:tblPr firstRow="1" bandRow="1">
                <a:tableStyleId>{5C22544A-7EE6-4342-B048-85BDC9FD1C3A}</a:tableStyleId>
              </a:tblPr>
              <a:tblGrid>
                <a:gridCol w="1744772"/>
                <a:gridCol w="1744772"/>
                <a:gridCol w="1744772"/>
              </a:tblGrid>
              <a:tr h="793630">
                <a:tc>
                  <a:txBody>
                    <a:bodyPr/>
                    <a:lstStyle/>
                    <a:p>
                      <a:endParaRPr lang="en-US" dirty="0"/>
                    </a:p>
                  </a:txBody>
                  <a:tcPr/>
                </a:tc>
                <a:tc>
                  <a:txBody>
                    <a:bodyPr/>
                    <a:lstStyle/>
                    <a:p>
                      <a:endParaRPr lang="en-US"/>
                    </a:p>
                  </a:txBody>
                  <a:tcPr/>
                </a:tc>
                <a:tc>
                  <a:txBody>
                    <a:bodyPr/>
                    <a:lstStyle/>
                    <a:p>
                      <a:endParaRPr lang="en-US"/>
                    </a:p>
                  </a:txBody>
                  <a:tcPr/>
                </a:tc>
              </a:tr>
              <a:tr h="793630">
                <a:tc>
                  <a:txBody>
                    <a:bodyPr/>
                    <a:lstStyle/>
                    <a:p>
                      <a:r>
                        <a:rPr lang="en-US" dirty="0" smtClean="0"/>
                        <a:t>Signs in the slides:</a:t>
                      </a:r>
                      <a:endParaRPr lang="en-US" dirty="0"/>
                    </a:p>
                  </a:txBody>
                  <a:tcPr/>
                </a:tc>
                <a:tc>
                  <a:txBody>
                    <a:bodyPr/>
                    <a:lstStyle/>
                    <a:p>
                      <a:r>
                        <a:rPr lang="en-US" dirty="0" smtClean="0"/>
                        <a:t>      STOP</a:t>
                      </a:r>
                      <a:endParaRPr lang="en-US" dirty="0"/>
                    </a:p>
                  </a:txBody>
                  <a:tcPr/>
                </a:tc>
                <a:tc>
                  <a:txBody>
                    <a:bodyPr/>
                    <a:lstStyle/>
                    <a:p>
                      <a:r>
                        <a:rPr lang="en-US" dirty="0" smtClean="0"/>
                        <a:t>       YIELD</a:t>
                      </a:r>
                      <a:endParaRPr lang="en-US" dirty="0"/>
                    </a:p>
                  </a:txBody>
                  <a:tcPr/>
                </a:tc>
              </a:tr>
              <a:tr h="793630">
                <a:tc>
                  <a:txBody>
                    <a:bodyPr/>
                    <a:lstStyle/>
                    <a:p>
                      <a:endParaRPr lang="en-US" dirty="0" smtClean="0"/>
                    </a:p>
                    <a:p>
                      <a:r>
                        <a:rPr lang="en-US" dirty="0" smtClean="0"/>
                        <a:t>STOP</a:t>
                      </a:r>
                      <a:endParaRPr lang="en-US" dirty="0"/>
                    </a:p>
                  </a:txBody>
                  <a:tcPr/>
                </a:tc>
                <a:tc>
                  <a:txBody>
                    <a:bodyPr/>
                    <a:lstStyle/>
                    <a:p>
                      <a:r>
                        <a:rPr lang="en-US" dirty="0" smtClean="0"/>
                        <a:t>Group 1:</a:t>
                      </a:r>
                    </a:p>
                    <a:p>
                      <a:r>
                        <a:rPr lang="en-US" dirty="0" smtClean="0"/>
                        <a:t>Consistent </a:t>
                      </a:r>
                    </a:p>
                    <a:p>
                      <a:r>
                        <a:rPr lang="en-US" dirty="0" smtClean="0"/>
                        <a:t>Information</a:t>
                      </a:r>
                      <a:endParaRPr lang="en-US" dirty="0"/>
                    </a:p>
                  </a:txBody>
                  <a:tcPr/>
                </a:tc>
                <a:tc>
                  <a:txBody>
                    <a:bodyPr/>
                    <a:lstStyle/>
                    <a:p>
                      <a:r>
                        <a:rPr lang="en-US" dirty="0" smtClean="0"/>
                        <a:t>Group 2:</a:t>
                      </a:r>
                    </a:p>
                    <a:p>
                      <a:r>
                        <a:rPr lang="en-US" dirty="0" smtClean="0"/>
                        <a:t>Inconsistent</a:t>
                      </a:r>
                    </a:p>
                    <a:p>
                      <a:r>
                        <a:rPr lang="en-US" dirty="0" smtClean="0"/>
                        <a:t>Information</a:t>
                      </a:r>
                      <a:endParaRPr lang="en-US" dirty="0"/>
                    </a:p>
                  </a:txBody>
                  <a:tcPr/>
                </a:tc>
              </a:tr>
              <a:tr h="793630">
                <a:tc>
                  <a:txBody>
                    <a:bodyPr/>
                    <a:lstStyle/>
                    <a:p>
                      <a:endParaRPr lang="en-US" dirty="0" smtClean="0"/>
                    </a:p>
                    <a:p>
                      <a:r>
                        <a:rPr lang="en-US" dirty="0" smtClean="0"/>
                        <a:t>YIELD</a:t>
                      </a:r>
                      <a:endParaRPr lang="en-US" dirty="0"/>
                    </a:p>
                  </a:txBody>
                  <a:tcPr/>
                </a:tc>
                <a:tc>
                  <a:txBody>
                    <a:bodyPr/>
                    <a:lstStyle/>
                    <a:p>
                      <a:r>
                        <a:rPr lang="en-US" dirty="0" smtClean="0"/>
                        <a:t>Group 3: </a:t>
                      </a:r>
                    </a:p>
                    <a:p>
                      <a:r>
                        <a:rPr lang="en-US" dirty="0" smtClean="0"/>
                        <a:t>Inconsistent</a:t>
                      </a:r>
                    </a:p>
                    <a:p>
                      <a:r>
                        <a:rPr lang="en-US" dirty="0" smtClean="0"/>
                        <a:t>Information </a:t>
                      </a:r>
                      <a:endParaRPr lang="en-US" dirty="0"/>
                    </a:p>
                  </a:txBody>
                  <a:tcPr/>
                </a:tc>
                <a:tc>
                  <a:txBody>
                    <a:bodyPr/>
                    <a:lstStyle/>
                    <a:p>
                      <a:r>
                        <a:rPr lang="en-US" dirty="0" smtClean="0"/>
                        <a:t>Group 4: </a:t>
                      </a:r>
                    </a:p>
                    <a:p>
                      <a:r>
                        <a:rPr lang="en-US" dirty="0" smtClean="0"/>
                        <a:t>Consistent</a:t>
                      </a:r>
                    </a:p>
                    <a:p>
                      <a:r>
                        <a:rPr lang="en-US" dirty="0" smtClean="0"/>
                        <a:t>Information </a:t>
                      </a:r>
                      <a:endParaRPr lang="en-US" dirty="0"/>
                    </a:p>
                  </a:txBody>
                  <a:tcPr/>
                </a:tc>
              </a:tr>
            </a:tbl>
          </a:graphicData>
        </a:graphic>
      </p:graphicFrame>
    </p:spTree>
    <p:extLst>
      <p:ext uri="{BB962C8B-B14F-4D97-AF65-F5344CB8AC3E}">
        <p14:creationId xmlns:p14="http://schemas.microsoft.com/office/powerpoint/2010/main" val="305853640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McClosky</a:t>
            </a:r>
            <a:r>
              <a:rPr lang="en-US" b="1" dirty="0" smtClean="0"/>
              <a:t> and </a:t>
            </a:r>
            <a:r>
              <a:rPr lang="en-US" b="1" dirty="0" err="1" smtClean="0"/>
              <a:t>ZaraGoza</a:t>
            </a:r>
            <a:endParaRPr lang="en-US" b="1" dirty="0"/>
          </a:p>
        </p:txBody>
      </p:sp>
      <p:sp>
        <p:nvSpPr>
          <p:cNvPr id="3" name="Content Placeholder 2"/>
          <p:cNvSpPr>
            <a:spLocks noGrp="1"/>
          </p:cNvSpPr>
          <p:nvPr>
            <p:ph idx="1"/>
          </p:nvPr>
        </p:nvSpPr>
        <p:spPr/>
        <p:txBody>
          <a:bodyPr>
            <a:normAutofit lnSpcReduction="10000"/>
          </a:bodyPr>
          <a:lstStyle/>
          <a:p>
            <a:r>
              <a:rPr lang="en-US" dirty="0" smtClean="0"/>
              <a:t>In order to dispute the Loftus and Palmer study they set up a </a:t>
            </a:r>
            <a:r>
              <a:rPr lang="en-US" u="sng" dirty="0" smtClean="0"/>
              <a:t>similar scenario in which their aim was to show response bias.</a:t>
            </a:r>
          </a:p>
          <a:p>
            <a:endParaRPr lang="en-US" dirty="0"/>
          </a:p>
          <a:p>
            <a:r>
              <a:rPr lang="en-US" dirty="0" smtClean="0"/>
              <a:t>Subjects were presented with 79 color slides where they </a:t>
            </a:r>
            <a:r>
              <a:rPr lang="en-US" u="sng" dirty="0" smtClean="0"/>
              <a:t>saw a maintenance man enter and office, repair a chair, find and steal $20 and a calculator</a:t>
            </a:r>
            <a:r>
              <a:rPr lang="en-US" dirty="0" smtClean="0"/>
              <a:t>. </a:t>
            </a:r>
          </a:p>
          <a:p>
            <a:endParaRPr lang="en-US" dirty="0"/>
          </a:p>
          <a:p>
            <a:r>
              <a:rPr lang="en-US" dirty="0" smtClean="0"/>
              <a:t>There were </a:t>
            </a:r>
            <a:r>
              <a:rPr lang="en-US" u="sng" dirty="0" smtClean="0"/>
              <a:t>three different tools </a:t>
            </a:r>
            <a:r>
              <a:rPr lang="en-US" dirty="0" smtClean="0"/>
              <a:t>that were used to fix the chair depending on the sequence.  </a:t>
            </a:r>
            <a:r>
              <a:rPr lang="en-US" u="sng" dirty="0" smtClean="0"/>
              <a:t>Hammer, Wrench, Screwdriver</a:t>
            </a:r>
            <a:r>
              <a:rPr lang="en-US" dirty="0" smtClean="0"/>
              <a:t>.</a:t>
            </a:r>
          </a:p>
          <a:p>
            <a:endParaRPr lang="en-US" dirty="0"/>
          </a:p>
          <a:p>
            <a:r>
              <a:rPr lang="en-US" u="sng" dirty="0" smtClean="0"/>
              <a:t>½ the participants read a narrative that described what they saw as a tool.</a:t>
            </a:r>
          </a:p>
          <a:p>
            <a:r>
              <a:rPr lang="en-US" u="sng" dirty="0" smtClean="0"/>
              <a:t>½ the participants read a narrative that said wrench or screwdriver.</a:t>
            </a:r>
            <a:endParaRPr lang="en-US" u="sng" dirty="0"/>
          </a:p>
        </p:txBody>
      </p:sp>
    </p:spTree>
    <p:extLst>
      <p:ext uri="{BB962C8B-B14F-4D97-AF65-F5344CB8AC3E}">
        <p14:creationId xmlns:p14="http://schemas.microsoft.com/office/powerpoint/2010/main" val="146665438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8328"/>
            <a:ext cx="8610600" cy="1293028"/>
          </a:xfrm>
        </p:spPr>
        <p:txBody>
          <a:bodyPr/>
          <a:lstStyle/>
          <a:p>
            <a:r>
              <a:rPr lang="en-US" b="1" dirty="0" smtClean="0"/>
              <a:t>Results</a:t>
            </a:r>
            <a:endParaRPr lang="en-US" b="1" dirty="0"/>
          </a:p>
        </p:txBody>
      </p:sp>
      <p:sp>
        <p:nvSpPr>
          <p:cNvPr id="3" name="Content Placeholder 2"/>
          <p:cNvSpPr>
            <a:spLocks noGrp="1"/>
          </p:cNvSpPr>
          <p:nvPr>
            <p:ph idx="1"/>
          </p:nvPr>
        </p:nvSpPr>
        <p:spPr>
          <a:xfrm>
            <a:off x="685800" y="2536165"/>
            <a:ext cx="7008962" cy="3682519"/>
          </a:xfrm>
        </p:spPr>
        <p:txBody>
          <a:bodyPr>
            <a:normAutofit fontScale="92500" lnSpcReduction="20000"/>
          </a:bodyPr>
          <a:lstStyle/>
          <a:p>
            <a:r>
              <a:rPr lang="en-US" u="sng" dirty="0" smtClean="0"/>
              <a:t>The critical difference in their experiment was how the forced-choice recognition test was designed.</a:t>
            </a:r>
          </a:p>
          <a:p>
            <a:r>
              <a:rPr lang="en-US" dirty="0" smtClean="0"/>
              <a:t>Participants were given a </a:t>
            </a:r>
            <a:r>
              <a:rPr lang="en-US" u="sng" dirty="0" smtClean="0"/>
              <a:t>misleading choice and actual object.</a:t>
            </a:r>
          </a:p>
          <a:p>
            <a:r>
              <a:rPr lang="en-US" dirty="0" smtClean="0"/>
              <a:t>In other conditions they were given </a:t>
            </a:r>
            <a:r>
              <a:rPr lang="en-US" u="sng" dirty="0" smtClean="0"/>
              <a:t>the misleading choice and a third choice.</a:t>
            </a:r>
          </a:p>
          <a:p>
            <a:endParaRPr lang="en-US" dirty="0"/>
          </a:p>
          <a:p>
            <a:r>
              <a:rPr lang="en-US" dirty="0" smtClean="0"/>
              <a:t>The third choice was not present in the slides or the narrative.</a:t>
            </a:r>
          </a:p>
          <a:p>
            <a:endParaRPr lang="en-US" dirty="0"/>
          </a:p>
          <a:p>
            <a:r>
              <a:rPr lang="en-US" dirty="0" smtClean="0"/>
              <a:t>Their conclusion was that misleading information had no effect on the original memory.</a:t>
            </a:r>
            <a:endParaRPr lang="en-US" dirty="0"/>
          </a:p>
        </p:txBody>
      </p:sp>
      <p:pic>
        <p:nvPicPr>
          <p:cNvPr id="3074" name="Picture 2" descr="Image result for hammer screwdriver wrench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664" y="2259713"/>
            <a:ext cx="4015862" cy="3958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524900"/>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1218" y="1426981"/>
            <a:ext cx="8610600" cy="1293028"/>
          </a:xfrm>
        </p:spPr>
        <p:txBody>
          <a:bodyPr/>
          <a:lstStyle/>
          <a:p>
            <a:r>
              <a:rPr lang="en-US" dirty="0" smtClean="0"/>
              <a:t>Why do We use</a:t>
            </a:r>
            <a:br>
              <a:rPr lang="en-US" dirty="0" smtClean="0"/>
            </a:br>
            <a:r>
              <a:rPr lang="en-US" dirty="0" smtClean="0"/>
              <a:t> heuristics?</a:t>
            </a:r>
            <a:endParaRPr lang="en-US" dirty="0"/>
          </a:p>
        </p:txBody>
      </p:sp>
      <p:sp>
        <p:nvSpPr>
          <p:cNvPr id="3" name="Content Placeholder 2"/>
          <p:cNvSpPr>
            <a:spLocks noGrp="1"/>
          </p:cNvSpPr>
          <p:nvPr>
            <p:ph idx="1"/>
          </p:nvPr>
        </p:nvSpPr>
        <p:spPr>
          <a:xfrm>
            <a:off x="553278" y="2867360"/>
            <a:ext cx="5289997" cy="3990640"/>
          </a:xfrm>
        </p:spPr>
        <p:txBody>
          <a:bodyPr/>
          <a:lstStyle/>
          <a:p>
            <a:r>
              <a:rPr lang="en-US" sz="2800" dirty="0" smtClean="0"/>
              <a:t>They save energy.</a:t>
            </a:r>
          </a:p>
          <a:p>
            <a:r>
              <a:rPr lang="en-US" sz="2800" u="sng" dirty="0" smtClean="0"/>
              <a:t>We don’t have to analyze every aspect of a situation every time we have to make a choice.</a:t>
            </a:r>
          </a:p>
          <a:p>
            <a:r>
              <a:rPr lang="en-US" sz="2800" dirty="0" smtClean="0"/>
              <a:t>They are typically based on experience which means they have been used before</a:t>
            </a:r>
            <a:r>
              <a:rPr lang="en-US" dirty="0" smtClean="0"/>
              <a:t>.</a:t>
            </a:r>
            <a:endParaRPr lang="en-US" dirty="0"/>
          </a:p>
        </p:txBody>
      </p:sp>
      <p:pic>
        <p:nvPicPr>
          <p:cNvPr id="2050" name="Picture 2" descr="https://www.adrianacastro.com/wp-content/uploads/2016/03/swuYfxqcEeWjwCIACxCrbw_147ff8b4b3ecab473cdeb55d31430251_Poster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5313" y="-320065"/>
            <a:ext cx="5546687" cy="7178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009047"/>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8492" y="499516"/>
            <a:ext cx="8610600" cy="1293028"/>
          </a:xfrm>
        </p:spPr>
        <p:txBody>
          <a:bodyPr/>
          <a:lstStyle/>
          <a:p>
            <a:r>
              <a:rPr lang="en-US" b="1" dirty="0" smtClean="0"/>
              <a:t>Heuristics</a:t>
            </a:r>
            <a:endParaRPr lang="en-US" b="1" dirty="0"/>
          </a:p>
        </p:txBody>
      </p:sp>
      <p:sp>
        <p:nvSpPr>
          <p:cNvPr id="3" name="Content Placeholder 2"/>
          <p:cNvSpPr>
            <a:spLocks noGrp="1"/>
          </p:cNvSpPr>
          <p:nvPr>
            <p:ph idx="1"/>
          </p:nvPr>
        </p:nvSpPr>
        <p:spPr>
          <a:xfrm>
            <a:off x="685800" y="2021983"/>
            <a:ext cx="8444948" cy="4736625"/>
          </a:xfrm>
        </p:spPr>
        <p:txBody>
          <a:bodyPr/>
          <a:lstStyle/>
          <a:p>
            <a:r>
              <a:rPr lang="en-US" u="sng" dirty="0" smtClean="0"/>
              <a:t>Heuristics </a:t>
            </a:r>
            <a:r>
              <a:rPr lang="en-US" u="sng" dirty="0"/>
              <a:t>are simple, efficient rules which people often use to form judgments and make decisions. </a:t>
            </a:r>
            <a:endParaRPr lang="en-US" u="sng" dirty="0" smtClean="0"/>
          </a:p>
          <a:p>
            <a:r>
              <a:rPr lang="en-US" dirty="0" smtClean="0"/>
              <a:t>They </a:t>
            </a:r>
            <a:r>
              <a:rPr lang="en-US" dirty="0"/>
              <a:t>are </a:t>
            </a:r>
            <a:r>
              <a:rPr lang="en-US" u="sng" dirty="0"/>
              <a:t>mental shortcuts </a:t>
            </a:r>
            <a:r>
              <a:rPr lang="en-US" dirty="0"/>
              <a:t>that usually involve focusing on one aspect of a complex problem and ignoring others</a:t>
            </a:r>
            <a:r>
              <a:rPr lang="en-US" dirty="0" smtClean="0"/>
              <a:t>.</a:t>
            </a:r>
            <a:r>
              <a:rPr lang="en-US" baseline="30000" dirty="0" smtClean="0">
                <a:hlinkClick r:id="rId2"/>
              </a:rPr>
              <a:t>[</a:t>
            </a:r>
            <a:endParaRPr lang="en-US" baseline="30000" dirty="0" smtClean="0"/>
          </a:p>
          <a:p>
            <a:r>
              <a:rPr lang="en-US" dirty="0"/>
              <a:t>These rules work well under most circumstances, but they </a:t>
            </a:r>
            <a:r>
              <a:rPr lang="en-US" u="sng" dirty="0"/>
              <a:t>can lead to systematic deviations from logic, </a:t>
            </a:r>
            <a:r>
              <a:rPr lang="en-US" u="sng" dirty="0" smtClean="0"/>
              <a:t>probability or </a:t>
            </a:r>
            <a:r>
              <a:rPr lang="en-US" u="sng" dirty="0"/>
              <a:t>rational choice theory. </a:t>
            </a:r>
            <a:endParaRPr lang="en-US" u="sng" dirty="0" smtClean="0"/>
          </a:p>
          <a:p>
            <a:r>
              <a:rPr lang="en-US" dirty="0" smtClean="0"/>
              <a:t>The </a:t>
            </a:r>
            <a:r>
              <a:rPr lang="en-US" dirty="0"/>
              <a:t>resulting errors are called "cognitive </a:t>
            </a:r>
            <a:r>
              <a:rPr lang="en-US" dirty="0" smtClean="0"/>
              <a:t>biases“.</a:t>
            </a:r>
          </a:p>
          <a:p>
            <a:r>
              <a:rPr lang="en-US" dirty="0"/>
              <a:t> In the early 1970s, psychologists </a:t>
            </a:r>
            <a:r>
              <a:rPr lang="en-US" u="sng" dirty="0"/>
              <a:t>Amos </a:t>
            </a:r>
            <a:r>
              <a:rPr lang="en-US" u="sng" dirty="0" err="1"/>
              <a:t>Tversky</a:t>
            </a:r>
            <a:r>
              <a:rPr lang="en-US" u="sng" dirty="0"/>
              <a:t> and Daniel </a:t>
            </a:r>
            <a:r>
              <a:rPr lang="en-US" u="sng" dirty="0" err="1"/>
              <a:t>Kahneman</a:t>
            </a:r>
            <a:r>
              <a:rPr lang="en-US" u="sng" dirty="0"/>
              <a:t> demonstrated three heuristics that underlie a wide range of intuitive judgments.</a:t>
            </a:r>
          </a:p>
        </p:txBody>
      </p:sp>
      <p:pic>
        <p:nvPicPr>
          <p:cNvPr id="2050" name="Picture 2" descr="Image result for heuris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8275" y="2314506"/>
            <a:ext cx="3133725" cy="336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97287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525" y="145075"/>
            <a:ext cx="8610600" cy="1293028"/>
          </a:xfrm>
        </p:spPr>
        <p:txBody>
          <a:bodyPr/>
          <a:lstStyle/>
          <a:p>
            <a:r>
              <a:rPr lang="en-US" b="1" dirty="0" smtClean="0"/>
              <a:t>Two Independent Systems</a:t>
            </a:r>
            <a:endParaRPr lang="en-US" b="1" dirty="0"/>
          </a:p>
        </p:txBody>
      </p:sp>
      <p:sp>
        <p:nvSpPr>
          <p:cNvPr id="3" name="Content Placeholder 2"/>
          <p:cNvSpPr>
            <a:spLocks noGrp="1"/>
          </p:cNvSpPr>
          <p:nvPr>
            <p:ph idx="1"/>
          </p:nvPr>
        </p:nvSpPr>
        <p:spPr>
          <a:xfrm>
            <a:off x="1289650" y="1438103"/>
            <a:ext cx="4362718" cy="4463817"/>
          </a:xfrm>
        </p:spPr>
        <p:txBody>
          <a:bodyPr/>
          <a:lstStyle/>
          <a:p>
            <a:r>
              <a:rPr lang="en-US" b="1" dirty="0" smtClean="0"/>
              <a:t>System 1</a:t>
            </a:r>
            <a:r>
              <a:rPr lang="en-US" dirty="0" smtClean="0"/>
              <a:t>:  Thinking is fast, instinctive, emotional, automatic and relatively unconscious. (intuition)</a:t>
            </a:r>
          </a:p>
          <a:p>
            <a:endParaRPr lang="en-US" dirty="0"/>
          </a:p>
          <a:p>
            <a:r>
              <a:rPr lang="en-US" b="1" dirty="0" smtClean="0"/>
              <a:t>System 2:</a:t>
            </a:r>
            <a:r>
              <a:rPr lang="en-US" dirty="0" smtClean="0"/>
              <a:t>  Thinking is slower, more analytical, logical, rule-based and conscious.</a:t>
            </a:r>
            <a:endParaRPr lang="en-US" dirty="0"/>
          </a:p>
        </p:txBody>
      </p:sp>
      <p:sp>
        <p:nvSpPr>
          <p:cNvPr id="4" name="TextBox 3"/>
          <p:cNvSpPr txBox="1"/>
          <p:nvPr/>
        </p:nvSpPr>
        <p:spPr>
          <a:xfrm>
            <a:off x="664234" y="5098211"/>
            <a:ext cx="11004025"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We use system 1 in the majority of common situations.</a:t>
            </a:r>
          </a:p>
          <a:p>
            <a:pPr marL="285750" indent="-285750">
              <a:buFont typeface="Arial" panose="020B0604020202020204" pitchFamily="34" charset="0"/>
              <a:buChar char="•"/>
            </a:pPr>
            <a:r>
              <a:rPr lang="en-US" dirty="0" smtClean="0"/>
              <a:t>We use system 2 when the situation is uncommon or complex.</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Our thinking works sequentially.  </a:t>
            </a:r>
            <a:r>
              <a:rPr lang="en-US" u="sng" dirty="0" smtClean="0"/>
              <a:t>First we use system 1 which is fast and automatic, then we go to system 2 if more thought and reasoning is required.</a:t>
            </a:r>
            <a:endParaRPr lang="en-US" u="sng" dirty="0"/>
          </a:p>
        </p:txBody>
      </p:sp>
      <p:pic>
        <p:nvPicPr>
          <p:cNvPr id="2050" name="Picture 2" descr="Image result for system 1 system 2 psych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2776" y="1078301"/>
            <a:ext cx="4466249" cy="391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9283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Rot="1" noChangeArrowheads="1"/>
          </p:cNvSpPr>
          <p:nvPr>
            <p:ph idx="1"/>
          </p:nvPr>
        </p:nvSpPr>
        <p:spPr/>
        <p:txBody>
          <a:bodyPr/>
          <a:lstStyle/>
          <a:p>
            <a:pPr eaLnBrk="1" hangingPunct="1">
              <a:buFont typeface="Wingdings" pitchFamily="2" charset="2"/>
              <a:buNone/>
            </a:pPr>
            <a:r>
              <a:rPr lang="en-US" altLang="en-US" dirty="0" smtClean="0"/>
              <a:t>A stimulus that evokes an </a:t>
            </a:r>
            <a:r>
              <a:rPr lang="en-US" altLang="en-US" u="sng" dirty="0" smtClean="0"/>
              <a:t>unconditioned response </a:t>
            </a:r>
            <a:r>
              <a:rPr lang="en-US" altLang="en-US" dirty="0" smtClean="0"/>
              <a:t>without previous conditioning.</a:t>
            </a:r>
          </a:p>
          <a:p>
            <a:pPr eaLnBrk="1" hangingPunct="1">
              <a:buFont typeface="Wingdings" pitchFamily="2" charset="2"/>
              <a:buNone/>
            </a:pPr>
            <a:endParaRPr lang="en-US" altLang="en-US" dirty="0" smtClean="0"/>
          </a:p>
          <a:p>
            <a:pPr eaLnBrk="1" hangingPunct="1">
              <a:buFont typeface="Wingdings" pitchFamily="2" charset="2"/>
              <a:buNone/>
            </a:pPr>
            <a:r>
              <a:rPr lang="en-US" altLang="en-US" dirty="0" smtClean="0"/>
              <a:t>In Pavlov’s experiments the UCS was meat powder.</a:t>
            </a:r>
          </a:p>
        </p:txBody>
      </p:sp>
      <p:sp>
        <p:nvSpPr>
          <p:cNvPr id="126978" name="Rectangle 2"/>
          <p:cNvSpPr>
            <a:spLocks noGrp="1" noRot="1" noChangeArrowheads="1"/>
          </p:cNvSpPr>
          <p:nvPr>
            <p:ph type="title"/>
          </p:nvPr>
        </p:nvSpPr>
        <p:spPr/>
        <p:txBody>
          <a:bodyPr/>
          <a:lstStyle/>
          <a:p>
            <a:pPr eaLnBrk="1" fontAlgn="auto" hangingPunct="1">
              <a:spcAft>
                <a:spcPts val="0"/>
              </a:spcAft>
              <a:defRPr/>
            </a:pPr>
            <a:r>
              <a:rPr lang="en-US" smtClean="0"/>
              <a:t>Unconditioned stimulus (UCS)</a:t>
            </a:r>
          </a:p>
        </p:txBody>
      </p:sp>
      <p:pic>
        <p:nvPicPr>
          <p:cNvPr id="4100" name="Picture 4" descr="Image result for Pavlov"/>
          <p:cNvPicPr>
            <a:picLocks noChangeAspect="1" noChangeArrowheads="1"/>
          </p:cNvPicPr>
          <p:nvPr/>
        </p:nvPicPr>
        <p:blipFill rotWithShape="1">
          <a:blip r:embed="rId2">
            <a:extLst>
              <a:ext uri="{28A0092B-C50C-407E-A947-70E740481C1C}">
                <a14:useLocalDpi xmlns:a14="http://schemas.microsoft.com/office/drawing/2010/main" val="0"/>
              </a:ext>
            </a:extLst>
          </a:blip>
          <a:srcRect r="-60" b="75076"/>
          <a:stretch/>
        </p:blipFill>
        <p:spPr bwMode="auto">
          <a:xfrm>
            <a:off x="4045789" y="4892922"/>
            <a:ext cx="4796287" cy="119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396559"/>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48482" y="2967335"/>
            <a:ext cx="5295039" cy="1569660"/>
          </a:xfrm>
          <a:prstGeom prst="rect">
            <a:avLst/>
          </a:prstGeom>
          <a:noFill/>
        </p:spPr>
        <p:txBody>
          <a:bodyPr wrap="none" lIns="91440" tIns="45720" rIns="91440" bIns="45720">
            <a:spAutoFit/>
          </a:bodyPr>
          <a:lstStyle/>
          <a:p>
            <a:pPr algn="ctr"/>
            <a:r>
              <a:rPr lang="en-US" sz="9600" dirty="0" smtClean="0">
                <a:ln w="0"/>
                <a:solidFill>
                  <a:schemeClr val="accent1"/>
                </a:solidFill>
                <a:effectLst>
                  <a:outerShdw blurRad="38100" dist="25400" dir="5400000" algn="ctr" rotWithShape="0">
                    <a:srgbClr val="6E747A">
                      <a:alpha val="43000"/>
                    </a:srgbClr>
                  </a:outerShdw>
                </a:effectLst>
              </a:rPr>
              <a:t>ACTIVITY</a:t>
            </a:r>
            <a:endParaRPr lang="en-US" sz="96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84590693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7683" y="281294"/>
            <a:ext cx="8610600" cy="1293028"/>
          </a:xfrm>
        </p:spPr>
        <p:txBody>
          <a:bodyPr/>
          <a:lstStyle/>
          <a:p>
            <a:r>
              <a:rPr lang="en-US" b="1" dirty="0" smtClean="0"/>
              <a:t>Intuitive thinking</a:t>
            </a:r>
            <a:endParaRPr lang="en-US" b="1" dirty="0"/>
          </a:p>
        </p:txBody>
      </p:sp>
      <p:sp>
        <p:nvSpPr>
          <p:cNvPr id="3" name="Content Placeholder 2"/>
          <p:cNvSpPr>
            <a:spLocks noGrp="1"/>
          </p:cNvSpPr>
          <p:nvPr>
            <p:ph idx="1"/>
          </p:nvPr>
        </p:nvSpPr>
        <p:spPr>
          <a:xfrm>
            <a:off x="383876" y="1837426"/>
            <a:ext cx="8613475" cy="3794663"/>
          </a:xfrm>
        </p:spPr>
        <p:txBody>
          <a:bodyPr>
            <a:normAutofit fontScale="92500" lnSpcReduction="10000"/>
          </a:bodyPr>
          <a:lstStyle/>
          <a:p>
            <a:r>
              <a:rPr lang="en-US" u="sng" dirty="0" smtClean="0"/>
              <a:t>There have been numerous attempts to identify common heuristics and cognitive biases. </a:t>
            </a:r>
          </a:p>
          <a:p>
            <a:r>
              <a:rPr lang="en-US" dirty="0" smtClean="0"/>
              <a:t>There is </a:t>
            </a:r>
            <a:r>
              <a:rPr lang="en-US" u="sng" dirty="0" smtClean="0"/>
              <a:t>no universally accepted classification</a:t>
            </a:r>
            <a:r>
              <a:rPr lang="en-US" dirty="0" smtClean="0"/>
              <a:t> of heuristics or the underlying causes.</a:t>
            </a:r>
          </a:p>
          <a:p>
            <a:endParaRPr lang="en-US" dirty="0"/>
          </a:p>
          <a:p>
            <a:pPr marL="0" indent="0">
              <a:buNone/>
            </a:pPr>
            <a:r>
              <a:rPr lang="en-US" b="1" dirty="0" smtClean="0"/>
              <a:t>Factors to focus on:</a:t>
            </a:r>
          </a:p>
          <a:p>
            <a:r>
              <a:rPr lang="en-US" dirty="0" smtClean="0"/>
              <a:t>There is a tendency to focus on a </a:t>
            </a:r>
            <a:r>
              <a:rPr lang="en-US" u="sng" dirty="0" smtClean="0"/>
              <a:t>limited amount of information</a:t>
            </a:r>
            <a:r>
              <a:rPr lang="en-US" dirty="0" smtClean="0"/>
              <a:t>.</a:t>
            </a:r>
          </a:p>
          <a:p>
            <a:r>
              <a:rPr lang="en-US" dirty="0" smtClean="0"/>
              <a:t>There is a tendency to </a:t>
            </a:r>
            <a:r>
              <a:rPr lang="en-US" u="sng" dirty="0" smtClean="0"/>
              <a:t>seek out information that confirms pre-existing beliefs.</a:t>
            </a:r>
          </a:p>
          <a:p>
            <a:r>
              <a:rPr lang="en-US" dirty="0" smtClean="0"/>
              <a:t>There is a tendency to </a:t>
            </a:r>
            <a:r>
              <a:rPr lang="en-US" u="sng" dirty="0" smtClean="0"/>
              <a:t>avoid the mental stress of holding inconsistent cognitions.</a:t>
            </a:r>
            <a:r>
              <a:rPr lang="en-US" dirty="0" smtClean="0"/>
              <a:t> (cognitive dissonance)</a:t>
            </a:r>
            <a:endParaRPr lang="en-US" dirty="0"/>
          </a:p>
        </p:txBody>
      </p:sp>
      <p:pic>
        <p:nvPicPr>
          <p:cNvPr id="4098" name="Picture 2" descr="Image result for thin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52594" y="2717321"/>
            <a:ext cx="3256501" cy="3256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91752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276" y="298547"/>
            <a:ext cx="8610600" cy="1293028"/>
          </a:xfrm>
        </p:spPr>
        <p:txBody>
          <a:bodyPr/>
          <a:lstStyle/>
          <a:p>
            <a:r>
              <a:rPr lang="en-US" b="1" dirty="0" smtClean="0"/>
              <a:t>Selective attention</a:t>
            </a:r>
            <a:endParaRPr lang="en-US" b="1" dirty="0"/>
          </a:p>
        </p:txBody>
      </p:sp>
      <p:sp>
        <p:nvSpPr>
          <p:cNvPr id="3" name="Content Placeholder 2"/>
          <p:cNvSpPr>
            <a:spLocks noGrp="1"/>
          </p:cNvSpPr>
          <p:nvPr>
            <p:ph idx="1"/>
          </p:nvPr>
        </p:nvSpPr>
        <p:spPr>
          <a:xfrm>
            <a:off x="685800" y="2057401"/>
            <a:ext cx="6646653" cy="4161285"/>
          </a:xfrm>
        </p:spPr>
        <p:txBody>
          <a:bodyPr>
            <a:normAutofit lnSpcReduction="10000"/>
          </a:bodyPr>
          <a:lstStyle/>
          <a:p>
            <a:r>
              <a:rPr lang="en-US" u="sng" dirty="0" smtClean="0"/>
              <a:t>Sensory memory has a high capacity but a very limited duration.</a:t>
            </a:r>
          </a:p>
          <a:p>
            <a:r>
              <a:rPr lang="en-US" dirty="0" smtClean="0"/>
              <a:t>In order for STM to be transferred into LTM it </a:t>
            </a:r>
            <a:r>
              <a:rPr lang="en-US" u="sng" dirty="0" smtClean="0"/>
              <a:t>has to be attended to</a:t>
            </a:r>
            <a:r>
              <a:rPr lang="en-US" dirty="0" smtClean="0"/>
              <a:t>.</a:t>
            </a:r>
          </a:p>
          <a:p>
            <a:r>
              <a:rPr lang="en-US" b="1" dirty="0" smtClean="0"/>
              <a:t>Selective attention </a:t>
            </a:r>
            <a:r>
              <a:rPr lang="en-US" dirty="0" smtClean="0"/>
              <a:t>is when we </a:t>
            </a:r>
            <a:r>
              <a:rPr lang="en-US" u="sng" dirty="0" smtClean="0"/>
              <a:t>single out a piece of information</a:t>
            </a:r>
            <a:r>
              <a:rPr lang="en-US" dirty="0" smtClean="0"/>
              <a:t> from all that is presented as something that needs remembered.</a:t>
            </a:r>
          </a:p>
          <a:p>
            <a:r>
              <a:rPr lang="en-US" dirty="0" smtClean="0"/>
              <a:t>Selective attention is </a:t>
            </a:r>
            <a:r>
              <a:rPr lang="en-US" u="sng" dirty="0" smtClean="0"/>
              <a:t>mediated by our existing preconceptions and expectations.</a:t>
            </a:r>
          </a:p>
          <a:p>
            <a:r>
              <a:rPr lang="en-US" dirty="0" smtClean="0"/>
              <a:t>While traveling from sensory to short term memory the information is </a:t>
            </a:r>
            <a:r>
              <a:rPr lang="en-US" u="sng" dirty="0" smtClean="0"/>
              <a:t>seen through a lens of schemas.</a:t>
            </a:r>
          </a:p>
          <a:p>
            <a:pPr marL="0" indent="0">
              <a:buNone/>
            </a:pPr>
            <a:endParaRPr lang="en-US" dirty="0"/>
          </a:p>
        </p:txBody>
      </p:sp>
      <p:pic>
        <p:nvPicPr>
          <p:cNvPr id="2050" name="Picture 2" descr="Image result for selective attention bear"/>
          <p:cNvPicPr>
            <a:picLocks noChangeAspect="1" noChangeArrowheads="1"/>
          </p:cNvPicPr>
          <p:nvPr/>
        </p:nvPicPr>
        <p:blipFill rotWithShape="1">
          <a:blip r:embed="rId2">
            <a:extLst>
              <a:ext uri="{28A0092B-C50C-407E-A947-70E740481C1C}">
                <a14:useLocalDpi xmlns:a14="http://schemas.microsoft.com/office/drawing/2010/main" val="0"/>
              </a:ext>
            </a:extLst>
          </a:blip>
          <a:srcRect l="12956" t="18072" r="12893" b="18783"/>
          <a:stretch/>
        </p:blipFill>
        <p:spPr bwMode="auto">
          <a:xfrm>
            <a:off x="7513607" y="1526876"/>
            <a:ext cx="4392304" cy="2805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10815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Change blindness</a:t>
            </a:r>
            <a:endParaRPr lang="en-US" b="1" dirty="0"/>
          </a:p>
        </p:txBody>
      </p:sp>
      <p:sp>
        <p:nvSpPr>
          <p:cNvPr id="3" name="Content Placeholder 2"/>
          <p:cNvSpPr>
            <a:spLocks noGrp="1"/>
          </p:cNvSpPr>
          <p:nvPr>
            <p:ph idx="1"/>
          </p:nvPr>
        </p:nvSpPr>
        <p:spPr>
          <a:xfrm>
            <a:off x="685800" y="1768432"/>
            <a:ext cx="10820400" cy="4024125"/>
          </a:xfrm>
        </p:spPr>
        <p:txBody>
          <a:bodyPr/>
          <a:lstStyle/>
          <a:p>
            <a:r>
              <a:rPr lang="en-US" dirty="0" smtClean="0"/>
              <a:t>Change </a:t>
            </a:r>
            <a:r>
              <a:rPr lang="en-US" dirty="0"/>
              <a:t>blindness is a </a:t>
            </a:r>
            <a:r>
              <a:rPr lang="en-US" u="sng" dirty="0"/>
              <a:t>failure to detect that an object has moved or disappeared and is the opposite of change detection</a:t>
            </a:r>
            <a:r>
              <a:rPr lang="en-US" dirty="0"/>
              <a:t>. The phenomenon of change blindness can be demonstrated even when the change in question is </a:t>
            </a:r>
            <a:r>
              <a:rPr lang="en-US" dirty="0" smtClean="0"/>
              <a:t>large.</a:t>
            </a:r>
            <a:endParaRPr lang="en-US" u="sng" dirty="0" smtClean="0"/>
          </a:p>
          <a:p>
            <a:r>
              <a:rPr lang="en-US" dirty="0" smtClean="0"/>
              <a:t>For </a:t>
            </a:r>
            <a:r>
              <a:rPr lang="en-US" dirty="0"/>
              <a:t>example, </a:t>
            </a:r>
            <a:r>
              <a:rPr lang="en-US" u="sng" dirty="0"/>
              <a:t>observers often fail to notice major differences </a:t>
            </a:r>
            <a:r>
              <a:rPr lang="en-US" dirty="0"/>
              <a:t>introduced into an image </a:t>
            </a:r>
            <a:r>
              <a:rPr lang="en-US" u="sng" dirty="0"/>
              <a:t>while it flickers off and on again</a:t>
            </a:r>
            <a:r>
              <a:rPr lang="en-US" dirty="0"/>
              <a:t>.</a:t>
            </a:r>
          </a:p>
        </p:txBody>
      </p:sp>
      <p:pic>
        <p:nvPicPr>
          <p:cNvPr id="3074" name="Picture 2" descr="https://upload.wikimedia.org/wikipedia/commons/thumb/f/f9/Globe_and_high_court_%28Spot_the_difference%29.jpg/1200px-Globe_and_high_court_%28Spot_the_difference%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998" y="4030727"/>
            <a:ext cx="7350004" cy="2756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02796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2057402"/>
            <a:ext cx="6336437" cy="4161284"/>
          </a:xfrm>
        </p:spPr>
        <p:txBody>
          <a:bodyPr>
            <a:normAutofit/>
          </a:bodyPr>
          <a:lstStyle/>
          <a:p>
            <a:r>
              <a:rPr lang="en-US" dirty="0"/>
              <a:t>Change blindness has become a highly researched topic and some have </a:t>
            </a:r>
            <a:r>
              <a:rPr lang="en-US" u="sng" dirty="0"/>
              <a:t>argued that it may have important practical implications in areas such as eyewitness testimony and distractions while driving</a:t>
            </a:r>
            <a:r>
              <a:rPr lang="en-US" dirty="0" smtClean="0"/>
              <a:t>.</a:t>
            </a:r>
          </a:p>
          <a:p>
            <a:r>
              <a:rPr lang="en-US" dirty="0"/>
              <a:t> Older drivers make more incorrect decisions than younger drivers when faced with a change in the scene at an intersection</a:t>
            </a:r>
            <a:r>
              <a:rPr lang="en-US" dirty="0" smtClean="0"/>
              <a:t>.</a:t>
            </a:r>
            <a:endParaRPr lang="en-US" baseline="30000" dirty="0"/>
          </a:p>
          <a:p>
            <a:r>
              <a:rPr lang="en-US" dirty="0"/>
              <a:t> This can be attributed to the fact that older individuals notice change at a slower rate compared to younger individuals</a:t>
            </a:r>
          </a:p>
        </p:txBody>
      </p:sp>
      <p:pic>
        <p:nvPicPr>
          <p:cNvPr id="5122" name="Picture 2" descr="Image result for pashler change blind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3303" y="2372264"/>
            <a:ext cx="4146092" cy="335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3654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Change blindness </a:t>
            </a:r>
            <a:r>
              <a:rPr lang="en-US" b="1" dirty="0" err="1" smtClean="0"/>
              <a:t>blindness</a:t>
            </a:r>
            <a:endParaRPr lang="en-US" b="1" dirty="0"/>
          </a:p>
        </p:txBody>
      </p:sp>
      <p:sp>
        <p:nvSpPr>
          <p:cNvPr id="3" name="Content Placeholder 2"/>
          <p:cNvSpPr>
            <a:spLocks noGrp="1"/>
          </p:cNvSpPr>
          <p:nvPr>
            <p:ph idx="1"/>
          </p:nvPr>
        </p:nvSpPr>
        <p:spPr/>
        <p:txBody>
          <a:bodyPr>
            <a:normAutofit lnSpcReduction="10000"/>
          </a:bodyPr>
          <a:lstStyle/>
          <a:p>
            <a:r>
              <a:rPr lang="en-US" b="1" dirty="0"/>
              <a:t>Change blindness </a:t>
            </a:r>
            <a:r>
              <a:rPr lang="en-US" b="1" dirty="0" err="1"/>
              <a:t>blindness</a:t>
            </a:r>
            <a:r>
              <a:rPr lang="en-US" dirty="0"/>
              <a:t> is defined as a </a:t>
            </a:r>
            <a:r>
              <a:rPr lang="en-US" u="sng" dirty="0"/>
              <a:t>misplaced confidence in one's ability to correctly identify visual changes</a:t>
            </a:r>
            <a:r>
              <a:rPr lang="en-US" dirty="0" smtClean="0"/>
              <a:t>.</a:t>
            </a:r>
            <a:r>
              <a:rPr lang="en-US" dirty="0"/>
              <a:t> People are fairly confident in their ability to detect a change, but most people exhibit poor performance on a change blindness task.</a:t>
            </a:r>
          </a:p>
          <a:p>
            <a:r>
              <a:rPr lang="en-US" b="1" u="sng" dirty="0"/>
              <a:t>Factors </a:t>
            </a:r>
            <a:r>
              <a:rPr lang="en-US" b="1" u="sng" dirty="0" smtClean="0"/>
              <a:t>affecting</a:t>
            </a:r>
            <a:endParaRPr lang="en-US" b="1" u="sng" dirty="0"/>
          </a:p>
          <a:p>
            <a:r>
              <a:rPr lang="en-US" b="1" i="1" dirty="0"/>
              <a:t>Perceived Success</a:t>
            </a:r>
            <a:r>
              <a:rPr lang="en-US" dirty="0"/>
              <a:t> – A higher perception of success from previous experience inflates the individual's confidence for success in future experiences</a:t>
            </a:r>
            <a:r>
              <a:rPr lang="en-US" dirty="0" smtClean="0"/>
              <a:t>.</a:t>
            </a:r>
            <a:endParaRPr lang="en-US" dirty="0"/>
          </a:p>
          <a:p>
            <a:r>
              <a:rPr lang="en-US" b="1" i="1" dirty="0"/>
              <a:t>Search Time</a:t>
            </a:r>
            <a:r>
              <a:rPr lang="en-US" dirty="0"/>
              <a:t> – A longer time spent looking for the visual change creates the impression of poor performance on the task</a:t>
            </a:r>
            <a:r>
              <a:rPr lang="en-US" dirty="0" smtClean="0"/>
              <a:t>.</a:t>
            </a:r>
            <a:r>
              <a:rPr lang="en-US" dirty="0"/>
              <a:t> In other words, a shorter time in identifying a visual change creates the impression of good performance and thus the individual will be overconfident in this ability.</a:t>
            </a:r>
          </a:p>
          <a:p>
            <a:endParaRPr lang="en-US" dirty="0"/>
          </a:p>
        </p:txBody>
      </p:sp>
    </p:spTree>
    <p:extLst>
      <p:ext uri="{BB962C8B-B14F-4D97-AF65-F5344CB8AC3E}">
        <p14:creationId xmlns:p14="http://schemas.microsoft.com/office/powerpoint/2010/main" val="739919976"/>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3064" y="298547"/>
            <a:ext cx="8610600" cy="1293028"/>
          </a:xfrm>
        </p:spPr>
        <p:txBody>
          <a:bodyPr/>
          <a:lstStyle/>
          <a:p>
            <a:r>
              <a:rPr lang="en-US" b="1" dirty="0" smtClean="0"/>
              <a:t>Spotlight effect</a:t>
            </a:r>
            <a:endParaRPr lang="en-US" b="1" dirty="0"/>
          </a:p>
        </p:txBody>
      </p:sp>
      <p:sp>
        <p:nvSpPr>
          <p:cNvPr id="3" name="Content Placeholder 2"/>
          <p:cNvSpPr>
            <a:spLocks noGrp="1"/>
          </p:cNvSpPr>
          <p:nvPr>
            <p:ph idx="1"/>
          </p:nvPr>
        </p:nvSpPr>
        <p:spPr>
          <a:xfrm>
            <a:off x="530526" y="1751163"/>
            <a:ext cx="8044132" cy="4744528"/>
          </a:xfrm>
        </p:spPr>
        <p:txBody>
          <a:bodyPr>
            <a:normAutofit fontScale="92500"/>
          </a:bodyPr>
          <a:lstStyle/>
          <a:p>
            <a:r>
              <a:rPr lang="en-US" dirty="0"/>
              <a:t>The spotlight effect is a social phenomenon that is defined as an </a:t>
            </a:r>
            <a:r>
              <a:rPr lang="en-US" u="sng" dirty="0"/>
              <a:t>overestimation of the ability of others to notice us</a:t>
            </a:r>
            <a:r>
              <a:rPr lang="en-US" dirty="0" smtClean="0"/>
              <a:t>.</a:t>
            </a:r>
            <a:r>
              <a:rPr lang="en-US" dirty="0"/>
              <a:t> </a:t>
            </a:r>
            <a:endParaRPr lang="en-US" dirty="0" smtClean="0"/>
          </a:p>
          <a:p>
            <a:r>
              <a:rPr lang="en-US" u="sng" dirty="0" smtClean="0"/>
              <a:t>A </a:t>
            </a:r>
            <a:r>
              <a:rPr lang="en-US" u="sng" dirty="0"/>
              <a:t>seemingly obvious change such as another individual changing a sweater during a memory task is rarely noticed</a:t>
            </a:r>
            <a:r>
              <a:rPr lang="en-US" dirty="0" smtClean="0"/>
              <a:t>.</a:t>
            </a:r>
            <a:r>
              <a:rPr lang="en-US" dirty="0"/>
              <a:t> </a:t>
            </a:r>
            <a:endParaRPr lang="en-US" dirty="0" smtClean="0"/>
          </a:p>
          <a:p>
            <a:r>
              <a:rPr lang="en-US" dirty="0" smtClean="0"/>
              <a:t>However</a:t>
            </a:r>
            <a:r>
              <a:rPr lang="en-US" dirty="0"/>
              <a:t>, the individuals switching the sweater tend to overestimate the ability of the test writers to notice the change in sweaters</a:t>
            </a:r>
            <a:r>
              <a:rPr lang="en-US" dirty="0" smtClean="0"/>
              <a:t>.</a:t>
            </a:r>
            <a:r>
              <a:rPr lang="en-US" dirty="0"/>
              <a:t> </a:t>
            </a:r>
            <a:endParaRPr lang="en-US" dirty="0" smtClean="0"/>
          </a:p>
          <a:p>
            <a:r>
              <a:rPr lang="en-US" dirty="0" smtClean="0"/>
              <a:t>In </a:t>
            </a:r>
            <a:r>
              <a:rPr lang="en-US" dirty="0"/>
              <a:t>the spotlight effect, </a:t>
            </a:r>
            <a:r>
              <a:rPr lang="en-US" u="sng" dirty="0"/>
              <a:t>this poor performance is a result of the overestimation of others' ability to notice us </a:t>
            </a:r>
            <a:r>
              <a:rPr lang="en-US" dirty="0"/>
              <a:t>whereas in change blindness it is the overestimation of others' ability to notice the sweater change. </a:t>
            </a:r>
            <a:endParaRPr lang="en-US" dirty="0" smtClean="0"/>
          </a:p>
          <a:p>
            <a:r>
              <a:rPr lang="en-US" dirty="0" smtClean="0"/>
              <a:t>In </a:t>
            </a:r>
            <a:r>
              <a:rPr lang="en-US" dirty="0"/>
              <a:t>other words, it is the distinction between noticing differences on a person and noticing differences between any images.</a:t>
            </a:r>
          </a:p>
        </p:txBody>
      </p:sp>
      <p:pic>
        <p:nvPicPr>
          <p:cNvPr id="4098" name="Picture 2" descr="Image result for spotl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755" y="2114968"/>
            <a:ext cx="3312245" cy="330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985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Asymmetric dominance decoy</a:t>
            </a:r>
            <a:endParaRPr lang="en-US" b="1" dirty="0"/>
          </a:p>
        </p:txBody>
      </p:sp>
      <p:sp>
        <p:nvSpPr>
          <p:cNvPr id="3" name="Content Placeholder 2"/>
          <p:cNvSpPr>
            <a:spLocks noGrp="1"/>
          </p:cNvSpPr>
          <p:nvPr>
            <p:ph idx="1"/>
          </p:nvPr>
        </p:nvSpPr>
        <p:spPr/>
        <p:txBody>
          <a:bodyPr/>
          <a:lstStyle/>
          <a:p>
            <a:r>
              <a:rPr lang="en-US" dirty="0" smtClean="0"/>
              <a:t>Huber, Payne, </a:t>
            </a:r>
            <a:r>
              <a:rPr lang="en-US" dirty="0" err="1" smtClean="0"/>
              <a:t>Puto</a:t>
            </a:r>
            <a:r>
              <a:rPr lang="en-US" dirty="0"/>
              <a:t> </a:t>
            </a:r>
            <a:r>
              <a:rPr lang="en-US" u="sng" dirty="0" smtClean="0"/>
              <a:t>studied decisions involving an asymmetrically dominated decoy.</a:t>
            </a:r>
          </a:p>
          <a:p>
            <a:r>
              <a:rPr lang="en-US" dirty="0" smtClean="0"/>
              <a:t>If you have two choices and you are </a:t>
            </a:r>
            <a:r>
              <a:rPr lang="en-US" u="sng" dirty="0" smtClean="0"/>
              <a:t>basing your decision on two important factors the decoy is one that sways your opinion even though it does not rank well in the two factors.</a:t>
            </a:r>
          </a:p>
          <a:p>
            <a:r>
              <a:rPr lang="en-US" dirty="0" smtClean="0"/>
              <a:t>If the example is two items.  One cost more than the other.  The other one is a lot more money but better quality.</a:t>
            </a:r>
          </a:p>
          <a:p>
            <a:r>
              <a:rPr lang="en-US" u="sng" dirty="0" smtClean="0"/>
              <a:t>The third choice serves as a decoy to sway your opinion.</a:t>
            </a:r>
          </a:p>
          <a:p>
            <a:r>
              <a:rPr lang="en-US" dirty="0" smtClean="0"/>
              <a:t>This strategy is used in marketing and advertising.</a:t>
            </a:r>
          </a:p>
        </p:txBody>
      </p:sp>
    </p:spTree>
    <p:extLst>
      <p:ext uri="{BB962C8B-B14F-4D97-AF65-F5344CB8AC3E}">
        <p14:creationId xmlns:p14="http://schemas.microsoft.com/office/powerpoint/2010/main" val="14669437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77" y="493916"/>
            <a:ext cx="8610600" cy="1293028"/>
          </a:xfrm>
        </p:spPr>
        <p:txBody>
          <a:bodyPr/>
          <a:lstStyle/>
          <a:p>
            <a:endParaRPr lang="en-US" dirty="0"/>
          </a:p>
        </p:txBody>
      </p:sp>
      <p:sp>
        <p:nvSpPr>
          <p:cNvPr id="3" name="Content Placeholder 2"/>
          <p:cNvSpPr>
            <a:spLocks noGrp="1"/>
          </p:cNvSpPr>
          <p:nvPr>
            <p:ph idx="1"/>
          </p:nvPr>
        </p:nvSpPr>
        <p:spPr>
          <a:xfrm>
            <a:off x="685800" y="2194560"/>
            <a:ext cx="5109693" cy="4476696"/>
          </a:xfrm>
        </p:spPr>
        <p:txBody>
          <a:bodyPr/>
          <a:lstStyle/>
          <a:p>
            <a:r>
              <a:rPr lang="en-US" u="sng" dirty="0"/>
              <a:t>An option is asymmetrically dominated when it is inferior in all respects to one option; but, in comparison to the other option, it is inferior in some respects and superior in others</a:t>
            </a:r>
            <a:r>
              <a:rPr lang="en-US" u="sng" dirty="0" smtClean="0"/>
              <a:t>.</a:t>
            </a:r>
          </a:p>
          <a:p>
            <a:r>
              <a:rPr lang="en-US" dirty="0" smtClean="0"/>
              <a:t> </a:t>
            </a:r>
            <a:r>
              <a:rPr lang="en-US" dirty="0"/>
              <a:t>In other words, in terms of specific attributes determining preferences, it is completely dominated by (i.e., inferior to) one option and only partially dominated by the other. </a:t>
            </a:r>
          </a:p>
        </p:txBody>
      </p:sp>
      <p:pic>
        <p:nvPicPr>
          <p:cNvPr id="2050" name="Picture 2" descr="http://uxodesign.com/wp-content/uploads/2015/09/decoy-eff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653" y="2014331"/>
            <a:ext cx="6086781" cy="441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5842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416676" y="1584100"/>
            <a:ext cx="4636394" cy="4958367"/>
          </a:xfrm>
        </p:spPr>
        <p:txBody>
          <a:bodyPr>
            <a:normAutofit/>
          </a:bodyPr>
          <a:lstStyle/>
          <a:p>
            <a:r>
              <a:rPr lang="en-US" sz="2800" dirty="0" smtClean="0"/>
              <a:t>The asymmetrical dominance decoy </a:t>
            </a:r>
            <a:r>
              <a:rPr lang="en-US" sz="2800" u="sng" dirty="0" smtClean="0"/>
              <a:t>works because people selectively attend to one of the attributes</a:t>
            </a:r>
            <a:r>
              <a:rPr lang="en-US" sz="2800" dirty="0" smtClean="0"/>
              <a:t>.</a:t>
            </a:r>
          </a:p>
          <a:p>
            <a:r>
              <a:rPr lang="en-US" sz="2800" dirty="0" smtClean="0"/>
              <a:t>They may also like the ability to </a:t>
            </a:r>
            <a:r>
              <a:rPr lang="en-US" sz="2800" u="sng" dirty="0" smtClean="0"/>
              <a:t>justify their choice</a:t>
            </a:r>
            <a:r>
              <a:rPr lang="en-US" sz="2800" dirty="0" smtClean="0"/>
              <a:t> and the decoy may give the person one more reason to select they choice they have made.</a:t>
            </a:r>
            <a:endParaRPr lang="en-US" sz="2800" dirty="0"/>
          </a:p>
        </p:txBody>
      </p:sp>
      <p:pic>
        <p:nvPicPr>
          <p:cNvPr id="3074" name="Picture 2" descr="https://rotb.org/wp-content/uploads/2016/01/deco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9102" y="133350"/>
            <a:ext cx="3371850" cy="672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465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Rot="1" noChangeArrowheads="1"/>
          </p:cNvSpPr>
          <p:nvPr>
            <p:ph idx="1"/>
          </p:nvPr>
        </p:nvSpPr>
        <p:spPr>
          <a:xfrm>
            <a:off x="685800" y="2194560"/>
            <a:ext cx="6333186" cy="4335029"/>
          </a:xfrm>
        </p:spPr>
        <p:txBody>
          <a:bodyPr>
            <a:normAutofit/>
          </a:bodyPr>
          <a:lstStyle/>
          <a:p>
            <a:pPr eaLnBrk="1" hangingPunct="1"/>
            <a:r>
              <a:rPr lang="en-US" altLang="en-US" sz="2800" dirty="0" smtClean="0"/>
              <a:t>An unlearned reaction to an unconditioned stimulus that occurs without previous conditioning.</a:t>
            </a:r>
          </a:p>
          <a:p>
            <a:pPr eaLnBrk="1" hangingPunct="1"/>
            <a:endParaRPr lang="en-US" altLang="en-US" sz="2800" dirty="0" smtClean="0"/>
          </a:p>
          <a:p>
            <a:pPr eaLnBrk="1" hangingPunct="1"/>
            <a:r>
              <a:rPr lang="en-US" altLang="en-US" sz="2800" dirty="0" smtClean="0"/>
              <a:t>In Pavlov’s  experiment this was the dog salivating at the sight of the meat powder.</a:t>
            </a:r>
          </a:p>
        </p:txBody>
      </p:sp>
      <p:sp>
        <p:nvSpPr>
          <p:cNvPr id="128002" name="Rectangle 2"/>
          <p:cNvSpPr>
            <a:spLocks noGrp="1" noRot="1" noChangeArrowheads="1"/>
          </p:cNvSpPr>
          <p:nvPr>
            <p:ph type="title"/>
          </p:nvPr>
        </p:nvSpPr>
        <p:spPr/>
        <p:txBody>
          <a:bodyPr/>
          <a:lstStyle/>
          <a:p>
            <a:pPr eaLnBrk="1" fontAlgn="auto" hangingPunct="1">
              <a:spcAft>
                <a:spcPts val="0"/>
              </a:spcAft>
              <a:defRPr/>
            </a:pPr>
            <a:r>
              <a:rPr lang="en-US" smtClean="0"/>
              <a:t>Unconditioned Response (UCR)</a:t>
            </a:r>
          </a:p>
        </p:txBody>
      </p:sp>
      <p:pic>
        <p:nvPicPr>
          <p:cNvPr id="7170" name="Picture 2" descr="https://cdn.makeuseof.com/wp-content/uploads/2015/01/pavlovs-dogs.jpg"/>
          <p:cNvPicPr>
            <a:picLocks noChangeAspect="1" noChangeArrowheads="1"/>
          </p:cNvPicPr>
          <p:nvPr/>
        </p:nvPicPr>
        <p:blipFill rotWithShape="1">
          <a:blip r:embed="rId2">
            <a:extLst>
              <a:ext uri="{28A0092B-C50C-407E-A947-70E740481C1C}">
                <a14:useLocalDpi xmlns:a14="http://schemas.microsoft.com/office/drawing/2010/main" val="0"/>
              </a:ext>
            </a:extLst>
          </a:blip>
          <a:srcRect l="27871"/>
          <a:stretch/>
        </p:blipFill>
        <p:spPr bwMode="auto">
          <a:xfrm>
            <a:off x="7547019" y="2286111"/>
            <a:ext cx="4397017" cy="407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76502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Confirmation bias</a:t>
            </a:r>
            <a:endParaRPr lang="en-US" b="1" dirty="0"/>
          </a:p>
        </p:txBody>
      </p:sp>
      <p:sp>
        <p:nvSpPr>
          <p:cNvPr id="3" name="Content Placeholder 2"/>
          <p:cNvSpPr>
            <a:spLocks noGrp="1"/>
          </p:cNvSpPr>
          <p:nvPr>
            <p:ph idx="1"/>
          </p:nvPr>
        </p:nvSpPr>
        <p:spPr>
          <a:xfrm>
            <a:off x="685799" y="2194560"/>
            <a:ext cx="10454425" cy="2403198"/>
          </a:xfrm>
        </p:spPr>
        <p:txBody>
          <a:bodyPr>
            <a:normAutofit fontScale="77500" lnSpcReduction="20000"/>
          </a:bodyPr>
          <a:lstStyle/>
          <a:p>
            <a:r>
              <a:rPr lang="en-US" dirty="0" smtClean="0"/>
              <a:t>Another common source of heuristics is the tendency to </a:t>
            </a:r>
            <a:r>
              <a:rPr lang="en-US" u="sng" dirty="0" smtClean="0"/>
              <a:t>seek out information that confirms pre-existing beliefs.</a:t>
            </a:r>
          </a:p>
          <a:p>
            <a:endParaRPr lang="en-US" dirty="0"/>
          </a:p>
          <a:p>
            <a:r>
              <a:rPr lang="en-US" b="1" dirty="0" err="1" smtClean="0"/>
              <a:t>Wason’s</a:t>
            </a:r>
            <a:r>
              <a:rPr lang="en-US" b="1" dirty="0" smtClean="0"/>
              <a:t> Four Card Problem</a:t>
            </a:r>
            <a:r>
              <a:rPr lang="en-US" dirty="0" smtClean="0"/>
              <a:t>.  </a:t>
            </a:r>
          </a:p>
          <a:p>
            <a:r>
              <a:rPr lang="en-US" dirty="0" smtClean="0"/>
              <a:t>You have four cards.</a:t>
            </a:r>
          </a:p>
          <a:p>
            <a:r>
              <a:rPr lang="en-US" dirty="0" smtClean="0"/>
              <a:t>Each card has a number on one side and a letter on the other.</a:t>
            </a:r>
          </a:p>
          <a:p>
            <a:r>
              <a:rPr lang="en-US" dirty="0" smtClean="0"/>
              <a:t>If the card has a vowel on one side it has an even number on the other.</a:t>
            </a:r>
          </a:p>
          <a:p>
            <a:r>
              <a:rPr lang="en-US" dirty="0" smtClean="0"/>
              <a:t>You need to decide which card to turn over in order to decide if this is true.</a:t>
            </a:r>
            <a:endParaRPr lang="en-US" dirty="0"/>
          </a:p>
        </p:txBody>
      </p:sp>
      <p:pic>
        <p:nvPicPr>
          <p:cNvPr id="4098" name="Picture 2" descr="http://icbseverywhere.com/blog/wp-content/media/2011/11/Wa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595" y="4892473"/>
            <a:ext cx="5648325"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8830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94671"/>
            <a:ext cx="8610600" cy="1293028"/>
          </a:xfrm>
        </p:spPr>
        <p:txBody>
          <a:bodyPr/>
          <a:lstStyle/>
          <a:p>
            <a:endParaRPr lang="en-US" dirty="0"/>
          </a:p>
        </p:txBody>
      </p:sp>
      <p:sp>
        <p:nvSpPr>
          <p:cNvPr id="3" name="Content Placeholder 2"/>
          <p:cNvSpPr>
            <a:spLocks noGrp="1"/>
          </p:cNvSpPr>
          <p:nvPr>
            <p:ph idx="1"/>
          </p:nvPr>
        </p:nvSpPr>
        <p:spPr>
          <a:xfrm>
            <a:off x="799063" y="2399116"/>
            <a:ext cx="10840792" cy="4595947"/>
          </a:xfrm>
        </p:spPr>
        <p:txBody>
          <a:bodyPr/>
          <a:lstStyle/>
          <a:p>
            <a:r>
              <a:rPr lang="en-US" dirty="0" smtClean="0"/>
              <a:t>If you turn over the first card and there is an even number it supports the rule.  If there is not it refutes the rule.</a:t>
            </a:r>
          </a:p>
          <a:p>
            <a:r>
              <a:rPr lang="en-US" dirty="0" smtClean="0"/>
              <a:t>If you turn over the second card and there is an even number it tells you nothing about the rule.</a:t>
            </a:r>
          </a:p>
          <a:p>
            <a:r>
              <a:rPr lang="en-US" dirty="0" smtClean="0"/>
              <a:t>Turning over the third card could support the rule but it cannot refute it.</a:t>
            </a:r>
          </a:p>
          <a:p>
            <a:r>
              <a:rPr lang="en-US" dirty="0" smtClean="0"/>
              <a:t>The fourth card if turned over and is a consonant it tells you nothing if it is a vowel it refutes the rule.</a:t>
            </a:r>
          </a:p>
          <a:p>
            <a:endParaRPr lang="en-US" dirty="0"/>
          </a:p>
          <a:p>
            <a:pPr marL="0" indent="0">
              <a:buNone/>
            </a:pPr>
            <a:r>
              <a:rPr lang="en-US" b="1" dirty="0" smtClean="0"/>
              <a:t>In their findings:  </a:t>
            </a:r>
            <a:r>
              <a:rPr lang="en-US" dirty="0" smtClean="0"/>
              <a:t>People are more likely to choose items that support their belief than refute it.</a:t>
            </a:r>
            <a:endParaRPr lang="en-US" dirty="0"/>
          </a:p>
        </p:txBody>
      </p:sp>
      <p:pic>
        <p:nvPicPr>
          <p:cNvPr id="5122" name="Picture 2" descr="http://icbseverywhere.com/blog/wp-content/media/2011/11/Wa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465" y="372267"/>
            <a:ext cx="6101127" cy="2026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51851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Congruence Bias</a:t>
            </a:r>
            <a:endParaRPr lang="en-US" b="1" dirty="0"/>
          </a:p>
        </p:txBody>
      </p:sp>
      <p:sp>
        <p:nvSpPr>
          <p:cNvPr id="3" name="Content Placeholder 2"/>
          <p:cNvSpPr>
            <a:spLocks noGrp="1"/>
          </p:cNvSpPr>
          <p:nvPr>
            <p:ph idx="1"/>
          </p:nvPr>
        </p:nvSpPr>
        <p:spPr>
          <a:xfrm>
            <a:off x="685800" y="2021984"/>
            <a:ext cx="7904408" cy="4196702"/>
          </a:xfrm>
        </p:spPr>
        <p:txBody>
          <a:bodyPr/>
          <a:lstStyle/>
          <a:p>
            <a:r>
              <a:rPr lang="en-US" u="sng" dirty="0"/>
              <a:t>Congruence bias is a type of cognitive bias similar to confirmation bias. </a:t>
            </a:r>
            <a:r>
              <a:rPr lang="en-US" dirty="0"/>
              <a:t>Congruence bias occurs </a:t>
            </a:r>
            <a:r>
              <a:rPr lang="en-US" u="sng" dirty="0"/>
              <a:t>due to people's overreliance on directly testing a given hypothesis as well as neglecting indirect testing</a:t>
            </a:r>
            <a:r>
              <a:rPr lang="en-US" dirty="0"/>
              <a:t>. </a:t>
            </a:r>
            <a:endParaRPr lang="en-US" dirty="0" smtClean="0"/>
          </a:p>
          <a:p>
            <a:r>
              <a:rPr lang="en-US" sz="2000" dirty="0" smtClean="0"/>
              <a:t>The </a:t>
            </a:r>
            <a:r>
              <a:rPr lang="en-US" sz="2000" dirty="0"/>
              <a:t>classic example of subjects' congruence bias was discovered by Peter </a:t>
            </a:r>
            <a:r>
              <a:rPr lang="en-US" sz="2000" b="1" u="sng" dirty="0" err="1" smtClean="0"/>
              <a:t>Wason</a:t>
            </a:r>
            <a:r>
              <a:rPr lang="en-US" sz="2000" dirty="0" smtClean="0"/>
              <a:t>. </a:t>
            </a:r>
          </a:p>
          <a:p>
            <a:r>
              <a:rPr lang="en-US" sz="2000" dirty="0" smtClean="0"/>
              <a:t>Here</a:t>
            </a:r>
            <a:r>
              <a:rPr lang="en-US" sz="2000" dirty="0"/>
              <a:t>, the experimenter </a:t>
            </a:r>
            <a:r>
              <a:rPr lang="en-US" sz="2000" u="sng" dirty="0"/>
              <a:t>gave subjects the number sequence "2, 4, 6", telling the subjects that this sequence followed a particular rule and instructing subjects to find the rule underlying the sequence logic. </a:t>
            </a:r>
            <a:endParaRPr lang="en-US" sz="2000" u="sng" dirty="0" smtClean="0"/>
          </a:p>
          <a:p>
            <a:r>
              <a:rPr lang="en-US" sz="2000" dirty="0" smtClean="0"/>
              <a:t>Subjects </a:t>
            </a:r>
            <a:r>
              <a:rPr lang="en-US" sz="2000" dirty="0"/>
              <a:t>provided their own number sequences as tests to see if they could </a:t>
            </a:r>
            <a:r>
              <a:rPr lang="en-US" sz="2000" u="sng" dirty="0"/>
              <a:t>ascertain the rule dictating which numbers could be included in the sequence and which could not</a:t>
            </a:r>
            <a:r>
              <a:rPr lang="en-US" sz="2000" dirty="0"/>
              <a:t>.</a:t>
            </a:r>
          </a:p>
        </p:txBody>
      </p:sp>
      <p:sp>
        <p:nvSpPr>
          <p:cNvPr id="4" name="Rectangle 3"/>
          <p:cNvSpPr/>
          <p:nvPr/>
        </p:nvSpPr>
        <p:spPr>
          <a:xfrm flipH="1">
            <a:off x="8902460" y="3214713"/>
            <a:ext cx="3001992" cy="923330"/>
          </a:xfrm>
          <a:prstGeom prst="rect">
            <a:avLst/>
          </a:prstGeom>
          <a:noFill/>
        </p:spPr>
        <p:txBody>
          <a:bodyPr wrap="squar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2,4,6,8</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8981227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2194560"/>
            <a:ext cx="6243034" cy="4154725"/>
          </a:xfrm>
        </p:spPr>
        <p:txBody>
          <a:bodyPr>
            <a:normAutofit lnSpcReduction="10000"/>
          </a:bodyPr>
          <a:lstStyle/>
          <a:p>
            <a:r>
              <a:rPr lang="en-US" dirty="0"/>
              <a:t>Most subjects respond to the task by quickly deciding that the underlying rule is "numbers ascending by 2", and provide as tests only sequences concordant with this rule, such as "3, 5, 7," or even "pi plus 2, plus 4, plus 6". </a:t>
            </a:r>
            <a:endParaRPr lang="en-US" dirty="0" smtClean="0"/>
          </a:p>
          <a:p>
            <a:r>
              <a:rPr lang="en-US" dirty="0" smtClean="0"/>
              <a:t>Each </a:t>
            </a:r>
            <a:r>
              <a:rPr lang="en-US" dirty="0"/>
              <a:t>of these sequences follows the underlying rule the experimenter is thinking of, though </a:t>
            </a:r>
            <a:r>
              <a:rPr lang="en-US" u="sng" dirty="0"/>
              <a:t>"numbers ascending by 2" is not the actual criterion being used</a:t>
            </a:r>
            <a:r>
              <a:rPr lang="en-US" dirty="0"/>
              <a:t>. However, because subjects succeed at repeatedly testing the same singular principle, they </a:t>
            </a:r>
            <a:r>
              <a:rPr lang="en-US" u="sng" dirty="0"/>
              <a:t>naively believe their chosen hypothesis is correct.</a:t>
            </a:r>
          </a:p>
        </p:txBody>
      </p:sp>
      <p:pic>
        <p:nvPicPr>
          <p:cNvPr id="6146" name="Picture 2" descr="http://www.assignmentpoint.com/wp-content/uploads/2015/06/congruence-bi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8650" y="2408349"/>
            <a:ext cx="5021813" cy="3118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13526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3064" y="734096"/>
            <a:ext cx="6303135" cy="5484589"/>
          </a:xfrm>
        </p:spPr>
        <p:txBody>
          <a:bodyPr>
            <a:normAutofit lnSpcReduction="10000"/>
          </a:bodyPr>
          <a:lstStyle/>
          <a:p>
            <a:r>
              <a:rPr lang="en-US" dirty="0"/>
              <a:t>When a subject offers up to the experimenter the hypothesis "numbers ascending by 2" only to be told he is wrong, much confusion usually ensues. </a:t>
            </a:r>
            <a:endParaRPr lang="en-US" dirty="0" smtClean="0"/>
          </a:p>
          <a:p>
            <a:r>
              <a:rPr lang="en-US" dirty="0" smtClean="0"/>
              <a:t>At </a:t>
            </a:r>
            <a:r>
              <a:rPr lang="en-US" dirty="0"/>
              <a:t>this point, </a:t>
            </a:r>
            <a:r>
              <a:rPr lang="en-US" u="sng" dirty="0"/>
              <a:t>many subjects attempt to change the wording of the rule without changing its meaning, and even those who switch to indirect testing </a:t>
            </a:r>
            <a:r>
              <a:rPr lang="en-US" dirty="0"/>
              <a:t>have trouble letting go of the "+ 2" convention, producing potential rules as idiosyncratic as "the first two numbers in the sequence are random, and the third number is the second number plus two". </a:t>
            </a:r>
            <a:endParaRPr lang="en-US" dirty="0" smtClean="0"/>
          </a:p>
          <a:p>
            <a:r>
              <a:rPr lang="en-US" dirty="0" smtClean="0"/>
              <a:t>Many </a:t>
            </a:r>
            <a:r>
              <a:rPr lang="en-US" dirty="0"/>
              <a:t>subjects never realize that the actual rule the experimenter was using was </a:t>
            </a:r>
            <a:r>
              <a:rPr lang="en-US" u="sng" dirty="0"/>
              <a:t>simply just to list ascending numbers, because of the subjects' inability to consider indirect tests of their hypotheses. </a:t>
            </a:r>
          </a:p>
        </p:txBody>
      </p:sp>
      <p:pic>
        <p:nvPicPr>
          <p:cNvPr id="7170" name="Picture 2" descr="http://peppercornrecruitment.com.au/wp-content/uploads/2017/08/Bi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53" y="2215166"/>
            <a:ext cx="4960228" cy="279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66395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Illusory correlations</a:t>
            </a:r>
            <a:endParaRPr lang="en-US" b="1" dirty="0"/>
          </a:p>
        </p:txBody>
      </p:sp>
      <p:sp>
        <p:nvSpPr>
          <p:cNvPr id="3" name="Content Placeholder 2"/>
          <p:cNvSpPr>
            <a:spLocks noGrp="1"/>
          </p:cNvSpPr>
          <p:nvPr>
            <p:ph idx="1"/>
          </p:nvPr>
        </p:nvSpPr>
        <p:spPr>
          <a:xfrm>
            <a:off x="685800" y="2194560"/>
            <a:ext cx="7981682" cy="4347908"/>
          </a:xfrm>
        </p:spPr>
        <p:txBody>
          <a:bodyPr>
            <a:normAutofit/>
          </a:bodyPr>
          <a:lstStyle/>
          <a:p>
            <a:r>
              <a:rPr lang="en-US" dirty="0"/>
              <a:t>In psychology, </a:t>
            </a:r>
            <a:r>
              <a:rPr lang="en-US" b="1" dirty="0"/>
              <a:t>illusory correlation</a:t>
            </a:r>
            <a:r>
              <a:rPr lang="en-US" dirty="0"/>
              <a:t> is the phenomenon of </a:t>
            </a:r>
            <a:r>
              <a:rPr lang="en-US" u="sng" dirty="0"/>
              <a:t>perceiving a relationship between variables (typically people, events, or behaviors) even when no such relationship exists. </a:t>
            </a:r>
            <a:endParaRPr lang="en-US" u="sng" dirty="0" smtClean="0"/>
          </a:p>
          <a:p>
            <a:r>
              <a:rPr lang="en-US" dirty="0" smtClean="0"/>
              <a:t>A </a:t>
            </a:r>
            <a:r>
              <a:rPr lang="en-US" dirty="0"/>
              <a:t>false association may be formed because rare or novel occurrences are more salient and therefore tend to capture one's attention</a:t>
            </a:r>
            <a:r>
              <a:rPr lang="en-US" dirty="0" smtClean="0"/>
              <a:t>. </a:t>
            </a:r>
            <a:r>
              <a:rPr lang="en-US" u="sng" dirty="0"/>
              <a:t>This phenomenon is one way stereotypes form and </a:t>
            </a:r>
            <a:r>
              <a:rPr lang="en-US" u="sng" dirty="0" smtClean="0"/>
              <a:t>endure.</a:t>
            </a:r>
            <a:endParaRPr lang="en-US" u="sng" baseline="30000" dirty="0"/>
          </a:p>
          <a:p>
            <a:r>
              <a:rPr lang="en-US" u="sng" dirty="0" smtClean="0"/>
              <a:t>Hamilton </a:t>
            </a:r>
            <a:r>
              <a:rPr lang="en-US" u="sng" dirty="0"/>
              <a:t>&amp; Rose (1980) found that stereotypes can lead people to expect certain groups and traits to fit together, and then to overestimate the frequency with which these correlations actually occur</a:t>
            </a:r>
            <a:r>
              <a:rPr lang="en-US" u="sng" dirty="0" smtClean="0"/>
              <a:t>.</a:t>
            </a:r>
            <a:endParaRPr lang="en-US" u="sng" dirty="0"/>
          </a:p>
        </p:txBody>
      </p:sp>
      <p:pic>
        <p:nvPicPr>
          <p:cNvPr id="2050" name="Picture 2" descr="Image result for illusory corre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3082" y="2057401"/>
            <a:ext cx="3273143" cy="3692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98832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5905" y="0"/>
            <a:ext cx="8610600" cy="1293028"/>
          </a:xfrm>
        </p:spPr>
        <p:txBody>
          <a:bodyPr/>
          <a:lstStyle/>
          <a:p>
            <a:endParaRPr lang="en-US" dirty="0"/>
          </a:p>
        </p:txBody>
      </p:sp>
      <p:sp>
        <p:nvSpPr>
          <p:cNvPr id="3" name="Content Placeholder 2"/>
          <p:cNvSpPr>
            <a:spLocks noGrp="1"/>
          </p:cNvSpPr>
          <p:nvPr>
            <p:ph idx="1"/>
          </p:nvPr>
        </p:nvSpPr>
        <p:spPr>
          <a:xfrm>
            <a:off x="737315" y="1396069"/>
            <a:ext cx="10820400" cy="4024125"/>
          </a:xfrm>
        </p:spPr>
        <p:txBody>
          <a:bodyPr/>
          <a:lstStyle/>
          <a:p>
            <a:r>
              <a:rPr lang="en-US" dirty="0"/>
              <a:t>David Hamilton and Robert Gifford (1976) </a:t>
            </a:r>
            <a:r>
              <a:rPr lang="en-US" u="sng" dirty="0"/>
              <a:t>conducted a series of experiments that demonstrated how stereotypic beliefs regarding minorities could derive from illusory correlation processes</a:t>
            </a:r>
            <a:r>
              <a:rPr lang="en-US" u="sng" dirty="0" smtClean="0"/>
              <a:t>.</a:t>
            </a:r>
            <a:endParaRPr lang="en-US" u="sng" baseline="30000" dirty="0"/>
          </a:p>
          <a:p>
            <a:r>
              <a:rPr lang="en-US" dirty="0" smtClean="0"/>
              <a:t> </a:t>
            </a:r>
            <a:r>
              <a:rPr lang="en-US" dirty="0"/>
              <a:t>To test their hypothesis, Hamilton and Gifford had research participants read a series of </a:t>
            </a:r>
            <a:r>
              <a:rPr lang="en-US" u="sng" dirty="0"/>
              <a:t>sentences describing either desirable or undesirable behaviors, which were attributed to either Group A or Group </a:t>
            </a:r>
            <a:r>
              <a:rPr lang="en-US" u="sng" dirty="0" smtClean="0"/>
              <a:t>B.</a:t>
            </a:r>
            <a:endParaRPr lang="en-US" u="sng" baseline="30000" dirty="0"/>
          </a:p>
          <a:p>
            <a:r>
              <a:rPr lang="en-US" u="sng" dirty="0" smtClean="0"/>
              <a:t>Abstract </a:t>
            </a:r>
            <a:r>
              <a:rPr lang="en-US" u="sng" dirty="0"/>
              <a:t>groups were used so that no previously established stereotypes would influence results</a:t>
            </a:r>
            <a:r>
              <a:rPr lang="en-US" dirty="0"/>
              <a:t>. Most of the sentences were associated with Group A, and the remaining few were associated with Group B</a:t>
            </a:r>
            <a:r>
              <a:rPr lang="en-US" dirty="0" smtClean="0"/>
              <a:t>.</a:t>
            </a:r>
            <a:endParaRPr lang="en-US" baseline="30000" dirty="0"/>
          </a:p>
          <a:p>
            <a:r>
              <a:rPr lang="en-US" dirty="0" smtClean="0"/>
              <a:t> </a:t>
            </a:r>
            <a:r>
              <a:rPr lang="en-US" dirty="0"/>
              <a:t>The following table summarizes the information given. </a:t>
            </a:r>
          </a:p>
        </p:txBody>
      </p:sp>
      <p:graphicFrame>
        <p:nvGraphicFramePr>
          <p:cNvPr id="4" name="Table 3"/>
          <p:cNvGraphicFramePr>
            <a:graphicFrameLocks noGrp="1"/>
          </p:cNvGraphicFramePr>
          <p:nvPr>
            <p:extLst>
              <p:ext uri="{D42A27DB-BD31-4B8C-83A1-F6EECF244321}">
                <p14:modId xmlns:p14="http://schemas.microsoft.com/office/powerpoint/2010/main" val="2711253915"/>
              </p:ext>
            </p:extLst>
          </p:nvPr>
        </p:nvGraphicFramePr>
        <p:xfrm>
          <a:off x="557011" y="5123057"/>
          <a:ext cx="10820400" cy="1463040"/>
        </p:xfrm>
        <a:graphic>
          <a:graphicData uri="http://schemas.openxmlformats.org/drawingml/2006/table">
            <a:tbl>
              <a:tblPr/>
              <a:tblGrid>
                <a:gridCol w="2705100"/>
                <a:gridCol w="2705100"/>
                <a:gridCol w="2705100"/>
                <a:gridCol w="2705100"/>
              </a:tblGrid>
              <a:tr h="0">
                <a:tc>
                  <a:txBody>
                    <a:bodyPr/>
                    <a:lstStyle/>
                    <a:p>
                      <a:pPr algn="r"/>
                      <a:r>
                        <a:rPr lang="en-US"/>
                        <a:t>Behaviors</a:t>
                      </a:r>
                    </a:p>
                  </a:txBody>
                  <a:tcPr anchor="ctr">
                    <a:lnL>
                      <a:noFill/>
                    </a:lnL>
                    <a:lnR>
                      <a:noFill/>
                    </a:lnR>
                    <a:lnT>
                      <a:noFill/>
                    </a:lnT>
                    <a:lnB>
                      <a:noFill/>
                    </a:lnB>
                  </a:tcPr>
                </a:tc>
                <a:tc>
                  <a:txBody>
                    <a:bodyPr/>
                    <a:lstStyle/>
                    <a:p>
                      <a:pPr algn="r"/>
                      <a:r>
                        <a:rPr lang="en-US"/>
                        <a:t>Group A (Majority)</a:t>
                      </a:r>
                    </a:p>
                  </a:txBody>
                  <a:tcPr anchor="ctr">
                    <a:lnL>
                      <a:noFill/>
                    </a:lnL>
                    <a:lnR>
                      <a:noFill/>
                    </a:lnR>
                    <a:lnT>
                      <a:noFill/>
                    </a:lnT>
                    <a:lnB>
                      <a:noFill/>
                    </a:lnB>
                  </a:tcPr>
                </a:tc>
                <a:tc>
                  <a:txBody>
                    <a:bodyPr/>
                    <a:lstStyle/>
                    <a:p>
                      <a:pPr algn="r"/>
                      <a:r>
                        <a:rPr lang="en-US"/>
                        <a:t>Group B (Minority)</a:t>
                      </a:r>
                    </a:p>
                  </a:txBody>
                  <a:tcPr anchor="ctr">
                    <a:lnL>
                      <a:noFill/>
                    </a:lnL>
                    <a:lnR>
                      <a:noFill/>
                    </a:lnR>
                    <a:lnT>
                      <a:noFill/>
                    </a:lnT>
                    <a:lnB>
                      <a:noFill/>
                    </a:lnB>
                  </a:tcPr>
                </a:tc>
                <a:tc>
                  <a:txBody>
                    <a:bodyPr/>
                    <a:lstStyle/>
                    <a:p>
                      <a:pPr algn="r"/>
                      <a:r>
                        <a:rPr lang="en-US"/>
                        <a:t>Total </a:t>
                      </a:r>
                    </a:p>
                  </a:txBody>
                  <a:tcPr anchor="ctr">
                    <a:lnL>
                      <a:noFill/>
                    </a:lnL>
                    <a:lnR>
                      <a:noFill/>
                    </a:lnR>
                    <a:lnT>
                      <a:noFill/>
                    </a:lnT>
                    <a:lnB>
                      <a:noFill/>
                    </a:lnB>
                  </a:tcPr>
                </a:tc>
              </a:tr>
              <a:tr h="0">
                <a:tc>
                  <a:txBody>
                    <a:bodyPr/>
                    <a:lstStyle/>
                    <a:p>
                      <a:pPr algn="r"/>
                      <a:r>
                        <a:rPr lang="en-US"/>
                        <a:t>Desirable</a:t>
                      </a:r>
                    </a:p>
                  </a:txBody>
                  <a:tcPr anchor="ctr">
                    <a:lnL>
                      <a:noFill/>
                    </a:lnL>
                    <a:lnR>
                      <a:noFill/>
                    </a:lnR>
                    <a:lnT>
                      <a:noFill/>
                    </a:lnT>
                    <a:lnB>
                      <a:noFill/>
                    </a:lnB>
                  </a:tcPr>
                </a:tc>
                <a:tc>
                  <a:txBody>
                    <a:bodyPr/>
                    <a:lstStyle/>
                    <a:p>
                      <a:pPr algn="r"/>
                      <a:r>
                        <a:rPr lang="en-US"/>
                        <a:t>18 (69%)</a:t>
                      </a:r>
                    </a:p>
                  </a:txBody>
                  <a:tcPr anchor="ctr">
                    <a:lnL>
                      <a:noFill/>
                    </a:lnL>
                    <a:lnR>
                      <a:noFill/>
                    </a:lnR>
                    <a:lnT>
                      <a:noFill/>
                    </a:lnT>
                    <a:lnB>
                      <a:noFill/>
                    </a:lnB>
                  </a:tcPr>
                </a:tc>
                <a:tc>
                  <a:txBody>
                    <a:bodyPr/>
                    <a:lstStyle/>
                    <a:p>
                      <a:pPr algn="r"/>
                      <a:r>
                        <a:rPr lang="en-US"/>
                        <a:t>9 (69%)</a:t>
                      </a:r>
                    </a:p>
                  </a:txBody>
                  <a:tcPr anchor="ctr">
                    <a:lnL>
                      <a:noFill/>
                    </a:lnL>
                    <a:lnR>
                      <a:noFill/>
                    </a:lnR>
                    <a:lnT>
                      <a:noFill/>
                    </a:lnT>
                    <a:lnB>
                      <a:noFill/>
                    </a:lnB>
                  </a:tcPr>
                </a:tc>
                <a:tc>
                  <a:txBody>
                    <a:bodyPr/>
                    <a:lstStyle/>
                    <a:p>
                      <a:pPr algn="r"/>
                      <a:r>
                        <a:rPr lang="en-US"/>
                        <a:t>27 </a:t>
                      </a:r>
                    </a:p>
                  </a:txBody>
                  <a:tcPr anchor="ctr">
                    <a:lnL>
                      <a:noFill/>
                    </a:lnL>
                    <a:lnR>
                      <a:noFill/>
                    </a:lnR>
                    <a:lnT>
                      <a:noFill/>
                    </a:lnT>
                    <a:lnB>
                      <a:noFill/>
                    </a:lnB>
                  </a:tcPr>
                </a:tc>
              </a:tr>
              <a:tr h="0">
                <a:tc>
                  <a:txBody>
                    <a:bodyPr/>
                    <a:lstStyle/>
                    <a:p>
                      <a:pPr algn="r"/>
                      <a:r>
                        <a:rPr lang="en-US"/>
                        <a:t>Undesirable</a:t>
                      </a:r>
                    </a:p>
                  </a:txBody>
                  <a:tcPr anchor="ctr">
                    <a:lnL>
                      <a:noFill/>
                    </a:lnL>
                    <a:lnR>
                      <a:noFill/>
                    </a:lnR>
                    <a:lnT>
                      <a:noFill/>
                    </a:lnT>
                    <a:lnB>
                      <a:noFill/>
                    </a:lnB>
                  </a:tcPr>
                </a:tc>
                <a:tc>
                  <a:txBody>
                    <a:bodyPr/>
                    <a:lstStyle/>
                    <a:p>
                      <a:pPr algn="r"/>
                      <a:r>
                        <a:rPr lang="en-US"/>
                        <a:t>8 (30%)</a:t>
                      </a:r>
                    </a:p>
                  </a:txBody>
                  <a:tcPr anchor="ctr">
                    <a:lnL>
                      <a:noFill/>
                    </a:lnL>
                    <a:lnR>
                      <a:noFill/>
                    </a:lnR>
                    <a:lnT>
                      <a:noFill/>
                    </a:lnT>
                    <a:lnB>
                      <a:noFill/>
                    </a:lnB>
                  </a:tcPr>
                </a:tc>
                <a:tc>
                  <a:txBody>
                    <a:bodyPr/>
                    <a:lstStyle/>
                    <a:p>
                      <a:pPr algn="r"/>
                      <a:r>
                        <a:rPr lang="en-US"/>
                        <a:t>4 (30%)</a:t>
                      </a:r>
                    </a:p>
                  </a:txBody>
                  <a:tcPr anchor="ctr">
                    <a:lnL>
                      <a:noFill/>
                    </a:lnL>
                    <a:lnR>
                      <a:noFill/>
                    </a:lnR>
                    <a:lnT>
                      <a:noFill/>
                    </a:lnT>
                    <a:lnB>
                      <a:noFill/>
                    </a:lnB>
                  </a:tcPr>
                </a:tc>
                <a:tc>
                  <a:txBody>
                    <a:bodyPr/>
                    <a:lstStyle/>
                    <a:p>
                      <a:pPr algn="r"/>
                      <a:r>
                        <a:rPr lang="en-US"/>
                        <a:t>12 </a:t>
                      </a:r>
                    </a:p>
                  </a:txBody>
                  <a:tcPr anchor="ctr">
                    <a:lnL>
                      <a:noFill/>
                    </a:lnL>
                    <a:lnR>
                      <a:noFill/>
                    </a:lnR>
                    <a:lnT>
                      <a:noFill/>
                    </a:lnT>
                    <a:lnB>
                      <a:noFill/>
                    </a:lnB>
                  </a:tcPr>
                </a:tc>
              </a:tr>
              <a:tr h="0">
                <a:tc>
                  <a:txBody>
                    <a:bodyPr/>
                    <a:lstStyle/>
                    <a:p>
                      <a:pPr algn="r"/>
                      <a:r>
                        <a:rPr lang="en-US"/>
                        <a:t>Total</a:t>
                      </a:r>
                    </a:p>
                  </a:txBody>
                  <a:tcPr anchor="ctr">
                    <a:lnL>
                      <a:noFill/>
                    </a:lnL>
                    <a:lnR>
                      <a:noFill/>
                    </a:lnR>
                    <a:lnT>
                      <a:noFill/>
                    </a:lnT>
                    <a:lnB>
                      <a:noFill/>
                    </a:lnB>
                  </a:tcPr>
                </a:tc>
                <a:tc>
                  <a:txBody>
                    <a:bodyPr/>
                    <a:lstStyle/>
                    <a:p>
                      <a:pPr algn="r"/>
                      <a:r>
                        <a:rPr lang="en-US"/>
                        <a:t>26</a:t>
                      </a:r>
                    </a:p>
                  </a:txBody>
                  <a:tcPr anchor="ctr">
                    <a:lnL>
                      <a:noFill/>
                    </a:lnL>
                    <a:lnR>
                      <a:noFill/>
                    </a:lnR>
                    <a:lnT>
                      <a:noFill/>
                    </a:lnT>
                    <a:lnB>
                      <a:noFill/>
                    </a:lnB>
                  </a:tcPr>
                </a:tc>
                <a:tc>
                  <a:txBody>
                    <a:bodyPr/>
                    <a:lstStyle/>
                    <a:p>
                      <a:pPr algn="r"/>
                      <a:r>
                        <a:rPr lang="en-US"/>
                        <a:t>13</a:t>
                      </a:r>
                    </a:p>
                  </a:txBody>
                  <a:tcPr anchor="ctr">
                    <a:lnL>
                      <a:noFill/>
                    </a:lnL>
                    <a:lnR>
                      <a:noFill/>
                    </a:lnR>
                    <a:lnT>
                      <a:noFill/>
                    </a:lnT>
                    <a:lnB>
                      <a:noFill/>
                    </a:lnB>
                  </a:tcPr>
                </a:tc>
                <a:tc>
                  <a:txBody>
                    <a:bodyPr/>
                    <a:lstStyle/>
                    <a:p>
                      <a:pPr algn="r"/>
                      <a:r>
                        <a:rPr lang="en-US" dirty="0"/>
                        <a:t>39 </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306785148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11483" y="1526875"/>
            <a:ext cx="6267091" cy="4674557"/>
          </a:xfrm>
        </p:spPr>
        <p:txBody>
          <a:bodyPr/>
          <a:lstStyle/>
          <a:p>
            <a:r>
              <a:rPr lang="en-US" dirty="0"/>
              <a:t>Each group had the same proportions of positive and negative behaviors, so there was no real association between behaviors and group membership. </a:t>
            </a:r>
            <a:endParaRPr lang="en-US" dirty="0" smtClean="0"/>
          </a:p>
          <a:p>
            <a:r>
              <a:rPr lang="en-US" dirty="0" smtClean="0"/>
              <a:t>Results </a:t>
            </a:r>
            <a:r>
              <a:rPr lang="en-US" dirty="0"/>
              <a:t>of the study show that positive, </a:t>
            </a:r>
            <a:r>
              <a:rPr lang="en-US" u="sng" dirty="0"/>
              <a:t>desirable behaviors were not seen as distinctive so people were accurate in their associations. </a:t>
            </a:r>
            <a:endParaRPr lang="en-US" u="sng" dirty="0" smtClean="0"/>
          </a:p>
          <a:p>
            <a:r>
              <a:rPr lang="en-US" dirty="0" smtClean="0"/>
              <a:t>On </a:t>
            </a:r>
            <a:r>
              <a:rPr lang="en-US" dirty="0"/>
              <a:t>the other hand, when distinctive, undesirable behaviors were represented in the sentences, </a:t>
            </a:r>
            <a:r>
              <a:rPr lang="en-US" u="sng" dirty="0"/>
              <a:t>the participants overestimated how much the minority group exhibited the behaviors.</a:t>
            </a:r>
          </a:p>
        </p:txBody>
      </p:sp>
      <p:pic>
        <p:nvPicPr>
          <p:cNvPr id="3074" name="Picture 2" descr="Image result for stereotyp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23" y="1856177"/>
            <a:ext cx="59055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390569"/>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0591" y="300733"/>
            <a:ext cx="8610600" cy="1293028"/>
          </a:xfrm>
        </p:spPr>
        <p:txBody>
          <a:bodyPr/>
          <a:lstStyle/>
          <a:p>
            <a:r>
              <a:rPr lang="en-US" b="1" dirty="0" smtClean="0"/>
              <a:t>Rorschach test</a:t>
            </a:r>
            <a:endParaRPr lang="en-US" b="1" dirty="0"/>
          </a:p>
        </p:txBody>
      </p:sp>
      <p:sp>
        <p:nvSpPr>
          <p:cNvPr id="3" name="Content Placeholder 2"/>
          <p:cNvSpPr>
            <a:spLocks noGrp="1"/>
          </p:cNvSpPr>
          <p:nvPr>
            <p:ph idx="1"/>
          </p:nvPr>
        </p:nvSpPr>
        <p:spPr>
          <a:xfrm>
            <a:off x="106250" y="1911225"/>
            <a:ext cx="7543800" cy="4193361"/>
          </a:xfrm>
        </p:spPr>
        <p:txBody>
          <a:bodyPr>
            <a:normAutofit lnSpcReduction="10000"/>
          </a:bodyPr>
          <a:lstStyle/>
          <a:p>
            <a:r>
              <a:rPr lang="en-US" u="sng" dirty="0" smtClean="0"/>
              <a:t>The </a:t>
            </a:r>
            <a:r>
              <a:rPr lang="en-US" b="1" u="sng" dirty="0"/>
              <a:t>Rorschach test</a:t>
            </a:r>
            <a:r>
              <a:rPr lang="en-US" u="sng" dirty="0"/>
              <a:t> is a psychological test in which subjects' perceptions of inkblots are recorded and then analyzed using psychological interpretation, complex algorithms, or both. </a:t>
            </a:r>
            <a:endParaRPr lang="en-US" u="sng" dirty="0" smtClean="0"/>
          </a:p>
          <a:p>
            <a:r>
              <a:rPr lang="en-US" dirty="0" smtClean="0"/>
              <a:t>Some </a:t>
            </a:r>
            <a:r>
              <a:rPr lang="en-US" dirty="0"/>
              <a:t>psychologists use this test to </a:t>
            </a:r>
            <a:r>
              <a:rPr lang="en-US" u="sng" dirty="0"/>
              <a:t>examine a person's personality characteristics and emotional functioning</a:t>
            </a:r>
            <a:r>
              <a:rPr lang="en-US" dirty="0"/>
              <a:t>. It has been employed to detect underlying thought disorder, especially in cases where patients are reluctant to describe their thinking processes openly</a:t>
            </a:r>
            <a:r>
              <a:rPr lang="en-US" dirty="0" smtClean="0"/>
              <a:t>.</a:t>
            </a:r>
            <a:endParaRPr lang="en-US" baseline="30000" dirty="0"/>
          </a:p>
          <a:p>
            <a:r>
              <a:rPr lang="en-US" dirty="0" smtClean="0"/>
              <a:t> </a:t>
            </a:r>
            <a:r>
              <a:rPr lang="en-US" dirty="0"/>
              <a:t>The test is named after its creator, Swiss psychologist Hermann Rorschach. In the 1960s, the Rorschach was the most widely used projective test</a:t>
            </a:r>
            <a:r>
              <a:rPr lang="en-US" dirty="0" smtClean="0"/>
              <a:t>.</a:t>
            </a:r>
            <a:endParaRPr lang="en-US" dirty="0"/>
          </a:p>
        </p:txBody>
      </p:sp>
      <p:pic>
        <p:nvPicPr>
          <p:cNvPr id="9218" name="Picture 2" descr="http://static.parade.com/wp-content/uploads/2014/03/inkblot-test-ft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6417" y="1943102"/>
            <a:ext cx="4271492" cy="2669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94053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8903" y="1011164"/>
            <a:ext cx="8610600" cy="1293028"/>
          </a:xfrm>
        </p:spPr>
        <p:txBody>
          <a:bodyPr/>
          <a:lstStyle/>
          <a:p>
            <a:r>
              <a:rPr lang="en-US" b="1" dirty="0" err="1" smtClean="0"/>
              <a:t>rorschach</a:t>
            </a:r>
            <a:endParaRPr lang="en-US" b="1" dirty="0"/>
          </a:p>
        </p:txBody>
      </p:sp>
      <p:sp>
        <p:nvSpPr>
          <p:cNvPr id="3" name="Content Placeholder 2"/>
          <p:cNvSpPr>
            <a:spLocks noGrp="1"/>
          </p:cNvSpPr>
          <p:nvPr>
            <p:ph idx="1"/>
          </p:nvPr>
        </p:nvSpPr>
        <p:spPr>
          <a:xfrm>
            <a:off x="142461" y="2086136"/>
            <a:ext cx="5039139" cy="4431527"/>
          </a:xfrm>
        </p:spPr>
        <p:txBody>
          <a:bodyPr>
            <a:normAutofit fontScale="92500"/>
          </a:bodyPr>
          <a:lstStyle/>
          <a:p>
            <a:r>
              <a:rPr lang="en-US" u="sng" dirty="0" smtClean="0"/>
              <a:t>Chapman and Chapman did a study involving practicing </a:t>
            </a:r>
            <a:r>
              <a:rPr lang="en-US" u="sng" dirty="0" err="1" smtClean="0"/>
              <a:t>psychodiagnosticians</a:t>
            </a:r>
            <a:r>
              <a:rPr lang="en-US" u="sng" dirty="0" smtClean="0"/>
              <a:t> who were using the Rorschach test in their practice.</a:t>
            </a:r>
          </a:p>
          <a:p>
            <a:r>
              <a:rPr lang="en-US" dirty="0" smtClean="0"/>
              <a:t>They concentrated </a:t>
            </a:r>
            <a:r>
              <a:rPr lang="en-US" u="sng" dirty="0" smtClean="0"/>
              <a:t>specifically on diagnosing male homosexuality.</a:t>
            </a:r>
          </a:p>
          <a:p>
            <a:r>
              <a:rPr lang="en-US" dirty="0" smtClean="0"/>
              <a:t>Prior research revealed that some Rorschach signs were statistically associated with male homosexuality and some that are not.</a:t>
            </a:r>
          </a:p>
          <a:p>
            <a:r>
              <a:rPr lang="en-US" u="sng" dirty="0" smtClean="0"/>
              <a:t>Two that were found to be clinically valid were Card IV and Card V</a:t>
            </a:r>
            <a:endParaRPr lang="en-US" u="sng" dirty="0"/>
          </a:p>
        </p:txBody>
      </p:sp>
      <p:sp>
        <p:nvSpPr>
          <p:cNvPr id="4" name="TextBox 3"/>
          <p:cNvSpPr txBox="1"/>
          <p:nvPr/>
        </p:nvSpPr>
        <p:spPr>
          <a:xfrm>
            <a:off x="8918713" y="4299181"/>
            <a:ext cx="2863643" cy="2585323"/>
          </a:xfrm>
          <a:prstGeom prst="rect">
            <a:avLst/>
          </a:prstGeom>
          <a:noFill/>
        </p:spPr>
        <p:txBody>
          <a:bodyPr wrap="square" rtlCol="0">
            <a:spAutoFit/>
          </a:bodyPr>
          <a:lstStyle/>
          <a:p>
            <a:r>
              <a:rPr lang="en-US" b="1" dirty="0" smtClean="0"/>
              <a:t>Card V </a:t>
            </a:r>
            <a:r>
              <a:rPr lang="en-US" dirty="0" smtClean="0"/>
              <a:t>“animalized human or humanized animal”. </a:t>
            </a:r>
          </a:p>
          <a:p>
            <a:r>
              <a:rPr lang="en-US" dirty="0" smtClean="0"/>
              <a:t>Examples:  Pigeon wearing mittens, woman dressed as a bat.</a:t>
            </a:r>
          </a:p>
          <a:p>
            <a:endParaRPr lang="en-US" dirty="0"/>
          </a:p>
          <a:p>
            <a:endParaRPr lang="en-US" dirty="0" smtClean="0"/>
          </a:p>
        </p:txBody>
      </p:sp>
      <p:sp>
        <p:nvSpPr>
          <p:cNvPr id="5" name="TextBox 4"/>
          <p:cNvSpPr txBox="1"/>
          <p:nvPr/>
        </p:nvSpPr>
        <p:spPr>
          <a:xfrm>
            <a:off x="8609750" y="552340"/>
            <a:ext cx="3582250" cy="3416320"/>
          </a:xfrm>
          <a:prstGeom prst="rect">
            <a:avLst/>
          </a:prstGeom>
          <a:noFill/>
        </p:spPr>
        <p:txBody>
          <a:bodyPr wrap="square" rtlCol="0">
            <a:spAutoFit/>
          </a:bodyPr>
          <a:lstStyle/>
          <a:p>
            <a:r>
              <a:rPr lang="en-US" b="1" dirty="0" smtClean="0"/>
              <a:t>Card IV </a:t>
            </a:r>
            <a:r>
              <a:rPr lang="en-US" dirty="0" smtClean="0"/>
              <a:t>“human or animal-contorted, monstrous, or threatening.</a:t>
            </a:r>
          </a:p>
          <a:p>
            <a:endParaRPr lang="en-US" dirty="0"/>
          </a:p>
          <a:p>
            <a:r>
              <a:rPr lang="en-US" dirty="0" smtClean="0"/>
              <a:t>Examples:  Horrid beast, giant with shrunken arms.</a:t>
            </a:r>
          </a:p>
          <a:p>
            <a:endParaRPr lang="en-US" dirty="0"/>
          </a:p>
          <a:p>
            <a:r>
              <a:rPr lang="en-US" dirty="0"/>
              <a:t>Failing to recognize the “horrid beast” in card 5 a sign of homosexuality.</a:t>
            </a:r>
          </a:p>
          <a:p>
            <a:endParaRPr lang="en-US" dirty="0" smtClean="0"/>
          </a:p>
          <a:p>
            <a:endParaRPr lang="en-US" dirty="0"/>
          </a:p>
        </p:txBody>
      </p:sp>
      <p:pic>
        <p:nvPicPr>
          <p:cNvPr id="8" name="Picture 2" descr="Image result for card 3 rorsch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139428" y="4068417"/>
            <a:ext cx="3666129" cy="25204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card iv rorsch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336" y="947084"/>
            <a:ext cx="3066677" cy="2278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5193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COGNITIVE PERSPECTIVE</a:t>
            </a:r>
            <a:endParaRPr lang="en-US" dirty="0"/>
          </a:p>
        </p:txBody>
      </p:sp>
      <p:sp>
        <p:nvSpPr>
          <p:cNvPr id="3" name="Content Placeholder 2"/>
          <p:cNvSpPr>
            <a:spLocks noGrp="1"/>
          </p:cNvSpPr>
          <p:nvPr>
            <p:ph idx="1"/>
          </p:nvPr>
        </p:nvSpPr>
        <p:spPr>
          <a:xfrm>
            <a:off x="334849" y="2240924"/>
            <a:ext cx="5968285" cy="4158065"/>
          </a:xfrm>
        </p:spPr>
        <p:txBody>
          <a:bodyPr>
            <a:normAutofit/>
          </a:bodyPr>
          <a:lstStyle/>
          <a:p>
            <a:pPr marL="0" indent="0">
              <a:buNone/>
            </a:pPr>
            <a:r>
              <a:rPr lang="en-US" dirty="0">
                <a:effectLst/>
              </a:rPr>
              <a:t>The cognitive level of analysis (CLA) </a:t>
            </a:r>
            <a:r>
              <a:rPr lang="en-US" u="sng" dirty="0">
                <a:effectLst/>
              </a:rPr>
              <a:t>is based on how mental processes such as perception, attention, language, memory and thinking in the brain processes information.</a:t>
            </a:r>
          </a:p>
          <a:p>
            <a:pPr marL="0" indent="0">
              <a:buNone/>
            </a:pPr>
            <a:r>
              <a:rPr lang="en-US" dirty="0">
                <a:effectLst/>
              </a:rPr>
              <a:t>It concerns </a:t>
            </a:r>
            <a:r>
              <a:rPr lang="en-US" u="sng" dirty="0">
                <a:effectLst/>
              </a:rPr>
              <a:t>the way we take in information from the outside world, how we make sense of that information and what use we make of it. </a:t>
            </a:r>
          </a:p>
          <a:p>
            <a:endParaRPr lang="en-US" dirty="0"/>
          </a:p>
        </p:txBody>
      </p:sp>
      <p:pic>
        <p:nvPicPr>
          <p:cNvPr id="3074" name="Picture 2" descr="Image result for cognit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77" y="2240923"/>
            <a:ext cx="5364860" cy="3564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162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Rot="1" noChangeArrowheads="1"/>
          </p:cNvSpPr>
          <p:nvPr>
            <p:ph idx="1"/>
          </p:nvPr>
        </p:nvSpPr>
        <p:spPr/>
        <p:txBody>
          <a:bodyPr/>
          <a:lstStyle/>
          <a:p>
            <a:pPr eaLnBrk="1" hangingPunct="1"/>
            <a:r>
              <a:rPr lang="en-US" altLang="en-US" smtClean="0"/>
              <a:t>A previously neutral stimulus that has, through conditioning, acquired the capacity to evoke a conditioned response.</a:t>
            </a:r>
          </a:p>
          <a:p>
            <a:pPr eaLnBrk="1" hangingPunct="1"/>
            <a:endParaRPr lang="en-US" altLang="en-US" smtClean="0"/>
          </a:p>
          <a:p>
            <a:pPr eaLnBrk="1" hangingPunct="1"/>
            <a:r>
              <a:rPr lang="en-US" altLang="en-US" smtClean="0"/>
              <a:t> In Pavlov’s experiment, the CS was the presentation of a tone, without the meat powder.</a:t>
            </a:r>
          </a:p>
        </p:txBody>
      </p:sp>
      <p:sp>
        <p:nvSpPr>
          <p:cNvPr id="129026" name="Rectangle 2"/>
          <p:cNvSpPr>
            <a:spLocks noGrp="1" noRot="1" noChangeArrowheads="1"/>
          </p:cNvSpPr>
          <p:nvPr>
            <p:ph type="title"/>
          </p:nvPr>
        </p:nvSpPr>
        <p:spPr/>
        <p:txBody>
          <a:bodyPr/>
          <a:lstStyle/>
          <a:p>
            <a:pPr eaLnBrk="1" fontAlgn="auto" hangingPunct="1">
              <a:spcAft>
                <a:spcPts val="0"/>
              </a:spcAft>
              <a:defRPr/>
            </a:pPr>
            <a:r>
              <a:rPr lang="en-US" smtClean="0"/>
              <a:t> Conditioned Stimulus (CS)</a:t>
            </a:r>
          </a:p>
        </p:txBody>
      </p:sp>
      <p:sp>
        <p:nvSpPr>
          <p:cNvPr id="16388" name="AutoShape 4">
            <a:hlinkClick r:id="rId2" action="ppaction://hlinksldjump" highlightClick="1"/>
          </p:cNvPr>
          <p:cNvSpPr>
            <a:spLocks noChangeArrowheads="1"/>
          </p:cNvSpPr>
          <p:nvPr/>
        </p:nvSpPr>
        <p:spPr bwMode="auto">
          <a:xfrm>
            <a:off x="10566400" y="5791200"/>
            <a:ext cx="781051" cy="509588"/>
          </a:xfrm>
          <a:prstGeom prst="actionButtonHom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ltLang="en-US"/>
          </a:p>
        </p:txBody>
      </p:sp>
      <p:pic>
        <p:nvPicPr>
          <p:cNvPr id="6" name="Picture 2" descr="Image result for Pavlov"/>
          <p:cNvPicPr>
            <a:picLocks noChangeAspect="1" noChangeArrowheads="1"/>
          </p:cNvPicPr>
          <p:nvPr/>
        </p:nvPicPr>
        <p:blipFill rotWithShape="1">
          <a:blip r:embed="rId3">
            <a:extLst>
              <a:ext uri="{28A0092B-C50C-407E-A947-70E740481C1C}">
                <a14:useLocalDpi xmlns:a14="http://schemas.microsoft.com/office/drawing/2010/main" val="0"/>
              </a:ext>
            </a:extLst>
          </a:blip>
          <a:srcRect t="24977" r="452" b="52840"/>
          <a:stretch/>
        </p:blipFill>
        <p:spPr bwMode="auto">
          <a:xfrm>
            <a:off x="3614567" y="4375338"/>
            <a:ext cx="4790338" cy="1067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34278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39087" y="879894"/>
            <a:ext cx="6832121" cy="5348378"/>
          </a:xfrm>
        </p:spPr>
        <p:txBody>
          <a:bodyPr/>
          <a:lstStyle/>
          <a:p>
            <a:r>
              <a:rPr lang="en-US" dirty="0" smtClean="0"/>
              <a:t>When participants were asked to recollect their clinical experience and name the Rorschach signs that they found most diagnostic of </a:t>
            </a:r>
            <a:r>
              <a:rPr lang="en-US" u="sng" dirty="0" smtClean="0"/>
              <a:t>homosexuality, they failed to mention cards 4 and 5 and instead mentioned the more feminine card 3. </a:t>
            </a:r>
          </a:p>
          <a:p>
            <a:endParaRPr lang="en-US" dirty="0"/>
          </a:p>
          <a:p>
            <a:r>
              <a:rPr lang="en-US" dirty="0" smtClean="0"/>
              <a:t>When asked to rate the cards with their similarity to homosexuality they rated the </a:t>
            </a:r>
            <a:r>
              <a:rPr lang="en-US" u="sng" dirty="0" smtClean="0"/>
              <a:t>invalid cards high and the valid cards low.</a:t>
            </a:r>
          </a:p>
          <a:p>
            <a:endParaRPr lang="en-US" dirty="0"/>
          </a:p>
          <a:p>
            <a:r>
              <a:rPr lang="en-US" dirty="0" smtClean="0"/>
              <a:t>Chapman and Chapman also studied how naïve observers would rate the cards.</a:t>
            </a:r>
          </a:p>
          <a:p>
            <a:r>
              <a:rPr lang="en-US" u="sng" dirty="0" smtClean="0"/>
              <a:t>After seeing the cards the participants readily named the invalid cards.</a:t>
            </a:r>
          </a:p>
        </p:txBody>
      </p:sp>
      <p:sp>
        <p:nvSpPr>
          <p:cNvPr id="4" name="TextBox 3"/>
          <p:cNvSpPr txBox="1"/>
          <p:nvPr/>
        </p:nvSpPr>
        <p:spPr>
          <a:xfrm>
            <a:off x="671629" y="4172634"/>
            <a:ext cx="2976113" cy="1200329"/>
          </a:xfrm>
          <a:prstGeom prst="rect">
            <a:avLst/>
          </a:prstGeom>
          <a:noFill/>
        </p:spPr>
        <p:txBody>
          <a:bodyPr wrap="square" rtlCol="0">
            <a:spAutoFit/>
          </a:bodyPr>
          <a:lstStyle/>
          <a:p>
            <a:r>
              <a:rPr lang="en-US" dirty="0" smtClean="0"/>
              <a:t>Card 3:  clinicians stated that seeing a woman’s bra in card 3 was a sign of homosexuality.</a:t>
            </a:r>
            <a:endParaRPr lang="en-US" dirty="0"/>
          </a:p>
        </p:txBody>
      </p:sp>
      <p:pic>
        <p:nvPicPr>
          <p:cNvPr id="5" name="Picture 4" descr="Image result for rorschach card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19" y="964701"/>
            <a:ext cx="3784535" cy="3027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75942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259" y="94672"/>
            <a:ext cx="8610600" cy="1293028"/>
          </a:xfrm>
        </p:spPr>
        <p:txBody>
          <a:bodyPr/>
          <a:lstStyle/>
          <a:p>
            <a:r>
              <a:rPr lang="en-US" b="1" dirty="0" smtClean="0"/>
              <a:t>Responses:</a:t>
            </a:r>
            <a:endParaRPr lang="en-US" b="1" dirty="0"/>
          </a:p>
        </p:txBody>
      </p:sp>
      <p:sp>
        <p:nvSpPr>
          <p:cNvPr id="3" name="Content Placeholder 2"/>
          <p:cNvSpPr>
            <a:spLocks noGrp="1"/>
          </p:cNvSpPr>
          <p:nvPr>
            <p:ph idx="1"/>
          </p:nvPr>
        </p:nvSpPr>
        <p:spPr>
          <a:xfrm>
            <a:off x="772732" y="1661376"/>
            <a:ext cx="9190777" cy="4722172"/>
          </a:xfrm>
        </p:spPr>
        <p:txBody>
          <a:bodyPr>
            <a:normAutofit fontScale="92500"/>
          </a:bodyPr>
          <a:lstStyle/>
          <a:p>
            <a:r>
              <a:rPr lang="en-US" b="1" dirty="0"/>
              <a:t>Practicing clinicians also were given the list of symptoms and asked which characteristics would probably appear in the drawings of patients expressing a particular symptom. Here are some of their responses:</a:t>
            </a:r>
          </a:p>
          <a:p>
            <a:pPr marL="0" indent="0">
              <a:buNone/>
            </a:pPr>
            <a:endParaRPr lang="en-US" i="1" dirty="0"/>
          </a:p>
          <a:p>
            <a:r>
              <a:rPr lang="en-US" i="1" dirty="0" smtClean="0"/>
              <a:t>A </a:t>
            </a:r>
            <a:r>
              <a:rPr lang="en-US" i="1" dirty="0"/>
              <a:t>drawing of a person with broad shoulders or a muscular build indicates a man who is worried about his masculinity, or has had problems with sexual impotence.</a:t>
            </a:r>
            <a:endParaRPr lang="en-US" dirty="0"/>
          </a:p>
          <a:p>
            <a:r>
              <a:rPr lang="en-US" i="1" dirty="0"/>
              <a:t>A drawing of a person with unusual eyes indicates a man who is suspicious of others, or is worried that others are saying bad things about him.</a:t>
            </a:r>
            <a:endParaRPr lang="en-US" dirty="0"/>
          </a:p>
          <a:p>
            <a:r>
              <a:rPr lang="en-US" i="1" dirty="0"/>
              <a:t>A drawing of a person with feminine or childlike features indicates a man who wants to be fed and taken care of by others, or is worried about his masculinity, or has had problems with sexual impotence, or is worried that others are saying bad things about him.</a:t>
            </a:r>
            <a:endParaRPr lang="en-US" dirty="0"/>
          </a:p>
          <a:p>
            <a:endParaRPr lang="en-US" dirty="0"/>
          </a:p>
        </p:txBody>
      </p:sp>
    </p:spTree>
    <p:extLst>
      <p:ext uri="{BB962C8B-B14F-4D97-AF65-F5344CB8AC3E}">
        <p14:creationId xmlns:p14="http://schemas.microsoft.com/office/powerpoint/2010/main" val="692721944"/>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5962" y="617724"/>
            <a:ext cx="8610600" cy="1293028"/>
          </a:xfrm>
        </p:spPr>
        <p:txBody>
          <a:bodyPr/>
          <a:lstStyle/>
          <a:p>
            <a:r>
              <a:rPr lang="en-US" b="1" dirty="0" smtClean="0"/>
              <a:t>Results</a:t>
            </a:r>
            <a:endParaRPr lang="en-US" b="1" dirty="0"/>
          </a:p>
        </p:txBody>
      </p:sp>
      <p:sp>
        <p:nvSpPr>
          <p:cNvPr id="3" name="Content Placeholder 2"/>
          <p:cNvSpPr>
            <a:spLocks noGrp="1"/>
          </p:cNvSpPr>
          <p:nvPr>
            <p:ph idx="1"/>
          </p:nvPr>
        </p:nvSpPr>
        <p:spPr>
          <a:xfrm>
            <a:off x="685800" y="2194560"/>
            <a:ext cx="9622766" cy="4352889"/>
          </a:xfrm>
        </p:spPr>
        <p:txBody>
          <a:bodyPr>
            <a:normAutofit fontScale="92500" lnSpcReduction="10000"/>
          </a:bodyPr>
          <a:lstStyle/>
          <a:p>
            <a:r>
              <a:rPr lang="en-US" dirty="0"/>
              <a:t>As you may have noticed, most of the associations are consistent with what one might expect based on a verbal link between the drawing characteristic and the symptom. </a:t>
            </a:r>
            <a:endParaRPr lang="en-US" dirty="0" smtClean="0"/>
          </a:p>
          <a:p>
            <a:r>
              <a:rPr lang="en-US" u="sng" dirty="0" smtClean="0"/>
              <a:t>For </a:t>
            </a:r>
            <a:r>
              <a:rPr lang="en-US" u="sng" dirty="0"/>
              <a:t>instance, there is a verbal link between drawing a muscular body and being worried about one's masculinity</a:t>
            </a:r>
            <a:r>
              <a:rPr lang="en-US" b="1" u="sng" dirty="0"/>
              <a:t>:</a:t>
            </a:r>
            <a:r>
              <a:rPr lang="en-US" u="sng" dirty="0"/>
              <a:t> clinicians may have a preconception that a man who is worried about his masculinity will tend to draw a masculine-looking person.</a:t>
            </a:r>
            <a:r>
              <a:rPr lang="en-US" dirty="0"/>
              <a:t> </a:t>
            </a:r>
            <a:endParaRPr lang="en-US" dirty="0" smtClean="0"/>
          </a:p>
          <a:p>
            <a:r>
              <a:rPr lang="en-US" dirty="0" smtClean="0"/>
              <a:t>Chapman </a:t>
            </a:r>
            <a:r>
              <a:rPr lang="en-US" dirty="0"/>
              <a:t>and Chapman (1967</a:t>
            </a:r>
            <a:r>
              <a:rPr lang="en-US" u="sng" dirty="0"/>
              <a:t>) predicted that the students, who would make the same associative links as the clinicians</a:t>
            </a:r>
            <a:r>
              <a:rPr lang="en-US" dirty="0"/>
              <a:t>, would develop illusory correlations that were similar to the clinicians' responses. </a:t>
            </a:r>
            <a:endParaRPr lang="en-US" dirty="0" smtClean="0"/>
          </a:p>
          <a:p>
            <a:r>
              <a:rPr lang="en-US" dirty="0" smtClean="0"/>
              <a:t>And </a:t>
            </a:r>
            <a:r>
              <a:rPr lang="en-US" dirty="0"/>
              <a:t>this is </a:t>
            </a:r>
            <a:r>
              <a:rPr lang="en-US" u="sng" dirty="0"/>
              <a:t>exactly what was found</a:t>
            </a:r>
            <a:r>
              <a:rPr lang="en-US" dirty="0"/>
              <a:t>. </a:t>
            </a:r>
            <a:endParaRPr lang="en-US" dirty="0" smtClean="0"/>
          </a:p>
          <a:p>
            <a:r>
              <a:rPr lang="en-US" dirty="0" smtClean="0"/>
              <a:t>Thus</a:t>
            </a:r>
            <a:r>
              <a:rPr lang="en-US" dirty="0"/>
              <a:t>, they </a:t>
            </a:r>
            <a:r>
              <a:rPr lang="en-US" u="sng" dirty="0"/>
              <a:t>concluded that many clinicians may have ignored the negative research findings because they had developed illusory correlations based on their clinical experiences.</a:t>
            </a:r>
          </a:p>
        </p:txBody>
      </p:sp>
    </p:spTree>
    <p:extLst>
      <p:ext uri="{BB962C8B-B14F-4D97-AF65-F5344CB8AC3E}">
        <p14:creationId xmlns:p14="http://schemas.microsoft.com/office/powerpoint/2010/main" val="386871523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32318"/>
            <a:ext cx="7776713" cy="4286368"/>
          </a:xfrm>
        </p:spPr>
        <p:txBody>
          <a:bodyPr>
            <a:normAutofit fontScale="92500"/>
          </a:bodyPr>
          <a:lstStyle/>
          <a:p>
            <a:r>
              <a:rPr lang="en-US" b="1" i="1" dirty="0"/>
              <a:t>Cognitive Dissonance –</a:t>
            </a:r>
            <a:r>
              <a:rPr lang="en-US" dirty="0"/>
              <a:t> the feeling of discomfort when simultaneously holding </a:t>
            </a:r>
            <a:r>
              <a:rPr lang="en-US" u="sng" dirty="0"/>
              <a:t>two or more conflicting cognitions</a:t>
            </a:r>
            <a:r>
              <a:rPr lang="en-US" dirty="0"/>
              <a:t>: ideas, beliefs, values or emotional reactions. In a state of dissonance, people may sometimes feel “disequilibrium”: frustration, hunger, dread, guilt, anger, embarrassment, anxiety, etc. </a:t>
            </a:r>
            <a:r>
              <a:rPr lang="en-US" dirty="0" err="1"/>
              <a:t>Festinger</a:t>
            </a:r>
            <a:r>
              <a:rPr lang="en-US" dirty="0"/>
              <a:t>, L. (1957</a:t>
            </a:r>
            <a:r>
              <a:rPr lang="en-US" dirty="0" smtClean="0"/>
              <a:t>)</a:t>
            </a:r>
          </a:p>
          <a:p>
            <a:endParaRPr lang="en-US" dirty="0"/>
          </a:p>
          <a:p>
            <a:r>
              <a:rPr lang="en-US" dirty="0"/>
              <a:t>This theory was demonstrated by </a:t>
            </a:r>
            <a:r>
              <a:rPr lang="en-US" b="1" dirty="0"/>
              <a:t>Leon </a:t>
            </a:r>
            <a:r>
              <a:rPr lang="en-US" b="1" dirty="0" err="1"/>
              <a:t>Festinger</a:t>
            </a:r>
            <a:endParaRPr lang="en-US" b="1" dirty="0"/>
          </a:p>
          <a:p>
            <a:r>
              <a:rPr lang="en-US" dirty="0"/>
              <a:t>Cognitive Dissonance is mental stress caused by the inconsistency between: </a:t>
            </a:r>
          </a:p>
          <a:p>
            <a:pPr lvl="1"/>
            <a:r>
              <a:rPr lang="en-US" dirty="0"/>
              <a:t>Two (or more) contradictory beliefs or ideas.</a:t>
            </a:r>
          </a:p>
          <a:p>
            <a:pPr lvl="1"/>
            <a:r>
              <a:rPr lang="en-US" dirty="0"/>
              <a:t>One’s actions and one’s beliefs</a:t>
            </a:r>
          </a:p>
          <a:p>
            <a:pPr lvl="1"/>
            <a:r>
              <a:rPr lang="en-US" dirty="0"/>
              <a:t>New information and existing beliefs</a:t>
            </a:r>
          </a:p>
          <a:p>
            <a:endParaRPr lang="en-US" dirty="0"/>
          </a:p>
        </p:txBody>
      </p:sp>
      <p:sp>
        <p:nvSpPr>
          <p:cNvPr id="4" name="Title 1"/>
          <p:cNvSpPr txBox="1">
            <a:spLocks/>
          </p:cNvSpPr>
          <p:nvPr/>
        </p:nvSpPr>
        <p:spPr>
          <a:xfrm>
            <a:off x="1944710" y="799790"/>
            <a:ext cx="945845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b="1" dirty="0" smtClean="0"/>
              <a:t>Theory of cognitive dissonance</a:t>
            </a:r>
            <a:endParaRPr lang="en-US" b="1" dirty="0"/>
          </a:p>
        </p:txBody>
      </p:sp>
      <p:pic>
        <p:nvPicPr>
          <p:cNvPr id="2052" name="Picture 4" descr="Image result for cognitive disson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2513" y="2009954"/>
            <a:ext cx="3468590" cy="4438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82751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festinger</a:t>
            </a:r>
            <a:endParaRPr lang="en-US" b="1" dirty="0"/>
          </a:p>
        </p:txBody>
      </p:sp>
      <p:sp>
        <p:nvSpPr>
          <p:cNvPr id="3" name="Content Placeholder 2"/>
          <p:cNvSpPr>
            <a:spLocks noGrp="1"/>
          </p:cNvSpPr>
          <p:nvPr>
            <p:ph idx="1"/>
          </p:nvPr>
        </p:nvSpPr>
        <p:spPr>
          <a:xfrm>
            <a:off x="685800" y="2194560"/>
            <a:ext cx="7043468" cy="4378768"/>
          </a:xfrm>
        </p:spPr>
        <p:txBody>
          <a:bodyPr/>
          <a:lstStyle/>
          <a:p>
            <a:r>
              <a:rPr lang="en-US" dirty="0" err="1"/>
              <a:t>Festinger’s</a:t>
            </a:r>
            <a:r>
              <a:rPr lang="en-US" dirty="0"/>
              <a:t> (1957) </a:t>
            </a:r>
            <a:r>
              <a:rPr lang="en-US" u="sng" dirty="0"/>
              <a:t>cognitive dissonance theory suggests that we have an inner drive to hold all our attitudes and beliefs in harmony and we make efforts to avoid disharmony (or dissonance).</a:t>
            </a:r>
          </a:p>
          <a:p>
            <a:r>
              <a:rPr lang="en-US" dirty="0"/>
              <a:t>Cognitive dissonance refers to any situation which involves </a:t>
            </a:r>
            <a:r>
              <a:rPr lang="en-US" u="sng" dirty="0"/>
              <a:t>conflicting attitudes, beliefs or </a:t>
            </a:r>
            <a:r>
              <a:rPr lang="en-US" u="sng" dirty="0" smtClean="0"/>
              <a:t>behaviors</a:t>
            </a:r>
            <a:r>
              <a:rPr lang="en-US" u="sng" dirty="0"/>
              <a:t>. </a:t>
            </a:r>
            <a:r>
              <a:rPr lang="en-US" dirty="0"/>
              <a:t>This conflict in turn produces a </a:t>
            </a:r>
            <a:r>
              <a:rPr lang="en-US" u="sng" dirty="0"/>
              <a:t>feeling of discomfort </a:t>
            </a:r>
            <a:r>
              <a:rPr lang="en-US" dirty="0"/>
              <a:t>which results in an alteration in one of the held attitudes, beliefs or </a:t>
            </a:r>
            <a:r>
              <a:rPr lang="en-US" dirty="0" smtClean="0"/>
              <a:t>behaviors </a:t>
            </a:r>
            <a:r>
              <a:rPr lang="en-US" dirty="0"/>
              <a:t>to reduce the discomfort and restore balance.</a:t>
            </a:r>
          </a:p>
          <a:p>
            <a:endParaRPr lang="en-US" dirty="0"/>
          </a:p>
        </p:txBody>
      </p:sp>
      <p:pic>
        <p:nvPicPr>
          <p:cNvPr id="6146" name="Picture 2" descr="Image result for leon festi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0098" y="2194560"/>
            <a:ext cx="2458828" cy="3368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402525"/>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290" y="725736"/>
            <a:ext cx="9458459" cy="1293028"/>
          </a:xfrm>
        </p:spPr>
        <p:txBody>
          <a:bodyPr/>
          <a:lstStyle/>
          <a:p>
            <a:r>
              <a:rPr lang="en-US" b="1" dirty="0" smtClean="0"/>
              <a:t>Theory of cognitive dissonance</a:t>
            </a:r>
            <a:endParaRPr lang="en-US" b="1" dirty="0"/>
          </a:p>
        </p:txBody>
      </p:sp>
      <p:sp>
        <p:nvSpPr>
          <p:cNvPr id="4" name="Content Placeholder 2"/>
          <p:cNvSpPr txBox="1">
            <a:spLocks/>
          </p:cNvSpPr>
          <p:nvPr/>
        </p:nvSpPr>
        <p:spPr>
          <a:xfrm>
            <a:off x="244700" y="1863142"/>
            <a:ext cx="7708856" cy="471018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en-US" dirty="0" smtClean="0"/>
              <a:t>People are driven by a desire to reduce dissonance.</a:t>
            </a:r>
          </a:p>
          <a:p>
            <a:r>
              <a:rPr lang="en-US" dirty="0" smtClean="0"/>
              <a:t>One of the best ways to test cognitive dissonance is to observe people who believe very strongly in something but new evidence runs contrary to their beliefs.</a:t>
            </a:r>
          </a:p>
          <a:p>
            <a:endParaRPr lang="en-US" dirty="0"/>
          </a:p>
          <a:p>
            <a:r>
              <a:rPr lang="en-US" b="1" dirty="0" smtClean="0"/>
              <a:t>Belief </a:t>
            </a:r>
            <a:r>
              <a:rPr lang="en-US" b="1" dirty="0"/>
              <a:t>disconfirmation </a:t>
            </a:r>
            <a:r>
              <a:rPr lang="en-US" b="1" dirty="0" smtClean="0"/>
              <a:t>paradigm </a:t>
            </a:r>
            <a:r>
              <a:rPr lang="en-US" dirty="0" smtClean="0"/>
              <a:t>happens </a:t>
            </a:r>
            <a:r>
              <a:rPr lang="en-US" dirty="0"/>
              <a:t>when an individual is presented with information which conflicts with their beliefs. If the individual is unable to change their beliefs the conflict experienced could result in a rejection or denial of the conflicting information. </a:t>
            </a:r>
            <a:endParaRPr lang="en-US" dirty="0" smtClean="0"/>
          </a:p>
          <a:p>
            <a:r>
              <a:rPr lang="en-US" dirty="0" smtClean="0"/>
              <a:t>A </a:t>
            </a:r>
            <a:r>
              <a:rPr lang="en-US" dirty="0"/>
              <a:t>person unable to resolve the conflict will seek others sharing a similar belief to restore agreement of thoughts.</a:t>
            </a:r>
            <a:endParaRPr lang="en-US" dirty="0" smtClean="0"/>
          </a:p>
        </p:txBody>
      </p:sp>
      <p:pic>
        <p:nvPicPr>
          <p:cNvPr id="3074" name="Picture 2" descr="Image result for cognitive disson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5248" y="2251494"/>
            <a:ext cx="3866663" cy="3286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72218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6288" y="1380226"/>
            <a:ext cx="6694098" cy="4761782"/>
          </a:xfrm>
        </p:spPr>
        <p:txBody>
          <a:bodyPr>
            <a:normAutofit fontScale="92500"/>
          </a:bodyPr>
          <a:lstStyle/>
          <a:p>
            <a:r>
              <a:rPr lang="en-US" b="1" i="1" dirty="0"/>
              <a:t>Induced-compliance paradigm –</a:t>
            </a:r>
            <a:r>
              <a:rPr lang="en-US" dirty="0"/>
              <a:t> The induced-compliance paradigm is when a person internalizes an attitude that they were encouraged to express because they had no other justification.</a:t>
            </a:r>
          </a:p>
          <a:p>
            <a:r>
              <a:rPr lang="en-US" b="1" i="1" dirty="0"/>
              <a:t>Free Choice Paradigm</a:t>
            </a:r>
            <a:r>
              <a:rPr lang="en-US" dirty="0"/>
              <a:t> – When making a difficult decision, there are things about the choice we don’t make that we find appealing and these features are dissonant with choosing something else. By choosing X, you are dissonant about the things you like about Y.</a:t>
            </a:r>
          </a:p>
          <a:p>
            <a:r>
              <a:rPr lang="en-US" b="1" i="1" dirty="0"/>
              <a:t>Effort Justification Paradigm –</a:t>
            </a:r>
            <a:r>
              <a:rPr lang="en-US" dirty="0"/>
              <a:t> Dissonance occurs whenever individuals voluntarily engage in an unpleasant activity to achieve a desired goal. One way of reducing dissonance is by the individual exaggerating how desirable the goal is.</a:t>
            </a:r>
          </a:p>
          <a:p>
            <a:endParaRPr lang="en-US" dirty="0"/>
          </a:p>
        </p:txBody>
      </p:sp>
      <p:pic>
        <p:nvPicPr>
          <p:cNvPr id="4102" name="Picture 6" descr="Image result for choices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9683"/>
            <a:ext cx="4554863" cy="283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86870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Freedman and </a:t>
            </a:r>
            <a:r>
              <a:rPr lang="en-US" b="1" dirty="0" err="1" smtClean="0"/>
              <a:t>fraser</a:t>
            </a:r>
            <a:endParaRPr lang="en-US" b="1" dirty="0"/>
          </a:p>
        </p:txBody>
      </p:sp>
      <p:sp>
        <p:nvSpPr>
          <p:cNvPr id="3" name="Content Placeholder 2"/>
          <p:cNvSpPr>
            <a:spLocks noGrp="1"/>
          </p:cNvSpPr>
          <p:nvPr>
            <p:ph idx="1"/>
          </p:nvPr>
        </p:nvSpPr>
        <p:spPr>
          <a:xfrm>
            <a:off x="181153" y="2117787"/>
            <a:ext cx="7408653" cy="4161284"/>
          </a:xfrm>
        </p:spPr>
        <p:txBody>
          <a:bodyPr>
            <a:normAutofit/>
          </a:bodyPr>
          <a:lstStyle/>
          <a:p>
            <a:r>
              <a:rPr lang="en-US" b="1" dirty="0" smtClean="0"/>
              <a:t>Foot in the Door Technique:  </a:t>
            </a:r>
            <a:r>
              <a:rPr lang="en-US" dirty="0" smtClean="0"/>
              <a:t>smaller request followed by a larger one.</a:t>
            </a:r>
          </a:p>
          <a:p>
            <a:endParaRPr lang="en-US" dirty="0"/>
          </a:p>
          <a:p>
            <a:r>
              <a:rPr lang="en-US" dirty="0" smtClean="0"/>
              <a:t>In </a:t>
            </a:r>
            <a:r>
              <a:rPr lang="en-US" dirty="0"/>
              <a:t>the first experiment, they tested four conditions:</a:t>
            </a:r>
            <a:br>
              <a:rPr lang="en-US" dirty="0"/>
            </a:br>
            <a:r>
              <a:rPr lang="en-US" dirty="0"/>
              <a:t>1. Performance - They asked a small request which was done, and later a bigger request.</a:t>
            </a:r>
            <a:br>
              <a:rPr lang="en-US" dirty="0"/>
            </a:br>
            <a:r>
              <a:rPr lang="en-US" dirty="0"/>
              <a:t>2. Agree-Only They asked a small request but didn't have them do it, and later a bigger request</a:t>
            </a:r>
            <a:br>
              <a:rPr lang="en-US" dirty="0"/>
            </a:br>
            <a:r>
              <a:rPr lang="en-US" dirty="0"/>
              <a:t>3. </a:t>
            </a:r>
            <a:r>
              <a:rPr lang="en-US" dirty="0" smtClean="0"/>
              <a:t> </a:t>
            </a:r>
            <a:r>
              <a:rPr lang="en-US" dirty="0"/>
              <a:t>They familiarized the subject to the requester (no small request) and later a bigger request.</a:t>
            </a:r>
            <a:br>
              <a:rPr lang="en-US" dirty="0"/>
            </a:br>
            <a:r>
              <a:rPr lang="en-US" dirty="0"/>
              <a:t>4. One-contact They were only asked the big request.</a:t>
            </a:r>
          </a:p>
        </p:txBody>
      </p:sp>
      <p:pic>
        <p:nvPicPr>
          <p:cNvPr id="5122" name="Picture 2" descr="Image result for foot in the do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7470" y="1984075"/>
            <a:ext cx="3378730" cy="4294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1940349"/>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393437"/>
            <a:ext cx="8610600" cy="1293028"/>
          </a:xfrm>
        </p:spPr>
        <p:txBody>
          <a:bodyPr/>
          <a:lstStyle/>
          <a:p>
            <a:r>
              <a:rPr lang="en-US" b="1" dirty="0" smtClean="0"/>
              <a:t>Emotion and cognition</a:t>
            </a:r>
            <a:endParaRPr lang="en-US" b="1" dirty="0"/>
          </a:p>
        </p:txBody>
      </p:sp>
      <p:sp>
        <p:nvSpPr>
          <p:cNvPr id="3" name="Content Placeholder 2"/>
          <p:cNvSpPr>
            <a:spLocks noGrp="1"/>
          </p:cNvSpPr>
          <p:nvPr>
            <p:ph idx="1"/>
          </p:nvPr>
        </p:nvSpPr>
        <p:spPr>
          <a:xfrm>
            <a:off x="685800" y="3174521"/>
            <a:ext cx="4955875" cy="3264916"/>
          </a:xfrm>
        </p:spPr>
        <p:txBody>
          <a:bodyPr/>
          <a:lstStyle/>
          <a:p>
            <a:r>
              <a:rPr lang="en-US" u="sng" dirty="0" smtClean="0"/>
              <a:t>Emotion is something that moves someone in response to an external stimulus.</a:t>
            </a:r>
          </a:p>
          <a:p>
            <a:r>
              <a:rPr lang="en-US" b="1" dirty="0" smtClean="0"/>
              <a:t>Two implications </a:t>
            </a:r>
            <a:r>
              <a:rPr lang="en-US" dirty="0" smtClean="0"/>
              <a:t>that are reflected in psychological theories:</a:t>
            </a:r>
          </a:p>
          <a:p>
            <a:pPr lvl="1"/>
            <a:r>
              <a:rPr lang="en-US" u="sng" dirty="0" smtClean="0"/>
              <a:t>Emotional response is caused by a stimulus</a:t>
            </a:r>
          </a:p>
          <a:p>
            <a:pPr lvl="1"/>
            <a:r>
              <a:rPr lang="en-US" u="sng" dirty="0" smtClean="0"/>
              <a:t>Emotional response results in behavior.</a:t>
            </a:r>
          </a:p>
        </p:txBody>
      </p:sp>
      <p:pic>
        <p:nvPicPr>
          <p:cNvPr id="4" name="Picture 3" descr="Image result for IB"/>
          <p:cNvPicPr>
            <a:picLocks noChangeAspect="1" noChangeArrowheads="1"/>
          </p:cNvPicPr>
          <p:nvPr/>
        </p:nvPicPr>
        <p:blipFill>
          <a:blip r:embed="rId2">
            <a:extLst>
              <a:ext uri="{28A0092B-C50C-407E-A947-70E740481C1C}">
                <a14:useLocalDpi xmlns:a14="http://schemas.microsoft.com/office/drawing/2010/main" val="0"/>
              </a:ext>
            </a:extLst>
          </a:blip>
          <a:srcRect l="18510" t="20547" r="61488" b="27397"/>
          <a:stretch>
            <a:fillRect/>
          </a:stretch>
        </p:blipFill>
        <p:spPr bwMode="auto">
          <a:xfrm>
            <a:off x="269567" y="1531666"/>
            <a:ext cx="1033022" cy="105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www.gamesforlanguage.com/system/storage/121/3d/8/51063/cognition-versus-emotion-concept-of-choi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750" y="3249627"/>
            <a:ext cx="5057104" cy="33162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46385" y="1872734"/>
            <a:ext cx="7789653" cy="400110"/>
          </a:xfrm>
          <a:prstGeom prst="rect">
            <a:avLst/>
          </a:prstGeom>
          <a:noFill/>
        </p:spPr>
        <p:txBody>
          <a:bodyPr wrap="square" rtlCol="0">
            <a:spAutoFit/>
          </a:bodyPr>
          <a:lstStyle/>
          <a:p>
            <a:r>
              <a:rPr lang="en-US" sz="2000" dirty="0" smtClean="0"/>
              <a:t>What influence does emotion have on cognitive processes?</a:t>
            </a:r>
            <a:endParaRPr lang="en-US" sz="2000" dirty="0"/>
          </a:p>
        </p:txBody>
      </p:sp>
      <p:sp>
        <p:nvSpPr>
          <p:cNvPr id="6" name="Rectangle 5"/>
          <p:cNvSpPr/>
          <p:nvPr/>
        </p:nvSpPr>
        <p:spPr>
          <a:xfrm flipH="1">
            <a:off x="1058173" y="1798781"/>
            <a:ext cx="1216325" cy="646331"/>
          </a:xfrm>
          <a:prstGeom prst="rect">
            <a:avLst/>
          </a:prstGeom>
          <a:noFill/>
        </p:spPr>
        <p:txBody>
          <a:bodyPr wrap="squar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#27</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2695608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750" y="0"/>
            <a:ext cx="8610600" cy="1293028"/>
          </a:xfrm>
        </p:spPr>
        <p:txBody>
          <a:bodyPr/>
          <a:lstStyle/>
          <a:p>
            <a:r>
              <a:rPr lang="en-US" b="1" dirty="0" smtClean="0"/>
              <a:t>Theories of emotion</a:t>
            </a:r>
            <a:endParaRPr lang="en-US" b="1" dirty="0"/>
          </a:p>
        </p:txBody>
      </p:sp>
      <p:sp>
        <p:nvSpPr>
          <p:cNvPr id="3" name="Content Placeholder 2"/>
          <p:cNvSpPr>
            <a:spLocks noGrp="1"/>
          </p:cNvSpPr>
          <p:nvPr>
            <p:ph idx="1"/>
          </p:nvPr>
        </p:nvSpPr>
        <p:spPr>
          <a:xfrm>
            <a:off x="685800" y="1339403"/>
            <a:ext cx="6809704" cy="4879282"/>
          </a:xfrm>
        </p:spPr>
        <p:txBody>
          <a:bodyPr>
            <a:normAutofit lnSpcReduction="10000"/>
          </a:bodyPr>
          <a:lstStyle/>
          <a:p>
            <a:r>
              <a:rPr lang="en-US" u="sng" dirty="0" smtClean="0"/>
              <a:t>Charles Darwin </a:t>
            </a:r>
            <a:r>
              <a:rPr lang="en-US" dirty="0" smtClean="0"/>
              <a:t>wrote a book called the Expression of the Emotions in Man and Animals in which he claimed that </a:t>
            </a:r>
            <a:r>
              <a:rPr lang="en-US" u="sng" dirty="0" smtClean="0"/>
              <a:t>emotions had evolutionary meaning.</a:t>
            </a:r>
          </a:p>
          <a:p>
            <a:r>
              <a:rPr lang="en-US" u="sng" dirty="0" smtClean="0"/>
              <a:t>One example is that when we become afraid our palms sweat and this makes our hands have a better grip on the bark of a tree.</a:t>
            </a:r>
          </a:p>
          <a:p>
            <a:r>
              <a:rPr lang="en-US" dirty="0" smtClean="0"/>
              <a:t>If there are evolutionary reasons for emotion it should be found across cultures.</a:t>
            </a:r>
          </a:p>
          <a:p>
            <a:r>
              <a:rPr lang="en-US" u="sng" dirty="0" smtClean="0"/>
              <a:t>Darwin gives the example of blushing.  Blushing is found across all cultures.</a:t>
            </a:r>
          </a:p>
          <a:p>
            <a:r>
              <a:rPr lang="en-US" dirty="0" smtClean="0"/>
              <a:t>In societies where large parts of the body are exposed, blushing occurs on large areas of the skin.  In Western society, blushing is limited to the neck and face.</a:t>
            </a:r>
            <a:endParaRPr lang="en-US" dirty="0"/>
          </a:p>
        </p:txBody>
      </p:sp>
      <p:pic>
        <p:nvPicPr>
          <p:cNvPr id="3074" name="Picture 2" descr="http://www.moneywomenandbrains.com/wp-content/uploads/2013/09/Blushing-fa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6458" y="1650642"/>
            <a:ext cx="3925911" cy="3925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6046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Rot="1" noChangeArrowheads="1"/>
          </p:cNvSpPr>
          <p:nvPr>
            <p:ph idx="1"/>
          </p:nvPr>
        </p:nvSpPr>
        <p:spPr/>
        <p:txBody>
          <a:bodyPr/>
          <a:lstStyle/>
          <a:p>
            <a:pPr eaLnBrk="1" hangingPunct="1"/>
            <a:r>
              <a:rPr lang="en-US" altLang="en-US" smtClean="0"/>
              <a:t>A learned reaction to a conditioned stimulus that occurs because of previous conditioning.</a:t>
            </a:r>
          </a:p>
          <a:p>
            <a:pPr eaLnBrk="1" hangingPunct="1">
              <a:buFont typeface="Wingdings" pitchFamily="2" charset="2"/>
              <a:buNone/>
            </a:pPr>
            <a:endParaRPr lang="en-US" altLang="en-US" smtClean="0"/>
          </a:p>
          <a:p>
            <a:pPr eaLnBrk="1" hangingPunct="1"/>
            <a:r>
              <a:rPr lang="en-US" altLang="en-US" smtClean="0"/>
              <a:t>In Pavlov’s experiment, this was the dog salivating at the sound of the tone without seeing the meat powder.</a:t>
            </a:r>
          </a:p>
        </p:txBody>
      </p:sp>
      <p:sp>
        <p:nvSpPr>
          <p:cNvPr id="130050" name="Rectangle 2"/>
          <p:cNvSpPr>
            <a:spLocks noGrp="1" noRot="1" noChangeArrowheads="1"/>
          </p:cNvSpPr>
          <p:nvPr>
            <p:ph type="title"/>
          </p:nvPr>
        </p:nvSpPr>
        <p:spPr/>
        <p:txBody>
          <a:bodyPr/>
          <a:lstStyle/>
          <a:p>
            <a:pPr eaLnBrk="1" fontAlgn="auto" hangingPunct="1">
              <a:spcAft>
                <a:spcPts val="0"/>
              </a:spcAft>
              <a:defRPr/>
            </a:pPr>
            <a:r>
              <a:rPr lang="en-US" smtClean="0"/>
              <a:t>Conditioned Response (CR)</a:t>
            </a:r>
          </a:p>
        </p:txBody>
      </p:sp>
      <p:sp>
        <p:nvSpPr>
          <p:cNvPr id="17412" name="AutoShape 4">
            <a:hlinkClick r:id="rId2" action="ppaction://hlinksldjump" highlightClick="1"/>
          </p:cNvPr>
          <p:cNvSpPr>
            <a:spLocks noChangeArrowheads="1"/>
          </p:cNvSpPr>
          <p:nvPr/>
        </p:nvSpPr>
        <p:spPr bwMode="auto">
          <a:xfrm>
            <a:off x="10769600" y="5943600"/>
            <a:ext cx="577851" cy="509588"/>
          </a:xfrm>
          <a:prstGeom prst="actionButtonHome">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ltLang="en-US"/>
          </a:p>
        </p:txBody>
      </p:sp>
      <p:pic>
        <p:nvPicPr>
          <p:cNvPr id="5122" name="Picture 2" descr="Image result for Pavlov"/>
          <p:cNvPicPr>
            <a:picLocks noChangeAspect="1" noChangeArrowheads="1"/>
          </p:cNvPicPr>
          <p:nvPr/>
        </p:nvPicPr>
        <p:blipFill rotWithShape="1">
          <a:blip r:embed="rId3">
            <a:extLst>
              <a:ext uri="{28A0092B-C50C-407E-A947-70E740481C1C}">
                <a14:useLocalDpi xmlns:a14="http://schemas.microsoft.com/office/drawing/2010/main" val="0"/>
              </a:ext>
            </a:extLst>
          </a:blip>
          <a:srcRect t="74375" r="746"/>
          <a:stretch/>
        </p:blipFill>
        <p:spPr bwMode="auto">
          <a:xfrm>
            <a:off x="3194120" y="4581416"/>
            <a:ext cx="5803760" cy="1498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419932"/>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0766" y="764373"/>
            <a:ext cx="10205434" cy="1293028"/>
          </a:xfrm>
        </p:spPr>
        <p:txBody>
          <a:bodyPr/>
          <a:lstStyle/>
          <a:p>
            <a:r>
              <a:rPr lang="en-US" b="1" dirty="0" smtClean="0"/>
              <a:t>James-</a:t>
            </a:r>
            <a:r>
              <a:rPr lang="en-US" b="1" dirty="0" err="1" smtClean="0"/>
              <a:t>lange</a:t>
            </a:r>
            <a:r>
              <a:rPr lang="en-US" b="1" dirty="0" smtClean="0"/>
              <a:t> theory of emotion</a:t>
            </a:r>
            <a:endParaRPr lang="en-US" b="1" dirty="0"/>
          </a:p>
        </p:txBody>
      </p:sp>
      <p:sp>
        <p:nvSpPr>
          <p:cNvPr id="3" name="Content Placeholder 2"/>
          <p:cNvSpPr>
            <a:spLocks noGrp="1"/>
          </p:cNvSpPr>
          <p:nvPr>
            <p:ph idx="1"/>
          </p:nvPr>
        </p:nvSpPr>
        <p:spPr>
          <a:xfrm>
            <a:off x="999753" y="1854679"/>
            <a:ext cx="10807459" cy="3164935"/>
          </a:xfrm>
        </p:spPr>
        <p:txBody>
          <a:bodyPr>
            <a:normAutofit/>
          </a:bodyPr>
          <a:lstStyle/>
          <a:p>
            <a:r>
              <a:rPr lang="en-US" dirty="0"/>
              <a:t>Proposed independently by psychologist William James and physiologist Carl Lange, the James-Lange theory of emotion suggests </a:t>
            </a:r>
            <a:r>
              <a:rPr lang="en-US" u="sng" dirty="0"/>
              <a:t>that emotions occur as a result of physiological reactions to events. </a:t>
            </a:r>
            <a:endParaRPr lang="en-US" u="sng" dirty="0" smtClean="0"/>
          </a:p>
          <a:p>
            <a:r>
              <a:rPr lang="en-US" dirty="0" smtClean="0"/>
              <a:t>In </a:t>
            </a:r>
            <a:r>
              <a:rPr lang="en-US" dirty="0"/>
              <a:t>other words, this theory proposes that people have a </a:t>
            </a:r>
            <a:r>
              <a:rPr lang="en-US" u="sng" dirty="0"/>
              <a:t>physiological response to environmental stimuli and that their interpretation of that </a:t>
            </a:r>
            <a:r>
              <a:rPr lang="en-US" u="sng" dirty="0" smtClean="0"/>
              <a:t>physical response </a:t>
            </a:r>
            <a:r>
              <a:rPr lang="en-US" u="sng" dirty="0"/>
              <a:t>then results in an emotional experience</a:t>
            </a:r>
            <a:r>
              <a:rPr lang="en-US" dirty="0" smtClean="0"/>
              <a:t>.   </a:t>
            </a:r>
            <a:endParaRPr lang="en-US" dirty="0"/>
          </a:p>
          <a:p>
            <a:r>
              <a:rPr lang="en-US" dirty="0"/>
              <a:t>According to this theory, witnessing an external stimulus leads to a physiological response. Your emotional reaction </a:t>
            </a:r>
            <a:r>
              <a:rPr lang="en-US" u="sng" dirty="0"/>
              <a:t>depends on upon how you interpret </a:t>
            </a:r>
            <a:r>
              <a:rPr lang="en-US" dirty="0"/>
              <a:t>those physical reactions.</a:t>
            </a:r>
          </a:p>
        </p:txBody>
      </p:sp>
      <p:pic>
        <p:nvPicPr>
          <p:cNvPr id="3074" name="Picture 2" descr="Image result for james lange theory"/>
          <p:cNvPicPr>
            <a:picLocks noChangeAspect="1" noChangeArrowheads="1"/>
          </p:cNvPicPr>
          <p:nvPr/>
        </p:nvPicPr>
        <p:blipFill rotWithShape="1">
          <a:blip r:embed="rId2">
            <a:extLst>
              <a:ext uri="{28A0092B-C50C-407E-A947-70E740481C1C}">
                <a14:useLocalDpi xmlns:a14="http://schemas.microsoft.com/office/drawing/2010/main" val="0"/>
              </a:ext>
            </a:extLst>
          </a:blip>
          <a:srcRect t="39390" r="1206" b="26972"/>
          <a:stretch/>
        </p:blipFill>
        <p:spPr bwMode="auto">
          <a:xfrm>
            <a:off x="2139651" y="5391509"/>
            <a:ext cx="7829670" cy="101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84018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371" y="192599"/>
            <a:ext cx="8610600" cy="1293028"/>
          </a:xfrm>
        </p:spPr>
        <p:txBody>
          <a:bodyPr/>
          <a:lstStyle/>
          <a:p>
            <a:r>
              <a:rPr lang="en-US" b="1" dirty="0" smtClean="0"/>
              <a:t>example</a:t>
            </a:r>
            <a:endParaRPr lang="en-US" b="1" dirty="0"/>
          </a:p>
        </p:txBody>
      </p:sp>
      <p:pic>
        <p:nvPicPr>
          <p:cNvPr id="4098" name="Picture 2" descr="https://upload.wikimedia.org/wikipedia/commons/8/89/James-Lange_Theory_of_Emo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0241" y="1485627"/>
            <a:ext cx="7187019" cy="41727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dog barking"/>
          <p:cNvPicPr>
            <a:picLocks noChangeAspect="1" noChangeArrowheads="1"/>
          </p:cNvPicPr>
          <p:nvPr/>
        </p:nvPicPr>
        <p:blipFill rotWithShape="1">
          <a:blip r:embed="rId3">
            <a:extLst>
              <a:ext uri="{28A0092B-C50C-407E-A947-70E740481C1C}">
                <a14:useLocalDpi xmlns:a14="http://schemas.microsoft.com/office/drawing/2010/main" val="0"/>
              </a:ext>
            </a:extLst>
          </a:blip>
          <a:srcRect t="669" r="51771"/>
          <a:stretch/>
        </p:blipFill>
        <p:spPr bwMode="auto">
          <a:xfrm>
            <a:off x="49656" y="1915065"/>
            <a:ext cx="4470585" cy="2873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401703"/>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445" y="0"/>
            <a:ext cx="8610600" cy="1293028"/>
          </a:xfrm>
        </p:spPr>
        <p:txBody>
          <a:bodyPr/>
          <a:lstStyle/>
          <a:p>
            <a:r>
              <a:rPr lang="en-US" b="1" dirty="0" smtClean="0"/>
              <a:t>Criticisms</a:t>
            </a:r>
            <a:endParaRPr lang="en-US" b="1" dirty="0"/>
          </a:p>
        </p:txBody>
      </p:sp>
      <p:sp>
        <p:nvSpPr>
          <p:cNvPr id="3" name="Content Placeholder 2"/>
          <p:cNvSpPr>
            <a:spLocks noGrp="1"/>
          </p:cNvSpPr>
          <p:nvPr>
            <p:ph idx="1"/>
          </p:nvPr>
        </p:nvSpPr>
        <p:spPr>
          <a:xfrm>
            <a:off x="634285" y="1700012"/>
            <a:ext cx="6899856" cy="4930798"/>
          </a:xfrm>
        </p:spPr>
        <p:txBody>
          <a:bodyPr/>
          <a:lstStyle/>
          <a:p>
            <a:r>
              <a:rPr lang="en-US" u="sng" dirty="0"/>
              <a:t>The Cannon-Bard theory of emotion, proposed in the 1920s by Walter Cannon and Philip Bard, directly challenges the James-Lange theory</a:t>
            </a:r>
            <a:r>
              <a:rPr lang="en-US" dirty="0"/>
              <a:t>. Cannon and Bard's theory instead suggests that our </a:t>
            </a:r>
            <a:r>
              <a:rPr lang="en-US" u="sng" dirty="0"/>
              <a:t>physiological reactions, such as crying and trembling, are caused by our emotions.</a:t>
            </a:r>
          </a:p>
          <a:p>
            <a:r>
              <a:rPr lang="en-US" dirty="0"/>
              <a:t>While modern researchers largely discount the James-Lange theory, there are some instances where physiological responses do lead to experiencing emotions. </a:t>
            </a:r>
            <a:endParaRPr lang="en-US" dirty="0" smtClean="0"/>
          </a:p>
          <a:p>
            <a:r>
              <a:rPr lang="en-US" dirty="0" smtClean="0"/>
              <a:t>Developing </a:t>
            </a:r>
            <a:r>
              <a:rPr lang="en-US" dirty="0"/>
              <a:t>a panic disorder and specific phobias are two examples.</a:t>
            </a:r>
          </a:p>
          <a:p>
            <a:endParaRPr lang="en-US" dirty="0"/>
          </a:p>
        </p:txBody>
      </p:sp>
      <p:sp>
        <p:nvSpPr>
          <p:cNvPr id="4" name="TextBox 3"/>
          <p:cNvSpPr txBox="1"/>
          <p:nvPr/>
        </p:nvSpPr>
        <p:spPr>
          <a:xfrm>
            <a:off x="8053669" y="1873876"/>
            <a:ext cx="3812147" cy="3693319"/>
          </a:xfrm>
          <a:prstGeom prst="rect">
            <a:avLst/>
          </a:prstGeom>
          <a:noFill/>
        </p:spPr>
        <p:txBody>
          <a:bodyPr wrap="square" rtlCol="0">
            <a:spAutoFit/>
          </a:bodyPr>
          <a:lstStyle/>
          <a:p>
            <a:pPr marL="285750" indent="-285750">
              <a:buFont typeface="Arial" panose="020B0604020202020204" pitchFamily="34" charset="0"/>
              <a:buChar char="•"/>
            </a:pPr>
            <a:r>
              <a:rPr lang="en-US" dirty="0"/>
              <a:t>For example, a person may experience a physiological reaction such as becoming ill in public, which then leads to an emotional response such as feeling anxious. </a:t>
            </a:r>
            <a:endParaRPr lang="en-US" dirty="0" smtClean="0"/>
          </a:p>
          <a:p>
            <a:pPr marL="285750" indent="-285750">
              <a:buFont typeface="Arial" panose="020B0604020202020204" pitchFamily="34" charset="0"/>
              <a:buChar char="•"/>
            </a:pPr>
            <a:r>
              <a:rPr lang="en-US" dirty="0" smtClean="0"/>
              <a:t>If </a:t>
            </a:r>
            <a:r>
              <a:rPr lang="en-US" dirty="0"/>
              <a:t>an association is formed between the situation and the emotional state, the individual might begin avoiding anything that might then trigger that particular emotion.</a:t>
            </a:r>
          </a:p>
        </p:txBody>
      </p:sp>
    </p:spTree>
    <p:extLst>
      <p:ext uri="{BB962C8B-B14F-4D97-AF65-F5344CB8AC3E}">
        <p14:creationId xmlns:p14="http://schemas.microsoft.com/office/powerpoint/2010/main" val="2111215850"/>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819" y="203656"/>
            <a:ext cx="8610600" cy="1293028"/>
          </a:xfrm>
        </p:spPr>
        <p:txBody>
          <a:bodyPr/>
          <a:lstStyle/>
          <a:p>
            <a:r>
              <a:rPr lang="en-US" b="1" dirty="0" err="1" smtClean="0"/>
              <a:t>Schachter</a:t>
            </a:r>
            <a:r>
              <a:rPr lang="en-US" b="1" dirty="0" smtClean="0"/>
              <a:t> and singer</a:t>
            </a:r>
            <a:endParaRPr lang="en-US" b="1" dirty="0"/>
          </a:p>
        </p:txBody>
      </p:sp>
      <p:sp>
        <p:nvSpPr>
          <p:cNvPr id="3" name="Content Placeholder 2"/>
          <p:cNvSpPr>
            <a:spLocks noGrp="1"/>
          </p:cNvSpPr>
          <p:nvPr>
            <p:ph idx="1"/>
          </p:nvPr>
        </p:nvSpPr>
        <p:spPr>
          <a:xfrm>
            <a:off x="685800" y="2130725"/>
            <a:ext cx="5438955" cy="4183811"/>
          </a:xfrm>
        </p:spPr>
        <p:txBody>
          <a:bodyPr>
            <a:normAutofit fontScale="92500"/>
          </a:bodyPr>
          <a:lstStyle/>
          <a:p>
            <a:r>
              <a:rPr lang="en-US" u="sng" dirty="0" err="1"/>
              <a:t>Schachter</a:t>
            </a:r>
            <a:r>
              <a:rPr lang="en-US" u="sng" dirty="0"/>
              <a:t> and Singer felt that physical arousal played a primary in emotions. </a:t>
            </a:r>
            <a:r>
              <a:rPr lang="en-US" dirty="0"/>
              <a:t>However, they suggested that this arousal was the same for a wide variety of emotions, </a:t>
            </a:r>
            <a:r>
              <a:rPr lang="en-US" u="sng" dirty="0"/>
              <a:t>so physical arousal alone could not be responsible for emotional responses.</a:t>
            </a:r>
          </a:p>
          <a:p>
            <a:r>
              <a:rPr lang="en-US" dirty="0"/>
              <a:t>The </a:t>
            </a:r>
            <a:r>
              <a:rPr lang="en-US" b="1" u="sng" dirty="0"/>
              <a:t>two-factor theory of emotion </a:t>
            </a:r>
            <a:r>
              <a:rPr lang="en-US" dirty="0"/>
              <a:t>focuses on the </a:t>
            </a:r>
            <a:r>
              <a:rPr lang="en-US" u="sng" dirty="0"/>
              <a:t>interaction between physical arousal and how we cognitively label that arousal</a:t>
            </a:r>
            <a:r>
              <a:rPr lang="en-US" dirty="0"/>
              <a:t>. In other words, simply feeling arousal is not enough; we also must identify the arousal in order to feel the emotion.</a:t>
            </a:r>
          </a:p>
          <a:p>
            <a:endParaRPr lang="en-US" dirty="0"/>
          </a:p>
        </p:txBody>
      </p:sp>
      <p:pic>
        <p:nvPicPr>
          <p:cNvPr id="6146" name="Picture 2" descr="Image result for two factor theory emo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5472" y="1835197"/>
            <a:ext cx="5506528" cy="4283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89208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1650" y="944677"/>
            <a:ext cx="8610600" cy="1293028"/>
          </a:xfrm>
        </p:spPr>
        <p:txBody>
          <a:bodyPr/>
          <a:lstStyle/>
          <a:p>
            <a:r>
              <a:rPr lang="en-US" b="1" dirty="0" smtClean="0"/>
              <a:t>Two stage processing</a:t>
            </a:r>
            <a:endParaRPr lang="en-US" b="1" dirty="0"/>
          </a:p>
        </p:txBody>
      </p:sp>
      <p:pic>
        <p:nvPicPr>
          <p:cNvPr id="5122" name="Picture 2" descr="https://cdn.thinglink.me/api/image/513007861287092224/1240/10/scaletowid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980" y="2063840"/>
            <a:ext cx="85534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09936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7494" y="1424280"/>
            <a:ext cx="7723517" cy="4487935"/>
          </a:xfrm>
        </p:spPr>
        <p:txBody>
          <a:bodyPr>
            <a:normAutofit/>
          </a:bodyPr>
          <a:lstStyle/>
          <a:p>
            <a:r>
              <a:rPr lang="en-US" sz="2000" dirty="0"/>
              <a:t>So, imagine you are alone in a dark parking lot walking toward your car. A strange man suddenly emerges from a nearby row of trees and rapidly approaches. The sequence that follows, according to the </a:t>
            </a:r>
            <a:r>
              <a:rPr lang="en-US" sz="2000" u="sng" dirty="0"/>
              <a:t>two-factor theory, </a:t>
            </a:r>
            <a:r>
              <a:rPr lang="en-US" sz="2000" dirty="0"/>
              <a:t>would be much like this:</a:t>
            </a:r>
          </a:p>
          <a:p>
            <a:r>
              <a:rPr lang="en-US" sz="2000" dirty="0"/>
              <a:t>1. I see a strange man walking toward me.</a:t>
            </a:r>
            <a:br>
              <a:rPr lang="en-US" sz="2000" dirty="0"/>
            </a:br>
            <a:r>
              <a:rPr lang="en-US" sz="2000" dirty="0"/>
              <a:t>2. My heart is racing and I am trembling.</a:t>
            </a:r>
            <a:br>
              <a:rPr lang="en-US" sz="2000" dirty="0"/>
            </a:br>
            <a:r>
              <a:rPr lang="en-US" sz="2000" dirty="0"/>
              <a:t>3. My rapid heart rate and trembling are </a:t>
            </a:r>
            <a:r>
              <a:rPr lang="en-US" sz="2000" dirty="0" smtClean="0"/>
              <a:t>caused </a:t>
            </a:r>
            <a:r>
              <a:rPr lang="en-US" sz="2000" dirty="0"/>
              <a:t>by fear.</a:t>
            </a:r>
            <a:br>
              <a:rPr lang="en-US" sz="2000" dirty="0"/>
            </a:br>
            <a:r>
              <a:rPr lang="en-US" sz="2000" dirty="0"/>
              <a:t>4. I am frightened!</a:t>
            </a:r>
          </a:p>
          <a:p>
            <a:endParaRPr lang="en-US" dirty="0"/>
          </a:p>
        </p:txBody>
      </p:sp>
      <p:sp>
        <p:nvSpPr>
          <p:cNvPr id="4" name="TextBox 3"/>
          <p:cNvSpPr txBox="1"/>
          <p:nvPr/>
        </p:nvSpPr>
        <p:spPr>
          <a:xfrm>
            <a:off x="353682" y="1664898"/>
            <a:ext cx="3166016" cy="4247317"/>
          </a:xfrm>
          <a:prstGeom prst="rect">
            <a:avLst/>
          </a:prstGeom>
          <a:noFill/>
        </p:spPr>
        <p:txBody>
          <a:bodyPr wrap="square" rtlCol="0">
            <a:spAutoFit/>
          </a:bodyPr>
          <a:lstStyle/>
          <a:p>
            <a:pPr marL="285750" indent="-285750">
              <a:buFont typeface="Arial" panose="020B0604020202020204" pitchFamily="34" charset="0"/>
              <a:buChar char="•"/>
            </a:pPr>
            <a:r>
              <a:rPr lang="en-US" dirty="0"/>
              <a:t>The process begins with the stimulus (the strange man), which is followed by the physical arousal (rapid heartbeat and trembling). </a:t>
            </a:r>
            <a:endParaRPr lang="en-US" dirty="0" smtClean="0"/>
          </a:p>
          <a:p>
            <a:pPr marL="285750" indent="-285750">
              <a:buFont typeface="Arial" panose="020B0604020202020204" pitchFamily="34" charset="0"/>
              <a:buChar char="•"/>
            </a:pPr>
            <a:r>
              <a:rPr lang="en-US" dirty="0" smtClean="0"/>
              <a:t>Added </a:t>
            </a:r>
            <a:r>
              <a:rPr lang="en-US" dirty="0"/>
              <a:t>to this is the cognitive label (associating the physical reactions to fear), which is immediately followed by the conscious experience of the emotion (fear).</a:t>
            </a:r>
          </a:p>
        </p:txBody>
      </p:sp>
      <p:pic>
        <p:nvPicPr>
          <p:cNvPr id="7170" name="Picture 2" descr="Image result for car parking lot clip art"/>
          <p:cNvPicPr>
            <a:picLocks noChangeAspect="1" noChangeArrowheads="1"/>
          </p:cNvPicPr>
          <p:nvPr/>
        </p:nvPicPr>
        <p:blipFill rotWithShape="1">
          <a:blip r:embed="rId2">
            <a:extLst>
              <a:ext uri="{28A0092B-C50C-407E-A947-70E740481C1C}">
                <a14:useLocalDpi xmlns:a14="http://schemas.microsoft.com/office/drawing/2010/main" val="0"/>
              </a:ext>
            </a:extLst>
          </a:blip>
          <a:srcRect l="-1" t="34403" r="560" b="19796"/>
          <a:stretch/>
        </p:blipFill>
        <p:spPr bwMode="auto">
          <a:xfrm>
            <a:off x="5500926" y="4442602"/>
            <a:ext cx="5796652" cy="1906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470036"/>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Schachter</a:t>
            </a:r>
            <a:r>
              <a:rPr lang="en-US" b="1" dirty="0" smtClean="0"/>
              <a:t>/singer study</a:t>
            </a:r>
            <a:endParaRPr lang="en-US" b="1" dirty="0"/>
          </a:p>
        </p:txBody>
      </p:sp>
      <p:sp>
        <p:nvSpPr>
          <p:cNvPr id="3" name="Content Placeholder 2"/>
          <p:cNvSpPr>
            <a:spLocks noGrp="1"/>
          </p:cNvSpPr>
          <p:nvPr>
            <p:ph idx="1"/>
          </p:nvPr>
        </p:nvSpPr>
        <p:spPr>
          <a:xfrm>
            <a:off x="685800" y="2320506"/>
            <a:ext cx="7957868" cy="3898179"/>
          </a:xfrm>
        </p:spPr>
        <p:txBody>
          <a:bodyPr/>
          <a:lstStyle/>
          <a:p>
            <a:r>
              <a:rPr lang="en-US" dirty="0"/>
              <a:t>In a 1962 experiment, </a:t>
            </a:r>
            <a:r>
              <a:rPr lang="en-US" dirty="0" err="1"/>
              <a:t>Schachter</a:t>
            </a:r>
            <a:r>
              <a:rPr lang="en-US" dirty="0"/>
              <a:t> and Singer put their theory to the test. </a:t>
            </a:r>
            <a:endParaRPr lang="en-US" dirty="0" smtClean="0"/>
          </a:p>
          <a:p>
            <a:r>
              <a:rPr lang="en-US" u="sng" dirty="0" smtClean="0"/>
              <a:t>A </a:t>
            </a:r>
            <a:r>
              <a:rPr lang="en-US" u="sng" dirty="0"/>
              <a:t>group of 184 male participants was injected with epinephrine, a hormone that produces arousal including increased heartbeat, trembling, and rapid breathing. </a:t>
            </a:r>
            <a:endParaRPr lang="en-US" u="sng" dirty="0" smtClean="0"/>
          </a:p>
          <a:p>
            <a:r>
              <a:rPr lang="en-US" dirty="0" smtClean="0"/>
              <a:t>All </a:t>
            </a:r>
            <a:r>
              <a:rPr lang="en-US" dirty="0"/>
              <a:t>of the participants were </a:t>
            </a:r>
            <a:r>
              <a:rPr lang="en-US" u="sng" dirty="0"/>
              <a:t>told that they were being injected with a new drug to test their eyesight. </a:t>
            </a:r>
            <a:endParaRPr lang="en-US" u="sng" dirty="0" smtClean="0"/>
          </a:p>
          <a:p>
            <a:r>
              <a:rPr lang="en-US" dirty="0" smtClean="0"/>
              <a:t>However</a:t>
            </a:r>
            <a:r>
              <a:rPr lang="en-US" dirty="0"/>
              <a:t>, one group of participants was </a:t>
            </a:r>
            <a:r>
              <a:rPr lang="en-US" u="sng" dirty="0"/>
              <a:t>informed the possible side-effects that the injection might cause while the other group of participants was not</a:t>
            </a:r>
            <a:r>
              <a:rPr lang="en-US" dirty="0"/>
              <a:t>.</a:t>
            </a:r>
          </a:p>
        </p:txBody>
      </p:sp>
      <p:pic>
        <p:nvPicPr>
          <p:cNvPr id="8194" name="Picture 2" descr="Image result for epinephr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2979" y="2750986"/>
            <a:ext cx="3037217" cy="3037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08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867" y="246788"/>
            <a:ext cx="8610600" cy="1293028"/>
          </a:xfrm>
        </p:spPr>
        <p:txBody>
          <a:bodyPr/>
          <a:lstStyle/>
          <a:p>
            <a:r>
              <a:rPr lang="en-US" b="1" dirty="0" smtClean="0"/>
              <a:t>Method</a:t>
            </a:r>
            <a:endParaRPr lang="en-US" b="1" dirty="0"/>
          </a:p>
        </p:txBody>
      </p:sp>
      <p:sp>
        <p:nvSpPr>
          <p:cNvPr id="3" name="Content Placeholder 2"/>
          <p:cNvSpPr>
            <a:spLocks noGrp="1"/>
          </p:cNvSpPr>
          <p:nvPr>
            <p:ph idx="1"/>
          </p:nvPr>
        </p:nvSpPr>
        <p:spPr>
          <a:xfrm>
            <a:off x="685800" y="1699404"/>
            <a:ext cx="8035506" cy="4519281"/>
          </a:xfrm>
        </p:spPr>
        <p:txBody>
          <a:bodyPr/>
          <a:lstStyle/>
          <a:p>
            <a:r>
              <a:rPr lang="en-US" u="sng" dirty="0"/>
              <a:t>Participants were then placed in a room </a:t>
            </a:r>
            <a:r>
              <a:rPr lang="en-US" dirty="0"/>
              <a:t>with another participant who was actually </a:t>
            </a:r>
            <a:r>
              <a:rPr lang="en-US" u="sng" dirty="0"/>
              <a:t>a confederate in the experiment. </a:t>
            </a:r>
            <a:endParaRPr lang="en-US" u="sng" dirty="0" smtClean="0"/>
          </a:p>
          <a:p>
            <a:r>
              <a:rPr lang="en-US" u="sng" dirty="0" smtClean="0"/>
              <a:t>The </a:t>
            </a:r>
            <a:r>
              <a:rPr lang="en-US" u="sng" dirty="0"/>
              <a:t>confederate either acted in one of two ways: euphoric or angry</a:t>
            </a:r>
            <a:r>
              <a:rPr lang="en-US" dirty="0"/>
              <a:t>. </a:t>
            </a:r>
            <a:endParaRPr lang="en-US" dirty="0" smtClean="0"/>
          </a:p>
          <a:p>
            <a:r>
              <a:rPr lang="en-US" u="sng" dirty="0" smtClean="0"/>
              <a:t>Participants </a:t>
            </a:r>
            <a:r>
              <a:rPr lang="en-US" u="sng" dirty="0"/>
              <a:t>who had not been informed about the effects of the injection were more likely to feel either happier or angrier than those who had been informed. </a:t>
            </a:r>
            <a:endParaRPr lang="en-US" u="sng" dirty="0" smtClean="0"/>
          </a:p>
          <a:p>
            <a:r>
              <a:rPr lang="en-US" u="sng" dirty="0" smtClean="0"/>
              <a:t>Those </a:t>
            </a:r>
            <a:r>
              <a:rPr lang="en-US" u="sng" dirty="0"/>
              <a:t>who were in a room with the euphoric confederate were more likely to interpret the side effects of the drug as happiness</a:t>
            </a:r>
            <a:r>
              <a:rPr lang="en-US" dirty="0"/>
              <a:t>, while those exposed to the angry confederate were more likely to interpret their feelings as anger.</a:t>
            </a:r>
          </a:p>
        </p:txBody>
      </p:sp>
    </p:spTree>
    <p:extLst>
      <p:ext uri="{BB962C8B-B14F-4D97-AF65-F5344CB8AC3E}">
        <p14:creationId xmlns:p14="http://schemas.microsoft.com/office/powerpoint/2010/main" val="3066567361"/>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868" y="341678"/>
            <a:ext cx="8610600" cy="1293028"/>
          </a:xfrm>
        </p:spPr>
        <p:txBody>
          <a:bodyPr/>
          <a:lstStyle/>
          <a:p>
            <a:r>
              <a:rPr lang="en-US" b="1" dirty="0" smtClean="0"/>
              <a:t>Results</a:t>
            </a:r>
            <a:endParaRPr lang="en-US" b="1" dirty="0"/>
          </a:p>
        </p:txBody>
      </p:sp>
      <p:sp>
        <p:nvSpPr>
          <p:cNvPr id="3" name="Content Placeholder 2"/>
          <p:cNvSpPr>
            <a:spLocks noGrp="1"/>
          </p:cNvSpPr>
          <p:nvPr>
            <p:ph idx="1"/>
          </p:nvPr>
        </p:nvSpPr>
        <p:spPr>
          <a:xfrm>
            <a:off x="685800" y="2194560"/>
            <a:ext cx="6008298" cy="4025085"/>
          </a:xfrm>
        </p:spPr>
        <p:txBody>
          <a:bodyPr/>
          <a:lstStyle/>
          <a:p>
            <a:r>
              <a:rPr lang="en-US" u="sng" dirty="0" err="1"/>
              <a:t>Schacter</a:t>
            </a:r>
            <a:r>
              <a:rPr lang="en-US" u="sng" dirty="0"/>
              <a:t> and Singer had hypothesized that if people experienced an emotion for which they had no explanation, they would then label these feelings using their feelings at the moment. </a:t>
            </a:r>
            <a:endParaRPr lang="en-US" u="sng" dirty="0" smtClean="0"/>
          </a:p>
          <a:p>
            <a:r>
              <a:rPr lang="en-US" dirty="0" smtClean="0"/>
              <a:t>The </a:t>
            </a:r>
            <a:r>
              <a:rPr lang="en-US" dirty="0"/>
              <a:t>results of the experiment suggested that participants </a:t>
            </a:r>
            <a:r>
              <a:rPr lang="en-US" u="sng" dirty="0"/>
              <a:t>who had no explanation for their feelings were more likely to be susceptible to the emotional influences of the confederate.</a:t>
            </a:r>
          </a:p>
        </p:txBody>
      </p:sp>
    </p:spTree>
    <p:extLst>
      <p:ext uri="{BB962C8B-B14F-4D97-AF65-F5344CB8AC3E}">
        <p14:creationId xmlns:p14="http://schemas.microsoft.com/office/powerpoint/2010/main" val="12648479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747" y="-106895"/>
            <a:ext cx="8610600" cy="1293028"/>
          </a:xfrm>
        </p:spPr>
        <p:txBody>
          <a:bodyPr/>
          <a:lstStyle/>
          <a:p>
            <a:r>
              <a:rPr lang="en-US" dirty="0" smtClean="0"/>
              <a:t>Criticisms</a:t>
            </a:r>
            <a:endParaRPr lang="en-US" dirty="0"/>
          </a:p>
        </p:txBody>
      </p:sp>
      <p:sp>
        <p:nvSpPr>
          <p:cNvPr id="3" name="Content Placeholder 2"/>
          <p:cNvSpPr>
            <a:spLocks noGrp="1"/>
          </p:cNvSpPr>
          <p:nvPr>
            <p:ph idx="1"/>
          </p:nvPr>
        </p:nvSpPr>
        <p:spPr>
          <a:xfrm>
            <a:off x="677172" y="1513938"/>
            <a:ext cx="11020245" cy="5032552"/>
          </a:xfrm>
        </p:spPr>
        <p:txBody>
          <a:bodyPr>
            <a:normAutofit lnSpcReduction="10000"/>
          </a:bodyPr>
          <a:lstStyle/>
          <a:p>
            <a:r>
              <a:rPr lang="en-US" dirty="0"/>
              <a:t>While </a:t>
            </a:r>
            <a:r>
              <a:rPr lang="en-US" dirty="0" err="1"/>
              <a:t>Schachter</a:t>
            </a:r>
            <a:r>
              <a:rPr lang="en-US" dirty="0"/>
              <a:t> and Singer's research spawned a great deal of further research, their theory has also been subject to criticism. Other researchers have only partially supported the findings of the original study and have at times shown contradictory results. </a:t>
            </a:r>
          </a:p>
          <a:p>
            <a:r>
              <a:rPr lang="en-US" u="sng" dirty="0"/>
              <a:t>In replications by Marshall and Zimbardo, the researchers found that participants were no more likely to act euphoric when exposed to a euphoric confederate than when they were exposed to a neutral confederate. </a:t>
            </a:r>
            <a:endParaRPr lang="en-US" u="sng" dirty="0" smtClean="0"/>
          </a:p>
          <a:p>
            <a:r>
              <a:rPr lang="en-US" dirty="0" smtClean="0"/>
              <a:t>In </a:t>
            </a:r>
            <a:r>
              <a:rPr lang="en-US" dirty="0"/>
              <a:t>another study by </a:t>
            </a:r>
            <a:r>
              <a:rPr lang="en-US" dirty="0" err="1"/>
              <a:t>Maslach</a:t>
            </a:r>
            <a:r>
              <a:rPr lang="en-US" dirty="0"/>
              <a:t>, hypnotic suggestion was used to induce arousal rather than injecting </a:t>
            </a:r>
            <a:r>
              <a:rPr lang="en-US" dirty="0" err="1"/>
              <a:t>epinepherine</a:t>
            </a:r>
            <a:r>
              <a:rPr lang="en-US" dirty="0"/>
              <a:t>. </a:t>
            </a:r>
            <a:r>
              <a:rPr lang="en-US" u="sng" dirty="0"/>
              <a:t>The results suggested that unexplained physical arousal was more likely to generate negative emotions no matter which type of confederate condition they were exposed to.</a:t>
            </a:r>
          </a:p>
          <a:p>
            <a:r>
              <a:rPr lang="en-US" dirty="0"/>
              <a:t>Other criticisms of the two-factor theory:</a:t>
            </a:r>
          </a:p>
          <a:p>
            <a:r>
              <a:rPr lang="en-US" u="sng" dirty="0"/>
              <a:t>Sometimes emotions are experienced </a:t>
            </a:r>
            <a:r>
              <a:rPr lang="en-US" i="1" u="sng" dirty="0"/>
              <a:t>before</a:t>
            </a:r>
            <a:r>
              <a:rPr lang="en-US" u="sng" dirty="0"/>
              <a:t> we think about them.</a:t>
            </a:r>
          </a:p>
          <a:p>
            <a:r>
              <a:rPr lang="en-US" dirty="0"/>
              <a:t>Other researchers have supported James-Lange's initial suggestion that there are actual physiological differences between emotions.</a:t>
            </a:r>
          </a:p>
          <a:p>
            <a:endParaRPr lang="en-US" dirty="0"/>
          </a:p>
        </p:txBody>
      </p:sp>
    </p:spTree>
    <p:extLst>
      <p:ext uri="{BB962C8B-B14F-4D97-AF65-F5344CB8AC3E}">
        <p14:creationId xmlns:p14="http://schemas.microsoft.com/office/powerpoint/2010/main" val="23772459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rrowheads="1"/>
          </p:cNvSpPr>
          <p:nvPr>
            <p:ph type="title"/>
          </p:nvPr>
        </p:nvSpPr>
        <p:spPr/>
        <p:txBody>
          <a:bodyPr/>
          <a:lstStyle/>
          <a:p>
            <a:pPr eaLnBrk="1" hangingPunct="1">
              <a:defRPr/>
            </a:pPr>
            <a:endParaRPr lang="en-US"/>
          </a:p>
        </p:txBody>
      </p:sp>
      <p:sp>
        <p:nvSpPr>
          <p:cNvPr id="18435" name="Rectangle 3"/>
          <p:cNvSpPr>
            <a:spLocks noGrp="1" noChangeArrowheads="1"/>
          </p:cNvSpPr>
          <p:nvPr>
            <p:ph type="body" idx="1"/>
          </p:nvPr>
        </p:nvSpPr>
        <p:spPr/>
        <p:txBody>
          <a:bodyPr/>
          <a:lstStyle/>
          <a:p>
            <a:pPr eaLnBrk="1" hangingPunct="1"/>
            <a:endParaRPr lang="en-US" altLang="en-US" smtClean="0"/>
          </a:p>
        </p:txBody>
      </p:sp>
      <p:pic>
        <p:nvPicPr>
          <p:cNvPr id="18436" name="Picture 4" descr="Classical_Conditio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314" y="215900"/>
            <a:ext cx="9930685"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6003214"/>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Joseph </a:t>
            </a:r>
            <a:r>
              <a:rPr lang="en-US" dirty="0" err="1" smtClean="0"/>
              <a:t>ledoux</a:t>
            </a:r>
            <a:endParaRPr lang="en-US" dirty="0"/>
          </a:p>
        </p:txBody>
      </p:sp>
      <p:sp>
        <p:nvSpPr>
          <p:cNvPr id="3" name="Content Placeholder 2"/>
          <p:cNvSpPr>
            <a:spLocks noGrp="1"/>
          </p:cNvSpPr>
          <p:nvPr>
            <p:ph idx="1"/>
          </p:nvPr>
        </p:nvSpPr>
        <p:spPr/>
        <p:txBody>
          <a:bodyPr/>
          <a:lstStyle/>
          <a:p>
            <a:r>
              <a:rPr lang="en-US" dirty="0" smtClean="0"/>
              <a:t>Fast Pathway:  leads from perceiving the stimulus (sensory input) to thalamus and then amygdala, producing and emotional response.</a:t>
            </a:r>
          </a:p>
          <a:p>
            <a:r>
              <a:rPr lang="en-US" dirty="0" smtClean="0"/>
              <a:t>Slow Pathway:  leads from stimulus, to the thalamus, then to primary sensory cortex, association cortex, hippocampus, amygdala, and the response.</a:t>
            </a:r>
          </a:p>
          <a:p>
            <a:endParaRPr lang="en-US" dirty="0"/>
          </a:p>
          <a:p>
            <a:r>
              <a:rPr lang="en-US" dirty="0" smtClean="0"/>
              <a:t>The idea is the brain simultaneously produces quick, direct emotional reaction and triggers a more sophisticated process of </a:t>
            </a:r>
            <a:r>
              <a:rPr lang="en-US" smtClean="0"/>
              <a:t>cognitive interpretation.</a:t>
            </a:r>
            <a:endParaRPr lang="en-US"/>
          </a:p>
        </p:txBody>
      </p:sp>
    </p:spTree>
    <p:extLst>
      <p:ext uri="{BB962C8B-B14F-4D97-AF65-F5344CB8AC3E}">
        <p14:creationId xmlns:p14="http://schemas.microsoft.com/office/powerpoint/2010/main" val="278010252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wo factor theory emo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182" y="971450"/>
            <a:ext cx="6383247" cy="582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9646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4911306" y="2133600"/>
            <a:ext cx="7213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sng" strike="noStrike" cap="none" normalizeH="0" baseline="0" dirty="0" smtClean="0">
                <a:ln>
                  <a:noFill/>
                </a:ln>
                <a:solidFill>
                  <a:schemeClr val="tx1"/>
                </a:solidFill>
                <a:effectLst/>
                <a:latin typeface="Tahoma" pitchFamily="34" charset="0"/>
              </a:rPr>
              <a:t>In March 2007 German researchers found they could use odors to re-activate new memories </a:t>
            </a:r>
            <a:r>
              <a:rPr kumimoji="0" lang="en-US" altLang="en-US" sz="2400" b="0" i="0" u="none" strike="noStrike" cap="none" normalizeH="0" baseline="0" dirty="0" smtClean="0">
                <a:ln>
                  <a:noFill/>
                </a:ln>
                <a:solidFill>
                  <a:schemeClr val="tx1"/>
                </a:solidFill>
                <a:effectLst/>
                <a:latin typeface="Tahoma" pitchFamily="34" charset="0"/>
              </a:rPr>
              <a:t>in the brains of people while they slept and the volunteers remembered better later.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sng" strike="noStrike" cap="none" normalizeH="0" baseline="0" dirty="0" smtClean="0">
                <a:ln>
                  <a:noFill/>
                </a:ln>
                <a:solidFill>
                  <a:schemeClr val="tx1"/>
                </a:solidFill>
                <a:effectLst/>
                <a:latin typeface="Tahoma" pitchFamily="34" charset="0"/>
              </a:rPr>
              <a:t>Emotion can have a powerful impact on memory</a:t>
            </a:r>
            <a:r>
              <a:rPr kumimoji="0" lang="en-US" altLang="en-US" sz="2400" b="0" i="0" u="none" strike="noStrike" cap="none" normalizeH="0" baseline="0" dirty="0" smtClean="0">
                <a:ln>
                  <a:noFill/>
                </a:ln>
                <a:solidFill>
                  <a:schemeClr val="tx1"/>
                </a:solidFill>
                <a:effectLst/>
                <a:latin typeface="Tahoma" pitchFamily="34" charset="0"/>
              </a:rPr>
              <a:t>. Numerous studies have shown that the most vivid autobiographical memories tend to be of </a:t>
            </a:r>
            <a:r>
              <a:rPr kumimoji="0" lang="en-US" altLang="en-US" sz="2400" b="0" i="0" u="sng" strike="noStrike" cap="none" normalizeH="0" baseline="0" dirty="0" smtClean="0">
                <a:ln>
                  <a:noFill/>
                </a:ln>
                <a:solidFill>
                  <a:schemeClr val="tx1"/>
                </a:solidFill>
                <a:effectLst/>
                <a:latin typeface="Tahoma" pitchFamily="34" charset="0"/>
              </a:rPr>
              <a:t>emotional events, which are likely to be recalled more often and with more clarity and detail than neutral events. </a:t>
            </a:r>
            <a:endParaRPr kumimoji="0" lang="en-US" altLang="en-US" sz="3200" b="0" i="0" u="none" strike="noStrike" cap="none" normalizeH="0" baseline="0" dirty="0" smtClean="0">
              <a:ln>
                <a:noFill/>
              </a:ln>
              <a:solidFill>
                <a:schemeClr val="tx1"/>
              </a:solidFill>
              <a:effectLst/>
              <a:latin typeface="Arial" pitchFamily="34" charset="0"/>
            </a:endParaRPr>
          </a:p>
        </p:txBody>
      </p:sp>
      <p:sp>
        <p:nvSpPr>
          <p:cNvPr id="3" name="Title 2"/>
          <p:cNvSpPr>
            <a:spLocks noGrp="1" noChangeArrowheads="1"/>
          </p:cNvSpPr>
          <p:nvPr>
            <p:ph type="title" idx="4294967295"/>
          </p:nvPr>
        </p:nvSpPr>
        <p:spPr bwMode="auto">
          <a:xfrm>
            <a:off x="0" y="755530"/>
            <a:ext cx="118237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chemeClr val="tx2"/>
                </a:solidFill>
                <a:effectLst/>
                <a:latin typeface="Tahoma" pitchFamily="34" charset="0"/>
              </a:rPr>
              <a:t>Why do we remember some things better than others?</a:t>
            </a:r>
            <a:endParaRPr kumimoji="0" lang="en-US" altLang="en-US" sz="3200" b="0" i="0" u="none" strike="noStrike" cap="none" normalizeH="0" baseline="0" dirty="0" smtClean="0">
              <a:ln>
                <a:noFill/>
              </a:ln>
              <a:solidFill>
                <a:schemeClr val="tx2"/>
              </a:solidFill>
              <a:effectLst/>
              <a:latin typeface="Arial" pitchFamily="34" charset="0"/>
            </a:endParaRPr>
          </a:p>
        </p:txBody>
      </p:sp>
      <p:pic>
        <p:nvPicPr>
          <p:cNvPr id="25602" name="Picture 2" descr="http://www.perfumecreations.co.uk/images/HowSmellWorks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806" y="3035060"/>
            <a:ext cx="46355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680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A2%20Spring2000%20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20783"/>
            <a:ext cx="5768936" cy="6809509"/>
          </a:xfrm>
          <a:prstGeom prst="rect">
            <a:avLst/>
          </a:prstGeom>
        </p:spPr>
      </p:pic>
      <p:sp>
        <p:nvSpPr>
          <p:cNvPr id="3" name="Rectangle 2"/>
          <p:cNvSpPr>
            <a:spLocks noGrp="1" noChangeArrowheads="1"/>
          </p:cNvSpPr>
          <p:nvPr>
            <p:ph type="title"/>
          </p:nvPr>
        </p:nvSpPr>
        <p:spPr>
          <a:xfrm>
            <a:off x="5486400" y="304800"/>
            <a:ext cx="6400800" cy="1416844"/>
          </a:xfrm>
        </p:spPr>
        <p:txBody>
          <a:bodyPr>
            <a:normAutofit/>
          </a:bodyPr>
          <a:lstStyle/>
          <a:p>
            <a:pPr algn="ctr" eaLnBrk="1" hangingPunct="1"/>
            <a:r>
              <a:rPr lang="en-US" altLang="en-US" dirty="0" smtClean="0"/>
              <a:t> Flashbulb </a:t>
            </a:r>
            <a:br>
              <a:rPr lang="en-US" altLang="en-US" dirty="0" smtClean="0"/>
            </a:br>
            <a:r>
              <a:rPr lang="en-US" altLang="en-US" dirty="0" smtClean="0"/>
              <a:t>Memory</a:t>
            </a:r>
          </a:p>
        </p:txBody>
      </p:sp>
      <p:sp>
        <p:nvSpPr>
          <p:cNvPr id="4" name="Text Box 5"/>
          <p:cNvSpPr txBox="1">
            <a:spLocks noChangeArrowheads="1"/>
          </p:cNvSpPr>
          <p:nvPr/>
        </p:nvSpPr>
        <p:spPr bwMode="auto">
          <a:xfrm>
            <a:off x="7195128" y="2225208"/>
            <a:ext cx="30849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spcBef>
                <a:spcPct val="50000"/>
              </a:spcBef>
            </a:pPr>
            <a:r>
              <a:rPr lang="en-US" altLang="en-US" sz="2400" dirty="0"/>
              <a:t>The Day Bambi’s Mom was Shot</a:t>
            </a:r>
          </a:p>
        </p:txBody>
      </p:sp>
      <p:pic>
        <p:nvPicPr>
          <p:cNvPr id="26626" name="Picture 2" descr="http://4.bp.blogspot.com/-DyXAmABhM5U/Ta8qhPaaSVI/AAAAAAAAAgs/9Xx1frLBkBY/s1600/bambi-6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657600"/>
            <a:ext cx="4275667" cy="256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22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5080000" y="457200"/>
            <a:ext cx="6502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0" i="0" u="sng" strike="noStrike" cap="none" normalizeH="0" baseline="0" dirty="0" smtClean="0">
                <a:ln>
                  <a:noFill/>
                </a:ln>
                <a:solidFill>
                  <a:schemeClr val="tx1"/>
                </a:solidFill>
                <a:effectLst/>
                <a:latin typeface="Tahoma" pitchFamily="34" charset="0"/>
              </a:rPr>
              <a:t>Flashbulb memories typically are remarkably vivid and seemingly permanent memories.</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sng"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These memories are typically </a:t>
            </a:r>
            <a:r>
              <a:rPr kumimoji="0" lang="en-US" altLang="en-US" sz="2400" b="0" i="0" u="sng" strike="noStrike" cap="none" normalizeH="0" baseline="0" dirty="0" smtClean="0">
                <a:ln>
                  <a:noFill/>
                </a:ln>
                <a:solidFill>
                  <a:schemeClr val="tx1"/>
                </a:solidFill>
                <a:effectLst/>
                <a:latin typeface="Tahoma" pitchFamily="34" charset="0"/>
              </a:rPr>
              <a:t>of highly emotional and personal events </a:t>
            </a:r>
            <a:r>
              <a:rPr kumimoji="0" lang="en-US" altLang="en-US" sz="2400" b="0" i="0" u="none" strike="noStrike" cap="none" normalizeH="0" baseline="0" dirty="0" smtClean="0">
                <a:ln>
                  <a:noFill/>
                </a:ln>
                <a:solidFill>
                  <a:schemeClr val="tx1"/>
                </a:solidFill>
                <a:effectLst/>
                <a:latin typeface="Tahoma" pitchFamily="34" charset="0"/>
              </a:rPr>
              <a:t>in one's life.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Flashbulb memories can also be of </a:t>
            </a:r>
            <a:r>
              <a:rPr kumimoji="0" lang="en-US" altLang="en-US" sz="2400" b="0" i="0" u="sng" strike="noStrike" cap="none" normalizeH="0" baseline="0" dirty="0" smtClean="0">
                <a:ln>
                  <a:noFill/>
                </a:ln>
                <a:solidFill>
                  <a:schemeClr val="tx1"/>
                </a:solidFill>
                <a:effectLst/>
                <a:latin typeface="Tahoma" pitchFamily="34" charset="0"/>
              </a:rPr>
              <a:t>personal circumstances during an event that did not affect one personally, such as a leader's assassination or a devastating airline crash.</a:t>
            </a:r>
            <a:endParaRPr kumimoji="0" lang="en-US" altLang="en-US" sz="2400" b="0" i="0" u="none" strike="noStrike" cap="none" normalizeH="0" baseline="0" dirty="0" smtClean="0">
              <a:ln>
                <a:noFill/>
              </a:ln>
              <a:solidFill>
                <a:schemeClr val="tx1"/>
              </a:solidFill>
              <a:effectLst/>
              <a:latin typeface="Arial" pitchFamily="34" charset="0"/>
            </a:endParaRPr>
          </a:p>
        </p:txBody>
      </p:sp>
      <p:pic>
        <p:nvPicPr>
          <p:cNvPr id="16387" name="Picture 5" descr="attack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1" y="1371600"/>
            <a:ext cx="4572351"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59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1650269" y="496910"/>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smtClean="0">
                <a:solidFill>
                  <a:schemeClr val="tx2"/>
                </a:solidFill>
                <a:effectLst/>
                <a:latin typeface="Arial" pitchFamily="34" charset="0"/>
              </a:rPr>
              <a:t>FLASHBULB MEMORY</a:t>
            </a:r>
            <a:endParaRPr kumimoji="0" lang="en-US" altLang="en-US" sz="4400" b="1"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4285803" y="1804117"/>
            <a:ext cx="7037916"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indent="-342900" eaLnBrk="0" fontAlgn="base" hangingPunct="0">
              <a:spcAft>
                <a:spcPct val="0"/>
              </a:spcAft>
              <a:buSzTx/>
              <a:buFontTx/>
              <a:buChar char="•"/>
            </a:pPr>
            <a:endParaRPr lang="en-US" sz="2000" dirty="0" smtClean="0">
              <a:effectLst/>
            </a:endParaRPr>
          </a:p>
          <a:p>
            <a:pPr marL="342900" indent="-342900" eaLnBrk="0" fontAlgn="base" hangingPunct="0">
              <a:spcAft>
                <a:spcPct val="0"/>
              </a:spcAft>
              <a:buSzTx/>
              <a:buFontTx/>
              <a:buChar char="•"/>
            </a:pPr>
            <a:r>
              <a:rPr lang="en-US" sz="2000" u="sng" dirty="0" smtClean="0">
                <a:effectLst/>
              </a:rPr>
              <a:t>Flashbulb </a:t>
            </a:r>
            <a:r>
              <a:rPr lang="en-US" sz="2000" u="sng" dirty="0">
                <a:effectLst/>
              </a:rPr>
              <a:t>Memories is a special kind of emotional memory, which refers to vivid and detailed (photographic-like) </a:t>
            </a:r>
            <a:r>
              <a:rPr lang="en-US" sz="2000" dirty="0">
                <a:effectLst/>
              </a:rPr>
              <a:t>memories of highly emotional events that appear to be recorded in the brain as though with the help of a ‘camera’s flash.’ </a:t>
            </a:r>
            <a:endParaRPr lang="en-US" sz="2000" dirty="0" smtClean="0">
              <a:effectLst/>
            </a:endParaRPr>
          </a:p>
          <a:p>
            <a:pPr marL="0" indent="0">
              <a:buNone/>
            </a:pPr>
            <a:endParaRPr lang="en-US" sz="2000" dirty="0">
              <a:effectLst/>
            </a:endParaRPr>
          </a:p>
          <a:p>
            <a:pPr>
              <a:buFont typeface="Arial" panose="020B0604020202020204" pitchFamily="34" charset="0"/>
              <a:buChar char="•"/>
            </a:pPr>
            <a:r>
              <a:rPr lang="en-US" sz="2000" u="sng" dirty="0" smtClean="0">
                <a:effectLst/>
              </a:rPr>
              <a:t>Brown </a:t>
            </a:r>
            <a:r>
              <a:rPr lang="en-US" sz="2000" u="sng" dirty="0">
                <a:effectLst/>
              </a:rPr>
              <a:t>&amp; </a:t>
            </a:r>
            <a:r>
              <a:rPr lang="en-US" sz="2000" u="sng" dirty="0" err="1">
                <a:effectLst/>
              </a:rPr>
              <a:t>Kulik</a:t>
            </a:r>
            <a:r>
              <a:rPr lang="en-US" sz="2000" u="sng" dirty="0">
                <a:effectLst/>
              </a:rPr>
              <a:t> (1977) also argued that the special biological memory mechanism of FBM is triggered when an individual usually encounters significant, often unexpected and emotional events or experiences </a:t>
            </a:r>
            <a:r>
              <a:rPr lang="en-US" sz="2000" dirty="0">
                <a:effectLst/>
              </a:rPr>
              <a:t>(that has had exceeded levels of surprise and emotion) therefore creating a FBM of the immediate experiences surrounding the highly emotional (happy) experience or traumatic event.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000" b="0" i="0" u="sng" strike="noStrike" cap="none" normalizeH="0" baseline="0" dirty="0" smtClean="0">
              <a:ln>
                <a:noFill/>
              </a:ln>
              <a:solidFill>
                <a:schemeClr val="tx1"/>
              </a:solidFill>
              <a:effectLst/>
              <a:latin typeface="Tahoma" pitchFamily="34" charset="0"/>
            </a:endParaRPr>
          </a:p>
        </p:txBody>
      </p:sp>
      <p:pic>
        <p:nvPicPr>
          <p:cNvPr id="23554" name="Picture 2" descr="Image result for flashbulb memo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26" y="2356834"/>
            <a:ext cx="3267687" cy="287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398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body" idx="4294967295"/>
          </p:nvPr>
        </p:nvSpPr>
        <p:spPr bwMode="auto">
          <a:xfrm>
            <a:off x="1205948" y="1823631"/>
            <a:ext cx="4457056" cy="503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eaLnBrk="0" fontAlgn="base" hangingPunct="0">
              <a:spcAft>
                <a:spcPct val="0"/>
              </a:spcAft>
              <a:buSzTx/>
              <a:buFontTx/>
              <a:buChar char="•"/>
            </a:pPr>
            <a:r>
              <a:rPr lang="en-US" sz="2000" u="sng" dirty="0">
                <a:effectLst/>
              </a:rPr>
              <a:t>FBM theory also have unique features distinguishing/that differ them from other memories in that they are more vivid, detailed, accurate, long-lasting, consistent and easily to remember. </a:t>
            </a:r>
            <a:endParaRPr lang="en-US" sz="2000" u="sng" dirty="0" smtClean="0">
              <a:effectLst/>
            </a:endParaRPr>
          </a:p>
          <a:p>
            <a:pPr marL="0" indent="0" eaLnBrk="0" fontAlgn="base" hangingPunct="0">
              <a:spcAft>
                <a:spcPct val="0"/>
              </a:spcAft>
              <a:buSzTx/>
              <a:buNone/>
            </a:pPr>
            <a:endParaRPr lang="en-US" sz="2000" dirty="0" smtClean="0">
              <a:effectLst/>
            </a:endParaRPr>
          </a:p>
          <a:p>
            <a:pPr marL="342900" indent="-342900" eaLnBrk="0" fontAlgn="base" hangingPunct="0">
              <a:spcAft>
                <a:spcPct val="0"/>
              </a:spcAft>
              <a:buSzTx/>
              <a:buFontTx/>
              <a:buChar char="•"/>
            </a:pPr>
            <a:r>
              <a:rPr lang="en-US" sz="2000" u="sng" dirty="0" smtClean="0">
                <a:effectLst/>
              </a:rPr>
              <a:t>This </a:t>
            </a:r>
            <a:r>
              <a:rPr lang="en-US" sz="2000" u="sng" dirty="0">
                <a:effectLst/>
              </a:rPr>
              <a:t>is in contrast to normal memories, which most researchers are believed to be selective, unreliable and malleable (easily changed or distorted).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000" b="0" i="0" u="sng" strike="noStrike" cap="none" normalizeH="0" baseline="0" dirty="0" smtClean="0">
              <a:ln>
                <a:noFill/>
              </a:ln>
              <a:solidFill>
                <a:schemeClr val="tx1"/>
              </a:solidFill>
              <a:effectLst/>
              <a:latin typeface="Tahoma" pitchFamily="34" charset="0"/>
            </a:endParaRPr>
          </a:p>
        </p:txBody>
      </p:sp>
      <p:pic>
        <p:nvPicPr>
          <p:cNvPr id="24578" name="Picture 2" descr="Image result for flashbulb mem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1166" y="2011017"/>
            <a:ext cx="5022573" cy="3766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537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1930401" y="-152400"/>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Arial" pitchFamily="34" charset="0"/>
              </a:rPr>
              <a:t>Method:</a:t>
            </a:r>
          </a:p>
        </p:txBody>
      </p:sp>
      <p:sp>
        <p:nvSpPr>
          <p:cNvPr id="3" name="Rectangle 3"/>
          <p:cNvSpPr>
            <a:spLocks noGrp="1" noChangeArrowheads="1"/>
          </p:cNvSpPr>
          <p:nvPr>
            <p:ph type="body" idx="4294967295"/>
          </p:nvPr>
        </p:nvSpPr>
        <p:spPr bwMode="auto">
          <a:xfrm>
            <a:off x="4775200" y="1524001"/>
            <a:ext cx="716491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buFont typeface="Arial" panose="020B0604020202020204" pitchFamily="34" charset="0"/>
              <a:buChar char="•"/>
            </a:pPr>
            <a:r>
              <a:rPr lang="en-US" dirty="0">
                <a:effectLst/>
              </a:rPr>
              <a:t>Interviewed 80 Americans </a:t>
            </a:r>
          </a:p>
          <a:p>
            <a:pPr lvl="1">
              <a:buFont typeface="Arial" panose="020B0604020202020204" pitchFamily="34" charset="0"/>
              <a:buChar char="•"/>
            </a:pPr>
            <a:r>
              <a:rPr lang="en-US" dirty="0">
                <a:effectLst/>
              </a:rPr>
              <a:t>40 African Americans </a:t>
            </a:r>
          </a:p>
          <a:p>
            <a:pPr lvl="1">
              <a:buFont typeface="Arial" panose="020B0604020202020204" pitchFamily="34" charset="0"/>
              <a:buChar char="•"/>
            </a:pPr>
            <a:r>
              <a:rPr lang="en-US" dirty="0">
                <a:effectLst/>
              </a:rPr>
              <a:t>40 Caucasian Americans </a:t>
            </a:r>
          </a:p>
          <a:p>
            <a:pPr>
              <a:buFont typeface="Arial" panose="020B0604020202020204" pitchFamily="34" charset="0"/>
              <a:buChar char="•"/>
            </a:pPr>
            <a:r>
              <a:rPr lang="en-US" dirty="0">
                <a:effectLst/>
              </a:rPr>
              <a:t>Had to answer questions about 10 events </a:t>
            </a:r>
          </a:p>
          <a:p>
            <a:pPr lvl="1">
              <a:buFont typeface="Arial" panose="020B0604020202020204" pitchFamily="34" charset="0"/>
              <a:buChar char="•"/>
            </a:pPr>
            <a:r>
              <a:rPr lang="en-US" dirty="0">
                <a:effectLst/>
              </a:rPr>
              <a:t>9 of these events were mostly on assassinations or attempted assassinations of well-known American personalities</a:t>
            </a:r>
          </a:p>
          <a:p>
            <a:pPr lvl="1">
              <a:buFont typeface="Arial" panose="020B0604020202020204" pitchFamily="34" charset="0"/>
              <a:buChar char="•"/>
            </a:pPr>
            <a:r>
              <a:rPr lang="en-US" dirty="0">
                <a:effectLst/>
              </a:rPr>
              <a:t>The last event was self-selected of personal events that included self-shock </a:t>
            </a:r>
          </a:p>
          <a:p>
            <a:pPr>
              <a:buFont typeface="Arial" panose="020B0604020202020204" pitchFamily="34" charset="0"/>
              <a:buChar char="•"/>
            </a:pPr>
            <a:r>
              <a:rPr lang="en-US" dirty="0">
                <a:effectLst/>
              </a:rPr>
              <a:t>They were asked how much they rehearsed these events (overtly or covertly) </a:t>
            </a:r>
          </a:p>
          <a:p>
            <a:pPr lvl="1">
              <a:buFont typeface="Arial" panose="020B0604020202020204" pitchFamily="34" charset="0"/>
              <a:buChar char="•"/>
            </a:pPr>
            <a:r>
              <a:rPr lang="en-US" dirty="0">
                <a:effectLst/>
              </a:rPr>
              <a:t>Overly: rehearsal by discussing with other people </a:t>
            </a:r>
          </a:p>
          <a:p>
            <a:pPr lvl="1">
              <a:buFont typeface="Arial" panose="020B0604020202020204" pitchFamily="34" charset="0"/>
              <a:buChar char="•"/>
            </a:pPr>
            <a:r>
              <a:rPr lang="en-US" dirty="0">
                <a:effectLst/>
              </a:rPr>
              <a:t>Covertly: private rehearsing or ruminating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000" b="0" i="0" u="sng" strike="noStrike" cap="none" normalizeH="0" baseline="0" dirty="0" smtClean="0">
              <a:ln>
                <a:noFill/>
              </a:ln>
              <a:solidFill>
                <a:schemeClr val="tx1"/>
              </a:solidFill>
              <a:effectLst/>
              <a:latin typeface="Tahoma" pitchFamily="34" charset="0"/>
            </a:endParaRPr>
          </a:p>
        </p:txBody>
      </p:sp>
      <p:pic>
        <p:nvPicPr>
          <p:cNvPr id="25602" name="Picture 2" descr="Image result for kenned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 y="990600"/>
            <a:ext cx="4470400" cy="236398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Image result for martin luther king assassin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8" y="3581400"/>
            <a:ext cx="4705301" cy="2342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709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1333501" y="-304800"/>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smtClean="0">
                <a:solidFill>
                  <a:schemeClr val="tx2"/>
                </a:solidFill>
                <a:effectLst/>
                <a:latin typeface="Arial" pitchFamily="34" charset="0"/>
              </a:rPr>
              <a:t>Results</a:t>
            </a:r>
            <a:endParaRPr kumimoji="0" lang="en-US" altLang="en-US" sz="4400" b="1"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1143358" y="1962909"/>
            <a:ext cx="10822517"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buFont typeface="Arial" panose="020B0604020202020204" pitchFamily="34" charset="0"/>
              <a:buChar char="•"/>
            </a:pPr>
            <a:r>
              <a:rPr lang="en-US" sz="2000" dirty="0">
                <a:effectLst/>
              </a:rPr>
              <a:t>They found that J.F. Kennedy's assassination in </a:t>
            </a:r>
            <a:r>
              <a:rPr lang="en-US" sz="2000" u="sng" dirty="0">
                <a:effectLst/>
              </a:rPr>
              <a:t>1963 led to the most flashbulb memories of all participants (90% of participants recalled this in context and with vivid detail) </a:t>
            </a:r>
          </a:p>
          <a:p>
            <a:pPr>
              <a:buFont typeface="Arial" panose="020B0604020202020204" pitchFamily="34" charset="0"/>
              <a:buChar char="•"/>
            </a:pPr>
            <a:r>
              <a:rPr lang="en-US" sz="2000" u="sng" dirty="0">
                <a:effectLst/>
              </a:rPr>
              <a:t>African Americans recalled more FBM's of civil right leaders; e.g. the assassination of Martin Luther King more than the Caucasians recalled it (as a FBM) </a:t>
            </a:r>
          </a:p>
          <a:p>
            <a:pPr>
              <a:buFont typeface="Arial" panose="020B0604020202020204" pitchFamily="34" charset="0"/>
              <a:buChar char="•"/>
            </a:pPr>
            <a:r>
              <a:rPr lang="en-US" sz="2000" dirty="0">
                <a:effectLst/>
              </a:rPr>
              <a:t>For the tenth event (which was self-selected) most participants recalled shocking events like the death of a </a:t>
            </a:r>
            <a:r>
              <a:rPr lang="en-US" sz="2000" dirty="0" smtClean="0">
                <a:effectLst/>
              </a:rPr>
              <a:t>parent.</a:t>
            </a:r>
            <a:endParaRPr lang="en-US" sz="2000" dirty="0">
              <a:effectLst/>
            </a:endParaRP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000" b="0" i="0" u="sng" strike="noStrike" cap="none" normalizeH="0" baseline="0" dirty="0" smtClean="0">
              <a:ln>
                <a:noFill/>
              </a:ln>
              <a:solidFill>
                <a:schemeClr val="tx1"/>
              </a:solidFill>
              <a:effectLst/>
              <a:latin typeface="Tahoma" pitchFamily="34" charset="0"/>
            </a:endParaRPr>
          </a:p>
        </p:txBody>
      </p:sp>
      <p:pic>
        <p:nvPicPr>
          <p:cNvPr id="26626" name="Picture 2" descr="Image result for king kenne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00" y="4495800"/>
            <a:ext cx="5124704" cy="222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329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417848" y="1660566"/>
            <a:ext cx="5001266" cy="631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000" b="0" i="0" u="sng" strike="noStrike" cap="none" normalizeH="0" baseline="0" dirty="0" smtClean="0">
                <a:ln>
                  <a:noFill/>
                </a:ln>
                <a:solidFill>
                  <a:schemeClr val="tx1"/>
                </a:solidFill>
                <a:effectLst/>
                <a:latin typeface="Tahoma" pitchFamily="34" charset="0"/>
              </a:rPr>
              <a:t>Some theorists have suggested that a certain </a:t>
            </a:r>
            <a:r>
              <a:rPr kumimoji="0" lang="en-US" altLang="en-US" sz="2000" b="1" i="0" u="sng" strike="noStrike" cap="none" normalizeH="0" baseline="0" dirty="0" smtClean="0">
                <a:ln>
                  <a:noFill/>
                </a:ln>
                <a:solidFill>
                  <a:schemeClr val="tx1"/>
                </a:solidFill>
                <a:effectLst/>
                <a:latin typeface="Tahoma" pitchFamily="34" charset="0"/>
              </a:rPr>
              <a:t>flashbulb mechanism</a:t>
            </a:r>
            <a:r>
              <a:rPr kumimoji="0" lang="en-US" altLang="en-US" sz="2000" b="0" i="0" u="sng" strike="noStrike" cap="none" normalizeH="0" baseline="0" dirty="0" smtClean="0">
                <a:ln>
                  <a:noFill/>
                </a:ln>
                <a:solidFill>
                  <a:schemeClr val="tx1"/>
                </a:solidFill>
                <a:effectLst/>
                <a:latin typeface="Tahoma" pitchFamily="34" charset="0"/>
              </a:rPr>
              <a:t> is responsible for capturing such events and storing them in memory for an indefinite period of time</a:t>
            </a:r>
            <a:r>
              <a:rPr kumimoji="0" lang="en-US" altLang="en-US" sz="2000" b="0" i="0" u="none" strike="noStrike" cap="none" normalizeH="0" baseline="0" dirty="0" smtClean="0">
                <a:ln>
                  <a:noFill/>
                </a:ln>
                <a:solidFill>
                  <a:schemeClr val="tx1"/>
                </a:solidFill>
                <a:effectLst/>
                <a:latin typeface="Tahoma" pitchFamily="34" charset="0"/>
              </a:rPr>
              <a:t>, yet others suggest that these memories are not encoded any differently than others.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0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000" b="0" i="0" u="none" strike="noStrike" cap="none" normalizeH="0" baseline="0" dirty="0" smtClean="0">
                <a:ln>
                  <a:noFill/>
                </a:ln>
                <a:solidFill>
                  <a:schemeClr val="tx1"/>
                </a:solidFill>
                <a:effectLst/>
                <a:latin typeface="Tahoma" pitchFamily="34" charset="0"/>
              </a:rPr>
              <a:t>What makes flashbulb memories different, they argue, </a:t>
            </a:r>
            <a:r>
              <a:rPr kumimoji="0" lang="en-US" altLang="en-US" sz="2000" b="0" i="0" u="sng" strike="noStrike" cap="none" normalizeH="0" baseline="0" dirty="0" smtClean="0">
                <a:ln>
                  <a:noFill/>
                </a:ln>
                <a:solidFill>
                  <a:schemeClr val="tx1"/>
                </a:solidFill>
                <a:effectLst/>
                <a:latin typeface="Tahoma" pitchFamily="34" charset="0"/>
              </a:rPr>
              <a:t>is that they are much more often rehearsed</a:t>
            </a:r>
            <a:r>
              <a:rPr kumimoji="0" lang="en-US" altLang="en-US" sz="2000" b="0" i="0" u="none" strike="noStrike" cap="none" normalizeH="0" baseline="0" dirty="0" smtClean="0">
                <a:ln>
                  <a:noFill/>
                </a:ln>
                <a:solidFill>
                  <a:schemeClr val="tx1"/>
                </a:solidFill>
                <a:effectLst/>
                <a:latin typeface="Tahoma" pitchFamily="34" charset="0"/>
              </a:rPr>
              <a:t>. Personal reactions to such events are usually </a:t>
            </a:r>
            <a:r>
              <a:rPr kumimoji="0" lang="en-US" altLang="en-US" sz="2000" b="0" i="0" u="sng" strike="noStrike" cap="none" normalizeH="0" baseline="0" dirty="0" smtClean="0">
                <a:ln>
                  <a:noFill/>
                </a:ln>
                <a:solidFill>
                  <a:schemeClr val="tx1"/>
                </a:solidFill>
                <a:effectLst/>
                <a:latin typeface="Tahoma" pitchFamily="34" charset="0"/>
              </a:rPr>
              <a:t>brought up in conversation often, and so they are remembered more often</a:t>
            </a:r>
            <a:r>
              <a:rPr kumimoji="0" lang="en-US" altLang="en-US" sz="2400" b="0" i="0" u="sng" strike="noStrike" cap="none" normalizeH="0" baseline="0" dirty="0" smtClean="0">
                <a:ln>
                  <a:noFill/>
                </a:ln>
                <a:solidFill>
                  <a:schemeClr val="tx1"/>
                </a:solidFill>
                <a:effectLst/>
                <a:latin typeface="Tahoma" pitchFamily="34" charset="0"/>
              </a:rPr>
              <a:t>.</a:t>
            </a:r>
            <a:r>
              <a:rPr kumimoji="0" lang="en-US" altLang="en-US" sz="2400" b="0" i="0" u="none" strike="noStrike" cap="none" normalizeH="0" baseline="0" dirty="0" smtClean="0">
                <a:ln>
                  <a:noFill/>
                </a:ln>
                <a:solidFill>
                  <a:schemeClr val="tx1"/>
                </a:solidFill>
                <a:effectLst/>
                <a:latin typeface="Tahoma" pitchFamily="34" charset="0"/>
              </a:rPr>
              <a:t> </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8575" y="4098704"/>
            <a:ext cx="2683933" cy="258733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7126" y="1943099"/>
            <a:ext cx="3901440" cy="22997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454" y="0"/>
            <a:ext cx="4367345" cy="1943099"/>
          </a:xfrm>
          <a:prstGeom prst="rect">
            <a:avLst/>
          </a:prstGeom>
        </p:spPr>
      </p:pic>
    </p:spTree>
    <p:extLst>
      <p:ext uri="{BB962C8B-B14F-4D97-AF65-F5344CB8AC3E}">
        <p14:creationId xmlns:p14="http://schemas.microsoft.com/office/powerpoint/2010/main" val="3443233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rrowheads="1"/>
          </p:cNvSpPr>
          <p:nvPr>
            <p:ph type="title"/>
          </p:nvPr>
        </p:nvSpPr>
        <p:spPr/>
        <p:txBody>
          <a:bodyPr/>
          <a:lstStyle/>
          <a:p>
            <a:pPr eaLnBrk="1" hangingPunct="1">
              <a:defRPr/>
            </a:pPr>
            <a:r>
              <a:rPr lang="en-US" smtClean="0"/>
              <a:t>OPERANT CONDITIONING</a:t>
            </a:r>
          </a:p>
        </p:txBody>
      </p:sp>
      <p:sp>
        <p:nvSpPr>
          <p:cNvPr id="81923" name="Rectangle 3"/>
          <p:cNvSpPr>
            <a:spLocks noGrp="1" noChangeArrowheads="1"/>
          </p:cNvSpPr>
          <p:nvPr>
            <p:ph type="body" idx="1"/>
          </p:nvPr>
        </p:nvSpPr>
        <p:spPr>
          <a:xfrm>
            <a:off x="685800" y="2194560"/>
            <a:ext cx="5024887" cy="4361515"/>
          </a:xfrm>
        </p:spPr>
        <p:txBody>
          <a:bodyPr/>
          <a:lstStyle/>
          <a:p>
            <a:pPr eaLnBrk="1" hangingPunct="1">
              <a:buFont typeface="Wingdings" panose="05000000000000000000" pitchFamily="2" charset="2"/>
              <a:buChar char="q"/>
              <a:defRPr/>
            </a:pPr>
            <a:r>
              <a:rPr lang="en-US" u="sng" dirty="0" smtClean="0"/>
              <a:t>Organisms often associate their own actions consequences.</a:t>
            </a:r>
          </a:p>
          <a:p>
            <a:pPr eaLnBrk="1" hangingPunct="1">
              <a:buFont typeface="Wingdings" panose="05000000000000000000" pitchFamily="2" charset="2"/>
              <a:buChar char="q"/>
              <a:defRPr/>
            </a:pPr>
            <a:r>
              <a:rPr lang="en-US" dirty="0" smtClean="0"/>
              <a:t>In operant conditioning, behavior is </a:t>
            </a:r>
            <a:r>
              <a:rPr lang="en-US" u="sng" dirty="0" smtClean="0"/>
              <a:t>strengthened if followed by a </a:t>
            </a:r>
            <a:r>
              <a:rPr lang="en-US" u="sng" dirty="0" err="1" smtClean="0"/>
              <a:t>reinforcer</a:t>
            </a:r>
            <a:r>
              <a:rPr lang="en-US" u="sng" dirty="0" smtClean="0"/>
              <a:t> or diminished if followed by a punisher. </a:t>
            </a:r>
          </a:p>
          <a:p>
            <a:pPr eaLnBrk="1" hangingPunct="1">
              <a:buFont typeface="Wingdings" panose="05000000000000000000" pitchFamily="2" charset="2"/>
              <a:buChar char="q"/>
              <a:defRPr/>
            </a:pPr>
            <a:r>
              <a:rPr lang="en-US" dirty="0" smtClean="0"/>
              <a:t>Both Classical and Operant Conditioning involve acquisition, extinction, spontaneous recovery, generalization, and discrimination.</a:t>
            </a:r>
          </a:p>
          <a:p>
            <a:pPr eaLnBrk="1" hangingPunct="1">
              <a:buFont typeface="Wingdings" panose="05000000000000000000" pitchFamily="2" charset="2"/>
              <a:buNone/>
              <a:defRPr/>
            </a:pPr>
            <a:endParaRPr lang="en-US" dirty="0" smtClean="0"/>
          </a:p>
          <a:p>
            <a:pPr eaLnBrk="1" hangingPunct="1">
              <a:buFont typeface="Wingdings" panose="05000000000000000000" pitchFamily="2" charset="2"/>
              <a:buNone/>
              <a:defRPr/>
            </a:pPr>
            <a:endParaRPr lang="en-US" dirty="0" smtClean="0"/>
          </a:p>
          <a:p>
            <a:pPr eaLnBrk="1" hangingPunct="1">
              <a:buFont typeface="Wingdings" panose="05000000000000000000" pitchFamily="2" charset="2"/>
              <a:buNone/>
              <a:defRPr/>
            </a:pPr>
            <a:endParaRPr lang="en-US" dirty="0" smtClean="0"/>
          </a:p>
        </p:txBody>
      </p:sp>
      <p:pic>
        <p:nvPicPr>
          <p:cNvPr id="21506" name="Picture 2" descr="Image result for operant conditio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2804" y="1848890"/>
            <a:ext cx="3648675" cy="434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51288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0906" y="160524"/>
            <a:ext cx="8610600" cy="1293028"/>
          </a:xfrm>
        </p:spPr>
        <p:txBody>
          <a:bodyPr/>
          <a:lstStyle/>
          <a:p>
            <a:r>
              <a:rPr lang="en-US" b="1" dirty="0" err="1" smtClean="0"/>
              <a:t>neisser</a:t>
            </a:r>
            <a:endParaRPr lang="en-US" b="1" dirty="0"/>
          </a:p>
        </p:txBody>
      </p:sp>
      <p:sp>
        <p:nvSpPr>
          <p:cNvPr id="3" name="Content Placeholder 2"/>
          <p:cNvSpPr>
            <a:spLocks noGrp="1"/>
          </p:cNvSpPr>
          <p:nvPr>
            <p:ph idx="1"/>
          </p:nvPr>
        </p:nvSpPr>
        <p:spPr>
          <a:xfrm>
            <a:off x="685799" y="1587261"/>
            <a:ext cx="11174767" cy="3029128"/>
          </a:xfrm>
        </p:spPr>
        <p:txBody>
          <a:bodyPr>
            <a:normAutofit fontScale="85000" lnSpcReduction="20000"/>
          </a:bodyPr>
          <a:lstStyle/>
          <a:p>
            <a:r>
              <a:rPr lang="en-US" u="sng" dirty="0"/>
              <a:t>Three groups of informants—two in California, one in Atlanta—recalled their experiences of the 1989 Loma </a:t>
            </a:r>
            <a:r>
              <a:rPr lang="en-US" u="sng" dirty="0" err="1"/>
              <a:t>Prieta</a:t>
            </a:r>
            <a:r>
              <a:rPr lang="en-US" u="sng" dirty="0"/>
              <a:t> earthquake shortly after the event and again 1 1/2 years later. </a:t>
            </a:r>
            <a:endParaRPr lang="en-US" u="sng" dirty="0" smtClean="0"/>
          </a:p>
          <a:p>
            <a:r>
              <a:rPr lang="en-US" u="sng" dirty="0" smtClean="0"/>
              <a:t>The aim was to determine if people closer to the earthquake would remember with more detail.</a:t>
            </a:r>
          </a:p>
          <a:p>
            <a:r>
              <a:rPr lang="en-US" dirty="0" smtClean="0"/>
              <a:t>The </a:t>
            </a:r>
            <a:r>
              <a:rPr lang="en-US" dirty="0"/>
              <a:t>Californians' recalls of their own earthquake experiences were virtually perfect. </a:t>
            </a:r>
            <a:endParaRPr lang="en-US" dirty="0" smtClean="0"/>
          </a:p>
          <a:p>
            <a:r>
              <a:rPr lang="en-US" dirty="0" smtClean="0"/>
              <a:t>Even </a:t>
            </a:r>
            <a:r>
              <a:rPr lang="en-US" dirty="0"/>
              <a:t>their recalls of hearing the news of an earthquake-related event were very good: much higher than </a:t>
            </a:r>
            <a:r>
              <a:rPr lang="en-US" dirty="0" err="1"/>
              <a:t>Atlantan</a:t>
            </a:r>
            <a:r>
              <a:rPr lang="en-US" dirty="0"/>
              <a:t> recalls of hearing about the quake itself. </a:t>
            </a:r>
            <a:endParaRPr lang="en-US" dirty="0" smtClean="0"/>
          </a:p>
          <a:p>
            <a:r>
              <a:rPr lang="en-US" u="sng" dirty="0" err="1" smtClean="0"/>
              <a:t>Atlantans</a:t>
            </a:r>
            <a:r>
              <a:rPr lang="en-US" u="sng" dirty="0" smtClean="0"/>
              <a:t> </a:t>
            </a:r>
            <a:r>
              <a:rPr lang="en-US" u="sng" dirty="0"/>
              <a:t>who had relatives in the affected area remembered significantly more than those who did not. </a:t>
            </a:r>
            <a:endParaRPr lang="en-US" u="sng" dirty="0" smtClean="0"/>
          </a:p>
          <a:p>
            <a:r>
              <a:rPr lang="en-US" dirty="0" smtClean="0"/>
              <a:t>These </a:t>
            </a:r>
            <a:r>
              <a:rPr lang="en-US" dirty="0"/>
              <a:t>data show that personal involvement in the quake led to greatly improved recall, but do not show why. </a:t>
            </a:r>
            <a:endParaRPr lang="en-US" dirty="0" smtClean="0"/>
          </a:p>
        </p:txBody>
      </p:sp>
      <p:pic>
        <p:nvPicPr>
          <p:cNvPr id="4098" name="Picture 2" descr="Image result for loma prieta earthqu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450" y="4346798"/>
            <a:ext cx="4464358" cy="251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67391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Sharot</a:t>
            </a:r>
            <a:r>
              <a:rPr lang="en-US" b="1" dirty="0" smtClean="0"/>
              <a:t> </a:t>
            </a:r>
            <a:endParaRPr lang="en-US" b="1" dirty="0"/>
          </a:p>
        </p:txBody>
      </p:sp>
      <p:sp>
        <p:nvSpPr>
          <p:cNvPr id="3" name="Content Placeholder 2"/>
          <p:cNvSpPr>
            <a:spLocks noGrp="1"/>
          </p:cNvSpPr>
          <p:nvPr>
            <p:ph idx="1"/>
          </p:nvPr>
        </p:nvSpPr>
        <p:spPr>
          <a:xfrm>
            <a:off x="685800" y="1742536"/>
            <a:ext cx="7293634" cy="4476149"/>
          </a:xfrm>
        </p:spPr>
        <p:txBody>
          <a:bodyPr>
            <a:normAutofit lnSpcReduction="10000"/>
          </a:bodyPr>
          <a:lstStyle/>
          <a:p>
            <a:r>
              <a:rPr lang="en-US" dirty="0" err="1" smtClean="0"/>
              <a:t>Sharot</a:t>
            </a:r>
            <a:r>
              <a:rPr lang="en-US" dirty="0" smtClean="0"/>
              <a:t> conducted a </a:t>
            </a:r>
            <a:r>
              <a:rPr lang="en-US" u="sng" dirty="0" smtClean="0"/>
              <a:t>study of personal recollections of the terrorist attacks in New York City on 9/11.  </a:t>
            </a:r>
          </a:p>
          <a:p>
            <a:r>
              <a:rPr lang="en-US" dirty="0" smtClean="0"/>
              <a:t>Three years after the attacks, </a:t>
            </a:r>
            <a:r>
              <a:rPr lang="en-US" u="sng" dirty="0" smtClean="0"/>
              <a:t>24 participants were asked to retrieve memories of that day as well as personally selected control events from that  year</a:t>
            </a:r>
            <a:r>
              <a:rPr lang="en-US" dirty="0" smtClean="0"/>
              <a:t>.</a:t>
            </a:r>
          </a:p>
          <a:p>
            <a:r>
              <a:rPr lang="en-US" dirty="0" smtClean="0"/>
              <a:t>Researchers took into account the </a:t>
            </a:r>
            <a:r>
              <a:rPr lang="en-US" u="sng" dirty="0" smtClean="0"/>
              <a:t>geographical location</a:t>
            </a:r>
            <a:r>
              <a:rPr lang="en-US" dirty="0" smtClean="0"/>
              <a:t> of the participant during the attacks.</a:t>
            </a:r>
          </a:p>
          <a:p>
            <a:r>
              <a:rPr lang="en-US" dirty="0" smtClean="0"/>
              <a:t>Each participant was placed in an </a:t>
            </a:r>
            <a:r>
              <a:rPr lang="en-US" b="1" u="sng" dirty="0" smtClean="0"/>
              <a:t>MRI scanner </a:t>
            </a:r>
            <a:r>
              <a:rPr lang="en-US" dirty="0" smtClean="0"/>
              <a:t>and asked to retrieve 60 memories related to word cues.</a:t>
            </a:r>
          </a:p>
          <a:p>
            <a:r>
              <a:rPr lang="en-US" dirty="0" smtClean="0"/>
              <a:t>The words indicated were of an event that occurred on 9/11 and during the summer months preceding the attacks.</a:t>
            </a:r>
            <a:endParaRPr lang="en-US" dirty="0"/>
          </a:p>
        </p:txBody>
      </p:sp>
      <p:pic>
        <p:nvPicPr>
          <p:cNvPr id="3074" name="Picture 2" descr="Image result for 9/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219" y="2192785"/>
            <a:ext cx="4240781" cy="316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819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811" y="0"/>
            <a:ext cx="8610600" cy="1293028"/>
          </a:xfrm>
        </p:spPr>
        <p:txBody>
          <a:bodyPr/>
          <a:lstStyle/>
          <a:p>
            <a:r>
              <a:rPr lang="en-US" b="1" dirty="0" smtClean="0"/>
              <a:t>results</a:t>
            </a:r>
            <a:endParaRPr lang="en-US" b="1" dirty="0"/>
          </a:p>
        </p:txBody>
      </p:sp>
      <p:sp>
        <p:nvSpPr>
          <p:cNvPr id="3" name="Content Placeholder 2"/>
          <p:cNvSpPr>
            <a:spLocks noGrp="1"/>
          </p:cNvSpPr>
          <p:nvPr>
            <p:ph idx="1"/>
          </p:nvPr>
        </p:nvSpPr>
        <p:spPr>
          <a:xfrm>
            <a:off x="5055079" y="1673525"/>
            <a:ext cx="6886036" cy="4641011"/>
          </a:xfrm>
        </p:spPr>
        <p:txBody>
          <a:bodyPr>
            <a:normAutofit fontScale="92500" lnSpcReduction="10000"/>
          </a:bodyPr>
          <a:lstStyle/>
          <a:p>
            <a:r>
              <a:rPr lang="en-US" dirty="0" smtClean="0"/>
              <a:t>Downtown participants showed </a:t>
            </a:r>
            <a:r>
              <a:rPr lang="en-US" u="sng" dirty="0" smtClean="0"/>
              <a:t>selective activation of the amygdala as they recalled events from 9/11 but not when recalling controlled events</a:t>
            </a:r>
            <a:r>
              <a:rPr lang="en-US" dirty="0" smtClean="0"/>
              <a:t>.</a:t>
            </a:r>
          </a:p>
          <a:p>
            <a:r>
              <a:rPr lang="en-US" u="sng" dirty="0" smtClean="0"/>
              <a:t>83% of the downtown participants showed this reaction</a:t>
            </a:r>
            <a:r>
              <a:rPr lang="en-US" dirty="0" smtClean="0"/>
              <a:t>.</a:t>
            </a:r>
          </a:p>
          <a:p>
            <a:r>
              <a:rPr lang="en-US" u="sng" dirty="0" smtClean="0"/>
              <a:t>40% of the Midtown participants showed selective activation of the amygdala.</a:t>
            </a:r>
          </a:p>
          <a:p>
            <a:r>
              <a:rPr lang="en-US" dirty="0" smtClean="0"/>
              <a:t>There was </a:t>
            </a:r>
            <a:r>
              <a:rPr lang="en-US" u="sng" dirty="0" smtClean="0"/>
              <a:t>no difference for the summer control memory groups</a:t>
            </a:r>
            <a:r>
              <a:rPr lang="en-US" dirty="0" smtClean="0"/>
              <a:t>.</a:t>
            </a:r>
          </a:p>
          <a:p>
            <a:r>
              <a:rPr lang="en-US" dirty="0" smtClean="0"/>
              <a:t>Selective activation </a:t>
            </a:r>
            <a:r>
              <a:rPr lang="en-US" u="sng" dirty="0" smtClean="0"/>
              <a:t>correlated with proximity</a:t>
            </a:r>
            <a:r>
              <a:rPr lang="en-US" dirty="0" smtClean="0"/>
              <a:t> to the World Trade Center.</a:t>
            </a:r>
          </a:p>
          <a:p>
            <a:pPr marL="0" indent="0">
              <a:buNone/>
            </a:pPr>
            <a:endParaRPr lang="en-US" dirty="0"/>
          </a:p>
          <a:p>
            <a:pPr marL="0" indent="0">
              <a:buNone/>
            </a:pPr>
            <a:r>
              <a:rPr lang="en-US" u="sng" dirty="0" err="1" smtClean="0"/>
              <a:t>Sharot</a:t>
            </a:r>
            <a:r>
              <a:rPr lang="en-US" u="sng" dirty="0" smtClean="0"/>
              <a:t> concluded that close personal experience was important in engaging the neural mechanism that is underlying in flashbulb memory.</a:t>
            </a:r>
            <a:endParaRPr lang="en-US" u="sng" dirty="0"/>
          </a:p>
        </p:txBody>
      </p:sp>
      <p:pic>
        <p:nvPicPr>
          <p:cNvPr id="2050" name="Picture 2" descr="Image result for 9/11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64" y="1742536"/>
            <a:ext cx="4601795" cy="3313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71412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Talarico</a:t>
            </a:r>
            <a:r>
              <a:rPr lang="en-US" dirty="0" smtClean="0"/>
              <a:t> and </a:t>
            </a:r>
            <a:r>
              <a:rPr lang="en-US" dirty="0" err="1" smtClean="0"/>
              <a:t>rubin</a:t>
            </a:r>
            <a:endParaRPr lang="en-US" dirty="0"/>
          </a:p>
        </p:txBody>
      </p:sp>
      <p:sp>
        <p:nvSpPr>
          <p:cNvPr id="3" name="Content Placeholder 2"/>
          <p:cNvSpPr>
            <a:spLocks noGrp="1"/>
          </p:cNvSpPr>
          <p:nvPr>
            <p:ph idx="1"/>
          </p:nvPr>
        </p:nvSpPr>
        <p:spPr/>
        <p:txBody>
          <a:bodyPr>
            <a:normAutofit lnSpcReduction="10000"/>
          </a:bodyPr>
          <a:lstStyle/>
          <a:p>
            <a:r>
              <a:rPr lang="en-US" dirty="0"/>
              <a:t>The aim of the study was to </a:t>
            </a:r>
            <a:r>
              <a:rPr lang="en-US" u="sng" dirty="0"/>
              <a:t>see the properties of flashbulb memories and their influence of emotion on the person</a:t>
            </a:r>
            <a:r>
              <a:rPr lang="en-US" u="sng" dirty="0" smtClean="0"/>
              <a:t>.</a:t>
            </a:r>
          </a:p>
          <a:p>
            <a:r>
              <a:rPr lang="en-US" dirty="0" smtClean="0"/>
              <a:t>Also</a:t>
            </a:r>
            <a:r>
              <a:rPr lang="en-US" dirty="0"/>
              <a:t>, the aim was </a:t>
            </a:r>
            <a:r>
              <a:rPr lang="en-US" u="sng" dirty="0"/>
              <a:t>to see whether or not flashbulb memories are more consistent over time than everyday memories</a:t>
            </a:r>
            <a:r>
              <a:rPr lang="en-US" u="sng" dirty="0" smtClean="0"/>
              <a:t>.</a:t>
            </a:r>
          </a:p>
          <a:p>
            <a:endParaRPr lang="en-US" dirty="0"/>
          </a:p>
          <a:p>
            <a:r>
              <a:rPr lang="en-US" dirty="0"/>
              <a:t>The day after the attacks on the Trade Center (9/11) students at Duke were called on and were tested on memories of hearing about the terrorist attack the previous morning</a:t>
            </a:r>
            <a:r>
              <a:rPr lang="en-US" dirty="0" smtClean="0"/>
              <a:t>.</a:t>
            </a:r>
          </a:p>
          <a:p>
            <a:r>
              <a:rPr lang="en-US" dirty="0" smtClean="0"/>
              <a:t> </a:t>
            </a:r>
            <a:r>
              <a:rPr lang="en-US" dirty="0"/>
              <a:t>To do this they used open-ended questionnaires to test them. One group of 18 participants, 4 male 14 female, was tested again 7 days later. The next group of 18, 6 male 12 female, was tested again after 42 days and the last group of 18, 4 male 14 female, was tested 224 days later.</a:t>
            </a:r>
          </a:p>
        </p:txBody>
      </p:sp>
    </p:spTree>
    <p:extLst>
      <p:ext uri="{BB962C8B-B14F-4D97-AF65-F5344CB8AC3E}">
        <p14:creationId xmlns:p14="http://schemas.microsoft.com/office/powerpoint/2010/main" val="320768177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endParaRPr lang="en-US" b="1" dirty="0"/>
          </a:p>
        </p:txBody>
      </p:sp>
      <p:sp>
        <p:nvSpPr>
          <p:cNvPr id="3" name="Content Placeholder 2"/>
          <p:cNvSpPr>
            <a:spLocks noGrp="1"/>
          </p:cNvSpPr>
          <p:nvPr>
            <p:ph idx="1"/>
          </p:nvPr>
        </p:nvSpPr>
        <p:spPr>
          <a:xfrm>
            <a:off x="5124091" y="1992702"/>
            <a:ext cx="6150634" cy="4510655"/>
          </a:xfrm>
        </p:spPr>
        <p:txBody>
          <a:bodyPr>
            <a:normAutofit fontScale="92500"/>
          </a:bodyPr>
          <a:lstStyle/>
          <a:p>
            <a:r>
              <a:rPr lang="en-US" dirty="0"/>
              <a:t>They found that, just like several other studies, </a:t>
            </a:r>
            <a:r>
              <a:rPr lang="en-US" u="sng" dirty="0"/>
              <a:t>the recall consistency of these “</a:t>
            </a:r>
            <a:r>
              <a:rPr lang="en-US" u="sng" dirty="0" smtClean="0"/>
              <a:t>flashbulb</a:t>
            </a:r>
            <a:r>
              <a:rPr lang="en-US" u="sng" dirty="0"/>
              <a:t>” memories was no different than that of everyday memories</a:t>
            </a:r>
            <a:r>
              <a:rPr lang="en-US" u="sng" dirty="0" smtClean="0"/>
              <a:t>.  </a:t>
            </a:r>
          </a:p>
          <a:p>
            <a:pPr marL="0" indent="0">
              <a:buNone/>
            </a:pPr>
            <a:endParaRPr lang="en-US" dirty="0" smtClean="0"/>
          </a:p>
          <a:p>
            <a:r>
              <a:rPr lang="en-US" u="sng" dirty="0"/>
              <a:t>They concluded that Flashbulb memories are not immune to forgetting, and they aren’t any more accurate than other memories either.</a:t>
            </a:r>
            <a:r>
              <a:rPr lang="en-US" dirty="0"/>
              <a:t> They fade just as quickly as other memories and have no mechanism to keep them preserved in our brains. The real only difference is the confidence in which they are answering the question. </a:t>
            </a:r>
            <a:r>
              <a:rPr lang="en-US" u="sng" dirty="0"/>
              <a:t>The people reporting these flashbulb are 100% sure their memories are correct.</a:t>
            </a:r>
          </a:p>
        </p:txBody>
      </p:sp>
    </p:spTree>
    <p:extLst>
      <p:ext uri="{BB962C8B-B14F-4D97-AF65-F5344CB8AC3E}">
        <p14:creationId xmlns:p14="http://schemas.microsoft.com/office/powerpoint/2010/main" val="1988481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p:txBody>
          <a:bodyPr/>
          <a:lstStyle/>
          <a:p>
            <a:pPr eaLnBrk="1" hangingPunct="1">
              <a:defRPr/>
            </a:pPr>
            <a:r>
              <a:rPr lang="en-US" smtClean="0"/>
              <a:t>Thorndike’s Law of Effect</a:t>
            </a:r>
          </a:p>
        </p:txBody>
      </p:sp>
      <p:sp>
        <p:nvSpPr>
          <p:cNvPr id="89091" name="Rectangle 3"/>
          <p:cNvSpPr>
            <a:spLocks noGrp="1" noChangeArrowheads="1"/>
          </p:cNvSpPr>
          <p:nvPr>
            <p:ph type="body" idx="1"/>
          </p:nvPr>
        </p:nvSpPr>
        <p:spPr>
          <a:xfrm>
            <a:off x="5598542" y="2057402"/>
            <a:ext cx="5907657" cy="4161284"/>
          </a:xfrm>
        </p:spPr>
        <p:txBody>
          <a:bodyPr/>
          <a:lstStyle/>
          <a:p>
            <a:pPr eaLnBrk="1" hangingPunct="1">
              <a:defRPr/>
            </a:pPr>
            <a:r>
              <a:rPr lang="en-US" dirty="0" smtClean="0"/>
              <a:t>Thorndike’s principle that </a:t>
            </a:r>
            <a:r>
              <a:rPr lang="en-US" u="sng" dirty="0" smtClean="0"/>
              <a:t>behaviors followed by favorable consequences become more likely</a:t>
            </a:r>
            <a:r>
              <a:rPr lang="en-US" dirty="0" smtClean="0"/>
              <a:t> and behaviors followed by </a:t>
            </a:r>
            <a:r>
              <a:rPr lang="en-US" u="sng" dirty="0" smtClean="0"/>
              <a:t>unfavorable consequences become less likely</a:t>
            </a:r>
            <a:r>
              <a:rPr lang="en-US" dirty="0" smtClean="0"/>
              <a:t>.</a:t>
            </a:r>
          </a:p>
          <a:p>
            <a:pPr eaLnBrk="1" hangingPunct="1">
              <a:buFont typeface="Wingdings" panose="05000000000000000000" pitchFamily="2" charset="2"/>
              <a:buNone/>
              <a:defRPr/>
            </a:pPr>
            <a:endParaRPr lang="en-US" dirty="0" smtClean="0"/>
          </a:p>
          <a:p>
            <a:pPr eaLnBrk="1" hangingPunct="1">
              <a:defRPr/>
            </a:pPr>
            <a:r>
              <a:rPr lang="en-US" dirty="0" smtClean="0"/>
              <a:t>Using Thorndike’s law of effect as a starting point, B.F. Skinner will develop a behavioral technology.</a:t>
            </a:r>
          </a:p>
        </p:txBody>
      </p:sp>
      <p:pic>
        <p:nvPicPr>
          <p:cNvPr id="20482" name="Picture 2" descr="Image result for edward thorndi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492" y="2057401"/>
            <a:ext cx="3277738" cy="3933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3743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rrowheads="1"/>
          </p:cNvSpPr>
          <p:nvPr>
            <p:ph type="title"/>
          </p:nvPr>
        </p:nvSpPr>
        <p:spPr>
          <a:xfrm>
            <a:off x="1187570" y="764373"/>
            <a:ext cx="8610600" cy="1293028"/>
          </a:xfrm>
        </p:spPr>
        <p:txBody>
          <a:bodyPr/>
          <a:lstStyle/>
          <a:p>
            <a:pPr eaLnBrk="1" hangingPunct="1">
              <a:defRPr/>
            </a:pPr>
            <a:r>
              <a:rPr lang="en-US" dirty="0" smtClean="0"/>
              <a:t>B.F. Skinner</a:t>
            </a:r>
          </a:p>
        </p:txBody>
      </p:sp>
      <p:pic>
        <p:nvPicPr>
          <p:cNvPr id="10243" name="Picture 5" descr="Image:B. F. Skinn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366" y="2518913"/>
            <a:ext cx="4036203" cy="400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descr="Image result for b.f. skin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3348" y="2915489"/>
            <a:ext cx="5562600" cy="320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7039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rrowheads="1"/>
          </p:cNvSpPr>
          <p:nvPr>
            <p:ph type="title"/>
          </p:nvPr>
        </p:nvSpPr>
        <p:spPr/>
        <p:txBody>
          <a:bodyPr/>
          <a:lstStyle/>
          <a:p>
            <a:pPr eaLnBrk="1" hangingPunct="1">
              <a:defRPr/>
            </a:pPr>
            <a:r>
              <a:rPr lang="en-US" smtClean="0"/>
              <a:t>Skinner’s Learning Theory</a:t>
            </a:r>
          </a:p>
        </p:txBody>
      </p:sp>
      <p:sp>
        <p:nvSpPr>
          <p:cNvPr id="90115" name="Rectangle 3"/>
          <p:cNvSpPr>
            <a:spLocks noGrp="1" noChangeArrowheads="1"/>
          </p:cNvSpPr>
          <p:nvPr>
            <p:ph type="body" idx="1"/>
          </p:nvPr>
        </p:nvSpPr>
        <p:spPr>
          <a:xfrm>
            <a:off x="685801" y="2194561"/>
            <a:ext cx="5266426" cy="4180360"/>
          </a:xfrm>
        </p:spPr>
        <p:txBody>
          <a:bodyPr/>
          <a:lstStyle/>
          <a:p>
            <a:pPr eaLnBrk="1" hangingPunct="1">
              <a:defRPr/>
            </a:pPr>
            <a:r>
              <a:rPr lang="en-US" dirty="0" smtClean="0"/>
              <a:t>Skinner believed that there are </a:t>
            </a:r>
            <a:r>
              <a:rPr lang="en-US" u="sng" dirty="0" smtClean="0"/>
              <a:t>five main obstacles in learning:</a:t>
            </a:r>
          </a:p>
          <a:p>
            <a:pPr eaLnBrk="1" hangingPunct="1">
              <a:buFont typeface="Wingdings" panose="05000000000000000000" pitchFamily="2" charset="2"/>
              <a:buNone/>
              <a:defRPr/>
            </a:pPr>
            <a:r>
              <a:rPr lang="en-US" dirty="0" smtClean="0"/>
              <a:t>1. People have a fear of failure </a:t>
            </a:r>
          </a:p>
          <a:p>
            <a:pPr eaLnBrk="1" hangingPunct="1">
              <a:buFont typeface="Wingdings" panose="05000000000000000000" pitchFamily="2" charset="2"/>
              <a:buNone/>
              <a:defRPr/>
            </a:pPr>
            <a:r>
              <a:rPr lang="en-US" dirty="0" smtClean="0"/>
              <a:t>2. There is a lack of directions </a:t>
            </a:r>
          </a:p>
          <a:p>
            <a:pPr eaLnBrk="1" hangingPunct="1">
              <a:buFont typeface="Wingdings" panose="05000000000000000000" pitchFamily="2" charset="2"/>
              <a:buNone/>
              <a:defRPr/>
            </a:pPr>
            <a:r>
              <a:rPr lang="en-US" dirty="0" smtClean="0"/>
              <a:t>3. There is also a lack of clarity in the direction </a:t>
            </a:r>
          </a:p>
          <a:p>
            <a:pPr eaLnBrk="1" hangingPunct="1">
              <a:buFont typeface="Wingdings" panose="05000000000000000000" pitchFamily="2" charset="2"/>
              <a:buNone/>
              <a:defRPr/>
            </a:pPr>
            <a:r>
              <a:rPr lang="en-US" dirty="0" smtClean="0"/>
              <a:t>4. Positive reinforcement is not used enough </a:t>
            </a:r>
          </a:p>
          <a:p>
            <a:pPr eaLnBrk="1" hangingPunct="1">
              <a:buFont typeface="Wingdings" panose="05000000000000000000" pitchFamily="2" charset="2"/>
              <a:buNone/>
              <a:defRPr/>
            </a:pPr>
            <a:r>
              <a:rPr lang="en-US" dirty="0" smtClean="0"/>
              <a:t>5. The task is not broken down into small enough steps </a:t>
            </a:r>
          </a:p>
          <a:p>
            <a:pPr eaLnBrk="1" hangingPunct="1">
              <a:defRPr/>
            </a:pPr>
            <a:endParaRPr lang="en-US" dirty="0" smtClean="0"/>
          </a:p>
        </p:txBody>
      </p:sp>
      <p:pic>
        <p:nvPicPr>
          <p:cNvPr id="18434" name="Picture 2" descr="Image result for b.f. skinner learning the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2084" y="2057401"/>
            <a:ext cx="5619750" cy="4181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3433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a:xfrm>
            <a:off x="152400" y="590908"/>
            <a:ext cx="8229600" cy="1143000"/>
          </a:xfrm>
        </p:spPr>
        <p:txBody>
          <a:bodyPr/>
          <a:lstStyle/>
          <a:p>
            <a:pPr eaLnBrk="1" hangingPunct="1">
              <a:defRPr/>
            </a:pPr>
            <a:r>
              <a:rPr lang="en-US" b="1" dirty="0" smtClean="0"/>
              <a:t>Skinner Box</a:t>
            </a:r>
          </a:p>
        </p:txBody>
      </p:sp>
      <p:pic>
        <p:nvPicPr>
          <p:cNvPr id="13315" name="Picture 5" descr="skinner-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3414" y="1733908"/>
            <a:ext cx="5075135" cy="512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6"/>
          <p:cNvSpPr txBox="1">
            <a:spLocks noChangeArrowheads="1"/>
          </p:cNvSpPr>
          <p:nvPr/>
        </p:nvSpPr>
        <p:spPr bwMode="auto">
          <a:xfrm>
            <a:off x="7903234" y="2257246"/>
            <a:ext cx="2362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sz="2400" dirty="0"/>
              <a:t>Inside the box, the rat presses the bar for a food reward.</a:t>
            </a:r>
          </a:p>
          <a:p>
            <a:pPr eaLnBrk="1" hangingPunct="1">
              <a:spcBef>
                <a:spcPct val="50000"/>
              </a:spcBef>
            </a:pPr>
            <a:r>
              <a:rPr lang="en-US" altLang="en-US" sz="2400" dirty="0"/>
              <a:t>Outside, a measuring device records the animal’s accumulated responses.</a:t>
            </a:r>
          </a:p>
        </p:txBody>
      </p:sp>
    </p:spTree>
    <p:extLst>
      <p:ext uri="{BB962C8B-B14F-4D97-AF65-F5344CB8AC3E}">
        <p14:creationId xmlns:p14="http://schemas.microsoft.com/office/powerpoint/2010/main" val="858374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a:xfrm>
            <a:off x="-1702280" y="1162626"/>
            <a:ext cx="8610600" cy="1293028"/>
          </a:xfrm>
        </p:spPr>
        <p:txBody>
          <a:bodyPr/>
          <a:lstStyle/>
          <a:p>
            <a:pPr eaLnBrk="1" hangingPunct="1">
              <a:defRPr/>
            </a:pPr>
            <a:r>
              <a:rPr lang="en-US" b="1" dirty="0" smtClean="0"/>
              <a:t>Operant Chamber</a:t>
            </a:r>
          </a:p>
        </p:txBody>
      </p:sp>
      <p:sp>
        <p:nvSpPr>
          <p:cNvPr id="86019" name="Rectangle 3"/>
          <p:cNvSpPr>
            <a:spLocks noGrp="1" noChangeArrowheads="1"/>
          </p:cNvSpPr>
          <p:nvPr>
            <p:ph type="body" idx="1"/>
          </p:nvPr>
        </p:nvSpPr>
        <p:spPr>
          <a:xfrm>
            <a:off x="799381" y="2455654"/>
            <a:ext cx="5181600" cy="4144963"/>
          </a:xfrm>
        </p:spPr>
        <p:txBody>
          <a:bodyPr/>
          <a:lstStyle/>
          <a:p>
            <a:pPr eaLnBrk="1" hangingPunct="1">
              <a:defRPr/>
            </a:pPr>
            <a:r>
              <a:rPr lang="en-US" u="sng" dirty="0" smtClean="0"/>
              <a:t>Operant Chamber</a:t>
            </a:r>
            <a:r>
              <a:rPr lang="en-US" dirty="0" smtClean="0"/>
              <a:t>:  a chamber containing a </a:t>
            </a:r>
            <a:r>
              <a:rPr lang="en-US" u="sng" dirty="0" smtClean="0"/>
              <a:t>bar </a:t>
            </a:r>
            <a:r>
              <a:rPr lang="en-US" dirty="0" smtClean="0"/>
              <a:t>or </a:t>
            </a:r>
            <a:r>
              <a:rPr lang="en-US" u="sng" dirty="0" smtClean="0"/>
              <a:t>key that an animal</a:t>
            </a:r>
            <a:r>
              <a:rPr lang="en-US" dirty="0" smtClean="0"/>
              <a:t> can </a:t>
            </a:r>
            <a:r>
              <a:rPr lang="en-US" u="sng" dirty="0" smtClean="0"/>
              <a:t>manipulate to obtain food</a:t>
            </a:r>
            <a:r>
              <a:rPr lang="en-US" dirty="0" smtClean="0"/>
              <a:t> or water.</a:t>
            </a:r>
          </a:p>
          <a:p>
            <a:pPr eaLnBrk="1" hangingPunct="1">
              <a:defRPr/>
            </a:pPr>
            <a:r>
              <a:rPr lang="en-US" dirty="0" smtClean="0"/>
              <a:t>The chamber includes a </a:t>
            </a:r>
            <a:r>
              <a:rPr lang="en-US" u="sng" dirty="0" smtClean="0"/>
              <a:t>device to record the animal’s rate of bar pressing</a:t>
            </a:r>
            <a:r>
              <a:rPr lang="en-US" dirty="0" smtClean="0"/>
              <a:t>.</a:t>
            </a:r>
          </a:p>
        </p:txBody>
      </p:sp>
      <p:pic>
        <p:nvPicPr>
          <p:cNvPr id="14340" name="Picture 5" descr="skinnerbo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4635" y="987304"/>
            <a:ext cx="3830692" cy="530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96745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rrowheads="1"/>
          </p:cNvSpPr>
          <p:nvPr>
            <p:ph type="title"/>
          </p:nvPr>
        </p:nvSpPr>
        <p:spPr/>
        <p:txBody>
          <a:bodyPr/>
          <a:lstStyle/>
          <a:p>
            <a:pPr eaLnBrk="1" hangingPunct="1">
              <a:defRPr/>
            </a:pPr>
            <a:r>
              <a:rPr lang="en-US" smtClean="0"/>
              <a:t>Shaping Procedure</a:t>
            </a:r>
          </a:p>
        </p:txBody>
      </p:sp>
      <p:sp>
        <p:nvSpPr>
          <p:cNvPr id="107523" name="Rectangle 3"/>
          <p:cNvSpPr>
            <a:spLocks noGrp="1" noChangeArrowheads="1"/>
          </p:cNvSpPr>
          <p:nvPr>
            <p:ph type="body" idx="1"/>
          </p:nvPr>
        </p:nvSpPr>
        <p:spPr>
          <a:xfrm>
            <a:off x="685800" y="2639683"/>
            <a:ext cx="4636698" cy="3579002"/>
          </a:xfrm>
        </p:spPr>
        <p:txBody>
          <a:bodyPr>
            <a:noAutofit/>
          </a:bodyPr>
          <a:lstStyle/>
          <a:p>
            <a:pPr eaLnBrk="1" hangingPunct="1">
              <a:defRPr/>
            </a:pPr>
            <a:r>
              <a:rPr lang="en-US" sz="2800" dirty="0" smtClean="0"/>
              <a:t>The rat is placed in a lit box in a dark room.</a:t>
            </a:r>
          </a:p>
          <a:p>
            <a:pPr eaLnBrk="1" hangingPunct="1">
              <a:defRPr/>
            </a:pPr>
            <a:r>
              <a:rPr lang="en-US" sz="2800" dirty="0" smtClean="0"/>
              <a:t>When the rat faces the lever a food pellet is released.</a:t>
            </a:r>
          </a:p>
          <a:p>
            <a:pPr eaLnBrk="1" hangingPunct="1">
              <a:defRPr/>
            </a:pPr>
            <a:r>
              <a:rPr lang="en-US" sz="2800" dirty="0" smtClean="0"/>
              <a:t>Whenever the rat faces or approaches the lever the food pellet is released.</a:t>
            </a:r>
          </a:p>
        </p:txBody>
      </p:sp>
      <p:pic>
        <p:nvPicPr>
          <p:cNvPr id="15364" name="Picture 4" descr="Scans 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7705" y="2182483"/>
            <a:ext cx="4244088" cy="3636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5228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4978401" y="533400"/>
            <a:ext cx="6529916"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0000"/>
          </a:bodyPr>
          <a:lstStyle/>
          <a:p>
            <a:pPr algn="l" eaLnBrk="0" fontAlgn="base" hangingPunct="0">
              <a:spcAft>
                <a:spcPct val="0"/>
              </a:spcAft>
            </a:pPr>
            <a:r>
              <a:rPr lang="en-US" dirty="0" smtClean="0">
                <a:effectLst/>
              </a:rPr>
              <a:t/>
            </a:r>
            <a:br>
              <a:rPr lang="en-US" dirty="0" smtClean="0">
                <a:effectLst/>
              </a:rPr>
            </a:br>
            <a:r>
              <a:rPr lang="en-US" dirty="0" smtClean="0">
                <a:effectLst/>
              </a:rPr>
              <a:t>#20</a:t>
            </a:r>
            <a:br>
              <a:rPr lang="en-US" dirty="0" smtClean="0">
                <a:effectLst/>
              </a:rPr>
            </a:br>
            <a:r>
              <a:rPr lang="en-US" sz="4000" dirty="0" smtClean="0">
                <a:effectLst/>
              </a:rPr>
              <a:t>Outline </a:t>
            </a:r>
            <a:r>
              <a:rPr lang="en-US" sz="4000" dirty="0">
                <a:effectLst/>
              </a:rPr>
              <a:t>principles that define the cognitive level of analysis.</a:t>
            </a:r>
            <a:br>
              <a:rPr lang="en-US" sz="4000" dirty="0">
                <a:effectLst/>
              </a:rPr>
            </a:br>
            <a:endParaRPr kumimoji="0" lang="en-US" altLang="en-US" sz="4000" b="0"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4687357" y="2819400"/>
            <a:ext cx="7112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buFont typeface="Wingdings" panose="05000000000000000000" pitchFamily="2" charset="2"/>
              <a:buChar char="§"/>
            </a:pPr>
            <a:r>
              <a:rPr lang="en-US" sz="2400" dirty="0">
                <a:effectLst/>
              </a:rPr>
              <a:t> </a:t>
            </a:r>
            <a:r>
              <a:rPr lang="en-US" sz="2400" dirty="0" smtClean="0">
                <a:latin typeface="+mj-lt"/>
              </a:rPr>
              <a:t>Mental processes can be studied scientifically.</a:t>
            </a:r>
            <a:endParaRPr lang="en-US" sz="2400" b="1" dirty="0">
              <a:latin typeface="+mj-lt"/>
            </a:endParaRPr>
          </a:p>
          <a:p>
            <a:pPr>
              <a:buFont typeface="Wingdings" panose="05000000000000000000" pitchFamily="2" charset="2"/>
              <a:buChar char="§"/>
            </a:pPr>
            <a:r>
              <a:rPr lang="en-US" sz="2400" dirty="0" smtClean="0">
                <a:latin typeface="+mj-lt"/>
              </a:rPr>
              <a:t>Mental representations guide behavior.</a:t>
            </a:r>
          </a:p>
          <a:p>
            <a:pPr>
              <a:buFont typeface="Wingdings" panose="05000000000000000000" pitchFamily="2" charset="2"/>
              <a:buChar char="§"/>
            </a:pPr>
            <a:r>
              <a:rPr lang="en-US" sz="2400" dirty="0" smtClean="0">
                <a:latin typeface="+mj-lt"/>
              </a:rPr>
              <a:t>Cognitive processes do not function in isolation.</a:t>
            </a:r>
          </a:p>
          <a:p>
            <a:pPr>
              <a:buFont typeface="Wingdings" panose="05000000000000000000" pitchFamily="2" charset="2"/>
              <a:buChar char="§"/>
            </a:pPr>
            <a:r>
              <a:rPr lang="en-US" sz="2400" dirty="0" smtClean="0">
                <a:latin typeface="+mj-lt"/>
              </a:rPr>
              <a:t>Biases in cognitive processes can be systematic and predictable.</a:t>
            </a:r>
          </a:p>
        </p:txBody>
      </p:sp>
      <p:pic>
        <p:nvPicPr>
          <p:cNvPr id="5" name="Picture 2" descr="Image result for IB"/>
          <p:cNvPicPr>
            <a:picLocks noChangeAspect="1" noChangeArrowheads="1"/>
          </p:cNvPicPr>
          <p:nvPr/>
        </p:nvPicPr>
        <p:blipFill>
          <a:blip r:embed="rId2">
            <a:extLst>
              <a:ext uri="{28A0092B-C50C-407E-A947-70E740481C1C}">
                <a14:useLocalDpi xmlns:a14="http://schemas.microsoft.com/office/drawing/2010/main" val="0"/>
              </a:ext>
            </a:extLst>
          </a:blip>
          <a:srcRect l="18510" t="20547" r="61488" b="27397"/>
          <a:stretch>
            <a:fillRect/>
          </a:stretch>
        </p:blipFill>
        <p:spPr bwMode="auto">
          <a:xfrm>
            <a:off x="3556000" y="273676"/>
            <a:ext cx="142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Image result for cogn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81200"/>
            <a:ext cx="3429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262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rrowheads="1"/>
          </p:cNvSpPr>
          <p:nvPr>
            <p:ph type="title"/>
          </p:nvPr>
        </p:nvSpPr>
        <p:spPr>
          <a:xfrm>
            <a:off x="1793575" y="790252"/>
            <a:ext cx="8610600" cy="1293028"/>
          </a:xfrm>
        </p:spPr>
        <p:txBody>
          <a:bodyPr/>
          <a:lstStyle/>
          <a:p>
            <a:pPr eaLnBrk="1" hangingPunct="1">
              <a:defRPr/>
            </a:pPr>
            <a:r>
              <a:rPr lang="en-US" dirty="0" smtClean="0"/>
              <a:t>Shaping Procedure</a:t>
            </a:r>
          </a:p>
        </p:txBody>
      </p:sp>
      <p:sp>
        <p:nvSpPr>
          <p:cNvPr id="108547" name="Rectangle 3"/>
          <p:cNvSpPr>
            <a:spLocks noGrp="1" noChangeArrowheads="1"/>
          </p:cNvSpPr>
          <p:nvPr>
            <p:ph type="body" idx="1"/>
          </p:nvPr>
        </p:nvSpPr>
        <p:spPr>
          <a:xfrm>
            <a:off x="685800" y="2194560"/>
            <a:ext cx="4101860" cy="4033712"/>
          </a:xfrm>
        </p:spPr>
        <p:txBody>
          <a:bodyPr>
            <a:normAutofit lnSpcReduction="10000"/>
          </a:bodyPr>
          <a:lstStyle/>
          <a:p>
            <a:pPr eaLnBrk="1" hangingPunct="1">
              <a:defRPr/>
            </a:pPr>
            <a:r>
              <a:rPr lang="en-US" sz="2800" dirty="0" smtClean="0"/>
              <a:t>The next step would be to only release the pellet when the rat approaches the lever.</a:t>
            </a:r>
          </a:p>
          <a:p>
            <a:pPr eaLnBrk="1" hangingPunct="1">
              <a:defRPr/>
            </a:pPr>
            <a:r>
              <a:rPr lang="en-US" sz="2800" dirty="0" smtClean="0"/>
              <a:t>When the rat shows interest in the lever by sniffing it or touching it, it will receive a pellet.</a:t>
            </a:r>
          </a:p>
          <a:p>
            <a:pPr eaLnBrk="1" hangingPunct="1">
              <a:buFont typeface="Wingdings" panose="05000000000000000000" pitchFamily="2" charset="2"/>
              <a:buNone/>
              <a:defRPr/>
            </a:pPr>
            <a:endParaRPr lang="en-US" dirty="0" smtClean="0"/>
          </a:p>
        </p:txBody>
      </p:sp>
      <p:pic>
        <p:nvPicPr>
          <p:cNvPr id="16388" name="Picture 4" descr="Scans 00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8875" y="2359324"/>
            <a:ext cx="4903131" cy="403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4919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rrowheads="1"/>
          </p:cNvSpPr>
          <p:nvPr>
            <p:ph type="title"/>
          </p:nvPr>
        </p:nvSpPr>
        <p:spPr/>
        <p:txBody>
          <a:bodyPr/>
          <a:lstStyle/>
          <a:p>
            <a:pPr eaLnBrk="1" hangingPunct="1">
              <a:defRPr/>
            </a:pPr>
            <a:r>
              <a:rPr lang="en-US" smtClean="0"/>
              <a:t>Shaping Procedure</a:t>
            </a:r>
          </a:p>
        </p:txBody>
      </p:sp>
      <p:sp>
        <p:nvSpPr>
          <p:cNvPr id="109571" name="Rectangle 3"/>
          <p:cNvSpPr>
            <a:spLocks noGrp="1" noChangeArrowheads="1"/>
          </p:cNvSpPr>
          <p:nvPr>
            <p:ph type="body" idx="1"/>
          </p:nvPr>
        </p:nvSpPr>
        <p:spPr>
          <a:xfrm>
            <a:off x="6573328" y="2320506"/>
            <a:ext cx="4932872" cy="3898179"/>
          </a:xfrm>
        </p:spPr>
        <p:txBody>
          <a:bodyPr>
            <a:normAutofit/>
          </a:bodyPr>
          <a:lstStyle/>
          <a:p>
            <a:pPr eaLnBrk="1" hangingPunct="1">
              <a:defRPr/>
            </a:pPr>
            <a:r>
              <a:rPr lang="en-US" sz="2800" dirty="0" smtClean="0"/>
              <a:t>When the rat puts his paw on the lever a pellet is released.</a:t>
            </a:r>
          </a:p>
          <a:p>
            <a:pPr eaLnBrk="1" hangingPunct="1">
              <a:defRPr/>
            </a:pPr>
            <a:r>
              <a:rPr lang="en-US" sz="2800" dirty="0" smtClean="0"/>
              <a:t>This final step is continued until the rat puts enough pressure on the lever to release a pellet himself.</a:t>
            </a:r>
          </a:p>
        </p:txBody>
      </p:sp>
      <p:pic>
        <p:nvPicPr>
          <p:cNvPr id="17412" name="Picture 4" descr="Scans 00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53" y="2057401"/>
            <a:ext cx="4950607" cy="416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00384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a:xfrm>
            <a:off x="3180271" y="117392"/>
            <a:ext cx="8610600" cy="1293028"/>
          </a:xfrm>
        </p:spPr>
        <p:txBody>
          <a:bodyPr/>
          <a:lstStyle/>
          <a:p>
            <a:pPr eaLnBrk="1" hangingPunct="1">
              <a:defRPr/>
            </a:pPr>
            <a:r>
              <a:rPr lang="en-US" dirty="0" smtClean="0"/>
              <a:t>Types of Reinforcement</a:t>
            </a:r>
          </a:p>
        </p:txBody>
      </p:sp>
      <p:sp>
        <p:nvSpPr>
          <p:cNvPr id="94211" name="Rectangle 3"/>
          <p:cNvSpPr>
            <a:spLocks noGrp="1" noChangeArrowheads="1"/>
          </p:cNvSpPr>
          <p:nvPr>
            <p:ph type="body" idx="1"/>
          </p:nvPr>
        </p:nvSpPr>
        <p:spPr>
          <a:xfrm>
            <a:off x="106392" y="1630392"/>
            <a:ext cx="4343400" cy="4648200"/>
          </a:xfrm>
        </p:spPr>
        <p:txBody>
          <a:bodyPr>
            <a:normAutofit fontScale="92500"/>
          </a:bodyPr>
          <a:lstStyle/>
          <a:p>
            <a:pPr eaLnBrk="1" hangingPunct="1">
              <a:lnSpc>
                <a:spcPct val="80000"/>
              </a:lnSpc>
              <a:defRPr/>
            </a:pPr>
            <a:r>
              <a:rPr lang="en-US" sz="2400" b="1" dirty="0"/>
              <a:t>Reinforcement:</a:t>
            </a:r>
            <a:r>
              <a:rPr lang="en-US" sz="2400" dirty="0"/>
              <a:t> any event that strengthens a behavior.</a:t>
            </a:r>
          </a:p>
          <a:p>
            <a:pPr eaLnBrk="1" hangingPunct="1">
              <a:lnSpc>
                <a:spcPct val="80000"/>
              </a:lnSpc>
              <a:buFont typeface="Wingdings" panose="05000000000000000000" pitchFamily="2" charset="2"/>
              <a:buNone/>
              <a:defRPr/>
            </a:pPr>
            <a:endParaRPr lang="en-US" sz="2400" dirty="0"/>
          </a:p>
          <a:p>
            <a:pPr eaLnBrk="1" hangingPunct="1">
              <a:lnSpc>
                <a:spcPct val="80000"/>
              </a:lnSpc>
              <a:buFont typeface="Wingdings" panose="05000000000000000000" pitchFamily="2" charset="2"/>
              <a:buNone/>
              <a:defRPr/>
            </a:pPr>
            <a:endParaRPr lang="en-US" sz="2400" dirty="0"/>
          </a:p>
          <a:p>
            <a:pPr eaLnBrk="1" hangingPunct="1">
              <a:lnSpc>
                <a:spcPct val="80000"/>
              </a:lnSpc>
              <a:defRPr/>
            </a:pPr>
            <a:r>
              <a:rPr lang="en-US" sz="2400" b="1" dirty="0"/>
              <a:t>Positive Reinforcement</a:t>
            </a:r>
            <a:r>
              <a:rPr lang="en-US" sz="2400" dirty="0"/>
              <a:t>:  increasing behavior using positive stimuli such as food.</a:t>
            </a:r>
          </a:p>
          <a:p>
            <a:pPr eaLnBrk="1" hangingPunct="1">
              <a:lnSpc>
                <a:spcPct val="80000"/>
              </a:lnSpc>
              <a:buFont typeface="Wingdings" panose="05000000000000000000" pitchFamily="2" charset="2"/>
              <a:buNone/>
              <a:defRPr/>
            </a:pPr>
            <a:endParaRPr lang="en-US" sz="2400" dirty="0"/>
          </a:p>
          <a:p>
            <a:pPr eaLnBrk="1" hangingPunct="1">
              <a:lnSpc>
                <a:spcPct val="80000"/>
              </a:lnSpc>
              <a:buFont typeface="Wingdings" panose="05000000000000000000" pitchFamily="2" charset="2"/>
              <a:buNone/>
              <a:defRPr/>
            </a:pPr>
            <a:endParaRPr lang="en-US" sz="2400" dirty="0"/>
          </a:p>
          <a:p>
            <a:pPr eaLnBrk="1" hangingPunct="1">
              <a:lnSpc>
                <a:spcPct val="80000"/>
              </a:lnSpc>
              <a:defRPr/>
            </a:pPr>
            <a:r>
              <a:rPr lang="en-US" sz="2400" b="1" dirty="0"/>
              <a:t>Negative Reinforcement</a:t>
            </a:r>
            <a:r>
              <a:rPr lang="en-US" sz="2400" dirty="0"/>
              <a:t>: increasing behaviors by stopping or reducing negative stimuli.</a:t>
            </a:r>
          </a:p>
        </p:txBody>
      </p:sp>
      <p:sp>
        <p:nvSpPr>
          <p:cNvPr id="94212" name="Text Box 4"/>
          <p:cNvSpPr txBox="1">
            <a:spLocks noChangeArrowheads="1"/>
          </p:cNvSpPr>
          <p:nvPr/>
        </p:nvSpPr>
        <p:spPr bwMode="auto">
          <a:xfrm>
            <a:off x="8747185" y="1600200"/>
            <a:ext cx="2904226"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r>
              <a:rPr lang="en-US" altLang="en-US" sz="2000" b="1" dirty="0"/>
              <a:t>           </a:t>
            </a:r>
            <a:r>
              <a:rPr lang="en-US" altLang="en-US" sz="2000" b="1" dirty="0" smtClean="0"/>
              <a:t>EXAMPLES</a:t>
            </a:r>
            <a:endParaRPr lang="en-US" altLang="en-US" sz="2000" b="1" dirty="0"/>
          </a:p>
          <a:p>
            <a:pPr eaLnBrk="1" hangingPunct="1">
              <a:spcBef>
                <a:spcPct val="50000"/>
              </a:spcBef>
            </a:pPr>
            <a:r>
              <a:rPr lang="en-US" altLang="en-US" sz="2000" b="1" dirty="0"/>
              <a:t>If you call your parents from college and </a:t>
            </a:r>
            <a:r>
              <a:rPr lang="en-US" altLang="en-US" sz="2000" b="1" u="sng" dirty="0"/>
              <a:t>ask for money</a:t>
            </a:r>
            <a:r>
              <a:rPr lang="en-US" altLang="en-US" sz="2000" b="1" dirty="0"/>
              <a:t> and they give it to you, you will likely call again</a:t>
            </a:r>
            <a:r>
              <a:rPr lang="en-US" altLang="en-US" sz="2000" b="1" dirty="0" smtClean="0"/>
              <a:t>.</a:t>
            </a:r>
            <a:endParaRPr lang="en-US" altLang="en-US" sz="2000" b="1" dirty="0"/>
          </a:p>
          <a:p>
            <a:pPr eaLnBrk="1" hangingPunct="1">
              <a:spcBef>
                <a:spcPct val="50000"/>
              </a:spcBef>
            </a:pPr>
            <a:r>
              <a:rPr lang="en-US" altLang="en-US" sz="2000" b="1" u="sng" dirty="0"/>
              <a:t>Putting on your seatbelt</a:t>
            </a:r>
            <a:r>
              <a:rPr lang="en-US" altLang="en-US" sz="2000" b="1" dirty="0"/>
              <a:t> makes the annoying bell stop in the car.</a:t>
            </a:r>
          </a:p>
        </p:txBody>
      </p:sp>
      <p:pic>
        <p:nvPicPr>
          <p:cNvPr id="11266" name="Picture 2" descr="Image result for positive reinforc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9792" y="1136729"/>
            <a:ext cx="4226644" cy="281776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negative reinforcement examp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382" y="4155402"/>
            <a:ext cx="3603464" cy="2702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94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utoUpdateAnimBg="0"/>
      <p:bldP spid="94212"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Image result for types of reinforc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174" y="845388"/>
            <a:ext cx="7822942" cy="5867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703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rrowheads="1"/>
          </p:cNvSpPr>
          <p:nvPr>
            <p:ph type="title"/>
          </p:nvPr>
        </p:nvSpPr>
        <p:spPr>
          <a:xfrm>
            <a:off x="1420483" y="660856"/>
            <a:ext cx="8610600" cy="1293028"/>
          </a:xfrm>
        </p:spPr>
        <p:txBody>
          <a:bodyPr/>
          <a:lstStyle/>
          <a:p>
            <a:pPr eaLnBrk="1" hangingPunct="1">
              <a:defRPr/>
            </a:pPr>
            <a:r>
              <a:rPr lang="en-US" b="1" dirty="0" smtClean="0"/>
              <a:t>Punishment</a:t>
            </a:r>
          </a:p>
        </p:txBody>
      </p:sp>
      <p:sp>
        <p:nvSpPr>
          <p:cNvPr id="110595" name="Rectangle 3"/>
          <p:cNvSpPr>
            <a:spLocks noGrp="1" noChangeArrowheads="1"/>
          </p:cNvSpPr>
          <p:nvPr>
            <p:ph type="body" idx="1"/>
          </p:nvPr>
        </p:nvSpPr>
        <p:spPr>
          <a:xfrm>
            <a:off x="6495690" y="2199736"/>
            <a:ext cx="5010509" cy="4018950"/>
          </a:xfrm>
        </p:spPr>
        <p:txBody>
          <a:bodyPr/>
          <a:lstStyle/>
          <a:p>
            <a:pPr eaLnBrk="1" hangingPunct="1">
              <a:defRPr/>
            </a:pPr>
            <a:r>
              <a:rPr lang="en-US" u="sng" dirty="0" smtClean="0"/>
              <a:t>Punishment is a consequence that decreases the likelihood of a behavior occurring again.</a:t>
            </a:r>
          </a:p>
          <a:p>
            <a:pPr eaLnBrk="1" hangingPunct="1">
              <a:buFont typeface="Wingdings" panose="05000000000000000000" pitchFamily="2" charset="2"/>
              <a:buNone/>
              <a:defRPr/>
            </a:pPr>
            <a:r>
              <a:rPr lang="en-US" dirty="0" smtClean="0">
                <a:solidFill>
                  <a:schemeClr val="hlink"/>
                </a:solidFill>
              </a:rPr>
              <a:t>Examples:</a:t>
            </a:r>
          </a:p>
          <a:p>
            <a:pPr eaLnBrk="1" hangingPunct="1">
              <a:defRPr/>
            </a:pPr>
            <a:r>
              <a:rPr lang="en-US" dirty="0" smtClean="0"/>
              <a:t>Heavy fines for misbehavior in sports.</a:t>
            </a:r>
          </a:p>
          <a:p>
            <a:pPr eaLnBrk="1" hangingPunct="1">
              <a:defRPr/>
            </a:pPr>
            <a:r>
              <a:rPr lang="en-US" dirty="0" smtClean="0"/>
              <a:t>Sitting in I.S.S. after several </a:t>
            </a:r>
            <a:r>
              <a:rPr lang="en-US" dirty="0" err="1" smtClean="0"/>
              <a:t>tardies</a:t>
            </a:r>
            <a:r>
              <a:rPr lang="en-US" dirty="0" smtClean="0"/>
              <a:t> to school.</a:t>
            </a:r>
          </a:p>
          <a:p>
            <a:pPr eaLnBrk="1" hangingPunct="1">
              <a:defRPr/>
            </a:pPr>
            <a:r>
              <a:rPr lang="en-US" dirty="0" smtClean="0"/>
              <a:t>Losing eligibility to play sports after poor grades.</a:t>
            </a:r>
          </a:p>
          <a:p>
            <a:pPr eaLnBrk="1" hangingPunct="1">
              <a:buFont typeface="Wingdings" panose="05000000000000000000" pitchFamily="2" charset="2"/>
              <a:buNone/>
              <a:defRPr/>
            </a:pPr>
            <a:endParaRPr lang="en-US" dirty="0" smtClean="0"/>
          </a:p>
          <a:p>
            <a:pPr eaLnBrk="1" hangingPunct="1">
              <a:buFont typeface="Wingdings" panose="05000000000000000000" pitchFamily="2" charset="2"/>
              <a:buNone/>
              <a:defRPr/>
            </a:pPr>
            <a:endParaRPr lang="en-US" dirty="0" smtClean="0"/>
          </a:p>
        </p:txBody>
      </p:sp>
      <p:pic>
        <p:nvPicPr>
          <p:cNvPr id="10242" name="Picture 2" descr="Image result for punishment bf ski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816" y="2398142"/>
            <a:ext cx="4523480" cy="3433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6222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rrowheads="1"/>
          </p:cNvSpPr>
          <p:nvPr>
            <p:ph type="title"/>
          </p:nvPr>
        </p:nvSpPr>
        <p:spPr>
          <a:xfrm>
            <a:off x="1325593" y="557339"/>
            <a:ext cx="8610600" cy="1293028"/>
          </a:xfrm>
        </p:spPr>
        <p:txBody>
          <a:bodyPr/>
          <a:lstStyle/>
          <a:p>
            <a:pPr eaLnBrk="1" hangingPunct="1">
              <a:defRPr/>
            </a:pPr>
            <a:r>
              <a:rPr lang="en-US" dirty="0" smtClean="0"/>
              <a:t>Punishment </a:t>
            </a:r>
            <a:r>
              <a:rPr lang="en-US" dirty="0" err="1" smtClean="0"/>
              <a:t>cont</a:t>
            </a:r>
            <a:r>
              <a:rPr lang="en-US" dirty="0" smtClean="0"/>
              <a:t>…</a:t>
            </a:r>
          </a:p>
        </p:txBody>
      </p:sp>
      <p:sp>
        <p:nvSpPr>
          <p:cNvPr id="123907" name="Rectangle 3"/>
          <p:cNvSpPr>
            <a:spLocks noGrp="1" noChangeArrowheads="1"/>
          </p:cNvSpPr>
          <p:nvPr>
            <p:ph type="body" idx="1"/>
          </p:nvPr>
        </p:nvSpPr>
        <p:spPr>
          <a:xfrm>
            <a:off x="685800" y="2130726"/>
            <a:ext cx="5188789" cy="4087960"/>
          </a:xfrm>
        </p:spPr>
        <p:txBody>
          <a:bodyPr/>
          <a:lstStyle/>
          <a:p>
            <a:pPr eaLnBrk="1" hangingPunct="1">
              <a:defRPr/>
            </a:pPr>
            <a:r>
              <a:rPr lang="en-US" dirty="0" smtClean="0"/>
              <a:t>Even though punishment suppresses unwanted behavior it does not guide one toward the desirable behavior.</a:t>
            </a:r>
          </a:p>
          <a:p>
            <a:pPr eaLnBrk="1" hangingPunct="1">
              <a:defRPr/>
            </a:pPr>
            <a:r>
              <a:rPr lang="en-US" dirty="0" smtClean="0"/>
              <a:t>Parents of delinquent youth often lack the awareness of how to reinforce the desirable behavior.</a:t>
            </a:r>
          </a:p>
          <a:p>
            <a:pPr eaLnBrk="1" hangingPunct="1">
              <a:defRPr/>
            </a:pPr>
            <a:r>
              <a:rPr lang="en-US" dirty="0" smtClean="0"/>
              <a:t>Psychologists favor positive/negative reinforcement over punishment in child-rearing.</a:t>
            </a:r>
          </a:p>
        </p:txBody>
      </p:sp>
      <p:pic>
        <p:nvPicPr>
          <p:cNvPr id="9218" name="Picture 2" descr="Image result for punishment bf skin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467" y="1620245"/>
            <a:ext cx="5178005" cy="5454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7060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rrowheads="1"/>
          </p:cNvSpPr>
          <p:nvPr>
            <p:ph type="title"/>
          </p:nvPr>
        </p:nvSpPr>
        <p:spPr/>
        <p:txBody>
          <a:bodyPr/>
          <a:lstStyle/>
          <a:p>
            <a:pPr eaLnBrk="1" hangingPunct="1">
              <a:defRPr/>
            </a:pPr>
            <a:r>
              <a:rPr lang="en-US" smtClean="0"/>
              <a:t>Ways to Decrease Behavior</a:t>
            </a:r>
          </a:p>
        </p:txBody>
      </p:sp>
      <p:pic>
        <p:nvPicPr>
          <p:cNvPr id="32771" name="Picture 4" descr="Scans 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57401"/>
            <a:ext cx="89916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47387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rrowheads="1"/>
          </p:cNvSpPr>
          <p:nvPr>
            <p:ph type="title"/>
          </p:nvPr>
        </p:nvSpPr>
        <p:spPr/>
        <p:txBody>
          <a:bodyPr/>
          <a:lstStyle/>
          <a:p>
            <a:pPr eaLnBrk="1" hangingPunct="1">
              <a:defRPr/>
            </a:pPr>
            <a:r>
              <a:rPr lang="en-US"/>
              <a:t>Cognition and Operant Conditioning</a:t>
            </a:r>
          </a:p>
        </p:txBody>
      </p:sp>
      <p:sp>
        <p:nvSpPr>
          <p:cNvPr id="124931" name="Rectangle 3"/>
          <p:cNvSpPr>
            <a:spLocks noGrp="1" noChangeArrowheads="1"/>
          </p:cNvSpPr>
          <p:nvPr>
            <p:ph type="body" idx="1"/>
          </p:nvPr>
        </p:nvSpPr>
        <p:spPr>
          <a:xfrm>
            <a:off x="634042" y="2696716"/>
            <a:ext cx="6137694" cy="4161284"/>
          </a:xfrm>
        </p:spPr>
        <p:txBody>
          <a:bodyPr/>
          <a:lstStyle/>
          <a:p>
            <a:pPr eaLnBrk="1" hangingPunct="1">
              <a:defRPr/>
            </a:pPr>
            <a:r>
              <a:rPr lang="en-US" dirty="0" smtClean="0"/>
              <a:t>Evidence of cognitive processes has come from studying rats in mazes.</a:t>
            </a:r>
          </a:p>
          <a:p>
            <a:pPr eaLnBrk="1" hangingPunct="1">
              <a:defRPr/>
            </a:pPr>
            <a:r>
              <a:rPr lang="en-US" dirty="0" smtClean="0"/>
              <a:t>Rats exploring a maze with </a:t>
            </a:r>
            <a:r>
              <a:rPr lang="en-US" u="sng" dirty="0" smtClean="0"/>
              <a:t>no obvious reward</a:t>
            </a:r>
            <a:r>
              <a:rPr lang="en-US" dirty="0" smtClean="0"/>
              <a:t> will </a:t>
            </a:r>
            <a:r>
              <a:rPr lang="en-US" u="sng" dirty="0" smtClean="0"/>
              <a:t>wander at their leisure</a:t>
            </a:r>
            <a:r>
              <a:rPr lang="en-US" dirty="0" smtClean="0"/>
              <a:t>.</a:t>
            </a:r>
          </a:p>
          <a:p>
            <a:pPr eaLnBrk="1" hangingPunct="1">
              <a:defRPr/>
            </a:pPr>
            <a:r>
              <a:rPr lang="en-US" dirty="0" smtClean="0"/>
              <a:t>The rats will develop a </a:t>
            </a:r>
            <a:r>
              <a:rPr lang="en-US" u="sng" dirty="0" smtClean="0"/>
              <a:t>cognitive map</a:t>
            </a:r>
            <a:r>
              <a:rPr lang="en-US" dirty="0" smtClean="0"/>
              <a:t> of the maze.</a:t>
            </a:r>
          </a:p>
          <a:p>
            <a:pPr eaLnBrk="1" hangingPunct="1">
              <a:defRPr/>
            </a:pPr>
            <a:r>
              <a:rPr lang="en-US" dirty="0" smtClean="0"/>
              <a:t>When a </a:t>
            </a:r>
            <a:r>
              <a:rPr lang="en-US" u="sng" dirty="0" smtClean="0"/>
              <a:t>reward is present</a:t>
            </a:r>
            <a:r>
              <a:rPr lang="en-US" dirty="0" smtClean="0"/>
              <a:t> the rat can </a:t>
            </a:r>
            <a:r>
              <a:rPr lang="en-US" u="sng" dirty="0" smtClean="0"/>
              <a:t>get through the maze very quickly.</a:t>
            </a:r>
          </a:p>
        </p:txBody>
      </p:sp>
      <p:pic>
        <p:nvPicPr>
          <p:cNvPr id="7170" name="Picture 2" descr="Image result for rats ma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8386" y="2569490"/>
            <a:ext cx="4939461" cy="354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27129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4996" y="30193"/>
            <a:ext cx="8610600" cy="1293028"/>
          </a:xfrm>
        </p:spPr>
        <p:txBody>
          <a:bodyPr/>
          <a:lstStyle/>
          <a:p>
            <a:r>
              <a:rPr lang="en-US" dirty="0" smtClean="0"/>
              <a:t>Cognitive Psychology</a:t>
            </a:r>
            <a:endParaRPr lang="en-US" dirty="0"/>
          </a:p>
        </p:txBody>
      </p:sp>
      <p:sp>
        <p:nvSpPr>
          <p:cNvPr id="3" name="Content Placeholder 2"/>
          <p:cNvSpPr>
            <a:spLocks noGrp="1"/>
          </p:cNvSpPr>
          <p:nvPr>
            <p:ph idx="1"/>
          </p:nvPr>
        </p:nvSpPr>
        <p:spPr>
          <a:xfrm>
            <a:off x="237226" y="2126412"/>
            <a:ext cx="3394494" cy="4161285"/>
          </a:xfrm>
        </p:spPr>
        <p:txBody>
          <a:bodyPr>
            <a:normAutofit lnSpcReduction="10000"/>
          </a:bodyPr>
          <a:lstStyle/>
          <a:p>
            <a:r>
              <a:rPr lang="en-US" dirty="0" smtClean="0"/>
              <a:t>Psychology can be studied using models.  </a:t>
            </a:r>
          </a:p>
          <a:p>
            <a:r>
              <a:rPr lang="en-US" dirty="0" smtClean="0"/>
              <a:t>We can make predictions based on models by making predictions and fitting them into the best model.</a:t>
            </a:r>
          </a:p>
          <a:p>
            <a:endParaRPr lang="en-US" dirty="0"/>
          </a:p>
          <a:p>
            <a:r>
              <a:rPr lang="en-US" dirty="0" smtClean="0"/>
              <a:t>The overarching model for cognitive psychology is the computer metaphor.</a:t>
            </a:r>
          </a:p>
        </p:txBody>
      </p:sp>
      <p:sp>
        <p:nvSpPr>
          <p:cNvPr id="4" name="Rectangle 3"/>
          <p:cNvSpPr txBox="1">
            <a:spLocks noChangeArrowheads="1"/>
          </p:cNvSpPr>
          <p:nvPr/>
        </p:nvSpPr>
        <p:spPr bwMode="auto">
          <a:xfrm>
            <a:off x="5598543" y="1323222"/>
            <a:ext cx="6288657" cy="553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eaLnBrk="0" fontAlgn="base" hangingPunct="0">
              <a:spcAft>
                <a:spcPct val="0"/>
              </a:spcAft>
              <a:buClr>
                <a:schemeClr val="folHlink"/>
              </a:buClr>
              <a:buSzPts val="1400"/>
            </a:pPr>
            <a:r>
              <a:rPr lang="en-US" b="1" dirty="0" smtClean="0"/>
              <a:t>Human beings are information processors and that mental representations guide behavior</a:t>
            </a:r>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r>
              <a:rPr lang="en-US" sz="3200" dirty="0" smtClean="0"/>
              <a:t>Psychologists see the </a:t>
            </a:r>
            <a:r>
              <a:rPr lang="en-US" sz="3200" u="sng" dirty="0" smtClean="0"/>
              <a:t>mind as a complex machine – </a:t>
            </a:r>
            <a:r>
              <a:rPr lang="en-US" sz="3200" dirty="0" smtClean="0"/>
              <a:t>where they believe that it is useful to model mental processes using an information-processing approach whereby: </a:t>
            </a:r>
          </a:p>
          <a:p>
            <a:pPr marL="0" indent="0">
              <a:buFont typeface="Arial" panose="020B0604020202020204" pitchFamily="34" charset="0"/>
              <a:buNone/>
            </a:pPr>
            <a:endParaRPr lang="en-US" sz="3200" dirty="0" smtClean="0"/>
          </a:p>
          <a:p>
            <a:pPr lvl="1"/>
            <a:r>
              <a:rPr lang="en-US" sz="3200" u="sng" dirty="0" smtClean="0"/>
              <a:t>Information is examined from the outside world is received and encoded</a:t>
            </a:r>
          </a:p>
          <a:p>
            <a:pPr lvl="1"/>
            <a:r>
              <a:rPr lang="en-US" sz="3200" u="sng" dirty="0" smtClean="0"/>
              <a:t>Storage and representation of this information to ourselves</a:t>
            </a:r>
          </a:p>
          <a:p>
            <a:pPr lvl="1"/>
            <a:r>
              <a:rPr lang="en-US" sz="3200" u="sng" dirty="0" smtClean="0"/>
              <a:t>Ways in which this information is manipulated and used by the individual</a:t>
            </a:r>
          </a:p>
          <a:p>
            <a:pPr lvl="1"/>
            <a:r>
              <a:rPr lang="en-US" sz="3200" u="sng" dirty="0" smtClean="0"/>
              <a:t>And how we output information back into the world to be received by others. </a:t>
            </a:r>
          </a:p>
          <a:p>
            <a:pPr eaLnBrk="0" fontAlgn="base" hangingPunct="0">
              <a:spcAft>
                <a:spcPct val="0"/>
              </a:spcAft>
              <a:buClr>
                <a:schemeClr val="folHlink"/>
              </a:buClr>
              <a:buSzPts val="1400"/>
              <a:buFont typeface="Wingdings" panose="05000000000000000000" pitchFamily="2" charset="2"/>
              <a:buChar char="q"/>
            </a:pPr>
            <a:endParaRPr lang="en-US" dirty="0" smtClean="0"/>
          </a:p>
          <a:p>
            <a:pPr marL="0" indent="0" eaLnBrk="0" fontAlgn="base" hangingPunct="0">
              <a:lnSpc>
                <a:spcPct val="100000"/>
              </a:lnSpc>
              <a:spcBef>
                <a:spcPct val="20000"/>
              </a:spcBef>
              <a:spcAft>
                <a:spcPct val="0"/>
              </a:spcAft>
              <a:buFont typeface="Arial" panose="020B0604020202020204" pitchFamily="34" charset="0"/>
              <a:buNone/>
            </a:pPr>
            <a:r>
              <a:rPr lang="en-US" altLang="en-US" sz="2400" dirty="0" smtClean="0">
                <a:latin typeface="Tahoma" pitchFamily="34" charset="0"/>
              </a:rPr>
              <a:t>  </a:t>
            </a:r>
            <a:endParaRPr lang="en-US" altLang="en-US" sz="3200" dirty="0" smtClean="0">
              <a:latin typeface="Arial" pitchFamily="34" charset="0"/>
            </a:endParaRPr>
          </a:p>
        </p:txBody>
      </p:sp>
      <p:pic>
        <p:nvPicPr>
          <p:cNvPr id="5" name="Picture 2" descr="Image result for computer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720" y="3830127"/>
            <a:ext cx="2197840" cy="165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932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body" idx="4294967295"/>
          </p:nvPr>
        </p:nvSpPr>
        <p:spPr bwMode="auto">
          <a:xfrm>
            <a:off x="5177308" y="759854"/>
            <a:ext cx="6709892" cy="586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buFont typeface="Wingdings" panose="05000000000000000000" pitchFamily="2" charset="2"/>
              <a:buChar char="§"/>
            </a:pPr>
            <a:r>
              <a:rPr lang="en-US" sz="2400" dirty="0">
                <a:effectLst/>
              </a:rPr>
              <a:t>Many cognitive psychologists have used the computer analogy, where they have conceived the human mind as being similar to a computer, in that both can be seen as information processors, to attempt to understand how the brain manages these mental processes </a:t>
            </a:r>
            <a:r>
              <a:rPr lang="en-US" sz="2400" u="sng" dirty="0">
                <a:effectLst/>
              </a:rPr>
              <a:t>(information processing).</a:t>
            </a:r>
            <a:br>
              <a:rPr lang="en-US" sz="2400" u="sng" dirty="0">
                <a:effectLst/>
              </a:rPr>
            </a:br>
            <a:endParaRPr lang="en-US" sz="2400" u="sng" dirty="0">
              <a:effectLst/>
            </a:endParaRPr>
          </a:p>
          <a:p>
            <a:pPr lvl="1">
              <a:buFont typeface="Wingdings" panose="05000000000000000000" pitchFamily="2" charset="2"/>
              <a:buChar char="§"/>
            </a:pPr>
            <a:r>
              <a:rPr lang="en-US" sz="2400" u="sng" dirty="0">
                <a:effectLst/>
              </a:rPr>
              <a:t>The brain in this instance is seen as the hardware and the mind, thoughts and mental representations/images as the software.</a:t>
            </a:r>
            <a:br>
              <a:rPr lang="en-US" sz="2400" u="sng" dirty="0">
                <a:effectLst/>
              </a:rPr>
            </a:br>
            <a:endParaRPr lang="en-US" sz="2400" u="sng" dirty="0">
              <a:effectLst/>
            </a:endParaRPr>
          </a:p>
          <a:p>
            <a:pPr eaLnBrk="0" fontAlgn="base" hangingPunct="0">
              <a:spcAft>
                <a:spcPct val="0"/>
              </a:spcAft>
              <a:buClr>
                <a:schemeClr val="folHlink"/>
              </a:buClr>
              <a:buSzPts val="1400"/>
              <a:buFont typeface="Arial" panose="020B0604020202020204" pitchFamily="34" charset="0"/>
              <a:buChar char="•"/>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24578" name="Picture 2" descr="Image result for computer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87" y="1600200"/>
            <a:ext cx="4790413"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416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3352801" y="-381000"/>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441739" y="1424608"/>
            <a:ext cx="6705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buFont typeface="Wingdings" panose="05000000000000000000" pitchFamily="2" charset="2"/>
              <a:buChar char="§"/>
            </a:pPr>
            <a:r>
              <a:rPr lang="en-US" dirty="0">
                <a:effectLst/>
              </a:rPr>
              <a:t>Purpose of the principles </a:t>
            </a:r>
            <a:br>
              <a:rPr lang="en-US" dirty="0">
                <a:effectLst/>
              </a:rPr>
            </a:br>
            <a:endParaRPr lang="en-US" dirty="0">
              <a:effectLst/>
            </a:endParaRPr>
          </a:p>
          <a:p>
            <a:pPr lvl="1">
              <a:buFont typeface="Wingdings" panose="05000000000000000000" pitchFamily="2" charset="2"/>
              <a:buChar char="§"/>
            </a:pPr>
            <a:r>
              <a:rPr lang="en-US" dirty="0">
                <a:effectLst/>
              </a:rPr>
              <a:t>These principles are the main ideas that have driven focused research on specific areas of </a:t>
            </a:r>
            <a:r>
              <a:rPr lang="en-US" dirty="0" smtClean="0">
                <a:effectLst/>
              </a:rPr>
              <a:t>behavior </a:t>
            </a:r>
            <a:r>
              <a:rPr lang="en-US" dirty="0">
                <a:effectLst/>
              </a:rPr>
              <a:t>and cognition.</a:t>
            </a:r>
          </a:p>
          <a:p>
            <a:pPr lvl="1">
              <a:buFont typeface="Wingdings" panose="05000000000000000000" pitchFamily="2" charset="2"/>
              <a:buChar char="§"/>
            </a:pPr>
            <a:r>
              <a:rPr lang="en-US" u="sng" dirty="0">
                <a:effectLst/>
              </a:rPr>
              <a:t>They also allow us to understand how </a:t>
            </a:r>
            <a:r>
              <a:rPr lang="en-US" u="sng" dirty="0" smtClean="0">
                <a:effectLst/>
              </a:rPr>
              <a:t>behavior </a:t>
            </a:r>
            <a:r>
              <a:rPr lang="en-US" u="sng" dirty="0">
                <a:effectLst/>
              </a:rPr>
              <a:t>can be influenced by cognitive processes </a:t>
            </a:r>
          </a:p>
          <a:p>
            <a:pPr>
              <a:buFont typeface="Wingdings" panose="05000000000000000000" pitchFamily="2" charset="2"/>
              <a:buChar char="§"/>
            </a:pPr>
            <a:r>
              <a:rPr lang="en-US" dirty="0">
                <a:effectLst/>
              </a:rPr>
              <a:t>Define cognition </a:t>
            </a:r>
            <a:br>
              <a:rPr lang="en-US" dirty="0">
                <a:effectLst/>
              </a:rPr>
            </a:br>
            <a:endParaRPr lang="en-US" dirty="0">
              <a:effectLst/>
            </a:endParaRPr>
          </a:p>
          <a:p>
            <a:pPr lvl="1">
              <a:buFont typeface="Wingdings" panose="05000000000000000000" pitchFamily="2" charset="2"/>
              <a:buChar char="§"/>
            </a:pPr>
            <a:r>
              <a:rPr lang="en-US" u="sng" dirty="0">
                <a:effectLst/>
              </a:rPr>
              <a:t>Refers to a process that is based on one's mental representations of the world, such as images, words and concepts</a:t>
            </a:r>
          </a:p>
          <a:p>
            <a:pPr lvl="1">
              <a:buFont typeface="Wingdings" panose="05000000000000000000" pitchFamily="2" charset="2"/>
              <a:buChar char="§"/>
            </a:pPr>
            <a:r>
              <a:rPr lang="en-US" u="sng" dirty="0" smtClean="0">
                <a:effectLst/>
              </a:rPr>
              <a:t>People </a:t>
            </a:r>
            <a:r>
              <a:rPr lang="en-US" u="sng" dirty="0">
                <a:effectLst/>
              </a:rPr>
              <a:t>likewise have different experiences and therefore each individual will have different mental representations of the world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1" i="0" u="sng" strike="noStrike" cap="none" normalizeH="0" baseline="0" dirty="0" smtClean="0">
              <a:ln>
                <a:noFill/>
              </a:ln>
              <a:solidFill>
                <a:schemeClr val="tx1"/>
              </a:solidFill>
              <a:effectLst/>
              <a:latin typeface="Tahoma" pitchFamily="34" charset="0"/>
            </a:endParaRPr>
          </a:p>
        </p:txBody>
      </p:sp>
      <p:pic>
        <p:nvPicPr>
          <p:cNvPr id="23554" name="Picture 2" descr="Image result for cogn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350" y="2105027"/>
            <a:ext cx="4406900" cy="3295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122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body" idx="4294967295"/>
          </p:nvPr>
        </p:nvSpPr>
        <p:spPr bwMode="auto">
          <a:xfrm>
            <a:off x="5525036" y="785611"/>
            <a:ext cx="6362163" cy="584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buFont typeface="Arial" panose="020B0604020202020204" pitchFamily="34" charset="0"/>
              <a:buChar char="•"/>
            </a:pPr>
            <a:r>
              <a:rPr lang="en-US" dirty="0">
                <a:effectLst/>
              </a:rPr>
              <a:t>They have addressed how the mind selects and codes incoming information and represents knowledge to itself while processing it and combining it with previously stored information (</a:t>
            </a:r>
            <a:r>
              <a:rPr lang="en-US" dirty="0" smtClean="0">
                <a:effectLst/>
              </a:rPr>
              <a:t>organization</a:t>
            </a:r>
            <a:r>
              <a:rPr lang="en-US" dirty="0">
                <a:effectLst/>
              </a:rPr>
              <a:t>), and </a:t>
            </a:r>
            <a:r>
              <a:rPr lang="en-US" u="sng" dirty="0">
                <a:effectLst/>
              </a:rPr>
              <a:t>then how inferences are made based upon this information and therefore how these cognitions affect </a:t>
            </a:r>
            <a:r>
              <a:rPr lang="en-US" u="sng" dirty="0" smtClean="0">
                <a:effectLst/>
              </a:rPr>
              <a:t>behavior</a:t>
            </a:r>
            <a:r>
              <a:rPr lang="en-US" u="sng" dirty="0">
                <a:effectLst/>
              </a:rPr>
              <a:t>. </a:t>
            </a:r>
          </a:p>
          <a:p>
            <a:pPr>
              <a:buFont typeface="Arial" panose="020B0604020202020204" pitchFamily="34" charset="0"/>
              <a:buChar char="•"/>
            </a:pPr>
            <a:r>
              <a:rPr lang="en-US" dirty="0">
                <a:effectLst/>
              </a:rPr>
              <a:t>(OR) </a:t>
            </a:r>
            <a:r>
              <a:rPr lang="en-US" u="sng" dirty="0">
                <a:effectLst/>
              </a:rPr>
              <a:t>Both people and computers store information and retrieve it when applicable to current tasks. </a:t>
            </a:r>
          </a:p>
          <a:p>
            <a:pPr lvl="1">
              <a:buFont typeface="Arial" panose="020B0604020202020204" pitchFamily="34" charset="0"/>
              <a:buChar char="•"/>
            </a:pPr>
            <a:r>
              <a:rPr lang="en-US" u="sng" dirty="0">
                <a:effectLst/>
              </a:rPr>
              <a:t>People, like computers acquire information from the environment (input). </a:t>
            </a:r>
          </a:p>
          <a:p>
            <a:pPr lvl="1">
              <a:buFont typeface="Arial" panose="020B0604020202020204" pitchFamily="34" charset="0"/>
              <a:buChar char="•"/>
            </a:pPr>
            <a:r>
              <a:rPr lang="en-US" u="sng" dirty="0">
                <a:effectLst/>
              </a:rPr>
              <a:t>Both transform information, produce new information and then both return the information back to the environment in the form of </a:t>
            </a:r>
            <a:r>
              <a:rPr lang="en-US" u="sng" dirty="0" smtClean="0">
                <a:effectLst/>
              </a:rPr>
              <a:t>behavior </a:t>
            </a:r>
            <a:r>
              <a:rPr lang="en-US" u="sng" dirty="0">
                <a:effectLst/>
              </a:rPr>
              <a:t>(output). </a:t>
            </a:r>
          </a:p>
          <a:p>
            <a:pPr eaLnBrk="0" fontAlgn="base" hangingPunct="0">
              <a:spcAft>
                <a:spcPct val="0"/>
              </a:spcAft>
              <a:buClr>
                <a:schemeClr val="folHlink"/>
              </a:buClr>
              <a:buSzPts val="1400"/>
              <a:buFont typeface="Arial" panose="020B0604020202020204" pitchFamily="34" charset="0"/>
              <a:buChar char="•"/>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25602" name="Picture 2" descr="Image result for computer clip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66800"/>
            <a:ext cx="5635923"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49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Behavioral economics</a:t>
            </a:r>
            <a:endParaRPr lang="en-US" b="1" dirty="0"/>
          </a:p>
        </p:txBody>
      </p:sp>
      <p:sp>
        <p:nvSpPr>
          <p:cNvPr id="3" name="Content Placeholder 2"/>
          <p:cNvSpPr>
            <a:spLocks noGrp="1"/>
          </p:cNvSpPr>
          <p:nvPr>
            <p:ph idx="1"/>
          </p:nvPr>
        </p:nvSpPr>
        <p:spPr>
          <a:xfrm>
            <a:off x="685800" y="2122098"/>
            <a:ext cx="6819181" cy="4096587"/>
          </a:xfrm>
        </p:spPr>
        <p:txBody>
          <a:bodyPr/>
          <a:lstStyle/>
          <a:p>
            <a:r>
              <a:rPr lang="en-US" u="sng" dirty="0" smtClean="0"/>
              <a:t>People make mistakes in their judgments, and these mistakes are not just random deviations from the norm.</a:t>
            </a:r>
          </a:p>
          <a:p>
            <a:r>
              <a:rPr lang="en-US" dirty="0" smtClean="0"/>
              <a:t>Sometimes </a:t>
            </a:r>
            <a:r>
              <a:rPr lang="en-US" u="sng" dirty="0" smtClean="0"/>
              <a:t>biases are systematic and predictable.</a:t>
            </a:r>
          </a:p>
          <a:p>
            <a:r>
              <a:rPr lang="en-US" u="sng" dirty="0" smtClean="0"/>
              <a:t>Irrational decisions are an important part of human behavior.</a:t>
            </a:r>
          </a:p>
          <a:p>
            <a:r>
              <a:rPr lang="en-US" dirty="0" smtClean="0"/>
              <a:t>Irrationality in judgment and decision making should be accounted for in the models of cognitive functioning.</a:t>
            </a:r>
            <a:endParaRPr lang="en-US" dirty="0"/>
          </a:p>
        </p:txBody>
      </p:sp>
      <p:pic>
        <p:nvPicPr>
          <p:cNvPr id="23554" name="Picture 2" descr="Image result for behavioral economics"/>
          <p:cNvPicPr>
            <a:picLocks noChangeAspect="1" noChangeArrowheads="1"/>
          </p:cNvPicPr>
          <p:nvPr/>
        </p:nvPicPr>
        <p:blipFill rotWithShape="1">
          <a:blip r:embed="rId2">
            <a:extLst>
              <a:ext uri="{28A0092B-C50C-407E-A947-70E740481C1C}">
                <a14:useLocalDpi xmlns:a14="http://schemas.microsoft.com/office/drawing/2010/main" val="0"/>
              </a:ext>
            </a:extLst>
          </a:blip>
          <a:srcRect l="10944" t="-1484" r="13369"/>
          <a:stretch/>
        </p:blipFill>
        <p:spPr bwMode="auto">
          <a:xfrm>
            <a:off x="7746521" y="2446055"/>
            <a:ext cx="4218318" cy="3232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782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900000">
            <a:off x="863302" y="1171246"/>
            <a:ext cx="7980212" cy="1606102"/>
          </a:xfrm>
        </p:spPr>
        <p:txBody>
          <a:bodyPr>
            <a:normAutofit/>
          </a:bodyPr>
          <a:lstStyle/>
          <a:p>
            <a:r>
              <a:rPr lang="en-US" sz="8800" dirty="0" smtClean="0">
                <a:latin typeface="Aharoni" panose="02010803020104030203" pitchFamily="2" charset="-79"/>
                <a:cs typeface="Aharoni" panose="02010803020104030203" pitchFamily="2" charset="-79"/>
              </a:rPr>
              <a:t>MEMORY</a:t>
            </a:r>
            <a:endParaRPr lang="en-US" sz="8800" dirty="0">
              <a:latin typeface="Aharoni" panose="02010803020104030203" pitchFamily="2" charset="-79"/>
              <a:cs typeface="Aharoni" panose="02010803020104030203" pitchFamily="2" charset="-79"/>
            </a:endParaRPr>
          </a:p>
        </p:txBody>
      </p:sp>
      <p:pic>
        <p:nvPicPr>
          <p:cNvPr id="1026" name="Picture 2" descr="http://ts2.mm.bing.net/th?id=H.4773071364034157&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1558" y="1614577"/>
            <a:ext cx="5422042" cy="405297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1172483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bwMode="auto">
          <a:xfrm>
            <a:off x="-2703393" y="685801"/>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smtClean="0">
                <a:ln>
                  <a:noFill/>
                </a:ln>
                <a:solidFill>
                  <a:schemeClr val="tx2"/>
                </a:solidFill>
                <a:effectLst/>
                <a:latin typeface="Tahoma" pitchFamily="34" charset="0"/>
              </a:rPr>
              <a:t>MEMORY</a:t>
            </a: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5" name="Rectangle 3"/>
          <p:cNvSpPr>
            <a:spLocks noGrp="1" noChangeArrowheads="1"/>
          </p:cNvSpPr>
          <p:nvPr>
            <p:ph type="body" idx="4294967295"/>
          </p:nvPr>
        </p:nvSpPr>
        <p:spPr bwMode="auto">
          <a:xfrm>
            <a:off x="5080000" y="2058291"/>
            <a:ext cx="6807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32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3200" b="0" i="0" u="none" strike="noStrike" cap="none" normalizeH="0" baseline="0" dirty="0" smtClean="0">
                <a:ln>
                  <a:noFill/>
                </a:ln>
                <a:solidFill>
                  <a:schemeClr val="tx1"/>
                </a:solidFill>
                <a:effectLst/>
                <a:latin typeface="Tahoma" pitchFamily="34" charset="0"/>
              </a:rPr>
              <a:t>In psychology, </a:t>
            </a:r>
            <a:r>
              <a:rPr kumimoji="0" lang="en-US" altLang="en-US" sz="3200" b="1" i="0" u="none" strike="noStrike" cap="none" normalizeH="0" baseline="0" dirty="0" smtClean="0">
                <a:ln>
                  <a:noFill/>
                </a:ln>
                <a:solidFill>
                  <a:schemeClr val="tx1"/>
                </a:solidFill>
                <a:effectLst/>
                <a:latin typeface="Tahoma" pitchFamily="34" charset="0"/>
              </a:rPr>
              <a:t>memory</a:t>
            </a:r>
            <a:r>
              <a:rPr kumimoji="0" lang="en-US" altLang="en-US" sz="3200" b="0" i="0" u="none" strike="noStrike" cap="none" normalizeH="0" baseline="0" dirty="0" smtClean="0">
                <a:ln>
                  <a:noFill/>
                </a:ln>
                <a:solidFill>
                  <a:schemeClr val="tx1"/>
                </a:solidFill>
                <a:effectLst/>
                <a:latin typeface="Tahoma" pitchFamily="34" charset="0"/>
              </a:rPr>
              <a:t> is an organism's </a:t>
            </a:r>
            <a:r>
              <a:rPr kumimoji="0" lang="en-US" altLang="en-US" sz="3200" b="0" i="0" u="sng" strike="noStrike" cap="none" normalizeH="0" baseline="0" dirty="0" smtClean="0">
                <a:ln>
                  <a:noFill/>
                </a:ln>
                <a:solidFill>
                  <a:schemeClr val="tx1"/>
                </a:solidFill>
                <a:effectLst/>
                <a:latin typeface="Tahoma" pitchFamily="34" charset="0"/>
              </a:rPr>
              <a:t>ability to store, retain, and subsequently retrieve information. </a:t>
            </a:r>
          </a:p>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3200" b="0" i="0" u="none" strike="noStrike" cap="none" normalizeH="0" baseline="0" dirty="0" smtClean="0">
                <a:ln>
                  <a:noFill/>
                </a:ln>
                <a:solidFill>
                  <a:schemeClr val="tx1"/>
                </a:solidFill>
                <a:effectLst/>
                <a:latin typeface="Tahoma" pitchFamily="34" charset="0"/>
              </a:rPr>
              <a:t>Traditional studies of memory began in the realms of philosophy, including techniques of artificially enhancing the memory. </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2050" name="Picture 2" descr="http://creatingabetterlife.net/wp-content/uploads/2011/11/memory-improveme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1" y="2362200"/>
            <a:ext cx="4374332" cy="3278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23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subTitle" idx="4294967295"/>
          </p:nvPr>
        </p:nvSpPr>
        <p:spPr bwMode="auto">
          <a:xfrm>
            <a:off x="5080000" y="533400"/>
            <a:ext cx="6502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200" b="1" i="0" u="none" strike="noStrike" cap="none" normalizeH="0" baseline="0" smtClean="0">
                <a:ln>
                  <a:noFill/>
                </a:ln>
                <a:solidFill>
                  <a:schemeClr val="tx1"/>
                </a:solidFill>
                <a:effectLst/>
                <a:latin typeface="Tahoma" pitchFamily="34" charset="0"/>
              </a:rPr>
              <a:t>Processes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0" i="0" u="sng" strike="noStrike" cap="none" normalizeH="0" baseline="0" smtClean="0">
                <a:ln>
                  <a:noFill/>
                </a:ln>
                <a:solidFill>
                  <a:schemeClr val="tx1"/>
                </a:solidFill>
                <a:effectLst/>
                <a:latin typeface="Tahoma" pitchFamily="34" charset="0"/>
              </a:rPr>
              <a:t>There are several ways to classify memories, based on duration, nature and retrieval of information.</a:t>
            </a:r>
            <a:r>
              <a:rPr kumimoji="0" lang="en-US" altLang="en-US" sz="3200" b="0" i="0" u="none" strike="noStrike" cap="none" normalizeH="0" baseline="0" smtClean="0">
                <a:ln>
                  <a:noFill/>
                </a:ln>
                <a:solidFill>
                  <a:schemeClr val="tx1"/>
                </a:solidFill>
                <a:effectLst/>
                <a:latin typeface="Tahoma"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3200" b="0" i="0" u="none" strike="noStrike" cap="none" normalizeH="0" baseline="0" smtClean="0">
                <a:ln>
                  <a:noFill/>
                </a:ln>
                <a:solidFill>
                  <a:schemeClr val="tx1"/>
                </a:solidFill>
                <a:effectLst/>
                <a:latin typeface="Tahoma" pitchFamily="34" charset="0"/>
              </a:rPr>
              <a:t>From a information processing perspective there are </a:t>
            </a:r>
            <a:r>
              <a:rPr kumimoji="0" lang="en-US" altLang="en-US" sz="3200" b="0" i="0" u="sng" strike="noStrike" cap="none" normalizeH="0" baseline="0" smtClean="0">
                <a:ln>
                  <a:noFill/>
                </a:ln>
                <a:solidFill>
                  <a:schemeClr val="tx1"/>
                </a:solidFill>
                <a:effectLst/>
                <a:latin typeface="Tahoma" pitchFamily="34" charset="0"/>
              </a:rPr>
              <a:t>three main</a:t>
            </a:r>
            <a:r>
              <a:rPr kumimoji="0" lang="en-US" altLang="en-US" sz="3200" b="0" i="0" u="none" strike="noStrike" cap="none" normalizeH="0" baseline="0" smtClean="0">
                <a:ln>
                  <a:noFill/>
                </a:ln>
                <a:solidFill>
                  <a:schemeClr val="tx1"/>
                </a:solidFill>
                <a:effectLst/>
                <a:latin typeface="Tahoma" pitchFamily="34" charset="0"/>
              </a:rPr>
              <a:t> </a:t>
            </a:r>
            <a:r>
              <a:rPr kumimoji="0" lang="en-US" altLang="en-US" sz="3200" b="0" i="0" u="sng" strike="noStrike" cap="none" normalizeH="0" baseline="0" smtClean="0">
                <a:ln>
                  <a:noFill/>
                </a:ln>
                <a:solidFill>
                  <a:schemeClr val="tx1"/>
                </a:solidFill>
                <a:effectLst/>
                <a:latin typeface="Tahoma" pitchFamily="34" charset="0"/>
              </a:rPr>
              <a:t>stages</a:t>
            </a:r>
            <a:r>
              <a:rPr kumimoji="0" lang="en-US" altLang="en-US" sz="3200" b="0" i="0" u="none" strike="noStrike" cap="none" normalizeH="0" baseline="0" smtClean="0">
                <a:ln>
                  <a:noFill/>
                </a:ln>
                <a:solidFill>
                  <a:schemeClr val="tx1"/>
                </a:solidFill>
                <a:effectLst/>
                <a:latin typeface="Tahoma" pitchFamily="34" charset="0"/>
              </a:rPr>
              <a:t> in the formation and retrieval of memory:</a:t>
            </a:r>
            <a:endParaRPr kumimoji="0" lang="en-US" altLang="en-US" sz="3200" b="1" i="0" u="none" strike="noStrike" cap="none" normalizeH="0" baseline="0" smtClean="0">
              <a:ln>
                <a:noFill/>
              </a:ln>
              <a:solidFill>
                <a:schemeClr val="tx1"/>
              </a:solidFill>
              <a:effectLst/>
              <a:latin typeface="Tahoma"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smtClean="0">
              <a:ln>
                <a:noFill/>
              </a:ln>
              <a:solidFill>
                <a:schemeClr val="tx1"/>
              </a:solidFill>
              <a:effectLst/>
              <a:latin typeface="Tahoma"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smtClean="0">
              <a:ln>
                <a:noFill/>
              </a:ln>
              <a:solidFill>
                <a:schemeClr val="tx1"/>
              </a:solidFill>
              <a:effectLst/>
              <a:latin typeface="Arial" pitchFamily="34" charset="0"/>
            </a:endParaRPr>
          </a:p>
        </p:txBody>
      </p:sp>
      <p:pic>
        <p:nvPicPr>
          <p:cNvPr id="3074" name="Picture 2" descr="http://ts1.mm.bing.net/th?id=H.4928506188269640&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83" y="2590801"/>
            <a:ext cx="4603557" cy="2589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180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subTitle" idx="4294967295"/>
          </p:nvPr>
        </p:nvSpPr>
        <p:spPr bwMode="auto">
          <a:xfrm>
            <a:off x="5233115" y="457200"/>
            <a:ext cx="6604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1" u="none" strike="noStrike" cap="none" normalizeH="0" baseline="0" dirty="0" smtClean="0">
                <a:ln>
                  <a:noFill/>
                </a:ln>
                <a:solidFill>
                  <a:schemeClr val="tx1"/>
                </a:solidFill>
                <a:effectLst/>
                <a:latin typeface="Tahoma" pitchFamily="34" charset="0"/>
                <a:hlinkClick r:id="rId2" tooltip="Encoding (Memory)"/>
              </a:rPr>
              <a:t>Encoding</a:t>
            </a:r>
            <a:r>
              <a:rPr kumimoji="0" lang="en-US" altLang="en-US" sz="2800" b="0" i="0" u="none" strike="noStrike" cap="none" normalizeH="0" baseline="0" dirty="0" smtClean="0">
                <a:ln>
                  <a:noFill/>
                </a:ln>
                <a:solidFill>
                  <a:schemeClr val="tx2"/>
                </a:solidFill>
                <a:effectLst/>
                <a:latin typeface="Tahoma" pitchFamily="34" charset="0"/>
              </a:rPr>
              <a:t> </a:t>
            </a:r>
            <a:r>
              <a:rPr kumimoji="0" lang="en-US" altLang="en-US" sz="2800" b="0" i="0" u="none" strike="noStrike" cap="none" normalizeH="0" baseline="0" dirty="0" smtClean="0">
                <a:ln>
                  <a:noFill/>
                </a:ln>
                <a:solidFill>
                  <a:schemeClr val="tx1"/>
                </a:solidFill>
                <a:effectLst/>
                <a:latin typeface="Tahoma" pitchFamily="34" charset="0"/>
              </a:rPr>
              <a:t>or registration (receiving, processing and combining of received information)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Tahoma" pitchFamily="34" charset="0"/>
              </a:rPr>
              <a:t>Visual Encoding-  images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Tahoma" pitchFamily="34" charset="0"/>
              </a:rPr>
              <a:t>Acoustic Encoding- sounds</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Tahoma" pitchFamily="34" charset="0"/>
              </a:rPr>
              <a:t>Semantic Encoding- meaning</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Tahoma"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1" u="none" strike="noStrike" cap="none" normalizeH="0" baseline="0" dirty="0" smtClean="0">
                <a:ln>
                  <a:noFill/>
                </a:ln>
                <a:solidFill>
                  <a:schemeClr val="tx1"/>
                </a:solidFill>
                <a:effectLst/>
                <a:latin typeface="Tahoma" pitchFamily="34" charset="0"/>
                <a:hlinkClick r:id="rId3" tooltip="Storage (memory)"/>
              </a:rPr>
              <a:t>Storage</a:t>
            </a:r>
            <a:r>
              <a:rPr kumimoji="0" lang="en-US" altLang="en-US" sz="2800" b="0" i="0" u="none" strike="noStrike" cap="none" normalizeH="0" baseline="0" dirty="0" smtClean="0">
                <a:ln>
                  <a:noFill/>
                </a:ln>
                <a:solidFill>
                  <a:schemeClr val="tx2"/>
                </a:solidFill>
                <a:effectLst/>
                <a:latin typeface="Tahoma" pitchFamily="34" charset="0"/>
              </a:rPr>
              <a:t> </a:t>
            </a:r>
            <a:r>
              <a:rPr kumimoji="0" lang="en-US" altLang="en-US" sz="2800" b="0" i="0" u="none" strike="noStrike" cap="none" normalizeH="0" baseline="0" dirty="0" smtClean="0">
                <a:ln>
                  <a:noFill/>
                </a:ln>
                <a:solidFill>
                  <a:schemeClr val="tx1"/>
                </a:solidFill>
                <a:effectLst/>
                <a:latin typeface="Tahoma" pitchFamily="34" charset="0"/>
              </a:rPr>
              <a:t>(creation of a permanent record of the encoded information) </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800" b="0" i="0" u="none" strike="noStrike" cap="none" normalizeH="0" baseline="0" dirty="0" smtClean="0">
              <a:ln>
                <a:noFill/>
              </a:ln>
              <a:solidFill>
                <a:schemeClr val="tx1"/>
              </a:solidFill>
              <a:effectLst/>
              <a:latin typeface="Tahoma"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1" u="none" strike="noStrike" cap="none" normalizeH="0" baseline="0" dirty="0" smtClean="0">
                <a:ln>
                  <a:noFill/>
                </a:ln>
                <a:solidFill>
                  <a:schemeClr val="tx1"/>
                </a:solidFill>
                <a:effectLst/>
                <a:latin typeface="Tahoma" pitchFamily="34" charset="0"/>
                <a:hlinkClick r:id="rId4" tooltip="Recollection"/>
              </a:rPr>
              <a:t>Retrieval</a:t>
            </a:r>
            <a:r>
              <a:rPr kumimoji="0" lang="en-US" altLang="en-US" sz="2800" b="1" i="0" u="none" strike="noStrike" cap="none" normalizeH="0" baseline="0" dirty="0" smtClean="0">
                <a:ln>
                  <a:noFill/>
                </a:ln>
                <a:solidFill>
                  <a:schemeClr val="tx2"/>
                </a:solidFill>
                <a:effectLst/>
                <a:latin typeface="Tahoma" pitchFamily="34" charset="0"/>
              </a:rPr>
              <a:t> </a:t>
            </a:r>
            <a:r>
              <a:rPr kumimoji="0" lang="en-US" altLang="en-US" sz="2800" b="1" i="0" u="none" strike="noStrike" cap="none" normalizeH="0" baseline="0" dirty="0" smtClean="0">
                <a:ln>
                  <a:noFill/>
                </a:ln>
                <a:solidFill>
                  <a:schemeClr val="tx1"/>
                </a:solidFill>
                <a:effectLst/>
                <a:latin typeface="Tahoma" pitchFamily="34" charset="0"/>
              </a:rPr>
              <a:t>or </a:t>
            </a:r>
            <a:r>
              <a:rPr kumimoji="0" lang="en-US" altLang="en-US" sz="2800" b="1" i="1" u="none" strike="noStrike" cap="none" normalizeH="0" baseline="0" dirty="0" smtClean="0">
                <a:ln>
                  <a:noFill/>
                </a:ln>
                <a:solidFill>
                  <a:schemeClr val="tx1"/>
                </a:solidFill>
                <a:effectLst/>
                <a:latin typeface="Tahoma" pitchFamily="34" charset="0"/>
              </a:rPr>
              <a:t>recall</a:t>
            </a:r>
            <a:r>
              <a:rPr kumimoji="0" lang="en-US" altLang="en-US" sz="2800" b="0" i="0" u="none" strike="noStrike" cap="none" normalizeH="0" baseline="0" dirty="0" smtClean="0">
                <a:ln>
                  <a:noFill/>
                </a:ln>
                <a:solidFill>
                  <a:schemeClr val="tx1"/>
                </a:solidFill>
                <a:effectLst/>
                <a:latin typeface="Tahoma" pitchFamily="34" charset="0"/>
              </a:rPr>
              <a:t> (calling back the stored information in response to some cue for use in a process or activity) </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sp>
        <p:nvSpPr>
          <p:cNvPr id="2" name="AutoShape 2" descr="data:image/jpeg;base64,/9j/4AAQSkZJRgABAQAAAQABAAD/2wCEAAkGBhQSEBQUERQQFRAVFRgQEBQXGBEXGBUWGBkYFxcdEhUXGyoeHBwjGhcXIC8gJCcpLy0sFx8xNTwqNSYsLCkBCQoKBQUFDQUFDSkYEhgpKSkpKSkpKSkpKSkpKSkpKSkpKSkpKSkpKSkpKSkpKSkpKSkpKSkpKSkpKSkpKSkpKf/AABEIAFwBQAMBIgACEQEDEQH/xAAcAAEAAgMBAQEAAAAAAAAAAAAABQYDBAcCCAH/xABEEAACAQMBAwQPCAEEAAcAAAABAgMABBESBQYhEzE0swcUFhdBUVNUc3SSlLLS0yIjMjNhcYGCkRVSYsEIJDVCRGNy/8QAFAEBAAAAAAAAAAAAAAAAAAAAAP/EABQRAQAAAAAAAAAAAAAAAAAAAAD/2gAMAwEAAhEDEQA/ALdu3u5atZWrNa2ZY20DMTBASSYkJJJTJJJJyake5i080svd7b5KbsdAtPVbfqUqToIzuYtPNLL3e2+SncxaeaWXu9t8lSdKCM7mLTzSy93tvkp3MWnmll7vbfJUnSgjO5i080svd7b5KdzFp5pZe723yVJ0oIzuYtPNLL3e2+SncxaeaWXu9t8lSdKDR3c2dFDfTCGKKIG2hLCNI0BPKzjJCAZOKttVrZHT5fVYuunqy0ClKUEDvugNjMCAVOgEEAggyJkEH9Ki+5i080svd7b5Klt9egy/06xK8GgjO5i080svd7b5KdzFp5pZe723yVJ0oIzuYtPNLL3e2+SncxaeaWXu9t8lSdKCM7mLTzSy93tvkp3MWnmll7vbfJUnSgjO5i080svd7b5KdzFp5pZe723yVJ0oIzuYtPNLL3e2+St/cy1SPtpY0REFycKiqij7uPOFUADjWSm6v4rv1k9VFQT9KUoFVXemxjlvLVZY4pFEVywWREcA5tuOHBGefjVqqubd6bbehufitqDQ7mLTzSy93tvkp3MWnmll7vbfJUnSgjO5i080svd7b5KdzFp5pZe723yVJ0oIzuYtPNLL3e2+SncxaeaWXu9t8lSdKCM7mLTzSy93tvkp3MWnmll7vbfJUnSgjO5i080svd7b5K19pbtWghlItbMERSEEQW+QdBxg6Km61dqfkTeik+BqDW3Y6Baeq2/UpUnUZuv0G09Vt+pSm19vJbtGrR3EjylxGkSB2OgamJBYcwoJOla9hecqgfRLHkkaJVCuMcOKgn+ONbFApSlApUVY7xRyHByjNPNaxqcnW0OdRBAwOAJ44qVoFKUoMOyOny+qxddPVlqtbI6fL6rF109WWgUrEtypcoGGtQGZcjIDZCkjnwSp4/oay0EHvr0GX+nWJXg17316DL/TrErwaBSlKBSlKBSlKBSlKBTdX8V36yeqipTdX8V36yeqioJ+lfhrHbXKyKGjZWU5AZSCOBIPEeIgj+KDLVc270229Dc/FbVY6rm3em23obn4ragyUpWjtbbCW6q0gkOtxEixo8js5BICooyeAP8Aig3qVq7O2lHPHykTakyVOQylWU4ZXVgGVgeBBArYZwMZIGTgZ8J8QoPVKw3d4kShpGVFLKgLHA1MQqj9yTis1ApSlArV2p+RN6KT4Grzszaazq7KCAkskBzjiY20kjHgNetqfkTeik+BqDW3Y6Baeq2/UpURvYM3liDObfpP3oMQI+6HD7wFePNzftUvux0C09Vt+pSty6sY5QBLHG4HEB1VsH9NQoK3eF2lsoI7yYpL2xysyGDXIEj1ABlTSCDwyBmtCy2tLL2vBLcyQqTdq04MSSTvbz8kiayuFbRl2wMnTw8NXKKzjjA0pGgTJXSqqFz+LTjmyOesfasE8IGiGWB/vFGlGRtWWDAYwc5Jz+9BXZLsyTxQG9kSAW5mSdGgR7lxIyN96VK/dhRkKBkvk8BWls/bMtw0MUty8URW4ZLiMxRtdGKYRoVZlKj7s6yFH2s5HAVcbjZULoI3ihaNcaUZEKrjm0qRgfxXq62dFIgSSOJ4xghGVWUY5sKRgYoKZuztBlW2CTa0l2ndpI404mUJMwJC8OJVW4cP4ps3aFwBazmeaUz3M9u0JMfJlE7YKBAFyGBiUas/vV1S0RcaUQaSWXCqMMeBK45jgkZ/WvEYiJKLyZMTZKjTmNmGrmHFSQxOf+VBS7LajmOxm7ed5bmaITQZi0faBMiRxhdUeg5ByeOnjxNX2qpZ7oSCaJpmtWWKQTGVYtNxcMoYR9svzcM5JH4iBzcatdBh2R0+X1WLrp6kd494YbG3a4uCywqQGIBY5YhRwHHnNR2yOny+qxddPUJ2dP8A0Sf/APcXWLQcs307KY/1mO92dIxRIUicMGUOAzFkdTzqcj+eI4iu6bmb4wbStlngODzSxkjVE/hDf9Hwivjup/c3fKfZ1yJ4D/xljP4ZE8Kt/wBHwH/FB9Ub6dBl/p1iV4Na23b/AJfZRl0SR8osT6HGHXLocOPHWyaBVY2Hta4uJ3PLWyhJpIprQowljjVmVG168lmwG4rpIPCrPVRntLieW35W1WO4hmDteK0WjklJysWGMp5RcKUYADifFQSmzt7reWGSYyxRxxyvA7NJHgFWKgls4GoDUB4jW5Jt23WJZWngELfgkMiBGxknS2cHmP8Ag1WINhTQmKbtcSiK5vZGhUw6is75ilj1EIWVRjBIIEhxjGK92uwJWnjmaFY42vjdtBmI8knazRBnAOku0mGIXOM/uaCx3G37dGCvPArsvKKrSRglMFtQBPNgE5/Sv2625bxsqyTwIzjVGrOilh4CoJ4j9aq+19lTBNoQradsG75SSGbVAFGqIKqymQhlMZX7OAQfs8RxrDoaEXqm2W51xpyjB7fEOm2RTFc6m1KowXBUNkPw40Fuu9uW8So0s8EayYMbO6KHBAIKEniMEHh4xW6Dnm5q57HsWbTazKlzJG2zra30wNZBkKplg4uUI0PqHFSMFTkEYxc937AwWsERyDHGqEFg5GBzawqhscwOBwAoJCm6v4rv1k9VFSm6v4rv1k9VFQa29fZGs9nSJHdO6u68oulHbhkjnH6iuI7g9ltrK8lExZ7CeZ5GXjmIuxOuNfFx4r4f3HGS/wDEj0219XPWNXIKD7etbpJEV42V43AZGUghlPEFSOcVA7d6bbehufitq4t2EeyBPBcpYsrzW0zYQDJaFjzsv/DwsPBzjw57Tt3ptt6G5+K2oMlVnfnlcWna/J8v22vJcoCU18nLjWAQcHm4EYz+lWascturFSyqSja0yAdLAEAr4jgnj+poKKm1JI7KFoXdri7vCt0+mBHjlKtyiKkjcmrAxCMaifHxJGcck1zK9sksrK0W0kRH/wDJPJhoXccsI8oHX7Q5hkMCRmrpJs6CQSo0cLh2BuFIUhmwMcoP92NPPxxivVtseGNUSOKJERuUjVVUBX4jUuBwbieP60FWg2ncdpdsPOXaS7jhVDHAEjTtzkTpGjJYpw1HiMAjjxrWv94rzlbmSMsEt7jkFiJsViKgoMTtIwlDPqypBAGVwDxq7f6fHoCcmnJhtYXAwGDawQPHr+1+9YZ9h27yiZ4IWnXGmQopYY5sNjPDweKgr/8Arlx212lkmdZzO0mhONiByi4GnTqLEQ82cgnnrSh2zcchZ3Ju1Jup4Ue30QaVV2OtIvs6wyAEMWJJweY4NXcQLr14GvTo1eHTnIGfFkk48daA2FaCbXyNsJ3PKatEYdmUg6hwzkHBJFBq7n/lXHrt11hqT2p+RN6KT4GrNDbqgIRQoLF2wAMsxyxOPCTzmsO1PyJvRSfA1BrbsdAtPVbfqUqTqM3Y6Baeq2/UpUnQQ2+VwU2ddsOcW8uP5Qjh/moraW0FsXnMcKF7fZqSBiXBZY5JI1QgcAo0ZyOPHHgqw7asOXtpoeA5WKSIHxFlKg/wSK0Bu8s8OblWE0tolpcgMOA4uwUjhnW7caDQvt67i3W65eKAyQ26XkSo76WVpGiKSEj8QZeccDnwVkvN5Li31C5igybe4uIOTaQgNBGZGjl1DwjmceI8Oasu+GwuVt7po0Z7iS2FsFB/Eok5TAXx5ZuNbNrupCjFmaeYmNoFE0jSBIn/ABrHnmDAAEnLEDnoI7b+8EnIypGqq7bMmvQ+pwVZdKkLjxB2IPjUeDNfm7bOLw8pp5SWwtZ5dJYjUrzRg5biSVxn9a37XdCFFkUtcScpAbQmWQuUhIIKRnAwOP6ngOPAV72bspku55CMRcjb21vxBJSMOzE4/wCUmOP+2gmaUpQYdkdPl9Vi66etHsubGmutlTQ28bSSs0ZVBjJw4J5zjmFb2yOny+qxddPVloPi3be789nJyV1G0UhUOFbGdJzg8CfEa7F2HuxDjRe36ceD2sDDm8IklB8PhVT+58FX3aHY5iudrLfXGl0jiRIYcZGtSx1SZ4EDIwPHxPiq5CghN9Ogy/06xK8Gve+vQZf6dYleDQKUpQKUpQKitpbr21w+uaPUxAR/tSqHUZwJVVgrgZPBgeepWlB+AY5ubwCv2lKBTdX8V36yeqipTdX8V36yeqioOa9nPcq8vbu3e1geVFhKMVKcG1scHJHgridjsaaadbeKNnnZuTCDGdQ4H9BjByTwGK+1CKpu4XY4i2cZZSRJdzMxeTHBULFgkYPEDmz4yP0FBj7GfY2i2ZDltL3kgHLy8+PDoizzKD4f/ceJ8AEpt3ptt6G5+K2qx1XNu9NtvQ3PxW1BkpSlBTtlbVaMSclGsl1dX1yqKzaFxDlC0jAEhVSNRwBJJHjreTep1YRTRKtwLiG3kVX1JpmDMkkbaQSCFIwQCCprxabtluWR+UiKXklzZzIVDgSqGYjIIxqeRSrDBFbJ3RjMbK0k7TPIk7XBKcrykeBGRhNACgYCBcYJ4cTQR2194Z2niSBVGjaK2kmXZRIvI8phsKeB1H+UHj4ZIN75jF2w9vGtmJTC78qTKAJTDygj0aSmrGRqzjP6ZkbXdeNdBZ5XkW47daRimqSXSUy4VQoGk4wAOaofd3dImBeXkuQnLyTtakoIywnd0J+zr08FbRq0nnxQSndP91r5P/53+n4z/wDbyerm/nFV+xu5nlt5JwupNqXFtGwdnPJukqsnFRhQVXH7eCrD3KJy3KcpPyfLdt9r5j5Ll/8Af+HXz/a06sZ41hn2CVnthGGMS3U9/M5K/ZdkcKoHPgtJw4cNNBYq1dqfkTeik+Bq2q1dqfkTeik+BqDW3Y6Baeq2/UpUnUZux0C09Vt+pSpOgUpSgUpSgUpSgUpSgw7I6fL6rF109WWq1sjp8vqsXXT1ZaBSlKCD316DL/TrErwa9769Bl/p1iV4NApSlApSlApSlApSlApur+K79ZPVRUpur+K79ZPVRUE/SlKBVc270229Dc/FbVY6rm3em23obn4ragyUpSgUpSgUpSgUpSgVq7U/Im9FJ8DVtVq7U/Im9FJ8DUGtux0C09Vt+pSpOuH7M7MN1FBFGsNmVjjjiUlZ8kIgUZxKBnA8VbPfsu/I2Xs3P1qDs9K4x37LvyNl7Nz9anfsu/I2Xs3P1qDs9K4x37LvyNl7Nz9anfsu/I2Xs3P1qDs9K4x37LvyNl7Nz9anfsu/I2Xs3P1qDs9K4x37LvyNl7Nz9anfsu/I2Xs3P1qDsOyOny+qxddPVlrl/Yl3tl2hc3TzJEpSGGNRGHAxrmbjrZuOTXUBQKUpQQe+vQZf6dYleDWLsi3Bj2ZcuMEogcA5wSrqRnHg4Vx3v2XfkbL2bn61B2elcY79l35Gy9m5+tTv2XfkbL2bn61B2elcY79l35Gy9m5+tTv2XfkbL2bn61B2elcY79l35Gy9m5+tTv2XfkbL2bn61B2elcY79l35Gy9m5+tTv2XfkbL2bn61B2em6v4rv1k9VFXGO/Xd+RsvZuPrV07sS7be7tJp5FRXe5bITUFGEjHDUSfB46C8UpSgVXNu9NtvQ3PxW1WOua9l3eiSwks5YViZmW4jIkDkYPIHhoZTnh46C10rjHfru/I2Xs3H1qd+y78jZezc/WoOz0rjHfsu/I2Xs3P1qd+y78jZezc/WoOz0rjHfsu/I2Xs3P1qd+y78jZezc/WoOz0rjHfsu/I2Xs3P1qd+y78jZezc/WoOz1q7U/Im9FJ8DVyLv2XfkbL2bn61Y7nszXbo6mGzwyspIW4zggg4++/Wg//2Q==">
            <a:hlinkClick r:id="rId5"/>
          </p:cNvPr>
          <p:cNvSpPr>
            <a:spLocks noChangeAspect="1" noChangeArrowheads="1"/>
          </p:cNvSpPr>
          <p:nvPr/>
        </p:nvSpPr>
        <p:spPr bwMode="auto">
          <a:xfrm>
            <a:off x="38100" y="-419100"/>
            <a:ext cx="4064000" cy="876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hQSEBQUERQQFRAVFRgQEBQXGBEXGBUWGBkYFxcdEhUXGyoeHBwjGhcXIC8gJCcpLy0sFx8xNTwqNSYsLCkBCQoKBQUFDQUFDSkYEhgpKSkpKSkpKSkpKSkpKSkpKSkpKSkpKSkpKSkpKSkpKSkpKSkpKSkpKSkpKSkpKSkpKf/AABEIAFwBQAMBIgACEQEDEQH/xAAcAAEAAgMBAQEAAAAAAAAAAAAABQYDBAcCCAH/xABEEAACAQMBAwQPCAEEAAcAAAABAgMABBESBQYhEzE0swcUFhdBUVNUc3SSlLLS0yIjMjNhcYGCkRVSYsEIJDVCRGNy/8QAFAEBAAAAAAAAAAAAAAAAAAAAAP/EABQRAQAAAAAAAAAAAAAAAAAAAAD/2gAMAwEAAhEDEQA/ALdu3u5atZWrNa2ZY20DMTBASSYkJJJTJJJJyake5i080svd7b5KbsdAtPVbfqUqToIzuYtPNLL3e2+SncxaeaWXu9t8lSdKCM7mLTzSy93tvkp3MWnmll7vbfJUnSgjO5i080svd7b5KdzFp5pZe723yVJ0oIzuYtPNLL3e2+SncxaeaWXu9t8lSdKDR3c2dFDfTCGKKIG2hLCNI0BPKzjJCAZOKttVrZHT5fVYuunqy0ClKUEDvugNjMCAVOgEEAggyJkEH9Ki+5i080svd7b5Klt9egy/06xK8GgjO5i080svd7b5KdzFp5pZe723yVJ0oIzuYtPNLL3e2+SncxaeaWXu9t8lSdKCM7mLTzSy93tvkp3MWnmll7vbfJUnSgjO5i080svd7b5KdzFp5pZe723yVJ0oIzuYtPNLL3e2+St/cy1SPtpY0REFycKiqij7uPOFUADjWSm6v4rv1k9VFQT9KUoFVXemxjlvLVZY4pFEVywWREcA5tuOHBGefjVqqubd6bbehufitqDQ7mLTzSy93tvkp3MWnmll7vbfJUnSgjO5i080svd7b5KdzFp5pZe723yVJ0oIzuYtPNLL3e2+SncxaeaWXu9t8lSdKCM7mLTzSy93tvkp3MWnmll7vbfJUnSgjO5i080svd7b5K19pbtWghlItbMERSEEQW+QdBxg6Km61dqfkTeik+BqDW3Y6Baeq2/UpUnUZuv0G09Vt+pSm19vJbtGrR3EjylxGkSB2OgamJBYcwoJOla9hecqgfRLHkkaJVCuMcOKgn+ONbFApSlApUVY7xRyHByjNPNaxqcnW0OdRBAwOAJ44qVoFKUoMOyOny+qxddPVlqtbI6fL6rF109WWgUrEtypcoGGtQGZcjIDZCkjnwSp4/oay0EHvr0GX+nWJXg17316DL/TrErwaBSlKBSlKBSlKBSlKBTdX8V36yeqipTdX8V36yeqioJ+lfhrHbXKyKGjZWU5AZSCOBIPEeIgj+KDLVc270229Dc/FbVY6rm3em23obn4ragyUpWjtbbCW6q0gkOtxEixo8js5BICooyeAP8Aig3qVq7O2lHPHykTakyVOQylWU4ZXVgGVgeBBArYZwMZIGTgZ8J8QoPVKw3d4kShpGVFLKgLHA1MQqj9yTis1ApSlArV2p+RN6KT4Grzszaazq7KCAkskBzjiY20kjHgNetqfkTeik+BqDW3Y6Baeq2/UpURvYM3liDObfpP3oMQI+6HD7wFePNzftUvux0C09Vt+pSty6sY5QBLHG4HEB1VsH9NQoK3eF2lsoI7yYpL2xysyGDXIEj1ABlTSCDwyBmtCy2tLL2vBLcyQqTdq04MSSTvbz8kiayuFbRl2wMnTw8NXKKzjjA0pGgTJXSqqFz+LTjmyOesfasE8IGiGWB/vFGlGRtWWDAYwc5Jz+9BXZLsyTxQG9kSAW5mSdGgR7lxIyN96VK/dhRkKBkvk8BWls/bMtw0MUty8URW4ZLiMxRtdGKYRoVZlKj7s6yFH2s5HAVcbjZULoI3ihaNcaUZEKrjm0qRgfxXq62dFIgSSOJ4xghGVWUY5sKRgYoKZuztBlW2CTa0l2ndpI404mUJMwJC8OJVW4cP4ps3aFwBazmeaUz3M9u0JMfJlE7YKBAFyGBiUas/vV1S0RcaUQaSWXCqMMeBK45jgkZ/WvEYiJKLyZMTZKjTmNmGrmHFSQxOf+VBS7LajmOxm7ed5bmaITQZi0faBMiRxhdUeg5ByeOnjxNX2qpZ7oSCaJpmtWWKQTGVYtNxcMoYR9svzcM5JH4iBzcatdBh2R0+X1WLrp6kd494YbG3a4uCywqQGIBY5YhRwHHnNR2yOny+qxddPUJ2dP8A0Sf/APcXWLQcs307KY/1mO92dIxRIUicMGUOAzFkdTzqcj+eI4iu6bmb4wbStlngODzSxkjVE/hDf9Hwivjup/c3fKfZ1yJ4D/xljP4ZE8Kt/wBHwH/FB9Ub6dBl/p1iV4Na23b/AJfZRl0SR8osT6HGHXLocOPHWyaBVY2Hta4uJ3PLWyhJpIprQowljjVmVG168lmwG4rpIPCrPVRntLieW35W1WO4hmDteK0WjklJysWGMp5RcKUYADifFQSmzt7reWGSYyxRxxyvA7NJHgFWKgls4GoDUB4jW5Jt23WJZWngELfgkMiBGxknS2cHmP8Ag1WINhTQmKbtcSiK5vZGhUw6is75ilj1EIWVRjBIIEhxjGK92uwJWnjmaFY42vjdtBmI8knazRBnAOku0mGIXOM/uaCx3G37dGCvPArsvKKrSRglMFtQBPNgE5/Sv2625bxsqyTwIzjVGrOilh4CoJ4j9aq+19lTBNoQradsG75SSGbVAFGqIKqymQhlMZX7OAQfs8RxrDoaEXqm2W51xpyjB7fEOm2RTFc6m1KowXBUNkPw40Fuu9uW8So0s8EayYMbO6KHBAIKEniMEHh4xW6Dnm5q57HsWbTazKlzJG2zra30wNZBkKplg4uUI0PqHFSMFTkEYxc937AwWsERyDHGqEFg5GBzawqhscwOBwAoJCm6v4rv1k9VFSm6v4rv1k9VFQa29fZGs9nSJHdO6u68oulHbhkjnH6iuI7g9ltrK8lExZ7CeZ5GXjmIuxOuNfFx4r4f3HGS/wDEj0219XPWNXIKD7etbpJEV42V43AZGUghlPEFSOcVA7d6bbehufitq4t2EeyBPBcpYsrzW0zYQDJaFjzsv/DwsPBzjw57Tt3ptt6G5+K2oMlVnfnlcWna/J8v22vJcoCU18nLjWAQcHm4EYz+lWascturFSyqSja0yAdLAEAr4jgnj+poKKm1JI7KFoXdri7vCt0+mBHjlKtyiKkjcmrAxCMaifHxJGcck1zK9sksrK0W0kRH/wDJPJhoXccsI8oHX7Q5hkMCRmrpJs6CQSo0cLh2BuFIUhmwMcoP92NPPxxivVtseGNUSOKJERuUjVVUBX4jUuBwbieP60FWg2ncdpdsPOXaS7jhVDHAEjTtzkTpGjJYpw1HiMAjjxrWv94rzlbmSMsEt7jkFiJsViKgoMTtIwlDPqypBAGVwDxq7f6fHoCcmnJhtYXAwGDawQPHr+1+9YZ9h27yiZ4IWnXGmQopYY5sNjPDweKgr/8Arlx212lkmdZzO0mhONiByi4GnTqLEQ82cgnnrSh2zcchZ3Ju1Jup4Ue30QaVV2OtIvs6wyAEMWJJweY4NXcQLr14GvTo1eHTnIGfFkk48daA2FaCbXyNsJ3PKatEYdmUg6hwzkHBJFBq7n/lXHrt11hqT2p+RN6KT4GrNDbqgIRQoLF2wAMsxyxOPCTzmsO1PyJvRSfA1BrbsdAtPVbfqUqTqM3Y6Baeq2/UpUnQQ2+VwU2ddsOcW8uP5Qjh/moraW0FsXnMcKF7fZqSBiXBZY5JI1QgcAo0ZyOPHHgqw7asOXtpoeA5WKSIHxFlKg/wSK0Bu8s8OblWE0tolpcgMOA4uwUjhnW7caDQvt67i3W65eKAyQ26XkSo76WVpGiKSEj8QZeccDnwVkvN5Li31C5igybe4uIOTaQgNBGZGjl1DwjmceI8Oasu+GwuVt7po0Z7iS2FsFB/Eok5TAXx5ZuNbNrupCjFmaeYmNoFE0jSBIn/ABrHnmDAAEnLEDnoI7b+8EnIypGqq7bMmvQ+pwVZdKkLjxB2IPjUeDNfm7bOLw8pp5SWwtZ5dJYjUrzRg5biSVxn9a37XdCFFkUtcScpAbQmWQuUhIIKRnAwOP6ngOPAV72bspku55CMRcjb21vxBJSMOzE4/wCUmOP+2gmaUpQYdkdPl9Vi66etHsubGmutlTQ28bSSs0ZVBjJw4J5zjmFb2yOny+qxddPVloPi3be789nJyV1G0UhUOFbGdJzg8CfEa7F2HuxDjRe36ceD2sDDm8IklB8PhVT+58FX3aHY5iudrLfXGl0jiRIYcZGtSx1SZ4EDIwPHxPiq5CghN9Ogy/06xK8Gve+vQZf6dYleDQKUpQKUpQKitpbr21w+uaPUxAR/tSqHUZwJVVgrgZPBgeepWlB+AY5ubwCv2lKBTdX8V36yeqipTdX8V36yeqioOa9nPcq8vbu3e1geVFhKMVKcG1scHJHgridjsaaadbeKNnnZuTCDGdQ4H9BjByTwGK+1CKpu4XY4i2cZZSRJdzMxeTHBULFgkYPEDmz4yP0FBj7GfY2i2ZDltL3kgHLy8+PDoizzKD4f/ceJ8AEpt3ptt6G5+K2qx1XNu9NtvQ3PxW1BkpSlBTtlbVaMSclGsl1dX1yqKzaFxDlC0jAEhVSNRwBJJHjreTep1YRTRKtwLiG3kVX1JpmDMkkbaQSCFIwQCCprxabtluWR+UiKXklzZzIVDgSqGYjIIxqeRSrDBFbJ3RjMbK0k7TPIk7XBKcrykeBGRhNACgYCBcYJ4cTQR2194Z2niSBVGjaK2kmXZRIvI8phsKeB1H+UHj4ZIN75jF2w9vGtmJTC78qTKAJTDygj0aSmrGRqzjP6ZkbXdeNdBZ5XkW47daRimqSXSUy4VQoGk4wAOaofd3dImBeXkuQnLyTtakoIywnd0J+zr08FbRq0nnxQSndP91r5P/53+n4z/wDbyerm/nFV+xu5nlt5JwupNqXFtGwdnPJukqsnFRhQVXH7eCrD3KJy3KcpPyfLdt9r5j5Ll/8Af+HXz/a06sZ41hn2CVnthGGMS3U9/M5K/ZdkcKoHPgtJw4cNNBYq1dqfkTeik+Bq2q1dqfkTeik+BqDW3Y6Baeq2/UpUnUZux0C09Vt+pSpOgUpSgUpSgUpSgUpSgw7I6fL6rF109WWq1sjp8vqsXXT1ZaBSlKCD316DL/TrErwa9769Bl/p1iV4NApSlApSlApSlApSlApur+K79ZPVRUpur+K79ZPVRUE/SlKBVc270229Dc/FbVY6rm3em23obn4ragyUpSgUpSgUpSgUpSgVq7U/Im9FJ8DVtVq7U/Im9FJ8DUGtux0C09Vt+pSpOuH7M7MN1FBFGsNmVjjjiUlZ8kIgUZxKBnA8VbPfsu/I2Xs3P1qDs9K4x37LvyNl7Nz9anfsu/I2Xs3P1qDs9K4x37LvyNl7Nz9anfsu/I2Xs3P1qDs9K4x37LvyNl7Nz9anfsu/I2Xs3P1qDs9K4x37LvyNl7Nz9anfsu/I2Xs3P1qDsOyOny+qxddPVlrl/Yl3tl2hc3TzJEpSGGNRGHAxrmbjrZuOTXUBQKUpQQe+vQZf6dYleDWLsi3Bj2ZcuMEogcA5wSrqRnHg4Vx3v2XfkbL2bn61B2elcY79l35Gy9m5+tTv2XfkbL2bn61B2elcY79l35Gy9m5+tTv2XfkbL2bn61B2elcY79l35Gy9m5+tTv2XfkbL2bn61B2elcY79l35Gy9m5+tTv2XfkbL2bn61B2em6v4rv1k9VFXGO/Xd+RsvZuPrV07sS7be7tJp5FRXe5bITUFGEjHDUSfB46C8UpSgVXNu9NtvQ3PxW1WOua9l3eiSwks5YViZmW4jIkDkYPIHhoZTnh46C10rjHfru/I2Xs3H1qd+y78jZezc/WoOz0rjHfsu/I2Xs3P1qd+y78jZezc/WoOz0rjHfsu/I2Xs3P1qd+y78jZezc/WoOz0rjHfsu/I2Xs3P1qd+y78jZezc/WoOz1q7U/Im9FJ8DVyLv2XfkbL2bn61Y7nszXbo6mGzwyspIW4zggg4++/Wg//2Q==">
            <a:hlinkClick r:id="rId5"/>
          </p:cNvPr>
          <p:cNvSpPr>
            <a:spLocks noChangeAspect="1" noChangeArrowheads="1"/>
          </p:cNvSpPr>
          <p:nvPr/>
        </p:nvSpPr>
        <p:spPr bwMode="auto">
          <a:xfrm>
            <a:off x="241300" y="-266700"/>
            <a:ext cx="4064000" cy="876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400" y="1752600"/>
            <a:ext cx="4478899" cy="368011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910255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attention</a:t>
            </a:r>
            <a:endParaRPr lang="en-US" dirty="0"/>
          </a:p>
        </p:txBody>
      </p:sp>
      <p:sp>
        <p:nvSpPr>
          <p:cNvPr id="3" name="Content Placeholder 2"/>
          <p:cNvSpPr>
            <a:spLocks noGrp="1"/>
          </p:cNvSpPr>
          <p:nvPr>
            <p:ph idx="1"/>
          </p:nvPr>
        </p:nvSpPr>
        <p:spPr>
          <a:xfrm>
            <a:off x="6090248" y="1889186"/>
            <a:ext cx="5415951" cy="4329500"/>
          </a:xfrm>
        </p:spPr>
        <p:txBody>
          <a:bodyPr/>
          <a:lstStyle/>
          <a:p>
            <a:r>
              <a:rPr lang="en-US" dirty="0" smtClean="0"/>
              <a:t>The condition that has to be met for information to transfer from sensory memory to short term memory is attention.</a:t>
            </a:r>
          </a:p>
          <a:p>
            <a:r>
              <a:rPr lang="en-US" dirty="0" smtClean="0"/>
              <a:t>If a unit of memory is attended to, it does not decay, but moves to the next memory store.</a:t>
            </a:r>
          </a:p>
          <a:p>
            <a:r>
              <a:rPr lang="en-US" dirty="0" smtClean="0"/>
              <a:t>If it does not catch our attention it fades away.</a:t>
            </a:r>
          </a:p>
          <a:p>
            <a:pPr marL="0" indent="0">
              <a:buNone/>
            </a:pPr>
            <a:endParaRPr lang="en-US" dirty="0"/>
          </a:p>
        </p:txBody>
      </p:sp>
      <p:pic>
        <p:nvPicPr>
          <p:cNvPr id="4098" name="Picture 2" descr="Image result for attention"/>
          <p:cNvPicPr>
            <a:picLocks noChangeAspect="1" noChangeArrowheads="1"/>
          </p:cNvPicPr>
          <p:nvPr/>
        </p:nvPicPr>
        <p:blipFill rotWithShape="1">
          <a:blip r:embed="rId2">
            <a:extLst>
              <a:ext uri="{28A0092B-C50C-407E-A947-70E740481C1C}">
                <a14:useLocalDpi xmlns:a14="http://schemas.microsoft.com/office/drawing/2010/main" val="0"/>
              </a:ext>
            </a:extLst>
          </a:blip>
          <a:srcRect r="701" b="3482"/>
          <a:stretch/>
        </p:blipFill>
        <p:spPr bwMode="auto">
          <a:xfrm>
            <a:off x="353982" y="1513995"/>
            <a:ext cx="5391210" cy="426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8712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attention mem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449" y="1720907"/>
            <a:ext cx="10715625" cy="479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5453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1895" y="2456017"/>
            <a:ext cx="3685309" cy="2246769"/>
          </a:xfrm>
          <a:prstGeom prst="rect">
            <a:avLst/>
          </a:prstGeom>
          <a:noFill/>
        </p:spPr>
        <p:txBody>
          <a:bodyPr wrap="square" rtlCol="0">
            <a:spAutoFit/>
          </a:bodyPr>
          <a:lstStyle/>
          <a:p>
            <a:pPr lvl="0" eaLnBrk="0" fontAlgn="base" hangingPunct="0">
              <a:spcBef>
                <a:spcPct val="20000"/>
              </a:spcBef>
              <a:spcAft>
                <a:spcPct val="0"/>
              </a:spcAft>
            </a:pPr>
            <a:r>
              <a:rPr lang="en-US" altLang="en-US" sz="2000" b="1" dirty="0">
                <a:latin typeface="Tahoma" pitchFamily="34" charset="0"/>
              </a:rPr>
              <a:t>Space</a:t>
            </a:r>
            <a:r>
              <a:rPr lang="en-US" altLang="en-US" sz="2000" dirty="0">
                <a:latin typeface="Tahoma" pitchFamily="34" charset="0"/>
              </a:rPr>
              <a:t>:  you may encode the place where something appears when you try to retrieve it later.  When you struggle to recall the information you visualize its location.</a:t>
            </a:r>
          </a:p>
        </p:txBody>
      </p:sp>
      <p:sp>
        <p:nvSpPr>
          <p:cNvPr id="4" name="TextBox 3"/>
          <p:cNvSpPr txBox="1"/>
          <p:nvPr/>
        </p:nvSpPr>
        <p:spPr>
          <a:xfrm>
            <a:off x="4644508" y="1640409"/>
            <a:ext cx="4843855" cy="1631216"/>
          </a:xfrm>
          <a:prstGeom prst="rect">
            <a:avLst/>
          </a:prstGeom>
          <a:noFill/>
        </p:spPr>
        <p:txBody>
          <a:bodyPr wrap="square" rtlCol="0">
            <a:spAutoFit/>
          </a:bodyPr>
          <a:lstStyle/>
          <a:p>
            <a:pPr lvl="0" eaLnBrk="0" fontAlgn="base" hangingPunct="0">
              <a:spcBef>
                <a:spcPct val="20000"/>
              </a:spcBef>
              <a:spcAft>
                <a:spcPct val="0"/>
              </a:spcAft>
            </a:pPr>
            <a:r>
              <a:rPr lang="en-US" altLang="en-US" sz="2000" b="1" dirty="0">
                <a:latin typeface="Tahoma" pitchFamily="34" charset="0"/>
              </a:rPr>
              <a:t>Time</a:t>
            </a:r>
            <a:r>
              <a:rPr lang="en-US" altLang="en-US" sz="2000" dirty="0">
                <a:latin typeface="Tahoma" pitchFamily="34" charset="0"/>
              </a:rPr>
              <a:t>:  during the day you unintentionally </a:t>
            </a:r>
            <a:r>
              <a:rPr lang="en-US" altLang="en-US" sz="2000" dirty="0" smtClean="0">
                <a:latin typeface="Tahoma" pitchFamily="34" charset="0"/>
              </a:rPr>
              <a:t>note </a:t>
            </a:r>
            <a:r>
              <a:rPr lang="en-US" altLang="en-US" sz="2000" dirty="0">
                <a:latin typeface="Tahoma" pitchFamily="34" charset="0"/>
              </a:rPr>
              <a:t>the sequence of the days events.  Later when you realize you lost something you go back through the sequence to retrace your steps.</a:t>
            </a:r>
          </a:p>
        </p:txBody>
      </p:sp>
      <p:sp>
        <p:nvSpPr>
          <p:cNvPr id="5" name="TextBox 4"/>
          <p:cNvSpPr txBox="1"/>
          <p:nvPr/>
        </p:nvSpPr>
        <p:spPr>
          <a:xfrm>
            <a:off x="4475636" y="3867228"/>
            <a:ext cx="5181600" cy="1323439"/>
          </a:xfrm>
          <a:prstGeom prst="rect">
            <a:avLst/>
          </a:prstGeom>
          <a:noFill/>
        </p:spPr>
        <p:txBody>
          <a:bodyPr wrap="square" rtlCol="0">
            <a:spAutoFit/>
          </a:bodyPr>
          <a:lstStyle/>
          <a:p>
            <a:pPr lvl="0" eaLnBrk="0" fontAlgn="base" hangingPunct="0">
              <a:spcBef>
                <a:spcPct val="20000"/>
              </a:spcBef>
              <a:spcAft>
                <a:spcPct val="0"/>
              </a:spcAft>
            </a:pPr>
            <a:r>
              <a:rPr lang="en-US" altLang="en-US" sz="2000" b="1" dirty="0">
                <a:latin typeface="Tahoma" pitchFamily="34" charset="0"/>
              </a:rPr>
              <a:t>Frequency</a:t>
            </a:r>
            <a:r>
              <a:rPr lang="en-US" altLang="en-US" sz="2000" dirty="0">
                <a:latin typeface="Tahoma" pitchFamily="34" charset="0"/>
              </a:rPr>
              <a:t>:  you keep track of how often things happen such as noticing that this is the third time you may have seen someone today.</a:t>
            </a:r>
            <a:endParaRPr lang="en-US" altLang="en-US" sz="2000" b="1" dirty="0">
              <a:latin typeface="Tahoma" pitchFamily="34" charset="0"/>
            </a:endParaRPr>
          </a:p>
        </p:txBody>
      </p:sp>
      <p:sp>
        <p:nvSpPr>
          <p:cNvPr id="6" name="Title 1"/>
          <p:cNvSpPr txBox="1">
            <a:spLocks/>
          </p:cNvSpPr>
          <p:nvPr/>
        </p:nvSpPr>
        <p:spPr>
          <a:xfrm rot="-900000">
            <a:off x="-715808" y="369135"/>
            <a:ext cx="7980212" cy="1606102"/>
          </a:xfrm>
          <a:prstGeom prst="rect">
            <a:avLst/>
          </a:prstGeom>
        </p:spPr>
        <p:txBody>
          <a:bodyPr vert="horz" lIns="91440" tIns="45720" rIns="91440" bIns="45720" rtlCol="0" anchor="b">
            <a:norm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latin typeface="Aharoni" panose="02010803020104030203" pitchFamily="2" charset="-79"/>
                <a:cs typeface="Aharoni" panose="02010803020104030203" pitchFamily="2" charset="-79"/>
              </a:rPr>
              <a:t>Automatic Process</a:t>
            </a:r>
            <a:endParaRPr lang="en-US" dirty="0">
              <a:latin typeface="Aharoni" panose="02010803020104030203" pitchFamily="2" charset="-79"/>
              <a:cs typeface="Aharoni" panose="02010803020104030203" pitchFamily="2" charset="-79"/>
            </a:endParaRPr>
          </a:p>
        </p:txBody>
      </p:sp>
      <p:pic>
        <p:nvPicPr>
          <p:cNvPr id="17410" name="Picture 2" descr="http://ts1.mm.bing.net/th?id=H.4690792716567704&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1" y="4800600"/>
            <a:ext cx="2608817" cy="16109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2" name="Picture 4" descr="http://ts4.mm.bing.net/th?id=H.4722399373755151&amp;pid=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7582" y="2190185"/>
            <a:ext cx="2107745" cy="158080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7414" name="Picture 6" descr="http://ts2.explicit.bing.net/th?id=H.4923648609291201&amp;pid=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1946" y="4953001"/>
            <a:ext cx="3033381" cy="17062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424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3352801" y="-381000"/>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Effortful Processing</a:t>
            </a: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5080000" y="1371600"/>
            <a:ext cx="6705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1"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b="0" i="0" u="none" strike="noStrike" cap="none" normalizeH="0" baseline="0" dirty="0" smtClean="0">
                <a:ln>
                  <a:noFill/>
                </a:ln>
                <a:solidFill>
                  <a:schemeClr val="tx1"/>
                </a:solidFill>
                <a:effectLst/>
                <a:latin typeface="Tahoma" pitchFamily="34" charset="0"/>
              </a:rPr>
              <a:t>We can </a:t>
            </a:r>
            <a:r>
              <a:rPr kumimoji="0" lang="en-US" altLang="en-US" b="0" i="0" u="sng" strike="noStrike" cap="none" normalizeH="0" baseline="0" dirty="0" smtClean="0">
                <a:ln>
                  <a:noFill/>
                </a:ln>
                <a:solidFill>
                  <a:schemeClr val="tx1"/>
                </a:solidFill>
                <a:effectLst/>
                <a:latin typeface="Tahoma" pitchFamily="34" charset="0"/>
              </a:rPr>
              <a:t>enhance our memory through rehearsal and repetition.</a:t>
            </a:r>
            <a:r>
              <a:rPr kumimoji="0" lang="en-US" altLang="en-US" b="0" i="0" u="none" strike="noStrike" cap="none" normalizeH="0" baseline="0" dirty="0" smtClean="0">
                <a:ln>
                  <a:noFill/>
                </a:ln>
                <a:solidFill>
                  <a:schemeClr val="tx1"/>
                </a:solidFill>
                <a:effectLst/>
                <a:latin typeface="Tahoma" pitchFamily="34" charset="0"/>
              </a:rPr>
              <a:t>  This was shown by the </a:t>
            </a:r>
            <a:r>
              <a:rPr kumimoji="0" lang="en-US" altLang="en-US" b="0" i="0" u="sng" strike="noStrike" cap="none" normalizeH="0" baseline="0" dirty="0" smtClean="0">
                <a:ln>
                  <a:noFill/>
                </a:ln>
                <a:solidFill>
                  <a:schemeClr val="tx1"/>
                </a:solidFill>
                <a:effectLst/>
                <a:latin typeface="Tahoma" pitchFamily="34" charset="0"/>
              </a:rPr>
              <a:t>German researcher </a:t>
            </a:r>
            <a:r>
              <a:rPr kumimoji="0" lang="en-US" altLang="en-US" b="0" i="0" u="sng" strike="noStrike" cap="none" normalizeH="0" baseline="0" dirty="0" err="1" smtClean="0">
                <a:ln>
                  <a:noFill/>
                </a:ln>
                <a:solidFill>
                  <a:schemeClr val="tx1"/>
                </a:solidFill>
                <a:effectLst/>
                <a:latin typeface="Tahoma" pitchFamily="34" charset="0"/>
              </a:rPr>
              <a:t>Ebbinhaus</a:t>
            </a:r>
            <a:r>
              <a:rPr kumimoji="0" lang="en-US" altLang="en-US" b="0" i="0" u="sng" strike="noStrike" cap="none" normalizeH="0" baseline="0" dirty="0" smtClean="0">
                <a:ln>
                  <a:noFill/>
                </a:ln>
                <a:solidFill>
                  <a:schemeClr val="tx1"/>
                </a:solidFill>
                <a:effectLst/>
                <a:latin typeface="Tahoma" pitchFamily="34" charset="0"/>
              </a:rPr>
              <a:t>.</a:t>
            </a:r>
            <a:r>
              <a:rPr kumimoji="0" lang="en-US" altLang="en-US" b="0" i="0" u="none" strike="noStrike" cap="none" normalizeH="0" baseline="0" dirty="0" smtClean="0">
                <a:ln>
                  <a:noFill/>
                </a:ln>
                <a:solidFill>
                  <a:schemeClr val="tx1"/>
                </a:solidFill>
                <a:effectLst/>
                <a:latin typeface="Tahoma" pitchFamily="34" charset="0"/>
              </a:rPr>
              <a:t>  This method often produces durable and accessible memories.</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b="1"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b="0" i="0" u="sng" strike="noStrike" cap="none" normalizeH="0" baseline="0" dirty="0" err="1" smtClean="0">
                <a:ln>
                  <a:noFill/>
                </a:ln>
                <a:solidFill>
                  <a:schemeClr val="tx1"/>
                </a:solidFill>
                <a:effectLst/>
                <a:latin typeface="Tahoma" pitchFamily="34" charset="0"/>
              </a:rPr>
              <a:t>Ebbinhaus</a:t>
            </a:r>
            <a:r>
              <a:rPr kumimoji="0" lang="en-US" altLang="en-US" b="0" i="0" u="sng" strike="noStrike" cap="none" normalizeH="0" baseline="0" dirty="0" smtClean="0">
                <a:ln>
                  <a:noFill/>
                </a:ln>
                <a:solidFill>
                  <a:schemeClr val="tx1"/>
                </a:solidFill>
                <a:effectLst/>
                <a:latin typeface="Tahoma" pitchFamily="34" charset="0"/>
              </a:rPr>
              <a:t> used verbal material that was not familiar by forming a list of non-sense syllables.</a:t>
            </a:r>
            <a:r>
              <a:rPr kumimoji="0" lang="en-US" altLang="en-US" b="0" i="0" u="none" strike="noStrike" cap="none" normalizeH="0" baseline="0" dirty="0" smtClean="0">
                <a:ln>
                  <a:noFill/>
                </a:ln>
                <a:solidFill>
                  <a:schemeClr val="tx1"/>
                </a:solidFill>
                <a:effectLst/>
                <a:latin typeface="Tahoma" pitchFamily="34" charset="0"/>
              </a:rPr>
              <a:t>  He was have the subjects read the list 8 times out loud and then try to recall the items.</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1" i="0" u="none" strike="noStrike" cap="none" normalizeH="0" baseline="0" dirty="0" smtClean="0">
              <a:ln>
                <a:noFill/>
              </a:ln>
              <a:solidFill>
                <a:schemeClr val="tx1"/>
              </a:solidFill>
              <a:effectLst/>
              <a:latin typeface="Tahoma" pitchFamily="34" charset="0"/>
            </a:endParaRPr>
          </a:p>
          <a:p>
            <a:pPr marL="0" marR="0" lvl="0" indent="0" algn="l" defTabSz="914400" rtl="0" eaLnBrk="0" fontAlgn="base" latinLnBrk="0" hangingPunct="0">
              <a:lnSpc>
                <a:spcPct val="100000"/>
              </a:lnSpc>
              <a:spcBef>
                <a:spcPct val="20000"/>
              </a:spcBef>
              <a:spcAft>
                <a:spcPct val="0"/>
              </a:spcAft>
              <a:buClrTx/>
              <a:buSzTx/>
              <a:buNone/>
              <a:tabLst/>
            </a:pPr>
            <a:r>
              <a:rPr kumimoji="0" lang="en-US" altLang="en-US" sz="2400" b="0" i="0" u="none" strike="noStrike" cap="none" normalizeH="0" baseline="0" dirty="0" smtClean="0">
                <a:ln>
                  <a:noFill/>
                </a:ln>
                <a:solidFill>
                  <a:schemeClr val="tx1"/>
                </a:solidFill>
                <a:effectLst/>
                <a:latin typeface="Tahoma" pitchFamily="34" charset="0"/>
              </a:rPr>
              <a:t>  </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1026" name="Picture 2" descr="File:Ebbinghaus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22" y="1653626"/>
            <a:ext cx="4554330" cy="41574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470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steps in the development of the cognitive psychology</a:t>
            </a:r>
            <a:endParaRPr lang="en-US" dirty="0"/>
          </a:p>
        </p:txBody>
      </p:sp>
      <p:sp>
        <p:nvSpPr>
          <p:cNvPr id="3" name="Content Placeholder 2"/>
          <p:cNvSpPr>
            <a:spLocks noGrp="1"/>
          </p:cNvSpPr>
          <p:nvPr>
            <p:ph idx="1"/>
          </p:nvPr>
        </p:nvSpPr>
        <p:spPr/>
        <p:txBody>
          <a:bodyPr>
            <a:normAutofit/>
          </a:bodyPr>
          <a:lstStyle/>
          <a:p>
            <a:r>
              <a:rPr lang="en-US" sz="3200" dirty="0" err="1" smtClean="0"/>
              <a:t>Introspectionism</a:t>
            </a:r>
            <a:endParaRPr lang="en-US" sz="3200" dirty="0" smtClean="0"/>
          </a:p>
          <a:p>
            <a:r>
              <a:rPr lang="en-US" sz="3200" dirty="0" smtClean="0"/>
              <a:t>Psychoanalysis</a:t>
            </a:r>
          </a:p>
          <a:p>
            <a:r>
              <a:rPr lang="en-US" sz="3200" dirty="0" smtClean="0"/>
              <a:t>Behaviorism</a:t>
            </a:r>
          </a:p>
          <a:p>
            <a:r>
              <a:rPr lang="en-US" sz="3200" dirty="0" smtClean="0"/>
              <a:t>Cognitive Psychology</a:t>
            </a:r>
          </a:p>
          <a:p>
            <a:r>
              <a:rPr lang="en-US" sz="3200" dirty="0" smtClean="0"/>
              <a:t>Behavioral Economics</a:t>
            </a:r>
            <a:endParaRPr lang="en-US" sz="3200" dirty="0"/>
          </a:p>
        </p:txBody>
      </p:sp>
      <p:pic>
        <p:nvPicPr>
          <p:cNvPr id="29698" name="Picture 2" descr="https://library.neura.edu.au/wp-content/uploads/cognition-in-clinical-high-risk-groups/Cogni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552" y="2308180"/>
            <a:ext cx="4157340" cy="4221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6015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2700067" y="2280249"/>
            <a:ext cx="8039819"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None/>
              <a:tabLst/>
            </a:pPr>
            <a:r>
              <a:rPr kumimoji="0" lang="en-US" altLang="en-US" sz="4400" b="0" i="0" u="none" strike="noStrike" cap="none" normalizeH="0" baseline="0" dirty="0" smtClean="0">
                <a:ln>
                  <a:noFill/>
                </a:ln>
                <a:solidFill>
                  <a:schemeClr val="tx1"/>
                </a:solidFill>
                <a:effectLst/>
                <a:latin typeface="Tahoma" pitchFamily="34" charset="0"/>
              </a:rPr>
              <a:t>JIH, BAZ, FUB, YOX, SUJ, XIR, DAX, LEQ, VUM, PID, KEL, WAV, TUV, ZOF, GEK, HIW</a:t>
            </a:r>
          </a:p>
          <a:p>
            <a:pPr marL="342900" marR="0" lvl="0" indent="-342900" algn="ctr" defTabSz="914400" rtl="0" eaLnBrk="0" fontAlgn="base" latinLnBrk="0" hangingPunct="0">
              <a:lnSpc>
                <a:spcPct val="100000"/>
              </a:lnSpc>
              <a:spcBef>
                <a:spcPct val="20000"/>
              </a:spcBef>
              <a:spcAft>
                <a:spcPct val="0"/>
              </a:spcAft>
              <a:buClrTx/>
              <a:buSzTx/>
              <a:buFontTx/>
              <a:buChar char="•"/>
              <a:tabLst/>
            </a:pPr>
            <a:endParaRPr kumimoji="0" lang="en-US" altLang="en-US" sz="32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418885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2">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6559826" y="381001"/>
            <a:ext cx="5380291" cy="579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2800" b="0" i="0" u="none" strike="noStrike" cap="none" normalizeH="0" baseline="0" dirty="0" err="1" smtClean="0">
                <a:ln>
                  <a:noFill/>
                </a:ln>
                <a:solidFill>
                  <a:schemeClr val="tx1"/>
                </a:solidFill>
                <a:effectLst/>
                <a:latin typeface="Tahoma" pitchFamily="34" charset="0"/>
              </a:rPr>
              <a:t>Ebbinhaus</a:t>
            </a:r>
            <a:r>
              <a:rPr kumimoji="0" lang="en-US" altLang="en-US" sz="2800" b="0" i="0" u="none" strike="noStrike" cap="none" normalizeH="0" baseline="0" dirty="0" smtClean="0">
                <a:ln>
                  <a:noFill/>
                </a:ln>
                <a:solidFill>
                  <a:schemeClr val="tx1"/>
                </a:solidFill>
                <a:effectLst/>
                <a:latin typeface="Tahoma" pitchFamily="34" charset="0"/>
              </a:rPr>
              <a:t> would try to recall them the day after.  He could recall a few but were they entirely forgotten?  </a:t>
            </a:r>
            <a:endParaRPr kumimoji="0" lang="en-US" altLang="en-US" sz="2800" b="1"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2800" b="0" i="0" u="sng" strike="noStrike" cap="none" normalizeH="0" baseline="0" dirty="0" smtClean="0">
                <a:ln>
                  <a:noFill/>
                </a:ln>
                <a:solidFill>
                  <a:schemeClr val="tx1"/>
                </a:solidFill>
                <a:effectLst/>
                <a:latin typeface="Tahoma" pitchFamily="34" charset="0"/>
              </a:rPr>
              <a:t>It took fewer repetitions on the second day to recall the list.</a:t>
            </a:r>
            <a:r>
              <a:rPr kumimoji="0" lang="en-US" altLang="en-US" sz="2800" b="0" i="0" u="none" strike="noStrike" cap="none" normalizeH="0" baseline="0" dirty="0" smtClean="0">
                <a:ln>
                  <a:noFill/>
                </a:ln>
                <a:solidFill>
                  <a:schemeClr val="tx1"/>
                </a:solidFill>
                <a:effectLst/>
                <a:latin typeface="Tahoma" pitchFamily="34" charset="0"/>
              </a:rPr>
              <a:t>  This began the simple beginning principle that </a:t>
            </a:r>
            <a:r>
              <a:rPr kumimoji="0" lang="en-US" altLang="en-US" sz="2800" b="0" i="0" u="sng" strike="noStrike" cap="none" normalizeH="0" baseline="0" dirty="0" smtClean="0">
                <a:ln>
                  <a:noFill/>
                </a:ln>
                <a:solidFill>
                  <a:schemeClr val="tx1"/>
                </a:solidFill>
                <a:effectLst/>
                <a:latin typeface="Tahoma" pitchFamily="34" charset="0"/>
              </a:rPr>
              <a:t>“the amount remembered depends on the amount of time spent learning”.  </a:t>
            </a:r>
          </a:p>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2800" b="0" i="0" u="none" strike="noStrike" cap="none" normalizeH="0" baseline="0" dirty="0" smtClean="0">
                <a:ln>
                  <a:noFill/>
                </a:ln>
                <a:solidFill>
                  <a:schemeClr val="tx1"/>
                </a:solidFill>
                <a:effectLst/>
                <a:latin typeface="Tahoma" pitchFamily="34" charset="0"/>
              </a:rPr>
              <a:t>Three times three study at Kent State.</a:t>
            </a:r>
            <a:endParaRPr kumimoji="0" lang="en-US" altLang="en-US" sz="2800" b="0" i="0" u="none" strike="noStrike" cap="none" normalizeH="0" baseline="0" dirty="0" smtClean="0">
              <a:ln>
                <a:noFill/>
              </a:ln>
              <a:solidFill>
                <a:schemeClr val="tx1"/>
              </a:solidFill>
              <a:effectLst/>
              <a:latin typeface="Arial" pitchFamily="34" charset="0"/>
            </a:endParaRPr>
          </a:p>
        </p:txBody>
      </p:sp>
      <p:sp>
        <p:nvSpPr>
          <p:cNvPr id="3" name="Title 2"/>
          <p:cNvSpPr>
            <a:spLocks noGrp="1" noChangeArrowheads="1"/>
          </p:cNvSpPr>
          <p:nvPr>
            <p:ph type="title" idx="4294967295"/>
          </p:nvPr>
        </p:nvSpPr>
        <p:spPr bwMode="auto">
          <a:xfrm>
            <a:off x="-1051340" y="0"/>
            <a:ext cx="7924799"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Results</a:t>
            </a: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4" name="Rectangle 3"/>
          <p:cNvSpPr txBox="1">
            <a:spLocks noChangeArrowheads="1"/>
          </p:cNvSpPr>
          <p:nvPr/>
        </p:nvSpPr>
        <p:spPr bwMode="auto">
          <a:xfrm>
            <a:off x="795131" y="2590800"/>
            <a:ext cx="5384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65760" indent="-365760" algn="l" defTabSz="914400" rtl="0" eaLnBrk="1" latinLnBrk="0" hangingPunct="1">
              <a:spcBef>
                <a:spcPct val="20000"/>
              </a:spcBef>
              <a:spcAft>
                <a:spcPts val="600"/>
              </a:spcAft>
              <a:buSzPct val="160000"/>
              <a:buFont typeface="Wingdings" pitchFamily="2" charset="2"/>
              <a:buChar char=""/>
              <a:defRPr sz="2800" kern="1200">
                <a:solidFill>
                  <a:schemeClr val="tx1"/>
                </a:solidFill>
                <a:effectLst>
                  <a:outerShdw blurRad="38100" dist="38100" dir="2700000" algn="tl">
                    <a:srgbClr val="000000">
                      <a:alpha val="43137"/>
                    </a:srgbClr>
                  </a:outerShdw>
                </a:effectLst>
                <a:latin typeface="+mn-lt"/>
                <a:ea typeface="+mn-ea"/>
                <a:cs typeface="+mn-cs"/>
              </a:defRPr>
            </a:lvl1pPr>
            <a:lvl2pPr marL="731520" indent="-365760" algn="l" defTabSz="914400" rtl="0" eaLnBrk="1" latinLnBrk="0" hangingPunct="1">
              <a:spcBef>
                <a:spcPct val="20000"/>
              </a:spcBef>
              <a:spcAft>
                <a:spcPts val="600"/>
              </a:spcAft>
              <a:buSzPct val="160000"/>
              <a:buFont typeface="Wingdings" pitchFamily="2" charset="2"/>
              <a:buChar char=""/>
              <a:defRPr sz="2400" kern="1200">
                <a:solidFill>
                  <a:schemeClr val="tx1"/>
                </a:solidFill>
                <a:effectLst>
                  <a:outerShdw blurRad="38100" dist="38100" dir="2700000" algn="tl">
                    <a:srgbClr val="000000">
                      <a:alpha val="43137"/>
                    </a:srgbClr>
                  </a:outerShdw>
                </a:effectLst>
                <a:latin typeface="+mn-lt"/>
                <a:ea typeface="+mn-ea"/>
                <a:cs typeface="+mn-cs"/>
              </a:defRPr>
            </a:lvl2pPr>
            <a:lvl3pPr marL="1097280" indent="-320040" algn="l" defTabSz="914400" rtl="0" eaLnBrk="1" latinLnBrk="0" hangingPunct="1">
              <a:spcBef>
                <a:spcPct val="20000"/>
              </a:spcBef>
              <a:spcAft>
                <a:spcPts val="600"/>
              </a:spcAft>
              <a:buSzPct val="160000"/>
              <a:buFont typeface="Wingdings" pitchFamily="2" charset="2"/>
              <a:buChar char=""/>
              <a:defRPr sz="20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74320" algn="l" defTabSz="914400" rtl="0" eaLnBrk="1" latinLnBrk="0" hangingPunct="1">
              <a:spcBef>
                <a:spcPct val="20000"/>
              </a:spcBef>
              <a:spcAft>
                <a:spcPts val="600"/>
              </a:spcAft>
              <a:buSzPct val="160000"/>
              <a:buFont typeface="Wingdings" pitchFamily="2" charset="2"/>
              <a:buChar char=""/>
              <a:defRPr sz="1800" kern="1200">
                <a:solidFill>
                  <a:schemeClr val="tx1"/>
                </a:solidFill>
                <a:effectLst>
                  <a:outerShdw blurRad="38100" dist="38100" dir="2700000" algn="tl">
                    <a:srgbClr val="000000">
                      <a:alpha val="43137"/>
                    </a:srgbClr>
                  </a:outerShdw>
                </a:effectLst>
                <a:latin typeface="+mn-lt"/>
                <a:ea typeface="+mn-ea"/>
                <a:cs typeface="+mn-cs"/>
              </a:defRPr>
            </a:lvl5pPr>
            <a:lvl6pPr marL="192024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19456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46888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743200" indent="-228600" algn="l" defTabSz="914400" rtl="0" eaLnBrk="1" latinLnBrk="0" hangingPunct="1">
              <a:spcBef>
                <a:spcPts val="24"/>
              </a:spcBef>
              <a:spcAft>
                <a:spcPts val="600"/>
              </a:spcAft>
              <a:buClrTx/>
              <a:buSzPct val="130000"/>
              <a:buFont typeface="Wingdings" pitchFamily="2" charset="2"/>
              <a:buChar char=""/>
              <a:defRPr sz="16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eaLnBrk="0" fontAlgn="base" hangingPunct="0">
              <a:spcAft>
                <a:spcPct val="0"/>
              </a:spcAft>
              <a:buSzTx/>
              <a:buFont typeface="Wingdings" pitchFamily="2" charset="2"/>
              <a:buNone/>
            </a:pPr>
            <a:r>
              <a:rPr lang="en-US" altLang="en-US" sz="3200" dirty="0" smtClean="0">
                <a:effectLst/>
                <a:latin typeface="Tahoma" pitchFamily="34" charset="0"/>
              </a:rPr>
              <a:t>JIH, BAZ, FUB, YOX, SUJ, XIR, DAX, LEQ, VUM, PID, KEL, WAV, TUV, ZOF, GEK, HIW</a:t>
            </a:r>
          </a:p>
          <a:p>
            <a:pPr marL="342900" indent="-342900" eaLnBrk="0" fontAlgn="base" hangingPunct="0">
              <a:spcAft>
                <a:spcPct val="0"/>
              </a:spcAft>
              <a:buSzTx/>
              <a:buFontTx/>
              <a:buChar char="•"/>
            </a:pPr>
            <a:endParaRPr lang="en-US" altLang="en-US" sz="3200" dirty="0" smtClean="0">
              <a:effectLst/>
              <a:latin typeface="Arial" pitchFamily="34" charset="0"/>
            </a:endParaRPr>
          </a:p>
        </p:txBody>
      </p:sp>
    </p:spTree>
    <p:extLst>
      <p:ext uri="{BB962C8B-B14F-4D97-AF65-F5344CB8AC3E}">
        <p14:creationId xmlns:p14="http://schemas.microsoft.com/office/powerpoint/2010/main" val="2312004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6164" y="246788"/>
            <a:ext cx="8610600" cy="1293028"/>
          </a:xfrm>
        </p:spPr>
        <p:txBody>
          <a:bodyPr/>
          <a:lstStyle/>
          <a:p>
            <a:r>
              <a:rPr lang="en-US" b="1" dirty="0" smtClean="0"/>
              <a:t>Iconic and echoic memory</a:t>
            </a:r>
            <a:endParaRPr lang="en-US" b="1" dirty="0"/>
          </a:p>
        </p:txBody>
      </p:sp>
      <p:sp>
        <p:nvSpPr>
          <p:cNvPr id="3" name="Content Placeholder 2"/>
          <p:cNvSpPr>
            <a:spLocks noGrp="1"/>
          </p:cNvSpPr>
          <p:nvPr>
            <p:ph idx="1"/>
          </p:nvPr>
        </p:nvSpPr>
        <p:spPr>
          <a:xfrm>
            <a:off x="219974" y="1539816"/>
            <a:ext cx="6034177" cy="5076644"/>
          </a:xfrm>
        </p:spPr>
        <p:txBody>
          <a:bodyPr>
            <a:normAutofit lnSpcReduction="10000"/>
          </a:bodyPr>
          <a:lstStyle/>
          <a:p>
            <a:r>
              <a:rPr lang="en-US" b="1" dirty="0" smtClean="0"/>
              <a:t>Iconic Memory: </a:t>
            </a:r>
            <a:r>
              <a:rPr lang="en-US" dirty="0"/>
              <a:t>Iconic memory is the visual sensory memory register pertaining to the visual domain and a fast-decaying store of visual information. It is a component of the visual memory system which also includes visual short-term memory and long-term memory.</a:t>
            </a:r>
            <a:endParaRPr lang="en-US" dirty="0" smtClean="0"/>
          </a:p>
          <a:p>
            <a:endParaRPr lang="en-US" dirty="0"/>
          </a:p>
          <a:p>
            <a:r>
              <a:rPr lang="en-US" b="1" dirty="0" smtClean="0"/>
              <a:t>Echoic Memory: </a:t>
            </a:r>
            <a:r>
              <a:rPr lang="en-US" dirty="0"/>
              <a:t>Echoic memory is the sensory memory register specific to auditory information. The sensory memory for sounds that people have just perceived is the form of echoic memory. Unlike visual memory, in which our eyes can scan the stimuli over and over, the auditory stimuli cannot be scanned over and over.</a:t>
            </a:r>
          </a:p>
        </p:txBody>
      </p:sp>
      <p:pic>
        <p:nvPicPr>
          <p:cNvPr id="2050" name="Picture 2" descr="Image result for iconic  mem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701" y="2084517"/>
            <a:ext cx="5391809" cy="3594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8470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ultistore_mod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713" y="2450300"/>
            <a:ext cx="1091776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bwMode="auto">
          <a:xfrm>
            <a:off x="3031527" y="635358"/>
            <a:ext cx="1039071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dirty="0" smtClean="0">
                <a:solidFill>
                  <a:schemeClr val="tx2"/>
                </a:solidFill>
                <a:effectLst/>
                <a:latin typeface="Tahoma" pitchFamily="34" charset="0"/>
              </a:rPr>
              <a:t>3 Stage Model</a:t>
            </a: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4" name="Rectangle 3"/>
          <p:cNvSpPr/>
          <p:nvPr/>
        </p:nvSpPr>
        <p:spPr>
          <a:xfrm>
            <a:off x="4206335" y="635358"/>
            <a:ext cx="7665881" cy="923330"/>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Atkinson-Shiffrin Model</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3" name="TextBox 2"/>
          <p:cNvSpPr txBox="1"/>
          <p:nvPr/>
        </p:nvSpPr>
        <p:spPr>
          <a:xfrm>
            <a:off x="1168396" y="5446643"/>
            <a:ext cx="10058400" cy="954107"/>
          </a:xfrm>
          <a:prstGeom prst="rect">
            <a:avLst/>
          </a:prstGeom>
          <a:noFill/>
        </p:spPr>
        <p:txBody>
          <a:bodyPr wrap="square" rtlCol="0">
            <a:spAutoFit/>
          </a:bodyPr>
          <a:lstStyle/>
          <a:p>
            <a:r>
              <a:rPr lang="en-US" sz="2800" dirty="0" smtClean="0"/>
              <a:t>Each of these components is characterized by a specific duration, capacity, and conditions.  </a:t>
            </a:r>
            <a:endParaRPr lang="en-US" sz="2800" dirty="0"/>
          </a:p>
        </p:txBody>
      </p:sp>
      <p:pic>
        <p:nvPicPr>
          <p:cNvPr id="6" name="Picture 2" descr="Image result for IB"/>
          <p:cNvPicPr>
            <a:picLocks noChangeAspect="1" noChangeArrowheads="1"/>
          </p:cNvPicPr>
          <p:nvPr/>
        </p:nvPicPr>
        <p:blipFill>
          <a:blip r:embed="rId3">
            <a:extLst>
              <a:ext uri="{28A0092B-C50C-407E-A947-70E740481C1C}">
                <a14:useLocalDpi xmlns:a14="http://schemas.microsoft.com/office/drawing/2010/main" val="0"/>
              </a:ext>
            </a:extLst>
          </a:blip>
          <a:srcRect l="18510" t="20547" r="61488" b="27397"/>
          <a:stretch>
            <a:fillRect/>
          </a:stretch>
        </p:blipFill>
        <p:spPr bwMode="auto">
          <a:xfrm>
            <a:off x="310523" y="1282966"/>
            <a:ext cx="1422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56272" y="1835836"/>
            <a:ext cx="957532" cy="523220"/>
          </a:xfrm>
          <a:prstGeom prst="rect">
            <a:avLst/>
          </a:prstGeom>
          <a:noFill/>
        </p:spPr>
        <p:txBody>
          <a:bodyPr wrap="square" rtlCol="0">
            <a:spAutoFit/>
          </a:bodyPr>
          <a:lstStyle/>
          <a:p>
            <a:r>
              <a:rPr lang="en-US" sz="2800" dirty="0" smtClean="0"/>
              <a:t>#21</a:t>
            </a:r>
            <a:endParaRPr lang="en-US" sz="2800" dirty="0"/>
          </a:p>
        </p:txBody>
      </p:sp>
    </p:spTree>
    <p:extLst>
      <p:ext uri="{BB962C8B-B14F-4D97-AF65-F5344CB8AC3E}">
        <p14:creationId xmlns:p14="http://schemas.microsoft.com/office/powerpoint/2010/main" val="22138405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subTitle" idx="4294967295"/>
          </p:nvPr>
        </p:nvSpPr>
        <p:spPr bwMode="auto">
          <a:xfrm>
            <a:off x="774164" y="1422042"/>
            <a:ext cx="108712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Tahoma" pitchFamily="34" charset="0"/>
              </a:rPr>
              <a:t>Classification</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200" b="0" i="0" u="sng" strike="noStrike" cap="none" normalizeH="0" baseline="0" dirty="0" smtClean="0">
                <a:ln>
                  <a:noFill/>
                </a:ln>
                <a:solidFill>
                  <a:schemeClr val="tx1"/>
                </a:solidFill>
                <a:effectLst/>
                <a:latin typeface="Tahoma" pitchFamily="34" charset="0"/>
              </a:rPr>
              <a:t>A basic and generally accepted classification of memory is based on the duration of memory retention, and identifies three distinct types of memory: </a:t>
            </a:r>
            <a:endParaRPr kumimoji="0" lang="en-US" altLang="en-US" sz="3200" b="0" i="0" u="none" strike="noStrike" cap="none" normalizeH="0" baseline="0" dirty="0" smtClean="0">
              <a:ln>
                <a:noFill/>
              </a:ln>
              <a:solidFill>
                <a:schemeClr val="tx1"/>
              </a:solidFill>
              <a:effectLst/>
              <a:latin typeface="Tahoma" pitchFamily="34" charset="0"/>
              <a:hlinkClick r:id="rId2" tooltip="Sensory memory"/>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Tahoma" pitchFamily="34" charset="0"/>
                <a:hlinkClick r:id="rId2" tooltip="Sensory memory"/>
              </a:rPr>
              <a:t>sensory memory</a:t>
            </a:r>
            <a:endParaRPr kumimoji="0" lang="en-US" altLang="en-US" sz="3200" b="0" i="0" u="none" strike="noStrike" cap="none" normalizeH="0" baseline="0" dirty="0" smtClean="0">
              <a:ln>
                <a:noFill/>
              </a:ln>
              <a:solidFill>
                <a:schemeClr val="tx1"/>
              </a:solidFill>
              <a:effectLst/>
              <a:latin typeface="Tahoma" pitchFamily="34" charset="0"/>
              <a:hlinkClick r:id="rId3" tooltip="Short term memory"/>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Tahoma" pitchFamily="34" charset="0"/>
                <a:hlinkClick r:id="rId3" tooltip="Short term memory"/>
              </a:rPr>
              <a:t>short term memory</a:t>
            </a:r>
            <a:r>
              <a:rPr kumimoji="0" lang="en-US" altLang="en-US" sz="3200" b="0" i="0" u="none" strike="noStrike" cap="none" normalizeH="0" baseline="0" dirty="0" smtClean="0">
                <a:ln>
                  <a:noFill/>
                </a:ln>
                <a:solidFill>
                  <a:schemeClr val="tx1"/>
                </a:solidFill>
                <a:effectLst/>
                <a:latin typeface="Tahoma" pitchFamily="34" charset="0"/>
              </a:rPr>
              <a:t> </a:t>
            </a:r>
            <a:endParaRPr kumimoji="0" lang="en-US" altLang="en-US" sz="3200" b="0" i="0" u="none" strike="noStrike" cap="none" normalizeH="0" baseline="0" dirty="0" smtClean="0">
              <a:ln>
                <a:noFill/>
              </a:ln>
              <a:solidFill>
                <a:schemeClr val="tx1"/>
              </a:solidFill>
              <a:effectLst/>
              <a:latin typeface="Tahoma" pitchFamily="34" charset="0"/>
              <a:hlinkClick r:id="rId4" tooltip="Long term memory"/>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Tahoma" pitchFamily="34" charset="0"/>
                <a:hlinkClick r:id="rId4" tooltip="Long term memory"/>
              </a:rPr>
              <a:t>long term memory</a:t>
            </a:r>
            <a:endParaRPr kumimoji="0" lang="en-US" altLang="en-US" sz="32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3768675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subTitle" idx="4294967295"/>
          </p:nvPr>
        </p:nvSpPr>
        <p:spPr bwMode="auto">
          <a:xfrm>
            <a:off x="6400800" y="609600"/>
            <a:ext cx="5181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Tahoma" pitchFamily="34" charset="0"/>
              </a:rPr>
              <a:t>Sensory</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sng" strike="noStrike" cap="none" normalizeH="0" baseline="0" dirty="0" smtClean="0">
                <a:ln>
                  <a:noFill/>
                </a:ln>
                <a:solidFill>
                  <a:schemeClr val="tx1"/>
                </a:solidFill>
                <a:effectLst/>
                <a:latin typeface="Tahoma" pitchFamily="34" charset="0"/>
              </a:rPr>
              <a:t>Sensory memory corresponds approximately to the initial 200 - 500 milliseconds after an item is perceived</a:t>
            </a:r>
            <a:r>
              <a:rPr kumimoji="0" lang="en-US" altLang="en-US" sz="2400" b="0" i="0" u="none" strike="noStrike" cap="none" normalizeH="0" baseline="0" dirty="0" smtClean="0">
                <a:ln>
                  <a:noFill/>
                </a:ln>
                <a:solidFill>
                  <a:schemeClr val="tx1"/>
                </a:solidFill>
                <a:effectLst/>
                <a:latin typeface="Tahoma" pitchFamily="34" charset="0"/>
              </a:rPr>
              <a:t>. </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ahoma"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ahoma" pitchFamily="34" charset="0"/>
              </a:rPr>
              <a:t>The ability to look at an item, and remember what it looked like with just a second of observation, or memorization, is an example of sensory memory. </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ahoma"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ahoma" pitchFamily="34" charset="0"/>
              </a:rPr>
              <a:t>The first experiments exploring this form of sensory memory were conducted by </a:t>
            </a:r>
            <a:r>
              <a:rPr kumimoji="0" lang="en-US" altLang="en-US" sz="2400" b="0" i="0" u="sng" strike="noStrike" cap="none" normalizeH="0" baseline="0" dirty="0" smtClean="0">
                <a:ln>
                  <a:noFill/>
                </a:ln>
                <a:solidFill>
                  <a:schemeClr val="tx1"/>
                </a:solidFill>
                <a:effectLst/>
                <a:latin typeface="Tahoma" pitchFamily="34" charset="0"/>
              </a:rPr>
              <a:t>George </a:t>
            </a:r>
            <a:r>
              <a:rPr kumimoji="0" lang="en-US" altLang="en-US" sz="2400" b="0" i="0" u="sng" strike="noStrike" cap="none" normalizeH="0" baseline="0" dirty="0" err="1" smtClean="0">
                <a:ln>
                  <a:noFill/>
                </a:ln>
                <a:solidFill>
                  <a:schemeClr val="tx1"/>
                </a:solidFill>
                <a:effectLst/>
                <a:latin typeface="Tahoma" pitchFamily="34" charset="0"/>
              </a:rPr>
              <a:t>Sperling</a:t>
            </a:r>
            <a:r>
              <a:rPr kumimoji="0" lang="en-US" altLang="en-US" sz="2400" b="0" i="0" u="sng" strike="noStrike" cap="none" normalizeH="0" baseline="0" dirty="0" smtClean="0">
                <a:ln>
                  <a:noFill/>
                </a:ln>
                <a:solidFill>
                  <a:schemeClr val="tx1"/>
                </a:solidFill>
                <a:effectLst/>
                <a:latin typeface="Tahoma" pitchFamily="34" charset="0"/>
              </a:rPr>
              <a:t>.</a:t>
            </a:r>
            <a:r>
              <a:rPr kumimoji="0" lang="en-US" altLang="en-US" sz="2400" b="0" i="0" u="none" strike="noStrike" cap="none" normalizeH="0" baseline="0" dirty="0" smtClean="0">
                <a:ln>
                  <a:noFill/>
                </a:ln>
                <a:solidFill>
                  <a:schemeClr val="tx1"/>
                </a:solidFill>
                <a:effectLst/>
                <a:latin typeface="Tahoma" pitchFamily="34" charset="0"/>
              </a:rPr>
              <a:t>  </a:t>
            </a:r>
            <a:r>
              <a:rPr kumimoji="0" lang="en-US" altLang="en-US" sz="2400" b="0" i="0" u="sng" strike="noStrike" cap="none" normalizeH="0" baseline="0" dirty="0" smtClean="0">
                <a:ln>
                  <a:noFill/>
                </a:ln>
                <a:solidFill>
                  <a:schemeClr val="tx1"/>
                </a:solidFill>
                <a:effectLst/>
                <a:latin typeface="Tahoma" pitchFamily="34" charset="0"/>
              </a:rPr>
              <a:t>This type of memory decays very quickly.</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16386" name="Picture 2" descr="http://criticalmediareview.files.wordpress.com/2012/02/the-muppets-002.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190" y="1672478"/>
            <a:ext cx="4397030" cy="24710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criticalmediareview.files.wordpress.com/2012/02/the-muppets-002.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190" y="4327302"/>
            <a:ext cx="4139396" cy="2326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252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6386"/>
                                        </p:tgtEl>
                                        <p:attrNameLst>
                                          <p:attrName>ppt_x</p:attrName>
                                        </p:attrNameLst>
                                      </p:cBhvr>
                                      <p:tavLst>
                                        <p:tav tm="0">
                                          <p:val>
                                            <p:strVal val="ppt_x"/>
                                          </p:val>
                                        </p:tav>
                                        <p:tav tm="100000">
                                          <p:val>
                                            <p:strVal val="ppt_x"/>
                                          </p:val>
                                        </p:tav>
                                      </p:tavLst>
                                    </p:anim>
                                    <p:anim calcmode="lin" valueType="num">
                                      <p:cBhvr additive="base">
                                        <p:cTn id="7" dur="500"/>
                                        <p:tgtEl>
                                          <p:spTgt spid="16386"/>
                                        </p:tgtEl>
                                        <p:attrNameLst>
                                          <p:attrName>ppt_y</p:attrName>
                                        </p:attrNameLst>
                                      </p:cBhvr>
                                      <p:tavLst>
                                        <p:tav tm="0">
                                          <p:val>
                                            <p:strVal val="ppt_y"/>
                                          </p:val>
                                        </p:tav>
                                        <p:tav tm="100000">
                                          <p:val>
                                            <p:strVal val="1+ppt_h/2"/>
                                          </p:val>
                                        </p:tav>
                                      </p:tavLst>
                                    </p:anim>
                                    <p:set>
                                      <p:cBhvr>
                                        <p:cTn id="8" dur="1" fill="hold">
                                          <p:stCondLst>
                                            <p:cond delay="499"/>
                                          </p:stCondLst>
                                        </p:cTn>
                                        <p:tgtEl>
                                          <p:spTgt spid="1638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1572333" y="496569"/>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George Sperling</a:t>
            </a: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508001" y="2136913"/>
            <a:ext cx="5706368" cy="4144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sng" strike="noStrike" cap="none" normalizeH="0" baseline="0" dirty="0" err="1" smtClean="0">
                <a:ln>
                  <a:noFill/>
                </a:ln>
                <a:solidFill>
                  <a:schemeClr val="tx1"/>
                </a:solidFill>
                <a:effectLst/>
                <a:latin typeface="Tahoma" pitchFamily="34" charset="0"/>
              </a:rPr>
              <a:t>Sperling</a:t>
            </a:r>
            <a:r>
              <a:rPr kumimoji="0" lang="en-US" altLang="en-US" sz="2400" b="0" i="0" u="sng" strike="noStrike" cap="none" normalizeH="0" baseline="0" dirty="0" smtClean="0">
                <a:ln>
                  <a:noFill/>
                </a:ln>
                <a:solidFill>
                  <a:schemeClr val="tx1"/>
                </a:solidFill>
                <a:effectLst/>
                <a:latin typeface="Tahoma" pitchFamily="34" charset="0"/>
              </a:rPr>
              <a:t>, through several experiments, was able to prove his hypothesis that human beings store a perfect image of the visual world for a brief moment, before it is discarded from memory. </a:t>
            </a: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none" strike="noStrike" cap="none" normalizeH="0" baseline="0" dirty="0" err="1" smtClean="0">
                <a:ln>
                  <a:noFill/>
                </a:ln>
                <a:solidFill>
                  <a:schemeClr val="tx1"/>
                </a:solidFill>
                <a:effectLst/>
                <a:latin typeface="Tahoma" pitchFamily="34" charset="0"/>
              </a:rPr>
              <a:t>Sperling</a:t>
            </a:r>
            <a:r>
              <a:rPr kumimoji="0" lang="en-US" altLang="en-US" sz="2400" b="0" i="0" u="none" strike="noStrike" cap="none" normalizeH="0" baseline="0" dirty="0" smtClean="0">
                <a:ln>
                  <a:noFill/>
                </a:ln>
                <a:solidFill>
                  <a:schemeClr val="tx1"/>
                </a:solidFill>
                <a:effectLst/>
                <a:latin typeface="Tahoma" pitchFamily="34" charset="0"/>
              </a:rPr>
              <a:t> performed an experiment using a matrix with three rows of </a:t>
            </a:r>
            <a:r>
              <a:rPr lang="en-US" altLang="en-US" sz="2400" dirty="0" smtClean="0">
                <a:effectLst/>
                <a:latin typeface="Tahoma" pitchFamily="34" charset="0"/>
              </a:rPr>
              <a:t>four </a:t>
            </a:r>
            <a:r>
              <a:rPr kumimoji="0" lang="en-US" altLang="en-US" sz="2400" b="0" i="0" u="none" strike="noStrike" cap="none" normalizeH="0" baseline="0" dirty="0" smtClean="0">
                <a:ln>
                  <a:noFill/>
                </a:ln>
                <a:solidFill>
                  <a:schemeClr val="tx1"/>
                </a:solidFill>
                <a:effectLst/>
                <a:latin typeface="Tahoma" pitchFamily="34" charset="0"/>
              </a:rPr>
              <a:t>letters. Participants of the study were asked to look at the letters, for a brief period of time, and then recall them immediately afterwards </a:t>
            </a:r>
            <a:endParaRPr kumimoji="0" lang="en-US" altLang="en-US" sz="2400" b="0" i="0" u="none" strike="noStrike" cap="none" normalizeH="0" baseline="0" dirty="0" smtClean="0">
              <a:ln>
                <a:noFill/>
              </a:ln>
              <a:solidFill>
                <a:schemeClr val="tx1"/>
              </a:solidFill>
              <a:effectLst/>
              <a:latin typeface="Arial" pitchFamily="34" charset="0"/>
            </a:endParaRPr>
          </a:p>
        </p:txBody>
      </p:sp>
      <p:pic>
        <p:nvPicPr>
          <p:cNvPr id="2050" name="Picture 2" descr="Image result for george sper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6865" y="2136913"/>
            <a:ext cx="4163035" cy="4163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709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p:cNvSpPr>
            <a:spLocks noChangeArrowheads="1"/>
          </p:cNvSpPr>
          <p:nvPr/>
        </p:nvSpPr>
        <p:spPr bwMode="auto">
          <a:xfrm>
            <a:off x="4876800" y="914400"/>
            <a:ext cx="60960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600" b="0" i="0" u="none" strike="noStrike" cap="none" normalizeH="0" baseline="0" dirty="0" smtClean="0">
                <a:ln>
                  <a:noFill/>
                </a:ln>
                <a:solidFill>
                  <a:schemeClr val="tx1"/>
                </a:solidFill>
                <a:effectLst/>
                <a:latin typeface="Tahoma" pitchFamily="34" charset="0"/>
                <a:cs typeface="Arial" pitchFamily="34" charset="0"/>
              </a:rPr>
              <a:t>P B Q 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600" b="0" i="0" u="none" strike="noStrike" cap="none" normalizeH="0" baseline="0" dirty="0" smtClean="0">
                <a:ln>
                  <a:noFill/>
                </a:ln>
                <a:solidFill>
                  <a:schemeClr val="tx1"/>
                </a:solidFill>
                <a:effectLst/>
                <a:latin typeface="Tahoma" pitchFamily="34" charset="0"/>
                <a:cs typeface="Arial" pitchFamily="34" charset="0"/>
              </a:rPr>
              <a:t>C Z L 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600" b="0" i="0" u="none" strike="noStrike" cap="none" normalizeH="0" baseline="0" dirty="0" smtClean="0">
                <a:ln>
                  <a:noFill/>
                </a:ln>
                <a:solidFill>
                  <a:schemeClr val="tx1"/>
                </a:solidFill>
                <a:effectLst/>
                <a:latin typeface="Tahoma" pitchFamily="34" charset="0"/>
                <a:cs typeface="Arial" pitchFamily="34" charset="0"/>
              </a:rPr>
              <a:t>R K F 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951126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0"/>
          <p:cNvSpPr>
            <a:spLocks noChangeArrowheads="1"/>
          </p:cNvSpPr>
          <p:nvPr/>
        </p:nvSpPr>
        <p:spPr bwMode="auto">
          <a:xfrm>
            <a:off x="4876800" y="914400"/>
            <a:ext cx="60960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600" b="0" i="0" u="none" strike="noStrike" cap="none" normalizeH="0" baseline="0" dirty="0" smtClean="0">
                <a:ln>
                  <a:noFill/>
                </a:ln>
                <a:solidFill>
                  <a:schemeClr val="tx1"/>
                </a:solidFill>
                <a:effectLst/>
                <a:latin typeface="Tahoma" pitchFamily="34" charset="0"/>
                <a:cs typeface="Arial" pitchFamily="34" charset="0"/>
              </a:rPr>
              <a:t>P B Q 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600" b="0" i="0" u="none" strike="noStrike" cap="none" normalizeH="0" baseline="0" dirty="0" smtClean="0">
                <a:ln>
                  <a:noFill/>
                </a:ln>
                <a:solidFill>
                  <a:schemeClr val="tx1"/>
                </a:solidFill>
                <a:effectLst/>
                <a:latin typeface="Tahoma" pitchFamily="34" charset="0"/>
                <a:cs typeface="Arial" pitchFamily="34" charset="0"/>
              </a:rPr>
              <a:t>C Z L 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9600" b="0" i="0" u="none" strike="noStrike" cap="none" normalizeH="0" baseline="0" dirty="0" smtClean="0">
                <a:ln>
                  <a:noFill/>
                </a:ln>
                <a:solidFill>
                  <a:schemeClr val="tx1"/>
                </a:solidFill>
                <a:effectLst/>
                <a:latin typeface="Tahoma" pitchFamily="34" charset="0"/>
                <a:cs typeface="Arial" pitchFamily="34" charset="0"/>
              </a:rPr>
              <a:t>R K F T</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28662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080000" y="3089903"/>
            <a:ext cx="6705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Arial" pitchFamily="34" charset="0"/>
                <a:cs typeface="Arial" pitchFamily="34" charset="0"/>
              </a:rPr>
              <a:t>Short-term memory allows one to recall something from </a:t>
            </a:r>
            <a:r>
              <a:rPr lang="en-US" altLang="en-US" sz="3200" dirty="0" smtClean="0">
                <a:latin typeface="Arial" pitchFamily="34" charset="0"/>
                <a:cs typeface="Arial" pitchFamily="34" charset="0"/>
              </a:rPr>
              <a:t>20-30 seconds </a:t>
            </a:r>
            <a:r>
              <a:rPr kumimoji="0" lang="en-US" altLang="en-US" sz="3200" b="0" i="0" u="none" strike="noStrike" cap="none" normalizeH="0" baseline="0" dirty="0" smtClean="0">
                <a:ln>
                  <a:noFill/>
                </a:ln>
                <a:solidFill>
                  <a:schemeClr val="tx1"/>
                </a:solidFill>
                <a:effectLst/>
                <a:latin typeface="Arial" pitchFamily="34" charset="0"/>
                <a:cs typeface="Arial" pitchFamily="34" charset="0"/>
              </a:rPr>
              <a:t>without rehearsal.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extBox 2"/>
          <p:cNvSpPr txBox="1"/>
          <p:nvPr/>
        </p:nvSpPr>
        <p:spPr>
          <a:xfrm>
            <a:off x="4964090" y="2297566"/>
            <a:ext cx="7620000" cy="646331"/>
          </a:xfrm>
          <a:prstGeom prst="rect">
            <a:avLst/>
          </a:prstGeom>
          <a:noFill/>
        </p:spPr>
        <p:txBody>
          <a:bodyPr wrap="square" rtlCol="0">
            <a:spAutoFit/>
          </a:bodyPr>
          <a:lstStyle/>
          <a:p>
            <a:r>
              <a:rPr lang="en-US" sz="3600" dirty="0" smtClean="0"/>
              <a:t>SHORT TERM MEMORY</a:t>
            </a:r>
            <a:endParaRPr lang="en-US" sz="3600" dirty="0"/>
          </a:p>
        </p:txBody>
      </p:sp>
      <p:pic>
        <p:nvPicPr>
          <p:cNvPr id="4098" name="Picture 2" descr="http://images.sodahead.com/polls/000818669/polls_1_2133_552379_answer_2_xlarge.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1" y="2443767"/>
            <a:ext cx="3740727" cy="26051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292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0749" y="210582"/>
            <a:ext cx="8610600" cy="1293028"/>
          </a:xfrm>
        </p:spPr>
        <p:txBody>
          <a:bodyPr/>
          <a:lstStyle/>
          <a:p>
            <a:r>
              <a:rPr lang="en-US" dirty="0" err="1" smtClean="0"/>
              <a:t>Introspectionism</a:t>
            </a:r>
            <a:endParaRPr lang="en-US" dirty="0"/>
          </a:p>
        </p:txBody>
      </p:sp>
      <p:sp>
        <p:nvSpPr>
          <p:cNvPr id="3" name="Content Placeholder 2"/>
          <p:cNvSpPr>
            <a:spLocks noGrp="1"/>
          </p:cNvSpPr>
          <p:nvPr>
            <p:ph idx="1"/>
          </p:nvPr>
        </p:nvSpPr>
        <p:spPr>
          <a:xfrm>
            <a:off x="309091" y="1584102"/>
            <a:ext cx="7675809" cy="5067836"/>
          </a:xfrm>
        </p:spPr>
        <p:txBody>
          <a:bodyPr>
            <a:normAutofit/>
          </a:bodyPr>
          <a:lstStyle/>
          <a:p>
            <a:r>
              <a:rPr lang="en-US" dirty="0"/>
              <a:t>Introspection is often used in everyday language to refer to the </a:t>
            </a:r>
            <a:r>
              <a:rPr lang="en-US" u="sng" dirty="0"/>
              <a:t>process of looking inward, but the term also applies to a more formalized process that was once used as an experimental technique. </a:t>
            </a:r>
            <a:endParaRPr lang="en-US" u="sng" dirty="0" smtClean="0"/>
          </a:p>
          <a:p>
            <a:r>
              <a:rPr lang="en-US" dirty="0" smtClean="0"/>
              <a:t>The </a:t>
            </a:r>
            <a:r>
              <a:rPr lang="en-US" dirty="0"/>
              <a:t>experimental use of introspection is similar to what you might do when you analyze your own thoughts and feelings but in a much more structured and rigorous way. </a:t>
            </a:r>
          </a:p>
          <a:p>
            <a:r>
              <a:rPr lang="en-US" dirty="0"/>
              <a:t>The term introspection is also used to describe a research technique that was </a:t>
            </a:r>
            <a:r>
              <a:rPr lang="en-US" u="sng" dirty="0"/>
              <a:t>first developed by psychologist Wilhelm Wundt. </a:t>
            </a:r>
            <a:endParaRPr lang="en-US" u="sng" dirty="0" smtClean="0"/>
          </a:p>
          <a:p>
            <a:r>
              <a:rPr lang="en-US" u="sng" dirty="0" smtClean="0"/>
              <a:t>Psychology should study the mind.  The mind is rational and can therefore be studied by means of introspection.</a:t>
            </a:r>
          </a:p>
        </p:txBody>
      </p:sp>
      <p:pic>
        <p:nvPicPr>
          <p:cNvPr id="2050" name="Picture 2" descr="Image result for william wund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840" y="1893194"/>
            <a:ext cx="3750279" cy="4061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578300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3352800" y="-166688"/>
            <a:ext cx="1039071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George </a:t>
            </a:r>
            <a:r>
              <a:rPr kumimoji="0" lang="en-US" altLang="en-US" sz="4400" b="0" i="0" u="none" strike="noStrike" cap="none" normalizeH="0" baseline="0" dirty="0" err="1" smtClean="0">
                <a:ln>
                  <a:noFill/>
                </a:ln>
                <a:solidFill>
                  <a:schemeClr val="tx2"/>
                </a:solidFill>
                <a:effectLst/>
                <a:latin typeface="Tahoma" pitchFamily="34" charset="0"/>
              </a:rPr>
              <a:t>Sperling</a:t>
            </a: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5080000" y="1219200"/>
            <a:ext cx="7112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8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If you present people with randomly scattered letters and numbers, and ask people to recall the letters (or numbers), which is a partial report task, people perform very poorly. </a:t>
            </a: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This is because the category “number” vs. the category “letter” is semantic in nature. The fact that people have a difficult time recalling that information suggests that SM is veridical and sensory (i.e., no meaning).</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3200" b="0" i="0" u="none" strike="noStrike" cap="none" normalizeH="0" baseline="0" dirty="0" smtClean="0">
              <a:ln>
                <a:noFill/>
              </a:ln>
              <a:solidFill>
                <a:schemeClr val="tx1"/>
              </a:solidFill>
              <a:effectLst/>
              <a:latin typeface="Arial" pitchFamily="34" charset="0"/>
            </a:endParaRPr>
          </a:p>
        </p:txBody>
      </p:sp>
      <p:sp>
        <p:nvSpPr>
          <p:cNvPr id="4" name="TextBox 3"/>
          <p:cNvSpPr txBox="1"/>
          <p:nvPr/>
        </p:nvSpPr>
        <p:spPr>
          <a:xfrm>
            <a:off x="588316" y="1318591"/>
            <a:ext cx="4470400" cy="2523768"/>
          </a:xfrm>
          <a:prstGeom prst="rect">
            <a:avLst/>
          </a:prstGeom>
          <a:noFill/>
        </p:spPr>
        <p:txBody>
          <a:bodyPr wrap="square" rtlCol="0">
            <a:spAutoFit/>
          </a:bodyPr>
          <a:lstStyle/>
          <a:p>
            <a:r>
              <a:rPr lang="en-US" sz="2800" dirty="0" smtClean="0"/>
              <a:t>G     7        Y        5</a:t>
            </a:r>
          </a:p>
          <a:p>
            <a:endParaRPr lang="en-US" sz="2800" dirty="0" smtClean="0"/>
          </a:p>
          <a:p>
            <a:pPr marL="342900" indent="-342900">
              <a:buAutoNum type="arabicPlain" startAt="2"/>
            </a:pPr>
            <a:r>
              <a:rPr lang="en-US" sz="2800" dirty="0" smtClean="0"/>
              <a:t>    B        R        3</a:t>
            </a:r>
          </a:p>
          <a:p>
            <a:endParaRPr lang="en-US" sz="2800" dirty="0" smtClean="0"/>
          </a:p>
          <a:p>
            <a:r>
              <a:rPr lang="en-US" sz="2800" dirty="0" smtClean="0"/>
              <a:t>K     4        M        6</a:t>
            </a:r>
            <a:endParaRPr lang="en-US" sz="2800" dirty="0"/>
          </a:p>
          <a:p>
            <a:endParaRPr lang="en-US" dirty="0"/>
          </a:p>
        </p:txBody>
      </p:sp>
      <p:sp>
        <p:nvSpPr>
          <p:cNvPr id="5" name="TextBox 4"/>
          <p:cNvSpPr txBox="1"/>
          <p:nvPr/>
        </p:nvSpPr>
        <p:spPr>
          <a:xfrm>
            <a:off x="588316" y="4114800"/>
            <a:ext cx="4470400" cy="2523768"/>
          </a:xfrm>
          <a:prstGeom prst="rect">
            <a:avLst/>
          </a:prstGeom>
          <a:noFill/>
        </p:spPr>
        <p:txBody>
          <a:bodyPr wrap="square" rtlCol="0">
            <a:spAutoFit/>
          </a:bodyPr>
          <a:lstStyle/>
          <a:p>
            <a:r>
              <a:rPr lang="en-US" sz="2800" dirty="0" smtClean="0"/>
              <a:t>G     7        Y        5</a:t>
            </a:r>
          </a:p>
          <a:p>
            <a:endParaRPr lang="en-US" sz="2800" dirty="0" smtClean="0"/>
          </a:p>
          <a:p>
            <a:pPr marL="342900" indent="-342900">
              <a:buAutoNum type="arabicPlain" startAt="2"/>
            </a:pPr>
            <a:r>
              <a:rPr lang="en-US" sz="2800" dirty="0" smtClean="0"/>
              <a:t>    B        R        3</a:t>
            </a:r>
          </a:p>
          <a:p>
            <a:endParaRPr lang="en-US" sz="2800" dirty="0" smtClean="0"/>
          </a:p>
          <a:p>
            <a:r>
              <a:rPr lang="en-US" sz="2800" dirty="0" smtClean="0"/>
              <a:t>K     4        M        6</a:t>
            </a:r>
            <a:endParaRPr lang="en-US" sz="2800" dirty="0"/>
          </a:p>
          <a:p>
            <a:endParaRPr lang="en-US" dirty="0"/>
          </a:p>
        </p:txBody>
      </p:sp>
    </p:spTree>
    <p:extLst>
      <p:ext uri="{BB962C8B-B14F-4D97-AF65-F5344CB8AC3E}">
        <p14:creationId xmlns:p14="http://schemas.microsoft.com/office/powerpoint/2010/main" val="1949100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4876800" y="2057400"/>
            <a:ext cx="6908800" cy="480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0" i="0" u="sng" strike="noStrike" cap="none" normalizeH="0" baseline="0" dirty="0" smtClean="0">
                <a:ln>
                  <a:noFill/>
                </a:ln>
                <a:solidFill>
                  <a:schemeClr val="tx1"/>
                </a:solidFill>
                <a:effectLst/>
                <a:latin typeface="Tahoma" pitchFamily="34" charset="0"/>
              </a:rPr>
              <a:t>The technique, called "free recall" showed that participants were able to, on average, recall 4-5 letters of the 9 they were given. </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0" i="0" u="none" strike="noStrike" cap="none" normalizeH="0" baseline="0" dirty="0" smtClean="0">
                <a:ln>
                  <a:noFill/>
                </a:ln>
                <a:solidFill>
                  <a:schemeClr val="tx1"/>
                </a:solidFill>
                <a:effectLst/>
                <a:latin typeface="Tahoma" pitchFamily="34" charset="0"/>
              </a:rPr>
              <a:t>This however, was already generally accepted in the psychological community, but </a:t>
            </a:r>
            <a:r>
              <a:rPr kumimoji="0" lang="en-US" altLang="en-US" sz="2800" b="0" i="0" u="none" strike="noStrike" cap="none" normalizeH="0" baseline="0" dirty="0" err="1" smtClean="0">
                <a:ln>
                  <a:noFill/>
                </a:ln>
                <a:solidFill>
                  <a:schemeClr val="tx1"/>
                </a:solidFill>
                <a:effectLst/>
                <a:latin typeface="Tahoma" pitchFamily="34" charset="0"/>
              </a:rPr>
              <a:t>Sperling</a:t>
            </a:r>
            <a:r>
              <a:rPr kumimoji="0" lang="en-US" altLang="en-US" sz="2800" b="0" i="0" u="none" strike="noStrike" cap="none" normalizeH="0" baseline="0" dirty="0" smtClean="0">
                <a:ln>
                  <a:noFill/>
                </a:ln>
                <a:solidFill>
                  <a:schemeClr val="tx1"/>
                </a:solidFill>
                <a:effectLst/>
                <a:latin typeface="Tahoma" pitchFamily="34" charset="0"/>
              </a:rPr>
              <a:t> believed that all 9 letters were stored in the viewer's memory for a short period of time, but the memory failed so rapidly that only 4 or 5 could be recalled. </a:t>
            </a:r>
            <a:endParaRPr kumimoji="0" lang="en-US" altLang="en-US" sz="3200" b="0" i="0" u="none" strike="noStrike" cap="none" normalizeH="0" baseline="0" dirty="0" smtClean="0">
              <a:ln>
                <a:noFill/>
              </a:ln>
              <a:solidFill>
                <a:schemeClr val="tx1"/>
              </a:solidFill>
              <a:effectLst/>
              <a:latin typeface="Arial" pitchFamily="34" charset="0"/>
            </a:endParaRPr>
          </a:p>
        </p:txBody>
      </p:sp>
      <p:sp>
        <p:nvSpPr>
          <p:cNvPr id="3" name="Title 2"/>
          <p:cNvSpPr>
            <a:spLocks noGrp="1" noChangeArrowheads="1"/>
          </p:cNvSpPr>
          <p:nvPr>
            <p:ph type="title" idx="4294967295"/>
          </p:nvPr>
        </p:nvSpPr>
        <p:spPr bwMode="auto">
          <a:xfrm>
            <a:off x="1534585" y="214314"/>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Free Recall</a:t>
            </a:r>
            <a:endParaRPr kumimoji="0" lang="en-US" altLang="en-US" sz="4400" b="0" i="0" u="none" strike="noStrike" cap="none" normalizeH="0" baseline="0" dirty="0" smtClean="0">
              <a:ln>
                <a:noFill/>
              </a:ln>
              <a:solidFill>
                <a:schemeClr val="tx2"/>
              </a:solidFill>
              <a:effectLst/>
              <a:latin typeface="Arial" pitchFamily="34" charset="0"/>
            </a:endParaRPr>
          </a:p>
        </p:txBody>
      </p:sp>
      <p:pic>
        <p:nvPicPr>
          <p:cNvPr id="1026" name="Picture 2" descr="http://ts2.mm.bing.net/th?id=H.4536113719675753&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326" y="2362201"/>
            <a:ext cx="4056095" cy="29289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385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5283200" y="801756"/>
            <a:ext cx="67056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none" strike="noStrike" cap="none" normalizeH="0" baseline="0" dirty="0" err="1" smtClean="0">
                <a:ln>
                  <a:noFill/>
                </a:ln>
                <a:solidFill>
                  <a:schemeClr val="tx1"/>
                </a:solidFill>
                <a:effectLst/>
                <a:latin typeface="Tahoma" pitchFamily="34" charset="0"/>
              </a:rPr>
              <a:t>Sperling</a:t>
            </a:r>
            <a:r>
              <a:rPr kumimoji="0" lang="en-US" altLang="en-US" sz="2400" b="0" i="0" u="none" strike="noStrike" cap="none" normalizeH="0" baseline="0" dirty="0" smtClean="0">
                <a:ln>
                  <a:noFill/>
                </a:ln>
                <a:solidFill>
                  <a:schemeClr val="tx1"/>
                </a:solidFill>
                <a:effectLst/>
                <a:latin typeface="Tahoma" pitchFamily="34" charset="0"/>
              </a:rPr>
              <a:t> proved this with his experiment of cued recall. This trial was similar to </a:t>
            </a:r>
            <a:r>
              <a:rPr kumimoji="0" lang="en-US" altLang="en-US" sz="2400" b="1" i="0" u="none" strike="noStrike" cap="none" normalizeH="0" baseline="0" dirty="0" smtClean="0">
                <a:ln>
                  <a:noFill/>
                </a:ln>
                <a:solidFill>
                  <a:schemeClr val="tx1"/>
                </a:solidFill>
                <a:effectLst/>
                <a:latin typeface="Tahoma" pitchFamily="34" charset="0"/>
              </a:rPr>
              <a:t>free recall</a:t>
            </a:r>
            <a:r>
              <a:rPr kumimoji="0" lang="en-US" altLang="en-US" sz="2400" b="0" i="0" u="none" strike="noStrike" cap="none" normalizeH="0" baseline="0" dirty="0" smtClean="0">
                <a:ln>
                  <a:noFill/>
                </a:ln>
                <a:solidFill>
                  <a:schemeClr val="tx1"/>
                </a:solidFill>
                <a:effectLst/>
                <a:latin typeface="Tahoma" pitchFamily="34" charset="0"/>
              </a:rPr>
              <a:t>, however, instead if allowing participants to recall ANY of the letters, </a:t>
            </a:r>
            <a:r>
              <a:rPr kumimoji="0" lang="en-US" altLang="en-US" sz="2400" b="0" i="0" u="sng" strike="noStrike" cap="none" normalizeH="0" baseline="0" dirty="0" smtClean="0">
                <a:ln>
                  <a:noFill/>
                </a:ln>
                <a:solidFill>
                  <a:schemeClr val="tx1"/>
                </a:solidFill>
                <a:effectLst/>
                <a:latin typeface="Tahoma" pitchFamily="34" charset="0"/>
              </a:rPr>
              <a:t>it would allow them to view the same matrix for the same amount of time, and then hear a pitch corresponding to a different row in the matrix. </a:t>
            </a: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The viewer was to recall the letters in that corresponding row. </a:t>
            </a:r>
            <a:r>
              <a:rPr kumimoji="0" lang="en-US" altLang="en-US" sz="2400" b="0" i="0" u="sng" strike="noStrike" cap="none" normalizeH="0" baseline="0" dirty="0" smtClean="0">
                <a:ln>
                  <a:noFill/>
                </a:ln>
                <a:solidFill>
                  <a:schemeClr val="tx1"/>
                </a:solidFill>
                <a:effectLst/>
                <a:latin typeface="Tahoma" pitchFamily="34" charset="0"/>
              </a:rPr>
              <a:t>On average, viewers were able to recall more during cued recall </a:t>
            </a:r>
            <a:r>
              <a:rPr kumimoji="0" lang="en-US" altLang="en-US" sz="2400" b="0" i="0" u="none" strike="noStrike" cap="none" normalizeH="0" baseline="0" dirty="0" smtClean="0">
                <a:ln>
                  <a:noFill/>
                </a:ln>
                <a:solidFill>
                  <a:schemeClr val="tx1"/>
                </a:solidFill>
                <a:effectLst/>
                <a:latin typeface="Tahoma" pitchFamily="34" charset="0"/>
              </a:rPr>
              <a:t>trials than free recall. </a:t>
            </a:r>
            <a:r>
              <a:rPr kumimoji="0" lang="en-US" altLang="en-US" sz="2400" b="0" i="0" u="none" strike="noStrike" cap="none" normalizeH="0" baseline="0" dirty="0" err="1" smtClean="0">
                <a:ln>
                  <a:noFill/>
                </a:ln>
                <a:solidFill>
                  <a:schemeClr val="tx1"/>
                </a:solidFill>
                <a:effectLst/>
                <a:latin typeface="Tahoma" pitchFamily="34" charset="0"/>
              </a:rPr>
              <a:t>Sperling</a:t>
            </a:r>
            <a:r>
              <a:rPr kumimoji="0" lang="en-US" altLang="en-US" sz="2400" b="0" i="0" u="none" strike="noStrike" cap="none" normalizeH="0" baseline="0" dirty="0" smtClean="0">
                <a:ln>
                  <a:noFill/>
                </a:ln>
                <a:solidFill>
                  <a:schemeClr val="tx1"/>
                </a:solidFill>
                <a:effectLst/>
                <a:latin typeface="Tahoma" pitchFamily="34" charset="0"/>
              </a:rPr>
              <a:t> built upon this experiment to then determine the amount of time before information was discarded from a person's memory </a:t>
            </a:r>
            <a:endParaRPr kumimoji="0" lang="en-US" altLang="en-US" sz="3200" b="0" i="0" u="none" strike="noStrike" cap="none" normalizeH="0" baseline="0" dirty="0" smtClean="0">
              <a:ln>
                <a:noFill/>
              </a:ln>
              <a:solidFill>
                <a:schemeClr val="tx1"/>
              </a:solidFill>
              <a:effectLst/>
              <a:latin typeface="Arial" pitchFamily="34" charset="0"/>
            </a:endParaRPr>
          </a:p>
        </p:txBody>
      </p:sp>
      <p:sp>
        <p:nvSpPr>
          <p:cNvPr id="3" name="Title 2"/>
          <p:cNvSpPr>
            <a:spLocks noGrp="1" noChangeArrowheads="1"/>
          </p:cNvSpPr>
          <p:nvPr>
            <p:ph type="title" idx="4294967295"/>
          </p:nvPr>
        </p:nvSpPr>
        <p:spPr bwMode="auto">
          <a:xfrm>
            <a:off x="-2456576" y="1031496"/>
            <a:ext cx="1039071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smtClean="0">
                <a:ln>
                  <a:noFill/>
                </a:ln>
                <a:solidFill>
                  <a:schemeClr val="tx2"/>
                </a:solidFill>
                <a:effectLst/>
                <a:latin typeface="Tahoma" pitchFamily="34" charset="0"/>
              </a:rPr>
              <a:t>Cued Recall</a:t>
            </a:r>
            <a:endParaRPr kumimoji="0" lang="en-US" altLang="en-US" sz="4400" b="1" i="0" u="none" strike="noStrike" cap="none" normalizeH="0" baseline="0" dirty="0" smtClean="0">
              <a:ln>
                <a:noFill/>
              </a:ln>
              <a:solidFill>
                <a:schemeClr val="tx2"/>
              </a:solidFill>
              <a:effectLst/>
              <a:latin typeface="Arial" pitchFamily="34" charset="0"/>
            </a:endParaRPr>
          </a:p>
        </p:txBody>
      </p:sp>
      <p:pic>
        <p:nvPicPr>
          <p:cNvPr id="2050" name="Picture 2" descr="http://ts4.mm.bing.net/th?id=H.5014074864830579&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83" y="3200400"/>
            <a:ext cx="4876800" cy="3657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62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4992" y="3255609"/>
            <a:ext cx="10820400" cy="4024125"/>
          </a:xfrm>
        </p:spPr>
        <p:txBody>
          <a:bodyPr>
            <a:normAutofit/>
          </a:bodyPr>
          <a:lstStyle/>
          <a:p>
            <a:pPr marL="0" indent="0">
              <a:buNone/>
            </a:pPr>
            <a:r>
              <a:rPr lang="en-US" sz="7200" dirty="0" smtClean="0"/>
              <a:t>ACTIVITY</a:t>
            </a:r>
            <a:endParaRPr lang="en-US" sz="7200" dirty="0"/>
          </a:p>
        </p:txBody>
      </p:sp>
    </p:spTree>
    <p:extLst>
      <p:ext uri="{BB962C8B-B14F-4D97-AF65-F5344CB8AC3E}">
        <p14:creationId xmlns:p14="http://schemas.microsoft.com/office/powerpoint/2010/main" val="746742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subTitle" idx="4294967295"/>
          </p:nvPr>
        </p:nvSpPr>
        <p:spPr bwMode="auto">
          <a:xfrm>
            <a:off x="321972" y="1429556"/>
            <a:ext cx="6472528" cy="505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200" b="1" i="0" u="none" strike="noStrike" cap="none" normalizeH="0" baseline="0" dirty="0" smtClean="0">
                <a:ln>
                  <a:noFill/>
                </a:ln>
                <a:solidFill>
                  <a:schemeClr val="tx1"/>
                </a:solidFill>
                <a:effectLst/>
                <a:latin typeface="Tahoma" pitchFamily="34" charset="0"/>
              </a:rPr>
              <a:t>The Next In-Line Effect</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2400" b="1" i="0" u="none" strike="noStrike" cap="none" normalizeH="0" baseline="0" dirty="0" smtClean="0">
              <a:ln>
                <a:noFill/>
              </a:ln>
              <a:solidFill>
                <a:schemeClr val="tx1"/>
              </a:solidFill>
              <a:effectLst/>
              <a:latin typeface="Tahoma"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ahoma" pitchFamily="34" charset="0"/>
              </a:rPr>
              <a:t>When people form a circle and have to remember what the people before them said, </a:t>
            </a:r>
            <a:r>
              <a:rPr kumimoji="0" lang="en-US" altLang="en-US" sz="2400" b="0" i="0" u="sng" strike="noStrike" cap="none" normalizeH="0" baseline="0" dirty="0" smtClean="0">
                <a:ln>
                  <a:noFill/>
                </a:ln>
                <a:solidFill>
                  <a:schemeClr val="tx1"/>
                </a:solidFill>
                <a:effectLst/>
                <a:latin typeface="Tahoma" pitchFamily="34" charset="0"/>
              </a:rPr>
              <a:t>their poorest memories are of the person who was right before them.</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sng" strike="noStrike" cap="none" normalizeH="0" baseline="0" dirty="0" smtClean="0">
              <a:ln>
                <a:noFill/>
              </a:ln>
              <a:solidFill>
                <a:schemeClr val="tx1"/>
              </a:solidFill>
              <a:effectLst/>
              <a:latin typeface="Tahoma"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ahoma" pitchFamily="34" charset="0"/>
              </a:rPr>
              <a:t>When we are the next in line we </a:t>
            </a:r>
            <a:r>
              <a:rPr kumimoji="0" lang="en-US" altLang="en-US" sz="2400" b="0" i="0" u="sng" strike="noStrike" cap="none" normalizeH="0" baseline="0" dirty="0" smtClean="0">
                <a:ln>
                  <a:noFill/>
                </a:ln>
                <a:solidFill>
                  <a:schemeClr val="tx1"/>
                </a:solidFill>
                <a:effectLst/>
                <a:latin typeface="Tahoma" pitchFamily="34" charset="0"/>
              </a:rPr>
              <a:t>tend to focus on our own performance and fail to process the information from the person before us.</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2400" b="1" i="0" u="sng" strike="noStrike" cap="none" normalizeH="0" baseline="0" dirty="0" smtClean="0">
              <a:ln>
                <a:noFill/>
              </a:ln>
              <a:solidFill>
                <a:schemeClr val="tx1"/>
              </a:solidFill>
              <a:effectLst/>
              <a:latin typeface="Tahoma"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en-US" sz="2800" b="1" i="1" u="sng" strike="noStrike" cap="none" normalizeH="0" baseline="0" dirty="0" smtClean="0">
                <a:ln>
                  <a:noFill/>
                </a:ln>
                <a:solidFill>
                  <a:schemeClr val="tx1"/>
                </a:solidFill>
                <a:effectLst/>
                <a:latin typeface="Tahoma" pitchFamily="34" charset="0"/>
              </a:rPr>
              <a:t>research indicates that this</a:t>
            </a:r>
            <a:r>
              <a:rPr kumimoji="0" lang="en-US" altLang="en-US" sz="2800" b="1" i="0" u="sng" strike="noStrike" cap="none" normalizeH="0" baseline="0" dirty="0" smtClean="0">
                <a:ln>
                  <a:noFill/>
                </a:ln>
                <a:solidFill>
                  <a:schemeClr val="tx1"/>
                </a:solidFill>
                <a:effectLst/>
                <a:latin typeface="Tahoma" pitchFamily="34" charset="0"/>
              </a:rPr>
              <a:t> next-in-line memory </a:t>
            </a:r>
            <a:r>
              <a:rPr kumimoji="0" lang="en-US" altLang="en-US" sz="2800" b="1" i="1" u="sng" strike="noStrike" cap="none" normalizeH="0" baseline="0" dirty="0" smtClean="0">
                <a:ln>
                  <a:noFill/>
                </a:ln>
                <a:solidFill>
                  <a:schemeClr val="tx1"/>
                </a:solidFill>
                <a:effectLst/>
                <a:latin typeface="Tahoma" pitchFamily="34" charset="0"/>
              </a:rPr>
              <a:t>deficit reflects a failure at encoding, rather than retrieval.</a:t>
            </a:r>
            <a:r>
              <a:rPr kumimoji="0" lang="en-US" altLang="en-US" sz="2800" b="0" i="0" u="none" strike="noStrike" cap="none" normalizeH="0" baseline="0" dirty="0" smtClean="0">
                <a:ln>
                  <a:noFill/>
                </a:ln>
                <a:solidFill>
                  <a:schemeClr val="tx1"/>
                </a:solidFill>
                <a:effectLst/>
                <a:latin typeface="Tahoma" pitchFamily="34" charset="0"/>
              </a:rPr>
              <a:t> </a:t>
            </a:r>
            <a:endParaRPr kumimoji="0" lang="en-US" altLang="en-US" sz="2400" b="1" i="0" u="sng" strike="noStrike" cap="none" normalizeH="0" baseline="0" dirty="0" smtClean="0">
              <a:ln>
                <a:noFill/>
              </a:ln>
              <a:solidFill>
                <a:schemeClr val="tx1"/>
              </a:solidFill>
              <a:effectLst/>
              <a:latin typeface="Tahoma"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3076" name="Picture 4" descr="http://static1.vipasuite.com/resources/dyn/files/242222z7758a574/_fn/line+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5108" y="2936383"/>
            <a:ext cx="5397500" cy="2686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134753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384800" y="152401"/>
            <a:ext cx="66040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Modern estimates of the capacity of short-term memory are typically on the order of 4-5 items, and we know that memory capacity can be increased through a process called </a:t>
            </a:r>
            <a:r>
              <a:rPr kumimoji="0" lang="en-US" altLang="en-US" sz="2000" b="0" i="0" u="none" strike="noStrike" cap="none" normalizeH="0" baseline="0" dirty="0" smtClean="0">
                <a:ln>
                  <a:noFill/>
                </a:ln>
                <a:solidFill>
                  <a:schemeClr val="tx1"/>
                </a:solidFill>
                <a:effectLst/>
                <a:latin typeface="Arial" pitchFamily="34" charset="0"/>
                <a:cs typeface="Arial" pitchFamily="34" charset="0"/>
                <a:hlinkClick r:id="rId2" tooltip="Chunking"/>
              </a:rPr>
              <a:t>chunking</a:t>
            </a: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For example, if presented with the string: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FBIPHDTWAIBM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people are able to remember only a few items. However, if the same information is presented in the following way: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FBI PHD TWA IBM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people can remember a great deal more letters.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This is because they are able to chunk the information into meaningful groups of letters.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46" name="Picture 2" descr="http://ts2.mm.bing.net/th?id=H.4676121108415129&amp;pid=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20040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6014" y="1752600"/>
            <a:ext cx="2916183" cy="707886"/>
          </a:xfrm>
          <a:prstGeom prst="rect">
            <a:avLst/>
          </a:prstGeom>
          <a:noFill/>
        </p:spPr>
        <p:txBody>
          <a:bodyPr wrap="none" lIns="91440" tIns="45720" rIns="91440" bIns="45720">
            <a:spAutoFit/>
          </a:bodyPr>
          <a:lstStyle/>
          <a:p>
            <a:pPr algn="ctr"/>
            <a:r>
              <a:rPr lang="en-US"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CHUNKING</a:t>
            </a:r>
            <a:endParaRPr lang="en-US"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830640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0" y="221673"/>
            <a:ext cx="5689600" cy="7294305"/>
          </a:xfrm>
          <a:prstGeom prst="rect">
            <a:avLst/>
          </a:prstGeom>
          <a:noFill/>
        </p:spPr>
        <p:txBody>
          <a:bodyPr wrap="square" rtlCol="0">
            <a:spAutoFit/>
          </a:bodyPr>
          <a:lstStyle/>
          <a:p>
            <a:r>
              <a:rPr lang="en-US" dirty="0" smtClean="0"/>
              <a:t>ELEPHANT</a:t>
            </a:r>
          </a:p>
          <a:p>
            <a:endParaRPr lang="en-US" dirty="0"/>
          </a:p>
          <a:p>
            <a:r>
              <a:rPr lang="en-US" dirty="0" smtClean="0"/>
              <a:t>FALCON</a:t>
            </a:r>
          </a:p>
          <a:p>
            <a:endParaRPr lang="en-US" dirty="0"/>
          </a:p>
          <a:p>
            <a:r>
              <a:rPr lang="en-US" dirty="0" smtClean="0"/>
              <a:t>TIGER</a:t>
            </a:r>
          </a:p>
          <a:p>
            <a:endParaRPr lang="en-US" dirty="0"/>
          </a:p>
          <a:p>
            <a:r>
              <a:rPr lang="en-US" dirty="0" smtClean="0"/>
              <a:t>FLAMINGO</a:t>
            </a:r>
          </a:p>
          <a:p>
            <a:endParaRPr lang="en-US" dirty="0"/>
          </a:p>
          <a:p>
            <a:r>
              <a:rPr lang="en-US" dirty="0" smtClean="0"/>
              <a:t>CAT</a:t>
            </a:r>
          </a:p>
          <a:p>
            <a:endParaRPr lang="en-US" dirty="0"/>
          </a:p>
          <a:p>
            <a:r>
              <a:rPr lang="en-US" dirty="0" smtClean="0"/>
              <a:t>CANDLESTICK</a:t>
            </a:r>
          </a:p>
          <a:p>
            <a:endParaRPr lang="en-US" dirty="0"/>
          </a:p>
          <a:p>
            <a:r>
              <a:rPr lang="en-US" dirty="0" smtClean="0"/>
              <a:t>DONKEY</a:t>
            </a:r>
          </a:p>
          <a:p>
            <a:endParaRPr lang="en-US" dirty="0"/>
          </a:p>
          <a:p>
            <a:r>
              <a:rPr lang="en-US" dirty="0" smtClean="0"/>
              <a:t>LLAMA</a:t>
            </a:r>
          </a:p>
          <a:p>
            <a:endParaRPr lang="en-US" dirty="0"/>
          </a:p>
          <a:p>
            <a:r>
              <a:rPr lang="en-US" dirty="0" smtClean="0"/>
              <a:t>TURTLE</a:t>
            </a:r>
          </a:p>
          <a:p>
            <a:endParaRPr lang="en-US" dirty="0"/>
          </a:p>
          <a:p>
            <a:r>
              <a:rPr lang="en-US" dirty="0" smtClean="0"/>
              <a:t>ROOSTER</a:t>
            </a:r>
          </a:p>
          <a:p>
            <a:endParaRPr lang="en-US" dirty="0"/>
          </a:p>
          <a:p>
            <a:r>
              <a:rPr lang="en-US" dirty="0" smtClean="0"/>
              <a:t>LION</a:t>
            </a:r>
          </a:p>
          <a:p>
            <a:endParaRPr lang="en-US" dirty="0"/>
          </a:p>
          <a:p>
            <a:r>
              <a:rPr lang="en-US" dirty="0" smtClean="0"/>
              <a:t>EAGLE</a:t>
            </a:r>
          </a:p>
          <a:p>
            <a:endParaRPr lang="en-US" dirty="0"/>
          </a:p>
          <a:p>
            <a:endParaRPr lang="en-US" dirty="0" smtClean="0"/>
          </a:p>
          <a:p>
            <a:endParaRPr lang="en-US" dirty="0"/>
          </a:p>
        </p:txBody>
      </p:sp>
      <p:sp>
        <p:nvSpPr>
          <p:cNvPr id="4" name="TextBox 3"/>
          <p:cNvSpPr txBox="1"/>
          <p:nvPr/>
        </p:nvSpPr>
        <p:spPr>
          <a:xfrm>
            <a:off x="1000259" y="2806996"/>
            <a:ext cx="3149600" cy="2123658"/>
          </a:xfrm>
          <a:prstGeom prst="rect">
            <a:avLst/>
          </a:prstGeom>
          <a:noFill/>
        </p:spPr>
        <p:txBody>
          <a:bodyPr wrap="square" rtlCol="0">
            <a:spAutoFit/>
          </a:bodyPr>
          <a:lstStyle/>
          <a:p>
            <a:pPr algn="ctr"/>
            <a:r>
              <a:rPr lang="en-US" sz="3200" b="1" dirty="0" smtClean="0"/>
              <a:t>MEMORIZE THE FOLLOWING LIST:</a:t>
            </a:r>
          </a:p>
          <a:p>
            <a:endParaRPr lang="en-US" dirty="0"/>
          </a:p>
          <a:p>
            <a:endParaRPr lang="en-US" dirty="0"/>
          </a:p>
        </p:txBody>
      </p:sp>
    </p:spTree>
    <p:extLst>
      <p:ext uri="{BB962C8B-B14F-4D97-AF65-F5344CB8AC3E}">
        <p14:creationId xmlns:p14="http://schemas.microsoft.com/office/powerpoint/2010/main" val="2212033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1952114" y="249505"/>
            <a:ext cx="117221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smtClean="0">
                <a:ln>
                  <a:noFill/>
                </a:ln>
                <a:solidFill>
                  <a:schemeClr val="tx2"/>
                </a:solidFill>
                <a:effectLst/>
                <a:latin typeface="Tahoma" pitchFamily="34" charset="0"/>
              </a:rPr>
              <a:t>Why We Remember What We Remember</a:t>
            </a:r>
            <a:r>
              <a:rPr kumimoji="0" lang="en-US" altLang="en-US" sz="3200" b="0" i="0" u="none" strike="noStrike" cap="none" normalizeH="0" baseline="0" dirty="0" smtClean="0">
                <a:ln>
                  <a:noFill/>
                </a:ln>
                <a:solidFill>
                  <a:schemeClr val="tx2"/>
                </a:solidFill>
                <a:effectLst/>
                <a:latin typeface="Tahoma" pitchFamily="34" charset="0"/>
              </a:rPr>
              <a:t> </a:t>
            </a:r>
            <a:endParaRPr kumimoji="0" lang="en-US" altLang="en-US" sz="3200" b="0"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2132195" y="1298351"/>
            <a:ext cx="8906866"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marR="0" lvl="0" indent="0" algn="l" defTabSz="914400" rtl="0" eaLnBrk="0" fontAlgn="base" latinLnBrk="0" hangingPunct="0">
              <a:lnSpc>
                <a:spcPct val="100000"/>
              </a:lnSpc>
              <a:spcBef>
                <a:spcPct val="20000"/>
              </a:spcBef>
              <a:spcAft>
                <a:spcPct val="0"/>
              </a:spcAft>
              <a:buClrTx/>
              <a:buSzTx/>
              <a:buNone/>
              <a:tabLst/>
            </a:pPr>
            <a:r>
              <a:rPr kumimoji="0" lang="en-US" altLang="en-US" b="1" i="0" u="none" strike="noStrike" cap="none" normalizeH="0" baseline="0" dirty="0" smtClean="0">
                <a:ln>
                  <a:noFill/>
                </a:ln>
                <a:solidFill>
                  <a:schemeClr val="tx1"/>
                </a:solidFill>
                <a:effectLst/>
                <a:latin typeface="Tahoma" pitchFamily="34" charset="0"/>
              </a:rPr>
              <a:t>Short Term </a:t>
            </a:r>
            <a:r>
              <a:rPr lang="en-US" altLang="en-US" b="1" dirty="0" smtClean="0">
                <a:effectLst/>
                <a:latin typeface="Tahoma" pitchFamily="34" charset="0"/>
              </a:rPr>
              <a:t> </a:t>
            </a:r>
            <a:r>
              <a:rPr kumimoji="0" lang="en-US" altLang="en-US" b="1" i="0" u="none" strike="noStrike" cap="none" normalizeH="0" baseline="0" dirty="0" smtClean="0">
                <a:ln>
                  <a:noFill/>
                </a:ln>
                <a:solidFill>
                  <a:schemeClr val="tx1"/>
                </a:solidFill>
                <a:effectLst/>
                <a:latin typeface="Tahoma" pitchFamily="34" charset="0"/>
              </a:rPr>
              <a:t>Memory</a:t>
            </a:r>
            <a:r>
              <a:rPr kumimoji="0" lang="en-US" altLang="en-US" b="0" i="0" u="none" strike="noStrike" cap="none" normalizeH="0" baseline="0" dirty="0" smtClean="0">
                <a:ln>
                  <a:noFill/>
                </a:ln>
                <a:solidFill>
                  <a:schemeClr val="tx1"/>
                </a:solidFill>
                <a:effectLst/>
                <a:latin typeface="Tahoma" pitchFamily="34" charset="0"/>
              </a:rPr>
              <a:t>  </a:t>
            </a:r>
            <a:r>
              <a:rPr kumimoji="0" lang="en-US" altLang="en-US" sz="2000" b="0" i="0" u="none" strike="noStrike" cap="none" normalizeH="0" baseline="0" dirty="0" smtClean="0">
                <a:ln>
                  <a:noFill/>
                </a:ln>
                <a:solidFill>
                  <a:schemeClr val="tx1"/>
                </a:solidFill>
                <a:effectLst/>
                <a:latin typeface="Tahoma" pitchFamily="34" charset="0"/>
              </a:rPr>
              <a:t>There are typically six reasons why information is stored in our short term memory.</a:t>
            </a:r>
            <a:endParaRPr kumimoji="0" lang="en-US" altLang="en-US" sz="2000" b="0" i="0" u="none" strike="noStrike" cap="none" normalizeH="0" baseline="0" dirty="0" smtClean="0">
              <a:ln>
                <a:noFill/>
              </a:ln>
              <a:solidFill>
                <a:schemeClr val="tx1"/>
              </a:solidFill>
              <a:effectLst/>
              <a:latin typeface="Arial" pitchFamily="34" charset="0"/>
            </a:endParaRPr>
          </a:p>
        </p:txBody>
      </p:sp>
      <p:sp>
        <p:nvSpPr>
          <p:cNvPr id="4" name="Text Box 4"/>
          <p:cNvSpPr txBox="1">
            <a:spLocks noChangeArrowheads="1"/>
          </p:cNvSpPr>
          <p:nvPr/>
        </p:nvSpPr>
        <p:spPr bwMode="auto">
          <a:xfrm>
            <a:off x="711200" y="2836688"/>
            <a:ext cx="112158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dirty="0" smtClean="0">
                <a:ln>
                  <a:noFill/>
                </a:ln>
                <a:solidFill>
                  <a:schemeClr val="tx1"/>
                </a:solidFill>
                <a:effectLst/>
                <a:latin typeface="Arial" pitchFamily="34" charset="0"/>
                <a:cs typeface="Arial" pitchFamily="34" charset="0"/>
              </a:rPr>
              <a:t>1. </a:t>
            </a:r>
            <a:r>
              <a:rPr kumimoji="0" lang="en-US" altLang="en-US" sz="2400" b="1" i="1"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hlinkClick r:id="rId2"/>
              </a:rPr>
              <a:t>primacy effect </a:t>
            </a:r>
            <a:r>
              <a:rPr kumimoji="0" lang="en-US" altLang="en-US" sz="24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rPr>
              <a:t>- information that occurs first is typically remembered better than information occurring later.  When given a list of words or numbers, the first word or number is usually remembered due to rehearsing this more than other information. </a:t>
            </a:r>
            <a:endParaRPr kumimoji="0" lang="en-US" altLang="en-US" sz="1800" b="0" i="0" u="none" strike="noStrike" cap="none" normalizeH="0" baseline="0" dirty="0" smtClean="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 Box 4"/>
          <p:cNvSpPr>
            <a:spLocks noGrp="1" noChangeArrowheads="1"/>
          </p:cNvSpPr>
          <p:nvPr>
            <p:ph type="body" idx="4294967295"/>
          </p:nvPr>
        </p:nvSpPr>
        <p:spPr bwMode="auto">
          <a:xfrm>
            <a:off x="4791264" y="4505740"/>
            <a:ext cx="6400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None/>
              <a:tabLst/>
            </a:pPr>
            <a:r>
              <a:rPr kumimoji="0" lang="en-US" altLang="en-US" sz="2400" b="1" i="1" u="none" strike="noStrike" cap="none" normalizeH="0" baseline="0" dirty="0" smtClean="0">
                <a:ln>
                  <a:noFill/>
                </a:ln>
                <a:solidFill>
                  <a:schemeClr val="tx1"/>
                </a:solidFill>
                <a:effectLst/>
                <a:latin typeface="Tahoma" pitchFamily="34" charset="0"/>
              </a:rPr>
              <a:t>2. </a:t>
            </a:r>
            <a:r>
              <a:rPr kumimoji="0" lang="en-US" altLang="en-US" sz="2400" b="1" i="1" u="none" strike="noStrike" cap="none" normalizeH="0" baseline="0" dirty="0" err="1" smtClean="0">
                <a:ln>
                  <a:noFill/>
                </a:ln>
                <a:solidFill>
                  <a:schemeClr val="tx1"/>
                </a:solidFill>
                <a:effectLst/>
                <a:latin typeface="Tahoma" pitchFamily="34" charset="0"/>
                <a:hlinkClick r:id="rId3"/>
              </a:rPr>
              <a:t>recency</a:t>
            </a:r>
            <a:r>
              <a:rPr kumimoji="0" lang="en-US" altLang="en-US" sz="2400" b="1" i="1" u="none" strike="noStrike" cap="none" normalizeH="0" baseline="0" dirty="0" smtClean="0">
                <a:ln>
                  <a:noFill/>
                </a:ln>
                <a:solidFill>
                  <a:schemeClr val="tx1"/>
                </a:solidFill>
                <a:effectLst/>
                <a:latin typeface="Tahoma" pitchFamily="34" charset="0"/>
                <a:hlinkClick r:id="rId3"/>
              </a:rPr>
              <a:t> effect </a:t>
            </a:r>
            <a:r>
              <a:rPr kumimoji="0" lang="en-US" altLang="en-US" sz="2400" b="0" i="0" u="none" strike="noStrike" cap="none" normalizeH="0" baseline="0" dirty="0" smtClean="0">
                <a:ln>
                  <a:noFill/>
                </a:ln>
                <a:solidFill>
                  <a:schemeClr val="tx1"/>
                </a:solidFill>
                <a:effectLst/>
                <a:latin typeface="Tahoma" pitchFamily="34" charset="0"/>
              </a:rPr>
              <a:t>- often the last bit of information is remembered better because not as much time has passed; time which results in forgetting. </a:t>
            </a:r>
            <a:endParaRPr kumimoji="0" lang="en-US" altLang="en-US" sz="2400" b="0" i="0" u="none" strike="noStrike" cap="none" normalizeH="0" baseline="0" dirty="0" smtClean="0">
              <a:ln>
                <a:noFill/>
              </a:ln>
              <a:solidFill>
                <a:schemeClr val="tx1"/>
              </a:solidFill>
              <a:effectLst/>
              <a:latin typeface="Arial" pitchFamily="34" charset="0"/>
            </a:endParaRPr>
          </a:p>
        </p:txBody>
      </p:sp>
      <p:pic>
        <p:nvPicPr>
          <p:cNvPr id="7173" name="Picture 5" descr="http://ts4.mm.bing.net/th?id=H.4993566341923427&amp;pid=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4419601"/>
            <a:ext cx="38100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1209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4962659" y="1281448"/>
            <a:ext cx="6502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dirty="0" smtClean="0">
                <a:ln>
                  <a:noFill/>
                </a:ln>
                <a:solidFill>
                  <a:schemeClr val="tx1"/>
                </a:solidFill>
                <a:effectLst/>
                <a:latin typeface="Arial" pitchFamily="34" charset="0"/>
                <a:cs typeface="Arial" pitchFamily="34" charset="0"/>
              </a:rPr>
              <a:t>3. </a:t>
            </a:r>
            <a:r>
              <a:rPr kumimoji="0" lang="en-US" altLang="en-US" sz="2400" b="1" i="1" u="none" strike="noStrike" cap="none" normalizeH="0" baseline="0" dirty="0" smtClean="0">
                <a:ln>
                  <a:noFill/>
                </a:ln>
                <a:solidFill>
                  <a:srgbClr val="009999"/>
                </a:solidFill>
                <a:effectLst/>
                <a:latin typeface="Arial" pitchFamily="34" charset="0"/>
                <a:cs typeface="Arial" pitchFamily="34" charset="0"/>
              </a:rPr>
              <a:t>distinctiveness</a:t>
            </a:r>
            <a:r>
              <a:rPr kumimoji="0" lang="en-US" altLang="en-US" sz="2400" b="1" i="1" u="none" strike="noStrike" cap="none" normalizeH="0" baseline="0" dirty="0" smtClean="0">
                <a:ln>
                  <a:noFill/>
                </a:ln>
                <a:solidFill>
                  <a:schemeClr val="tx1"/>
                </a:solidFill>
                <a:effectLst/>
                <a:latin typeface="Arial" pitchFamily="34" charset="0"/>
                <a:cs typeface="Arial" pitchFamily="34" charset="0"/>
              </a:rPr>
              <a:t> </a:t>
            </a:r>
            <a:r>
              <a:rPr kumimoji="0" lang="en-US" altLang="en-US" sz="2400" b="0" i="0" u="none" strike="noStrike" cap="none" normalizeH="0" baseline="0" dirty="0" smtClean="0">
                <a:ln>
                  <a:noFill/>
                </a:ln>
                <a:solidFill>
                  <a:schemeClr val="tx1"/>
                </a:solidFill>
                <a:effectLst/>
                <a:latin typeface="Arial" pitchFamily="34" charset="0"/>
                <a:cs typeface="Arial" pitchFamily="34" charset="0"/>
              </a:rPr>
              <a:t>- if something stands out from information around it, it is often remembered better.  Any distinctive information is easier to remember than that which is similar, usual, or mundane. </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 Box 4"/>
          <p:cNvSpPr>
            <a:spLocks noGrp="1" noChangeArrowheads="1"/>
          </p:cNvSpPr>
          <p:nvPr>
            <p:ph type="body" idx="4294967295"/>
          </p:nvPr>
        </p:nvSpPr>
        <p:spPr bwMode="auto">
          <a:xfrm>
            <a:off x="4965521" y="3969913"/>
            <a:ext cx="6400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marR="0" lvl="0" indent="0" algn="l" defTabSz="914400" rtl="0" eaLnBrk="0" fontAlgn="base" latinLnBrk="0" hangingPunct="0">
              <a:lnSpc>
                <a:spcPct val="100000"/>
              </a:lnSpc>
              <a:spcBef>
                <a:spcPct val="20000"/>
              </a:spcBef>
              <a:spcAft>
                <a:spcPct val="0"/>
              </a:spcAft>
              <a:buClrTx/>
              <a:buSzTx/>
              <a:buNone/>
              <a:tabLst/>
            </a:pPr>
            <a:r>
              <a:rPr kumimoji="0" lang="en-US" altLang="en-US" sz="2400" b="1" i="1" u="none" strike="noStrike" cap="none" normalizeH="0" baseline="0" dirty="0" smtClean="0">
                <a:ln>
                  <a:noFill/>
                </a:ln>
                <a:solidFill>
                  <a:schemeClr val="tx1"/>
                </a:solidFill>
                <a:effectLst/>
                <a:latin typeface="Tahoma" pitchFamily="34" charset="0"/>
              </a:rPr>
              <a:t>4. </a:t>
            </a:r>
            <a:r>
              <a:rPr kumimoji="0" lang="en-US" altLang="en-US" sz="2400" b="1" i="1" u="none" strike="noStrike" cap="none" normalizeH="0" baseline="0" dirty="0" smtClean="0">
                <a:ln>
                  <a:noFill/>
                </a:ln>
                <a:solidFill>
                  <a:srgbClr val="00B0F0"/>
                </a:solidFill>
                <a:effectLst/>
                <a:latin typeface="Tahoma" pitchFamily="34" charset="0"/>
              </a:rPr>
              <a:t>frequency effect</a:t>
            </a:r>
            <a:r>
              <a:rPr kumimoji="0" lang="en-US" altLang="en-US" sz="2400" b="1" i="1" u="none" strike="noStrike" cap="none" normalizeH="0" baseline="0" dirty="0" smtClean="0">
                <a:ln>
                  <a:noFill/>
                </a:ln>
                <a:solidFill>
                  <a:schemeClr val="tx1"/>
                </a:solidFill>
                <a:effectLst/>
                <a:latin typeface="Tahoma" pitchFamily="34" charset="0"/>
              </a:rPr>
              <a:t> </a:t>
            </a:r>
            <a:r>
              <a:rPr kumimoji="0" lang="en-US" altLang="en-US" sz="2400" b="0" i="0" u="none" strike="noStrike" cap="none" normalizeH="0" baseline="0" dirty="0" smtClean="0">
                <a:ln>
                  <a:noFill/>
                </a:ln>
                <a:solidFill>
                  <a:schemeClr val="tx1"/>
                </a:solidFill>
                <a:effectLst/>
                <a:latin typeface="Tahoma" pitchFamily="34" charset="0"/>
              </a:rPr>
              <a:t>- rehearsal, as stated in the first example, results in better</a:t>
            </a:r>
            <a:r>
              <a:rPr kumimoji="0" lang="en-US" altLang="en-US" sz="2400" b="0" i="0" u="none" strike="noStrike" cap="none" normalizeH="0" dirty="0" smtClean="0">
                <a:ln>
                  <a:noFill/>
                </a:ln>
                <a:solidFill>
                  <a:schemeClr val="tx1"/>
                </a:solidFill>
                <a:effectLst/>
                <a:latin typeface="Tahoma" pitchFamily="34" charset="0"/>
              </a:rPr>
              <a:t> </a:t>
            </a:r>
            <a:r>
              <a:rPr kumimoji="0" lang="en-US" altLang="en-US" sz="2400" b="0" i="0" u="none" strike="noStrike" cap="none" normalizeH="0" baseline="0" dirty="0" smtClean="0">
                <a:ln>
                  <a:noFill/>
                </a:ln>
                <a:solidFill>
                  <a:schemeClr val="tx1"/>
                </a:solidFill>
                <a:effectLst/>
                <a:latin typeface="Tahoma" pitchFamily="34" charset="0"/>
              </a:rPr>
              <a:t>memory.  Remember trying to memorize a formula for your math class.  The more you went over it, the better you knew it.   </a:t>
            </a:r>
            <a:endParaRPr kumimoji="0" lang="en-US" altLang="en-US" sz="2400" b="0" i="0" u="none" strike="noStrike" cap="none" normalizeH="0" baseline="0" dirty="0" smtClean="0">
              <a:ln>
                <a:noFill/>
              </a:ln>
              <a:solidFill>
                <a:schemeClr val="tx1"/>
              </a:solidFill>
              <a:effectLst/>
              <a:latin typeface="Arial" pitchFamily="34" charset="0"/>
            </a:endParaRPr>
          </a:p>
        </p:txBody>
      </p:sp>
      <p:pic>
        <p:nvPicPr>
          <p:cNvPr id="8197" name="Picture 5" descr="http://ts1.mm.bing.net/th?id=H.4714621186475468&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028" y="2138499"/>
            <a:ext cx="4165600" cy="1375678"/>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2.bp.blogspot.com/_nhg1z1ievJg/SV9nG1MhAZI/AAAAAAAAAlw/8DtUCAcCP5k/s320/Math%2520Formu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078" y="4345471"/>
            <a:ext cx="3111500" cy="210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720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080000" y="609600"/>
            <a:ext cx="660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dirty="0" smtClean="0">
                <a:ln>
                  <a:noFill/>
                </a:ln>
                <a:solidFill>
                  <a:schemeClr val="tx1"/>
                </a:solidFill>
                <a:effectLst/>
                <a:latin typeface="Arial" pitchFamily="34" charset="0"/>
                <a:cs typeface="Arial" pitchFamily="34" charset="0"/>
              </a:rPr>
              <a:t>5.</a:t>
            </a:r>
            <a:r>
              <a:rPr kumimoji="0" lang="en-US" altLang="en-US" sz="2400" b="1" i="1" u="none" strike="noStrike" cap="none" normalizeH="0" baseline="0" dirty="0" smtClean="0">
                <a:ln>
                  <a:noFill/>
                </a:ln>
                <a:solidFill>
                  <a:srgbClr val="009999"/>
                </a:solidFill>
                <a:effectLst/>
                <a:latin typeface="Arial" pitchFamily="34" charset="0"/>
                <a:cs typeface="Arial" pitchFamily="34" charset="0"/>
              </a:rPr>
              <a:t> associations</a:t>
            </a:r>
            <a:r>
              <a:rPr kumimoji="0" lang="en-US" altLang="en-US" sz="2400" b="1" i="1" u="none" strike="noStrike" cap="none" normalizeH="0" baseline="0" dirty="0" smtClean="0">
                <a:ln>
                  <a:noFill/>
                </a:ln>
                <a:solidFill>
                  <a:schemeClr val="tx1"/>
                </a:solidFill>
                <a:effectLst/>
                <a:latin typeface="Arial" pitchFamily="34" charset="0"/>
                <a:cs typeface="Arial" pitchFamily="34" charset="0"/>
              </a:rPr>
              <a:t> </a:t>
            </a:r>
            <a:r>
              <a:rPr kumimoji="0" lang="en-US" altLang="en-US" sz="2400" b="0" i="0" u="none" strike="noStrike" cap="none" normalizeH="0" baseline="0" dirty="0" smtClean="0">
                <a:ln>
                  <a:noFill/>
                </a:ln>
                <a:solidFill>
                  <a:schemeClr val="tx1"/>
                </a:solidFill>
                <a:effectLst/>
                <a:latin typeface="Arial" pitchFamily="34" charset="0"/>
                <a:cs typeface="Arial" pitchFamily="34" charset="0"/>
              </a:rPr>
              <a:t>- when we associate or attach information to other information it becomes easier to remember.  Many of us use this strategy in our professions and everyday life in the form of acronyms.  </a:t>
            </a: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 </a:t>
            </a:r>
          </a:p>
        </p:txBody>
      </p:sp>
      <p:sp>
        <p:nvSpPr>
          <p:cNvPr id="3" name="Text Box 4"/>
          <p:cNvSpPr>
            <a:spLocks noGrp="1" noChangeArrowheads="1"/>
          </p:cNvSpPr>
          <p:nvPr>
            <p:ph type="body" idx="4294967295"/>
          </p:nvPr>
        </p:nvSpPr>
        <p:spPr bwMode="auto">
          <a:xfrm>
            <a:off x="4850341" y="3252620"/>
            <a:ext cx="6833659" cy="2919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0" marR="0" lvl="0" indent="0" algn="l" defTabSz="914400" rtl="0" eaLnBrk="0" fontAlgn="base" latinLnBrk="0" hangingPunct="0">
              <a:lnSpc>
                <a:spcPct val="100000"/>
              </a:lnSpc>
              <a:spcBef>
                <a:spcPct val="20000"/>
              </a:spcBef>
              <a:spcAft>
                <a:spcPct val="0"/>
              </a:spcAft>
              <a:buClrTx/>
              <a:buSzTx/>
              <a:buNone/>
              <a:tabLst/>
            </a:pPr>
            <a:r>
              <a:rPr kumimoji="0" lang="en-US" altLang="en-US" sz="3200" b="0" i="0" u="none" strike="noStrike" cap="none" normalizeH="0" baseline="0" dirty="0" smtClean="0">
                <a:ln>
                  <a:noFill/>
                </a:ln>
                <a:solidFill>
                  <a:schemeClr val="tx1"/>
                </a:solidFill>
                <a:effectLst/>
                <a:latin typeface="Tahoma" pitchFamily="34" charset="0"/>
              </a:rPr>
              <a:t>  </a:t>
            </a:r>
            <a:endParaRPr kumimoji="0" lang="en-US" altLang="en-US" sz="3200" b="1" i="1" u="none" strike="noStrike" cap="none" normalizeH="0" baseline="0" dirty="0" smtClean="0">
              <a:ln>
                <a:noFill/>
              </a:ln>
              <a:solidFill>
                <a:schemeClr val="tx1"/>
              </a:solidFill>
              <a:effectLst/>
              <a:latin typeface="Tahoma" pitchFamily="34" charset="0"/>
            </a:endParaRPr>
          </a:p>
          <a:p>
            <a:pPr marL="0" marR="0" lvl="0" indent="0" algn="l" defTabSz="914400" rtl="0" eaLnBrk="0" fontAlgn="base" latinLnBrk="0" hangingPunct="0">
              <a:lnSpc>
                <a:spcPct val="100000"/>
              </a:lnSpc>
              <a:spcBef>
                <a:spcPct val="20000"/>
              </a:spcBef>
              <a:spcAft>
                <a:spcPct val="0"/>
              </a:spcAft>
              <a:buClr>
                <a:schemeClr val="folHlink"/>
              </a:buClr>
              <a:buSzPts val="1900"/>
              <a:buNone/>
              <a:tabLst/>
            </a:pPr>
            <a:r>
              <a:rPr kumimoji="0" lang="en-US" altLang="en-US" b="1" i="1"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6. reconstruction </a:t>
            </a:r>
            <a:r>
              <a:rPr kumimoji="0" lang="en-US" altLang="en-US"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 sometimes we actually fill in the blanks in our memory.  In other words, when trying to get a complete picture in our minds, we will make up the missing parts, often without any realization that this is occurring. </a:t>
            </a:r>
          </a:p>
        </p:txBody>
      </p:sp>
      <p:pic>
        <p:nvPicPr>
          <p:cNvPr id="9221" name="Picture 5" descr="http://ts3.mm.bing.net/th?id=H.4662445926056266&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838177"/>
            <a:ext cx="4182533" cy="22205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23" name="Picture 7" descr="http://ts2.mm.bing.net/th?id=H.5018859435131353&amp;pid=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67" y="3449782"/>
            <a:ext cx="3606800" cy="2857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923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130" y="300733"/>
            <a:ext cx="8610600" cy="1293028"/>
          </a:xfrm>
        </p:spPr>
        <p:txBody>
          <a:bodyPr/>
          <a:lstStyle/>
          <a:p>
            <a:r>
              <a:rPr lang="en-US" dirty="0" smtClean="0"/>
              <a:t>Psychoanalysis</a:t>
            </a:r>
            <a:endParaRPr lang="en-US" dirty="0"/>
          </a:p>
        </p:txBody>
      </p:sp>
      <p:sp>
        <p:nvSpPr>
          <p:cNvPr id="3" name="Content Placeholder 2"/>
          <p:cNvSpPr>
            <a:spLocks noGrp="1"/>
          </p:cNvSpPr>
          <p:nvPr>
            <p:ph idx="1"/>
          </p:nvPr>
        </p:nvSpPr>
        <p:spPr>
          <a:xfrm>
            <a:off x="642668" y="1461315"/>
            <a:ext cx="6590763" cy="4283513"/>
          </a:xfrm>
        </p:spPr>
        <p:txBody>
          <a:bodyPr/>
          <a:lstStyle/>
          <a:p>
            <a:r>
              <a:rPr lang="en-US" dirty="0"/>
              <a:t>Psychoanalysis was founded by Sigmund Freud (1856-1939).  Freud believed that people could be cured by making conscious their unconscious thoughts and motivations, thus gaining insight.</a:t>
            </a:r>
          </a:p>
          <a:p>
            <a:r>
              <a:rPr lang="en-US" u="sng" dirty="0"/>
              <a:t>The aim of psychoanalysis therapy is to release repressed emotions and experiences, i.e., make the unconscious conscious</a:t>
            </a:r>
            <a:r>
              <a:rPr lang="en-US" dirty="0"/>
              <a:t>. It is only having a cathartic (i.e., healing) experience can the person be helped and "cured</a:t>
            </a:r>
            <a:r>
              <a:rPr lang="en-US" dirty="0" smtClean="0"/>
              <a:t>.</a:t>
            </a:r>
          </a:p>
          <a:p>
            <a:r>
              <a:rPr lang="en-US" dirty="0" smtClean="0"/>
              <a:t>The mind is mostly irrational and should be studied by dream interpretation.</a:t>
            </a:r>
            <a:endParaRPr lang="en-US" dirty="0"/>
          </a:p>
          <a:p>
            <a:endParaRPr lang="en-US" dirty="0"/>
          </a:p>
        </p:txBody>
      </p:sp>
      <p:pic>
        <p:nvPicPr>
          <p:cNvPr id="3074" name="Picture 2" descr="Image result for fre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3807" y="1571222"/>
            <a:ext cx="3426354" cy="4651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1613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Glanzer</a:t>
            </a:r>
            <a:r>
              <a:rPr lang="en-US" dirty="0" smtClean="0"/>
              <a:t> and </a:t>
            </a:r>
            <a:r>
              <a:rPr lang="en-US" dirty="0" err="1" smtClean="0"/>
              <a:t>cunitz</a:t>
            </a:r>
            <a:endParaRPr lang="en-US" dirty="0"/>
          </a:p>
        </p:txBody>
      </p:sp>
      <p:sp>
        <p:nvSpPr>
          <p:cNvPr id="3" name="Content Placeholder 2"/>
          <p:cNvSpPr>
            <a:spLocks noGrp="1"/>
          </p:cNvSpPr>
          <p:nvPr>
            <p:ph idx="1"/>
          </p:nvPr>
        </p:nvSpPr>
        <p:spPr>
          <a:xfrm>
            <a:off x="363828" y="2223416"/>
            <a:ext cx="5985456" cy="4634584"/>
          </a:xfrm>
        </p:spPr>
        <p:txBody>
          <a:bodyPr/>
          <a:lstStyle/>
          <a:p>
            <a:r>
              <a:rPr lang="en-US" u="sng" dirty="0" err="1" smtClean="0"/>
              <a:t>Glanzer</a:t>
            </a:r>
            <a:r>
              <a:rPr lang="en-US" u="sng" dirty="0" smtClean="0"/>
              <a:t> and Cunitz are famous for their studies on serial position effect. </a:t>
            </a:r>
            <a:endParaRPr lang="en-US" u="sng" dirty="0"/>
          </a:p>
          <a:p>
            <a:r>
              <a:rPr lang="en-US" dirty="0" smtClean="0"/>
              <a:t>These studies are support for the idea that STM and LTM </a:t>
            </a:r>
            <a:r>
              <a:rPr lang="en-US" u="sng" dirty="0" smtClean="0"/>
              <a:t>are separate memory stores.</a:t>
            </a:r>
          </a:p>
          <a:p>
            <a:r>
              <a:rPr lang="en-US" u="sng" dirty="0" smtClean="0"/>
              <a:t>Serial position effect is the tendency to recall the first and last items on the list better than the middle. </a:t>
            </a:r>
          </a:p>
          <a:p>
            <a:r>
              <a:rPr lang="en-US" dirty="0" smtClean="0"/>
              <a:t>Participants memorize a list of words followed by a free recall task.</a:t>
            </a:r>
            <a:endParaRPr lang="en-US" dirty="0"/>
          </a:p>
        </p:txBody>
      </p:sp>
      <p:pic>
        <p:nvPicPr>
          <p:cNvPr id="2050" name="Picture 2" descr="Image result for list of words"/>
          <p:cNvPicPr>
            <a:picLocks noChangeAspect="1" noChangeArrowheads="1"/>
          </p:cNvPicPr>
          <p:nvPr/>
        </p:nvPicPr>
        <p:blipFill rotWithShape="1">
          <a:blip r:embed="rId2">
            <a:extLst>
              <a:ext uri="{28A0092B-C50C-407E-A947-70E740481C1C}">
                <a14:useLocalDpi xmlns:a14="http://schemas.microsoft.com/office/drawing/2010/main" val="0"/>
              </a:ext>
            </a:extLst>
          </a:blip>
          <a:srcRect t="15828" r="689"/>
          <a:stretch/>
        </p:blipFill>
        <p:spPr bwMode="auto">
          <a:xfrm>
            <a:off x="7203355" y="2570672"/>
            <a:ext cx="3726313" cy="409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2760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3081" y="1864216"/>
            <a:ext cx="6811131" cy="2308324"/>
          </a:xfrm>
          <a:prstGeom prst="rect">
            <a:avLst/>
          </a:prstGeom>
          <a:noFill/>
        </p:spPr>
        <p:txBody>
          <a:bodyPr wrap="square" lIns="91440" tIns="45720" rIns="91440" bIns="45720">
            <a:spAutoFit/>
          </a:bodyPr>
          <a:lstStyle/>
          <a:p>
            <a:pPr algn="ctr"/>
            <a:r>
              <a:rPr lang="en-US" sz="72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LONG TERM</a:t>
            </a:r>
          </a:p>
          <a:p>
            <a:pPr algn="ctr"/>
            <a:r>
              <a:rPr lang="en-US" sz="72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MEMORY</a:t>
            </a:r>
            <a:endParaRPr lang="en-US" sz="72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pic>
        <p:nvPicPr>
          <p:cNvPr id="24578" name="Picture 2" descr="http://web.neurobio.arizona.edu/gronenberg/nrsc581/memmolecules/memor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4919" y="1466491"/>
            <a:ext cx="5317665" cy="4278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131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4876800" y="1812236"/>
            <a:ext cx="7315200" cy="575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The storage in sensory memory and short-term memory generally have a strictly limited capacity and duration, which means that information is available for a certain period of time, but is not retained indefinitely. </a:t>
            </a: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By contrast, </a:t>
            </a:r>
            <a:r>
              <a:rPr kumimoji="0" lang="en-US" altLang="en-US" sz="2400" b="0" i="0" u="sng" strike="noStrike" cap="none" normalizeH="0" baseline="0" dirty="0" smtClean="0">
                <a:ln>
                  <a:noFill/>
                </a:ln>
                <a:solidFill>
                  <a:schemeClr val="tx1"/>
                </a:solidFill>
                <a:effectLst/>
                <a:latin typeface="Tahoma" pitchFamily="34" charset="0"/>
              </a:rPr>
              <a:t>long-term memory can store much larger quantities of information for potentially unlimited duration (sometimes a whole life span).</a:t>
            </a:r>
            <a:r>
              <a:rPr kumimoji="0" lang="en-US" altLang="en-US" sz="2400" b="0" i="0" u="none" strike="noStrike" cap="none" normalizeH="0" baseline="0" dirty="0" smtClean="0">
                <a:ln>
                  <a:noFill/>
                </a:ln>
                <a:solidFill>
                  <a:schemeClr val="tx1"/>
                </a:solidFill>
                <a:effectLst/>
                <a:latin typeface="Tahoma" pitchFamily="34" charset="0"/>
              </a:rPr>
              <a:t> </a:t>
            </a: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For example, </a:t>
            </a:r>
            <a:r>
              <a:rPr kumimoji="0" lang="en-US" altLang="en-US" sz="2400" b="0" i="0" u="sng" strike="noStrike" cap="none" normalizeH="0" baseline="0" dirty="0" smtClean="0">
                <a:ln>
                  <a:noFill/>
                </a:ln>
                <a:solidFill>
                  <a:schemeClr val="tx1"/>
                </a:solidFill>
                <a:effectLst/>
                <a:latin typeface="Tahoma" pitchFamily="34" charset="0"/>
              </a:rPr>
              <a:t>given a random seven-digit number, we may remember it for only a few seconds before forgetting, suggesting it was stored in our short-term memory. </a:t>
            </a:r>
            <a:endParaRPr kumimoji="0" lang="en-US" altLang="en-US" sz="3200" b="0" i="0" u="none" strike="noStrike" cap="none" normalizeH="0" baseline="0" dirty="0" smtClean="0">
              <a:ln>
                <a:noFill/>
              </a:ln>
              <a:solidFill>
                <a:schemeClr val="tx1"/>
              </a:solidFill>
              <a:effectLst/>
              <a:latin typeface="Arial" pitchFamily="34" charset="0"/>
            </a:endParaRPr>
          </a:p>
        </p:txBody>
      </p:sp>
      <p:sp>
        <p:nvSpPr>
          <p:cNvPr id="3" name="Title 2"/>
          <p:cNvSpPr>
            <a:spLocks noGrp="1" noChangeArrowheads="1"/>
          </p:cNvSpPr>
          <p:nvPr>
            <p:ph type="title" idx="4294967295"/>
          </p:nvPr>
        </p:nvSpPr>
        <p:spPr bwMode="auto">
          <a:xfrm>
            <a:off x="3211444" y="-227462"/>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smtClean="0">
                <a:ln>
                  <a:noFill/>
                </a:ln>
                <a:solidFill>
                  <a:schemeClr val="tx2"/>
                </a:solidFill>
                <a:effectLst/>
                <a:latin typeface="Tahoma" pitchFamily="34" charset="0"/>
              </a:rPr>
              <a:t>Long Term</a:t>
            </a:r>
            <a:endParaRPr kumimoji="0" lang="en-US" altLang="en-US" sz="4400" b="1" i="0" u="none" strike="noStrike" cap="none" normalizeH="0" baseline="0" dirty="0" smtClean="0">
              <a:ln>
                <a:noFill/>
              </a:ln>
              <a:solidFill>
                <a:schemeClr val="tx2"/>
              </a:solidFill>
              <a:effectLst/>
              <a:latin typeface="Arial" pitchFamily="34" charset="0"/>
            </a:endParaRPr>
          </a:p>
        </p:txBody>
      </p:sp>
      <p:pic>
        <p:nvPicPr>
          <p:cNvPr id="16386" name="Picture 2" descr="http://ts2.mm.bing.net/th?id=H.4704197275355933&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017" y="2610616"/>
            <a:ext cx="4887576" cy="24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526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274507" y="1393166"/>
            <a:ext cx="11533717"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On the other hand, we can remember </a:t>
            </a:r>
            <a:r>
              <a:rPr kumimoji="0" lang="en-US" altLang="en-US" sz="2400" b="0" i="0" u="sng" strike="noStrike" cap="none" normalizeH="0" baseline="0" dirty="0" smtClean="0">
                <a:ln>
                  <a:noFill/>
                </a:ln>
                <a:solidFill>
                  <a:schemeClr val="tx1"/>
                </a:solidFill>
                <a:effectLst/>
                <a:latin typeface="Tahoma" pitchFamily="34" charset="0"/>
              </a:rPr>
              <a:t>telephone numbers</a:t>
            </a:r>
            <a:r>
              <a:rPr kumimoji="0" lang="en-US" altLang="en-US" sz="2400" b="0" i="0" u="none" strike="noStrike" cap="none" normalizeH="0" baseline="0" dirty="0" smtClean="0">
                <a:ln>
                  <a:noFill/>
                </a:ln>
                <a:solidFill>
                  <a:schemeClr val="tx1"/>
                </a:solidFill>
                <a:effectLst/>
                <a:latin typeface="Tahoma" pitchFamily="34" charset="0"/>
              </a:rPr>
              <a:t> for many years through repetition; this information is said to be stored in long-term memory. </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One of the primary functions of sleep is </a:t>
            </a:r>
            <a:r>
              <a:rPr kumimoji="0" lang="en-US" altLang="en-US" sz="2400" b="0" i="0" u="sng" strike="noStrike" cap="none" normalizeH="0" baseline="0" dirty="0" smtClean="0">
                <a:ln>
                  <a:noFill/>
                </a:ln>
                <a:solidFill>
                  <a:schemeClr val="tx1"/>
                </a:solidFill>
                <a:effectLst/>
                <a:latin typeface="Tahoma" pitchFamily="34" charset="0"/>
              </a:rPr>
              <a:t>improving consolidation of information, as it can be shown that memory depends on getting sufficient sleep between training and test,</a:t>
            </a:r>
            <a:r>
              <a:rPr kumimoji="0" lang="en-US" altLang="en-US" sz="2400" b="0" i="0" u="none" strike="noStrike" cap="none" normalizeH="0" baseline="0" dirty="0" smtClean="0">
                <a:ln>
                  <a:noFill/>
                </a:ln>
                <a:solidFill>
                  <a:schemeClr val="tx1"/>
                </a:solidFill>
                <a:effectLst/>
                <a:latin typeface="Tahoma" pitchFamily="34" charset="0"/>
              </a:rPr>
              <a:t> and that the </a:t>
            </a:r>
            <a:r>
              <a:rPr kumimoji="0" lang="en-US" altLang="en-US" sz="2400" b="0" i="0" u="sng" strike="noStrike" cap="none" normalizeH="0" baseline="0" dirty="0" smtClean="0">
                <a:ln>
                  <a:noFill/>
                </a:ln>
                <a:solidFill>
                  <a:schemeClr val="tx1"/>
                </a:solidFill>
                <a:effectLst/>
                <a:latin typeface="Tahoma" pitchFamily="34" charset="0"/>
              </a:rPr>
              <a:t>hippocampus replays activity from the current day while sleeping</a:t>
            </a:r>
            <a:r>
              <a:rPr kumimoji="0" lang="en-US" altLang="en-US" sz="2400" b="0" i="0" u="none" strike="noStrike" cap="none" normalizeH="0" baseline="0" dirty="0" smtClean="0">
                <a:ln>
                  <a:noFill/>
                </a:ln>
                <a:solidFill>
                  <a:schemeClr val="tx1"/>
                </a:solidFill>
                <a:effectLst/>
                <a:latin typeface="Tahoma" pitchFamily="34" charset="0"/>
              </a:rPr>
              <a:t>.</a:t>
            </a:r>
            <a:endParaRPr kumimoji="0" lang="en-US" altLang="en-US" sz="2400" b="0" i="0" u="none" strike="noStrike" cap="none" normalizeH="0" baseline="0" dirty="0" smtClean="0">
              <a:ln>
                <a:noFill/>
              </a:ln>
              <a:solidFill>
                <a:schemeClr val="tx1"/>
              </a:solidFill>
              <a:effectLst/>
              <a:latin typeface="Arial" pitchFamily="34" charset="0"/>
            </a:endParaRPr>
          </a:p>
        </p:txBody>
      </p:sp>
      <p:pic>
        <p:nvPicPr>
          <p:cNvPr id="32770" name="Picture 2" descr="http://ts1.mm.bing.net/th?id=H.4643543768304400&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026" y="4684512"/>
            <a:ext cx="4692770" cy="224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863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4911306" y="2133600"/>
            <a:ext cx="7213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sng" strike="noStrike" cap="none" normalizeH="0" baseline="0" dirty="0" smtClean="0">
                <a:ln>
                  <a:noFill/>
                </a:ln>
                <a:solidFill>
                  <a:schemeClr val="tx1"/>
                </a:solidFill>
                <a:effectLst/>
                <a:latin typeface="Tahoma" pitchFamily="34" charset="0"/>
              </a:rPr>
              <a:t>In March 2007 German researchers found they could use odors to re-activate new memories </a:t>
            </a:r>
            <a:r>
              <a:rPr kumimoji="0" lang="en-US" altLang="en-US" sz="2400" b="0" i="0" u="none" strike="noStrike" cap="none" normalizeH="0" baseline="0" dirty="0" smtClean="0">
                <a:ln>
                  <a:noFill/>
                </a:ln>
                <a:solidFill>
                  <a:schemeClr val="tx1"/>
                </a:solidFill>
                <a:effectLst/>
                <a:latin typeface="Tahoma" pitchFamily="34" charset="0"/>
              </a:rPr>
              <a:t>in the brains of people while they slept and the volunteers remembered better later.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sng" strike="noStrike" cap="none" normalizeH="0" baseline="0" dirty="0" smtClean="0">
                <a:ln>
                  <a:noFill/>
                </a:ln>
                <a:solidFill>
                  <a:schemeClr val="tx1"/>
                </a:solidFill>
                <a:effectLst/>
                <a:latin typeface="Tahoma" pitchFamily="34" charset="0"/>
              </a:rPr>
              <a:t>Emotion can have a powerful impact on memory</a:t>
            </a:r>
            <a:r>
              <a:rPr kumimoji="0" lang="en-US" altLang="en-US" sz="2400" b="0" i="0" u="none" strike="noStrike" cap="none" normalizeH="0" baseline="0" dirty="0" smtClean="0">
                <a:ln>
                  <a:noFill/>
                </a:ln>
                <a:solidFill>
                  <a:schemeClr val="tx1"/>
                </a:solidFill>
                <a:effectLst/>
                <a:latin typeface="Tahoma" pitchFamily="34" charset="0"/>
              </a:rPr>
              <a:t>. Numerous studies have shown that the most vivid autobiographical memories tend to be of </a:t>
            </a:r>
            <a:r>
              <a:rPr kumimoji="0" lang="en-US" altLang="en-US" sz="2400" b="0" i="0" u="sng" strike="noStrike" cap="none" normalizeH="0" baseline="0" dirty="0" smtClean="0">
                <a:ln>
                  <a:noFill/>
                </a:ln>
                <a:solidFill>
                  <a:schemeClr val="tx1"/>
                </a:solidFill>
                <a:effectLst/>
                <a:latin typeface="Tahoma" pitchFamily="34" charset="0"/>
              </a:rPr>
              <a:t>emotional events, which are likely to be recalled more often and with more clarity and detail than neutral events. </a:t>
            </a:r>
            <a:endParaRPr kumimoji="0" lang="en-US" altLang="en-US" sz="3200" b="0" i="0" u="none" strike="noStrike" cap="none" normalizeH="0" baseline="0" dirty="0" smtClean="0">
              <a:ln>
                <a:noFill/>
              </a:ln>
              <a:solidFill>
                <a:schemeClr val="tx1"/>
              </a:solidFill>
              <a:effectLst/>
              <a:latin typeface="Arial" pitchFamily="34" charset="0"/>
            </a:endParaRPr>
          </a:p>
        </p:txBody>
      </p:sp>
      <p:sp>
        <p:nvSpPr>
          <p:cNvPr id="3" name="Title 2"/>
          <p:cNvSpPr>
            <a:spLocks noGrp="1" noChangeArrowheads="1"/>
          </p:cNvSpPr>
          <p:nvPr>
            <p:ph type="title" idx="4294967295"/>
          </p:nvPr>
        </p:nvSpPr>
        <p:spPr bwMode="auto">
          <a:xfrm>
            <a:off x="0" y="755530"/>
            <a:ext cx="118237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chemeClr val="tx2"/>
                </a:solidFill>
                <a:effectLst/>
                <a:latin typeface="Tahoma" pitchFamily="34" charset="0"/>
              </a:rPr>
              <a:t>Why do we remember some things better than others?</a:t>
            </a:r>
            <a:endParaRPr kumimoji="0" lang="en-US" altLang="en-US" sz="3200" b="0" i="0" u="none" strike="noStrike" cap="none" normalizeH="0" baseline="0" dirty="0" smtClean="0">
              <a:ln>
                <a:noFill/>
              </a:ln>
              <a:solidFill>
                <a:schemeClr val="tx2"/>
              </a:solidFill>
              <a:effectLst/>
              <a:latin typeface="Arial" pitchFamily="34" charset="0"/>
            </a:endParaRPr>
          </a:p>
        </p:txBody>
      </p:sp>
      <p:pic>
        <p:nvPicPr>
          <p:cNvPr id="25602" name="Picture 2" descr="http://www.perfumecreations.co.uk/images/HowSmellWorks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806" y="3035060"/>
            <a:ext cx="46355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27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IA2%20Spring2000%20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20783"/>
            <a:ext cx="5768936" cy="6809509"/>
          </a:xfrm>
          <a:prstGeom prst="rect">
            <a:avLst/>
          </a:prstGeom>
        </p:spPr>
      </p:pic>
      <p:sp>
        <p:nvSpPr>
          <p:cNvPr id="3" name="Rectangle 2"/>
          <p:cNvSpPr>
            <a:spLocks noGrp="1" noChangeArrowheads="1"/>
          </p:cNvSpPr>
          <p:nvPr>
            <p:ph type="title"/>
          </p:nvPr>
        </p:nvSpPr>
        <p:spPr>
          <a:xfrm>
            <a:off x="5486400" y="304800"/>
            <a:ext cx="6400800" cy="1416844"/>
          </a:xfrm>
        </p:spPr>
        <p:txBody>
          <a:bodyPr>
            <a:normAutofit/>
          </a:bodyPr>
          <a:lstStyle/>
          <a:p>
            <a:pPr algn="ctr" eaLnBrk="1" hangingPunct="1"/>
            <a:r>
              <a:rPr lang="en-US" altLang="en-US" dirty="0" smtClean="0"/>
              <a:t> Flashbulb </a:t>
            </a:r>
            <a:br>
              <a:rPr lang="en-US" altLang="en-US" dirty="0" smtClean="0"/>
            </a:br>
            <a:r>
              <a:rPr lang="en-US" altLang="en-US" dirty="0" smtClean="0"/>
              <a:t>Memory</a:t>
            </a:r>
          </a:p>
        </p:txBody>
      </p:sp>
      <p:sp>
        <p:nvSpPr>
          <p:cNvPr id="4" name="Text Box 5"/>
          <p:cNvSpPr txBox="1">
            <a:spLocks noChangeArrowheads="1"/>
          </p:cNvSpPr>
          <p:nvPr/>
        </p:nvSpPr>
        <p:spPr bwMode="auto">
          <a:xfrm>
            <a:off x="7195128" y="2225208"/>
            <a:ext cx="30849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algn="ctr" eaLnBrk="1" hangingPunct="1">
              <a:spcBef>
                <a:spcPct val="50000"/>
              </a:spcBef>
            </a:pPr>
            <a:r>
              <a:rPr lang="en-US" altLang="en-US" sz="2400" dirty="0"/>
              <a:t>The Day Bambi’s Mom was Shot</a:t>
            </a:r>
          </a:p>
        </p:txBody>
      </p:sp>
      <p:pic>
        <p:nvPicPr>
          <p:cNvPr id="26626" name="Picture 2" descr="http://4.bp.blogspot.com/-DyXAmABhM5U/Ta8qhPaaSVI/AAAAAAAAAgs/9Xx1frLBkBY/s1600/bambi-6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657600"/>
            <a:ext cx="4275667" cy="256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713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5080000" y="457200"/>
            <a:ext cx="6502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0" i="0" u="sng" strike="noStrike" cap="none" normalizeH="0" baseline="0" dirty="0" smtClean="0">
                <a:ln>
                  <a:noFill/>
                </a:ln>
                <a:solidFill>
                  <a:schemeClr val="tx1"/>
                </a:solidFill>
                <a:effectLst/>
                <a:latin typeface="Tahoma" pitchFamily="34" charset="0"/>
              </a:rPr>
              <a:t>Flashbulb memories typically are remarkably vivid and seemingly permanent memories.</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sng"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These memories are typically </a:t>
            </a:r>
            <a:r>
              <a:rPr kumimoji="0" lang="en-US" altLang="en-US" sz="2400" b="0" i="0" u="sng" strike="noStrike" cap="none" normalizeH="0" baseline="0" dirty="0" smtClean="0">
                <a:ln>
                  <a:noFill/>
                </a:ln>
                <a:solidFill>
                  <a:schemeClr val="tx1"/>
                </a:solidFill>
                <a:effectLst/>
                <a:latin typeface="Tahoma" pitchFamily="34" charset="0"/>
              </a:rPr>
              <a:t>of highly emotional and personal events </a:t>
            </a:r>
            <a:r>
              <a:rPr kumimoji="0" lang="en-US" altLang="en-US" sz="2400" b="0" i="0" u="none" strike="noStrike" cap="none" normalizeH="0" baseline="0" dirty="0" smtClean="0">
                <a:ln>
                  <a:noFill/>
                </a:ln>
                <a:solidFill>
                  <a:schemeClr val="tx1"/>
                </a:solidFill>
                <a:effectLst/>
                <a:latin typeface="Tahoma" pitchFamily="34" charset="0"/>
              </a:rPr>
              <a:t>in one's life.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Flashbulb memories can also be of </a:t>
            </a:r>
            <a:r>
              <a:rPr kumimoji="0" lang="en-US" altLang="en-US" sz="2400" b="0" i="0" u="sng" strike="noStrike" cap="none" normalizeH="0" baseline="0" dirty="0" smtClean="0">
                <a:ln>
                  <a:noFill/>
                </a:ln>
                <a:solidFill>
                  <a:schemeClr val="tx1"/>
                </a:solidFill>
                <a:effectLst/>
                <a:latin typeface="Tahoma" pitchFamily="34" charset="0"/>
              </a:rPr>
              <a:t>personal circumstances during an event that did not affect one personally, such as a leader's assassination or a devastating airline crash.</a:t>
            </a:r>
            <a:endParaRPr kumimoji="0" lang="en-US" altLang="en-US" sz="2400" b="0" i="0" u="none" strike="noStrike" cap="none" normalizeH="0" baseline="0" dirty="0" smtClean="0">
              <a:ln>
                <a:noFill/>
              </a:ln>
              <a:solidFill>
                <a:schemeClr val="tx1"/>
              </a:solidFill>
              <a:effectLst/>
              <a:latin typeface="Arial" pitchFamily="34" charset="0"/>
            </a:endParaRPr>
          </a:p>
        </p:txBody>
      </p:sp>
      <p:pic>
        <p:nvPicPr>
          <p:cNvPr id="16387" name="Picture 5" descr="attack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1" y="1371600"/>
            <a:ext cx="4572351"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722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1650269" y="496910"/>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smtClean="0">
                <a:solidFill>
                  <a:schemeClr val="tx2"/>
                </a:solidFill>
                <a:effectLst/>
                <a:latin typeface="Arial" pitchFamily="34" charset="0"/>
              </a:rPr>
              <a:t>FLASHBULB MEMORY</a:t>
            </a:r>
            <a:endParaRPr kumimoji="0" lang="en-US" altLang="en-US" sz="4400" b="1"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4285803" y="1804117"/>
            <a:ext cx="7037916"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indent="-342900" eaLnBrk="0" fontAlgn="base" hangingPunct="0">
              <a:spcAft>
                <a:spcPct val="0"/>
              </a:spcAft>
              <a:buSzTx/>
              <a:buFontTx/>
              <a:buChar char="•"/>
            </a:pPr>
            <a:endParaRPr lang="en-US" sz="2000" dirty="0" smtClean="0">
              <a:effectLst/>
            </a:endParaRPr>
          </a:p>
          <a:p>
            <a:pPr marL="342900" indent="-342900" eaLnBrk="0" fontAlgn="base" hangingPunct="0">
              <a:spcAft>
                <a:spcPct val="0"/>
              </a:spcAft>
              <a:buSzTx/>
              <a:buFontTx/>
              <a:buChar char="•"/>
            </a:pPr>
            <a:r>
              <a:rPr lang="en-US" sz="2000" u="sng" dirty="0" smtClean="0">
                <a:effectLst/>
              </a:rPr>
              <a:t>Flashbulb </a:t>
            </a:r>
            <a:r>
              <a:rPr lang="en-US" sz="2000" u="sng" dirty="0">
                <a:effectLst/>
              </a:rPr>
              <a:t>Memories is a special kind of emotional memory, which refers to vivid and detailed (photographic-like) </a:t>
            </a:r>
            <a:r>
              <a:rPr lang="en-US" sz="2000" dirty="0">
                <a:effectLst/>
              </a:rPr>
              <a:t>memories of highly emotional events that appear to be recorded in the brain as though with the help of a ‘camera’s flash.’ </a:t>
            </a:r>
            <a:endParaRPr lang="en-US" sz="2000" dirty="0" smtClean="0">
              <a:effectLst/>
            </a:endParaRPr>
          </a:p>
          <a:p>
            <a:pPr marL="0" indent="0">
              <a:buNone/>
            </a:pPr>
            <a:endParaRPr lang="en-US" sz="2000" dirty="0">
              <a:effectLst/>
            </a:endParaRPr>
          </a:p>
          <a:p>
            <a:pPr>
              <a:buFont typeface="Arial" panose="020B0604020202020204" pitchFamily="34" charset="0"/>
              <a:buChar char="•"/>
            </a:pPr>
            <a:r>
              <a:rPr lang="en-US" sz="2000" u="sng" dirty="0" smtClean="0">
                <a:effectLst/>
              </a:rPr>
              <a:t>Brown </a:t>
            </a:r>
            <a:r>
              <a:rPr lang="en-US" sz="2000" u="sng" dirty="0">
                <a:effectLst/>
              </a:rPr>
              <a:t>&amp; </a:t>
            </a:r>
            <a:r>
              <a:rPr lang="en-US" sz="2000" u="sng" dirty="0" err="1">
                <a:effectLst/>
              </a:rPr>
              <a:t>Kulik</a:t>
            </a:r>
            <a:r>
              <a:rPr lang="en-US" sz="2000" u="sng" dirty="0">
                <a:effectLst/>
              </a:rPr>
              <a:t> (1977) also argued that the special biological memory mechanism of FBM is triggered when an individual usually encounters significant, often unexpected and emotional events or experiences </a:t>
            </a:r>
            <a:r>
              <a:rPr lang="en-US" sz="2000" dirty="0">
                <a:effectLst/>
              </a:rPr>
              <a:t>(that has had exceeded levels of surprise and emotion) therefore creating a FBM of the immediate experiences surrounding the highly emotional (happy) experience or traumatic event.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000" b="0" i="0" u="sng" strike="noStrike" cap="none" normalizeH="0" baseline="0" dirty="0" smtClean="0">
              <a:ln>
                <a:noFill/>
              </a:ln>
              <a:solidFill>
                <a:schemeClr val="tx1"/>
              </a:solidFill>
              <a:effectLst/>
              <a:latin typeface="Tahoma" pitchFamily="34" charset="0"/>
            </a:endParaRPr>
          </a:p>
        </p:txBody>
      </p:sp>
      <p:pic>
        <p:nvPicPr>
          <p:cNvPr id="23554" name="Picture 2" descr="Image result for flashbulb memo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26" y="2356834"/>
            <a:ext cx="3267687" cy="287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055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body" idx="4294967295"/>
          </p:nvPr>
        </p:nvSpPr>
        <p:spPr bwMode="auto">
          <a:xfrm>
            <a:off x="1205948" y="1823631"/>
            <a:ext cx="4457056" cy="503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eaLnBrk="0" fontAlgn="base" hangingPunct="0">
              <a:spcAft>
                <a:spcPct val="0"/>
              </a:spcAft>
              <a:buSzTx/>
              <a:buFontTx/>
              <a:buChar char="•"/>
            </a:pPr>
            <a:r>
              <a:rPr lang="en-US" sz="2000" u="sng" dirty="0">
                <a:effectLst/>
              </a:rPr>
              <a:t>FBM theory also have unique features distinguishing/that differ them from other memories in that they are more vivid, detailed, accurate, long-lasting, consistent and easily to remember. </a:t>
            </a:r>
            <a:endParaRPr lang="en-US" sz="2000" u="sng" dirty="0" smtClean="0">
              <a:effectLst/>
            </a:endParaRPr>
          </a:p>
          <a:p>
            <a:pPr marL="0" indent="0" eaLnBrk="0" fontAlgn="base" hangingPunct="0">
              <a:spcAft>
                <a:spcPct val="0"/>
              </a:spcAft>
              <a:buSzTx/>
              <a:buNone/>
            </a:pPr>
            <a:endParaRPr lang="en-US" sz="2000" dirty="0" smtClean="0">
              <a:effectLst/>
            </a:endParaRPr>
          </a:p>
          <a:p>
            <a:pPr marL="342900" indent="-342900" eaLnBrk="0" fontAlgn="base" hangingPunct="0">
              <a:spcAft>
                <a:spcPct val="0"/>
              </a:spcAft>
              <a:buSzTx/>
              <a:buFontTx/>
              <a:buChar char="•"/>
            </a:pPr>
            <a:r>
              <a:rPr lang="en-US" sz="2000" u="sng" dirty="0" smtClean="0">
                <a:effectLst/>
              </a:rPr>
              <a:t>This </a:t>
            </a:r>
            <a:r>
              <a:rPr lang="en-US" sz="2000" u="sng" dirty="0">
                <a:effectLst/>
              </a:rPr>
              <a:t>is in contrast to normal memories, which most researchers are believed to be selective, unreliable and malleable (easily changed or distorted).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000" b="0" i="0" u="sng" strike="noStrike" cap="none" normalizeH="0" baseline="0" dirty="0" smtClean="0">
              <a:ln>
                <a:noFill/>
              </a:ln>
              <a:solidFill>
                <a:schemeClr val="tx1"/>
              </a:solidFill>
              <a:effectLst/>
              <a:latin typeface="Tahoma" pitchFamily="34" charset="0"/>
            </a:endParaRPr>
          </a:p>
        </p:txBody>
      </p:sp>
      <p:pic>
        <p:nvPicPr>
          <p:cNvPr id="24578" name="Picture 2" descr="Image result for flashbulb mem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1166" y="2011017"/>
            <a:ext cx="5022573" cy="3766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009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1930401" y="-152400"/>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Arial" pitchFamily="34" charset="0"/>
              </a:rPr>
              <a:t>Method:</a:t>
            </a:r>
          </a:p>
        </p:txBody>
      </p:sp>
      <p:sp>
        <p:nvSpPr>
          <p:cNvPr id="3" name="Rectangle 3"/>
          <p:cNvSpPr>
            <a:spLocks noGrp="1" noChangeArrowheads="1"/>
          </p:cNvSpPr>
          <p:nvPr>
            <p:ph type="body" idx="4294967295"/>
          </p:nvPr>
        </p:nvSpPr>
        <p:spPr bwMode="auto">
          <a:xfrm>
            <a:off x="4775200" y="1524001"/>
            <a:ext cx="716491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buFont typeface="Arial" panose="020B0604020202020204" pitchFamily="34" charset="0"/>
              <a:buChar char="•"/>
            </a:pPr>
            <a:r>
              <a:rPr lang="en-US" dirty="0">
                <a:effectLst/>
              </a:rPr>
              <a:t>Interviewed 80 Americans </a:t>
            </a:r>
          </a:p>
          <a:p>
            <a:pPr lvl="1">
              <a:buFont typeface="Arial" panose="020B0604020202020204" pitchFamily="34" charset="0"/>
              <a:buChar char="•"/>
            </a:pPr>
            <a:r>
              <a:rPr lang="en-US" dirty="0">
                <a:effectLst/>
              </a:rPr>
              <a:t>40 African Americans </a:t>
            </a:r>
          </a:p>
          <a:p>
            <a:pPr lvl="1">
              <a:buFont typeface="Arial" panose="020B0604020202020204" pitchFamily="34" charset="0"/>
              <a:buChar char="•"/>
            </a:pPr>
            <a:r>
              <a:rPr lang="en-US" dirty="0">
                <a:effectLst/>
              </a:rPr>
              <a:t>40 Caucasian Americans </a:t>
            </a:r>
          </a:p>
          <a:p>
            <a:pPr>
              <a:buFont typeface="Arial" panose="020B0604020202020204" pitchFamily="34" charset="0"/>
              <a:buChar char="•"/>
            </a:pPr>
            <a:r>
              <a:rPr lang="en-US" dirty="0">
                <a:effectLst/>
              </a:rPr>
              <a:t>Had to answer questions about 10 events </a:t>
            </a:r>
          </a:p>
          <a:p>
            <a:pPr lvl="1">
              <a:buFont typeface="Arial" panose="020B0604020202020204" pitchFamily="34" charset="0"/>
              <a:buChar char="•"/>
            </a:pPr>
            <a:r>
              <a:rPr lang="en-US" dirty="0">
                <a:effectLst/>
              </a:rPr>
              <a:t>9 of these events were mostly on assassinations or attempted assassinations of well-known American personalities</a:t>
            </a:r>
          </a:p>
          <a:p>
            <a:pPr lvl="1">
              <a:buFont typeface="Arial" panose="020B0604020202020204" pitchFamily="34" charset="0"/>
              <a:buChar char="•"/>
            </a:pPr>
            <a:r>
              <a:rPr lang="en-US" dirty="0">
                <a:effectLst/>
              </a:rPr>
              <a:t>The last event was self-selected of personal events that included self-shock </a:t>
            </a:r>
          </a:p>
          <a:p>
            <a:pPr>
              <a:buFont typeface="Arial" panose="020B0604020202020204" pitchFamily="34" charset="0"/>
              <a:buChar char="•"/>
            </a:pPr>
            <a:r>
              <a:rPr lang="en-US" dirty="0">
                <a:effectLst/>
              </a:rPr>
              <a:t>They were asked how much they rehearsed these events (overtly or covertly) </a:t>
            </a:r>
          </a:p>
          <a:p>
            <a:pPr lvl="1">
              <a:buFont typeface="Arial" panose="020B0604020202020204" pitchFamily="34" charset="0"/>
              <a:buChar char="•"/>
            </a:pPr>
            <a:r>
              <a:rPr lang="en-US" dirty="0">
                <a:effectLst/>
              </a:rPr>
              <a:t>Overly: rehearsal by discussing with other people </a:t>
            </a:r>
          </a:p>
          <a:p>
            <a:pPr lvl="1">
              <a:buFont typeface="Arial" panose="020B0604020202020204" pitchFamily="34" charset="0"/>
              <a:buChar char="•"/>
            </a:pPr>
            <a:r>
              <a:rPr lang="en-US" dirty="0">
                <a:effectLst/>
              </a:rPr>
              <a:t>Covertly: private rehearsing or ruminating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000" b="0" i="0" u="sng" strike="noStrike" cap="none" normalizeH="0" baseline="0" dirty="0" smtClean="0">
              <a:ln>
                <a:noFill/>
              </a:ln>
              <a:solidFill>
                <a:schemeClr val="tx1"/>
              </a:solidFill>
              <a:effectLst/>
              <a:latin typeface="Tahoma" pitchFamily="34" charset="0"/>
            </a:endParaRPr>
          </a:p>
        </p:txBody>
      </p:sp>
      <p:pic>
        <p:nvPicPr>
          <p:cNvPr id="25602" name="Picture 2" descr="Image result for kenned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 y="990600"/>
            <a:ext cx="4470400" cy="2363986"/>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Image result for martin luther king assassin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8" y="3581400"/>
            <a:ext cx="4705301" cy="2342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313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130" y="416644"/>
            <a:ext cx="8610600" cy="1293028"/>
          </a:xfrm>
        </p:spPr>
        <p:txBody>
          <a:bodyPr/>
          <a:lstStyle/>
          <a:p>
            <a:r>
              <a:rPr lang="en-US" b="1" dirty="0" smtClean="0"/>
              <a:t>Behaviorism</a:t>
            </a:r>
            <a:endParaRPr lang="en-US" b="1" dirty="0"/>
          </a:p>
        </p:txBody>
      </p:sp>
      <p:sp>
        <p:nvSpPr>
          <p:cNvPr id="3" name="Content Placeholder 2"/>
          <p:cNvSpPr>
            <a:spLocks noGrp="1"/>
          </p:cNvSpPr>
          <p:nvPr>
            <p:ph idx="1"/>
          </p:nvPr>
        </p:nvSpPr>
        <p:spPr>
          <a:xfrm>
            <a:off x="389587" y="1584102"/>
            <a:ext cx="6461974" cy="4971244"/>
          </a:xfrm>
        </p:spPr>
        <p:txBody>
          <a:bodyPr>
            <a:normAutofit/>
          </a:bodyPr>
          <a:lstStyle/>
          <a:p>
            <a:r>
              <a:rPr lang="en-US" u="sng" dirty="0" smtClean="0"/>
              <a:t>Behaviorism </a:t>
            </a:r>
            <a:r>
              <a:rPr lang="en-US" u="sng" dirty="0"/>
              <a:t>refers to a psychological approach which emphasizes scientific and objective methods of investigation. </a:t>
            </a:r>
            <a:r>
              <a:rPr lang="en-US" dirty="0"/>
              <a:t>The approach is only concerned with observable stimulus-response behaviors, and states all behaviors are learned through interaction with the environment.</a:t>
            </a:r>
          </a:p>
          <a:p>
            <a:r>
              <a:rPr lang="en-US" u="sng" dirty="0"/>
              <a:t>The behaviorist movement began in 1913 when </a:t>
            </a:r>
            <a:r>
              <a:rPr lang="en-US" b="1" u="sng" dirty="0"/>
              <a:t>John Watson </a:t>
            </a:r>
            <a:r>
              <a:rPr lang="en-US" u="sng" dirty="0"/>
              <a:t>wrote an article entitled 'Psychology as the behaviorist views it</a:t>
            </a:r>
            <a:r>
              <a:rPr lang="en-US" dirty="0"/>
              <a:t>,' </a:t>
            </a:r>
            <a:endParaRPr lang="en-US" dirty="0" smtClean="0"/>
          </a:p>
          <a:p>
            <a:r>
              <a:rPr lang="en-US" u="sng" dirty="0"/>
              <a:t>Behaviorism is primarily concerned with observable behavior, as opposed to internal events like thinking and </a:t>
            </a:r>
            <a:r>
              <a:rPr lang="en-US" u="sng" dirty="0" smtClean="0"/>
              <a:t>emotion</a:t>
            </a:r>
            <a:r>
              <a:rPr lang="en-US" dirty="0"/>
              <a:t>.</a:t>
            </a:r>
          </a:p>
          <a:p>
            <a:endParaRPr lang="en-US" dirty="0"/>
          </a:p>
        </p:txBody>
      </p:sp>
      <p:pic>
        <p:nvPicPr>
          <p:cNvPr id="30722" name="Picture 2" descr="https://reynaldojrflores.files.wordpress.com/2013/06/behaviorism_word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1864" y="1956515"/>
            <a:ext cx="5005589" cy="333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1543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1333501" y="-304800"/>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b="1" dirty="0" smtClean="0">
                <a:solidFill>
                  <a:schemeClr val="tx2"/>
                </a:solidFill>
                <a:effectLst/>
                <a:latin typeface="Arial" pitchFamily="34" charset="0"/>
              </a:rPr>
              <a:t>Results</a:t>
            </a:r>
            <a:endParaRPr kumimoji="0" lang="en-US" altLang="en-US" sz="4400" b="1"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1143358" y="1962909"/>
            <a:ext cx="10822517"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buFont typeface="Arial" panose="020B0604020202020204" pitchFamily="34" charset="0"/>
              <a:buChar char="•"/>
            </a:pPr>
            <a:r>
              <a:rPr lang="en-US" sz="2000" dirty="0">
                <a:effectLst/>
              </a:rPr>
              <a:t>They found that J.F. Kennedy's assassination in </a:t>
            </a:r>
            <a:r>
              <a:rPr lang="en-US" sz="2000" u="sng" dirty="0">
                <a:effectLst/>
              </a:rPr>
              <a:t>1963 led to the most flashbulb memories of all participants (90% of participants recalled this in context and with vivid detail) </a:t>
            </a:r>
          </a:p>
          <a:p>
            <a:pPr>
              <a:buFont typeface="Arial" panose="020B0604020202020204" pitchFamily="34" charset="0"/>
              <a:buChar char="•"/>
            </a:pPr>
            <a:r>
              <a:rPr lang="en-US" sz="2000" u="sng" dirty="0">
                <a:effectLst/>
              </a:rPr>
              <a:t>African Americans recalled more FBM's of civil right leaders; e.g. the assassination of Martin Luther King more than the Caucasians recalled it (as a FBM) </a:t>
            </a:r>
          </a:p>
          <a:p>
            <a:pPr>
              <a:buFont typeface="Arial" panose="020B0604020202020204" pitchFamily="34" charset="0"/>
              <a:buChar char="•"/>
            </a:pPr>
            <a:r>
              <a:rPr lang="en-US" sz="2000" dirty="0">
                <a:effectLst/>
              </a:rPr>
              <a:t>For the tenth event (which was self-selected) most participants recalled shocking events like the death of a </a:t>
            </a:r>
            <a:r>
              <a:rPr lang="en-US" sz="2000" dirty="0" smtClean="0">
                <a:effectLst/>
              </a:rPr>
              <a:t>parent.</a:t>
            </a:r>
            <a:endParaRPr lang="en-US" sz="2000" dirty="0">
              <a:effectLst/>
            </a:endParaRP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000" b="0" i="0" u="sng" strike="noStrike" cap="none" normalizeH="0" baseline="0" dirty="0" smtClean="0">
              <a:ln>
                <a:noFill/>
              </a:ln>
              <a:solidFill>
                <a:schemeClr val="tx1"/>
              </a:solidFill>
              <a:effectLst/>
              <a:latin typeface="Tahoma" pitchFamily="34" charset="0"/>
            </a:endParaRPr>
          </a:p>
        </p:txBody>
      </p:sp>
      <p:pic>
        <p:nvPicPr>
          <p:cNvPr id="26626" name="Picture 2" descr="Image result for king kenne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00" y="4495800"/>
            <a:ext cx="5124704" cy="222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69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417848" y="1660566"/>
            <a:ext cx="5001266" cy="631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000" b="0" i="0" u="sng" strike="noStrike" cap="none" normalizeH="0" baseline="0" dirty="0" smtClean="0">
                <a:ln>
                  <a:noFill/>
                </a:ln>
                <a:solidFill>
                  <a:schemeClr val="tx1"/>
                </a:solidFill>
                <a:effectLst/>
                <a:latin typeface="Tahoma" pitchFamily="34" charset="0"/>
              </a:rPr>
              <a:t>Some theorists have suggested that a certain </a:t>
            </a:r>
            <a:r>
              <a:rPr kumimoji="0" lang="en-US" altLang="en-US" sz="2000" b="1" i="0" u="sng" strike="noStrike" cap="none" normalizeH="0" baseline="0" dirty="0" smtClean="0">
                <a:ln>
                  <a:noFill/>
                </a:ln>
                <a:solidFill>
                  <a:schemeClr val="tx1"/>
                </a:solidFill>
                <a:effectLst/>
                <a:latin typeface="Tahoma" pitchFamily="34" charset="0"/>
              </a:rPr>
              <a:t>flashbulb mechanism</a:t>
            </a:r>
            <a:r>
              <a:rPr kumimoji="0" lang="en-US" altLang="en-US" sz="2000" b="0" i="0" u="sng" strike="noStrike" cap="none" normalizeH="0" baseline="0" dirty="0" smtClean="0">
                <a:ln>
                  <a:noFill/>
                </a:ln>
                <a:solidFill>
                  <a:schemeClr val="tx1"/>
                </a:solidFill>
                <a:effectLst/>
                <a:latin typeface="Tahoma" pitchFamily="34" charset="0"/>
              </a:rPr>
              <a:t> is responsible for capturing such events and storing them in memory for an indefinite period of time</a:t>
            </a:r>
            <a:r>
              <a:rPr kumimoji="0" lang="en-US" altLang="en-US" sz="2000" b="0" i="0" u="none" strike="noStrike" cap="none" normalizeH="0" baseline="0" dirty="0" smtClean="0">
                <a:ln>
                  <a:noFill/>
                </a:ln>
                <a:solidFill>
                  <a:schemeClr val="tx1"/>
                </a:solidFill>
                <a:effectLst/>
                <a:latin typeface="Tahoma" pitchFamily="34" charset="0"/>
              </a:rPr>
              <a:t>, yet others suggest that these memories are not encoded any differently than others.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0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000" b="0" i="0" u="none" strike="noStrike" cap="none" normalizeH="0" baseline="0" dirty="0" smtClean="0">
                <a:ln>
                  <a:noFill/>
                </a:ln>
                <a:solidFill>
                  <a:schemeClr val="tx1"/>
                </a:solidFill>
                <a:effectLst/>
                <a:latin typeface="Tahoma" pitchFamily="34" charset="0"/>
              </a:rPr>
              <a:t>What makes flashbulb memories different, they argue, </a:t>
            </a:r>
            <a:r>
              <a:rPr kumimoji="0" lang="en-US" altLang="en-US" sz="2000" b="0" i="0" u="sng" strike="noStrike" cap="none" normalizeH="0" baseline="0" dirty="0" smtClean="0">
                <a:ln>
                  <a:noFill/>
                </a:ln>
                <a:solidFill>
                  <a:schemeClr val="tx1"/>
                </a:solidFill>
                <a:effectLst/>
                <a:latin typeface="Tahoma" pitchFamily="34" charset="0"/>
              </a:rPr>
              <a:t>is that they are much more often rehearsed</a:t>
            </a:r>
            <a:r>
              <a:rPr kumimoji="0" lang="en-US" altLang="en-US" sz="2000" b="0" i="0" u="none" strike="noStrike" cap="none" normalizeH="0" baseline="0" dirty="0" smtClean="0">
                <a:ln>
                  <a:noFill/>
                </a:ln>
                <a:solidFill>
                  <a:schemeClr val="tx1"/>
                </a:solidFill>
                <a:effectLst/>
                <a:latin typeface="Tahoma" pitchFamily="34" charset="0"/>
              </a:rPr>
              <a:t>. Personal reactions to such events are usually </a:t>
            </a:r>
            <a:r>
              <a:rPr kumimoji="0" lang="en-US" altLang="en-US" sz="2000" b="0" i="0" u="sng" strike="noStrike" cap="none" normalizeH="0" baseline="0" dirty="0" smtClean="0">
                <a:ln>
                  <a:noFill/>
                </a:ln>
                <a:solidFill>
                  <a:schemeClr val="tx1"/>
                </a:solidFill>
                <a:effectLst/>
                <a:latin typeface="Tahoma" pitchFamily="34" charset="0"/>
              </a:rPr>
              <a:t>brought up in conversation often, and so they are remembered more often</a:t>
            </a:r>
            <a:r>
              <a:rPr kumimoji="0" lang="en-US" altLang="en-US" sz="2400" b="0" i="0" u="sng" strike="noStrike" cap="none" normalizeH="0" baseline="0" dirty="0" smtClean="0">
                <a:ln>
                  <a:noFill/>
                </a:ln>
                <a:solidFill>
                  <a:schemeClr val="tx1"/>
                </a:solidFill>
                <a:effectLst/>
                <a:latin typeface="Tahoma" pitchFamily="34" charset="0"/>
              </a:rPr>
              <a:t>.</a:t>
            </a:r>
            <a:r>
              <a:rPr kumimoji="0" lang="en-US" altLang="en-US" sz="2400" b="0" i="0" u="none" strike="noStrike" cap="none" normalizeH="0" baseline="0" dirty="0" smtClean="0">
                <a:ln>
                  <a:noFill/>
                </a:ln>
                <a:solidFill>
                  <a:schemeClr val="tx1"/>
                </a:solidFill>
                <a:effectLst/>
                <a:latin typeface="Tahoma" pitchFamily="34" charset="0"/>
              </a:rPr>
              <a:t> </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8575" y="4098704"/>
            <a:ext cx="2683933" cy="258733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7126" y="1943099"/>
            <a:ext cx="3901440" cy="22997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454" y="0"/>
            <a:ext cx="4367345" cy="1943099"/>
          </a:xfrm>
          <a:prstGeom prst="rect">
            <a:avLst/>
          </a:prstGeom>
        </p:spPr>
      </p:pic>
    </p:spTree>
    <p:extLst>
      <p:ext uri="{BB962C8B-B14F-4D97-AF65-F5344CB8AC3E}">
        <p14:creationId xmlns:p14="http://schemas.microsoft.com/office/powerpoint/2010/main" val="2378681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3134109" y="-579550"/>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smtClean="0">
                <a:ln>
                  <a:noFill/>
                </a:ln>
                <a:solidFill>
                  <a:schemeClr val="tx2"/>
                </a:solidFill>
                <a:effectLst/>
                <a:latin typeface="Tahoma" pitchFamily="34" charset="0"/>
              </a:rPr>
              <a:t>Memorization</a:t>
            </a:r>
            <a:endParaRPr kumimoji="0" lang="en-US" altLang="en-US" sz="4400" b="1"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293352" y="1489177"/>
            <a:ext cx="716491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200"/>
              <a:buFont typeface="Wingdings" pitchFamily="2" charset="2"/>
              <a:buChar char="n"/>
              <a:tabLst/>
            </a:pPr>
            <a:r>
              <a:rPr kumimoji="0" lang="en-US" altLang="en-US" sz="2400" b="0" i="0" u="sng" strike="noStrike" cap="none" normalizeH="0" baseline="0" dirty="0" smtClean="0">
                <a:ln>
                  <a:noFill/>
                </a:ln>
                <a:solidFill>
                  <a:schemeClr val="tx1"/>
                </a:solidFill>
                <a:effectLst/>
                <a:latin typeface="Tahoma" pitchFamily="34" charset="0"/>
              </a:rPr>
              <a:t>Memorization is a method of learning that allows an individual</a:t>
            </a:r>
            <a:r>
              <a:rPr kumimoji="0" lang="en-US" altLang="en-US" sz="2400" b="0" i="0" u="none" strike="noStrike" cap="none" normalizeH="0" baseline="0" dirty="0" smtClean="0">
                <a:ln>
                  <a:noFill/>
                </a:ln>
                <a:solidFill>
                  <a:schemeClr val="tx1"/>
                </a:solidFill>
                <a:effectLst/>
                <a:latin typeface="Tahoma" pitchFamily="34" charset="0"/>
              </a:rPr>
              <a:t> </a:t>
            </a:r>
            <a:r>
              <a:rPr kumimoji="0" lang="en-US" altLang="en-US" sz="2400" b="0" i="0" u="sng" strike="noStrike" cap="none" normalizeH="0" baseline="0" dirty="0" smtClean="0">
                <a:ln>
                  <a:noFill/>
                </a:ln>
                <a:solidFill>
                  <a:schemeClr val="tx1"/>
                </a:solidFill>
                <a:effectLst/>
                <a:latin typeface="Tahoma" pitchFamily="34" charset="0"/>
              </a:rPr>
              <a:t>to recall information verbatim</a:t>
            </a:r>
            <a:r>
              <a:rPr kumimoji="0" lang="en-US" altLang="en-US" sz="2400" b="0" i="0" u="none" strike="noStrike" cap="none" normalizeH="0" baseline="0" dirty="0" smtClean="0">
                <a:ln>
                  <a:noFill/>
                </a:ln>
                <a:solidFill>
                  <a:schemeClr val="tx1"/>
                </a:solidFill>
                <a:effectLst/>
                <a:latin typeface="Tahoma" pitchFamily="34" charset="0"/>
              </a:rPr>
              <a:t>. Rote learning is the method most often used.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200"/>
              <a:buFont typeface="Wingdings" pitchFamily="2" charset="2"/>
              <a:buChar char="n"/>
              <a:tabLst/>
            </a:pPr>
            <a:r>
              <a:rPr kumimoji="0" lang="en-US" altLang="en-US" sz="2400" b="0" i="0" u="sng" strike="noStrike" cap="none" normalizeH="0" baseline="0" dirty="0" smtClean="0">
                <a:ln>
                  <a:noFill/>
                </a:ln>
                <a:solidFill>
                  <a:schemeClr val="tx1"/>
                </a:solidFill>
                <a:effectLst/>
                <a:latin typeface="Tahoma" pitchFamily="34" charset="0"/>
              </a:rPr>
              <a:t>The spacing effect shows that an individual is more likely to remember a list of items when rehearsal is spaced over an extended period of time. </a:t>
            </a:r>
          </a:p>
          <a:p>
            <a:pPr marL="342900" indent="-342900" eaLnBrk="0" fontAlgn="base" hangingPunct="0">
              <a:spcAft>
                <a:spcPct val="0"/>
              </a:spcAft>
              <a:buClr>
                <a:schemeClr val="folHlink"/>
              </a:buClr>
              <a:buSzPts val="1200"/>
              <a:buFont typeface="Wingdings" pitchFamily="2" charset="2"/>
              <a:buChar char="n"/>
            </a:pPr>
            <a:r>
              <a:rPr lang="en-US" altLang="en-US" sz="2400" dirty="0">
                <a:latin typeface="Tahoma" pitchFamily="34" charset="0"/>
              </a:rPr>
              <a:t>In contrast to this is </a:t>
            </a:r>
            <a:r>
              <a:rPr lang="en-US" altLang="en-US" sz="2400" u="sng" dirty="0">
                <a:latin typeface="Tahoma" pitchFamily="34" charset="0"/>
              </a:rPr>
              <a:t>cramming</a:t>
            </a:r>
            <a:r>
              <a:rPr lang="en-US" altLang="en-US" sz="2400" dirty="0">
                <a:latin typeface="Tahoma" pitchFamily="34" charset="0"/>
              </a:rPr>
              <a:t> which is intensive memorization in a short period of time. </a:t>
            </a:r>
          </a:p>
          <a:p>
            <a:pPr marL="342900" indent="-342900" eaLnBrk="0" fontAlgn="base" hangingPunct="0">
              <a:spcAft>
                <a:spcPct val="0"/>
              </a:spcAft>
              <a:buFontTx/>
              <a:buChar char="•"/>
            </a:pPr>
            <a:endParaRPr lang="en-US" altLang="en-US" sz="2400" dirty="0">
              <a:latin typeface="Tahoma" pitchFamily="34" charset="0"/>
            </a:endParaRPr>
          </a:p>
          <a:p>
            <a:pPr marL="342900" indent="-342900" eaLnBrk="0" fontAlgn="base" hangingPunct="0">
              <a:spcAft>
                <a:spcPct val="0"/>
              </a:spcAft>
              <a:buClr>
                <a:schemeClr val="folHlink"/>
              </a:buClr>
              <a:buSzPts val="1200"/>
              <a:buFont typeface="Wingdings" pitchFamily="2" charset="2"/>
              <a:buChar char="n"/>
            </a:pPr>
            <a:r>
              <a:rPr lang="en-US" altLang="en-US" sz="2400" dirty="0">
                <a:latin typeface="Tahoma" pitchFamily="34" charset="0"/>
              </a:rPr>
              <a:t>Also relevant is the </a:t>
            </a:r>
            <a:r>
              <a:rPr lang="en-US" altLang="en-US" sz="2400" u="sng" dirty="0" err="1">
                <a:latin typeface="Tahoma" pitchFamily="34" charset="0"/>
              </a:rPr>
              <a:t>Zeigarnik</a:t>
            </a:r>
            <a:r>
              <a:rPr lang="en-US" altLang="en-US" sz="2400" u="sng" dirty="0">
                <a:latin typeface="Tahoma" pitchFamily="34" charset="0"/>
              </a:rPr>
              <a:t> </a:t>
            </a:r>
            <a:r>
              <a:rPr lang="en-US" altLang="en-US" sz="2400" u="sng" dirty="0" smtClean="0">
                <a:latin typeface="Tahoma" pitchFamily="34" charset="0"/>
              </a:rPr>
              <a:t>Effect</a:t>
            </a:r>
            <a:r>
              <a:rPr lang="en-US" altLang="en-US" sz="2400" dirty="0" smtClean="0">
                <a:latin typeface="Tahoma" pitchFamily="34" charset="0"/>
              </a:rPr>
              <a:t> </a:t>
            </a:r>
            <a:r>
              <a:rPr lang="en-US" altLang="en-US" sz="2400" dirty="0">
                <a:latin typeface="Tahoma" pitchFamily="34" charset="0"/>
              </a:rPr>
              <a:t>which states that people </a:t>
            </a:r>
            <a:r>
              <a:rPr lang="en-US" altLang="en-US" sz="2400" u="sng" dirty="0">
                <a:latin typeface="Tahoma" pitchFamily="34" charset="0"/>
              </a:rPr>
              <a:t>remember uncompleted or interrupted tasks better than completed ones.</a:t>
            </a:r>
            <a:endParaRPr lang="en-US" altLang="en-US" sz="2400" dirty="0">
              <a:latin typeface="Arial"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200"/>
              <a:buFont typeface="Wingdings" pitchFamily="2" charset="2"/>
              <a:buChar char="n"/>
              <a:tabLst/>
            </a:pPr>
            <a:endParaRPr kumimoji="0" lang="en-US" altLang="en-US" sz="2400" b="0" i="0" u="sng"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000" b="0" i="0" u="sng" strike="noStrike" cap="none" normalizeH="0" baseline="0" dirty="0" smtClean="0">
              <a:ln>
                <a:noFill/>
              </a:ln>
              <a:solidFill>
                <a:schemeClr val="tx1"/>
              </a:solidFill>
              <a:effectLst/>
              <a:latin typeface="Tahoma" pitchFamily="34" charset="0"/>
            </a:endParaRPr>
          </a:p>
        </p:txBody>
      </p:sp>
      <p:pic>
        <p:nvPicPr>
          <p:cNvPr id="16389" name="Picture 5" descr="http://ts4.mm.bing.net/th?id=H.4852751634990915&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4418" y="2498034"/>
            <a:ext cx="4195628"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306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2668431" y="591589"/>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smtClean="0">
                <a:ln>
                  <a:noFill/>
                </a:ln>
                <a:solidFill>
                  <a:schemeClr val="tx2"/>
                </a:solidFill>
                <a:effectLst/>
                <a:latin typeface="Tahoma" pitchFamily="34" charset="0"/>
              </a:rPr>
              <a:t>Retrieval </a:t>
            </a:r>
            <a:br>
              <a:rPr kumimoji="0" lang="en-US" altLang="en-US" sz="4400" b="1" i="0" u="none" strike="noStrike" cap="none" normalizeH="0" baseline="0" dirty="0" smtClean="0">
                <a:ln>
                  <a:noFill/>
                </a:ln>
                <a:solidFill>
                  <a:schemeClr val="tx2"/>
                </a:solidFill>
                <a:effectLst/>
                <a:latin typeface="Tahoma" pitchFamily="34" charset="0"/>
              </a:rPr>
            </a:br>
            <a:r>
              <a:rPr kumimoji="0" lang="en-US" altLang="en-US" sz="4400" b="1" i="0" u="none" strike="noStrike" cap="none" normalizeH="0" baseline="0" dirty="0" smtClean="0">
                <a:ln>
                  <a:noFill/>
                </a:ln>
                <a:solidFill>
                  <a:schemeClr val="tx2"/>
                </a:solidFill>
                <a:effectLst/>
                <a:latin typeface="Tahoma" pitchFamily="34" charset="0"/>
              </a:rPr>
              <a:t>of Memory</a:t>
            </a:r>
            <a:endParaRPr kumimoji="0" lang="en-US" altLang="en-US" sz="4400" b="1"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4731026" y="2345636"/>
            <a:ext cx="7063317"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1" i="0" u="none" strike="noStrike" cap="none" normalizeH="0" baseline="0" dirty="0" smtClean="0">
                <a:ln>
                  <a:noFill/>
                </a:ln>
                <a:solidFill>
                  <a:schemeClr val="tx1"/>
                </a:solidFill>
                <a:effectLst/>
                <a:latin typeface="Tahoma" pitchFamily="34" charset="0"/>
              </a:rPr>
              <a:t>Recall</a:t>
            </a:r>
            <a:r>
              <a:rPr kumimoji="0" lang="en-US" altLang="en-US" sz="2400" b="0" i="0" u="none" strike="noStrike" cap="none" normalizeH="0" baseline="0" dirty="0" smtClean="0">
                <a:ln>
                  <a:noFill/>
                </a:ln>
                <a:solidFill>
                  <a:schemeClr val="tx1"/>
                </a:solidFill>
                <a:effectLst/>
                <a:latin typeface="Tahoma" pitchFamily="34" charset="0"/>
              </a:rPr>
              <a:t>:  a measure of memory in which the person must retrieve information learned earlier.</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endParaRPr kumimoji="0" lang="en-US" altLang="en-US" sz="2400" b="1"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1" i="0" u="none" strike="noStrike" cap="none" normalizeH="0" baseline="0" dirty="0" smtClean="0">
                <a:ln>
                  <a:noFill/>
                </a:ln>
                <a:solidFill>
                  <a:schemeClr val="tx1"/>
                </a:solidFill>
                <a:effectLst/>
                <a:latin typeface="Tahoma" pitchFamily="34" charset="0"/>
              </a:rPr>
              <a:t>Recognition</a:t>
            </a:r>
            <a:r>
              <a:rPr kumimoji="0" lang="en-US" altLang="en-US" sz="2400" b="0" i="0" u="none" strike="noStrike" cap="none" normalizeH="0" baseline="0" dirty="0" smtClean="0">
                <a:ln>
                  <a:noFill/>
                </a:ln>
                <a:solidFill>
                  <a:schemeClr val="tx1"/>
                </a:solidFill>
                <a:effectLst/>
                <a:latin typeface="Tahoma" pitchFamily="34" charset="0"/>
              </a:rPr>
              <a:t>:  a measure of memory in which the person need only to identify previously learned items.</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endParaRPr kumimoji="0" lang="en-US" altLang="en-US" sz="2400" b="1"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400" b="1" i="0" u="none" strike="noStrike" cap="none" normalizeH="0" baseline="0" dirty="0" smtClean="0">
                <a:ln>
                  <a:noFill/>
                </a:ln>
                <a:solidFill>
                  <a:schemeClr val="tx1"/>
                </a:solidFill>
                <a:effectLst/>
                <a:latin typeface="Tahoma" pitchFamily="34" charset="0"/>
              </a:rPr>
              <a:t>Relearning</a:t>
            </a:r>
            <a:r>
              <a:rPr kumimoji="0" lang="en-US" altLang="en-US" sz="2400" b="0" i="0" u="none" strike="noStrike" cap="none" normalizeH="0" baseline="0" dirty="0" smtClean="0">
                <a:ln>
                  <a:noFill/>
                </a:ln>
                <a:solidFill>
                  <a:schemeClr val="tx1"/>
                </a:solidFill>
                <a:effectLst/>
                <a:latin typeface="Tahoma" pitchFamily="34" charset="0"/>
              </a:rPr>
              <a:t>:  a memory measure that assesses the amount of time saved when learning material for a second time.</a:t>
            </a:r>
            <a:endParaRPr kumimoji="0" lang="en-US" altLang="en-US" sz="2400" b="0" i="0" u="none" strike="noStrike" cap="none" normalizeH="0" baseline="0" dirty="0" smtClean="0">
              <a:ln>
                <a:noFill/>
              </a:ln>
              <a:solidFill>
                <a:schemeClr val="tx1"/>
              </a:solidFill>
              <a:effectLst/>
              <a:latin typeface="Arial" pitchFamily="34" charset="0"/>
            </a:endParaRPr>
          </a:p>
        </p:txBody>
      </p:sp>
      <p:pic>
        <p:nvPicPr>
          <p:cNvPr id="17413" name="Picture 5" descr="http://ts1.mm.bing.net/th?id=H.4703153618486416&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0673" y="2743200"/>
            <a:ext cx="27432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http://ts1.mm.bing.net/th?id=H.4703531583867616&amp;pid=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959858"/>
            <a:ext cx="2692400" cy="1898143"/>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http://www.lifedynamix.com/articles/files/Memory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673" y="861950"/>
            <a:ext cx="2743200" cy="1636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669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2743201" y="1"/>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smtClean="0">
                <a:ln>
                  <a:noFill/>
                </a:ln>
                <a:solidFill>
                  <a:schemeClr val="tx2"/>
                </a:solidFill>
                <a:effectLst/>
                <a:latin typeface="Tahoma" pitchFamily="34" charset="0"/>
              </a:rPr>
              <a:t>Memory Tasks</a:t>
            </a:r>
            <a:endParaRPr kumimoji="0" lang="en-US" altLang="en-US" sz="4400" b="1"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5847008" y="1732210"/>
            <a:ext cx="6035899" cy="434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3200" b="1" i="0" u="none" strike="noStrike" cap="none" normalizeH="0" baseline="0" dirty="0" smtClean="0">
                <a:ln>
                  <a:noFill/>
                </a:ln>
                <a:solidFill>
                  <a:schemeClr val="tx1"/>
                </a:solidFill>
                <a:effectLst/>
                <a:latin typeface="Tahoma" pitchFamily="34" charset="0"/>
              </a:rPr>
              <a:t>Paired associate learning</a:t>
            </a:r>
            <a:r>
              <a:rPr kumimoji="0" lang="en-US" altLang="en-US" sz="3200" b="0" i="0" u="none" strike="noStrike" cap="none" normalizeH="0" baseline="0" dirty="0" smtClean="0">
                <a:ln>
                  <a:noFill/>
                </a:ln>
                <a:solidFill>
                  <a:schemeClr val="tx1"/>
                </a:solidFill>
                <a:effectLst/>
                <a:latin typeface="Tahoma" pitchFamily="34" charset="0"/>
              </a:rPr>
              <a:t> - when one learns to associate one specific word with another. For example when given a word such as "safe" one must learn to say another specific word, such as green. This is stimulus and response.</a:t>
            </a:r>
          </a:p>
          <a:p>
            <a:pPr marL="0" marR="0" lvl="0" indent="0" algn="l" defTabSz="914400" rtl="0" eaLnBrk="0" fontAlgn="base" latinLnBrk="0" hangingPunct="0">
              <a:lnSpc>
                <a:spcPct val="100000"/>
              </a:lnSpc>
              <a:spcBef>
                <a:spcPct val="20000"/>
              </a:spcBef>
              <a:spcAft>
                <a:spcPct val="0"/>
              </a:spcAft>
              <a:buClrTx/>
              <a:buSzTx/>
              <a:buNone/>
              <a:tabLst/>
            </a:pPr>
            <a:r>
              <a:rPr kumimoji="0" lang="en-US" altLang="en-US" sz="3200" b="0" i="0" u="none" strike="noStrike" cap="none" normalizeH="0" baseline="0" dirty="0" smtClean="0">
                <a:ln>
                  <a:noFill/>
                </a:ln>
                <a:solidFill>
                  <a:schemeClr val="tx1"/>
                </a:solidFill>
                <a:effectLst/>
                <a:latin typeface="Tahoma" pitchFamily="34" charset="0"/>
              </a:rPr>
              <a:t>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2050" name="Picture 2" descr="http://www.sliceofhealth.in/wp-content/uploads/2017/11/19211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3798"/>
            <a:ext cx="5715082" cy="4670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0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769" y="764373"/>
            <a:ext cx="9780431" cy="1293028"/>
          </a:xfrm>
        </p:spPr>
        <p:txBody>
          <a:bodyPr/>
          <a:lstStyle/>
          <a:p>
            <a:r>
              <a:rPr lang="en-US" dirty="0" smtClean="0"/>
              <a:t>How to build a memory palace</a:t>
            </a:r>
            <a:endParaRPr lang="en-US" dirty="0"/>
          </a:p>
        </p:txBody>
      </p:sp>
      <p:sp>
        <p:nvSpPr>
          <p:cNvPr id="3" name="Content Placeholder 2"/>
          <p:cNvSpPr>
            <a:spLocks noGrp="1"/>
          </p:cNvSpPr>
          <p:nvPr>
            <p:ph idx="1"/>
          </p:nvPr>
        </p:nvSpPr>
        <p:spPr>
          <a:xfrm>
            <a:off x="568024" y="1974291"/>
            <a:ext cx="5588077" cy="4582269"/>
          </a:xfrm>
        </p:spPr>
        <p:txBody>
          <a:bodyPr>
            <a:normAutofit fontScale="92500" lnSpcReduction="10000"/>
          </a:bodyPr>
          <a:lstStyle/>
          <a:p>
            <a:r>
              <a:rPr lang="en-US" b="1" dirty="0"/>
              <a:t>Choose a place you can easily visualize as the blueprint for your </a:t>
            </a:r>
            <a:r>
              <a:rPr lang="en-US" b="1" dirty="0" smtClean="0"/>
              <a:t>palace.</a:t>
            </a:r>
          </a:p>
          <a:p>
            <a:r>
              <a:rPr lang="en-US" b="1" dirty="0"/>
              <a:t>Walk through your palace to define a </a:t>
            </a:r>
            <a:r>
              <a:rPr lang="en-US" b="1" dirty="0" smtClean="0"/>
              <a:t>route.</a:t>
            </a:r>
          </a:p>
          <a:p>
            <a:r>
              <a:rPr lang="en-US" b="1" dirty="0"/>
              <a:t>Identify specific locations in the palace to store your information.</a:t>
            </a:r>
            <a:r>
              <a:rPr lang="en-US" dirty="0"/>
              <a:t> </a:t>
            </a:r>
            <a:endParaRPr lang="en-US" dirty="0" smtClean="0"/>
          </a:p>
          <a:p>
            <a:r>
              <a:rPr lang="en-US" b="1" dirty="0"/>
              <a:t>Practice visualizing your finished palace by physically drawing it</a:t>
            </a:r>
            <a:r>
              <a:rPr lang="en-US" b="1" dirty="0" smtClean="0"/>
              <a:t>.</a:t>
            </a:r>
          </a:p>
          <a:p>
            <a:r>
              <a:rPr lang="en-US" b="1" dirty="0"/>
              <a:t>Place important information in small chunks around the </a:t>
            </a:r>
            <a:r>
              <a:rPr lang="en-US" b="1" dirty="0" smtClean="0"/>
              <a:t>palace.</a:t>
            </a:r>
          </a:p>
          <a:p>
            <a:r>
              <a:rPr lang="en-US" b="1" dirty="0"/>
              <a:t>Use simple images to symbolize complicated phrases or numbers.</a:t>
            </a:r>
            <a:r>
              <a:rPr lang="en-US" dirty="0"/>
              <a:t> </a:t>
            </a:r>
            <a:endParaRPr lang="en-US" dirty="0" smtClean="0"/>
          </a:p>
          <a:p>
            <a:r>
              <a:rPr lang="en-US" b="1" dirty="0"/>
              <a:t>Spend at least 15 minutes exploring your palace every day.</a:t>
            </a:r>
            <a:r>
              <a:rPr lang="en-US" dirty="0"/>
              <a:t> T</a:t>
            </a:r>
          </a:p>
        </p:txBody>
      </p:sp>
      <p:pic>
        <p:nvPicPr>
          <p:cNvPr id="3074" name="Picture 2" descr="https://www.wikihow.com/images/thumb/f/f7/Build-a-Memory-Palace-Step-1-Version-4.jpg/aid47287-v4-900px-Build-a-Memory-Palace-Step-1-Version-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953" y="1788761"/>
            <a:ext cx="6357065" cy="4767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8747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Grp="1" noChangeArrowheads="1"/>
          </p:cNvSpPr>
          <p:nvPr>
            <p:ph type="body" idx="4294967295"/>
          </p:nvPr>
        </p:nvSpPr>
        <p:spPr bwMode="auto">
          <a:xfrm>
            <a:off x="4572000" y="1600200"/>
            <a:ext cx="736811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1" i="0" u="none" strike="noStrike" cap="none" normalizeH="0" baseline="0" dirty="0" smtClean="0">
                <a:ln>
                  <a:noFill/>
                </a:ln>
                <a:solidFill>
                  <a:schemeClr val="tx1"/>
                </a:solidFill>
                <a:effectLst/>
                <a:latin typeface="Tahoma" pitchFamily="34" charset="0"/>
              </a:rPr>
              <a:t>Mnemonic systems (or strategies)</a:t>
            </a:r>
            <a:r>
              <a:rPr kumimoji="0" lang="en-US" altLang="en-US" sz="2800" b="0" i="0" u="none" strike="noStrike" cap="none" normalizeH="0" baseline="0" dirty="0" smtClean="0">
                <a:ln>
                  <a:noFill/>
                </a:ln>
                <a:solidFill>
                  <a:schemeClr val="tx1"/>
                </a:solidFill>
                <a:effectLst/>
                <a:latin typeface="Tahoma" pitchFamily="34" charset="0"/>
              </a:rPr>
              <a:t> are conscious strategies and techniques that people use to remember information better than simply rehearsing the information. </a:t>
            </a:r>
            <a:r>
              <a:rPr kumimoji="0" lang="en-US" altLang="en-US" sz="2800" b="0" i="0" u="sng" strike="noStrike" cap="none" normalizeH="0" baseline="0" dirty="0" smtClean="0">
                <a:ln>
                  <a:noFill/>
                </a:ln>
                <a:solidFill>
                  <a:schemeClr val="tx1"/>
                </a:solidFill>
                <a:effectLst/>
                <a:latin typeface="Tahoma" pitchFamily="34" charset="0"/>
              </a:rPr>
              <a:t>Thus, these strategies can be considered types of elaborative rehearsal</a:t>
            </a:r>
            <a:r>
              <a:rPr kumimoji="0" lang="en-US" altLang="en-US" sz="2800" b="0" i="0" u="none" strike="noStrike" cap="none" normalizeH="0" baseline="0" dirty="0" smtClean="0">
                <a:ln>
                  <a:noFill/>
                </a:ln>
                <a:solidFill>
                  <a:schemeClr val="tx1"/>
                </a:solidFill>
                <a:effectLst/>
                <a:latin typeface="Tahoma" pitchFamily="34" charset="0"/>
              </a:rPr>
              <a:t>, where a person is actively trying to remember and encode some information.</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0" i="0" u="none" strike="noStrike" cap="none" normalizeH="0" baseline="0" dirty="0" smtClean="0">
                <a:ln>
                  <a:noFill/>
                </a:ln>
                <a:solidFill>
                  <a:schemeClr val="tx1"/>
                </a:solidFill>
                <a:effectLst/>
                <a:latin typeface="Tahoma" pitchFamily="34" charset="0"/>
              </a:rPr>
              <a:t>Probably the oldest known mnemonic is the </a:t>
            </a:r>
            <a:r>
              <a:rPr kumimoji="0" lang="en-US" altLang="en-US" sz="2800" b="1" i="1" u="none" strike="noStrike" cap="none" normalizeH="0" baseline="0" dirty="0" smtClean="0">
                <a:ln>
                  <a:noFill/>
                </a:ln>
                <a:solidFill>
                  <a:schemeClr val="tx1"/>
                </a:solidFill>
                <a:effectLst/>
                <a:latin typeface="Tahoma" pitchFamily="34" charset="0"/>
              </a:rPr>
              <a:t>method of loci</a:t>
            </a:r>
            <a:r>
              <a:rPr kumimoji="0" lang="en-US" altLang="en-US" sz="2800" b="0" i="0" u="none" strike="noStrike" cap="none" normalizeH="0" baseline="0" dirty="0" smtClean="0">
                <a:ln>
                  <a:noFill/>
                </a:ln>
                <a:solidFill>
                  <a:schemeClr val="tx1"/>
                </a:solidFill>
                <a:effectLst/>
                <a:latin typeface="Tahoma" pitchFamily="34" charset="0"/>
              </a:rPr>
              <a:t>, </a:t>
            </a:r>
            <a:r>
              <a:rPr kumimoji="0" lang="en-US" altLang="en-US" sz="2800" b="0" i="0" u="sng" strike="noStrike" cap="none" normalizeH="0" baseline="0" dirty="0" smtClean="0">
                <a:ln>
                  <a:noFill/>
                </a:ln>
                <a:solidFill>
                  <a:schemeClr val="tx1"/>
                </a:solidFill>
                <a:effectLst/>
                <a:latin typeface="Tahoma" pitchFamily="34" charset="0"/>
              </a:rPr>
              <a:t>where a person associates things that need to be remembered with specific locations that are familiar.</a:t>
            </a:r>
            <a:endParaRPr kumimoji="0" lang="en-US" altLang="en-US" sz="3200" b="0" i="0" u="none" strike="noStrike" cap="none" normalizeH="0" baseline="0" dirty="0" smtClean="0">
              <a:ln>
                <a:noFill/>
              </a:ln>
              <a:solidFill>
                <a:schemeClr val="tx1"/>
              </a:solidFill>
              <a:effectLst/>
              <a:latin typeface="Arial" pitchFamily="34" charset="0"/>
            </a:endParaRPr>
          </a:p>
        </p:txBody>
      </p:sp>
      <p:sp>
        <p:nvSpPr>
          <p:cNvPr id="3" name="Title 2"/>
          <p:cNvSpPr>
            <a:spLocks noGrp="1" noChangeArrowheads="1"/>
          </p:cNvSpPr>
          <p:nvPr>
            <p:ph type="title" idx="4294967295"/>
          </p:nvPr>
        </p:nvSpPr>
        <p:spPr bwMode="auto">
          <a:xfrm>
            <a:off x="3454400" y="0"/>
            <a:ext cx="10390717"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Mnemonic Devices</a:t>
            </a:r>
            <a:endParaRPr kumimoji="0" lang="en-US" altLang="en-US" sz="4400" b="0" i="0" u="none" strike="noStrike" cap="none" normalizeH="0" baseline="0" dirty="0" smtClean="0">
              <a:ln>
                <a:noFill/>
              </a:ln>
              <a:solidFill>
                <a:schemeClr val="tx2"/>
              </a:solidFill>
              <a:effectLst/>
              <a:latin typeface="Arial" pitchFamily="34" charset="0"/>
            </a:endParaRPr>
          </a:p>
        </p:txBody>
      </p:sp>
      <p:pic>
        <p:nvPicPr>
          <p:cNvPr id="28674" name="Picture 2" descr="http://blog.lib.umn.edu/meriw007/myblog/mnemonic%20devic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4147" y="1160318"/>
            <a:ext cx="2222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http://www.short-story-time.com/images/roy-g-biv-215793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3657600"/>
            <a:ext cx="3165195" cy="217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261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4889499" y="1676400"/>
            <a:ext cx="6860117"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The process of retrieving a memory follows the principle that </a:t>
            </a:r>
            <a:r>
              <a:rPr kumimoji="0" lang="en-US" altLang="en-US" sz="2400" b="0" i="0" u="sng" strike="noStrike" cap="none" normalizeH="0" baseline="0" dirty="0" smtClean="0">
                <a:ln>
                  <a:noFill/>
                </a:ln>
                <a:solidFill>
                  <a:schemeClr val="tx1"/>
                </a:solidFill>
                <a:effectLst/>
                <a:latin typeface="Tahoma" pitchFamily="34" charset="0"/>
              </a:rPr>
              <a:t>because memories are stored by a web of associations, each piece of information is interconnected with others.</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sng"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When you encode into memory a target piece of information </a:t>
            </a:r>
            <a:r>
              <a:rPr kumimoji="0" lang="en-US" altLang="en-US" sz="2400" b="0" i="0" u="sng" strike="noStrike" cap="none" normalizeH="0" baseline="0" dirty="0" smtClean="0">
                <a:ln>
                  <a:noFill/>
                </a:ln>
                <a:solidFill>
                  <a:schemeClr val="tx1"/>
                </a:solidFill>
                <a:effectLst/>
                <a:latin typeface="Tahoma" pitchFamily="34" charset="0"/>
              </a:rPr>
              <a:t>you associate it with other information.</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1" i="0" u="sng"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1" i="0" u="none" strike="noStrike" cap="none" normalizeH="0" baseline="0" dirty="0" smtClean="0">
                <a:ln>
                  <a:noFill/>
                </a:ln>
                <a:solidFill>
                  <a:schemeClr val="tx1"/>
                </a:solidFill>
                <a:effectLst/>
                <a:latin typeface="Tahoma" pitchFamily="34" charset="0"/>
              </a:rPr>
              <a:t>Priming:  </a:t>
            </a:r>
            <a:r>
              <a:rPr kumimoji="0" lang="en-US" altLang="en-US" sz="2400" b="0" i="0" u="none" strike="noStrike" cap="none" normalizeH="0" baseline="0" dirty="0" smtClean="0">
                <a:ln>
                  <a:noFill/>
                </a:ln>
                <a:solidFill>
                  <a:schemeClr val="tx1"/>
                </a:solidFill>
                <a:effectLst/>
                <a:latin typeface="Tahoma" pitchFamily="34" charset="0"/>
              </a:rPr>
              <a:t>to retrieve a specific piece of information, you must first need to activate one of the strands that leads to it.</a:t>
            </a:r>
            <a:endParaRPr kumimoji="0" lang="en-US" altLang="en-US" sz="3200" b="0" i="0" u="none" strike="noStrike" cap="none" normalizeH="0" baseline="0" dirty="0" smtClean="0">
              <a:ln>
                <a:noFill/>
              </a:ln>
              <a:solidFill>
                <a:schemeClr val="tx1"/>
              </a:solidFill>
              <a:effectLst/>
              <a:latin typeface="Arial" pitchFamily="34" charset="0"/>
            </a:endParaRPr>
          </a:p>
        </p:txBody>
      </p:sp>
      <p:sp>
        <p:nvSpPr>
          <p:cNvPr id="3" name="Title 2"/>
          <p:cNvSpPr>
            <a:spLocks noGrp="1" noChangeArrowheads="1"/>
          </p:cNvSpPr>
          <p:nvPr>
            <p:ph type="title" idx="4294967295"/>
          </p:nvPr>
        </p:nvSpPr>
        <p:spPr bwMode="auto">
          <a:xfrm>
            <a:off x="2730883" y="74199"/>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smtClean="0">
                <a:ln>
                  <a:noFill/>
                </a:ln>
                <a:solidFill>
                  <a:schemeClr val="tx2"/>
                </a:solidFill>
                <a:effectLst/>
                <a:latin typeface="Tahoma" pitchFamily="34" charset="0"/>
              </a:rPr>
              <a:t>A Web of Associations</a:t>
            </a:r>
            <a:endParaRPr kumimoji="0" lang="en-US" altLang="en-US" sz="4400" b="1" i="0" u="none" strike="noStrike" cap="none" normalizeH="0" baseline="0" dirty="0" smtClean="0">
              <a:ln>
                <a:noFill/>
              </a:ln>
              <a:solidFill>
                <a:schemeClr val="tx2"/>
              </a:solidFill>
              <a:effectLst/>
              <a:latin typeface="Arial" pitchFamily="34" charset="0"/>
            </a:endParaRPr>
          </a:p>
        </p:txBody>
      </p:sp>
      <p:sp>
        <p:nvSpPr>
          <p:cNvPr id="4" name="AutoShape 5" descr="https://encrypted-tbn3.gstatic.com/images?q=tbn:ANd9GcTtNz493qGsFDUBIoqu0ATLWuohuFfZRs-Hsbvmwlp3XxHfKdTvqA"/>
          <p:cNvSpPr>
            <a:spLocks noChangeAspect="1" noChangeArrowheads="1"/>
          </p:cNvSpPr>
          <p:nvPr/>
        </p:nvSpPr>
        <p:spPr bwMode="auto">
          <a:xfrm>
            <a:off x="0"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1676400"/>
            <a:ext cx="4686299" cy="35147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82179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3556001" y="-533400"/>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Was I here before?</a:t>
            </a: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5080001" y="1381125"/>
            <a:ext cx="687185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1" i="0" u="none" strike="noStrike" cap="none" normalizeH="0" baseline="0" dirty="0" smtClean="0">
                <a:ln>
                  <a:noFill/>
                </a:ln>
                <a:solidFill>
                  <a:schemeClr val="tx1"/>
                </a:solidFill>
                <a:effectLst/>
                <a:latin typeface="Tahoma" pitchFamily="34" charset="0"/>
              </a:rPr>
              <a:t>Context Effect:  </a:t>
            </a:r>
            <a:r>
              <a:rPr kumimoji="0" lang="en-US" altLang="en-US" sz="2800" b="0" i="0" u="none" strike="noStrike" cap="none" normalizeH="0" baseline="0" dirty="0" smtClean="0">
                <a:ln>
                  <a:noFill/>
                </a:ln>
                <a:solidFill>
                  <a:schemeClr val="tx1"/>
                </a:solidFill>
                <a:effectLst/>
                <a:latin typeface="Tahoma" pitchFamily="34" charset="0"/>
              </a:rPr>
              <a:t>putting yourself back into the context of what you were doing can prime your memory retrieval.</a:t>
            </a:r>
          </a:p>
          <a:p>
            <a:pPr marL="0" marR="0" lvl="0" indent="0" algn="l" defTabSz="914400" rtl="0" eaLnBrk="0" fontAlgn="base" latinLnBrk="0" hangingPunct="0">
              <a:lnSpc>
                <a:spcPct val="100000"/>
              </a:lnSpc>
              <a:spcBef>
                <a:spcPct val="20000"/>
              </a:spcBef>
              <a:spcAft>
                <a:spcPct val="0"/>
              </a:spcAft>
              <a:buClr>
                <a:schemeClr val="folHlink"/>
              </a:buClr>
              <a:buSzPts val="1700"/>
              <a:buNone/>
              <a:tabLst/>
            </a:pPr>
            <a:endParaRPr kumimoji="0" lang="en-US" altLang="en-US" sz="2800" b="1"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1" i="0" u="none" strike="noStrike" cap="none" normalizeH="0" baseline="0" dirty="0" smtClean="0">
                <a:ln>
                  <a:noFill/>
                </a:ln>
                <a:solidFill>
                  <a:schemeClr val="tx1"/>
                </a:solidFill>
                <a:effectLst/>
                <a:latin typeface="Tahoma" pitchFamily="34" charset="0"/>
              </a:rPr>
              <a:t>Déjà vu:  </a:t>
            </a:r>
            <a:r>
              <a:rPr kumimoji="0" lang="en-US" altLang="en-US" sz="2800" b="0" i="0" u="none" strike="noStrike" cap="none" normalizeH="0" baseline="0" dirty="0" smtClean="0">
                <a:ln>
                  <a:noFill/>
                </a:ln>
                <a:solidFill>
                  <a:schemeClr val="tx1"/>
                </a:solidFill>
                <a:effectLst/>
                <a:latin typeface="Tahoma" pitchFamily="34" charset="0"/>
              </a:rPr>
              <a:t>French for “already seen”.  Being in the context of one we’ve been in before can trigger the experience of déjà vu.  </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0" i="0" u="none" strike="noStrike" cap="none" normalizeH="0" baseline="0" dirty="0" smtClean="0">
                <a:ln>
                  <a:noFill/>
                </a:ln>
                <a:solidFill>
                  <a:schemeClr val="tx1"/>
                </a:solidFill>
                <a:effectLst/>
                <a:latin typeface="Tahoma" pitchFamily="34" charset="0"/>
              </a:rPr>
              <a:t>The familiar context activates memories that make you believe you have seen or done this before.</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1" y="1295400"/>
            <a:ext cx="4651007" cy="4886325"/>
          </a:xfrm>
          <a:prstGeom prst="rect">
            <a:avLst/>
          </a:prstGeom>
        </p:spPr>
      </p:pic>
    </p:spTree>
    <p:extLst>
      <p:ext uri="{BB962C8B-B14F-4D97-AF65-F5344CB8AC3E}">
        <p14:creationId xmlns:p14="http://schemas.microsoft.com/office/powerpoint/2010/main" val="3993222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1652790" y="335756"/>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smtClean="0">
                <a:ln>
                  <a:noFill/>
                </a:ln>
                <a:solidFill>
                  <a:schemeClr val="tx2"/>
                </a:solidFill>
                <a:effectLst/>
                <a:latin typeface="Tahoma" pitchFamily="34" charset="0"/>
              </a:rPr>
              <a:t>Mood Congruent Memory</a:t>
            </a:r>
            <a:endParaRPr kumimoji="0" lang="en-US" altLang="en-US" sz="4400" b="1"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4214283" y="1850348"/>
            <a:ext cx="797771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sng" strike="noStrike" cap="none" normalizeH="0" baseline="0" dirty="0" smtClean="0">
                <a:ln>
                  <a:noFill/>
                </a:ln>
                <a:solidFill>
                  <a:schemeClr val="tx1"/>
                </a:solidFill>
                <a:effectLst/>
                <a:latin typeface="Tahoma" pitchFamily="34" charset="0"/>
              </a:rPr>
              <a:t>Emotion can cue a memory</a:t>
            </a:r>
            <a:r>
              <a:rPr kumimoji="0" lang="en-US" altLang="en-US" sz="2400" b="0" i="0" u="none" strike="noStrike" cap="none" normalizeH="0" baseline="0" dirty="0" smtClean="0">
                <a:ln>
                  <a:noFill/>
                </a:ln>
                <a:solidFill>
                  <a:schemeClr val="tx1"/>
                </a:solidFill>
                <a:effectLst/>
                <a:latin typeface="Tahoma" pitchFamily="34" charset="0"/>
              </a:rPr>
              <a:t>.  The emotion can </a:t>
            </a:r>
            <a:r>
              <a:rPr kumimoji="0" lang="en-US" altLang="en-US" sz="2400" b="0" i="0" u="sng" strike="noStrike" cap="none" normalizeH="0" baseline="0" dirty="0" smtClean="0">
                <a:ln>
                  <a:noFill/>
                </a:ln>
                <a:solidFill>
                  <a:schemeClr val="tx1"/>
                </a:solidFill>
                <a:effectLst/>
                <a:latin typeface="Tahoma" pitchFamily="34" charset="0"/>
              </a:rPr>
              <a:t>prime us </a:t>
            </a:r>
            <a:r>
              <a:rPr kumimoji="0" lang="en-US" altLang="en-US" sz="2400" b="0" i="0" u="none" strike="noStrike" cap="none" normalizeH="0" baseline="0" dirty="0" smtClean="0">
                <a:ln>
                  <a:noFill/>
                </a:ln>
                <a:solidFill>
                  <a:schemeClr val="tx1"/>
                </a:solidFill>
                <a:effectLst/>
                <a:latin typeface="Tahoma" pitchFamily="34" charset="0"/>
              </a:rPr>
              <a:t>to remember associated events.</a:t>
            </a: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1" i="0" u="none" strike="noStrike" cap="none" normalizeH="0" baseline="0" dirty="0" smtClean="0">
                <a:ln>
                  <a:noFill/>
                </a:ln>
                <a:solidFill>
                  <a:schemeClr val="tx1"/>
                </a:solidFill>
                <a:effectLst/>
                <a:latin typeface="Tahoma" pitchFamily="34" charset="0"/>
              </a:rPr>
              <a:t>State-dependent memory</a:t>
            </a:r>
            <a:r>
              <a:rPr kumimoji="0" lang="en-US" altLang="en-US" sz="2400" b="0" i="0" u="none" strike="noStrike" cap="none" normalizeH="0" baseline="0" dirty="0" smtClean="0">
                <a:ln>
                  <a:noFill/>
                </a:ln>
                <a:solidFill>
                  <a:schemeClr val="tx1"/>
                </a:solidFill>
                <a:effectLst/>
                <a:latin typeface="Tahoma" pitchFamily="34" charset="0"/>
              </a:rPr>
              <a:t>:  what we remember in what state we will recall when we are in that state again.</a:t>
            </a:r>
          </a:p>
          <a:p>
            <a:pPr marL="342900" marR="0" lvl="0" indent="-342900" algn="l" defTabSz="914400" rtl="0" eaLnBrk="0" fontAlgn="base" latinLnBrk="0" hangingPunct="0">
              <a:lnSpc>
                <a:spcPct val="100000"/>
              </a:lnSpc>
              <a:spcBef>
                <a:spcPct val="20000"/>
              </a:spcBef>
              <a:spcAft>
                <a:spcPct val="0"/>
              </a:spcAft>
              <a:buClrTx/>
              <a:buSzTx/>
              <a:buFontTx/>
              <a:buChar char="•"/>
              <a:tabLst/>
            </a:pPr>
            <a:r>
              <a:rPr kumimoji="0" lang="en-US" altLang="en-US" sz="2400" b="0" i="0" u="none" strike="noStrike" cap="none" normalizeH="0" baseline="0" dirty="0" smtClean="0">
                <a:ln>
                  <a:noFill/>
                </a:ln>
                <a:solidFill>
                  <a:schemeClr val="tx1"/>
                </a:solidFill>
                <a:effectLst/>
                <a:latin typeface="Tahoma" pitchFamily="34" charset="0"/>
              </a:rPr>
              <a:t>Sad= Sad</a:t>
            </a:r>
          </a:p>
          <a:p>
            <a:pPr marL="342900" marR="0" lvl="0" indent="-342900" algn="l" defTabSz="914400" rtl="0" eaLnBrk="0" fontAlgn="base" latinLnBrk="0" hangingPunct="0">
              <a:lnSpc>
                <a:spcPct val="100000"/>
              </a:lnSpc>
              <a:spcBef>
                <a:spcPct val="20000"/>
              </a:spcBef>
              <a:spcAft>
                <a:spcPct val="0"/>
              </a:spcAft>
              <a:buClrTx/>
              <a:buSzTx/>
              <a:buFontTx/>
              <a:buChar char="•"/>
              <a:tabLst/>
            </a:pPr>
            <a:r>
              <a:rPr kumimoji="0" lang="en-US" altLang="en-US" sz="2400" b="0" i="0" u="none" strike="noStrike" cap="none" normalizeH="0" baseline="0" dirty="0" smtClean="0">
                <a:ln>
                  <a:noFill/>
                </a:ln>
                <a:solidFill>
                  <a:schemeClr val="tx1"/>
                </a:solidFill>
                <a:effectLst/>
                <a:latin typeface="Tahoma" pitchFamily="34" charset="0"/>
              </a:rPr>
              <a:t>Happy= Happy</a:t>
            </a:r>
          </a:p>
          <a:p>
            <a:pPr marL="342900" marR="0" lvl="0" indent="-342900" algn="l" defTabSz="914400" rtl="0" eaLnBrk="0" fontAlgn="base" latinLnBrk="0" hangingPunct="0">
              <a:lnSpc>
                <a:spcPct val="100000"/>
              </a:lnSpc>
              <a:spcBef>
                <a:spcPct val="20000"/>
              </a:spcBef>
              <a:spcAft>
                <a:spcPct val="0"/>
              </a:spcAft>
              <a:buClrTx/>
              <a:buSzTx/>
              <a:buFontTx/>
              <a:buChar char="•"/>
              <a:tabLst/>
            </a:pPr>
            <a:r>
              <a:rPr kumimoji="0" lang="en-US" altLang="en-US" sz="2400" b="0" i="0" u="none" strike="noStrike" cap="none" normalizeH="0" baseline="0" dirty="0" smtClean="0">
                <a:ln>
                  <a:noFill/>
                </a:ln>
                <a:solidFill>
                  <a:schemeClr val="tx1"/>
                </a:solidFill>
                <a:effectLst/>
                <a:latin typeface="Tahoma" pitchFamily="34" charset="0"/>
              </a:rPr>
              <a:t>Drunk= Drunk</a:t>
            </a: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sng" strike="noStrike" cap="none" normalizeH="0" baseline="0" dirty="0" smtClean="0">
                <a:ln>
                  <a:noFill/>
                </a:ln>
                <a:solidFill>
                  <a:schemeClr val="tx1"/>
                </a:solidFill>
                <a:effectLst/>
                <a:latin typeface="Tahoma" pitchFamily="34" charset="0"/>
              </a:rPr>
              <a:t>When people are depressed or drunk they do not properly encode information so it is more difficult to recall</a:t>
            </a:r>
            <a:r>
              <a:rPr kumimoji="0" lang="en-US" altLang="en-US" sz="2400" b="0" i="0" u="none" strike="noStrike" cap="none" normalizeH="0" baseline="0" dirty="0" smtClean="0">
                <a:ln>
                  <a:noFill/>
                </a:ln>
                <a:solidFill>
                  <a:schemeClr val="tx1"/>
                </a:solidFill>
                <a:effectLst/>
                <a:latin typeface="Tahoma" pitchFamily="34" charset="0"/>
              </a:rPr>
              <a:t>.  It would be more likely to be recalled when they are in that state again.</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291" y="1066800"/>
            <a:ext cx="2311400" cy="17335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107" y="2971800"/>
            <a:ext cx="2347768" cy="17608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1" y="4876801"/>
            <a:ext cx="2451388" cy="18385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73545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Rot="1" noChangeArrowheads="1"/>
          </p:cNvSpPr>
          <p:nvPr>
            <p:ph idx="1"/>
          </p:nvPr>
        </p:nvSpPr>
        <p:spPr>
          <a:xfrm>
            <a:off x="609600" y="1857777"/>
            <a:ext cx="6604000" cy="4648200"/>
          </a:xfrm>
        </p:spPr>
        <p:txBody>
          <a:bodyPr>
            <a:normAutofit/>
          </a:bodyPr>
          <a:lstStyle/>
          <a:p>
            <a:pPr marL="365760" indent="-256032" eaLnBrk="1" fontAlgn="auto" hangingPunct="1">
              <a:lnSpc>
                <a:spcPct val="80000"/>
              </a:lnSpc>
              <a:spcAft>
                <a:spcPts val="0"/>
              </a:spcAft>
              <a:buFont typeface="Wingdings" pitchFamily="2" charset="2"/>
              <a:buNone/>
              <a:defRPr/>
            </a:pPr>
            <a:r>
              <a:rPr lang="en-US" sz="2800" dirty="0" smtClean="0"/>
              <a:t>“Give me a dozen healthy infants, well-formed, and my own specified world to bring them up in and I'll guarantee to take any one at random and train him to become any type of specialist I might select – doctor, lawyer, artist, merchant-chief and, yes, even beggar-man and thief, regardless of his talents, penchants, tendencies, abilities, vocations, and race of his ancestors.”</a:t>
            </a:r>
          </a:p>
        </p:txBody>
      </p:sp>
      <p:sp>
        <p:nvSpPr>
          <p:cNvPr id="140290" name="Rectangle 2"/>
          <p:cNvSpPr>
            <a:spLocks noGrp="1" noRot="1" noChangeArrowheads="1"/>
          </p:cNvSpPr>
          <p:nvPr>
            <p:ph type="title"/>
          </p:nvPr>
        </p:nvSpPr>
        <p:spPr>
          <a:xfrm>
            <a:off x="165280" y="609826"/>
            <a:ext cx="8610600" cy="1293028"/>
          </a:xfrm>
        </p:spPr>
        <p:txBody>
          <a:bodyPr>
            <a:normAutofit/>
          </a:bodyPr>
          <a:lstStyle/>
          <a:p>
            <a:pPr eaLnBrk="1" fontAlgn="auto" hangingPunct="1">
              <a:spcAft>
                <a:spcPts val="0"/>
              </a:spcAft>
              <a:defRPr/>
            </a:pPr>
            <a:r>
              <a:rPr lang="en-US" b="1" dirty="0" smtClean="0"/>
              <a:t>John Watson</a:t>
            </a:r>
            <a:br>
              <a:rPr lang="en-US" b="1" dirty="0" smtClean="0"/>
            </a:br>
            <a:endParaRPr lang="en-US" b="1" dirty="0" smtClean="0"/>
          </a:p>
        </p:txBody>
      </p:sp>
      <p:pic>
        <p:nvPicPr>
          <p:cNvPr id="25604" name="Picture 4" descr="wat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9783" y="1918953"/>
            <a:ext cx="3470861" cy="421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60626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2844801" y="533401"/>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smtClean="0">
                <a:ln>
                  <a:noFill/>
                </a:ln>
                <a:solidFill>
                  <a:schemeClr val="tx2"/>
                </a:solidFill>
                <a:effectLst/>
                <a:latin typeface="Tahoma" pitchFamily="34" charset="0"/>
              </a:rPr>
              <a:t>FORGETTING</a:t>
            </a: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5080000" y="1981201"/>
            <a:ext cx="6299200"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32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pPr>
            <a:r>
              <a:rPr kumimoji="0" lang="en-US" altLang="en-US" sz="3200" b="0" i="0" u="none" strike="noStrike" cap="none" normalizeH="0" baseline="0" dirty="0" smtClean="0">
                <a:ln>
                  <a:noFill/>
                </a:ln>
                <a:solidFill>
                  <a:schemeClr val="tx1"/>
                </a:solidFill>
                <a:effectLst/>
                <a:latin typeface="Tahoma" pitchFamily="34" charset="0"/>
              </a:rPr>
              <a:t>There are three general ways in which our memory fails us.</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32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3200" b="0" i="0" u="none" strike="noStrike" cap="none" normalizeH="0" baseline="0" dirty="0" smtClean="0">
                <a:ln>
                  <a:noFill/>
                </a:ln>
                <a:solidFill>
                  <a:schemeClr val="tx1"/>
                </a:solidFill>
                <a:effectLst/>
                <a:latin typeface="Tahoma" pitchFamily="34" charset="0"/>
              </a:rPr>
              <a:t>Encoding Failure</a:t>
            </a:r>
          </a:p>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3200" b="0" i="0" u="none" strike="noStrike" cap="none" normalizeH="0" baseline="0" dirty="0" smtClean="0">
                <a:ln>
                  <a:noFill/>
                </a:ln>
                <a:solidFill>
                  <a:schemeClr val="tx1"/>
                </a:solidFill>
                <a:effectLst/>
                <a:latin typeface="Tahoma" pitchFamily="34" charset="0"/>
              </a:rPr>
              <a:t>Storage Decay</a:t>
            </a:r>
          </a:p>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3200" b="0" i="0" u="none" strike="noStrike" cap="none" normalizeH="0" baseline="0" dirty="0" smtClean="0">
                <a:ln>
                  <a:noFill/>
                </a:ln>
                <a:solidFill>
                  <a:schemeClr val="tx1"/>
                </a:solidFill>
                <a:effectLst/>
                <a:latin typeface="Tahoma" pitchFamily="34" charset="0"/>
              </a:rPr>
              <a:t>Retrieval Failure</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16386" name="Picture 2" descr="http://ts2.mm.bing.net/th?id=H.4817575848840009&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2286001"/>
            <a:ext cx="3810000" cy="24955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2456643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4978400" y="1676401"/>
            <a:ext cx="6961717"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1" i="0" u="none" strike="noStrike" cap="none" normalizeH="0" baseline="0" dirty="0" smtClean="0">
                <a:ln>
                  <a:noFill/>
                </a:ln>
                <a:solidFill>
                  <a:schemeClr val="tx1"/>
                </a:solidFill>
                <a:effectLst/>
                <a:latin typeface="Tahoma" pitchFamily="34" charset="0"/>
              </a:rPr>
              <a:t>Absent Mindedness</a:t>
            </a:r>
            <a:r>
              <a:rPr kumimoji="0" lang="en-US" altLang="en-US" sz="2800" b="0" i="0" u="none" strike="noStrike" cap="none" normalizeH="0" baseline="0" dirty="0" smtClean="0">
                <a:ln>
                  <a:noFill/>
                </a:ln>
                <a:solidFill>
                  <a:schemeClr val="tx1"/>
                </a:solidFill>
                <a:effectLst/>
                <a:latin typeface="Tahoma" pitchFamily="34" charset="0"/>
              </a:rPr>
              <a:t>:  inattention to details produces failure to encode.</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1" i="0" u="none" strike="noStrike" cap="none" normalizeH="0" baseline="0" dirty="0" smtClean="0">
                <a:ln>
                  <a:noFill/>
                </a:ln>
                <a:solidFill>
                  <a:schemeClr val="tx1"/>
                </a:solidFill>
                <a:effectLst/>
                <a:latin typeface="Tahoma" pitchFamily="34" charset="0"/>
              </a:rPr>
              <a:t>Transience</a:t>
            </a:r>
            <a:r>
              <a:rPr kumimoji="0" lang="en-US" altLang="en-US" sz="2800" b="0" i="0" u="none" strike="noStrike" cap="none" normalizeH="0" baseline="0" dirty="0" smtClean="0">
                <a:ln>
                  <a:noFill/>
                </a:ln>
                <a:solidFill>
                  <a:schemeClr val="tx1"/>
                </a:solidFill>
                <a:effectLst/>
                <a:latin typeface="Tahoma" pitchFamily="34" charset="0"/>
              </a:rPr>
              <a:t>:  storage decay over time, unused information decays.</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1" i="0" u="none" strike="noStrike" cap="none" normalizeH="0" baseline="0" dirty="0" smtClean="0">
                <a:ln>
                  <a:noFill/>
                </a:ln>
                <a:solidFill>
                  <a:schemeClr val="tx1"/>
                </a:solidFill>
                <a:effectLst/>
                <a:latin typeface="Tahoma" pitchFamily="34" charset="0"/>
              </a:rPr>
              <a:t>Blocking</a:t>
            </a:r>
            <a:r>
              <a:rPr kumimoji="0" lang="en-US" altLang="en-US" sz="2800" b="0" i="0" u="none" strike="noStrike" cap="none" normalizeH="0" baseline="0" dirty="0" smtClean="0">
                <a:ln>
                  <a:noFill/>
                </a:ln>
                <a:solidFill>
                  <a:schemeClr val="tx1"/>
                </a:solidFill>
                <a:effectLst/>
                <a:latin typeface="Tahoma" pitchFamily="34" charset="0"/>
              </a:rPr>
              <a:t>:  inaccessibility, we can almost remember the name but it is “one the tip of our tongue”.  It cannot be retrieved.</a:t>
            </a:r>
            <a:endParaRPr kumimoji="0" lang="en-US" altLang="en-US" sz="3200" b="0" i="0" u="none" strike="noStrike" cap="none" normalizeH="0" baseline="0" dirty="0" smtClean="0">
              <a:ln>
                <a:noFill/>
              </a:ln>
              <a:solidFill>
                <a:schemeClr val="tx1"/>
              </a:solidFill>
              <a:effectLst/>
              <a:latin typeface="Arial" pitchFamily="34" charset="0"/>
            </a:endParaRPr>
          </a:p>
        </p:txBody>
      </p:sp>
      <p:sp>
        <p:nvSpPr>
          <p:cNvPr id="3" name="Title 2"/>
          <p:cNvSpPr>
            <a:spLocks noGrp="1" noChangeArrowheads="1"/>
          </p:cNvSpPr>
          <p:nvPr>
            <p:ph type="title" idx="4294967295"/>
          </p:nvPr>
        </p:nvSpPr>
        <p:spPr bwMode="auto">
          <a:xfrm>
            <a:off x="1801284" y="755226"/>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smtClean="0">
                <a:ln>
                  <a:noFill/>
                </a:ln>
                <a:solidFill>
                  <a:schemeClr val="tx2"/>
                </a:solidFill>
                <a:effectLst/>
                <a:latin typeface="Tahoma" pitchFamily="34" charset="0"/>
              </a:rPr>
              <a:t>Three Sins of Forgetting</a:t>
            </a:r>
            <a:r>
              <a:rPr kumimoji="0" lang="en-US" altLang="en-US" sz="4400" b="0" i="0" u="none" strike="noStrike" cap="none" normalizeH="0" baseline="0" dirty="0" smtClean="0">
                <a:ln>
                  <a:noFill/>
                </a:ln>
                <a:solidFill>
                  <a:schemeClr val="tx2"/>
                </a:solidFill>
                <a:effectLst/>
                <a:latin typeface="Tahoma" pitchFamily="34" charset="0"/>
              </a:rPr>
              <a:t>:</a:t>
            </a:r>
            <a:br>
              <a:rPr kumimoji="0" lang="en-US" altLang="en-US" sz="4400" b="0" i="0" u="none" strike="noStrike" cap="none" normalizeH="0" baseline="0" dirty="0" smtClean="0">
                <a:ln>
                  <a:noFill/>
                </a:ln>
                <a:solidFill>
                  <a:schemeClr val="tx2"/>
                </a:solidFill>
                <a:effectLst/>
                <a:latin typeface="Tahoma" pitchFamily="34" charset="0"/>
              </a:rPr>
            </a:br>
            <a:endParaRPr kumimoji="0" lang="en-US" altLang="en-US" sz="4400" b="0" i="0" u="none" strike="noStrike" cap="none" normalizeH="0" baseline="0" dirty="0" smtClean="0">
              <a:ln>
                <a:noFill/>
              </a:ln>
              <a:solidFill>
                <a:schemeClr val="tx2"/>
              </a:solidFill>
              <a:effectLst/>
              <a:latin typeface="Arial" pitchFamily="34" charset="0"/>
            </a:endParaRPr>
          </a:p>
        </p:txBody>
      </p:sp>
      <p:pic>
        <p:nvPicPr>
          <p:cNvPr id="17410" name="Picture 2" descr="http://mercercognitivepsychology.pbworks.com/f/1290570302/tip%20of%20the%20tongu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1"/>
            <a:ext cx="4572000"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303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5384800" y="1524001"/>
            <a:ext cx="68072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3200" b="1" i="0" u="none" strike="noStrike" cap="none" normalizeH="0" baseline="0" dirty="0" smtClean="0">
                <a:ln>
                  <a:noFill/>
                </a:ln>
                <a:solidFill>
                  <a:schemeClr val="tx1"/>
                </a:solidFill>
                <a:effectLst/>
                <a:latin typeface="Tahoma" pitchFamily="34" charset="0"/>
              </a:rPr>
              <a:t>Misattribution</a:t>
            </a:r>
            <a:r>
              <a:rPr kumimoji="0" lang="en-US" altLang="en-US" sz="3200" b="0" i="0" u="none" strike="noStrike" cap="none" normalizeH="0" baseline="0" dirty="0" smtClean="0">
                <a:ln>
                  <a:noFill/>
                </a:ln>
                <a:solidFill>
                  <a:schemeClr val="tx1"/>
                </a:solidFill>
                <a:effectLst/>
                <a:latin typeface="Tahoma" pitchFamily="34" charset="0"/>
              </a:rPr>
              <a:t>:  confusing the source of information.</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32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3200" b="1" i="0" u="none" strike="noStrike" cap="none" normalizeH="0" baseline="0" dirty="0" smtClean="0">
                <a:ln>
                  <a:noFill/>
                </a:ln>
                <a:solidFill>
                  <a:schemeClr val="tx1"/>
                </a:solidFill>
                <a:effectLst/>
                <a:latin typeface="Tahoma" pitchFamily="34" charset="0"/>
              </a:rPr>
              <a:t>Suggestibility</a:t>
            </a:r>
            <a:r>
              <a:rPr kumimoji="0" lang="en-US" altLang="en-US" sz="3200" b="0" i="0" u="none" strike="noStrike" cap="none" normalizeH="0" baseline="0" dirty="0" smtClean="0">
                <a:ln>
                  <a:noFill/>
                </a:ln>
                <a:solidFill>
                  <a:schemeClr val="tx1"/>
                </a:solidFill>
                <a:effectLst/>
                <a:latin typeface="Tahoma" pitchFamily="34" charset="0"/>
              </a:rPr>
              <a:t>:  lingering affects of misinformation, false memory.</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32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900"/>
              <a:buFont typeface="Wingdings" pitchFamily="2" charset="2"/>
              <a:buChar char="n"/>
              <a:tabLst/>
            </a:pPr>
            <a:r>
              <a:rPr kumimoji="0" lang="en-US" altLang="en-US" sz="3200" b="1" i="0" u="none" strike="noStrike" cap="none" normalizeH="0" baseline="0" dirty="0" smtClean="0">
                <a:ln>
                  <a:noFill/>
                </a:ln>
                <a:solidFill>
                  <a:schemeClr val="tx1"/>
                </a:solidFill>
                <a:effectLst/>
                <a:latin typeface="Tahoma" pitchFamily="34" charset="0"/>
              </a:rPr>
              <a:t>Bias</a:t>
            </a:r>
            <a:r>
              <a:rPr kumimoji="0" lang="en-US" altLang="en-US" sz="3200" b="0" i="0" u="none" strike="noStrike" cap="none" normalizeH="0" baseline="0" dirty="0" smtClean="0">
                <a:ln>
                  <a:noFill/>
                </a:ln>
                <a:solidFill>
                  <a:schemeClr val="tx1"/>
                </a:solidFill>
                <a:effectLst/>
                <a:latin typeface="Tahoma" pitchFamily="34" charset="0"/>
              </a:rPr>
              <a:t>:  belief-colored recollections</a:t>
            </a:r>
            <a:endParaRPr kumimoji="0" lang="en-US" altLang="en-US" sz="3200" b="1"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3200" b="0" i="0" u="none" strike="noStrike" cap="none" normalizeH="0" baseline="0" dirty="0" smtClean="0">
              <a:ln>
                <a:noFill/>
              </a:ln>
              <a:solidFill>
                <a:schemeClr val="tx1"/>
              </a:solidFill>
              <a:effectLst/>
              <a:latin typeface="Arial" pitchFamily="34" charset="0"/>
            </a:endParaRPr>
          </a:p>
        </p:txBody>
      </p:sp>
      <p:sp>
        <p:nvSpPr>
          <p:cNvPr id="3" name="Title 2"/>
          <p:cNvSpPr>
            <a:spLocks noGrp="1" noChangeArrowheads="1"/>
          </p:cNvSpPr>
          <p:nvPr>
            <p:ph type="title" idx="4294967295"/>
          </p:nvPr>
        </p:nvSpPr>
        <p:spPr bwMode="auto">
          <a:xfrm>
            <a:off x="1534585" y="703711"/>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smtClean="0">
                <a:ln>
                  <a:noFill/>
                </a:ln>
                <a:solidFill>
                  <a:schemeClr val="tx2"/>
                </a:solidFill>
                <a:effectLst/>
                <a:latin typeface="Tahoma" pitchFamily="34" charset="0"/>
              </a:rPr>
              <a:t>Three Sins of Distortion: </a:t>
            </a:r>
            <a:r>
              <a:rPr kumimoji="0" lang="en-US" altLang="en-US" sz="4400" b="0" i="0" u="none" strike="noStrike" cap="none" normalizeH="0" baseline="0" dirty="0" smtClean="0">
                <a:ln>
                  <a:noFill/>
                </a:ln>
                <a:solidFill>
                  <a:schemeClr val="tx2"/>
                </a:solidFill>
                <a:effectLst/>
                <a:latin typeface="Tahoma" pitchFamily="34" charset="0"/>
              </a:rPr>
              <a:t/>
            </a:r>
            <a:br>
              <a:rPr kumimoji="0" lang="en-US" altLang="en-US" sz="4400" b="0" i="0" u="none" strike="noStrike" cap="none" normalizeH="0" baseline="0" dirty="0" smtClean="0">
                <a:ln>
                  <a:noFill/>
                </a:ln>
                <a:solidFill>
                  <a:schemeClr val="tx2"/>
                </a:solidFill>
                <a:effectLst/>
                <a:latin typeface="Tahoma" pitchFamily="34" charset="0"/>
              </a:rPr>
            </a:br>
            <a:endParaRPr kumimoji="0" lang="en-US" altLang="en-US" sz="4400" b="0" i="0" u="none" strike="noStrike" cap="none" normalizeH="0" baseline="0" dirty="0" smtClean="0">
              <a:ln>
                <a:noFill/>
              </a:ln>
              <a:solidFill>
                <a:schemeClr val="tx2"/>
              </a:solidFill>
              <a:effectLst/>
              <a:latin typeface="Arial" pitchFamily="34" charset="0"/>
            </a:endParaRPr>
          </a:p>
        </p:txBody>
      </p:sp>
      <p:pic>
        <p:nvPicPr>
          <p:cNvPr id="18434" name="Picture 2" descr="http://markosun.files.wordpress.com/2013/04/geese1.jpg?w=1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81201"/>
            <a:ext cx="5167281" cy="280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222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2743201" y="1"/>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Amnesia</a:t>
            </a: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4775200" y="1905001"/>
            <a:ext cx="7164917"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0" i="0" u="sng" strike="noStrike" cap="none" normalizeH="0" baseline="0" dirty="0" smtClean="0">
                <a:ln>
                  <a:noFill/>
                </a:ln>
                <a:solidFill>
                  <a:schemeClr val="tx1"/>
                </a:solidFill>
                <a:effectLst/>
                <a:latin typeface="Tahoma" pitchFamily="34" charset="0"/>
              </a:rPr>
              <a:t>Amnesia is a condition in which memory is disturbed. </a:t>
            </a:r>
            <a:r>
              <a:rPr kumimoji="0" lang="en-US" altLang="en-US" sz="2800" b="0" i="0" u="none" strike="noStrike" cap="none" normalizeH="0" baseline="0" dirty="0" smtClean="0">
                <a:ln>
                  <a:noFill/>
                </a:ln>
                <a:solidFill>
                  <a:schemeClr val="tx1"/>
                </a:solidFill>
                <a:effectLst/>
                <a:latin typeface="Tahoma" pitchFamily="34" charset="0"/>
              </a:rPr>
              <a:t>In simple terms it is the loss of memory. </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1" i="0" u="none" strike="noStrike" cap="none" normalizeH="0" baseline="0" dirty="0" smtClean="0">
                <a:ln>
                  <a:noFill/>
                </a:ln>
                <a:solidFill>
                  <a:schemeClr val="tx1"/>
                </a:solidFill>
                <a:effectLst/>
                <a:latin typeface="Tahoma" pitchFamily="34" charset="0"/>
              </a:rPr>
              <a:t>Organic causes </a:t>
            </a:r>
            <a:r>
              <a:rPr kumimoji="0" lang="en-US" altLang="en-US" sz="2800" b="0" i="0" u="none" strike="noStrike" cap="none" normalizeH="0" baseline="0" dirty="0" smtClean="0">
                <a:ln>
                  <a:noFill/>
                </a:ln>
                <a:solidFill>
                  <a:schemeClr val="tx1"/>
                </a:solidFill>
                <a:effectLst/>
                <a:latin typeface="Tahoma" pitchFamily="34" charset="0"/>
              </a:rPr>
              <a:t>include damage to the brain, through trauma or disease, or use of certain (generally sedative) drugs. </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1" i="0" u="none" strike="noStrike" cap="none" normalizeH="0" baseline="0" dirty="0" smtClean="0">
                <a:ln>
                  <a:noFill/>
                </a:ln>
                <a:solidFill>
                  <a:schemeClr val="tx1"/>
                </a:solidFill>
                <a:effectLst/>
                <a:latin typeface="Tahoma" pitchFamily="34" charset="0"/>
              </a:rPr>
              <a:t>Functional causes </a:t>
            </a:r>
            <a:r>
              <a:rPr kumimoji="0" lang="en-US" altLang="en-US" sz="2800" b="0" i="0" u="none" strike="noStrike" cap="none" normalizeH="0" baseline="0" dirty="0" smtClean="0">
                <a:ln>
                  <a:noFill/>
                </a:ln>
                <a:solidFill>
                  <a:schemeClr val="tx1"/>
                </a:solidFill>
                <a:effectLst/>
                <a:latin typeface="Tahoma" pitchFamily="34" charset="0"/>
              </a:rPr>
              <a:t>are psychological factors, such as defense mechanisms. </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19458" name="Picture 2" descr="http://blog.lib.umn.edu/chamb169/myblog/3477880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1600201"/>
            <a:ext cx="3716464"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0662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idx="4294967295"/>
          </p:nvPr>
        </p:nvSpPr>
        <p:spPr bwMode="auto">
          <a:xfrm>
            <a:off x="1422401" y="762001"/>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smtClean="0">
                <a:ln>
                  <a:noFill/>
                </a:ln>
                <a:solidFill>
                  <a:schemeClr val="tx2"/>
                </a:solidFill>
                <a:effectLst/>
                <a:latin typeface="Tahoma" pitchFamily="34" charset="0"/>
              </a:rPr>
              <a:t>Two Types:</a:t>
            </a:r>
            <a:endParaRPr kumimoji="0" lang="en-US" altLang="en-US" sz="4400" b="0" i="0" u="none" strike="noStrike" cap="none" normalizeH="0" baseline="0" dirty="0" smtClean="0">
              <a:ln>
                <a:noFill/>
              </a:ln>
              <a:solidFill>
                <a:schemeClr val="tx2"/>
              </a:solidFill>
              <a:effectLst/>
              <a:latin typeface="Arial" pitchFamily="34" charset="0"/>
            </a:endParaRPr>
          </a:p>
        </p:txBody>
      </p:sp>
      <p:sp>
        <p:nvSpPr>
          <p:cNvPr id="3" name="Rectangle 3"/>
          <p:cNvSpPr>
            <a:spLocks noGrp="1" noChangeArrowheads="1"/>
          </p:cNvSpPr>
          <p:nvPr>
            <p:ph type="body" idx="4294967295"/>
          </p:nvPr>
        </p:nvSpPr>
        <p:spPr bwMode="auto">
          <a:xfrm>
            <a:off x="4620683" y="2177255"/>
            <a:ext cx="7571317"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8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0" i="0" u="none" strike="noStrike" cap="none" normalizeH="0" baseline="0" dirty="0" smtClean="0">
                <a:ln>
                  <a:noFill/>
                </a:ln>
                <a:solidFill>
                  <a:schemeClr val="tx1"/>
                </a:solidFill>
                <a:effectLst/>
                <a:latin typeface="Tahoma" pitchFamily="34" charset="0"/>
              </a:rPr>
              <a:t>In </a:t>
            </a:r>
            <a:r>
              <a:rPr kumimoji="0" lang="en-US" altLang="en-US" sz="2800" b="1" i="0" u="none" strike="noStrike" cap="none" normalizeH="0" baseline="0" dirty="0" smtClean="0">
                <a:ln>
                  <a:noFill/>
                </a:ln>
                <a:solidFill>
                  <a:schemeClr val="tx1"/>
                </a:solidFill>
                <a:effectLst/>
                <a:latin typeface="Tahoma" pitchFamily="34" charset="0"/>
              </a:rPr>
              <a:t>anterograde amnesia</a:t>
            </a:r>
            <a:r>
              <a:rPr kumimoji="0" lang="en-US" altLang="en-US" sz="2800" b="0" i="0" u="none" strike="noStrike" cap="none" normalizeH="0" baseline="0" dirty="0" smtClean="0">
                <a:ln>
                  <a:noFill/>
                </a:ln>
                <a:solidFill>
                  <a:schemeClr val="tx1"/>
                </a:solidFill>
                <a:effectLst/>
                <a:latin typeface="Tahoma" pitchFamily="34" charset="0"/>
              </a:rPr>
              <a:t>, new events contained in the immediate memory are not transferred to the permanent as long-term memory. </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1" i="0" u="none" strike="noStrike" cap="none" normalizeH="0" baseline="0" dirty="0" smtClean="0">
                <a:ln>
                  <a:noFill/>
                </a:ln>
                <a:solidFill>
                  <a:schemeClr val="tx1"/>
                </a:solidFill>
                <a:effectLst/>
                <a:latin typeface="Tahoma" pitchFamily="34" charset="0"/>
              </a:rPr>
              <a:t>Retrograde amnesia</a:t>
            </a:r>
            <a:r>
              <a:rPr kumimoji="0" lang="en-US" altLang="en-US" sz="2800" b="0" i="0" u="none" strike="noStrike" cap="none" normalizeH="0" baseline="0" dirty="0" smtClean="0">
                <a:ln>
                  <a:noFill/>
                </a:ln>
                <a:solidFill>
                  <a:schemeClr val="tx1"/>
                </a:solidFill>
                <a:effectLst/>
                <a:latin typeface="Tahoma" pitchFamily="34" charset="0"/>
              </a:rPr>
              <a:t> is the distinct inability to recall some memory or memories of the past, beyond ordinary forgetfulness.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20482" name="Picture 2" descr="http://thumbs.gograph.com/gg628150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68" y="2895601"/>
            <a:ext cx="4366699" cy="256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094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5283200" y="609601"/>
            <a:ext cx="6656917" cy="552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1" i="0" u="none" strike="noStrike" cap="none" normalizeH="0" baseline="0" dirty="0" smtClean="0">
                <a:ln>
                  <a:noFill/>
                </a:ln>
                <a:solidFill>
                  <a:schemeClr val="tx1"/>
                </a:solidFill>
                <a:effectLst/>
                <a:latin typeface="Tahoma" pitchFamily="34" charset="0"/>
              </a:rPr>
              <a:t>Post-traumatic amnesia</a:t>
            </a:r>
            <a:r>
              <a:rPr kumimoji="0" lang="en-US" altLang="en-US" sz="2400" b="0" i="0" u="none" strike="noStrike" cap="none" normalizeH="0" baseline="0" dirty="0" smtClean="0">
                <a:ln>
                  <a:noFill/>
                </a:ln>
                <a:solidFill>
                  <a:schemeClr val="tx1"/>
                </a:solidFill>
                <a:effectLst/>
                <a:latin typeface="Tahoma" pitchFamily="34" charset="0"/>
              </a:rPr>
              <a:t> is generally due to a head injury (e.g. a fall, a knock on the head). Traumatic amnesia is often transient, but may be permanent of either anterograde, retrograde, or mixed type.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sng" strike="noStrike" cap="none" normalizeH="0" baseline="0" dirty="0" smtClean="0">
                <a:ln>
                  <a:noFill/>
                </a:ln>
                <a:solidFill>
                  <a:schemeClr val="tx1"/>
                </a:solidFill>
                <a:effectLst/>
                <a:latin typeface="Tahoma" pitchFamily="34" charset="0"/>
              </a:rPr>
              <a:t>Mild trauma, such as a car accident that results in no more than mild whiplash, might cause the occupant of a car to have no memory of the moments just before the accident</a:t>
            </a:r>
            <a:r>
              <a:rPr kumimoji="0" lang="en-US" altLang="en-US" sz="2400" b="0" i="0" u="none" strike="noStrike" cap="none" normalizeH="0" baseline="0" dirty="0" smtClean="0">
                <a:ln>
                  <a:noFill/>
                </a:ln>
                <a:solidFill>
                  <a:schemeClr val="tx1"/>
                </a:solidFill>
                <a:effectLst/>
                <a:latin typeface="Tahoma" pitchFamily="34" charset="0"/>
              </a:rPr>
              <a:t> due to a brief interruption in the short/long-term memory transfer mechanism. </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21506" name="Picture 2" descr="http://ts3.mm.bing.net/th?id=H.4525586806344026&amp;pid=1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5232400"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519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5486400" y="381000"/>
            <a:ext cx="6453717"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1" i="0" u="none" strike="noStrike" cap="none" normalizeH="0" baseline="0" dirty="0" smtClean="0">
                <a:ln>
                  <a:noFill/>
                </a:ln>
                <a:solidFill>
                  <a:schemeClr val="tx1"/>
                </a:solidFill>
                <a:effectLst/>
                <a:latin typeface="Tahoma" pitchFamily="34" charset="0"/>
                <a:hlinkClick r:id="rId2" tooltip="Psychogenic amnesia"/>
              </a:rPr>
              <a:t>Dissociative Amnesia</a:t>
            </a:r>
            <a:r>
              <a:rPr kumimoji="0" lang="en-US" altLang="en-US" sz="2400" b="0" i="0" u="none" strike="noStrike" cap="none" normalizeH="0" baseline="0" dirty="0" smtClean="0">
                <a:ln>
                  <a:noFill/>
                </a:ln>
                <a:solidFill>
                  <a:schemeClr val="tx1"/>
                </a:solidFill>
                <a:effectLst/>
                <a:latin typeface="Tahoma" pitchFamily="34" charset="0"/>
              </a:rPr>
              <a:t> results from a psychological cause as opposed to direct damage to the brain caused by head injury, physical trauma or disease, which is known as organic amnesia.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400" b="1" i="0" u="none" strike="noStrike" cap="none" normalizeH="0" baseline="0" dirty="0" smtClean="0">
              <a:ln>
                <a:noFill/>
              </a:ln>
              <a:solidFill>
                <a:schemeClr val="tx1"/>
              </a:solidFill>
              <a:effectLst/>
              <a:latin typeface="Tahoma" pitchFamily="34" charset="0"/>
              <a:hlinkClick r:id="rId3" tooltip="Repressed memory"/>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1" i="0" u="none" strike="noStrike" cap="none" normalizeH="0" baseline="0" dirty="0" smtClean="0">
                <a:ln>
                  <a:noFill/>
                </a:ln>
                <a:solidFill>
                  <a:schemeClr val="tx1"/>
                </a:solidFill>
                <a:effectLst/>
                <a:latin typeface="Tahoma" pitchFamily="34" charset="0"/>
                <a:hlinkClick r:id="rId3" tooltip="Repressed memory"/>
              </a:rPr>
              <a:t>Repressed memory</a:t>
            </a:r>
            <a:r>
              <a:rPr kumimoji="0" lang="en-US" altLang="en-US" sz="2400" b="0" i="0" u="none" strike="noStrike" cap="none" normalizeH="0" baseline="0" dirty="0" smtClean="0">
                <a:ln>
                  <a:noFill/>
                </a:ln>
                <a:solidFill>
                  <a:schemeClr val="tx1"/>
                </a:solidFill>
                <a:effectLst/>
                <a:latin typeface="Tahoma" pitchFamily="34" charset="0"/>
              </a:rPr>
              <a:t> refers to the inability to recall information, usually about stressful or traumatic events in persons' lives, such as a violent attack or rape. </a:t>
            </a:r>
          </a:p>
          <a:p>
            <a:pPr marL="0" marR="0" lvl="0" indent="0" algn="l" defTabSz="914400" rtl="0" eaLnBrk="0" fontAlgn="base" latinLnBrk="0" hangingPunct="0">
              <a:lnSpc>
                <a:spcPct val="100000"/>
              </a:lnSpc>
              <a:spcBef>
                <a:spcPct val="20000"/>
              </a:spcBef>
              <a:spcAft>
                <a:spcPct val="0"/>
              </a:spcAft>
              <a:buClr>
                <a:schemeClr val="folHlink"/>
              </a:buClr>
              <a:buSzPts val="1400"/>
              <a:buNone/>
              <a:tabLst/>
            </a:pPr>
            <a:endParaRPr kumimoji="0" lang="en-US" altLang="en-US" sz="24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400"/>
              <a:buFont typeface="Wingdings" pitchFamily="2" charset="2"/>
              <a:buChar char="n"/>
              <a:tabLst/>
            </a:pPr>
            <a:r>
              <a:rPr kumimoji="0" lang="en-US" altLang="en-US" sz="2400" b="0" i="0" u="none" strike="noStrike" cap="none" normalizeH="0" baseline="0" dirty="0" smtClean="0">
                <a:ln>
                  <a:noFill/>
                </a:ln>
                <a:solidFill>
                  <a:schemeClr val="tx1"/>
                </a:solidFill>
                <a:effectLst/>
                <a:latin typeface="Tahoma" pitchFamily="34" charset="0"/>
              </a:rPr>
              <a:t>The memory is stored in long term memory, but access to it is impaired because of psychological defense mechanisms. Persons retain the capacity to learn new information and there may be some later partial or complete recovery of memory. </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16386" name="Picture 2" descr="http://www.all-about-psychology.com/images/repressed-memory-214659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108075"/>
            <a:ext cx="4470400" cy="4470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714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5486400" y="685801"/>
            <a:ext cx="6453717"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1" i="0" u="none" strike="noStrike" cap="none" normalizeH="0" baseline="0" dirty="0" smtClean="0">
                <a:ln>
                  <a:noFill/>
                </a:ln>
                <a:solidFill>
                  <a:schemeClr val="tx1"/>
                </a:solidFill>
                <a:effectLst/>
                <a:latin typeface="Tahoma" pitchFamily="34" charset="0"/>
                <a:hlinkClick r:id="rId2" tooltip="Fugue state"/>
              </a:rPr>
              <a:t>Dissociative Fugue</a:t>
            </a:r>
            <a:r>
              <a:rPr kumimoji="0" lang="en-US" altLang="en-US" sz="2800" b="0" i="0" u="none" strike="noStrike" cap="none" normalizeH="0" baseline="0" dirty="0" smtClean="0">
                <a:ln>
                  <a:noFill/>
                </a:ln>
                <a:solidFill>
                  <a:schemeClr val="tx1"/>
                </a:solidFill>
                <a:effectLst/>
                <a:latin typeface="Tahoma" pitchFamily="34" charset="0"/>
              </a:rPr>
              <a:t>  is also known as fugue state. It is caused by psychological trauma and is usually temporary, unresolved and therefore may return.  </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0" i="0" u="none" strike="noStrike" cap="none" normalizeH="0" baseline="0" dirty="0" smtClean="0">
                <a:ln>
                  <a:noFill/>
                </a:ln>
                <a:solidFill>
                  <a:schemeClr val="tx1"/>
                </a:solidFill>
                <a:effectLst/>
                <a:latin typeface="Tahoma" pitchFamily="34" charset="0"/>
              </a:rPr>
              <a:t>Some define it as "one or more episodes of amnesia in which the </a:t>
            </a:r>
            <a:r>
              <a:rPr kumimoji="0" lang="en-US" altLang="en-US" sz="2800" b="0" i="0" u="sng" strike="noStrike" cap="none" normalizeH="0" baseline="0" dirty="0" smtClean="0">
                <a:ln>
                  <a:noFill/>
                </a:ln>
                <a:solidFill>
                  <a:schemeClr val="tx1"/>
                </a:solidFill>
                <a:effectLst/>
                <a:latin typeface="Tahoma" pitchFamily="34" charset="0"/>
              </a:rPr>
              <a:t>inability to recall some or all of one's past and either the loss of one's identity or the formation of a new identity</a:t>
            </a:r>
            <a:r>
              <a:rPr kumimoji="0" lang="en-US" altLang="en-US" sz="2800" b="0" i="0" u="none" strike="noStrike" cap="none" normalizeH="0" baseline="0" dirty="0" smtClean="0">
                <a:ln>
                  <a:noFill/>
                </a:ln>
                <a:solidFill>
                  <a:schemeClr val="tx1"/>
                </a:solidFill>
                <a:effectLst/>
                <a:latin typeface="Tahoma" pitchFamily="34" charset="0"/>
              </a:rPr>
              <a:t> occur with sudden, unexpected, purposeful travel away from home." While popular in fiction, it is extremely rare. </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17410" name="Picture 2" descr="http://www.mentalhealthy.co.uk/sites/default/files/Depositphotos_8957554_X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56905"/>
            <a:ext cx="5333403" cy="3863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794948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5080000" y="1524001"/>
            <a:ext cx="686011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28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1" i="0" u="none" strike="noStrike" cap="none" normalizeH="0" baseline="0" dirty="0" smtClean="0">
                <a:ln>
                  <a:noFill/>
                </a:ln>
                <a:solidFill>
                  <a:schemeClr val="tx1"/>
                </a:solidFill>
                <a:effectLst/>
                <a:latin typeface="Tahoma" pitchFamily="34" charset="0"/>
              </a:rPr>
              <a:t>Source amnesia</a:t>
            </a:r>
            <a:r>
              <a:rPr kumimoji="0" lang="en-US" altLang="en-US" sz="2800" b="0" i="0" u="none" strike="noStrike" cap="none" normalizeH="0" baseline="0" dirty="0" smtClean="0">
                <a:ln>
                  <a:noFill/>
                </a:ln>
                <a:solidFill>
                  <a:schemeClr val="tx1"/>
                </a:solidFill>
                <a:effectLst/>
                <a:latin typeface="Tahoma" pitchFamily="34" charset="0"/>
              </a:rPr>
              <a:t> is a memory disorder in which someone can recall certain information, but they do not know where or how they obtained the information. </a:t>
            </a:r>
          </a:p>
          <a:p>
            <a:pPr marL="0" marR="0" lvl="0" indent="0" algn="l" defTabSz="914400" rtl="0" eaLnBrk="0" fontAlgn="base" latinLnBrk="0" hangingPunct="0">
              <a:lnSpc>
                <a:spcPct val="100000"/>
              </a:lnSpc>
              <a:spcBef>
                <a:spcPct val="20000"/>
              </a:spcBef>
              <a:spcAft>
                <a:spcPct val="0"/>
              </a:spcAft>
              <a:buClr>
                <a:schemeClr val="folHlink"/>
              </a:buClr>
              <a:buSzPts val="1700"/>
              <a:buNone/>
              <a:tabLst/>
            </a:pPr>
            <a:endParaRPr kumimoji="0" lang="en-US" altLang="en-US" sz="2800" b="0" i="0" u="none" strike="noStrike" cap="none" normalizeH="0" baseline="0" dirty="0" smtClean="0">
              <a:ln>
                <a:noFill/>
              </a:ln>
              <a:solidFill>
                <a:schemeClr val="tx1"/>
              </a:solidFill>
              <a:effectLst/>
              <a:latin typeface="Tahoma" pitchFamily="34" charset="0"/>
            </a:endParaRP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1" i="0" u="none" strike="noStrike" cap="none" normalizeH="0" baseline="0" dirty="0" smtClean="0">
                <a:ln>
                  <a:noFill/>
                </a:ln>
                <a:solidFill>
                  <a:schemeClr val="tx1"/>
                </a:solidFill>
                <a:effectLst/>
                <a:latin typeface="Tahoma" pitchFamily="34" charset="0"/>
              </a:rPr>
              <a:t>Memory distrust syndrome</a:t>
            </a:r>
            <a:r>
              <a:rPr kumimoji="0" lang="en-US" altLang="en-US" sz="2800" b="0" i="0" u="none" strike="noStrike" cap="none" normalizeH="0" baseline="0" dirty="0" smtClean="0">
                <a:ln>
                  <a:noFill/>
                </a:ln>
                <a:solidFill>
                  <a:schemeClr val="tx1"/>
                </a:solidFill>
                <a:effectLst/>
                <a:latin typeface="Tahoma" pitchFamily="34" charset="0"/>
              </a:rPr>
              <a:t> is a term invented by the psychologist </a:t>
            </a:r>
            <a:r>
              <a:rPr kumimoji="0" lang="en-US" altLang="en-US" sz="2800" b="0" i="0" u="none" strike="noStrike" cap="none" normalizeH="0" baseline="0" dirty="0" err="1" smtClean="0">
                <a:ln>
                  <a:noFill/>
                </a:ln>
                <a:solidFill>
                  <a:schemeClr val="tx1"/>
                </a:solidFill>
                <a:effectLst/>
                <a:latin typeface="Tahoma" pitchFamily="34" charset="0"/>
              </a:rPr>
              <a:t>Gisli</a:t>
            </a:r>
            <a:r>
              <a:rPr kumimoji="0" lang="en-US" altLang="en-US" sz="2800" b="0" i="0" u="none" strike="noStrike" cap="none" normalizeH="0" baseline="0" dirty="0" smtClean="0">
                <a:ln>
                  <a:noFill/>
                </a:ln>
                <a:solidFill>
                  <a:schemeClr val="tx1"/>
                </a:solidFill>
                <a:effectLst/>
                <a:latin typeface="Tahoma" pitchFamily="34" charset="0"/>
              </a:rPr>
              <a:t> </a:t>
            </a:r>
            <a:r>
              <a:rPr kumimoji="0" lang="en-US" altLang="en-US" sz="2800" b="0" i="0" u="none" strike="noStrike" cap="none" normalizeH="0" baseline="0" dirty="0" err="1" smtClean="0">
                <a:ln>
                  <a:noFill/>
                </a:ln>
                <a:solidFill>
                  <a:schemeClr val="tx1"/>
                </a:solidFill>
                <a:effectLst/>
                <a:latin typeface="Tahoma" pitchFamily="34" charset="0"/>
              </a:rPr>
              <a:t>Gudjonsson</a:t>
            </a:r>
            <a:r>
              <a:rPr kumimoji="0" lang="en-US" altLang="en-US" sz="2800" b="0" i="0" u="none" strike="noStrike" cap="none" normalizeH="0" baseline="0" dirty="0" smtClean="0">
                <a:ln>
                  <a:noFill/>
                </a:ln>
                <a:solidFill>
                  <a:schemeClr val="tx1"/>
                </a:solidFill>
                <a:effectLst/>
                <a:latin typeface="Tahoma" pitchFamily="34" charset="0"/>
              </a:rPr>
              <a:t> to describe a situation where someone is unable to trust their own memory. </a:t>
            </a:r>
          </a:p>
          <a:p>
            <a:pPr marL="342900" marR="0" lvl="0" indent="-342900" algn="l" defTabSz="914400" rtl="0" eaLnBrk="0" fontAlgn="base" latinLnBrk="0" hangingPunct="0">
              <a:lnSpc>
                <a:spcPct val="100000"/>
              </a:lnSpc>
              <a:spcBef>
                <a:spcPct val="20000"/>
              </a:spcBef>
              <a:spcAft>
                <a:spcPct val="0"/>
              </a:spcAft>
              <a:buClrTx/>
              <a:buSzTx/>
              <a:buFontTx/>
              <a:buChar char="•"/>
              <a:tabLst/>
            </a:pPr>
            <a:endParaRPr kumimoji="0" lang="en-US" altLang="en-US" sz="3200" b="0" i="0" u="none" strike="noStrike" cap="none" normalizeH="0" baseline="0" dirty="0" smtClean="0">
              <a:ln>
                <a:noFill/>
              </a:ln>
              <a:solidFill>
                <a:schemeClr val="tx1"/>
              </a:solidFill>
              <a:effectLst/>
              <a:latin typeface="Arial" pitchFamily="34" charset="0"/>
            </a:endParaRPr>
          </a:p>
        </p:txBody>
      </p:sp>
      <p:sp>
        <p:nvSpPr>
          <p:cNvPr id="3" name="Title 2"/>
          <p:cNvSpPr>
            <a:spLocks noGrp="1" noChangeArrowheads="1"/>
          </p:cNvSpPr>
          <p:nvPr>
            <p:ph type="title" idx="4294967295"/>
          </p:nvPr>
        </p:nvSpPr>
        <p:spPr bwMode="auto">
          <a:xfrm>
            <a:off x="-2917351" y="1676401"/>
            <a:ext cx="10390716"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0000"/>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smtClean="0">
                <a:ln>
                  <a:noFill/>
                </a:ln>
                <a:solidFill>
                  <a:schemeClr val="tx2"/>
                </a:solidFill>
                <a:effectLst/>
                <a:latin typeface="Tahoma" pitchFamily="34" charset="0"/>
              </a:rPr>
              <a:t>Other Types </a:t>
            </a:r>
            <a:br>
              <a:rPr kumimoji="0" lang="en-US" altLang="en-US" sz="4400" b="1" i="0" u="none" strike="noStrike" cap="none" normalizeH="0" baseline="0" dirty="0" smtClean="0">
                <a:ln>
                  <a:noFill/>
                </a:ln>
                <a:solidFill>
                  <a:schemeClr val="tx2"/>
                </a:solidFill>
                <a:effectLst/>
                <a:latin typeface="Tahoma" pitchFamily="34" charset="0"/>
              </a:rPr>
            </a:br>
            <a:r>
              <a:rPr kumimoji="0" lang="en-US" altLang="en-US" sz="4400" b="1" i="0" u="none" strike="noStrike" cap="none" normalizeH="0" baseline="0" dirty="0" smtClean="0">
                <a:ln>
                  <a:noFill/>
                </a:ln>
                <a:solidFill>
                  <a:schemeClr val="tx2"/>
                </a:solidFill>
                <a:effectLst/>
                <a:latin typeface="Tahoma" pitchFamily="34" charset="0"/>
              </a:rPr>
              <a:t>of Amnesia</a:t>
            </a:r>
            <a:r>
              <a:rPr kumimoji="0" lang="en-US" altLang="en-US" sz="4400" b="0" i="0" u="none" strike="noStrike" cap="none" normalizeH="0" baseline="0" dirty="0" smtClean="0">
                <a:ln>
                  <a:noFill/>
                </a:ln>
                <a:solidFill>
                  <a:schemeClr val="tx2"/>
                </a:solidFill>
                <a:effectLst/>
                <a:latin typeface="Tahoma" pitchFamily="34" charset="0"/>
              </a:rPr>
              <a:t/>
            </a:r>
            <a:br>
              <a:rPr kumimoji="0" lang="en-US" altLang="en-US" sz="4400" b="0" i="0" u="none" strike="noStrike" cap="none" normalizeH="0" baseline="0" dirty="0" smtClean="0">
                <a:ln>
                  <a:noFill/>
                </a:ln>
                <a:solidFill>
                  <a:schemeClr val="tx2"/>
                </a:solidFill>
                <a:effectLst/>
                <a:latin typeface="Tahoma" pitchFamily="34" charset="0"/>
              </a:rPr>
            </a:br>
            <a:endParaRPr kumimoji="0" lang="en-US" altLang="en-US" sz="4400" b="0" i="0" u="none" strike="noStrike" cap="none" normalizeH="0" baseline="0" dirty="0" smtClean="0">
              <a:ln>
                <a:noFill/>
              </a:ln>
              <a:solidFill>
                <a:schemeClr val="tx2"/>
              </a:solidFill>
              <a:effectLst/>
              <a:latin typeface="Arial"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880" b="8772"/>
          <a:stretch/>
        </p:blipFill>
        <p:spPr>
          <a:xfrm>
            <a:off x="406400" y="2667000"/>
            <a:ext cx="4470400" cy="2971800"/>
          </a:xfrm>
          <a:prstGeom prst="rect">
            <a:avLst/>
          </a:prstGeom>
        </p:spPr>
      </p:pic>
    </p:spTree>
    <p:extLst>
      <p:ext uri="{BB962C8B-B14F-4D97-AF65-F5344CB8AC3E}">
        <p14:creationId xmlns:p14="http://schemas.microsoft.com/office/powerpoint/2010/main" val="3266227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Grp="1" noChangeArrowheads="1"/>
          </p:cNvSpPr>
          <p:nvPr>
            <p:ph type="body" idx="4294967295"/>
          </p:nvPr>
        </p:nvSpPr>
        <p:spPr bwMode="auto">
          <a:xfrm>
            <a:off x="4876800" y="762001"/>
            <a:ext cx="6982691" cy="559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1" i="0" u="sng" strike="noStrike" cap="none" normalizeH="0" baseline="0" dirty="0" smtClean="0">
                <a:ln>
                  <a:noFill/>
                </a:ln>
                <a:solidFill>
                  <a:schemeClr val="tx1"/>
                </a:solidFill>
                <a:effectLst/>
                <a:latin typeface="Tahoma" pitchFamily="34" charset="0"/>
              </a:rPr>
              <a:t>Blackout phenomenon</a:t>
            </a:r>
            <a:r>
              <a:rPr kumimoji="0" lang="en-US" altLang="en-US" sz="2800" b="0" i="0" u="none" strike="noStrike" cap="none" normalizeH="0" baseline="0" dirty="0" smtClean="0">
                <a:ln>
                  <a:noFill/>
                </a:ln>
                <a:solidFill>
                  <a:schemeClr val="tx1"/>
                </a:solidFill>
                <a:effectLst/>
                <a:latin typeface="Tahoma" pitchFamily="34" charset="0"/>
              </a:rPr>
              <a:t> can be caused by excessive short-term alcohol consumption, with the amnesia being of the anterograde type. </a:t>
            </a:r>
          </a:p>
          <a:p>
            <a:pPr marL="342900" marR="0" lvl="0" indent="-342900" algn="l" defTabSz="914400" rtl="0" eaLnBrk="0" fontAlgn="base" latinLnBrk="0" hangingPunct="0">
              <a:lnSpc>
                <a:spcPct val="100000"/>
              </a:lnSpc>
              <a:spcBef>
                <a:spcPct val="20000"/>
              </a:spcBef>
              <a:spcAft>
                <a:spcPct val="0"/>
              </a:spcAft>
              <a:buClr>
                <a:schemeClr val="folHlink"/>
              </a:buClr>
              <a:buSzPts val="1700"/>
              <a:buFont typeface="Wingdings" pitchFamily="2" charset="2"/>
              <a:buChar char="n"/>
              <a:tabLst/>
            </a:pPr>
            <a:r>
              <a:rPr kumimoji="0" lang="en-US" altLang="en-US" sz="2800" b="1" i="0" u="none" strike="noStrike" cap="none" normalizeH="0" baseline="0" dirty="0" err="1" smtClean="0">
                <a:ln>
                  <a:noFill/>
                </a:ln>
                <a:solidFill>
                  <a:schemeClr val="tx1"/>
                </a:solidFill>
                <a:effectLst/>
                <a:latin typeface="Tahoma" pitchFamily="34" charset="0"/>
              </a:rPr>
              <a:t>Korsakoff's</a:t>
            </a:r>
            <a:r>
              <a:rPr kumimoji="0" lang="en-US" altLang="en-US" sz="2800" b="1" i="0" u="none" strike="noStrike" cap="none" normalizeH="0" baseline="0" dirty="0" smtClean="0">
                <a:ln>
                  <a:noFill/>
                </a:ln>
                <a:solidFill>
                  <a:schemeClr val="tx1"/>
                </a:solidFill>
                <a:effectLst/>
                <a:latin typeface="Tahoma" pitchFamily="34" charset="0"/>
              </a:rPr>
              <a:t> syndrome</a:t>
            </a:r>
            <a:r>
              <a:rPr kumimoji="0" lang="en-US" altLang="en-US" sz="2800" b="0" i="0" u="none" strike="noStrike" cap="none" normalizeH="0" baseline="0" dirty="0" smtClean="0">
                <a:ln>
                  <a:noFill/>
                </a:ln>
                <a:solidFill>
                  <a:schemeClr val="tx1"/>
                </a:solidFill>
                <a:effectLst/>
                <a:latin typeface="Tahoma" pitchFamily="34" charset="0"/>
              </a:rPr>
              <a:t> can result from long-term alcoholism or malnutrition. It is caused by brain damage due to a Vitamin B1 deficiency and will be progressive if alcohol intake and nutrition pattern are not modified. </a:t>
            </a:r>
            <a:endParaRPr kumimoji="0" lang="en-US" altLang="en-US" sz="3200" b="0" i="0" u="none" strike="noStrike" cap="none" normalizeH="0" baseline="0" dirty="0" smtClean="0">
              <a:ln>
                <a:noFill/>
              </a:ln>
              <a:solidFill>
                <a:schemeClr val="tx1"/>
              </a:solidFill>
              <a:effectLst/>
              <a:latin typeface="Arial" pitchFamily="34" charset="0"/>
            </a:endParaRPr>
          </a:p>
        </p:txBody>
      </p:sp>
      <p:pic>
        <p:nvPicPr>
          <p:cNvPr id="16386" name="Picture 2" descr="http://static.ddmcdn.com/gif/alcoholis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371600"/>
            <a:ext cx="4148667"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09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Vapor Trail</Template>
  <TotalTime>9563</TotalTime>
  <Words>13343</Words>
  <Application>Microsoft Office PowerPoint</Application>
  <PresentationFormat>Custom</PresentationFormat>
  <Paragraphs>1240</Paragraphs>
  <Slides>234</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234</vt:i4>
      </vt:variant>
    </vt:vector>
  </HeadingPairs>
  <TitlesOfParts>
    <vt:vector size="236" baseType="lpstr">
      <vt:lpstr>Vapor Trail</vt:lpstr>
      <vt:lpstr>Chart</vt:lpstr>
      <vt:lpstr>Cognitive perspective</vt:lpstr>
      <vt:lpstr>COGNITIVE PERSPECTIVE</vt:lpstr>
      <vt:lpstr> #20 Outline principles that define the cognitive level of analysis. </vt:lpstr>
      <vt:lpstr>PowerPoint Presentation</vt:lpstr>
      <vt:lpstr>5 steps in the development of the cognitive psychology</vt:lpstr>
      <vt:lpstr>Introspectionism</vt:lpstr>
      <vt:lpstr>Psychoanalysis</vt:lpstr>
      <vt:lpstr>Behaviorism</vt:lpstr>
      <vt:lpstr>John Watson </vt:lpstr>
      <vt:lpstr> Watson argued that behavior is governed primarily by the environment. </vt:lpstr>
      <vt:lpstr>Little Albert Experiment</vt:lpstr>
      <vt:lpstr>PowerPoint Presentation</vt:lpstr>
      <vt:lpstr>The Experiment</vt:lpstr>
      <vt:lpstr>PowerPoint Presentation</vt:lpstr>
      <vt:lpstr>PowerPoint Presentation</vt:lpstr>
      <vt:lpstr>Classical (Pavlovian) Conditioning</vt:lpstr>
      <vt:lpstr>Pavlov’s Dogs</vt:lpstr>
      <vt:lpstr>Unconditioned stimulus (UCS)</vt:lpstr>
      <vt:lpstr>Unconditioned Response (UCR)</vt:lpstr>
      <vt:lpstr> Conditioned Stimulus (CS)</vt:lpstr>
      <vt:lpstr>Conditioned Response (CR)</vt:lpstr>
      <vt:lpstr>PowerPoint Presentation</vt:lpstr>
      <vt:lpstr>OPERANT CONDITIONING</vt:lpstr>
      <vt:lpstr>Thorndike’s Law of Effect</vt:lpstr>
      <vt:lpstr>B.F. Skinner</vt:lpstr>
      <vt:lpstr>Skinner’s Learning Theory</vt:lpstr>
      <vt:lpstr>Skinner Box</vt:lpstr>
      <vt:lpstr>Operant Chamber</vt:lpstr>
      <vt:lpstr>Shaping Procedure</vt:lpstr>
      <vt:lpstr>Shaping Procedure</vt:lpstr>
      <vt:lpstr>Shaping Procedure</vt:lpstr>
      <vt:lpstr>Types of Reinforcement</vt:lpstr>
      <vt:lpstr>PowerPoint Presentation</vt:lpstr>
      <vt:lpstr>Punishment</vt:lpstr>
      <vt:lpstr>Punishment cont…</vt:lpstr>
      <vt:lpstr>Ways to Decrease Behavior</vt:lpstr>
      <vt:lpstr>Cognition and Operant Conditioning</vt:lpstr>
      <vt:lpstr>Cognitive Psychology</vt:lpstr>
      <vt:lpstr>PowerPoint Presentation</vt:lpstr>
      <vt:lpstr>PowerPoint Presentation</vt:lpstr>
      <vt:lpstr>Behavioral economics</vt:lpstr>
      <vt:lpstr>MEMORY</vt:lpstr>
      <vt:lpstr>MEMORY</vt:lpstr>
      <vt:lpstr>PowerPoint Presentation</vt:lpstr>
      <vt:lpstr>PowerPoint Presentation</vt:lpstr>
      <vt:lpstr>attention</vt:lpstr>
      <vt:lpstr>PowerPoint Presentation</vt:lpstr>
      <vt:lpstr>PowerPoint Presentation</vt:lpstr>
      <vt:lpstr>Effortful Processing</vt:lpstr>
      <vt:lpstr>PowerPoint Presentation</vt:lpstr>
      <vt:lpstr>Results</vt:lpstr>
      <vt:lpstr>Iconic and echoic memory</vt:lpstr>
      <vt:lpstr>3 Stage Model</vt:lpstr>
      <vt:lpstr>PowerPoint Presentation</vt:lpstr>
      <vt:lpstr>PowerPoint Presentation</vt:lpstr>
      <vt:lpstr>George Sperling</vt:lpstr>
      <vt:lpstr>PowerPoint Presentation</vt:lpstr>
      <vt:lpstr>PowerPoint Presentation</vt:lpstr>
      <vt:lpstr>PowerPoint Presentation</vt:lpstr>
      <vt:lpstr>George Sperling</vt:lpstr>
      <vt:lpstr>Free Recall</vt:lpstr>
      <vt:lpstr>Cued Recall</vt:lpstr>
      <vt:lpstr>PowerPoint Presentation</vt:lpstr>
      <vt:lpstr>PowerPoint Presentation</vt:lpstr>
      <vt:lpstr>PowerPoint Presentation</vt:lpstr>
      <vt:lpstr>PowerPoint Presentation</vt:lpstr>
      <vt:lpstr>Why We Remember What We Remember </vt:lpstr>
      <vt:lpstr>PowerPoint Presentation</vt:lpstr>
      <vt:lpstr>PowerPoint Presentation</vt:lpstr>
      <vt:lpstr>Glanzer and cunitz</vt:lpstr>
      <vt:lpstr>PowerPoint Presentation</vt:lpstr>
      <vt:lpstr>Long Term</vt:lpstr>
      <vt:lpstr>PowerPoint Presentation</vt:lpstr>
      <vt:lpstr>Why do we remember some things better than others?</vt:lpstr>
      <vt:lpstr> Flashbulb  Memory</vt:lpstr>
      <vt:lpstr>PowerPoint Presentation</vt:lpstr>
      <vt:lpstr>FLASHBULB MEMORY</vt:lpstr>
      <vt:lpstr>PowerPoint Presentation</vt:lpstr>
      <vt:lpstr>Method:</vt:lpstr>
      <vt:lpstr>Results</vt:lpstr>
      <vt:lpstr>PowerPoint Presentation</vt:lpstr>
      <vt:lpstr>Memorization</vt:lpstr>
      <vt:lpstr>Retrieval  of Memory</vt:lpstr>
      <vt:lpstr>Memory Tasks</vt:lpstr>
      <vt:lpstr>How to build a memory palace</vt:lpstr>
      <vt:lpstr>Mnemonic Devices</vt:lpstr>
      <vt:lpstr>A Web of Associations</vt:lpstr>
      <vt:lpstr>Was I here before?</vt:lpstr>
      <vt:lpstr>Mood Congruent Memory</vt:lpstr>
      <vt:lpstr>FORGETTING</vt:lpstr>
      <vt:lpstr>Three Sins of Forgetting: </vt:lpstr>
      <vt:lpstr>Three Sins of Distortion:  </vt:lpstr>
      <vt:lpstr>Amnesia</vt:lpstr>
      <vt:lpstr>Two Types:</vt:lpstr>
      <vt:lpstr>PowerPoint Presentation</vt:lpstr>
      <vt:lpstr>PowerPoint Presentation</vt:lpstr>
      <vt:lpstr>PowerPoint Presentation</vt:lpstr>
      <vt:lpstr>Other Types  of Amnesia </vt:lpstr>
      <vt:lpstr>PowerPoint Presentation</vt:lpstr>
      <vt:lpstr>PowerPoint Presentation</vt:lpstr>
      <vt:lpstr>Organization of LTM</vt:lpstr>
      <vt:lpstr>PowerPoint Presentation</vt:lpstr>
      <vt:lpstr>PowerPoint Presentation</vt:lpstr>
      <vt:lpstr>Atkinson-Shiffrin Model</vt:lpstr>
      <vt:lpstr>Multi-Store Model</vt:lpstr>
      <vt:lpstr>Criticisms of AS Model</vt:lpstr>
      <vt:lpstr>Clive Wearing</vt:lpstr>
      <vt:lpstr>Working Memory Model</vt:lpstr>
      <vt:lpstr>Working Memory</vt:lpstr>
      <vt:lpstr>PowerPoint Presentation</vt:lpstr>
      <vt:lpstr>Central Executive</vt:lpstr>
      <vt:lpstr>Phonological Loop</vt:lpstr>
      <vt:lpstr>Central Executive and Phonological Loop</vt:lpstr>
      <vt:lpstr>Visuo-Spatial</vt:lpstr>
      <vt:lpstr>Visuo/Spatial Scratchpad</vt:lpstr>
      <vt:lpstr>PowerPoint Presentation</vt:lpstr>
      <vt:lpstr>PowerPoint Presentation</vt:lpstr>
      <vt:lpstr>PowerPoint Presentation</vt:lpstr>
      <vt:lpstr>PowerPoint Presentation</vt:lpstr>
      <vt:lpstr>PowerPoint Presentation</vt:lpstr>
      <vt:lpstr>PowerPoint Presentation</vt:lpstr>
      <vt:lpstr>Active Memory</vt:lpstr>
      <vt:lpstr>Automatic Processing versus      Effortful Processing</vt:lpstr>
      <vt:lpstr>What is a Schema?</vt:lpstr>
      <vt:lpstr>What Schema do you have for the following:</vt:lpstr>
      <vt:lpstr>Biological Sex Identity</vt:lpstr>
      <vt:lpstr>What is gender identity?</vt:lpstr>
      <vt:lpstr>Gender Roles</vt:lpstr>
      <vt:lpstr>FREE TO BE YOU AND ME</vt:lpstr>
      <vt:lpstr>Pink vs. Blue</vt:lpstr>
      <vt:lpstr>Child Rearing</vt:lpstr>
      <vt:lpstr>Social learning theory</vt:lpstr>
      <vt:lpstr>Would you let your son have a dollhouse?       Would you allow your daughter to join the wrestling team?</vt:lpstr>
      <vt:lpstr>William Wants a Doll</vt:lpstr>
      <vt:lpstr>Gender Schema Theory</vt:lpstr>
      <vt:lpstr>Gender Schema Theory</vt:lpstr>
      <vt:lpstr>Identity constructed theory</vt:lpstr>
      <vt:lpstr>Gender Dysphoria</vt:lpstr>
      <vt:lpstr>Schemas and encoding</vt:lpstr>
      <vt:lpstr>Bransford and Johnson</vt:lpstr>
      <vt:lpstr>results</vt:lpstr>
      <vt:lpstr>Schema and Retrieval</vt:lpstr>
      <vt:lpstr>Method</vt:lpstr>
      <vt:lpstr>results</vt:lpstr>
      <vt:lpstr>exercise</vt:lpstr>
      <vt:lpstr>How accurate is our memory?</vt:lpstr>
      <vt:lpstr>Types of Schemas</vt:lpstr>
      <vt:lpstr>Darley and Gross</vt:lpstr>
      <vt:lpstr>Results:</vt:lpstr>
      <vt:lpstr>Bower, Black, and Turner</vt:lpstr>
      <vt:lpstr>Self-Schema</vt:lpstr>
      <vt:lpstr>Bottom up and top down processing:</vt:lpstr>
      <vt:lpstr>PowerPoint Presentation</vt:lpstr>
      <vt:lpstr>PowerPoint Presentation</vt:lpstr>
      <vt:lpstr>Rat man of bugelski &amp; alampay</vt:lpstr>
      <vt:lpstr>schematic Processing</vt:lpstr>
      <vt:lpstr>Thinking and Decision making</vt:lpstr>
      <vt:lpstr>Decision Making</vt:lpstr>
      <vt:lpstr>Decision Making</vt:lpstr>
      <vt:lpstr>Normative Models</vt:lpstr>
      <vt:lpstr>Theory of probability</vt:lpstr>
      <vt:lpstr>Descriptive Models</vt:lpstr>
      <vt:lpstr>Theory of Reasoned Action</vt:lpstr>
      <vt:lpstr>Theory of planned Behavior</vt:lpstr>
      <vt:lpstr>Adaptive decision maker framework</vt:lpstr>
      <vt:lpstr>Strategies</vt:lpstr>
      <vt:lpstr>PowerPoint Presentation</vt:lpstr>
      <vt:lpstr>Unreliability of memory</vt:lpstr>
      <vt:lpstr>Reconstructing Memory</vt:lpstr>
      <vt:lpstr>Loftus and palmer</vt:lpstr>
      <vt:lpstr>PowerPoint Presentation</vt:lpstr>
      <vt:lpstr>Conclusion</vt:lpstr>
      <vt:lpstr>Loftus, palmer, burns</vt:lpstr>
      <vt:lpstr>2-by-2 experiment</vt:lpstr>
      <vt:lpstr>McClosky and ZaraGoza</vt:lpstr>
      <vt:lpstr>Results</vt:lpstr>
      <vt:lpstr>Why do We use  heuristics?</vt:lpstr>
      <vt:lpstr>Heuristics</vt:lpstr>
      <vt:lpstr>Two Independent Systems</vt:lpstr>
      <vt:lpstr>PowerPoint Presentation</vt:lpstr>
      <vt:lpstr>Intuitive thinking</vt:lpstr>
      <vt:lpstr>Selective attention</vt:lpstr>
      <vt:lpstr>Change blindness</vt:lpstr>
      <vt:lpstr>PowerPoint Presentation</vt:lpstr>
      <vt:lpstr>Change blindness blindness</vt:lpstr>
      <vt:lpstr>Spotlight effect</vt:lpstr>
      <vt:lpstr>Asymmetric dominance decoy</vt:lpstr>
      <vt:lpstr>PowerPoint Presentation</vt:lpstr>
      <vt:lpstr>PowerPoint Presentation</vt:lpstr>
      <vt:lpstr>Confirmation bias</vt:lpstr>
      <vt:lpstr>PowerPoint Presentation</vt:lpstr>
      <vt:lpstr>Congruence Bias</vt:lpstr>
      <vt:lpstr>PowerPoint Presentation</vt:lpstr>
      <vt:lpstr>PowerPoint Presentation</vt:lpstr>
      <vt:lpstr>Illusory correlations</vt:lpstr>
      <vt:lpstr>PowerPoint Presentation</vt:lpstr>
      <vt:lpstr>PowerPoint Presentation</vt:lpstr>
      <vt:lpstr>Rorschach test</vt:lpstr>
      <vt:lpstr>rorschach</vt:lpstr>
      <vt:lpstr>PowerPoint Presentation</vt:lpstr>
      <vt:lpstr>Responses:</vt:lpstr>
      <vt:lpstr>Results</vt:lpstr>
      <vt:lpstr>PowerPoint Presentation</vt:lpstr>
      <vt:lpstr>festinger</vt:lpstr>
      <vt:lpstr>Theory of cognitive dissonance</vt:lpstr>
      <vt:lpstr>PowerPoint Presentation</vt:lpstr>
      <vt:lpstr>Freedman and fraser</vt:lpstr>
      <vt:lpstr>Emotion and cognition</vt:lpstr>
      <vt:lpstr>Theories of emotion</vt:lpstr>
      <vt:lpstr>James-lange theory of emotion</vt:lpstr>
      <vt:lpstr>example</vt:lpstr>
      <vt:lpstr>Criticisms</vt:lpstr>
      <vt:lpstr>Schachter and singer</vt:lpstr>
      <vt:lpstr>Two stage processing</vt:lpstr>
      <vt:lpstr>PowerPoint Presentation</vt:lpstr>
      <vt:lpstr>Schachter/singer study</vt:lpstr>
      <vt:lpstr>Method</vt:lpstr>
      <vt:lpstr>Results</vt:lpstr>
      <vt:lpstr>Criticisms</vt:lpstr>
      <vt:lpstr>Joseph ledoux</vt:lpstr>
      <vt:lpstr>PowerPoint Presentation</vt:lpstr>
      <vt:lpstr>Why do we remember some things better than others?</vt:lpstr>
      <vt:lpstr> Flashbulb  Memory</vt:lpstr>
      <vt:lpstr>PowerPoint Presentation</vt:lpstr>
      <vt:lpstr>FLASHBULB MEMORY</vt:lpstr>
      <vt:lpstr>PowerPoint Presentation</vt:lpstr>
      <vt:lpstr>Method:</vt:lpstr>
      <vt:lpstr>Results</vt:lpstr>
      <vt:lpstr>PowerPoint Presentation</vt:lpstr>
      <vt:lpstr>neisser</vt:lpstr>
      <vt:lpstr>Sharot </vt:lpstr>
      <vt:lpstr>results</vt:lpstr>
      <vt:lpstr>Talarico and rubin</vt:lpstr>
      <vt:lpstr>results</vt:lpstr>
    </vt:vector>
  </TitlesOfParts>
  <Company>Akron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Drugan, Kimberly</dc:creator>
  <cp:lastModifiedBy>Kim Drugan</cp:lastModifiedBy>
  <cp:revision>139</cp:revision>
  <dcterms:created xsi:type="dcterms:W3CDTF">2018-10-16T19:15:55Z</dcterms:created>
  <dcterms:modified xsi:type="dcterms:W3CDTF">2019-02-14T11:28:07Z</dcterms:modified>
</cp:coreProperties>
</file>