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35" r:id="rId39"/>
    <p:sldId id="322" r:id="rId40"/>
    <p:sldId id="325" r:id="rId41"/>
    <p:sldId id="328" r:id="rId42"/>
    <p:sldId id="329" r:id="rId43"/>
    <p:sldId id="330" r:id="rId44"/>
    <p:sldId id="331" r:id="rId45"/>
    <p:sldId id="326" r:id="rId46"/>
    <p:sldId id="327" r:id="rId47"/>
    <p:sldId id="297" r:id="rId48"/>
    <p:sldId id="298" r:id="rId49"/>
    <p:sldId id="299" r:id="rId50"/>
    <p:sldId id="300" r:id="rId51"/>
    <p:sldId id="301" r:id="rId52"/>
    <p:sldId id="302" r:id="rId53"/>
    <p:sldId id="303" r:id="rId54"/>
    <p:sldId id="324" r:id="rId55"/>
    <p:sldId id="323" r:id="rId56"/>
    <p:sldId id="304" r:id="rId57"/>
    <p:sldId id="305" r:id="rId58"/>
    <p:sldId id="306" r:id="rId59"/>
    <p:sldId id="307" r:id="rId60"/>
    <p:sldId id="308" r:id="rId61"/>
    <p:sldId id="309" r:id="rId62"/>
    <p:sldId id="296" r:id="rId63"/>
    <p:sldId id="294" r:id="rId64"/>
    <p:sldId id="295" r:id="rId65"/>
    <p:sldId id="332" r:id="rId66"/>
    <p:sldId id="333" r:id="rId67"/>
    <p:sldId id="33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E32AC-ECB1-4A35-9997-ECA502BFE0E4}" type="datetimeFigureOut">
              <a:rPr lang="en-US" smtClean="0"/>
              <a:pPr/>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F4B0-AE6A-419D-94A9-ACD063C40818}" type="slidenum">
              <a:rPr lang="en-US" smtClean="0"/>
              <a:pPr/>
              <a:t>‹#›</a:t>
            </a:fld>
            <a:endParaRPr lang="en-US"/>
          </a:p>
        </p:txBody>
      </p:sp>
    </p:spTree>
    <p:extLst>
      <p:ext uri="{BB962C8B-B14F-4D97-AF65-F5344CB8AC3E}">
        <p14:creationId xmlns:p14="http://schemas.microsoft.com/office/powerpoint/2010/main" val="377153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0AF9D60-F001-4E9A-AD18-DFC0C30698FA}"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900" smtClean="0"/>
              <a:t>Many laws and rules in a society or in a group are formally written down and must be legally followed. For example, in the US, you cannot go out and beat up someone.</a:t>
            </a:r>
          </a:p>
          <a:p>
            <a:r>
              <a:rPr lang="en-US" sz="900" smtClean="0"/>
              <a:t>But, there are many rules and “laws” that are informal and unwritten. These rules are usually part of the closest group that you belong to, for example, your group of friends. Following these informal rules, called </a:t>
            </a:r>
            <a:r>
              <a:rPr lang="en-US" sz="900" b="1" i="1" smtClean="0"/>
              <a:t>social norms</a:t>
            </a:r>
            <a:r>
              <a:rPr lang="en-US" sz="900" smtClean="0"/>
              <a:t>, is not a matter of legality; rather, is a matter of how you are expected to act and think in certain situations. That is, </a:t>
            </a:r>
            <a:r>
              <a:rPr lang="en-US" sz="900" b="1" i="1" smtClean="0"/>
              <a:t>social norms</a:t>
            </a:r>
            <a:r>
              <a:rPr lang="en-US" sz="900" smtClean="0"/>
              <a:t> are a set of guidelines that groups use to persuade members of the group in ways that they should think and act.</a:t>
            </a:r>
          </a:p>
          <a:p>
            <a:r>
              <a:rPr lang="en-US" sz="900" smtClean="0"/>
              <a:t>Sherif had participants sit, individually in a room and watch a beam of light projected on to a screen. All participants experienced the </a:t>
            </a:r>
            <a:r>
              <a:rPr lang="en-US" sz="900" b="1" i="1" smtClean="0"/>
              <a:t>autokinetic effect</a:t>
            </a:r>
            <a:r>
              <a:rPr lang="en-US" sz="900" smtClean="0"/>
              <a:t>, that is, the light appeared to move though it was static. The individual estimates of how far the light moved were highly variable. Sherif then placed the participants into groups of three to try to come up with group estimates of how far the light had moved (while watching it again). Finally, he re-tested the individuals without the aid of their groups. What happened, was that, after the group-testing was completed, participants’ estimates of the distance that the light had moved were very close to the estimates that the group had made together. Thus, the group participation had created a frame of reference that the individuals used in making their own judgments later.</a:t>
            </a:r>
          </a:p>
          <a:p>
            <a:r>
              <a:rPr lang="en-US" sz="900" b="1" i="1" smtClean="0"/>
              <a:t>Group polarization</a:t>
            </a:r>
            <a:r>
              <a:rPr lang="en-US" sz="900" smtClean="0"/>
              <a:t> occurs when the initial decision or position of a group becomes more extreme over time and over more discussion. For example, if a group decided on a risky decision, later on, the final decision will be even riskier. Or, if the initial position is conservative, the final position and decision will be even more conservative.</a:t>
            </a:r>
          </a:p>
          <a:p>
            <a:r>
              <a:rPr lang="en-US" sz="900" smtClean="0"/>
              <a:t>For example, a group that is racially prejudiced will become more prejudiced after discussion of the topic. The reason for this seems to be constant reinforcement of the position of the group through repeated discussion.</a:t>
            </a:r>
          </a:p>
          <a:p>
            <a:r>
              <a:rPr lang="en-US" sz="900" b="1" i="1" smtClean="0"/>
              <a:t>Groupthink</a:t>
            </a:r>
            <a:r>
              <a:rPr lang="en-US" sz="900" smtClean="0"/>
              <a:t> is the desire to avoid dissent from the group’s position so as to maintain a consensus of the group. Generally, groupthink occurs when a very important decision is made in a stressful situation and when the stakes are potentially very high. An example of this is the Iraq war. There was little to no dissent in the Bush administration (that we are aware of), the situation was stressful (for US citizens, not the administration) and the stakes were potentially high (for oil companies). This desire by a few to go to war caused everyone in the administration to conform to the group consensus.</a:t>
            </a:r>
            <a:endParaRPr lang="en-US" sz="900" b="1"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8A20EBA-A58C-4E0E-B1E9-B8C6E35F6077}" type="slidenum">
              <a:rPr lang="en-US" smtClean="0"/>
              <a:pPr/>
              <a:t>51</a:t>
            </a:fld>
            <a:endParaRPr lang="en-US" smtClean="0"/>
          </a:p>
        </p:txBody>
      </p:sp>
      <p:sp>
        <p:nvSpPr>
          <p:cNvPr id="73731" name="Rectangle 2"/>
          <p:cNvSpPr>
            <a:spLocks noGrp="1" noRot="1" noChangeAspect="1" noChangeArrowheads="1" noTextEdit="1"/>
          </p:cNvSpPr>
          <p:nvPr>
            <p:ph type="sldImg"/>
          </p:nvPr>
        </p:nvSpPr>
        <p:spPr>
          <a:xfrm>
            <a:off x="1144588" y="685800"/>
            <a:ext cx="4572000" cy="3429000"/>
          </a:xfrm>
          <a:ln/>
        </p:spPr>
      </p:sp>
      <p:sp>
        <p:nvSpPr>
          <p:cNvPr id="73732" name="Rectangle 3"/>
          <p:cNvSpPr>
            <a:spLocks noGrp="1" noChangeArrowheads="1"/>
          </p:cNvSpPr>
          <p:nvPr>
            <p:ph type="body" idx="1"/>
          </p:nvPr>
        </p:nvSpPr>
        <p:spPr>
          <a:noFill/>
          <a:ln/>
        </p:spPr>
        <p:txBody>
          <a:bodyPr/>
          <a:lstStyle/>
          <a:p>
            <a:pPr eaLnBrk="1" hangingPunct="1">
              <a:lnSpc>
                <a:spcPct val="90000"/>
              </a:lnSpc>
            </a:pPr>
            <a:r>
              <a:rPr lang="en-US" sz="1000" b="1" i="1" smtClean="0">
                <a:cs typeface="Times New Roman" pitchFamily="18" charset="0"/>
              </a:rPr>
              <a:t>Obedience</a:t>
            </a:r>
            <a:r>
              <a:rPr lang="en-US" sz="1000" smtClean="0">
                <a:cs typeface="Times New Roman" pitchFamily="18" charset="0"/>
              </a:rPr>
              <a:t> is, loosely defined, as the situation where a person behaves or thinks in accordance with the desires and orders of a superior, even when they do not think that what they are doing is justified or OK. That is, people comply with the request of superiors and are persuaded by the arguments made by people in authority. (The Iraq war is a good example.)</a:t>
            </a:r>
          </a:p>
          <a:p>
            <a:pPr eaLnBrk="1" hangingPunct="1">
              <a:lnSpc>
                <a:spcPct val="90000"/>
              </a:lnSpc>
            </a:pPr>
            <a:r>
              <a:rPr lang="en-US" sz="1000" smtClean="0">
                <a:cs typeface="Times New Roman" pitchFamily="18" charset="0"/>
              </a:rPr>
              <a:t>An example of obedience is the behavior of the Nazi concentration camp workers during WWII. In this case</a:t>
            </a:r>
          </a:p>
          <a:p>
            <a:pPr eaLnBrk="1" hangingPunct="1">
              <a:lnSpc>
                <a:spcPct val="90000"/>
              </a:lnSpc>
            </a:pPr>
            <a:endParaRPr lang="en-US" sz="1000" smtClean="0">
              <a:cs typeface="Times New Roman" pitchFamily="18" charset="0"/>
            </a:endParaRPr>
          </a:p>
          <a:p>
            <a:pPr eaLnBrk="1" hangingPunct="1">
              <a:lnSpc>
                <a:spcPct val="90000"/>
              </a:lnSpc>
            </a:pPr>
            <a:r>
              <a:rPr lang="en-US" sz="1000" smtClean="0">
                <a:cs typeface="Times New Roman" pitchFamily="18" charset="0"/>
              </a:rPr>
              <a:t>It was not actually a memory experiment, but was actually an experiment on obedience.</a:t>
            </a:r>
          </a:p>
          <a:p>
            <a:pPr eaLnBrk="1" hangingPunct="1">
              <a:lnSpc>
                <a:spcPct val="90000"/>
              </a:lnSpc>
            </a:pPr>
            <a:r>
              <a:rPr lang="en-US" sz="1000" smtClean="0">
                <a:cs typeface="Times New Roman" pitchFamily="18" charset="0"/>
              </a:rPr>
              <a:t>The “learner” was not actually a participant, but was a paid actor.</a:t>
            </a:r>
          </a:p>
          <a:p>
            <a:pPr eaLnBrk="1" hangingPunct="1">
              <a:lnSpc>
                <a:spcPct val="90000"/>
              </a:lnSpc>
            </a:pPr>
            <a:r>
              <a:rPr lang="en-US" sz="1000" smtClean="0">
                <a:cs typeface="Times New Roman" pitchFamily="18" charset="0"/>
              </a:rPr>
              <a:t>The “teachers” were told that they were to teach the learner a series of words to learn and that the learner would repeat the words. Anytime that the “learner” was incorrect” they should give him a shock and then increase the voltage.</a:t>
            </a:r>
          </a:p>
          <a:p>
            <a:pPr eaLnBrk="1" hangingPunct="1">
              <a:lnSpc>
                <a:spcPct val="90000"/>
              </a:lnSpc>
            </a:pPr>
            <a:r>
              <a:rPr lang="en-US" sz="1000" smtClean="0">
                <a:cs typeface="Times New Roman" pitchFamily="18" charset="0"/>
              </a:rPr>
              <a:t>The device that was used to deliver the shocks is shown here. It had a range of voltage from 15-450 volts with different labels under some of the voltages; from “Slight Shock” to Danger: Severe Shock” to the ominous “XXX”.</a:t>
            </a:r>
          </a:p>
          <a:p>
            <a:pPr eaLnBrk="1" hangingPunct="1">
              <a:lnSpc>
                <a:spcPct val="90000"/>
              </a:lnSpc>
            </a:pPr>
            <a:endParaRPr lang="en-US" sz="1000" smtClean="0">
              <a:cs typeface="Times New Roman" pitchFamily="18" charset="0"/>
            </a:endParaRPr>
          </a:p>
          <a:p>
            <a:pPr eaLnBrk="1" hangingPunct="1">
              <a:lnSpc>
                <a:spcPct val="90000"/>
              </a:lnSpc>
            </a:pPr>
            <a:r>
              <a:rPr lang="en-US" sz="1000" smtClean="0">
                <a:cs typeface="Times New Roman" pitchFamily="18" charset="0"/>
              </a:rPr>
              <a:t>The “learner” was not shocked, but acted out different levels of pain to each shock.</a:t>
            </a:r>
          </a:p>
          <a:p>
            <a:pPr eaLnBrk="1" hangingPunct="1">
              <a:lnSpc>
                <a:spcPct val="90000"/>
              </a:lnSpc>
            </a:pPr>
            <a:r>
              <a:rPr lang="en-US" sz="1000" smtClean="0">
                <a:cs typeface="Times New Roman" pitchFamily="18" charset="0"/>
              </a:rPr>
              <a:t>The researcher made sure that the “teacher”: increased the shock severity after each mistake.</a:t>
            </a:r>
          </a:p>
          <a:p>
            <a:pPr eaLnBrk="1" hangingPunct="1">
              <a:lnSpc>
                <a:spcPct val="90000"/>
              </a:lnSpc>
            </a:pPr>
            <a:r>
              <a:rPr lang="en-US" sz="1000" smtClean="0">
                <a:cs typeface="Times New Roman" pitchFamily="18" charset="0"/>
              </a:rPr>
              <a:t>At the 300-Volt level the “learner” pounded the wall and stopped responding to all questions. At this point, the researcher told the “teacher” that ‘no-answer’ was an incorrect answer and to increase the voltage to 315-Volts and shock again. If the teacher complied, the “learner” continued to pound the wall again, but made no verbal response.</a:t>
            </a:r>
          </a:p>
          <a:p>
            <a:pPr eaLnBrk="1" hangingPunct="1">
              <a:lnSpc>
                <a:spcPct val="90000"/>
              </a:lnSpc>
            </a:pPr>
            <a:r>
              <a:rPr lang="en-US" sz="1000" smtClean="0">
                <a:cs typeface="Times New Roman" pitchFamily="18" charset="0"/>
              </a:rPr>
              <a:t>If the “teachers” did not want to continue, The researcher said: “Please go on.” “The experiment requires that you continue.” It is absolutely essential that you continue.” You have no other choice, you must go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0723" name="Rectangle 102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12</a:t>
            </a:r>
          </a:p>
        </p:txBody>
      </p:sp>
      <p:sp>
        <p:nvSpPr>
          <p:cNvPr id="30724" name="Rectangle 102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0725" name="Rectangle 102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0726" name="Rectangle 103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0727" name="Rectangle 103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11</a:t>
            </a:r>
          </a:p>
        </p:txBody>
      </p:sp>
      <p:sp>
        <p:nvSpPr>
          <p:cNvPr id="30728" name="Rectangle 103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0729" name="Rectangle 103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0730" name="Rectangle 1034"/>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30731" name="Rectangle 1035"/>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4</a:t>
            </a:r>
          </a:p>
        </p:txBody>
      </p:sp>
      <p:sp>
        <p:nvSpPr>
          <p:cNvPr id="30732" name="Rectangle 1036"/>
          <p:cNvSpPr>
            <a:spLocks noChangeArrowheads="1"/>
          </p:cNvSpPr>
          <p:nvPr/>
        </p:nvSpPr>
        <p:spPr bwMode="auto">
          <a:xfrm>
            <a:off x="-1588" y="8685213"/>
            <a:ext cx="2971801" cy="458787"/>
          </a:xfrm>
          <a:prstGeom prst="rect">
            <a:avLst/>
          </a:prstGeom>
          <a:noFill/>
          <a:ln w="12700">
            <a:noFill/>
            <a:miter lim="800000"/>
            <a:headEnd/>
            <a:tailEnd/>
          </a:ln>
        </p:spPr>
        <p:txBody>
          <a:bodyPr wrap="none" anchor="ctr"/>
          <a:lstStyle/>
          <a:p>
            <a:endParaRPr lang="en-US"/>
          </a:p>
        </p:txBody>
      </p:sp>
      <p:sp>
        <p:nvSpPr>
          <p:cNvPr id="30733" name="Rectangle 1037"/>
          <p:cNvSpPr>
            <a:spLocks noChangeArrowheads="1"/>
          </p:cNvSpPr>
          <p:nvPr/>
        </p:nvSpPr>
        <p:spPr bwMode="auto">
          <a:xfrm>
            <a:off x="-1588" y="0"/>
            <a:ext cx="2971801" cy="457200"/>
          </a:xfrm>
          <a:prstGeom prst="rect">
            <a:avLst/>
          </a:prstGeom>
          <a:noFill/>
          <a:ln w="12700">
            <a:noFill/>
            <a:miter lim="800000"/>
            <a:headEnd/>
            <a:tailEnd/>
          </a:ln>
        </p:spPr>
        <p:txBody>
          <a:bodyPr wrap="none" anchor="ctr"/>
          <a:lstStyle/>
          <a:p>
            <a:endParaRPr lang="en-US"/>
          </a:p>
        </p:txBody>
      </p:sp>
      <p:sp>
        <p:nvSpPr>
          <p:cNvPr id="30734" name="Rectangle 1038"/>
          <p:cNvSpPr>
            <a:spLocks noGrp="1" noRot="1" noChangeAspect="1" noChangeArrowheads="1" noTextEdit="1"/>
          </p:cNvSpPr>
          <p:nvPr>
            <p:ph type="sldImg"/>
          </p:nvPr>
        </p:nvSpPr>
        <p:spPr>
          <a:xfrm>
            <a:off x="1150938" y="692150"/>
            <a:ext cx="4556125" cy="3416300"/>
          </a:xfrm>
          <a:ln cap="flat"/>
        </p:spPr>
      </p:sp>
      <p:sp>
        <p:nvSpPr>
          <p:cNvPr id="30735" name="Rectangle 1039"/>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D4B0B77-7FDA-4BCA-B68F-DC0D1C6764CC}" type="slidenum">
              <a:rPr lang="en-US" smtClean="0"/>
              <a:pPr/>
              <a:t>56</a:t>
            </a:fld>
            <a:endParaRPr lang="en-US" smtClean="0"/>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a:ln/>
        </p:spPr>
        <p:txBody>
          <a:bodyPr/>
          <a:lstStyle/>
          <a:p>
            <a:pPr eaLnBrk="1" hangingPunct="1"/>
            <a:r>
              <a:rPr lang="en-US" smtClean="0">
                <a:cs typeface="Times New Roman" pitchFamily="18" charset="0"/>
              </a:rPr>
              <a:t>What is even more interesting is that, in a later experiment, Milgram found that 37.5% of participants would still give lethal shocks even when the learner was in the same room and could personally see the man struggling and in pain.</a:t>
            </a:r>
          </a:p>
          <a:p>
            <a:pPr eaLnBrk="1" hangingPunct="1"/>
            <a:r>
              <a:rPr lang="en-US" smtClean="0">
                <a:cs typeface="Times New Roman" pitchFamily="18" charset="0"/>
              </a:rPr>
              <a:t>What is even more amazing, is that 30% would hold the man’s hand against a metal plate so that he would still be shocked when he tried to move his hand.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9514E11-F510-4BB8-8F66-0E4AA8647ABA}" type="slidenum">
              <a:rPr lang="en-US" smtClean="0"/>
              <a:pPr/>
              <a:t>57</a:t>
            </a:fld>
            <a:endParaRPr lang="en-US" smtClean="0"/>
          </a:p>
        </p:txBody>
      </p:sp>
      <p:sp>
        <p:nvSpPr>
          <p:cNvPr id="75779" name="Rectangle 2"/>
          <p:cNvSpPr>
            <a:spLocks noGrp="1" noRot="1" noChangeAspect="1" noChangeArrowheads="1" noTextEdit="1"/>
          </p:cNvSpPr>
          <p:nvPr>
            <p:ph type="sldImg"/>
          </p:nvPr>
        </p:nvSpPr>
        <p:spPr>
          <a:xfrm>
            <a:off x="1144588" y="685800"/>
            <a:ext cx="4572000" cy="3429000"/>
          </a:xfrm>
          <a:ln/>
        </p:spPr>
      </p:sp>
      <p:sp>
        <p:nvSpPr>
          <p:cNvPr id="75780" name="Rectangle 3"/>
          <p:cNvSpPr>
            <a:spLocks noGrp="1" noChangeArrowheads="1"/>
          </p:cNvSpPr>
          <p:nvPr>
            <p:ph type="body" idx="1"/>
          </p:nvPr>
        </p:nvSpPr>
        <p:spPr>
          <a:noFill/>
          <a:ln/>
        </p:spPr>
        <p:txBody>
          <a:bodyPr/>
          <a:lstStyle/>
          <a:p>
            <a:pPr eaLnBrk="1" hangingPunct="1"/>
            <a:r>
              <a:rPr lang="en-US" smtClean="0">
                <a:cs typeface="Times New Roman" pitchFamily="18" charset="0"/>
              </a:rPr>
              <a:t>What is even more interesting is that, in a later experiment, Milgram found that 37.5% of participants would still give lethal shocks even when the learner was in the same room and could personally see the man struggling and in pain.</a:t>
            </a:r>
          </a:p>
          <a:p>
            <a:pPr eaLnBrk="1" hangingPunct="1"/>
            <a:r>
              <a:rPr lang="en-US" smtClean="0">
                <a:cs typeface="Times New Roman" pitchFamily="18" charset="0"/>
              </a:rPr>
              <a:t>What is even more amazing, is that 30% would hold the man’s hand against a metal plate so that he would still be shocked when he tried to move his hand.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18A1A6E-2BE7-43A7-A227-CD8A905C0E24}" type="slidenum">
              <a:rPr lang="en-US" smtClean="0"/>
              <a:pPr/>
              <a:t>61</a:t>
            </a:fld>
            <a:endParaRPr lang="en-US" smtClean="0"/>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noFill/>
          <a:ln/>
        </p:spPr>
        <p:txBody>
          <a:bodyPr/>
          <a:lstStyle/>
          <a:p>
            <a:pPr eaLnBrk="1" hangingPunct="1"/>
            <a:r>
              <a:rPr lang="en-US" smtClean="0">
                <a:cs typeface="Times New Roman" pitchFamily="18" charset="0"/>
              </a:rPr>
              <a:t>In Milgram’s experiments, the authority figure was the researcher, who prodded the participants to keep shocking the man. These studies seem to explain some of the behavior of Nazi death camp soldiers that killed people, that is, they were following orders. (This defense did not work at Nuremburg!)</a:t>
            </a:r>
          </a:p>
          <a:p>
            <a:pPr eaLnBrk="1" hangingPunct="1"/>
            <a:endParaRPr lang="en-US" smtClean="0">
              <a:cs typeface="Times New Roman" pitchFamily="18" charset="0"/>
            </a:endParaRPr>
          </a:p>
          <a:p>
            <a:pPr eaLnBrk="1" hangingPunct="1"/>
            <a:r>
              <a:rPr lang="en-US" smtClean="0">
                <a:cs typeface="Times New Roman" pitchFamily="18" charset="0"/>
              </a:rPr>
              <a:t>What is interesting is that Milgram’s results represent the </a:t>
            </a:r>
            <a:r>
              <a:rPr lang="en-US" b="1" i="1" smtClean="0">
                <a:cs typeface="Times New Roman" pitchFamily="18" charset="0"/>
              </a:rPr>
              <a:t>fundamental attribution error</a:t>
            </a:r>
            <a:r>
              <a:rPr lang="en-US" smtClean="0">
                <a:cs typeface="Times New Roman" pitchFamily="18" charset="0"/>
              </a:rPr>
              <a:t>. Remember, this is where people underestimate the effectiveness of situational factors and overestimate the effect of dispositional factors, in the control of human behavior. In this case, the situational factors was the authority figure and the orders given and the dispositional factors was the person’s desire not to harm people.</a:t>
            </a:r>
          </a:p>
          <a:p>
            <a:pPr eaLnBrk="1" hangingPunct="1"/>
            <a:endParaRPr lang="en-US" smtClean="0">
              <a:cs typeface="Times New Roman" pitchFamily="18" charset="0"/>
            </a:endParaRPr>
          </a:p>
          <a:p>
            <a:pPr eaLnBrk="1" hangingPunct="1"/>
            <a:r>
              <a:rPr lang="en-US" smtClean="0">
                <a:cs typeface="Times New Roman" pitchFamily="18" charset="0"/>
              </a:rPr>
              <a:t>Many people have questioned whether Milgram should have done his study in this way.</a:t>
            </a:r>
          </a:p>
          <a:p>
            <a:pPr eaLnBrk="1" hangingPunct="1"/>
            <a:r>
              <a:rPr lang="en-US" smtClean="0">
                <a:cs typeface="Times New Roman" pitchFamily="18" charset="0"/>
              </a:rPr>
              <a:t>Although the participants were very stressed, Milgram did practice this experiment before implementing it and was very careful to provide assistance and counseling to the participants if they needed it (which they did).</a:t>
            </a:r>
          </a:p>
          <a:p>
            <a:pPr eaLnBrk="1" hangingPunct="1"/>
            <a:r>
              <a:rPr lang="en-US" smtClean="0">
                <a:cs typeface="Times New Roman" pitchFamily="18" charset="0"/>
              </a:rPr>
              <a:t>It should be noted that in a follow-up questionnaire, 84% of the participants reported that they were glad to have taken part in the study whereas only 1.3% were angered and not happy.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80685DA-99B2-4285-87CF-E06E90458121}" type="slidenum">
              <a:rPr lang="en-US" smtClean="0"/>
              <a:pPr/>
              <a:t>63</a:t>
            </a:fld>
            <a:endParaRPr 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a:ln/>
        </p:spPr>
        <p:txBody>
          <a:bodyPr/>
          <a:lstStyle/>
          <a:p>
            <a:pPr eaLnBrk="1" hangingPunct="1"/>
            <a:r>
              <a:rPr lang="en-US" sz="1000" b="1" smtClean="0"/>
              <a:t>Kitty Genovese: </a:t>
            </a:r>
            <a:r>
              <a:rPr lang="en-US" sz="1000" smtClean="0"/>
              <a:t>Robed, raped and repeatedly stabbed by an assailant. About 38 people heard her screams and please for help. After 35 minutes, the assailant returned and finished off the job. This produced a hug outcry of angst from people all over the world. People in the media initially suggested that the emotions and attitudes of people living in urban environments had gotten so cold that this was able to happen. However, most of the eyewitnesses were actually quite nice and friendly people. The irony is that the crime went unreported </a:t>
            </a:r>
            <a:r>
              <a:rPr lang="en-US" sz="1000" i="1" smtClean="0"/>
              <a:t>because</a:t>
            </a:r>
            <a:r>
              <a:rPr lang="en-US" sz="1000" smtClean="0"/>
              <a:t> there was so many eyewitnesses.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6063494-6739-4D9A-8C6F-0D564AC879AE}" type="slidenum">
              <a:rPr lang="en-US" smtClean="0"/>
              <a:pPr/>
              <a:t>64</a:t>
            </a:fld>
            <a:endParaRPr lang="en-US" smtClean="0"/>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noFill/>
          <a:ln/>
        </p:spPr>
        <p:txBody>
          <a:bodyPr/>
          <a:lstStyle/>
          <a:p>
            <a:pPr eaLnBrk="1" hangingPunct="1"/>
            <a:r>
              <a:rPr lang="en-US" sz="1000" smtClean="0"/>
              <a:t>In Darley’s study, the participants were actually sitting in other rooms while engaged in the discussion. Like Asch, there was only 1 real student present.</a:t>
            </a:r>
          </a:p>
          <a:p>
            <a:pPr eaLnBrk="1" hangingPunct="1"/>
            <a:r>
              <a:rPr lang="en-US" sz="1000" smtClean="0"/>
              <a:t>At one point, one of the other participants pretended to experience a seizure. When the only people in the discussion were the participant and the person experiencing the seizure, nearly all of the participants responded and got help. However, as more people were added to the discussion, the percentage of people helping decreased.</a:t>
            </a:r>
          </a:p>
          <a:p>
            <a:pPr eaLnBrk="1" hangingPunct="1"/>
            <a:endParaRPr lang="en-US" sz="1000" smtClean="0"/>
          </a:p>
          <a:p>
            <a:pPr eaLnBrk="1" hangingPunct="1"/>
            <a:r>
              <a:rPr lang="en-US" sz="1000" smtClean="0"/>
              <a:t>Interestingly, when the participant did not help and the researcher finally entered the room, the participant was often very emotional and asked about the well-being of the person experiencing the seizure. Basically the participant simply failed to act.</a:t>
            </a:r>
          </a:p>
          <a:p>
            <a:pPr eaLnBrk="1" hangingPunct="1"/>
            <a:r>
              <a:rPr lang="en-US" sz="1000" smtClean="0"/>
              <a:t>What happened is that people experienced a diffusion of responsibility. That is, when they knew that other people were present, they believed that someone else would help and, hence, failed to take any action.</a:t>
            </a:r>
          </a:p>
          <a:p>
            <a:pPr eaLnBrk="1" hangingPunct="1"/>
            <a:r>
              <a:rPr lang="en-US" sz="1000" smtClean="0"/>
              <a:t>Thus, </a:t>
            </a:r>
            <a:r>
              <a:rPr lang="en-US" sz="1000" b="1" smtClean="0">
                <a:cs typeface="Times New Roman" pitchFamily="18" charset="0"/>
              </a:rPr>
              <a:t>Diffusion of responsibility</a:t>
            </a:r>
            <a:r>
              <a:rPr lang="en-US" sz="1000" smtClean="0">
                <a:cs typeface="Times New Roman" pitchFamily="18" charset="0"/>
              </a:rPr>
              <a:t> is where an individual’s sense of responsibility spreads out when others are around relative to when no one is around.</a:t>
            </a:r>
            <a:endParaRPr lang="en-US" sz="1000" smtClean="0"/>
          </a:p>
          <a:p>
            <a:pPr eaLnBrk="1" hangingPunct="1"/>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16F706D-E873-42FF-B7BF-3600A704E6B2}" type="slidenum">
              <a:rPr lang="en-US" smtClean="0"/>
              <a:pPr/>
              <a:t>31</a:t>
            </a:fld>
            <a:endParaRPr lang="en-US" smtClean="0"/>
          </a:p>
        </p:txBody>
      </p:sp>
      <p:sp>
        <p:nvSpPr>
          <p:cNvPr id="70659" name="Rectangle 2"/>
          <p:cNvSpPr>
            <a:spLocks noGrp="1" noRot="1" noChangeAspec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noFill/>
          <a:ln/>
        </p:spPr>
        <p:txBody>
          <a:bodyPr/>
          <a:lstStyle/>
          <a:p>
            <a:pPr eaLnBrk="1" hangingPunct="1">
              <a:lnSpc>
                <a:spcPct val="90000"/>
              </a:lnSpc>
            </a:pPr>
            <a:r>
              <a:rPr lang="en-US" sz="1000" smtClean="0"/>
              <a:t>The mere presence of other people can affect an individual’s behavior. That is, people do not even have to be involved with another individual for his/her behavior to be influenced.</a:t>
            </a:r>
          </a:p>
          <a:p>
            <a:pPr eaLnBrk="1" hangingPunct="1">
              <a:lnSpc>
                <a:spcPct val="90000"/>
              </a:lnSpc>
            </a:pPr>
            <a:endParaRPr lang="en-US" sz="1000" smtClean="0"/>
          </a:p>
          <a:p>
            <a:pPr eaLnBrk="1" hangingPunct="1">
              <a:lnSpc>
                <a:spcPct val="90000"/>
              </a:lnSpc>
            </a:pPr>
            <a:r>
              <a:rPr lang="en-US" sz="1000" b="1" smtClean="0">
                <a:cs typeface="Times New Roman" pitchFamily="18" charset="0"/>
              </a:rPr>
              <a:t>Triplett (1898) and the </a:t>
            </a:r>
            <a:r>
              <a:rPr lang="en-US" sz="1000" b="1" i="1" smtClean="0">
                <a:cs typeface="Times New Roman" pitchFamily="18" charset="0"/>
              </a:rPr>
              <a:t>Hand Crank</a:t>
            </a:r>
            <a:r>
              <a:rPr lang="en-US" sz="1000" smtClean="0">
                <a:cs typeface="Times New Roman" pitchFamily="18" charset="0"/>
              </a:rPr>
              <a:t>: He had people perform simple tasks such as turning the hand crank on a fishing wheel. Surprisingly, people were faster and more accurate at these tasks when other people were present compared to when the task was performed alone.</a:t>
            </a:r>
          </a:p>
          <a:p>
            <a:pPr eaLnBrk="1" hangingPunct="1">
              <a:lnSpc>
                <a:spcPct val="90000"/>
              </a:lnSpc>
            </a:pPr>
            <a:endParaRPr lang="en-US" sz="1000" smtClean="0">
              <a:cs typeface="Times New Roman" pitchFamily="18" charset="0"/>
            </a:endParaRPr>
          </a:p>
          <a:p>
            <a:pPr eaLnBrk="1" hangingPunct="1">
              <a:lnSpc>
                <a:spcPct val="90000"/>
              </a:lnSpc>
            </a:pPr>
            <a:r>
              <a:rPr lang="en-US" sz="1000" smtClean="0">
                <a:cs typeface="Times New Roman" pitchFamily="18" charset="0"/>
              </a:rPr>
              <a:t>Zajonc proposed that social facilitation was due to an increased arousal when people were present than absent. Indeed, there is some physiological evidence for this. This increased arousal leads to increased and better oerformance on these simple tasks.</a:t>
            </a:r>
          </a:p>
          <a:p>
            <a:pPr eaLnBrk="1" hangingPunct="1">
              <a:lnSpc>
                <a:spcPct val="90000"/>
              </a:lnSpc>
            </a:pPr>
            <a:endParaRPr lang="en-US" sz="1000" smtClean="0">
              <a:cs typeface="Times New Roman" pitchFamily="18" charset="0"/>
            </a:endParaRPr>
          </a:p>
          <a:p>
            <a:pPr eaLnBrk="1" hangingPunct="1">
              <a:lnSpc>
                <a:spcPct val="90000"/>
              </a:lnSpc>
            </a:pPr>
            <a:r>
              <a:rPr lang="en-US" sz="1000" b="1" i="1" smtClean="0">
                <a:cs typeface="Times New Roman" pitchFamily="18" charset="0"/>
              </a:rPr>
              <a:t>Social Loafing</a:t>
            </a:r>
            <a:r>
              <a:rPr lang="en-US" sz="1000" smtClean="0">
                <a:cs typeface="Times New Roman" pitchFamily="18" charset="0"/>
              </a:rPr>
              <a:t> is sort of the opposite of social facilitation. This is where a person will put forth less effort on a task when they are performing the same task simultaneously with other people compared to when they are performing the task alone.</a:t>
            </a:r>
          </a:p>
          <a:p>
            <a:pPr eaLnBrk="1" hangingPunct="1">
              <a:lnSpc>
                <a:spcPct val="90000"/>
              </a:lnSpc>
            </a:pPr>
            <a:r>
              <a:rPr lang="en-US" sz="1000" b="1" smtClean="0">
                <a:cs typeface="Times New Roman" pitchFamily="18" charset="0"/>
              </a:rPr>
              <a:t>Ringelmann and the </a:t>
            </a:r>
            <a:r>
              <a:rPr lang="en-US" sz="1000" b="1" i="1" smtClean="0">
                <a:cs typeface="Times New Roman" pitchFamily="18" charset="0"/>
              </a:rPr>
              <a:t>Tug of War</a:t>
            </a:r>
            <a:r>
              <a:rPr lang="en-US" sz="1000" smtClean="0">
                <a:cs typeface="Times New Roman" pitchFamily="18" charset="0"/>
              </a:rPr>
              <a:t>: Measured the force exerted by a single person pulling a rope and then when 8 people pulled the rope. Presumably, each person should work together and the total force of the rope should be the summation of each person’s individual effort. However, this was not so. In reality, the force exerted on the rope was about half as the predicted. Thus, in the presence of others doing the same task, each person did less.</a:t>
            </a:r>
          </a:p>
          <a:p>
            <a:pPr eaLnBrk="1" hangingPunct="1">
              <a:lnSpc>
                <a:spcPct val="90000"/>
              </a:lnSpc>
            </a:pPr>
            <a:endParaRPr lang="en-US" sz="1000" smtClean="0">
              <a:cs typeface="Times New Roman" pitchFamily="18" charset="0"/>
            </a:endParaRPr>
          </a:p>
          <a:p>
            <a:pPr eaLnBrk="1" hangingPunct="1">
              <a:lnSpc>
                <a:spcPct val="90000"/>
              </a:lnSpc>
            </a:pPr>
            <a:r>
              <a:rPr lang="en-US" sz="1000" b="1" i="1" smtClean="0">
                <a:cs typeface="Times New Roman" pitchFamily="18" charset="0"/>
              </a:rPr>
              <a:t>Individual identifiably </a:t>
            </a:r>
            <a:r>
              <a:rPr lang="en-US" sz="1000" smtClean="0">
                <a:cs typeface="Times New Roman" pitchFamily="18" charset="0"/>
              </a:rPr>
              <a:t>is whether, in a group, an individuals effort is able to be determined. If so, then they are more likely to experience social facilitation than social loafing.</a:t>
            </a:r>
          </a:p>
          <a:p>
            <a:pPr eaLnBrk="1" hangingPunct="1">
              <a:lnSpc>
                <a:spcPct val="90000"/>
              </a:lnSpc>
            </a:pPr>
            <a:r>
              <a:rPr lang="en-US" sz="1000" b="1" i="1" smtClean="0">
                <a:cs typeface="Times New Roman" pitchFamily="18" charset="0"/>
              </a:rPr>
              <a:t>Individual responsibility</a:t>
            </a:r>
            <a:r>
              <a:rPr lang="en-US" sz="1000" smtClean="0">
                <a:cs typeface="Times New Roman" pitchFamily="18" charset="0"/>
              </a:rPr>
              <a:t> is where an individual is responsible for a distinct and separate part of a task. If so, then they are more likely to experience social facilitation than social loafing.</a:t>
            </a:r>
            <a:endParaRPr lang="en-US" sz="1000" b="1" i="1"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xfrm>
            <a:off x="914400" y="4343400"/>
            <a:ext cx="5029200" cy="4114800"/>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686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11</a:t>
            </a:r>
          </a:p>
        </p:txBody>
      </p:sp>
      <p:sp>
        <p:nvSpPr>
          <p:cNvPr id="3686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686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687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687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10</a:t>
            </a:r>
          </a:p>
        </p:txBody>
      </p:sp>
      <p:sp>
        <p:nvSpPr>
          <p:cNvPr id="3687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687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6874" name="Rectangle 10"/>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36875" name="Rectangle 11"/>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4</a:t>
            </a:r>
          </a:p>
        </p:txBody>
      </p:sp>
      <p:sp>
        <p:nvSpPr>
          <p:cNvPr id="36876" name="Rectangle 12"/>
          <p:cNvSpPr>
            <a:spLocks noChangeArrowheads="1"/>
          </p:cNvSpPr>
          <p:nvPr/>
        </p:nvSpPr>
        <p:spPr bwMode="auto">
          <a:xfrm>
            <a:off x="-1588" y="8685213"/>
            <a:ext cx="2971801" cy="458787"/>
          </a:xfrm>
          <a:prstGeom prst="rect">
            <a:avLst/>
          </a:prstGeom>
          <a:noFill/>
          <a:ln w="12700">
            <a:noFill/>
            <a:miter lim="800000"/>
            <a:headEnd/>
            <a:tailEnd/>
          </a:ln>
        </p:spPr>
        <p:txBody>
          <a:bodyPr wrap="none" anchor="ctr"/>
          <a:lstStyle/>
          <a:p>
            <a:endParaRPr lang="en-US"/>
          </a:p>
        </p:txBody>
      </p:sp>
      <p:sp>
        <p:nvSpPr>
          <p:cNvPr id="36877" name="Rectangle 13"/>
          <p:cNvSpPr>
            <a:spLocks noChangeArrowheads="1"/>
          </p:cNvSpPr>
          <p:nvPr/>
        </p:nvSpPr>
        <p:spPr bwMode="auto">
          <a:xfrm>
            <a:off x="-1588" y="0"/>
            <a:ext cx="2971801" cy="457200"/>
          </a:xfrm>
          <a:prstGeom prst="rect">
            <a:avLst/>
          </a:prstGeom>
          <a:noFill/>
          <a:ln w="12700">
            <a:noFill/>
            <a:miter lim="800000"/>
            <a:headEnd/>
            <a:tailEnd/>
          </a:ln>
        </p:spPr>
        <p:txBody>
          <a:bodyPr wrap="none" anchor="ctr"/>
          <a:lstStyle/>
          <a:p>
            <a:endParaRPr lang="en-US"/>
          </a:p>
        </p:txBody>
      </p:sp>
      <p:sp>
        <p:nvSpPr>
          <p:cNvPr id="36878" name="Rectangle 14"/>
          <p:cNvSpPr>
            <a:spLocks noGrp="1" noRot="1" noChangeAspect="1" noChangeArrowheads="1" noTextEdit="1"/>
          </p:cNvSpPr>
          <p:nvPr>
            <p:ph type="sldImg"/>
          </p:nvPr>
        </p:nvSpPr>
        <p:spPr>
          <a:xfrm>
            <a:off x="1150938" y="692150"/>
            <a:ext cx="4556125" cy="3416300"/>
          </a:xfrm>
          <a:ln cap="flat"/>
        </p:spPr>
      </p:sp>
      <p:sp>
        <p:nvSpPr>
          <p:cNvPr id="36879" name="Rectangle 15"/>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11</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789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789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10</a:t>
            </a:r>
          </a:p>
        </p:txBody>
      </p:sp>
      <p:sp>
        <p:nvSpPr>
          <p:cNvPr id="3789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789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7898" name="Rectangle 10"/>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37899" name="Rectangle 11"/>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4</a:t>
            </a:r>
          </a:p>
        </p:txBody>
      </p:sp>
      <p:sp>
        <p:nvSpPr>
          <p:cNvPr id="37900" name="Rectangle 12"/>
          <p:cNvSpPr>
            <a:spLocks noChangeArrowheads="1"/>
          </p:cNvSpPr>
          <p:nvPr/>
        </p:nvSpPr>
        <p:spPr bwMode="auto">
          <a:xfrm>
            <a:off x="-1588" y="8685213"/>
            <a:ext cx="2971801" cy="458787"/>
          </a:xfrm>
          <a:prstGeom prst="rect">
            <a:avLst/>
          </a:prstGeom>
          <a:noFill/>
          <a:ln w="12700">
            <a:noFill/>
            <a:miter lim="800000"/>
            <a:headEnd/>
            <a:tailEnd/>
          </a:ln>
        </p:spPr>
        <p:txBody>
          <a:bodyPr wrap="none" anchor="ctr"/>
          <a:lstStyle/>
          <a:p>
            <a:endParaRPr lang="en-US"/>
          </a:p>
        </p:txBody>
      </p:sp>
      <p:sp>
        <p:nvSpPr>
          <p:cNvPr id="37901" name="Rectangle 13"/>
          <p:cNvSpPr>
            <a:spLocks noChangeArrowheads="1"/>
          </p:cNvSpPr>
          <p:nvPr/>
        </p:nvSpPr>
        <p:spPr bwMode="auto">
          <a:xfrm>
            <a:off x="-1588" y="0"/>
            <a:ext cx="2971801" cy="457200"/>
          </a:xfrm>
          <a:prstGeom prst="rect">
            <a:avLst/>
          </a:prstGeom>
          <a:noFill/>
          <a:ln w="12700">
            <a:noFill/>
            <a:miter lim="800000"/>
            <a:headEnd/>
            <a:tailEnd/>
          </a:ln>
        </p:spPr>
        <p:txBody>
          <a:bodyPr wrap="none" anchor="ctr"/>
          <a:lstStyle/>
          <a:p>
            <a:endParaRPr lang="en-US"/>
          </a:p>
        </p:txBody>
      </p:sp>
      <p:sp>
        <p:nvSpPr>
          <p:cNvPr id="37902" name="Rectangle 14"/>
          <p:cNvSpPr>
            <a:spLocks noGrp="1" noRot="1" noChangeAspect="1" noChangeArrowheads="1" noTextEdit="1"/>
          </p:cNvSpPr>
          <p:nvPr>
            <p:ph type="sldImg"/>
          </p:nvPr>
        </p:nvSpPr>
        <p:spPr>
          <a:xfrm>
            <a:off x="1150938" y="692150"/>
            <a:ext cx="4556125" cy="3416300"/>
          </a:xfrm>
          <a:ln cap="flat"/>
        </p:spPr>
      </p:sp>
      <p:sp>
        <p:nvSpPr>
          <p:cNvPr id="37903" name="Rectangle 15"/>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11</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994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994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10</a:t>
            </a:r>
          </a:p>
        </p:txBody>
      </p:sp>
      <p:sp>
        <p:nvSpPr>
          <p:cNvPr id="3994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994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9946" name="Rectangle 10"/>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39947" name="Rectangle 11"/>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4</a:t>
            </a:r>
          </a:p>
        </p:txBody>
      </p:sp>
      <p:sp>
        <p:nvSpPr>
          <p:cNvPr id="39948" name="Rectangle 12"/>
          <p:cNvSpPr>
            <a:spLocks noChangeArrowheads="1"/>
          </p:cNvSpPr>
          <p:nvPr/>
        </p:nvSpPr>
        <p:spPr bwMode="auto">
          <a:xfrm>
            <a:off x="-1588" y="8685213"/>
            <a:ext cx="2971801" cy="458787"/>
          </a:xfrm>
          <a:prstGeom prst="rect">
            <a:avLst/>
          </a:prstGeom>
          <a:noFill/>
          <a:ln w="12700">
            <a:noFill/>
            <a:miter lim="800000"/>
            <a:headEnd/>
            <a:tailEnd/>
          </a:ln>
        </p:spPr>
        <p:txBody>
          <a:bodyPr wrap="none" anchor="ctr"/>
          <a:lstStyle/>
          <a:p>
            <a:endParaRPr lang="en-US"/>
          </a:p>
        </p:txBody>
      </p:sp>
      <p:sp>
        <p:nvSpPr>
          <p:cNvPr id="39949" name="Rectangle 13"/>
          <p:cNvSpPr>
            <a:spLocks noChangeArrowheads="1"/>
          </p:cNvSpPr>
          <p:nvPr/>
        </p:nvSpPr>
        <p:spPr bwMode="auto">
          <a:xfrm>
            <a:off x="-1588" y="0"/>
            <a:ext cx="2971801" cy="457200"/>
          </a:xfrm>
          <a:prstGeom prst="rect">
            <a:avLst/>
          </a:prstGeom>
          <a:noFill/>
          <a:ln w="12700">
            <a:noFill/>
            <a:miter lim="800000"/>
            <a:headEnd/>
            <a:tailEnd/>
          </a:ln>
        </p:spPr>
        <p:txBody>
          <a:bodyPr wrap="none" anchor="ctr"/>
          <a:lstStyle/>
          <a:p>
            <a:endParaRPr lang="en-US"/>
          </a:p>
        </p:txBody>
      </p:sp>
      <p:sp>
        <p:nvSpPr>
          <p:cNvPr id="39950" name="Rectangle 14"/>
          <p:cNvSpPr>
            <a:spLocks noGrp="1" noRot="1" noChangeAspect="1" noChangeArrowheads="1" noTextEdit="1"/>
          </p:cNvSpPr>
          <p:nvPr>
            <p:ph type="sldImg"/>
          </p:nvPr>
        </p:nvSpPr>
        <p:spPr>
          <a:xfrm>
            <a:off x="1150938" y="692150"/>
            <a:ext cx="4556125" cy="3416300"/>
          </a:xfrm>
          <a:ln cap="flat"/>
        </p:spPr>
      </p:sp>
      <p:sp>
        <p:nvSpPr>
          <p:cNvPr id="39951" name="Rectangle 15"/>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481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12</a:t>
            </a:r>
          </a:p>
        </p:txBody>
      </p:sp>
      <p:sp>
        <p:nvSpPr>
          <p:cNvPr id="3482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482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482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3482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11</a:t>
            </a:r>
          </a:p>
        </p:txBody>
      </p:sp>
      <p:sp>
        <p:nvSpPr>
          <p:cNvPr id="3482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3482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34826" name="Rectangle 10"/>
          <p:cNvSpPr>
            <a:spLocks noChangeArrowheads="1"/>
          </p:cNvSpPr>
          <p:nvPr/>
        </p:nvSpPr>
        <p:spPr bwMode="auto">
          <a:xfrm>
            <a:off x="3884613" y="0"/>
            <a:ext cx="2973387" cy="457200"/>
          </a:xfrm>
          <a:prstGeom prst="rect">
            <a:avLst/>
          </a:prstGeom>
          <a:noFill/>
          <a:ln w="12700">
            <a:noFill/>
            <a:miter lim="800000"/>
            <a:headEnd/>
            <a:tailEnd/>
          </a:ln>
        </p:spPr>
        <p:txBody>
          <a:bodyPr wrap="none" anchor="ctr"/>
          <a:lstStyle/>
          <a:p>
            <a:endParaRPr lang="en-US"/>
          </a:p>
        </p:txBody>
      </p:sp>
      <p:sp>
        <p:nvSpPr>
          <p:cNvPr id="34827" name="Rectangle 11"/>
          <p:cNvSpPr>
            <a:spLocks noChangeArrowheads="1"/>
          </p:cNvSpPr>
          <p:nvPr/>
        </p:nvSpPr>
        <p:spPr bwMode="auto">
          <a:xfrm>
            <a:off x="3884613" y="8685213"/>
            <a:ext cx="2973387" cy="458787"/>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4</a:t>
            </a:r>
          </a:p>
        </p:txBody>
      </p:sp>
      <p:sp>
        <p:nvSpPr>
          <p:cNvPr id="34828" name="Rectangle 12"/>
          <p:cNvSpPr>
            <a:spLocks noChangeArrowheads="1"/>
          </p:cNvSpPr>
          <p:nvPr/>
        </p:nvSpPr>
        <p:spPr bwMode="auto">
          <a:xfrm>
            <a:off x="-1588" y="8685213"/>
            <a:ext cx="2971801" cy="458787"/>
          </a:xfrm>
          <a:prstGeom prst="rect">
            <a:avLst/>
          </a:prstGeom>
          <a:noFill/>
          <a:ln w="12700">
            <a:noFill/>
            <a:miter lim="800000"/>
            <a:headEnd/>
            <a:tailEnd/>
          </a:ln>
        </p:spPr>
        <p:txBody>
          <a:bodyPr wrap="none" anchor="ctr"/>
          <a:lstStyle/>
          <a:p>
            <a:endParaRPr lang="en-US"/>
          </a:p>
        </p:txBody>
      </p:sp>
      <p:sp>
        <p:nvSpPr>
          <p:cNvPr id="34829" name="Rectangle 13"/>
          <p:cNvSpPr>
            <a:spLocks noChangeArrowheads="1"/>
          </p:cNvSpPr>
          <p:nvPr/>
        </p:nvSpPr>
        <p:spPr bwMode="auto">
          <a:xfrm>
            <a:off x="-1588" y="0"/>
            <a:ext cx="2971801" cy="457200"/>
          </a:xfrm>
          <a:prstGeom prst="rect">
            <a:avLst/>
          </a:prstGeom>
          <a:noFill/>
          <a:ln w="12700">
            <a:noFill/>
            <a:miter lim="800000"/>
            <a:headEnd/>
            <a:tailEnd/>
          </a:ln>
        </p:spPr>
        <p:txBody>
          <a:bodyPr wrap="none" anchor="ctr"/>
          <a:lstStyle/>
          <a:p>
            <a:endParaRPr lang="en-US"/>
          </a:p>
        </p:txBody>
      </p:sp>
      <p:sp>
        <p:nvSpPr>
          <p:cNvPr id="34830" name="Rectangle 14"/>
          <p:cNvSpPr>
            <a:spLocks noGrp="1" noRot="1" noChangeAspect="1" noChangeArrowheads="1" noTextEdit="1"/>
          </p:cNvSpPr>
          <p:nvPr>
            <p:ph type="sldImg"/>
          </p:nvPr>
        </p:nvSpPr>
        <p:spPr>
          <a:xfrm>
            <a:off x="1150938" y="692150"/>
            <a:ext cx="4556125" cy="3416300"/>
          </a:xfrm>
          <a:ln cap="flat"/>
        </p:spPr>
      </p:sp>
      <p:sp>
        <p:nvSpPr>
          <p:cNvPr id="34831" name="Rectangle 15"/>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E4F5C-88BC-44DA-BCD7-56FC6EF9499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E4F5C-88BC-44DA-BCD7-56FC6EF9499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E4F5C-88BC-44DA-BCD7-56FC6EF9499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4F8D1B-F81C-474B-9D86-2CF10F7B98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C1EABBF-CCC2-4BF2-A5A6-F57F9A228C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E4F5C-88BC-44DA-BCD7-56FC6EF9499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E4F5C-88BC-44DA-BCD7-56FC6EF94996}"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2E4F5C-88BC-44DA-BCD7-56FC6EF9499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2E4F5C-88BC-44DA-BCD7-56FC6EF94996}" type="datetimeFigureOut">
              <a:rPr lang="en-US" smtClean="0"/>
              <a:pPr/>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2E4F5C-88BC-44DA-BCD7-56FC6EF94996}"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E4F5C-88BC-44DA-BCD7-56FC6EF94996}"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E4F5C-88BC-44DA-BCD7-56FC6EF9499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E4F5C-88BC-44DA-BCD7-56FC6EF94996}"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8C3C-8C32-483C-A0B0-9234F37FDD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E4F5C-88BC-44DA-BCD7-56FC6EF94996}" type="datetimeFigureOut">
              <a:rPr lang="en-US" smtClean="0"/>
              <a:pPr/>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38C3C-8C32-483C-A0B0-9234F37FDD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rds.yahoo.com/_ylt=A0WTb_5XXoJLch8Aol2jzbkF/SIG=12dsst82j/EXP=1266921431/**http:/www.rickgarcia.net/blog/images/lemming-cartoon.g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PDoX5hKXRNxUoA0xajzbkF/SIG=12nj3k3ej/EXP=1299487201/**http:/jbsecure.com/images/Gifts/bendini/bendini-pink-chameleo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rds.yahoo.com/_ylt=A0WTefiAWIJLLh0A31OJzbkF;_ylu=X3oDMTBpc2VvdmQ2BHBvcwM3BHNlYwNzcgR2dGlkAw--/SIG=1hq8poub9/EXP=1266919936/**http:/images.search.yahoo.com/images/view?back=http://images.search.yahoo.com/search/images?p=clock+clipart&amp;ei=UTF-8&amp;fr=yfp-t-701&amp;fr2=tab-web&amp;w=600&amp;h=600&amp;imgurl=www.clker.com/cliparts/6/5/0/9/11971481161027304197kotik_clock.svg.hi.png&amp;rurl=http://www.clker.com/clipart-15663.html&amp;size=22k&amp;name=1197148116102730...&amp;p=clock+clipart&amp;oid=9aea87794ec3539e&amp;fr2=tab-web&amp;no=7&amp;tt=21255&amp;sigr=1176i4t6o&amp;sigi=1296527tp&amp;sigb=12u6oi0oj" TargetMode="External"/><Relationship Id="rId1" Type="http://schemas.openxmlformats.org/officeDocument/2006/relationships/slideLayout" Target="../slideLayouts/slideLayout2.xml"/><Relationship Id="rId6" Type="http://schemas.openxmlformats.org/officeDocument/2006/relationships/hyperlink" Target="http://rds.yahoo.com/_ylt=A0WTeffGWIJL520AD3uJzbkF;_ylu=X3oDMTBqcGowaXYwBHBvcwMzMwRzZWMDc3IEdnRpZAM-/SIG=1kha9cinn/EXP=1266920006/**http:/images.search.yahoo.com/images/view?back=http://images.search.yahoo.com/search/images?p=clock+clipart&amp;b=19&amp;ni=18&amp;ei=UTF-8&amp;xargs=0&amp;pstart=1&amp;fr=yfp-t-701&amp;fr2=tab-web&amp;w=600&amp;h=600&amp;imgurl=www.clker.com/cliparts/a/3/d/5/1195425404248839949rihard_Clock_Calendar_2.svg.hi.png&amp;rurl=http://www.clker.com/clipart-10180.html&amp;size=95k&amp;name=1195425404248839...&amp;p=clock+clipart&amp;oid=910b2c33da0a2b86&amp;fr2=tab-web&amp;no=33&amp;tt=21255&amp;b=19&amp;ni=18&amp;sigr=1178j5r1m&amp;sigi=12k7933te&amp;sigb=13q4b21s0" TargetMode="External"/><Relationship Id="rId5" Type="http://schemas.openxmlformats.org/officeDocument/2006/relationships/image" Target="../media/image14.jpeg"/><Relationship Id="rId4" Type="http://schemas.openxmlformats.org/officeDocument/2006/relationships/hyperlink" Target="http://rds.yahoo.com/_ylt=A0WTefiAWIJLLh0A5FOJzbkF;_ylu=X3oDMTBqamdoM3Q5BHBvcwMxMgRzZWMDc3IEdnRpZAM-/SIG=1i6tlngkv/EXP=1266919936/**http:/images.search.yahoo.com/images/view?back=http://images.search.yahoo.com/search/images?p=clock+clipart&amp;ei=UTF-8&amp;fr=yfp-t-701&amp;fr2=tab-web&amp;w=600&amp;h=595&amp;imgurl=www.clker.com/cliparts/d/3/d/0/1224784389372805196schoolfreeware_Clock.svg.hi.png&amp;rurl=http://www.clker.com/clipart-clock-25.html&amp;size=42k&amp;name=1224784389372805...&amp;p=clock+clipart&amp;oid=5ee34ca0d28ffd40&amp;fr2=tab-web&amp;no=12&amp;tt=21255&amp;sigr=11a6fh4tp&amp;sigi=12h6mrj3j&amp;sigb=12u6oi0oj"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rds.yahoo.com/_ylt=A0WTefhkWoJLUh8A2kCjzbkF/SIG=12ta7fvg0/EXP=1266920420/**http:/www.uniquecarsandparts.com.au/images/years/1971/charles_manson.jp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rds.yahoo.com/_ylt=A0WTefibWoJLyioAqKmjzbkF/SIG=12tbkkl8r/EXP=1266920475/**http:/www.digitaljournal.com/img/7/9/9/0/2/2/i/3/9/9/o/CHARLESMANSON.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upload.wikimedia.org/wikipedia/en/3/38/Heavensgatelogo.jpg" TargetMode="External"/><Relationship Id="rId1" Type="http://schemas.openxmlformats.org/officeDocument/2006/relationships/slideLayout" Target="../slideLayouts/slideLayout2.xml"/><Relationship Id="rId6" Type="http://schemas.openxmlformats.org/officeDocument/2006/relationships/hyperlink" Target="http://rds.yahoo.com/_ylt=A0WTefaxW4JLyRcA75.jzbkF/SIG=12vmevdf6/EXP=1266920753/**http:/img.timeinc.net/time/magazine/archive/covers/1997/1101970407_400.jpg" TargetMode="External"/><Relationship Id="rId5" Type="http://schemas.openxmlformats.org/officeDocument/2006/relationships/image" Target="../media/image22.jpeg"/><Relationship Id="rId4" Type="http://schemas.openxmlformats.org/officeDocument/2006/relationships/hyperlink" Target="http://rds.yahoo.com/_ylt=A0WTefZEW4JLGRsAQAujzbkF/SIG=1387lgmdv/EXP=1266920644/**http:/www.artfagcity.com/wordpress_core/wp-content/uploads/2008/08/heavens-gate.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upload.wikimedia.org/wikipedia/commons/a/a2/Branch_Davidian_flag.sv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ds.yahoo.com/_ylt=A0WTefb1W4JLvBgAAmejzbkF/SIG=12o6t204j/EXP=1266920821/**http:/www.popcrunch.com/wp-content/uploads/2008/05/koresh-david.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rds.yahoo.com/_ylt=A0PDoS3_JXRNnG4AkZyjzbkF/SIG=12d666q6t/EXP=1299486335/**http:/www.offthemarkcartoons.com/cartoons/1992-10-17.gi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learningat.ke7.org.uk/socialsciences/Psychology/PsyAudio/letmeouttahere!.wa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819400" y="1600200"/>
            <a:ext cx="3486150" cy="29876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Conformity</a:t>
            </a:r>
          </a:p>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and </a:t>
            </a:r>
          </a:p>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Obedience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228600"/>
            <a:ext cx="7772400" cy="990600"/>
          </a:xfrm>
        </p:spPr>
        <p:txBody>
          <a:bodyPr/>
          <a:lstStyle/>
          <a:p>
            <a:pPr eaLnBrk="1" hangingPunct="1"/>
            <a:r>
              <a:rPr lang="en-US" smtClean="0"/>
              <a:t>Groupthink, </a:t>
            </a:r>
            <a:r>
              <a:rPr lang="en-US" sz="2800" smtClean="0"/>
              <a:t>continued…</a:t>
            </a:r>
          </a:p>
        </p:txBody>
      </p:sp>
      <p:sp>
        <p:nvSpPr>
          <p:cNvPr id="6147" name="Rectangle 3"/>
          <p:cNvSpPr>
            <a:spLocks noGrp="1" noChangeArrowheads="1"/>
          </p:cNvSpPr>
          <p:nvPr>
            <p:ph type="body" idx="4294967295"/>
          </p:nvPr>
        </p:nvSpPr>
        <p:spPr>
          <a:xfrm>
            <a:off x="685800" y="1295400"/>
            <a:ext cx="7772400" cy="5334000"/>
          </a:xfrm>
        </p:spPr>
        <p:txBody>
          <a:bodyPr/>
          <a:lstStyle/>
          <a:p>
            <a:pPr eaLnBrk="1" hangingPunct="1">
              <a:lnSpc>
                <a:spcPct val="90000"/>
              </a:lnSpc>
            </a:pPr>
            <a:r>
              <a:rPr lang="en-US" b="1" smtClean="0"/>
              <a:t>Irving Janis </a:t>
            </a:r>
            <a:r>
              <a:rPr lang="en-US" smtClean="0"/>
              <a:t>coined the term groupthink</a:t>
            </a:r>
          </a:p>
          <a:p>
            <a:pPr eaLnBrk="1" hangingPunct="1">
              <a:lnSpc>
                <a:spcPct val="90000"/>
              </a:lnSpc>
            </a:pPr>
            <a:r>
              <a:rPr lang="en-US" u="sng" smtClean="0"/>
              <a:t>When concurrence seeking overrides realistic appraisal</a:t>
            </a:r>
          </a:p>
          <a:p>
            <a:pPr eaLnBrk="1" hangingPunct="1">
              <a:lnSpc>
                <a:spcPct val="90000"/>
              </a:lnSpc>
            </a:pPr>
            <a:r>
              <a:rPr lang="en-US" b="1" smtClean="0"/>
              <a:t>Factors that lead to groupthink</a:t>
            </a:r>
          </a:p>
          <a:p>
            <a:pPr lvl="1" eaLnBrk="1" hangingPunct="1">
              <a:lnSpc>
                <a:spcPct val="90000"/>
              </a:lnSpc>
            </a:pPr>
            <a:r>
              <a:rPr lang="en-US" smtClean="0"/>
              <a:t>Self-censorship</a:t>
            </a:r>
          </a:p>
          <a:p>
            <a:pPr lvl="1" eaLnBrk="1" hangingPunct="1">
              <a:lnSpc>
                <a:spcPct val="90000"/>
              </a:lnSpc>
            </a:pPr>
            <a:r>
              <a:rPr lang="en-US" smtClean="0"/>
              <a:t>Illusion of unanimity </a:t>
            </a:r>
          </a:p>
          <a:p>
            <a:pPr lvl="1" eaLnBrk="1" hangingPunct="1">
              <a:lnSpc>
                <a:spcPct val="90000"/>
              </a:lnSpc>
            </a:pPr>
            <a:r>
              <a:rPr lang="en-US" smtClean="0"/>
              <a:t>Direct pressure on dissenters</a:t>
            </a:r>
          </a:p>
          <a:p>
            <a:pPr lvl="1" eaLnBrk="1" hangingPunct="1">
              <a:lnSpc>
                <a:spcPct val="90000"/>
              </a:lnSpc>
            </a:pPr>
            <a:r>
              <a:rPr lang="en-US" smtClean="0"/>
              <a:t>Illusion of invulnerability</a:t>
            </a:r>
          </a:p>
          <a:p>
            <a:pPr lvl="1" eaLnBrk="1" hangingPunct="1">
              <a:lnSpc>
                <a:spcPct val="90000"/>
              </a:lnSpc>
            </a:pPr>
            <a:r>
              <a:rPr lang="en-US" smtClean="0"/>
              <a:t>Illusion of morality</a:t>
            </a:r>
          </a:p>
          <a:p>
            <a:pPr lvl="1" eaLnBrk="1" hangingPunct="1">
              <a:lnSpc>
                <a:spcPct val="90000"/>
              </a:lnSpc>
            </a:pPr>
            <a:r>
              <a:rPr lang="en-US" smtClean="0"/>
              <a:t>Stereotype and dismiss competitors</a:t>
            </a:r>
          </a:p>
          <a:p>
            <a:pPr lvl="1"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p:cTn id="15" dur="1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1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1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p:cTn id="23"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1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1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 calcmode="lin" valueType="num">
                                      <p:cBhvr>
                                        <p:cTn id="31"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1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1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147">
                                            <p:txEl>
                                              <p:pRg st="3" end="3"/>
                                            </p:txEl>
                                          </p:spTgt>
                                        </p:tgtEl>
                                        <p:attrNameLst>
                                          <p:attrName>style.visibility</p:attrName>
                                        </p:attrNameLst>
                                      </p:cBhvr>
                                      <p:to>
                                        <p:strVal val="visible"/>
                                      </p:to>
                                    </p:set>
                                    <p:anim calcmode="lin" valueType="num">
                                      <p:cBhvr>
                                        <p:cTn id="39"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1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1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147">
                                            <p:txEl>
                                              <p:pRg st="4" end="4"/>
                                            </p:txEl>
                                          </p:spTgt>
                                        </p:tgtEl>
                                        <p:attrNameLst>
                                          <p:attrName>style.visibility</p:attrName>
                                        </p:attrNameLst>
                                      </p:cBhvr>
                                      <p:to>
                                        <p:strVal val="visible"/>
                                      </p:to>
                                    </p:set>
                                    <p:anim calcmode="lin" valueType="num">
                                      <p:cBhvr>
                                        <p:cTn id="47" dur="10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14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1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14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147">
                                            <p:txEl>
                                              <p:pRg st="5" end="5"/>
                                            </p:txEl>
                                          </p:spTgt>
                                        </p:tgtEl>
                                        <p:attrNameLst>
                                          <p:attrName>style.visibility</p:attrName>
                                        </p:attrNameLst>
                                      </p:cBhvr>
                                      <p:to>
                                        <p:strVal val="visible"/>
                                      </p:to>
                                    </p:set>
                                    <p:anim calcmode="lin" valueType="num">
                                      <p:cBhvr>
                                        <p:cTn id="55" dur="10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1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14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147">
                                            <p:txEl>
                                              <p:pRg st="6" end="6"/>
                                            </p:txEl>
                                          </p:spTgt>
                                        </p:tgtEl>
                                        <p:attrNameLst>
                                          <p:attrName>style.visibility</p:attrName>
                                        </p:attrNameLst>
                                      </p:cBhvr>
                                      <p:to>
                                        <p:strVal val="visible"/>
                                      </p:to>
                                    </p:set>
                                    <p:anim calcmode="lin" valueType="num">
                                      <p:cBhvr>
                                        <p:cTn id="63" dur="10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1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14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147">
                                            <p:txEl>
                                              <p:pRg st="7" end="7"/>
                                            </p:txEl>
                                          </p:spTgt>
                                        </p:tgtEl>
                                        <p:attrNameLst>
                                          <p:attrName>style.visibility</p:attrName>
                                        </p:attrNameLst>
                                      </p:cBhvr>
                                      <p:to>
                                        <p:strVal val="visible"/>
                                      </p:to>
                                    </p:set>
                                    <p:anim calcmode="lin" valueType="num">
                                      <p:cBhvr>
                                        <p:cTn id="71" dur="10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147">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14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14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147">
                                            <p:txEl>
                                              <p:pRg st="8" end="8"/>
                                            </p:txEl>
                                          </p:spTgt>
                                        </p:tgtEl>
                                        <p:attrNameLst>
                                          <p:attrName>style.visibility</p:attrName>
                                        </p:attrNameLst>
                                      </p:cBhvr>
                                      <p:to>
                                        <p:strVal val="visible"/>
                                      </p:to>
                                    </p:set>
                                    <p:anim calcmode="lin" valueType="num">
                                      <p:cBhvr>
                                        <p:cTn id="79" dur="10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147">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14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14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Acting Like Lemmings</a:t>
            </a:r>
          </a:p>
        </p:txBody>
      </p:sp>
      <p:pic>
        <p:nvPicPr>
          <p:cNvPr id="13315" name="Picture 5" descr="View Image">
            <a:hlinkClick r:id="rId2"/>
          </p:cNvPr>
          <p:cNvPicPr>
            <a:picLocks noChangeAspect="1" noChangeArrowheads="1"/>
          </p:cNvPicPr>
          <p:nvPr/>
        </p:nvPicPr>
        <p:blipFill>
          <a:blip r:embed="rId3" cstate="print"/>
          <a:srcRect/>
          <a:stretch>
            <a:fillRect/>
          </a:stretch>
        </p:blipFill>
        <p:spPr bwMode="auto">
          <a:xfrm>
            <a:off x="2362200" y="1905000"/>
            <a:ext cx="407193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0"/>
            <a:ext cx="7772400" cy="1143000"/>
          </a:xfrm>
        </p:spPr>
        <p:txBody>
          <a:bodyPr/>
          <a:lstStyle/>
          <a:p>
            <a:pPr eaLnBrk="1" hangingPunct="1"/>
            <a:r>
              <a:rPr lang="en-US" smtClean="0"/>
              <a:t>Behavior is Contagious</a:t>
            </a:r>
          </a:p>
        </p:txBody>
      </p:sp>
      <p:sp>
        <p:nvSpPr>
          <p:cNvPr id="14339" name="Content Placeholder 2"/>
          <p:cNvSpPr>
            <a:spLocks noGrp="1"/>
          </p:cNvSpPr>
          <p:nvPr>
            <p:ph idx="1"/>
          </p:nvPr>
        </p:nvSpPr>
        <p:spPr>
          <a:xfrm>
            <a:off x="685800" y="1447800"/>
            <a:ext cx="7772400" cy="4114800"/>
          </a:xfrm>
        </p:spPr>
        <p:txBody>
          <a:bodyPr>
            <a:normAutofit lnSpcReduction="10000"/>
          </a:bodyPr>
          <a:lstStyle/>
          <a:p>
            <a:pPr eaLnBrk="1" hangingPunct="1"/>
            <a:r>
              <a:rPr lang="en-US" u="sng" smtClean="0"/>
              <a:t>One person laughs, yawns, or coughs and others in the group will do the same. </a:t>
            </a:r>
          </a:p>
          <a:p>
            <a:pPr eaLnBrk="1" hangingPunct="1"/>
            <a:endParaRPr lang="en-US" u="sng" smtClean="0"/>
          </a:p>
          <a:p>
            <a:pPr eaLnBrk="1" hangingPunct="1"/>
            <a:r>
              <a:rPr lang="en-US" smtClean="0"/>
              <a:t>A cluster of people gaze upwards, passersby do likewise.</a:t>
            </a:r>
          </a:p>
          <a:p>
            <a:pPr eaLnBrk="1" hangingPunct="1">
              <a:buFontTx/>
              <a:buNone/>
            </a:pPr>
            <a:endParaRPr lang="en-US" smtClean="0"/>
          </a:p>
          <a:p>
            <a:pPr eaLnBrk="1" hangingPunct="1"/>
            <a:r>
              <a:rPr lang="en-US" smtClean="0"/>
              <a:t>Bartenders and musicians “seed” their tip bar to look as if others have given.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76400" y="0"/>
            <a:ext cx="7772400" cy="1143000"/>
          </a:xfrm>
        </p:spPr>
        <p:txBody>
          <a:bodyPr/>
          <a:lstStyle/>
          <a:p>
            <a:pPr eaLnBrk="1" hangingPunct="1"/>
            <a:r>
              <a:rPr lang="en-US" smtClean="0"/>
              <a:t>Chameleon Effect</a:t>
            </a:r>
          </a:p>
        </p:txBody>
      </p:sp>
      <p:sp>
        <p:nvSpPr>
          <p:cNvPr id="15363" name="Content Placeholder 2"/>
          <p:cNvSpPr>
            <a:spLocks noGrp="1"/>
          </p:cNvSpPr>
          <p:nvPr>
            <p:ph idx="1"/>
          </p:nvPr>
        </p:nvSpPr>
        <p:spPr>
          <a:xfrm>
            <a:off x="304800" y="1371600"/>
            <a:ext cx="6248400" cy="4724400"/>
          </a:xfrm>
        </p:spPr>
        <p:txBody>
          <a:bodyPr/>
          <a:lstStyle/>
          <a:p>
            <a:pPr eaLnBrk="1" hangingPunct="1"/>
            <a:r>
              <a:rPr lang="en-US" smtClean="0"/>
              <a:t>Chartrand and Bargh</a:t>
            </a:r>
          </a:p>
          <a:p>
            <a:pPr eaLnBrk="1" hangingPunct="1"/>
            <a:r>
              <a:rPr lang="en-US" u="sng" smtClean="0"/>
              <a:t>We naturally copy the behavior of others</a:t>
            </a:r>
            <a:r>
              <a:rPr lang="en-US" smtClean="0"/>
              <a:t>.</a:t>
            </a:r>
          </a:p>
          <a:p>
            <a:pPr eaLnBrk="1" hangingPunct="1"/>
            <a:r>
              <a:rPr lang="en-US" smtClean="0"/>
              <a:t>People mimic out of empathy and to fit into the group.</a:t>
            </a:r>
          </a:p>
          <a:p>
            <a:pPr eaLnBrk="1" hangingPunct="1"/>
            <a:r>
              <a:rPr lang="en-US" u="sng" smtClean="0"/>
              <a:t>Copycat Behavior</a:t>
            </a:r>
            <a:r>
              <a:rPr lang="en-US" smtClean="0"/>
              <a:t>:  when people copy the behavior of others.</a:t>
            </a:r>
          </a:p>
          <a:p>
            <a:pPr eaLnBrk="1" hangingPunct="1"/>
            <a:r>
              <a:rPr lang="en-US" smtClean="0"/>
              <a:t>What causes suicide clusters?</a:t>
            </a:r>
          </a:p>
        </p:txBody>
      </p:sp>
      <p:pic>
        <p:nvPicPr>
          <p:cNvPr id="15364" name="Picture 5" descr="View Image">
            <a:hlinkClick r:id="rId2"/>
          </p:cNvPr>
          <p:cNvPicPr>
            <a:picLocks noChangeAspect="1" noChangeArrowheads="1"/>
          </p:cNvPicPr>
          <p:nvPr/>
        </p:nvPicPr>
        <p:blipFill>
          <a:blip r:embed="rId3" cstate="print"/>
          <a:srcRect/>
          <a:stretch>
            <a:fillRect/>
          </a:stretch>
        </p:blipFill>
        <p:spPr bwMode="auto">
          <a:xfrm>
            <a:off x="6400800" y="304800"/>
            <a:ext cx="23812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772400" cy="1143000"/>
          </a:xfrm>
        </p:spPr>
        <p:txBody>
          <a:bodyPr/>
          <a:lstStyle/>
          <a:p>
            <a:r>
              <a:rPr lang="en-US" smtClean="0"/>
              <a:t>In Group and Out Group</a:t>
            </a:r>
          </a:p>
        </p:txBody>
      </p:sp>
      <p:sp>
        <p:nvSpPr>
          <p:cNvPr id="16387" name="Content Placeholder 2"/>
          <p:cNvSpPr>
            <a:spLocks noGrp="1"/>
          </p:cNvSpPr>
          <p:nvPr>
            <p:ph idx="1"/>
          </p:nvPr>
        </p:nvSpPr>
        <p:spPr>
          <a:xfrm>
            <a:off x="304800" y="1219200"/>
            <a:ext cx="8839200" cy="3962400"/>
          </a:xfrm>
        </p:spPr>
        <p:txBody>
          <a:bodyPr>
            <a:normAutofit fontScale="92500" lnSpcReduction="20000"/>
          </a:bodyPr>
          <a:lstStyle/>
          <a:p>
            <a:r>
              <a:rPr lang="en-US" sz="2800" b="1" smtClean="0"/>
              <a:t>Ingroup</a:t>
            </a:r>
            <a:r>
              <a:rPr lang="en-US" sz="2800" smtClean="0"/>
              <a:t>:  “us” people whom share a common identity.</a:t>
            </a:r>
          </a:p>
          <a:p>
            <a:pPr>
              <a:buFontTx/>
              <a:buNone/>
            </a:pPr>
            <a:endParaRPr lang="en-US" sz="2800" smtClean="0"/>
          </a:p>
          <a:p>
            <a:r>
              <a:rPr lang="en-US" sz="2800" smtClean="0"/>
              <a:t>People tend to hold positive attitudes towards members of their own groups, a phenomenon known as </a:t>
            </a:r>
            <a:r>
              <a:rPr lang="en-US" sz="2800" u="sng" smtClean="0"/>
              <a:t>ingroup bias.</a:t>
            </a:r>
          </a:p>
          <a:p>
            <a:pPr>
              <a:buFontTx/>
              <a:buNone/>
            </a:pPr>
            <a:endParaRPr lang="en-US" sz="2800" smtClean="0"/>
          </a:p>
          <a:p>
            <a:r>
              <a:rPr lang="en-US" sz="2800" b="1" smtClean="0"/>
              <a:t>Outgroup:</a:t>
            </a:r>
            <a:r>
              <a:rPr lang="en-US" sz="2800" smtClean="0"/>
              <a:t>  “them” those who are perceived as different or apart from one’s ingroup.</a:t>
            </a:r>
          </a:p>
          <a:p>
            <a:endParaRPr lang="en-US" sz="2800" smtClean="0"/>
          </a:p>
          <a:p>
            <a:r>
              <a:rPr lang="en-US" sz="2800" smtClean="0"/>
              <a:t>an outgroup is a social group towards which an individual feels contempt, opposition, or a desire to compete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1143000"/>
          </a:xfrm>
        </p:spPr>
        <p:txBody>
          <a:bodyPr/>
          <a:lstStyle/>
          <a:p>
            <a:r>
              <a:rPr lang="en-US" smtClean="0"/>
              <a:t>Examples of Ingroup/Outgroup</a:t>
            </a:r>
          </a:p>
        </p:txBody>
      </p:sp>
      <p:sp>
        <p:nvSpPr>
          <p:cNvPr id="17411" name="Content Placeholder 2"/>
          <p:cNvSpPr>
            <a:spLocks noGrp="1"/>
          </p:cNvSpPr>
          <p:nvPr>
            <p:ph idx="1"/>
          </p:nvPr>
        </p:nvSpPr>
        <p:spPr>
          <a:xfrm>
            <a:off x="228600" y="1447800"/>
            <a:ext cx="8686800" cy="3962400"/>
          </a:xfrm>
        </p:spPr>
        <p:txBody>
          <a:bodyPr>
            <a:normAutofit fontScale="92500" lnSpcReduction="10000"/>
          </a:bodyPr>
          <a:lstStyle/>
          <a:p>
            <a:r>
              <a:rPr lang="en-US" smtClean="0"/>
              <a:t>Most students think that their school is better than the other schools in town.</a:t>
            </a:r>
          </a:p>
          <a:p>
            <a:endParaRPr lang="en-US" smtClean="0"/>
          </a:p>
          <a:p>
            <a:r>
              <a:rPr lang="en-US" smtClean="0"/>
              <a:t>Most graduating classes believe their class was the best.</a:t>
            </a:r>
          </a:p>
          <a:p>
            <a:pPr>
              <a:buFontTx/>
              <a:buNone/>
            </a:pPr>
            <a:endParaRPr lang="en-US" smtClean="0"/>
          </a:p>
          <a:p>
            <a:r>
              <a:rPr lang="en-US" smtClean="0"/>
              <a:t>High school students form cliques- such as jocks, goths, gangs, geeks, preps, and other groups.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772400" cy="1143000"/>
          </a:xfrm>
        </p:spPr>
        <p:txBody>
          <a:bodyPr/>
          <a:lstStyle/>
          <a:p>
            <a:r>
              <a:rPr lang="en-US" smtClean="0"/>
              <a:t>Why People Join Cults</a:t>
            </a:r>
          </a:p>
        </p:txBody>
      </p:sp>
      <p:sp>
        <p:nvSpPr>
          <p:cNvPr id="18435" name="Rectangle 3"/>
          <p:cNvSpPr>
            <a:spLocks noGrp="1" noChangeArrowheads="1"/>
          </p:cNvSpPr>
          <p:nvPr>
            <p:ph type="body" idx="1"/>
          </p:nvPr>
        </p:nvSpPr>
        <p:spPr>
          <a:xfrm>
            <a:off x="762000" y="1219200"/>
            <a:ext cx="8382000" cy="4953000"/>
          </a:xfrm>
        </p:spPr>
        <p:txBody>
          <a:bodyPr>
            <a:normAutofit lnSpcReduction="10000"/>
          </a:bodyPr>
          <a:lstStyle/>
          <a:p>
            <a:pPr>
              <a:lnSpc>
                <a:spcPct val="80000"/>
              </a:lnSpc>
            </a:pPr>
            <a:r>
              <a:rPr lang="en-US" sz="2800" smtClean="0">
                <a:latin typeface="Verdana" pitchFamily="34" charset="0"/>
                <a:ea typeface="Verdana" pitchFamily="34" charset="0"/>
                <a:cs typeface="Verdana" pitchFamily="34" charset="0"/>
              </a:rPr>
              <a:t>People are put in physically or emotionally distressing situations; </a:t>
            </a:r>
          </a:p>
          <a:p>
            <a:pPr>
              <a:lnSpc>
                <a:spcPct val="80000"/>
              </a:lnSpc>
            </a:pPr>
            <a:r>
              <a:rPr lang="en-US" sz="2800" u="sng" smtClean="0">
                <a:latin typeface="Verdana" pitchFamily="34" charset="0"/>
                <a:ea typeface="Verdana" pitchFamily="34" charset="0"/>
                <a:cs typeface="Verdana" pitchFamily="34" charset="0"/>
              </a:rPr>
              <a:t>Their problems are reduced to one simple explanation</a:t>
            </a:r>
            <a:r>
              <a:rPr lang="en-US" sz="2800" smtClean="0">
                <a:latin typeface="Verdana" pitchFamily="34" charset="0"/>
                <a:ea typeface="Verdana" pitchFamily="34" charset="0"/>
                <a:cs typeface="Verdana" pitchFamily="34" charset="0"/>
              </a:rPr>
              <a:t>, which is repeatedly emphasized; </a:t>
            </a:r>
          </a:p>
          <a:p>
            <a:pPr>
              <a:lnSpc>
                <a:spcPct val="80000"/>
              </a:lnSpc>
            </a:pPr>
            <a:r>
              <a:rPr lang="en-US" sz="2800" smtClean="0">
                <a:latin typeface="Verdana" pitchFamily="34" charset="0"/>
                <a:ea typeface="Verdana" pitchFamily="34" charset="0"/>
                <a:cs typeface="Verdana" pitchFamily="34" charset="0"/>
              </a:rPr>
              <a:t>They receive </a:t>
            </a:r>
            <a:r>
              <a:rPr lang="en-US" sz="2800" u="sng" smtClean="0">
                <a:latin typeface="Verdana" pitchFamily="34" charset="0"/>
                <a:ea typeface="Verdana" pitchFamily="34" charset="0"/>
                <a:cs typeface="Verdana" pitchFamily="34" charset="0"/>
              </a:rPr>
              <a:t>unconditional love</a:t>
            </a:r>
            <a:r>
              <a:rPr lang="en-US" sz="2800" smtClean="0">
                <a:latin typeface="Verdana" pitchFamily="34" charset="0"/>
                <a:ea typeface="Verdana" pitchFamily="34" charset="0"/>
                <a:cs typeface="Verdana" pitchFamily="34" charset="0"/>
              </a:rPr>
              <a:t>, acceptance, and attention from a </a:t>
            </a:r>
            <a:r>
              <a:rPr lang="en-US" sz="2800" u="sng" smtClean="0">
                <a:latin typeface="Verdana" pitchFamily="34" charset="0"/>
                <a:ea typeface="Verdana" pitchFamily="34" charset="0"/>
                <a:cs typeface="Verdana" pitchFamily="34" charset="0"/>
              </a:rPr>
              <a:t>charismatic leader</a:t>
            </a:r>
            <a:r>
              <a:rPr lang="en-US" sz="2800" smtClean="0">
                <a:latin typeface="Verdana" pitchFamily="34" charset="0"/>
                <a:ea typeface="Verdana" pitchFamily="34" charset="0"/>
                <a:cs typeface="Verdana" pitchFamily="34" charset="0"/>
              </a:rPr>
              <a:t>; </a:t>
            </a:r>
          </a:p>
          <a:p>
            <a:pPr>
              <a:lnSpc>
                <a:spcPct val="80000"/>
              </a:lnSpc>
            </a:pPr>
            <a:r>
              <a:rPr lang="en-US" sz="2800" smtClean="0">
                <a:latin typeface="Verdana" pitchFamily="34" charset="0"/>
                <a:ea typeface="Verdana" pitchFamily="34" charset="0"/>
                <a:cs typeface="Verdana" pitchFamily="34" charset="0"/>
              </a:rPr>
              <a:t>They get </a:t>
            </a:r>
            <a:r>
              <a:rPr lang="en-US" sz="2800" u="sng" smtClean="0">
                <a:latin typeface="Verdana" pitchFamily="34" charset="0"/>
                <a:ea typeface="Verdana" pitchFamily="34" charset="0"/>
                <a:cs typeface="Verdana" pitchFamily="34" charset="0"/>
              </a:rPr>
              <a:t>a new identity based </a:t>
            </a:r>
            <a:r>
              <a:rPr lang="en-US" sz="2800" smtClean="0">
                <a:latin typeface="Verdana" pitchFamily="34" charset="0"/>
                <a:ea typeface="Verdana" pitchFamily="34" charset="0"/>
                <a:cs typeface="Verdana" pitchFamily="34" charset="0"/>
              </a:rPr>
              <a:t>on the group; </a:t>
            </a:r>
          </a:p>
          <a:p>
            <a:pPr>
              <a:lnSpc>
                <a:spcPct val="80000"/>
              </a:lnSpc>
            </a:pPr>
            <a:r>
              <a:rPr lang="en-US" sz="2800" smtClean="0">
                <a:latin typeface="Verdana" pitchFamily="34" charset="0"/>
                <a:ea typeface="Verdana" pitchFamily="34" charset="0"/>
                <a:cs typeface="Verdana" pitchFamily="34" charset="0"/>
              </a:rPr>
              <a:t>They are subject to entrapment (</a:t>
            </a:r>
            <a:r>
              <a:rPr lang="en-US" sz="2800" u="sng" smtClean="0">
                <a:latin typeface="Verdana" pitchFamily="34" charset="0"/>
                <a:ea typeface="Verdana" pitchFamily="34" charset="0"/>
                <a:cs typeface="Verdana" pitchFamily="34" charset="0"/>
              </a:rPr>
              <a:t>isolation from friends, relatives, and the mainstream culture</a:t>
            </a:r>
            <a:r>
              <a:rPr lang="en-US" sz="2800" smtClean="0">
                <a:latin typeface="Verdana" pitchFamily="34" charset="0"/>
                <a:ea typeface="Verdana" pitchFamily="34" charset="0"/>
                <a:cs typeface="Verdana" pitchFamily="34" charset="0"/>
              </a:rPr>
              <a:t>) and their access to information is severely controlled.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mtClean="0"/>
              <a:t>Pratkanis and Aronson (1992): How to become a cult leader</a:t>
            </a:r>
          </a:p>
        </p:txBody>
      </p:sp>
      <p:sp>
        <p:nvSpPr>
          <p:cNvPr id="18435" name="Rectangle 3"/>
          <p:cNvSpPr>
            <a:spLocks noGrp="1" noChangeArrowheads="1"/>
          </p:cNvSpPr>
          <p:nvPr>
            <p:ph type="body" idx="1"/>
          </p:nvPr>
        </p:nvSpPr>
        <p:spPr>
          <a:xfrm>
            <a:off x="685800" y="1981200"/>
            <a:ext cx="7772400" cy="4495800"/>
          </a:xfrm>
        </p:spPr>
        <p:txBody>
          <a:bodyPr/>
          <a:lstStyle/>
          <a:p>
            <a:pPr eaLnBrk="1" hangingPunct="1">
              <a:lnSpc>
                <a:spcPct val="90000"/>
              </a:lnSpc>
            </a:pPr>
            <a:r>
              <a:rPr lang="en-US" smtClean="0"/>
              <a:t>Create your own social reality.  </a:t>
            </a:r>
            <a:r>
              <a:rPr lang="en-US" u="sng" smtClean="0"/>
              <a:t>Cut off external sources of information.  </a:t>
            </a:r>
            <a:r>
              <a:rPr lang="en-US" smtClean="0"/>
              <a:t>Mail should be censored.  </a:t>
            </a:r>
            <a:r>
              <a:rPr lang="en-US" u="sng" smtClean="0"/>
              <a:t>Isolate </a:t>
            </a:r>
            <a:r>
              <a:rPr lang="en-US" smtClean="0"/>
              <a:t>cult headquarters from the rest of the world</a:t>
            </a:r>
          </a:p>
          <a:p>
            <a:pPr eaLnBrk="1" hangingPunct="1">
              <a:lnSpc>
                <a:spcPct val="90000"/>
              </a:lnSpc>
            </a:pPr>
            <a:r>
              <a:rPr lang="en-US" u="sng" smtClean="0"/>
              <a:t>Establish an ingroup of followers and an outgroup of the unredeemed.  </a:t>
            </a:r>
          </a:p>
          <a:p>
            <a:pPr lvl="1" eaLnBrk="1" hangingPunct="1">
              <a:lnSpc>
                <a:spcPct val="90000"/>
              </a:lnSpc>
            </a:pPr>
            <a:r>
              <a:rPr lang="en-US" u="sng" smtClean="0"/>
              <a:t>Jones called doubters “the enemy</a:t>
            </a:r>
            <a:r>
              <a:rPr lang="en-US" smtClean="0"/>
              <a:t>”</a:t>
            </a:r>
          </a:p>
          <a:p>
            <a:pPr lvl="1" eaLnBrk="1" hangingPunct="1">
              <a:lnSpc>
                <a:spcPct val="90000"/>
              </a:lnSpc>
            </a:pPr>
            <a:r>
              <a:rPr lang="en-US" smtClean="0"/>
              <a:t>Suicide would lead to salvation for the chosen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additive="base">
                                        <p:cTn id="25"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 calcmode="lin" valueType="num">
                                      <p:cBhvr additive="base">
                                        <p:cTn id="31"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Cult Leader Tips</a:t>
            </a:r>
          </a:p>
        </p:txBody>
      </p:sp>
      <p:sp>
        <p:nvSpPr>
          <p:cNvPr id="19459" name="Rectangle 3"/>
          <p:cNvSpPr>
            <a:spLocks noGrp="1" noChangeArrowheads="1"/>
          </p:cNvSpPr>
          <p:nvPr>
            <p:ph type="body" idx="1"/>
          </p:nvPr>
        </p:nvSpPr>
        <p:spPr>
          <a:xfrm>
            <a:off x="533400" y="1981200"/>
            <a:ext cx="8001000" cy="4114800"/>
          </a:xfrm>
        </p:spPr>
        <p:txBody>
          <a:bodyPr/>
          <a:lstStyle/>
          <a:p>
            <a:pPr eaLnBrk="1" hangingPunct="1"/>
            <a:r>
              <a:rPr lang="en-US" sz="2400" smtClean="0"/>
              <a:t>Generate commitment through dissonance reduction.  Insure obedience by establishing a spiral of escalating commitment</a:t>
            </a:r>
          </a:p>
          <a:p>
            <a:pPr lvl="1" eaLnBrk="1" hangingPunct="1"/>
            <a:r>
              <a:rPr lang="en-US" sz="2400" u="sng" smtClean="0"/>
              <a:t>Foot in the door technique: the tendency for people who first complied with a small request to comply later with a larger request. </a:t>
            </a:r>
          </a:p>
        </p:txBody>
      </p:sp>
      <p:pic>
        <p:nvPicPr>
          <p:cNvPr id="19460" name="Picture 4" descr="dd01513_"/>
          <p:cNvPicPr>
            <a:picLocks noChangeAspect="1" noChangeArrowheads="1"/>
          </p:cNvPicPr>
          <p:nvPr/>
        </p:nvPicPr>
        <p:blipFill>
          <a:blip r:embed="rId2" cstate="print"/>
          <a:srcRect/>
          <a:stretch>
            <a:fillRect/>
          </a:stretch>
        </p:blipFill>
        <p:spPr bwMode="auto">
          <a:xfrm>
            <a:off x="0" y="0"/>
            <a:ext cx="2057400" cy="2020888"/>
          </a:xfrm>
          <a:prstGeom prst="rect">
            <a:avLst/>
          </a:prstGeom>
          <a:noFill/>
          <a:ln w="9525">
            <a:noFill/>
            <a:miter lim="800000"/>
            <a:headEnd/>
            <a:tailEnd/>
          </a:ln>
        </p:spPr>
      </p:pic>
      <p:pic>
        <p:nvPicPr>
          <p:cNvPr id="20485" name="Picture 6"/>
          <p:cNvPicPr>
            <a:picLocks noChangeAspect="1" noChangeArrowheads="1"/>
          </p:cNvPicPr>
          <p:nvPr/>
        </p:nvPicPr>
        <p:blipFill>
          <a:blip r:embed="rId3" cstate="print"/>
          <a:srcRect/>
          <a:stretch>
            <a:fillRect/>
          </a:stretch>
        </p:blipFill>
        <p:spPr bwMode="auto">
          <a:xfrm>
            <a:off x="2667000" y="4038600"/>
            <a:ext cx="4000500" cy="254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strVal val="4*#ppt_w"/>
                                          </p:val>
                                        </p:tav>
                                        <p:tav tm="100000">
                                          <p:val>
                                            <p:strVal val="#ppt_w"/>
                                          </p:val>
                                        </p:tav>
                                      </p:tavLst>
                                    </p:anim>
                                    <p:anim calcmode="lin" valueType="num">
                                      <p:cBhvr>
                                        <p:cTn id="8" dur="500" fill="hold"/>
                                        <p:tgtEl>
                                          <p:spTgt spid="1945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500" fill="hold"/>
                                        <p:tgtEl>
                                          <p:spTgt spid="19460"/>
                                        </p:tgtEl>
                                        <p:attrNameLst>
                                          <p:attrName>ppt_w</p:attrName>
                                        </p:attrNameLst>
                                      </p:cBhvr>
                                      <p:tavLst>
                                        <p:tav tm="0">
                                          <p:val>
                                            <p:strVal val="4*#ppt_w"/>
                                          </p:val>
                                        </p:tav>
                                        <p:tav tm="100000">
                                          <p:val>
                                            <p:strVal val="#ppt_w"/>
                                          </p:val>
                                        </p:tav>
                                      </p:tavLst>
                                    </p:anim>
                                    <p:anim calcmode="lin" valueType="num">
                                      <p:cBhvr>
                                        <p:cTn id="14" dur="500" fill="hold"/>
                                        <p:tgtEl>
                                          <p:spTgt spid="1946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9459">
                                            <p:txEl>
                                              <p:pRg st="0" end="0"/>
                                            </p:txEl>
                                          </p:spTgt>
                                        </p:tgtEl>
                                        <p:attrNameLst>
                                          <p:attrName>style.visibility</p:attrName>
                                        </p:attrNameLst>
                                      </p:cBhvr>
                                      <p:to>
                                        <p:strVal val="visible"/>
                                      </p:to>
                                    </p:set>
                                    <p:anim calcmode="lin" valueType="num">
                                      <p:cBhvr>
                                        <p:cTn id="19" dur="500" fill="hold"/>
                                        <p:tgtEl>
                                          <p:spTgt spid="19459">
                                            <p:txEl>
                                              <p:pRg st="0" end="0"/>
                                            </p:txEl>
                                          </p:spTgt>
                                        </p:tgtEl>
                                        <p:attrNameLst>
                                          <p:attrName>ppt_w</p:attrName>
                                        </p:attrNameLst>
                                      </p:cBhvr>
                                      <p:tavLst>
                                        <p:tav tm="0">
                                          <p:val>
                                            <p:strVal val="4*#ppt_w"/>
                                          </p:val>
                                        </p:tav>
                                        <p:tav tm="100000">
                                          <p:val>
                                            <p:strVal val="#ppt_w"/>
                                          </p:val>
                                        </p:tav>
                                      </p:tavLst>
                                    </p:anim>
                                    <p:anim calcmode="lin" valueType="num">
                                      <p:cBhvr>
                                        <p:cTn id="20" dur="500" fill="hold"/>
                                        <p:tgtEl>
                                          <p:spTgt spid="1945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9459">
                                            <p:txEl>
                                              <p:pRg st="1" end="1"/>
                                            </p:txEl>
                                          </p:spTgt>
                                        </p:tgtEl>
                                        <p:attrNameLst>
                                          <p:attrName>style.visibility</p:attrName>
                                        </p:attrNameLst>
                                      </p:cBhvr>
                                      <p:to>
                                        <p:strVal val="visible"/>
                                      </p:to>
                                    </p:set>
                                    <p:anim calcmode="lin" valueType="num">
                                      <p:cBhvr>
                                        <p:cTn id="25" dur="500" fill="hold"/>
                                        <p:tgtEl>
                                          <p:spTgt spid="19459">
                                            <p:txEl>
                                              <p:pRg st="1" end="1"/>
                                            </p:txEl>
                                          </p:spTgt>
                                        </p:tgtEl>
                                        <p:attrNameLst>
                                          <p:attrName>ppt_w</p:attrName>
                                        </p:attrNameLst>
                                      </p:cBhvr>
                                      <p:tavLst>
                                        <p:tav tm="0">
                                          <p:val>
                                            <p:strVal val="4*#ppt_w"/>
                                          </p:val>
                                        </p:tav>
                                        <p:tav tm="100000">
                                          <p:val>
                                            <p:strVal val="#ppt_w"/>
                                          </p:val>
                                        </p:tav>
                                      </p:tavLst>
                                    </p:anim>
                                    <p:anim calcmode="lin" valueType="num">
                                      <p:cBhvr>
                                        <p:cTn id="26" dur="500" fill="hold"/>
                                        <p:tgtEl>
                                          <p:spTgt spid="19459">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Cognitive Dissonance</a:t>
            </a:r>
          </a:p>
        </p:txBody>
      </p:sp>
      <p:sp>
        <p:nvSpPr>
          <p:cNvPr id="21507" name="Content Placeholder 2"/>
          <p:cNvSpPr>
            <a:spLocks noGrp="1"/>
          </p:cNvSpPr>
          <p:nvPr>
            <p:ph idx="1"/>
          </p:nvPr>
        </p:nvSpPr>
        <p:spPr>
          <a:xfrm>
            <a:off x="3048000" y="1828800"/>
            <a:ext cx="5410200" cy="4267200"/>
          </a:xfrm>
        </p:spPr>
        <p:txBody>
          <a:bodyPr/>
          <a:lstStyle/>
          <a:p>
            <a:pPr lvl="1" eaLnBrk="1" hangingPunct="1"/>
            <a:r>
              <a:rPr lang="en-US" smtClean="0"/>
              <a:t>Cognitive dissonance and justification of actions.</a:t>
            </a:r>
          </a:p>
          <a:p>
            <a:pPr lvl="1" eaLnBrk="1" hangingPunct="1"/>
            <a:r>
              <a:rPr lang="en-US" b="1" smtClean="0"/>
              <a:t>Cognitive Dissonance Theory</a:t>
            </a:r>
            <a:r>
              <a:rPr lang="en-US" smtClean="0"/>
              <a:t>:  we act to reduce the discomfort (dissonance) we feel when our thoughts (cognitive) are inconsistent.</a:t>
            </a:r>
          </a:p>
          <a:p>
            <a:pPr lvl="1" eaLnBrk="1" hangingPunct="1"/>
            <a:r>
              <a:rPr lang="en-US" smtClean="0"/>
              <a:t>Ex: attitudes and actions clash.</a:t>
            </a:r>
          </a:p>
          <a:p>
            <a:pPr lvl="1" eaLnBrk="1" hangingPunct="1"/>
            <a:endParaRPr lang="en-US" smtClean="0"/>
          </a:p>
          <a:p>
            <a:pPr>
              <a:buFontTx/>
              <a:buNone/>
            </a:pPr>
            <a:endParaRPr lang="en-US" smtClean="0"/>
          </a:p>
        </p:txBody>
      </p:sp>
      <p:pic>
        <p:nvPicPr>
          <p:cNvPr id="21508" name="Picture 5"/>
          <p:cNvPicPr>
            <a:picLocks noChangeAspect="1" noChangeArrowheads="1"/>
          </p:cNvPicPr>
          <p:nvPr/>
        </p:nvPicPr>
        <p:blipFill>
          <a:blip r:embed="rId2" cstate="print"/>
          <a:srcRect/>
          <a:stretch>
            <a:fillRect/>
          </a:stretch>
        </p:blipFill>
        <p:spPr bwMode="auto">
          <a:xfrm>
            <a:off x="381000" y="3200400"/>
            <a:ext cx="3124200" cy="30495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0" y="0"/>
            <a:ext cx="7772400" cy="762000"/>
          </a:xfrm>
        </p:spPr>
        <p:txBody>
          <a:bodyPr/>
          <a:lstStyle/>
          <a:p>
            <a:pPr eaLnBrk="1" hangingPunct="1"/>
            <a:r>
              <a:rPr lang="en-US" b="1" smtClean="0">
                <a:solidFill>
                  <a:srgbClr val="000080"/>
                </a:solidFill>
              </a:rPr>
              <a:t>Conformity</a:t>
            </a:r>
            <a:r>
              <a:rPr lang="en-US" smtClean="0"/>
              <a:t> </a:t>
            </a:r>
          </a:p>
        </p:txBody>
      </p:sp>
      <p:sp>
        <p:nvSpPr>
          <p:cNvPr id="3075" name="Rectangle 3"/>
          <p:cNvSpPr>
            <a:spLocks noGrp="1" noChangeArrowheads="1"/>
          </p:cNvSpPr>
          <p:nvPr>
            <p:ph type="subTitle" idx="1"/>
          </p:nvPr>
        </p:nvSpPr>
        <p:spPr>
          <a:xfrm>
            <a:off x="228600" y="1143000"/>
            <a:ext cx="4267200" cy="5715000"/>
          </a:xfrm>
        </p:spPr>
        <p:txBody>
          <a:bodyPr/>
          <a:lstStyle/>
          <a:p>
            <a:pPr marL="609600" indent="-609600" algn="l" eaLnBrk="1" hangingPunct="1"/>
            <a:r>
              <a:rPr lang="en-US" b="1" smtClean="0">
                <a:solidFill>
                  <a:srgbClr val="008000"/>
                </a:solidFill>
              </a:rPr>
              <a:t>A change in behavior or belief as a result of real or imagined social norms. </a:t>
            </a:r>
            <a:r>
              <a:rPr lang="en-US" smtClean="0"/>
              <a:t> </a:t>
            </a:r>
          </a:p>
          <a:p>
            <a:pPr marL="609600" indent="-609600" algn="l" eaLnBrk="1" hangingPunct="1"/>
            <a:r>
              <a:rPr lang="en-US" b="1" smtClean="0">
                <a:solidFill>
                  <a:srgbClr val="0000FF"/>
                </a:solidFill>
              </a:rPr>
              <a:t>Refers to both acting </a:t>
            </a:r>
            <a:r>
              <a:rPr lang="en-US" b="1" u="sng" smtClean="0">
                <a:solidFill>
                  <a:srgbClr val="0000FF"/>
                </a:solidFill>
              </a:rPr>
              <a:t>as if</a:t>
            </a:r>
            <a:r>
              <a:rPr lang="en-US" b="1" smtClean="0">
                <a:solidFill>
                  <a:srgbClr val="0000FF"/>
                </a:solidFill>
              </a:rPr>
              <a:t> you accept the group, and actually </a:t>
            </a:r>
            <a:r>
              <a:rPr lang="en-US" b="1" u="sng" smtClean="0">
                <a:solidFill>
                  <a:srgbClr val="0000FF"/>
                </a:solidFill>
              </a:rPr>
              <a:t>accepting</a:t>
            </a:r>
            <a:r>
              <a:rPr lang="en-US" b="1" smtClean="0">
                <a:solidFill>
                  <a:srgbClr val="0000FF"/>
                </a:solidFill>
              </a:rPr>
              <a:t> the group attitudes. </a:t>
            </a:r>
            <a:endParaRPr lang="en-US" smtClean="0"/>
          </a:p>
        </p:txBody>
      </p:sp>
      <p:pic>
        <p:nvPicPr>
          <p:cNvPr id="4100" name="Picture 6" descr="farside3"/>
          <p:cNvPicPr>
            <a:picLocks noChangeAspect="1" noChangeArrowheads="1"/>
          </p:cNvPicPr>
          <p:nvPr/>
        </p:nvPicPr>
        <p:blipFill>
          <a:blip r:embed="rId2" cstate="print"/>
          <a:srcRect/>
          <a:stretch>
            <a:fillRect/>
          </a:stretch>
        </p:blipFill>
        <p:spPr bwMode="auto">
          <a:xfrm>
            <a:off x="5105400" y="990600"/>
            <a:ext cx="4038600" cy="538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73648" presetClass="entr" presetSubtype="20244028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73648" presetClass="entr" presetSubtype="20244028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914400"/>
          </a:xfrm>
        </p:spPr>
        <p:txBody>
          <a:bodyPr/>
          <a:lstStyle/>
          <a:p>
            <a:pPr eaLnBrk="1" hangingPunct="1"/>
            <a:r>
              <a:rPr lang="en-US" smtClean="0"/>
              <a:t>Credibility</a:t>
            </a:r>
          </a:p>
        </p:txBody>
      </p:sp>
      <p:sp>
        <p:nvSpPr>
          <p:cNvPr id="20483" name="Rectangle 3"/>
          <p:cNvSpPr>
            <a:spLocks noGrp="1" noChangeArrowheads="1"/>
          </p:cNvSpPr>
          <p:nvPr>
            <p:ph type="body" idx="1"/>
          </p:nvPr>
        </p:nvSpPr>
        <p:spPr>
          <a:xfrm>
            <a:off x="381000" y="1524000"/>
            <a:ext cx="8229600" cy="5029200"/>
          </a:xfrm>
        </p:spPr>
        <p:txBody>
          <a:bodyPr/>
          <a:lstStyle/>
          <a:p>
            <a:pPr eaLnBrk="1" hangingPunct="1"/>
            <a:r>
              <a:rPr lang="en-US" u="sng" smtClean="0"/>
              <a:t>Establish the cult leader’s credibility and attractiveness</a:t>
            </a:r>
          </a:p>
          <a:p>
            <a:pPr eaLnBrk="1" hangingPunct="1"/>
            <a:r>
              <a:rPr lang="en-US" u="sng" smtClean="0"/>
              <a:t>Send members out to proselytize the unredeemed</a:t>
            </a:r>
          </a:p>
          <a:p>
            <a:pPr lvl="1" eaLnBrk="1" hangingPunct="1"/>
            <a:r>
              <a:rPr lang="en-US" smtClean="0"/>
              <a:t>Brings in new members</a:t>
            </a:r>
          </a:p>
          <a:p>
            <a:pPr lvl="1" eaLnBrk="1" hangingPunct="1"/>
            <a:r>
              <a:rPr lang="en-US" smtClean="0"/>
              <a:t>Members are constantly engaged in self-persuasion (dissonance reduction once again)</a:t>
            </a:r>
          </a:p>
          <a:p>
            <a:pPr eaLnBrk="1" hangingPunct="1"/>
            <a:r>
              <a:rPr lang="en-US" smtClean="0"/>
              <a:t>Distract members from undesirable thoughts</a:t>
            </a:r>
          </a:p>
          <a:p>
            <a:pPr lvl="1" eaLnBrk="1" hangingPunct="1"/>
            <a:r>
              <a:rPr lang="en-US" smtClean="0"/>
              <a:t>Chanting, letter writing</a:t>
            </a:r>
          </a:p>
        </p:txBody>
      </p:sp>
      <p:pic>
        <p:nvPicPr>
          <p:cNvPr id="20487" name="Picture 7" descr="marshall970331"/>
          <p:cNvPicPr>
            <a:picLocks noChangeAspect="1" noChangeArrowheads="1"/>
          </p:cNvPicPr>
          <p:nvPr/>
        </p:nvPicPr>
        <p:blipFill>
          <a:blip r:embed="rId2" cstate="print"/>
          <a:srcRect/>
          <a:stretch>
            <a:fillRect/>
          </a:stretch>
        </p:blipFill>
        <p:spPr bwMode="auto">
          <a:xfrm>
            <a:off x="7010400" y="2209800"/>
            <a:ext cx="21336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box(in)">
                                      <p:cBhvr>
                                        <p:cTn id="12" dur="500"/>
                                        <p:tgtEl>
                                          <p:spTgt spid="204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box(in)">
                                      <p:cBhvr>
                                        <p:cTn id="17" dur="500"/>
                                        <p:tgtEl>
                                          <p:spTgt spid="204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box(in)">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box(in)">
                                      <p:cBhvr>
                                        <p:cTn id="27" dur="500"/>
                                        <p:tgtEl>
                                          <p:spTgt spid="204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83">
                                            <p:txEl>
                                              <p:pRg st="3" end="3"/>
                                            </p:txEl>
                                          </p:spTgt>
                                        </p:tgtEl>
                                        <p:attrNameLst>
                                          <p:attrName>style.visibility</p:attrName>
                                        </p:attrNameLst>
                                      </p:cBhvr>
                                      <p:to>
                                        <p:strVal val="visible"/>
                                      </p:to>
                                    </p:set>
                                    <p:animEffect transition="in" filter="box(in)">
                                      <p:cBhvr>
                                        <p:cTn id="32" dur="500"/>
                                        <p:tgtEl>
                                          <p:spTgt spid="2048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483">
                                            <p:txEl>
                                              <p:pRg st="4" end="4"/>
                                            </p:txEl>
                                          </p:spTgt>
                                        </p:tgtEl>
                                        <p:attrNameLst>
                                          <p:attrName>style.visibility</p:attrName>
                                        </p:attrNameLst>
                                      </p:cBhvr>
                                      <p:to>
                                        <p:strVal val="visible"/>
                                      </p:to>
                                    </p:set>
                                    <p:animEffect transition="in" filter="box(in)">
                                      <p:cBhvr>
                                        <p:cTn id="37" dur="5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Effect transition="in" filter="box(in)">
                                      <p:cBhvr>
                                        <p:cTn id="42"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Time Control</a:t>
            </a:r>
          </a:p>
        </p:txBody>
      </p:sp>
      <p:sp>
        <p:nvSpPr>
          <p:cNvPr id="23555" name="Rectangle 3"/>
          <p:cNvSpPr>
            <a:spLocks noGrp="1" noChangeArrowheads="1"/>
          </p:cNvSpPr>
          <p:nvPr>
            <p:ph type="body" idx="1"/>
          </p:nvPr>
        </p:nvSpPr>
        <p:spPr>
          <a:xfrm>
            <a:off x="0" y="1828800"/>
            <a:ext cx="6858000" cy="3962400"/>
          </a:xfrm>
        </p:spPr>
        <p:txBody>
          <a:bodyPr>
            <a:normAutofit fontScale="92500" lnSpcReduction="10000"/>
          </a:bodyPr>
          <a:lstStyle/>
          <a:p>
            <a:pPr>
              <a:lnSpc>
                <a:spcPct val="80000"/>
              </a:lnSpc>
            </a:pPr>
            <a:r>
              <a:rPr lang="en-US" sz="2800" u="sng" smtClean="0">
                <a:latin typeface="Verdana" pitchFamily="34" charset="0"/>
                <a:ea typeface="Verdana" pitchFamily="34" charset="0"/>
                <a:cs typeface="Verdana" pitchFamily="34" charset="0"/>
              </a:rPr>
              <a:t>Mind control cults keep their members so busy with meetings and activities that they become too busy and too tired to think about their involvement. </a:t>
            </a:r>
            <a:r>
              <a:rPr lang="en-US" sz="2800" smtClean="0">
                <a:latin typeface="Verdana" pitchFamily="34" charset="0"/>
                <a:ea typeface="Verdana" pitchFamily="34" charset="0"/>
                <a:cs typeface="Verdana" pitchFamily="34" charset="0"/>
              </a:rPr>
              <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Time control also helps the cult keep their members immersed in the manufactured cult environment. </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And time control helps </a:t>
            </a:r>
            <a:r>
              <a:rPr lang="en-US" sz="2800" u="sng" smtClean="0">
                <a:latin typeface="Verdana" pitchFamily="34" charset="0"/>
                <a:ea typeface="Verdana" pitchFamily="34" charset="0"/>
                <a:cs typeface="Verdana" pitchFamily="34" charset="0"/>
              </a:rPr>
              <a:t>keep cult members away from friends and family. </a:t>
            </a:r>
          </a:p>
        </p:txBody>
      </p:sp>
      <p:pic>
        <p:nvPicPr>
          <p:cNvPr id="23556" name="Picture 5" descr="Go to fullsize image">
            <a:hlinkClick r:id="rId2"/>
          </p:cNvPr>
          <p:cNvPicPr>
            <a:picLocks noChangeAspect="1" noChangeArrowheads="1"/>
          </p:cNvPicPr>
          <p:nvPr/>
        </p:nvPicPr>
        <p:blipFill>
          <a:blip r:embed="rId3" cstate="print"/>
          <a:srcRect/>
          <a:stretch>
            <a:fillRect/>
          </a:stretch>
        </p:blipFill>
        <p:spPr bwMode="auto">
          <a:xfrm>
            <a:off x="6629400" y="381000"/>
            <a:ext cx="1914525" cy="1914525"/>
          </a:xfrm>
          <a:prstGeom prst="rect">
            <a:avLst/>
          </a:prstGeom>
          <a:noFill/>
          <a:ln w="9525">
            <a:noFill/>
            <a:miter lim="800000"/>
            <a:headEnd/>
            <a:tailEnd/>
          </a:ln>
        </p:spPr>
      </p:pic>
      <p:pic>
        <p:nvPicPr>
          <p:cNvPr id="23557" name="Picture 7" descr="Go to fullsize image">
            <a:hlinkClick r:id="rId4"/>
          </p:cNvPr>
          <p:cNvPicPr>
            <a:picLocks noChangeAspect="1" noChangeArrowheads="1"/>
          </p:cNvPicPr>
          <p:nvPr/>
        </p:nvPicPr>
        <p:blipFill>
          <a:blip r:embed="rId5" cstate="print"/>
          <a:srcRect/>
          <a:stretch>
            <a:fillRect/>
          </a:stretch>
        </p:blipFill>
        <p:spPr bwMode="auto">
          <a:xfrm>
            <a:off x="228600" y="304800"/>
            <a:ext cx="1381125" cy="1362075"/>
          </a:xfrm>
          <a:prstGeom prst="rect">
            <a:avLst/>
          </a:prstGeom>
          <a:noFill/>
          <a:ln w="9525">
            <a:noFill/>
            <a:miter lim="800000"/>
            <a:headEnd/>
            <a:tailEnd/>
          </a:ln>
        </p:spPr>
      </p:pic>
      <p:pic>
        <p:nvPicPr>
          <p:cNvPr id="23558" name="Picture 9" descr="Go to fullsize image">
            <a:hlinkClick r:id="rId6"/>
          </p:cNvPr>
          <p:cNvPicPr>
            <a:picLocks noChangeAspect="1" noChangeArrowheads="1"/>
          </p:cNvPicPr>
          <p:nvPr/>
        </p:nvPicPr>
        <p:blipFill>
          <a:blip r:embed="rId7" cstate="print"/>
          <a:srcRect/>
          <a:stretch>
            <a:fillRect/>
          </a:stretch>
        </p:blipFill>
        <p:spPr bwMode="auto">
          <a:xfrm>
            <a:off x="6848475" y="4562475"/>
            <a:ext cx="2295525" cy="22955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7800" y="0"/>
            <a:ext cx="7772400" cy="1143000"/>
          </a:xfrm>
        </p:spPr>
        <p:txBody>
          <a:bodyPr/>
          <a:lstStyle/>
          <a:p>
            <a:pPr eaLnBrk="1" hangingPunct="1"/>
            <a:r>
              <a:rPr lang="en-US" smtClean="0"/>
              <a:t>Cult Leader Tips</a:t>
            </a:r>
          </a:p>
        </p:txBody>
      </p:sp>
      <p:sp>
        <p:nvSpPr>
          <p:cNvPr id="21507" name="Rectangle 3"/>
          <p:cNvSpPr>
            <a:spLocks noGrp="1" noChangeArrowheads="1"/>
          </p:cNvSpPr>
          <p:nvPr>
            <p:ph type="body" idx="1"/>
          </p:nvPr>
        </p:nvSpPr>
        <p:spPr>
          <a:xfrm>
            <a:off x="228600" y="990600"/>
            <a:ext cx="7772400" cy="4114800"/>
          </a:xfrm>
        </p:spPr>
        <p:txBody>
          <a:bodyPr/>
          <a:lstStyle/>
          <a:p>
            <a:pPr eaLnBrk="1" hangingPunct="1"/>
            <a:r>
              <a:rPr lang="en-US" u="sng" smtClean="0"/>
              <a:t>Maintain the notion of a promised land </a:t>
            </a:r>
            <a:r>
              <a:rPr lang="en-US" smtClean="0"/>
              <a:t>and </a:t>
            </a:r>
            <a:r>
              <a:rPr lang="en-US" u="sng" smtClean="0"/>
              <a:t>a vision of a better world</a:t>
            </a:r>
            <a:r>
              <a:rPr lang="en-US" smtClean="0"/>
              <a:t>.  </a:t>
            </a:r>
          </a:p>
          <a:p>
            <a:pPr eaLnBrk="1" hangingPunct="1"/>
            <a:r>
              <a:rPr lang="en-US" smtClean="0"/>
              <a:t>Provides a powerful incentive to keep working.  </a:t>
            </a:r>
          </a:p>
          <a:p>
            <a:pPr eaLnBrk="1" hangingPunct="1"/>
            <a:r>
              <a:rPr lang="en-US" u="sng" smtClean="0"/>
              <a:t>Maintains hope by providing a sense of purpose and freedom.</a:t>
            </a:r>
          </a:p>
        </p:txBody>
      </p:sp>
      <p:pic>
        <p:nvPicPr>
          <p:cNvPr id="24580" name="Picture 5"/>
          <p:cNvPicPr>
            <a:picLocks noChangeAspect="1" noChangeArrowheads="1"/>
          </p:cNvPicPr>
          <p:nvPr/>
        </p:nvPicPr>
        <p:blipFill>
          <a:blip r:embed="rId2" cstate="print"/>
          <a:srcRect/>
          <a:stretch>
            <a:fillRect/>
          </a:stretch>
        </p:blipFill>
        <p:spPr bwMode="auto">
          <a:xfrm>
            <a:off x="5181600" y="3962400"/>
            <a:ext cx="3824288" cy="2528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p:cTn id="13" dur="500" fill="hold"/>
                                        <p:tgtEl>
                                          <p:spTgt spid="21507">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21507">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p:cTn id="19" dur="500" fill="hold"/>
                                        <p:tgtEl>
                                          <p:spTgt spid="21507">
                                            <p:txEl>
                                              <p:pRg st="1" end="1"/>
                                            </p:txEl>
                                          </p:spTgt>
                                        </p:tgtEl>
                                        <p:attrNameLst>
                                          <p:attrName>ppt_w</p:attrName>
                                        </p:attrNameLst>
                                      </p:cBhvr>
                                      <p:tavLst>
                                        <p:tav tm="0">
                                          <p:val>
                                            <p:strVal val="4/3*#ppt_w"/>
                                          </p:val>
                                        </p:tav>
                                        <p:tav tm="100000">
                                          <p:val>
                                            <p:strVal val="#ppt_w"/>
                                          </p:val>
                                        </p:tav>
                                      </p:tavLst>
                                    </p:anim>
                                    <p:anim calcmode="lin" valueType="num">
                                      <p:cBhvr>
                                        <p:cTn id="20" dur="500" fill="hold"/>
                                        <p:tgtEl>
                                          <p:spTgt spid="21507">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p:cTn id="25" dur="500" fill="hold"/>
                                        <p:tgtEl>
                                          <p:spTgt spid="21507">
                                            <p:txEl>
                                              <p:pRg st="2" end="2"/>
                                            </p:txEl>
                                          </p:spTgt>
                                        </p:tgtEl>
                                        <p:attrNameLst>
                                          <p:attrName>ppt_w</p:attrName>
                                        </p:attrNameLst>
                                      </p:cBhvr>
                                      <p:tavLst>
                                        <p:tav tm="0">
                                          <p:val>
                                            <p:strVal val="4/3*#ppt_w"/>
                                          </p:val>
                                        </p:tav>
                                        <p:tav tm="100000">
                                          <p:val>
                                            <p:strVal val="#ppt_w"/>
                                          </p:val>
                                        </p:tav>
                                      </p:tavLst>
                                    </p:anim>
                                    <p:anim calcmode="lin" valueType="num">
                                      <p:cBhvr>
                                        <p:cTn id="26" dur="500" fill="hold"/>
                                        <p:tgtEl>
                                          <p:spTgt spid="21507">
                                            <p:txEl>
                                              <p:pRg st="2" end="2"/>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1143000"/>
          </a:xfrm>
        </p:spPr>
        <p:txBody>
          <a:bodyPr/>
          <a:lstStyle/>
          <a:p>
            <a:r>
              <a:rPr lang="en-US" smtClean="0"/>
              <a:t>How People Leave:</a:t>
            </a:r>
          </a:p>
        </p:txBody>
      </p:sp>
      <p:sp>
        <p:nvSpPr>
          <p:cNvPr id="25603" name="Rectangle 3"/>
          <p:cNvSpPr>
            <a:spLocks noGrp="1" noChangeArrowheads="1"/>
          </p:cNvSpPr>
          <p:nvPr>
            <p:ph type="body" idx="1"/>
          </p:nvPr>
        </p:nvSpPr>
        <p:spPr>
          <a:xfrm>
            <a:off x="609600" y="990600"/>
            <a:ext cx="3810000" cy="5410200"/>
          </a:xfrm>
        </p:spPr>
        <p:txBody>
          <a:bodyPr/>
          <a:lstStyle/>
          <a:p>
            <a:pPr>
              <a:buFontTx/>
              <a:buNone/>
            </a:pPr>
            <a:r>
              <a:rPr lang="en-US" sz="2800" u="sng" smtClean="0"/>
              <a:t>There are at least three ways people leave a cult:</a:t>
            </a:r>
          </a:p>
          <a:p>
            <a:r>
              <a:rPr lang="en-US" sz="2800" smtClean="0"/>
              <a:t>by one's own decision, </a:t>
            </a:r>
          </a:p>
          <a:p>
            <a:r>
              <a:rPr lang="en-US" sz="2800" smtClean="0"/>
              <a:t>through expulsion </a:t>
            </a:r>
          </a:p>
          <a:p>
            <a:r>
              <a:rPr lang="en-US" sz="2800" smtClean="0"/>
              <a:t>through intervention (Exit counseling, deprogramming).</a:t>
            </a:r>
          </a:p>
          <a:p>
            <a:r>
              <a:rPr lang="en-US" sz="2800" smtClean="0"/>
              <a:t>Or commit mass suicide.</a:t>
            </a:r>
          </a:p>
        </p:txBody>
      </p:sp>
      <p:pic>
        <p:nvPicPr>
          <p:cNvPr id="25604" name="Picture 4"/>
          <p:cNvPicPr>
            <a:picLocks noChangeAspect="1" noChangeArrowheads="1"/>
          </p:cNvPicPr>
          <p:nvPr/>
        </p:nvPicPr>
        <p:blipFill>
          <a:blip r:embed="rId2" cstate="print"/>
          <a:srcRect/>
          <a:stretch>
            <a:fillRect/>
          </a:stretch>
        </p:blipFill>
        <p:spPr bwMode="auto">
          <a:xfrm>
            <a:off x="4724400" y="914400"/>
            <a:ext cx="3963988" cy="548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09600"/>
            <a:ext cx="8382000" cy="1143000"/>
          </a:xfrm>
        </p:spPr>
        <p:txBody>
          <a:bodyPr/>
          <a:lstStyle/>
          <a:p>
            <a:pPr eaLnBrk="1" hangingPunct="1"/>
            <a:r>
              <a:rPr lang="en-US" smtClean="0"/>
              <a:t>Jim Jones and The People’s Temple</a:t>
            </a:r>
          </a:p>
        </p:txBody>
      </p:sp>
      <p:sp>
        <p:nvSpPr>
          <p:cNvPr id="17411" name="Rectangle 3"/>
          <p:cNvSpPr>
            <a:spLocks noGrp="1" noChangeArrowheads="1"/>
          </p:cNvSpPr>
          <p:nvPr>
            <p:ph type="body" idx="1"/>
          </p:nvPr>
        </p:nvSpPr>
        <p:spPr>
          <a:xfrm>
            <a:off x="381000" y="1981200"/>
            <a:ext cx="8458200" cy="4114800"/>
          </a:xfrm>
        </p:spPr>
        <p:txBody>
          <a:bodyPr/>
          <a:lstStyle/>
          <a:p>
            <a:pPr eaLnBrk="1" hangingPunct="1"/>
            <a:r>
              <a:rPr lang="en-US" u="sng" smtClean="0"/>
              <a:t>Over 900 followers perished – for most it was a voluntary suicide</a:t>
            </a:r>
          </a:p>
          <a:p>
            <a:pPr eaLnBrk="1" hangingPunct="1"/>
            <a:r>
              <a:rPr lang="en-US" u="sng" smtClean="0"/>
              <a:t>Jones used (perhaps unwittingly) a number of powerful social psychological phenomenon to his advantage</a:t>
            </a:r>
          </a:p>
        </p:txBody>
      </p:sp>
      <p:pic>
        <p:nvPicPr>
          <p:cNvPr id="17414" name="Picture 6" descr="jj3"/>
          <p:cNvPicPr>
            <a:picLocks noChangeAspect="1" noChangeArrowheads="1"/>
          </p:cNvPicPr>
          <p:nvPr/>
        </p:nvPicPr>
        <p:blipFill>
          <a:blip r:embed="rId2" cstate="print"/>
          <a:srcRect/>
          <a:stretch>
            <a:fillRect/>
          </a:stretch>
        </p:blipFill>
        <p:spPr bwMode="auto">
          <a:xfrm>
            <a:off x="3505200" y="4316413"/>
            <a:ext cx="3581400" cy="2541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Bottom)">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slide(fromBottom)">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17" dur="500"/>
                                        <p:tgtEl>
                                          <p:spTgt spid="174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slide(fromBottom)">
                                      <p:cBhvr>
                                        <p:cTn id="2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772400" cy="1143000"/>
          </a:xfrm>
        </p:spPr>
        <p:txBody>
          <a:bodyPr/>
          <a:lstStyle/>
          <a:p>
            <a:r>
              <a:rPr lang="en-US" smtClean="0"/>
              <a:t>The Manson Family</a:t>
            </a:r>
          </a:p>
        </p:txBody>
      </p:sp>
      <p:sp>
        <p:nvSpPr>
          <p:cNvPr id="27651" name="Rectangle 3"/>
          <p:cNvSpPr>
            <a:spLocks noGrp="1" noChangeArrowheads="1"/>
          </p:cNvSpPr>
          <p:nvPr>
            <p:ph type="body" idx="1"/>
          </p:nvPr>
        </p:nvSpPr>
        <p:spPr>
          <a:xfrm>
            <a:off x="228600" y="1905000"/>
            <a:ext cx="4724400" cy="4343400"/>
          </a:xfrm>
        </p:spPr>
        <p:txBody>
          <a:bodyPr/>
          <a:lstStyle/>
          <a:p>
            <a:endParaRPr lang="en-US" smtClean="0"/>
          </a:p>
          <a:p>
            <a:r>
              <a:rPr lang="en-US" smtClean="0"/>
              <a:t>Manson interpreted the lyrics “helter skelter” as the beginnings of a race war, and began building a small army of his own fascist brainwash brigade. </a:t>
            </a:r>
          </a:p>
        </p:txBody>
      </p:sp>
      <p:pic>
        <p:nvPicPr>
          <p:cNvPr id="27652" name="Picture 7" descr="View Image">
            <a:hlinkClick r:id="rId2"/>
          </p:cNvPr>
          <p:cNvPicPr>
            <a:picLocks noChangeAspect="1" noChangeArrowheads="1"/>
          </p:cNvPicPr>
          <p:nvPr/>
        </p:nvPicPr>
        <p:blipFill>
          <a:blip r:embed="rId3" cstate="print"/>
          <a:srcRect/>
          <a:stretch>
            <a:fillRect/>
          </a:stretch>
        </p:blipFill>
        <p:spPr bwMode="auto">
          <a:xfrm>
            <a:off x="5562600" y="381000"/>
            <a:ext cx="3124200" cy="3124200"/>
          </a:xfrm>
          <a:prstGeom prst="rect">
            <a:avLst/>
          </a:prstGeom>
          <a:noFill/>
          <a:ln w="9525">
            <a:noFill/>
            <a:miter lim="800000"/>
            <a:headEnd/>
            <a:tailEnd/>
          </a:ln>
        </p:spPr>
      </p:pic>
      <p:pic>
        <p:nvPicPr>
          <p:cNvPr id="27653" name="Picture 9" descr="View Image">
            <a:hlinkClick r:id="rId4"/>
          </p:cNvPr>
          <p:cNvPicPr>
            <a:picLocks noChangeAspect="1" noChangeArrowheads="1"/>
          </p:cNvPicPr>
          <p:nvPr/>
        </p:nvPicPr>
        <p:blipFill>
          <a:blip r:embed="rId5" cstate="print"/>
          <a:srcRect/>
          <a:stretch>
            <a:fillRect/>
          </a:stretch>
        </p:blipFill>
        <p:spPr bwMode="auto">
          <a:xfrm>
            <a:off x="5943600" y="3810000"/>
            <a:ext cx="2381250" cy="1990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00200" y="0"/>
            <a:ext cx="7772400" cy="1143000"/>
          </a:xfrm>
        </p:spPr>
        <p:txBody>
          <a:bodyPr/>
          <a:lstStyle/>
          <a:p>
            <a:r>
              <a:rPr lang="en-US" smtClean="0"/>
              <a:t>Heaven’s Gate</a:t>
            </a:r>
          </a:p>
        </p:txBody>
      </p:sp>
      <p:sp>
        <p:nvSpPr>
          <p:cNvPr id="28675" name="Rectangle 3"/>
          <p:cNvSpPr>
            <a:spLocks noGrp="1" noChangeArrowheads="1"/>
          </p:cNvSpPr>
          <p:nvPr>
            <p:ph type="body" idx="1"/>
          </p:nvPr>
        </p:nvSpPr>
        <p:spPr>
          <a:xfrm>
            <a:off x="228600" y="1752600"/>
            <a:ext cx="5486400" cy="4495800"/>
          </a:xfrm>
        </p:spPr>
        <p:txBody>
          <a:bodyPr>
            <a:normAutofit fontScale="92500" lnSpcReduction="20000"/>
          </a:bodyPr>
          <a:lstStyle/>
          <a:p>
            <a:pPr>
              <a:lnSpc>
                <a:spcPct val="90000"/>
              </a:lnSpc>
            </a:pPr>
            <a:r>
              <a:rPr lang="en-US" sz="2400" dirty="0" smtClean="0">
                <a:latin typeface="Verdana" pitchFamily="34" charset="0"/>
                <a:ea typeface="Verdana" pitchFamily="34" charset="0"/>
                <a:cs typeface="Verdana" pitchFamily="34" charset="0"/>
              </a:rPr>
              <a:t>Heaven's Gate members believed that the planet Earth was about to be recycled (wiped clean, renewed, refurbished and rejuvenated), and that the only chance to survive was to leave it immediately. </a:t>
            </a:r>
          </a:p>
          <a:p>
            <a:pPr>
              <a:lnSpc>
                <a:spcPct val="90000"/>
              </a:lnSpc>
            </a:pPr>
            <a:endParaRPr lang="en-US" sz="2400" dirty="0" smtClean="0">
              <a:latin typeface="Verdana" pitchFamily="34" charset="0"/>
              <a:ea typeface="Verdana" pitchFamily="34" charset="0"/>
              <a:cs typeface="Verdana" pitchFamily="34" charset="0"/>
            </a:endParaRPr>
          </a:p>
          <a:p>
            <a:pPr>
              <a:lnSpc>
                <a:spcPct val="90000"/>
              </a:lnSpc>
            </a:pPr>
            <a:r>
              <a:rPr lang="en-US" sz="2400" dirty="0" smtClean="0">
                <a:latin typeface="Verdana" pitchFamily="34" charset="0"/>
                <a:ea typeface="Verdana" pitchFamily="34" charset="0"/>
                <a:cs typeface="Verdana" pitchFamily="34" charset="0"/>
              </a:rPr>
              <a:t>While the group was formally against suicide, they defined "suicide" in their own context to mean "to turn against the Next Level when it is being offered", and believed that their "human" bodies were only vessels meant to help them on their journey. </a:t>
            </a:r>
          </a:p>
        </p:txBody>
      </p:sp>
      <p:pic>
        <p:nvPicPr>
          <p:cNvPr id="28676" name="Picture 5" descr="File:Heavensgatelogo.jpg">
            <a:hlinkClick r:id="rId2"/>
          </p:cNvPr>
          <p:cNvPicPr>
            <a:picLocks noChangeAspect="1" noChangeArrowheads="1"/>
          </p:cNvPicPr>
          <p:nvPr/>
        </p:nvPicPr>
        <p:blipFill>
          <a:blip r:embed="rId3" cstate="print"/>
          <a:srcRect/>
          <a:stretch>
            <a:fillRect/>
          </a:stretch>
        </p:blipFill>
        <p:spPr bwMode="auto">
          <a:xfrm>
            <a:off x="5962650" y="0"/>
            <a:ext cx="3181350" cy="2613025"/>
          </a:xfrm>
          <a:prstGeom prst="rect">
            <a:avLst/>
          </a:prstGeom>
          <a:noFill/>
          <a:ln w="9525">
            <a:noFill/>
            <a:miter lim="800000"/>
            <a:headEnd/>
            <a:tailEnd/>
          </a:ln>
        </p:spPr>
      </p:pic>
      <p:pic>
        <p:nvPicPr>
          <p:cNvPr id="28677" name="Picture 7" descr="View Image">
            <a:hlinkClick r:id="rId4"/>
          </p:cNvPr>
          <p:cNvPicPr>
            <a:picLocks noChangeAspect="1" noChangeArrowheads="1"/>
          </p:cNvPicPr>
          <p:nvPr/>
        </p:nvPicPr>
        <p:blipFill>
          <a:blip r:embed="rId5" cstate="print"/>
          <a:srcRect/>
          <a:stretch>
            <a:fillRect/>
          </a:stretch>
        </p:blipFill>
        <p:spPr bwMode="auto">
          <a:xfrm>
            <a:off x="6248400" y="5029200"/>
            <a:ext cx="2381250" cy="1571625"/>
          </a:xfrm>
          <a:prstGeom prst="rect">
            <a:avLst/>
          </a:prstGeom>
          <a:noFill/>
          <a:ln w="9525">
            <a:noFill/>
            <a:miter lim="800000"/>
            <a:headEnd/>
            <a:tailEnd/>
          </a:ln>
        </p:spPr>
      </p:pic>
      <p:pic>
        <p:nvPicPr>
          <p:cNvPr id="28678" name="Picture 9" descr="View Image">
            <a:hlinkClick r:id="rId6"/>
          </p:cNvPr>
          <p:cNvPicPr>
            <a:picLocks noChangeAspect="1" noChangeArrowheads="1"/>
          </p:cNvPicPr>
          <p:nvPr/>
        </p:nvPicPr>
        <p:blipFill>
          <a:blip r:embed="rId7" cstate="print"/>
          <a:srcRect/>
          <a:stretch>
            <a:fillRect/>
          </a:stretch>
        </p:blipFill>
        <p:spPr bwMode="auto">
          <a:xfrm>
            <a:off x="6553200" y="2438400"/>
            <a:ext cx="1809750" cy="2381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0"/>
            <a:ext cx="7772400" cy="1143000"/>
          </a:xfrm>
        </p:spPr>
        <p:txBody>
          <a:bodyPr/>
          <a:lstStyle/>
          <a:p>
            <a:r>
              <a:rPr lang="en-US" smtClean="0"/>
              <a:t>Branch Davidians</a:t>
            </a:r>
          </a:p>
        </p:txBody>
      </p:sp>
      <p:sp>
        <p:nvSpPr>
          <p:cNvPr id="29699" name="Rectangle 3"/>
          <p:cNvSpPr>
            <a:spLocks noGrp="1" noChangeArrowheads="1"/>
          </p:cNvSpPr>
          <p:nvPr>
            <p:ph type="body" idx="1"/>
          </p:nvPr>
        </p:nvSpPr>
        <p:spPr>
          <a:xfrm>
            <a:off x="381000" y="1219200"/>
            <a:ext cx="8229600" cy="2895600"/>
          </a:xfrm>
        </p:spPr>
        <p:txBody>
          <a:bodyPr/>
          <a:lstStyle/>
          <a:p>
            <a:pPr>
              <a:lnSpc>
                <a:spcPct val="90000"/>
              </a:lnSpc>
            </a:pPr>
            <a:r>
              <a:rPr lang="en-US" sz="2800" smtClean="0"/>
              <a:t>The </a:t>
            </a:r>
            <a:r>
              <a:rPr lang="en-US" sz="2800" b="1" smtClean="0"/>
              <a:t>Branch Davidians</a:t>
            </a:r>
            <a:r>
              <a:rPr lang="en-US" sz="2800" smtClean="0"/>
              <a:t> (also known as "The Branch") are a Protestant sect that originated in 1955 from a schism in the Davidian Seventh Day Adventists ("Davidians"), a reform movement that began within the Seventh-day Adventist Church ("Adventists") around 1930. </a:t>
            </a:r>
          </a:p>
        </p:txBody>
      </p:sp>
      <p:pic>
        <p:nvPicPr>
          <p:cNvPr id="29700" name="Picture 6" descr="File:Branch Davidian flag.svg">
            <a:hlinkClick r:id="rId2"/>
          </p:cNvPr>
          <p:cNvPicPr>
            <a:picLocks noChangeAspect="1" noChangeArrowheads="1"/>
          </p:cNvPicPr>
          <p:nvPr/>
        </p:nvPicPr>
        <p:blipFill>
          <a:blip r:embed="rId3" cstate="print"/>
          <a:srcRect/>
          <a:stretch>
            <a:fillRect/>
          </a:stretch>
        </p:blipFill>
        <p:spPr bwMode="auto">
          <a:xfrm>
            <a:off x="2667000" y="4267200"/>
            <a:ext cx="3657600" cy="223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00200" y="0"/>
            <a:ext cx="7772400" cy="1143000"/>
          </a:xfrm>
        </p:spPr>
        <p:txBody>
          <a:bodyPr/>
          <a:lstStyle/>
          <a:p>
            <a:r>
              <a:rPr lang="en-US" smtClean="0"/>
              <a:t>David Koresh</a:t>
            </a:r>
          </a:p>
        </p:txBody>
      </p:sp>
      <p:sp>
        <p:nvSpPr>
          <p:cNvPr id="30723" name="Rectangle 3"/>
          <p:cNvSpPr>
            <a:spLocks noGrp="1" noChangeArrowheads="1"/>
          </p:cNvSpPr>
          <p:nvPr>
            <p:ph type="body" idx="1"/>
          </p:nvPr>
        </p:nvSpPr>
        <p:spPr>
          <a:xfrm>
            <a:off x="0" y="1143000"/>
            <a:ext cx="5715000" cy="5029200"/>
          </a:xfrm>
        </p:spPr>
        <p:txBody>
          <a:bodyPr>
            <a:normAutofit fontScale="92500" lnSpcReduction="10000"/>
          </a:bodyPr>
          <a:lstStyle/>
          <a:p>
            <a:pPr>
              <a:lnSpc>
                <a:spcPct val="80000"/>
              </a:lnSpc>
            </a:pPr>
            <a:r>
              <a:rPr lang="en-US" sz="2400" dirty="0" smtClean="0">
                <a:latin typeface="Verdana" pitchFamily="34" charset="0"/>
                <a:ea typeface="Verdana" pitchFamily="34" charset="0"/>
                <a:cs typeface="Verdana" pitchFamily="34" charset="0"/>
              </a:rPr>
              <a:t>There is an ongoing controversy concerning whether or not David Koresh and his followers truly represented the reform movement that had been in existence for over 60 years at the time of the siege, and whether or not they had a right to use the name and property of the church. </a:t>
            </a:r>
          </a:p>
          <a:p>
            <a:pPr>
              <a:lnSpc>
                <a:spcPct val="80000"/>
              </a:lnSpc>
              <a:buFontTx/>
              <a:buNone/>
            </a:pPr>
            <a:endParaRPr lang="en-US" sz="2400" dirty="0" smtClean="0">
              <a:latin typeface="Verdana" pitchFamily="34" charset="0"/>
              <a:ea typeface="Verdana" pitchFamily="34" charset="0"/>
              <a:cs typeface="Verdana" pitchFamily="34" charset="0"/>
            </a:endParaRPr>
          </a:p>
          <a:p>
            <a:pPr>
              <a:lnSpc>
                <a:spcPct val="80000"/>
              </a:lnSpc>
            </a:pPr>
            <a:r>
              <a:rPr lang="en-US" sz="2400" dirty="0" smtClean="0">
                <a:latin typeface="Verdana" pitchFamily="34" charset="0"/>
                <a:ea typeface="Verdana" pitchFamily="34" charset="0"/>
                <a:cs typeface="Verdana" pitchFamily="34" charset="0"/>
              </a:rPr>
              <a:t>Though his followers numbered around 140 at the time of the siege, only about 20 of them and their children were associated with the church before he drew them away to follow his unique teachings and practices. A much greater number of the loosely organized church rejected his claims.</a:t>
            </a:r>
          </a:p>
        </p:txBody>
      </p:sp>
      <p:pic>
        <p:nvPicPr>
          <p:cNvPr id="30724" name="Picture 6" descr="View Image">
            <a:hlinkClick r:id="rId2"/>
          </p:cNvPr>
          <p:cNvPicPr>
            <a:picLocks noChangeAspect="1" noChangeArrowheads="1"/>
          </p:cNvPicPr>
          <p:nvPr/>
        </p:nvPicPr>
        <p:blipFill>
          <a:blip r:embed="rId3" cstate="print"/>
          <a:srcRect/>
          <a:stretch>
            <a:fillRect/>
          </a:stretch>
        </p:blipFill>
        <p:spPr bwMode="auto">
          <a:xfrm>
            <a:off x="6400800" y="1752600"/>
            <a:ext cx="224948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Waco, Texas</a:t>
            </a:r>
          </a:p>
        </p:txBody>
      </p:sp>
      <p:pic>
        <p:nvPicPr>
          <p:cNvPr id="31747" name="Picture 5" descr="doomsday_cults_06"/>
          <p:cNvPicPr>
            <a:picLocks noChangeAspect="1" noChangeArrowheads="1"/>
          </p:cNvPicPr>
          <p:nvPr/>
        </p:nvPicPr>
        <p:blipFill>
          <a:blip r:embed="rId2" cstate="print"/>
          <a:srcRect/>
          <a:stretch>
            <a:fillRect/>
          </a:stretch>
        </p:blipFill>
        <p:spPr bwMode="auto">
          <a:xfrm>
            <a:off x="768927" y="1219200"/>
            <a:ext cx="7315200" cy="48371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228600" y="381000"/>
            <a:ext cx="8915400" cy="6019800"/>
          </a:xfrm>
        </p:spPr>
        <p:txBody>
          <a:bodyPr/>
          <a:lstStyle/>
          <a:p>
            <a:pPr marL="609600" indent="-609600" algn="l" eaLnBrk="1" hangingPunct="1"/>
            <a:r>
              <a:rPr lang="en-US" b="1" smtClean="0"/>
              <a:t>Why do we conform? </a:t>
            </a:r>
          </a:p>
          <a:p>
            <a:pPr marL="609600" indent="-609600" algn="l" eaLnBrk="1" hangingPunct="1"/>
            <a:r>
              <a:rPr lang="en-US" smtClean="0"/>
              <a:t>	We look to the group for information! </a:t>
            </a:r>
          </a:p>
          <a:p>
            <a:pPr marL="609600" indent="-609600" algn="l" eaLnBrk="1" hangingPunct="1"/>
            <a:r>
              <a:rPr lang="en-US" smtClean="0"/>
              <a:t>Factors that predict conformity:</a:t>
            </a:r>
          </a:p>
          <a:p>
            <a:pPr marL="609600" indent="-609600" algn="l" eaLnBrk="1" hangingPunct="1"/>
            <a:endParaRPr lang="en-US" smtClean="0"/>
          </a:p>
          <a:p>
            <a:pPr marL="609600" indent="-609600" algn="l" eaLnBrk="1" hangingPunct="1">
              <a:buFontTx/>
              <a:buChar char="•"/>
            </a:pPr>
            <a:r>
              <a:rPr lang="en-US" b="1" smtClean="0">
                <a:solidFill>
                  <a:srgbClr val="0000FF"/>
                </a:solidFill>
              </a:rPr>
              <a:t>Cohesiveness</a:t>
            </a:r>
            <a:r>
              <a:rPr lang="en-US" smtClean="0"/>
              <a:t>: wanting to fit with the group</a:t>
            </a:r>
          </a:p>
          <a:p>
            <a:pPr marL="990600" lvl="1" indent="-533400" algn="l" eaLnBrk="1" hangingPunct="1">
              <a:buFontTx/>
              <a:buChar char="–"/>
            </a:pPr>
            <a:r>
              <a:rPr lang="en-US" smtClean="0"/>
              <a:t>Refers to </a:t>
            </a:r>
            <a:r>
              <a:rPr lang="en-US" smtClean="0">
                <a:solidFill>
                  <a:srgbClr val="FF0000"/>
                </a:solidFill>
              </a:rPr>
              <a:t>group status</a:t>
            </a:r>
            <a:r>
              <a:rPr lang="en-US" smtClean="0"/>
              <a:t> and </a:t>
            </a:r>
            <a:r>
              <a:rPr lang="en-US" smtClean="0">
                <a:solidFill>
                  <a:srgbClr val="FF0000"/>
                </a:solidFill>
              </a:rPr>
              <a:t>unanimity</a:t>
            </a:r>
            <a:endParaRPr lang="en-US" smtClean="0"/>
          </a:p>
          <a:p>
            <a:pPr marL="609600" indent="-609600" algn="l" eaLnBrk="1" hangingPunct="1">
              <a:buFontTx/>
              <a:buChar char="•"/>
            </a:pPr>
            <a:r>
              <a:rPr lang="en-US" b="1" smtClean="0">
                <a:solidFill>
                  <a:srgbClr val="0000FF"/>
                </a:solidFill>
              </a:rPr>
              <a:t>Norms for behavior</a:t>
            </a:r>
          </a:p>
          <a:p>
            <a:pPr marL="990600" lvl="1" indent="-533400" algn="l" eaLnBrk="1" hangingPunct="1">
              <a:buFontTx/>
              <a:buChar char="–"/>
            </a:pPr>
            <a:r>
              <a:rPr lang="en-US" b="1" smtClean="0">
                <a:solidFill>
                  <a:srgbClr val="FF0000"/>
                </a:solidFill>
              </a:rPr>
              <a:t>Normative Influence</a:t>
            </a:r>
            <a:r>
              <a:rPr lang="en-US" smtClean="0"/>
              <a:t>: We want to be liked</a:t>
            </a:r>
          </a:p>
          <a:p>
            <a:pPr marL="990600" lvl="1" indent="-533400" algn="l" eaLnBrk="1" hangingPunct="1">
              <a:buFontTx/>
              <a:buChar char="–"/>
            </a:pPr>
            <a:r>
              <a:rPr lang="en-US" b="1" smtClean="0">
                <a:solidFill>
                  <a:srgbClr val="FF0000"/>
                </a:solidFill>
              </a:rPr>
              <a:t>Informational Influence</a:t>
            </a:r>
            <a:r>
              <a:rPr lang="en-US" smtClean="0"/>
              <a:t>: We want to do the right thing, which is what others are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4689472"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4689472"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4689472"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97168" presetClass="entr" presetSubtype="4689472" fill="hold" grpId="0" nodeType="clickEffect">
                                  <p:stCondLst>
                                    <p:cond delay="0"/>
                                  </p:stCondLst>
                                  <p:childTnLst>
                                    <p:set>
                                      <p:cBhvr>
                                        <p:cTn id="18"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97168" presetClass="entr" presetSubtype="4689472" fill="hold" grpId="0" nodeType="clickEffect">
                                  <p:stCondLst>
                                    <p:cond delay="0"/>
                                  </p:stCondLst>
                                  <p:childTnLst>
                                    <p:set>
                                      <p:cBhvr>
                                        <p:cTn id="22"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97168" presetClass="entr" presetSubtype="4689472" fill="hold" grpId="0" nodeType="clickEffect">
                                  <p:stCondLst>
                                    <p:cond delay="0"/>
                                  </p:stCondLst>
                                  <p:childTnLst>
                                    <p:set>
                                      <p:cBhvr>
                                        <p:cTn id="26"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97168" presetClass="entr" presetSubtype="4689472" fill="hold" grpId="0" nodeType="clickEffect">
                                  <p:stCondLst>
                                    <p:cond delay="0"/>
                                  </p:stCondLst>
                                  <p:childTnLst>
                                    <p:set>
                                      <p:cBhvr>
                                        <p:cTn id="30"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97168" presetClass="entr" presetSubtype="4689472" fill="hold" grpId="0" nodeType="clickEffect">
                                  <p:stCondLst>
                                    <p:cond delay="0"/>
                                  </p:stCondLst>
                                  <p:childTnLst>
                                    <p:set>
                                      <p:cBhvr>
                                        <p:cTn id="34"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Social Facilitation</a:t>
            </a:r>
          </a:p>
        </p:txBody>
      </p:sp>
      <p:sp>
        <p:nvSpPr>
          <p:cNvPr id="32771" name="Rectangle 3"/>
          <p:cNvSpPr>
            <a:spLocks noGrp="1" noChangeArrowheads="1"/>
          </p:cNvSpPr>
          <p:nvPr>
            <p:ph type="body" idx="1"/>
          </p:nvPr>
        </p:nvSpPr>
        <p:spPr/>
        <p:txBody>
          <a:bodyPr/>
          <a:lstStyle/>
          <a:p>
            <a:pPr eaLnBrk="1" hangingPunct="1">
              <a:lnSpc>
                <a:spcPct val="90000"/>
              </a:lnSpc>
            </a:pPr>
            <a:r>
              <a:rPr lang="en-US" sz="2800" u="sng" smtClean="0"/>
              <a:t>Social facilitation is simply the concept that people often perform better in the presence of others than alone</a:t>
            </a:r>
            <a:r>
              <a:rPr lang="en-US" sz="2800" smtClean="0"/>
              <a:t> (Cook, 2001). </a:t>
            </a:r>
          </a:p>
          <a:p>
            <a:pPr eaLnBrk="1" hangingPunct="1">
              <a:lnSpc>
                <a:spcPct val="90000"/>
              </a:lnSpc>
            </a:pPr>
            <a:r>
              <a:rPr lang="en-US" sz="2800" smtClean="0"/>
              <a:t>However, when discussing social facilitation, it is important to understand that the term has been used to summarize both the positive and negative aspects of groups. </a:t>
            </a:r>
          </a:p>
          <a:p>
            <a:pPr eaLnBrk="1" hangingPunct="1">
              <a:lnSpc>
                <a:spcPct val="90000"/>
              </a:lnSpc>
            </a:pPr>
            <a:r>
              <a:rPr lang="en-US" sz="2800" smtClean="0"/>
              <a:t>. </a:t>
            </a:r>
            <a:r>
              <a:rPr lang="en-US" sz="2800" u="sng" smtClean="0"/>
              <a:t>Social facilitation effects refer to both social facilitation (better performance) and social impairment (worse performance)</a:t>
            </a:r>
            <a:endParaRPr lang="en-US"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ug_of_war"/>
          <p:cNvPicPr>
            <a:picLocks noChangeAspect="1" noChangeArrowheads="1"/>
          </p:cNvPicPr>
          <p:nvPr/>
        </p:nvPicPr>
        <p:blipFill>
          <a:blip r:embed="rId3" cstate="print"/>
          <a:srcRect/>
          <a:stretch>
            <a:fillRect/>
          </a:stretch>
        </p:blipFill>
        <p:spPr bwMode="auto">
          <a:xfrm>
            <a:off x="6477000" y="4335463"/>
            <a:ext cx="2667000" cy="2522537"/>
          </a:xfrm>
          <a:prstGeom prst="rect">
            <a:avLst/>
          </a:prstGeom>
          <a:noFill/>
          <a:ln w="9525">
            <a:noFill/>
            <a:miter lim="800000"/>
            <a:headEnd/>
            <a:tailEnd/>
          </a:ln>
        </p:spPr>
      </p:pic>
      <p:sp>
        <p:nvSpPr>
          <p:cNvPr id="33795" name="Rectangle 3"/>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33796" name="Rectangle 4"/>
          <p:cNvSpPr>
            <a:spLocks noGrp="1" noChangeArrowheads="1"/>
          </p:cNvSpPr>
          <p:nvPr>
            <p:ph type="body" sz="half" idx="1"/>
          </p:nvPr>
        </p:nvSpPr>
        <p:spPr>
          <a:xfrm>
            <a:off x="0" y="1143000"/>
            <a:ext cx="9067800" cy="5181600"/>
          </a:xfrm>
        </p:spPr>
        <p:txBody>
          <a:bodyPr/>
          <a:lstStyle/>
          <a:p>
            <a:pPr eaLnBrk="1" hangingPunct="1"/>
            <a:r>
              <a:rPr lang="en-US" b="1" i="1" smtClean="0">
                <a:cs typeface="Times New Roman" pitchFamily="18" charset="0"/>
              </a:rPr>
              <a:t>Do we act the same around other people?</a:t>
            </a:r>
          </a:p>
          <a:p>
            <a:pPr eaLnBrk="1" hangingPunct="1"/>
            <a:r>
              <a:rPr lang="en-US" b="1" i="1" u="sng" smtClean="0">
                <a:cs typeface="Times New Roman" pitchFamily="18" charset="0"/>
              </a:rPr>
              <a:t>Social facilitation</a:t>
            </a:r>
          </a:p>
          <a:p>
            <a:pPr lvl="1" eaLnBrk="1" hangingPunct="1"/>
            <a:r>
              <a:rPr lang="en-US" b="1" smtClean="0">
                <a:cs typeface="Times New Roman" pitchFamily="18" charset="0"/>
              </a:rPr>
              <a:t>Enhanced performance when we are in front of others.</a:t>
            </a:r>
          </a:p>
          <a:p>
            <a:pPr eaLnBrk="1" hangingPunct="1"/>
            <a:r>
              <a:rPr lang="en-US" b="1" i="1" u="sng" smtClean="0">
                <a:cs typeface="Times New Roman" pitchFamily="18" charset="0"/>
              </a:rPr>
              <a:t>Social Loafing</a:t>
            </a:r>
          </a:p>
          <a:p>
            <a:pPr lvl="1" eaLnBrk="1" hangingPunct="1"/>
            <a:r>
              <a:rPr lang="en-US" b="1" smtClean="0">
                <a:cs typeface="Times New Roman" pitchFamily="18" charset="0"/>
              </a:rPr>
              <a:t>Less effort by </a:t>
            </a:r>
            <a:r>
              <a:rPr lang="en-US" b="1" i="1" smtClean="0">
                <a:cs typeface="Times New Roman" pitchFamily="18" charset="0"/>
              </a:rPr>
              <a:t>individuals</a:t>
            </a:r>
            <a:r>
              <a:rPr lang="en-US" b="1" smtClean="0">
                <a:cs typeface="Times New Roman" pitchFamily="18" charset="0"/>
              </a:rPr>
              <a:t> as a group compared to alone</a:t>
            </a:r>
          </a:p>
          <a:p>
            <a:pPr lvl="1" eaLnBrk="1" hangingPunct="1"/>
            <a:r>
              <a:rPr lang="en-US" b="1" smtClean="0">
                <a:cs typeface="Times New Roman" pitchFamily="18" charset="0"/>
              </a:rPr>
              <a:t>Ringelmann’s “</a:t>
            </a:r>
            <a:r>
              <a:rPr lang="en-US" b="1" i="1" smtClean="0">
                <a:cs typeface="Times New Roman" pitchFamily="18" charset="0"/>
              </a:rPr>
              <a:t>Tug of War Study”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Hand Crank Study</a:t>
            </a:r>
          </a:p>
        </p:txBody>
      </p:sp>
      <p:sp>
        <p:nvSpPr>
          <p:cNvPr id="34819" name="Rectangle 3"/>
          <p:cNvSpPr>
            <a:spLocks noGrp="1" noChangeArrowheads="1"/>
          </p:cNvSpPr>
          <p:nvPr>
            <p:ph type="body" idx="1"/>
          </p:nvPr>
        </p:nvSpPr>
        <p:spPr>
          <a:xfrm>
            <a:off x="457200" y="1752600"/>
            <a:ext cx="4648200" cy="4378325"/>
          </a:xfrm>
        </p:spPr>
        <p:txBody>
          <a:bodyPr/>
          <a:lstStyle/>
          <a:p>
            <a:pPr eaLnBrk="1" hangingPunct="1">
              <a:lnSpc>
                <a:spcPct val="90000"/>
              </a:lnSpc>
            </a:pPr>
            <a:r>
              <a:rPr lang="en-US" b="1" i="1" smtClean="0"/>
              <a:t>Do we act the same around other people?</a:t>
            </a:r>
            <a:endParaRPr lang="en-US" smtClean="0"/>
          </a:p>
          <a:p>
            <a:pPr lvl="1" eaLnBrk="1" hangingPunct="1">
              <a:lnSpc>
                <a:spcPct val="90000"/>
              </a:lnSpc>
            </a:pPr>
            <a:r>
              <a:rPr lang="en-US" b="1" i="1" u="sng" smtClean="0"/>
              <a:t>Social facilitation</a:t>
            </a:r>
            <a:endParaRPr lang="en-US" smtClean="0"/>
          </a:p>
          <a:p>
            <a:pPr lvl="1" eaLnBrk="1" hangingPunct="1">
              <a:lnSpc>
                <a:spcPct val="90000"/>
              </a:lnSpc>
            </a:pPr>
            <a:r>
              <a:rPr lang="en-US" b="1" smtClean="0"/>
              <a:t>Enhanced performance when</a:t>
            </a:r>
          </a:p>
          <a:p>
            <a:pPr lvl="1" eaLnBrk="1" hangingPunct="1">
              <a:lnSpc>
                <a:spcPct val="90000"/>
              </a:lnSpc>
            </a:pPr>
            <a:r>
              <a:rPr lang="en-US" b="1" smtClean="0"/>
              <a:t>we are in front of others</a:t>
            </a:r>
            <a:endParaRPr lang="en-US" smtClean="0"/>
          </a:p>
          <a:p>
            <a:pPr lvl="1" eaLnBrk="1" hangingPunct="1">
              <a:lnSpc>
                <a:spcPct val="90000"/>
              </a:lnSpc>
            </a:pPr>
            <a:r>
              <a:rPr lang="en-US" b="1" smtClean="0"/>
              <a:t>“</a:t>
            </a:r>
            <a:r>
              <a:rPr lang="en-US" b="1" i="1" smtClean="0"/>
              <a:t>Hand Crank Study”</a:t>
            </a:r>
            <a:endParaRPr lang="en-US" smtClean="0"/>
          </a:p>
        </p:txBody>
      </p:sp>
      <p:pic>
        <p:nvPicPr>
          <p:cNvPr id="34820" name="Picture 4"/>
          <p:cNvPicPr>
            <a:picLocks noChangeAspect="1" noChangeArrowheads="1"/>
          </p:cNvPicPr>
          <p:nvPr/>
        </p:nvPicPr>
        <p:blipFill>
          <a:blip r:embed="rId2" cstate="print"/>
          <a:srcRect/>
          <a:stretch>
            <a:fillRect/>
          </a:stretch>
        </p:blipFill>
        <p:spPr bwMode="auto">
          <a:xfrm>
            <a:off x="5257800" y="2362200"/>
            <a:ext cx="3581400" cy="26908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Tug of War Study</a:t>
            </a:r>
          </a:p>
        </p:txBody>
      </p:sp>
      <p:sp>
        <p:nvSpPr>
          <p:cNvPr id="35843" name="Rectangle 3"/>
          <p:cNvSpPr>
            <a:spLocks noGrp="1" noChangeArrowheads="1"/>
          </p:cNvSpPr>
          <p:nvPr>
            <p:ph type="body" idx="1"/>
          </p:nvPr>
        </p:nvSpPr>
        <p:spPr>
          <a:xfrm>
            <a:off x="457200" y="1600200"/>
            <a:ext cx="5486400" cy="4572000"/>
          </a:xfrm>
        </p:spPr>
        <p:txBody>
          <a:bodyPr/>
          <a:lstStyle/>
          <a:p>
            <a:pPr lvl="1" eaLnBrk="1" hangingPunct="1">
              <a:lnSpc>
                <a:spcPct val="90000"/>
              </a:lnSpc>
              <a:buFontTx/>
              <a:buNone/>
            </a:pPr>
            <a:r>
              <a:rPr lang="en-US" b="1" i="1" u="sng" smtClean="0"/>
              <a:t>Social Loafing</a:t>
            </a:r>
            <a:endParaRPr lang="en-US" smtClean="0"/>
          </a:p>
          <a:p>
            <a:pPr eaLnBrk="1" hangingPunct="1">
              <a:lnSpc>
                <a:spcPct val="90000"/>
              </a:lnSpc>
            </a:pPr>
            <a:r>
              <a:rPr lang="en-US" sz="2400" smtClean="0"/>
              <a:t>A 19th-century study by Maximilien Ringelmann discovered that the more people there are in a tug-of-war team, the less effort each contributes. </a:t>
            </a:r>
          </a:p>
          <a:p>
            <a:pPr eaLnBrk="1" hangingPunct="1">
              <a:lnSpc>
                <a:spcPct val="90000"/>
              </a:lnSpc>
            </a:pPr>
            <a:r>
              <a:rPr lang="en-US" sz="2400" u="sng" smtClean="0"/>
              <a:t>Every individual is inclined to slack off a little because others will take up the strain. The phenomenon is now known as “social loafing.”</a:t>
            </a:r>
            <a:r>
              <a:rPr lang="en-US" sz="2400" smtClean="0"/>
              <a:t/>
            </a:r>
            <a:br>
              <a:rPr lang="en-US" sz="2400" smtClean="0"/>
            </a:br>
            <a:endParaRPr lang="en-US" sz="2400" smtClean="0"/>
          </a:p>
        </p:txBody>
      </p:sp>
      <p:pic>
        <p:nvPicPr>
          <p:cNvPr id="35844" name="Picture 4"/>
          <p:cNvPicPr>
            <a:picLocks noChangeAspect="1" noChangeArrowheads="1"/>
          </p:cNvPicPr>
          <p:nvPr/>
        </p:nvPicPr>
        <p:blipFill>
          <a:blip r:embed="rId2" cstate="print"/>
          <a:srcRect/>
          <a:stretch>
            <a:fillRect/>
          </a:stretch>
        </p:blipFill>
        <p:spPr bwMode="auto">
          <a:xfrm>
            <a:off x="6096000" y="2398713"/>
            <a:ext cx="3048000" cy="28749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914400"/>
          </a:xfrm>
        </p:spPr>
        <p:txBody>
          <a:bodyPr/>
          <a:lstStyle/>
          <a:p>
            <a:pPr eaLnBrk="1" hangingPunct="1"/>
            <a:r>
              <a:rPr lang="en-US" smtClean="0"/>
              <a:t>Responses to Social Influence</a:t>
            </a:r>
          </a:p>
        </p:txBody>
      </p:sp>
      <p:sp>
        <p:nvSpPr>
          <p:cNvPr id="12291" name="Rectangle 3"/>
          <p:cNvSpPr>
            <a:spLocks noGrp="1" noChangeArrowheads="1"/>
          </p:cNvSpPr>
          <p:nvPr>
            <p:ph type="body" idx="1"/>
          </p:nvPr>
        </p:nvSpPr>
        <p:spPr>
          <a:xfrm>
            <a:off x="685800" y="1371600"/>
            <a:ext cx="7772400" cy="5181600"/>
          </a:xfrm>
        </p:spPr>
        <p:txBody>
          <a:bodyPr/>
          <a:lstStyle/>
          <a:p>
            <a:pPr eaLnBrk="1" hangingPunct="1">
              <a:lnSpc>
                <a:spcPct val="90000"/>
              </a:lnSpc>
            </a:pPr>
            <a:r>
              <a:rPr lang="en-US" b="1" smtClean="0"/>
              <a:t>Compliance:</a:t>
            </a:r>
            <a:r>
              <a:rPr lang="en-US" smtClean="0"/>
              <a:t> purely motivated by desire to gain reward or avoid punishment (Power)</a:t>
            </a:r>
          </a:p>
          <a:p>
            <a:pPr eaLnBrk="1" hangingPunct="1">
              <a:lnSpc>
                <a:spcPct val="90000"/>
              </a:lnSpc>
            </a:pPr>
            <a:r>
              <a:rPr lang="en-US" b="1" smtClean="0"/>
              <a:t>Identification:</a:t>
            </a:r>
            <a:r>
              <a:rPr lang="en-US" smtClean="0"/>
              <a:t> adopt a behavior to be like those we find attractive.  A greater level of belief adoption than in compliance (Attractiveness)</a:t>
            </a:r>
          </a:p>
          <a:p>
            <a:pPr eaLnBrk="1" hangingPunct="1">
              <a:lnSpc>
                <a:spcPct val="90000"/>
              </a:lnSpc>
            </a:pPr>
            <a:r>
              <a:rPr lang="en-US" b="1" smtClean="0"/>
              <a:t>Internalization</a:t>
            </a:r>
            <a:r>
              <a:rPr lang="en-US" smtClean="0"/>
              <a:t>: becomes part of our belief system.  Intrinsically driven by the desire to be correct.  Most enduring (Credibility)</a:t>
            </a:r>
          </a:p>
          <a:p>
            <a:pPr eaLnBrk="1" hangingPunct="1">
              <a:lnSpc>
                <a:spcPct val="90000"/>
              </a:lnSpc>
            </a:pPr>
            <a:r>
              <a:rPr lang="en-US" smtClean="0"/>
              <a:t>Asch study is an example of compliance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p:cTn id="13"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p:cTn id="31"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29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304800"/>
            <a:ext cx="7772400" cy="1143000"/>
          </a:xfrm>
        </p:spPr>
        <p:txBody>
          <a:bodyPr/>
          <a:lstStyle/>
          <a:p>
            <a:pPr eaLnBrk="1" hangingPunct="1"/>
            <a:r>
              <a:rPr lang="en-US" smtClean="0"/>
              <a:t>Conformity and Solomon Asch</a:t>
            </a:r>
          </a:p>
        </p:txBody>
      </p:sp>
      <p:sp>
        <p:nvSpPr>
          <p:cNvPr id="7171" name="Rectangle 3"/>
          <p:cNvSpPr>
            <a:spLocks noGrp="1" noChangeArrowheads="1"/>
          </p:cNvSpPr>
          <p:nvPr>
            <p:ph type="body" idx="4294967295"/>
          </p:nvPr>
        </p:nvSpPr>
        <p:spPr>
          <a:xfrm>
            <a:off x="914400" y="1447800"/>
            <a:ext cx="7772400" cy="4648200"/>
          </a:xfrm>
        </p:spPr>
        <p:txBody>
          <a:bodyPr/>
          <a:lstStyle/>
          <a:p>
            <a:pPr eaLnBrk="1" hangingPunct="1">
              <a:lnSpc>
                <a:spcPct val="90000"/>
              </a:lnSpc>
            </a:pPr>
            <a:r>
              <a:rPr lang="en-US" b="1" smtClean="0"/>
              <a:t>Definition</a:t>
            </a:r>
            <a:r>
              <a:rPr lang="en-US" smtClean="0"/>
              <a:t>: change in a person’s behavior or opinions as a result of real or imagined pressure from a person or group of people</a:t>
            </a:r>
          </a:p>
          <a:p>
            <a:pPr eaLnBrk="1" hangingPunct="1">
              <a:lnSpc>
                <a:spcPct val="90000"/>
              </a:lnSpc>
              <a:buFontTx/>
              <a:buNone/>
            </a:pPr>
            <a:endParaRPr lang="en-US" smtClean="0"/>
          </a:p>
          <a:p>
            <a:pPr eaLnBrk="1" hangingPunct="1">
              <a:lnSpc>
                <a:spcPct val="90000"/>
              </a:lnSpc>
            </a:pPr>
            <a:r>
              <a:rPr lang="en-US" smtClean="0"/>
              <a:t>Asch: completed two studies that demonstrate how easily conformity occurs.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Asch Experiment</a:t>
            </a:r>
            <a:r>
              <a:rPr lang="en-US" smtClean="0"/>
              <a:t> </a:t>
            </a:r>
          </a:p>
        </p:txBody>
      </p:sp>
      <p:sp>
        <p:nvSpPr>
          <p:cNvPr id="38915" name="Rectangle 3"/>
          <p:cNvSpPr>
            <a:spLocks noGrp="1" noChangeArrowheads="1"/>
          </p:cNvSpPr>
          <p:nvPr>
            <p:ph type="subTitle" idx="1"/>
          </p:nvPr>
        </p:nvSpPr>
        <p:spPr>
          <a:xfrm>
            <a:off x="228600" y="838200"/>
            <a:ext cx="8915400" cy="1828800"/>
          </a:xfrm>
          <a:ln w="76200">
            <a:solidFill>
              <a:schemeClr val="tx1"/>
            </a:solidFill>
          </a:ln>
        </p:spPr>
        <p:txBody>
          <a:bodyPr/>
          <a:lstStyle/>
          <a:p>
            <a:pPr marL="609600" indent="-609600" algn="l" eaLnBrk="1" hangingPunct="1"/>
            <a:r>
              <a:rPr lang="en-US" b="1" smtClean="0">
                <a:solidFill>
                  <a:srgbClr val="0000FF"/>
                </a:solidFill>
              </a:rPr>
              <a:t>6 people in the experiment (actually, 5 confederates)</a:t>
            </a:r>
          </a:p>
          <a:p>
            <a:pPr marL="609600" indent="-609600" algn="l" eaLnBrk="1" hangingPunct="1"/>
            <a:r>
              <a:rPr lang="en-US" b="1" smtClean="0">
                <a:solidFill>
                  <a:srgbClr val="0000FF"/>
                </a:solidFill>
              </a:rPr>
              <a:t>Which line matches the test line?</a:t>
            </a:r>
          </a:p>
          <a:p>
            <a:pPr marL="609600" indent="-609600" algn="l" eaLnBrk="1" hangingPunct="1"/>
            <a:endParaRPr lang="en-US" smtClean="0"/>
          </a:p>
        </p:txBody>
      </p:sp>
      <p:sp>
        <p:nvSpPr>
          <p:cNvPr id="8196" name="Line 4"/>
          <p:cNvSpPr>
            <a:spLocks noChangeShapeType="1"/>
          </p:cNvSpPr>
          <p:nvPr/>
        </p:nvSpPr>
        <p:spPr bwMode="auto">
          <a:xfrm>
            <a:off x="1143000" y="3352800"/>
            <a:ext cx="0" cy="2514600"/>
          </a:xfrm>
          <a:prstGeom prst="line">
            <a:avLst/>
          </a:prstGeom>
          <a:noFill/>
          <a:ln w="57150">
            <a:solidFill>
              <a:schemeClr val="tx1"/>
            </a:solidFill>
            <a:round/>
            <a:headEnd/>
            <a:tailEnd/>
          </a:ln>
        </p:spPr>
        <p:txBody>
          <a:bodyPr wrap="none" anchor="ctr"/>
          <a:lstStyle/>
          <a:p>
            <a:endParaRPr lang="en-US"/>
          </a:p>
        </p:txBody>
      </p:sp>
      <p:sp>
        <p:nvSpPr>
          <p:cNvPr id="8197" name="Line 5"/>
          <p:cNvSpPr>
            <a:spLocks noChangeShapeType="1"/>
          </p:cNvSpPr>
          <p:nvPr/>
        </p:nvSpPr>
        <p:spPr bwMode="auto">
          <a:xfrm>
            <a:off x="6705600" y="3429000"/>
            <a:ext cx="0" cy="2514600"/>
          </a:xfrm>
          <a:prstGeom prst="line">
            <a:avLst/>
          </a:prstGeom>
          <a:noFill/>
          <a:ln w="57150">
            <a:solidFill>
              <a:schemeClr val="tx1"/>
            </a:solidFill>
            <a:round/>
            <a:headEnd/>
            <a:tailEnd/>
          </a:ln>
        </p:spPr>
        <p:txBody>
          <a:bodyPr wrap="none" anchor="ctr"/>
          <a:lstStyle/>
          <a:p>
            <a:endParaRPr lang="en-US"/>
          </a:p>
        </p:txBody>
      </p:sp>
      <p:sp>
        <p:nvSpPr>
          <p:cNvPr id="8198" name="Line 6"/>
          <p:cNvSpPr>
            <a:spLocks noChangeShapeType="1"/>
          </p:cNvSpPr>
          <p:nvPr/>
        </p:nvSpPr>
        <p:spPr bwMode="auto">
          <a:xfrm>
            <a:off x="5410200" y="3505200"/>
            <a:ext cx="0" cy="1905000"/>
          </a:xfrm>
          <a:prstGeom prst="line">
            <a:avLst/>
          </a:prstGeom>
          <a:noFill/>
          <a:ln w="57150">
            <a:solidFill>
              <a:schemeClr val="tx1"/>
            </a:solidFill>
            <a:round/>
            <a:headEnd/>
            <a:tailEnd/>
          </a:ln>
        </p:spPr>
        <p:txBody>
          <a:bodyPr wrap="none" anchor="ctr"/>
          <a:lstStyle/>
          <a:p>
            <a:endParaRPr lang="en-US"/>
          </a:p>
        </p:txBody>
      </p:sp>
      <p:sp>
        <p:nvSpPr>
          <p:cNvPr id="8199" name="Line 7"/>
          <p:cNvSpPr>
            <a:spLocks noChangeShapeType="1"/>
          </p:cNvSpPr>
          <p:nvPr/>
        </p:nvSpPr>
        <p:spPr bwMode="auto">
          <a:xfrm>
            <a:off x="8077200" y="3048000"/>
            <a:ext cx="0" cy="3352800"/>
          </a:xfrm>
          <a:prstGeom prst="line">
            <a:avLst/>
          </a:prstGeom>
          <a:noFill/>
          <a:ln w="571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173517348" fill="hold" grpId="0" nodeType="click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173517288" fill="hold" grpId="0" nodeType="clickEffect">
                                  <p:stCondLst>
                                    <p:cond delay="0"/>
                                  </p:stCondLst>
                                  <p:childTnLst>
                                    <p:set>
                                      <p:cBhvr>
                                        <p:cTn id="10" dur="1" fill="hold">
                                          <p:stCondLst>
                                            <p:cond delay="499"/>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173516956" fill="hold" grpId="0" nodeType="clickEffect">
                                  <p:stCondLst>
                                    <p:cond delay="0"/>
                                  </p:stCondLst>
                                  <p:childTnLst>
                                    <p:set>
                                      <p:cBhvr>
                                        <p:cTn id="14" dur="1" fill="hold">
                                          <p:stCondLst>
                                            <p:cond delay="499"/>
                                          </p:stCondLst>
                                        </p:cTn>
                                        <p:tgtEl>
                                          <p:spTgt spid="81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173517152" fill="hold" grpId="0" nodeType="clickEffect">
                                  <p:stCondLst>
                                    <p:cond delay="0"/>
                                  </p:stCondLst>
                                  <p:childTnLst>
                                    <p:set>
                                      <p:cBhvr>
                                        <p:cTn id="18" dur="1" fill="hold">
                                          <p:stCondLst>
                                            <p:cond delay="499"/>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animBg="1"/>
      <p:bldP spid="819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304800"/>
            <a:ext cx="7772400" cy="914400"/>
          </a:xfrm>
        </p:spPr>
        <p:txBody>
          <a:bodyPr/>
          <a:lstStyle/>
          <a:p>
            <a:pPr eaLnBrk="1" hangingPunct="1"/>
            <a:r>
              <a:rPr lang="en-US" smtClean="0"/>
              <a:t>Asch: Other Variables</a:t>
            </a:r>
          </a:p>
        </p:txBody>
      </p:sp>
      <p:sp>
        <p:nvSpPr>
          <p:cNvPr id="9219" name="Rectangle 3"/>
          <p:cNvSpPr>
            <a:spLocks noGrp="1" noChangeArrowheads="1"/>
          </p:cNvSpPr>
          <p:nvPr>
            <p:ph type="body" idx="4294967295"/>
          </p:nvPr>
        </p:nvSpPr>
        <p:spPr>
          <a:xfrm>
            <a:off x="228600" y="1371600"/>
            <a:ext cx="8610600" cy="5181600"/>
          </a:xfrm>
        </p:spPr>
        <p:txBody>
          <a:bodyPr/>
          <a:lstStyle/>
          <a:p>
            <a:pPr eaLnBrk="1" hangingPunct="1">
              <a:lnSpc>
                <a:spcPct val="90000"/>
              </a:lnSpc>
            </a:pPr>
            <a:r>
              <a:rPr lang="en-US" b="1" smtClean="0"/>
              <a:t>Size of group</a:t>
            </a:r>
            <a:r>
              <a:rPr lang="en-US" smtClean="0"/>
              <a:t>: as group size increases to 3 others, conformity increases.  After that, little change</a:t>
            </a:r>
          </a:p>
          <a:p>
            <a:pPr eaLnBrk="1" hangingPunct="1">
              <a:lnSpc>
                <a:spcPct val="90000"/>
              </a:lnSpc>
            </a:pPr>
            <a:r>
              <a:rPr lang="en-US" b="1" smtClean="0"/>
              <a:t>Presence of one dissenter </a:t>
            </a:r>
            <a:r>
              <a:rPr lang="en-US" smtClean="0"/>
              <a:t>decreases conformity immensely</a:t>
            </a:r>
          </a:p>
          <a:p>
            <a:pPr eaLnBrk="1" hangingPunct="1">
              <a:lnSpc>
                <a:spcPct val="90000"/>
              </a:lnSpc>
            </a:pPr>
            <a:r>
              <a:rPr lang="en-US" smtClean="0"/>
              <a:t>The more wrong the majority was, the less influence.</a:t>
            </a:r>
          </a:p>
          <a:p>
            <a:pPr eaLnBrk="1" hangingPunct="1">
              <a:lnSpc>
                <a:spcPct val="90000"/>
              </a:lnSpc>
            </a:pPr>
            <a:r>
              <a:rPr lang="en-US" smtClean="0"/>
              <a:t>The greater the privacy, the less conformity</a:t>
            </a:r>
          </a:p>
          <a:p>
            <a:pPr eaLnBrk="1" hangingPunct="1">
              <a:lnSpc>
                <a:spcPct val="90000"/>
              </a:lnSpc>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2/3*#ppt_w"/>
                                          </p:val>
                                        </p:tav>
                                        <p:tav tm="100000">
                                          <p:val>
                                            <p:strVal val="#ppt_w"/>
                                          </p:val>
                                        </p:tav>
                                      </p:tavLst>
                                    </p:anim>
                                    <p:anim calcmode="lin" valueType="num">
                                      <p:cBhvr>
                                        <p:cTn id="8" dur="500" fill="hold"/>
                                        <p:tgtEl>
                                          <p:spTgt spid="921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p:cTn id="13" dur="500" fill="hold"/>
                                        <p:tgtEl>
                                          <p:spTgt spid="9219">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921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500" fill="hold"/>
                                        <p:tgtEl>
                                          <p:spTgt spid="9219">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9219">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500" fill="hold"/>
                                        <p:tgtEl>
                                          <p:spTgt spid="9219">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9219">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p:cTn id="31" dur="500" fill="hold"/>
                                        <p:tgtEl>
                                          <p:spTgt spid="9219">
                                            <p:txEl>
                                              <p:pRg st="3" end="3"/>
                                            </p:txEl>
                                          </p:spTgt>
                                        </p:tgtEl>
                                        <p:attrNameLst>
                                          <p:attrName>ppt_w</p:attrName>
                                        </p:attrNameLst>
                                      </p:cBhvr>
                                      <p:tavLst>
                                        <p:tav tm="0">
                                          <p:val>
                                            <p:strVal val="2/3*#ppt_w"/>
                                          </p:val>
                                        </p:tav>
                                        <p:tav tm="100000">
                                          <p:val>
                                            <p:strVal val="#ppt_w"/>
                                          </p:val>
                                        </p:tav>
                                      </p:tavLst>
                                    </p:anim>
                                    <p:anim calcmode="lin" valueType="num">
                                      <p:cBhvr>
                                        <p:cTn id="32" dur="500" fill="hold"/>
                                        <p:tgtEl>
                                          <p:spTgt spid="9219">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0"/>
            <a:ext cx="6629400" cy="5262979"/>
          </a:xfrm>
          <a:prstGeom prst="rect">
            <a:avLst/>
          </a:prstGeom>
          <a:noFill/>
        </p:spPr>
        <p:txBody>
          <a:bodyPr wrap="square" rtlCol="0">
            <a:spAutoFit/>
          </a:bodyPr>
          <a:lstStyle/>
          <a:p>
            <a:r>
              <a:rPr lang="en-US" sz="2400" dirty="0" smtClean="0"/>
              <a:t>The setting of the book is Gordon High School in 1969. The plot of the book revolves around a history teacher (Mr. Ben Ross), his high school students, and an experiment he conducts in an attempt to teach them about how it may have been living in Nazi Germany. </a:t>
            </a:r>
          </a:p>
          <a:p>
            <a:endParaRPr lang="en-US" sz="2400" dirty="0" smtClean="0"/>
          </a:p>
          <a:p>
            <a:r>
              <a:rPr lang="en-US" sz="2400" dirty="0" smtClean="0"/>
              <a:t>Unsatisfied with his own inability to answer his students' earnest questions of how and why, </a:t>
            </a:r>
            <a:r>
              <a:rPr lang="en-US" sz="2400" dirty="0" err="1" smtClean="0"/>
              <a:t>Mr</a:t>
            </a:r>
            <a:r>
              <a:rPr lang="en-US" sz="2400" dirty="0" smtClean="0"/>
              <a:t> Ross initiates the experiment in hopes that it answers the question of why the Germans allowed Adolf Hitler and the genocidal Nazi Party to rise to power, acting in a manner inconsistent with their own pre-existing moral values.</a:t>
            </a:r>
            <a:endParaRPr lang="en-US" sz="2400" dirty="0"/>
          </a:p>
        </p:txBody>
      </p:sp>
      <p:sp>
        <p:nvSpPr>
          <p:cNvPr id="3" name="Rectangle 2"/>
          <p:cNvSpPr/>
          <p:nvPr/>
        </p:nvSpPr>
        <p:spPr>
          <a:xfrm>
            <a:off x="2895600" y="152400"/>
            <a:ext cx="318805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WAVE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6018" name="Picture 2" descr="http://img2.fkcdn.com/img/761/9781400144761.jpg"/>
          <p:cNvPicPr>
            <a:picLocks noChangeAspect="1" noChangeArrowheads="1"/>
          </p:cNvPicPr>
          <p:nvPr/>
        </p:nvPicPr>
        <p:blipFill>
          <a:blip r:embed="rId2" cstate="print"/>
          <a:srcRect/>
          <a:stretch>
            <a:fillRect/>
          </a:stretch>
        </p:blipFill>
        <p:spPr bwMode="auto">
          <a:xfrm>
            <a:off x="6705600" y="3742944"/>
            <a:ext cx="2114550" cy="279120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b="1" dirty="0" smtClean="0"/>
              <a:t>What is Social Influence? </a:t>
            </a:r>
          </a:p>
        </p:txBody>
      </p:sp>
      <p:sp>
        <p:nvSpPr>
          <p:cNvPr id="4099" name="Rectangle 3"/>
          <p:cNvSpPr>
            <a:spLocks noGrp="1" noChangeArrowheads="1"/>
          </p:cNvSpPr>
          <p:nvPr>
            <p:ph type="body" idx="1"/>
          </p:nvPr>
        </p:nvSpPr>
        <p:spPr/>
        <p:txBody>
          <a:bodyPr/>
          <a:lstStyle/>
          <a:p>
            <a:pPr marL="571500" indent="-571500" eaLnBrk="1" hangingPunct="1">
              <a:lnSpc>
                <a:spcPct val="90000"/>
              </a:lnSpc>
              <a:buFont typeface="Arial" pitchFamily="34" charset="0"/>
              <a:buNone/>
            </a:pPr>
            <a:r>
              <a:rPr lang="en-US" sz="2600" b="1" dirty="0" smtClean="0">
                <a:latin typeface="Verdana" pitchFamily="34" charset="0"/>
                <a:ea typeface="Verdana" pitchFamily="34" charset="0"/>
                <a:cs typeface="Verdana" pitchFamily="34" charset="0"/>
              </a:rPr>
              <a:t>Conformity - </a:t>
            </a:r>
            <a:r>
              <a:rPr lang="en-US" sz="2600" dirty="0" smtClean="0">
                <a:latin typeface="Verdana" pitchFamily="34" charset="0"/>
                <a:ea typeface="Verdana" pitchFamily="34" charset="0"/>
                <a:cs typeface="Verdana" pitchFamily="34" charset="0"/>
              </a:rPr>
              <a:t>changing one’s behavior in response to real or imagined pressure from others</a:t>
            </a:r>
          </a:p>
          <a:p>
            <a:pPr marL="571500" indent="-571500" eaLnBrk="1" hangingPunct="1">
              <a:lnSpc>
                <a:spcPct val="90000"/>
              </a:lnSpc>
              <a:buFont typeface="Arial" pitchFamily="34" charset="0"/>
              <a:buNone/>
            </a:pPr>
            <a:endParaRPr lang="en-US" sz="2600" dirty="0" smtClean="0">
              <a:latin typeface="Verdana" pitchFamily="34" charset="0"/>
              <a:ea typeface="Verdana" pitchFamily="34" charset="0"/>
              <a:cs typeface="Verdana" pitchFamily="34" charset="0"/>
            </a:endParaRPr>
          </a:p>
          <a:p>
            <a:pPr marL="571500" indent="-571500" eaLnBrk="1" hangingPunct="1">
              <a:lnSpc>
                <a:spcPct val="90000"/>
              </a:lnSpc>
              <a:buFont typeface="Arial" pitchFamily="34" charset="0"/>
              <a:buNone/>
            </a:pPr>
            <a:r>
              <a:rPr lang="en-US" sz="2600" b="1" dirty="0" smtClean="0">
                <a:latin typeface="Verdana" pitchFamily="34" charset="0"/>
                <a:ea typeface="Verdana" pitchFamily="34" charset="0"/>
                <a:cs typeface="Verdana" pitchFamily="34" charset="0"/>
              </a:rPr>
              <a:t>Compliance - </a:t>
            </a:r>
            <a:r>
              <a:rPr lang="en-US" sz="2600" dirty="0" smtClean="0">
                <a:latin typeface="Verdana" pitchFamily="34" charset="0"/>
                <a:ea typeface="Verdana" pitchFamily="34" charset="0"/>
                <a:cs typeface="Verdana" pitchFamily="34" charset="0"/>
              </a:rPr>
              <a:t>responding favorably to an explicit request by another person</a:t>
            </a:r>
          </a:p>
          <a:p>
            <a:pPr marL="571500" indent="-571500" eaLnBrk="1" hangingPunct="1">
              <a:lnSpc>
                <a:spcPct val="90000"/>
              </a:lnSpc>
              <a:buFont typeface="Arial" pitchFamily="34" charset="0"/>
              <a:buNone/>
            </a:pPr>
            <a:endParaRPr lang="en-US" sz="2600" dirty="0" smtClean="0">
              <a:latin typeface="Verdana" pitchFamily="34" charset="0"/>
              <a:ea typeface="Verdana" pitchFamily="34" charset="0"/>
              <a:cs typeface="Verdana" pitchFamily="34" charset="0"/>
            </a:endParaRPr>
          </a:p>
          <a:p>
            <a:pPr marL="571500" indent="-571500" eaLnBrk="1" hangingPunct="1">
              <a:lnSpc>
                <a:spcPct val="90000"/>
              </a:lnSpc>
              <a:buFont typeface="Arial" pitchFamily="34" charset="0"/>
              <a:buNone/>
            </a:pPr>
            <a:r>
              <a:rPr lang="en-US" sz="2600" b="1" dirty="0" smtClean="0">
                <a:latin typeface="Verdana" pitchFamily="34" charset="0"/>
                <a:ea typeface="Verdana" pitchFamily="34" charset="0"/>
                <a:cs typeface="Verdana" pitchFamily="34" charset="0"/>
              </a:rPr>
              <a:t>Obedience - </a:t>
            </a:r>
            <a:r>
              <a:rPr lang="en-US" sz="2600" dirty="0" smtClean="0">
                <a:latin typeface="Verdana" pitchFamily="34" charset="0"/>
                <a:ea typeface="Verdana" pitchFamily="34" charset="0"/>
                <a:cs typeface="Verdana" pitchFamily="34" charset="0"/>
              </a:rPr>
              <a:t>social influence in which the less powerful person in an unequal power relationship submits to the demands of the more powerful person</a:t>
            </a:r>
            <a:endParaRPr lang="en-US" sz="2600" b="1" dirty="0" smtClean="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7772400" cy="1143000"/>
          </a:xfrm>
        </p:spPr>
        <p:txBody>
          <a:bodyPr/>
          <a:lstStyle/>
          <a:p>
            <a:pPr eaLnBrk="1" hangingPunct="1"/>
            <a:r>
              <a:rPr lang="en-US" smtClean="0"/>
              <a:t>Groups Encourage</a:t>
            </a:r>
          </a:p>
        </p:txBody>
      </p:sp>
      <p:sp>
        <p:nvSpPr>
          <p:cNvPr id="6147" name="Rectangle 3"/>
          <p:cNvSpPr>
            <a:spLocks noGrp="1" noChangeArrowheads="1"/>
          </p:cNvSpPr>
          <p:nvPr>
            <p:ph type="body" idx="1"/>
          </p:nvPr>
        </p:nvSpPr>
        <p:spPr>
          <a:xfrm>
            <a:off x="0" y="1600200"/>
            <a:ext cx="4495800" cy="4530725"/>
          </a:xfrm>
        </p:spPr>
        <p:txBody>
          <a:bodyPr/>
          <a:lstStyle/>
          <a:p>
            <a:pPr eaLnBrk="1" hangingPunct="1"/>
            <a:r>
              <a:rPr lang="en-US" sz="2800" b="1" smtClean="0"/>
              <a:t> </a:t>
            </a:r>
            <a:r>
              <a:rPr lang="en-US" sz="2800" b="1" i="1" u="sng" smtClean="0"/>
              <a:t>conformity</a:t>
            </a:r>
            <a:endParaRPr lang="en-US" sz="2800" b="1" smtClean="0"/>
          </a:p>
          <a:p>
            <a:pPr lvl="1" eaLnBrk="1" hangingPunct="1"/>
            <a:r>
              <a:rPr lang="en-US" sz="2400" b="1" smtClean="0"/>
              <a:t>Behave according to group expectations</a:t>
            </a:r>
            <a:endParaRPr lang="en-US" sz="2400" smtClean="0"/>
          </a:p>
          <a:p>
            <a:pPr lvl="1" eaLnBrk="1" hangingPunct="1"/>
            <a:r>
              <a:rPr lang="en-US" sz="2400" b="1" smtClean="0"/>
              <a:t>Adjust attitudes in accordance with the group</a:t>
            </a:r>
            <a:endParaRPr lang="en-US" sz="2400" smtClean="0"/>
          </a:p>
          <a:p>
            <a:pPr lvl="1" eaLnBrk="1" hangingPunct="1"/>
            <a:r>
              <a:rPr lang="en-US" sz="2400" b="1" smtClean="0"/>
              <a:t>Conformity can be good</a:t>
            </a:r>
            <a:endParaRPr lang="en-US" sz="2400" smtClean="0"/>
          </a:p>
          <a:p>
            <a:pPr lvl="1" eaLnBrk="1" hangingPunct="1"/>
            <a:r>
              <a:rPr lang="en-US" sz="2400" b="1" i="1" smtClean="0"/>
              <a:t>Is too much conformity bad?</a:t>
            </a:r>
          </a:p>
        </p:txBody>
      </p:sp>
      <p:pic>
        <p:nvPicPr>
          <p:cNvPr id="6148" name="Picture 6" descr="View Image">
            <a:hlinkClick r:id="rId2"/>
          </p:cNvPr>
          <p:cNvPicPr>
            <a:picLocks noChangeAspect="1" noChangeArrowheads="1"/>
          </p:cNvPicPr>
          <p:nvPr/>
        </p:nvPicPr>
        <p:blipFill>
          <a:blip r:embed="rId3" cstate="print"/>
          <a:srcRect/>
          <a:stretch>
            <a:fillRect/>
          </a:stretch>
        </p:blipFill>
        <p:spPr bwMode="auto">
          <a:xfrm>
            <a:off x="5029200" y="1600200"/>
            <a:ext cx="3795713"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Sources of Authority (Power)</a:t>
            </a:r>
          </a:p>
        </p:txBody>
      </p:sp>
      <p:sp>
        <p:nvSpPr>
          <p:cNvPr id="8195" name="Line 6"/>
          <p:cNvSpPr>
            <a:spLocks noChangeShapeType="1"/>
          </p:cNvSpPr>
          <p:nvPr/>
        </p:nvSpPr>
        <p:spPr bwMode="auto">
          <a:xfrm>
            <a:off x="1984375" y="2168525"/>
            <a:ext cx="4763" cy="1588"/>
          </a:xfrm>
          <a:prstGeom prst="line">
            <a:avLst/>
          </a:prstGeom>
          <a:noFill/>
          <a:ln w="0">
            <a:solidFill>
              <a:srgbClr val="FFFFFF"/>
            </a:solidFill>
            <a:round/>
            <a:headEnd/>
            <a:tailEnd/>
          </a:ln>
        </p:spPr>
        <p:txBody>
          <a:bodyPr/>
          <a:lstStyle/>
          <a:p>
            <a:endParaRPr lang="en-US"/>
          </a:p>
        </p:txBody>
      </p:sp>
      <p:sp>
        <p:nvSpPr>
          <p:cNvPr id="8196" name="Line 7"/>
          <p:cNvSpPr>
            <a:spLocks noChangeShapeType="1"/>
          </p:cNvSpPr>
          <p:nvPr/>
        </p:nvSpPr>
        <p:spPr bwMode="auto">
          <a:xfrm>
            <a:off x="1984375" y="2168525"/>
            <a:ext cx="1588" cy="6350"/>
          </a:xfrm>
          <a:prstGeom prst="line">
            <a:avLst/>
          </a:prstGeom>
          <a:noFill/>
          <a:ln w="0">
            <a:solidFill>
              <a:srgbClr val="FFFFFF"/>
            </a:solidFill>
            <a:round/>
            <a:headEnd/>
            <a:tailEnd/>
          </a:ln>
        </p:spPr>
        <p:txBody>
          <a:bodyPr/>
          <a:lstStyle/>
          <a:p>
            <a:endParaRPr lang="en-US"/>
          </a:p>
        </p:txBody>
      </p:sp>
      <p:sp>
        <p:nvSpPr>
          <p:cNvPr id="43025" name="Rectangle 17"/>
          <p:cNvSpPr>
            <a:spLocks noChangeArrowheads="1"/>
          </p:cNvSpPr>
          <p:nvPr/>
        </p:nvSpPr>
        <p:spPr bwMode="auto">
          <a:xfrm>
            <a:off x="98425" y="5624513"/>
            <a:ext cx="1135063" cy="396875"/>
          </a:xfrm>
          <a:prstGeom prst="rect">
            <a:avLst/>
          </a:prstGeom>
          <a:noFill/>
          <a:ln w="9525">
            <a:noFill/>
            <a:miter lim="800000"/>
            <a:headEnd/>
            <a:tailEnd/>
          </a:ln>
        </p:spPr>
        <p:txBody>
          <a:bodyPr wrap="none" lIns="0" tIns="0" rIns="0" bIns="0">
            <a:spAutoFit/>
          </a:bodyPr>
          <a:lstStyle/>
          <a:p>
            <a:r>
              <a:rPr lang="en-US" sz="2600">
                <a:solidFill>
                  <a:srgbClr val="FFFFFF"/>
                </a:solidFill>
                <a:latin typeface="Times New Roman" pitchFamily="18" charset="0"/>
              </a:rPr>
              <a:t>Referent</a:t>
            </a:r>
            <a:endParaRPr lang="en-US" sz="2400">
              <a:latin typeface="Times New Roman" pitchFamily="18" charset="0"/>
            </a:endParaRPr>
          </a:p>
        </p:txBody>
      </p:sp>
      <p:sp>
        <p:nvSpPr>
          <p:cNvPr id="43035" name="Rectangle 27"/>
          <p:cNvSpPr>
            <a:spLocks noChangeArrowheads="1"/>
          </p:cNvSpPr>
          <p:nvPr/>
        </p:nvSpPr>
        <p:spPr bwMode="auto">
          <a:xfrm>
            <a:off x="98425" y="4262438"/>
            <a:ext cx="879475" cy="396875"/>
          </a:xfrm>
          <a:prstGeom prst="rect">
            <a:avLst/>
          </a:prstGeom>
          <a:noFill/>
          <a:ln w="9525">
            <a:noFill/>
            <a:miter lim="800000"/>
            <a:headEnd/>
            <a:tailEnd/>
          </a:ln>
        </p:spPr>
        <p:txBody>
          <a:bodyPr wrap="none" lIns="0" tIns="0" rIns="0" bIns="0">
            <a:spAutoFit/>
          </a:bodyPr>
          <a:lstStyle/>
          <a:p>
            <a:r>
              <a:rPr lang="en-US" sz="2600">
                <a:solidFill>
                  <a:srgbClr val="FFFFFF"/>
                </a:solidFill>
                <a:latin typeface="Times New Roman" pitchFamily="18" charset="0"/>
              </a:rPr>
              <a:t>Expert</a:t>
            </a:r>
            <a:endParaRPr lang="en-US" sz="2400">
              <a:latin typeface="Times New Roman" pitchFamily="18" charset="0"/>
            </a:endParaRPr>
          </a:p>
        </p:txBody>
      </p:sp>
      <p:sp>
        <p:nvSpPr>
          <p:cNvPr id="43039" name="Rectangle 31"/>
          <p:cNvSpPr>
            <a:spLocks noChangeArrowheads="1"/>
          </p:cNvSpPr>
          <p:nvPr/>
        </p:nvSpPr>
        <p:spPr bwMode="auto">
          <a:xfrm>
            <a:off x="98425" y="4943475"/>
            <a:ext cx="1430338" cy="396875"/>
          </a:xfrm>
          <a:prstGeom prst="rect">
            <a:avLst/>
          </a:prstGeom>
          <a:noFill/>
          <a:ln w="9525">
            <a:noFill/>
            <a:miter lim="800000"/>
            <a:headEnd/>
            <a:tailEnd/>
          </a:ln>
        </p:spPr>
        <p:txBody>
          <a:bodyPr wrap="none" lIns="0" tIns="0" rIns="0" bIns="0">
            <a:spAutoFit/>
          </a:bodyPr>
          <a:lstStyle/>
          <a:p>
            <a:r>
              <a:rPr lang="en-US" sz="2600">
                <a:solidFill>
                  <a:srgbClr val="FFFFFF"/>
                </a:solidFill>
                <a:latin typeface="Times New Roman" pitchFamily="18" charset="0"/>
              </a:rPr>
              <a:t>Legitimate</a:t>
            </a:r>
            <a:endParaRPr lang="en-US" sz="2400">
              <a:latin typeface="Times New Roman" pitchFamily="18" charset="0"/>
            </a:endParaRPr>
          </a:p>
        </p:txBody>
      </p:sp>
      <p:sp>
        <p:nvSpPr>
          <p:cNvPr id="43043" name="Rectangle 35"/>
          <p:cNvSpPr>
            <a:spLocks noChangeArrowheads="1"/>
          </p:cNvSpPr>
          <p:nvPr/>
        </p:nvSpPr>
        <p:spPr bwMode="auto">
          <a:xfrm>
            <a:off x="98425" y="3581400"/>
            <a:ext cx="1025525" cy="396875"/>
          </a:xfrm>
          <a:prstGeom prst="rect">
            <a:avLst/>
          </a:prstGeom>
          <a:noFill/>
          <a:ln w="9525">
            <a:noFill/>
            <a:miter lim="800000"/>
            <a:headEnd/>
            <a:tailEnd/>
          </a:ln>
        </p:spPr>
        <p:txBody>
          <a:bodyPr wrap="none" lIns="0" tIns="0" rIns="0" bIns="0">
            <a:spAutoFit/>
          </a:bodyPr>
          <a:lstStyle/>
          <a:p>
            <a:r>
              <a:rPr lang="en-US" sz="2600">
                <a:solidFill>
                  <a:srgbClr val="FFFFFF"/>
                </a:solidFill>
                <a:latin typeface="Times New Roman" pitchFamily="18" charset="0"/>
              </a:rPr>
              <a:t>Reward</a:t>
            </a:r>
            <a:endParaRPr lang="en-US" sz="2400">
              <a:latin typeface="Times New Roman" pitchFamily="18" charset="0"/>
            </a:endParaRPr>
          </a:p>
        </p:txBody>
      </p:sp>
      <p:sp>
        <p:nvSpPr>
          <p:cNvPr id="43047" name="Rectangle 39"/>
          <p:cNvSpPr>
            <a:spLocks noChangeArrowheads="1"/>
          </p:cNvSpPr>
          <p:nvPr/>
        </p:nvSpPr>
        <p:spPr bwMode="auto">
          <a:xfrm>
            <a:off x="98425" y="2900363"/>
            <a:ext cx="1190625" cy="396875"/>
          </a:xfrm>
          <a:prstGeom prst="rect">
            <a:avLst/>
          </a:prstGeom>
          <a:noFill/>
          <a:ln w="9525">
            <a:noFill/>
            <a:miter lim="800000"/>
            <a:headEnd/>
            <a:tailEnd/>
          </a:ln>
        </p:spPr>
        <p:txBody>
          <a:bodyPr wrap="none" lIns="0" tIns="0" rIns="0" bIns="0">
            <a:spAutoFit/>
          </a:bodyPr>
          <a:lstStyle/>
          <a:p>
            <a:r>
              <a:rPr lang="en-US" sz="2600">
                <a:solidFill>
                  <a:srgbClr val="FFFFFF"/>
                </a:solidFill>
                <a:latin typeface="Times New Roman" pitchFamily="18" charset="0"/>
              </a:rPr>
              <a:t>Coercive</a:t>
            </a:r>
            <a:endParaRPr lang="en-US" sz="2400">
              <a:latin typeface="Times New Roman" pitchFamily="18" charset="0"/>
            </a:endParaRPr>
          </a:p>
        </p:txBody>
      </p:sp>
      <p:sp>
        <p:nvSpPr>
          <p:cNvPr id="8202" name="Rectangle 43"/>
          <p:cNvSpPr>
            <a:spLocks noChangeArrowheads="1"/>
          </p:cNvSpPr>
          <p:nvPr/>
        </p:nvSpPr>
        <p:spPr bwMode="auto">
          <a:xfrm>
            <a:off x="66675" y="6129338"/>
            <a:ext cx="1917700" cy="6350"/>
          </a:xfrm>
          <a:prstGeom prst="rect">
            <a:avLst/>
          </a:prstGeom>
          <a:solidFill>
            <a:srgbClr val="FFFFFF"/>
          </a:solidFill>
          <a:ln w="9525">
            <a:noFill/>
            <a:miter lim="800000"/>
            <a:headEnd/>
            <a:tailEnd/>
          </a:ln>
        </p:spPr>
        <p:txBody>
          <a:bodyPr/>
          <a:lstStyle/>
          <a:p>
            <a:endParaRPr lang="en-US"/>
          </a:p>
        </p:txBody>
      </p:sp>
      <p:sp>
        <p:nvSpPr>
          <p:cNvPr id="8203" name="Line 44"/>
          <p:cNvSpPr>
            <a:spLocks noChangeShapeType="1"/>
          </p:cNvSpPr>
          <p:nvPr/>
        </p:nvSpPr>
        <p:spPr bwMode="auto">
          <a:xfrm>
            <a:off x="1984375" y="6129338"/>
            <a:ext cx="4763" cy="1587"/>
          </a:xfrm>
          <a:prstGeom prst="line">
            <a:avLst/>
          </a:prstGeom>
          <a:noFill/>
          <a:ln w="0">
            <a:solidFill>
              <a:srgbClr val="FFFFFF"/>
            </a:solidFill>
            <a:round/>
            <a:headEnd/>
            <a:tailEnd/>
          </a:ln>
        </p:spPr>
        <p:txBody>
          <a:bodyPr/>
          <a:lstStyle/>
          <a:p>
            <a:endParaRPr lang="en-US"/>
          </a:p>
        </p:txBody>
      </p:sp>
      <p:sp>
        <p:nvSpPr>
          <p:cNvPr id="8204" name="Line 45"/>
          <p:cNvSpPr>
            <a:spLocks noChangeShapeType="1"/>
          </p:cNvSpPr>
          <p:nvPr/>
        </p:nvSpPr>
        <p:spPr bwMode="auto">
          <a:xfrm>
            <a:off x="1984375" y="6129338"/>
            <a:ext cx="1588" cy="6350"/>
          </a:xfrm>
          <a:prstGeom prst="line">
            <a:avLst/>
          </a:prstGeom>
          <a:noFill/>
          <a:ln w="0">
            <a:solidFill>
              <a:srgbClr val="FFFFFF"/>
            </a:solidFill>
            <a:round/>
            <a:headEnd/>
            <a:tailEnd/>
          </a:ln>
        </p:spPr>
        <p:txBody>
          <a:bodyPr/>
          <a:lstStyle/>
          <a:p>
            <a:endParaRPr lang="en-US"/>
          </a:p>
        </p:txBody>
      </p:sp>
      <p:sp>
        <p:nvSpPr>
          <p:cNvPr id="8205" name="Rectangle 46"/>
          <p:cNvSpPr>
            <a:spLocks noChangeArrowheads="1"/>
          </p:cNvSpPr>
          <p:nvPr/>
        </p:nvSpPr>
        <p:spPr bwMode="auto">
          <a:xfrm>
            <a:off x="1989138" y="6129338"/>
            <a:ext cx="2162175" cy="6350"/>
          </a:xfrm>
          <a:prstGeom prst="rect">
            <a:avLst/>
          </a:prstGeom>
          <a:solidFill>
            <a:srgbClr val="FFFFFF"/>
          </a:solidFill>
          <a:ln w="9525">
            <a:noFill/>
            <a:miter lim="800000"/>
            <a:headEnd/>
            <a:tailEnd/>
          </a:ln>
        </p:spPr>
        <p:txBody>
          <a:bodyPr/>
          <a:lstStyle/>
          <a:p>
            <a:endParaRPr lang="en-US"/>
          </a:p>
        </p:txBody>
      </p:sp>
      <p:sp>
        <p:nvSpPr>
          <p:cNvPr id="8206" name="Line 47"/>
          <p:cNvSpPr>
            <a:spLocks noChangeShapeType="1"/>
          </p:cNvSpPr>
          <p:nvPr/>
        </p:nvSpPr>
        <p:spPr bwMode="auto">
          <a:xfrm>
            <a:off x="4151313" y="6129338"/>
            <a:ext cx="6350" cy="1587"/>
          </a:xfrm>
          <a:prstGeom prst="line">
            <a:avLst/>
          </a:prstGeom>
          <a:noFill/>
          <a:ln w="0">
            <a:solidFill>
              <a:srgbClr val="FFFFFF"/>
            </a:solidFill>
            <a:round/>
            <a:headEnd/>
            <a:tailEnd/>
          </a:ln>
        </p:spPr>
        <p:txBody>
          <a:bodyPr/>
          <a:lstStyle/>
          <a:p>
            <a:endParaRPr lang="en-US"/>
          </a:p>
        </p:txBody>
      </p:sp>
      <p:sp>
        <p:nvSpPr>
          <p:cNvPr id="8207" name="Line 48"/>
          <p:cNvSpPr>
            <a:spLocks noChangeShapeType="1"/>
          </p:cNvSpPr>
          <p:nvPr/>
        </p:nvSpPr>
        <p:spPr bwMode="auto">
          <a:xfrm>
            <a:off x="4151313" y="6129338"/>
            <a:ext cx="1587" cy="6350"/>
          </a:xfrm>
          <a:prstGeom prst="line">
            <a:avLst/>
          </a:prstGeom>
          <a:noFill/>
          <a:ln w="0">
            <a:solidFill>
              <a:srgbClr val="FFFFFF"/>
            </a:solidFill>
            <a:round/>
            <a:headEnd/>
            <a:tailEnd/>
          </a:ln>
        </p:spPr>
        <p:txBody>
          <a:bodyPr/>
          <a:lstStyle/>
          <a:p>
            <a:endParaRPr lang="en-US"/>
          </a:p>
        </p:txBody>
      </p:sp>
      <p:sp>
        <p:nvSpPr>
          <p:cNvPr id="8208" name="Rectangle 49"/>
          <p:cNvSpPr>
            <a:spLocks noChangeArrowheads="1"/>
          </p:cNvSpPr>
          <p:nvPr/>
        </p:nvSpPr>
        <p:spPr bwMode="auto">
          <a:xfrm>
            <a:off x="4157663" y="6129338"/>
            <a:ext cx="2446337" cy="6350"/>
          </a:xfrm>
          <a:prstGeom prst="rect">
            <a:avLst/>
          </a:prstGeom>
          <a:solidFill>
            <a:srgbClr val="FFFFFF"/>
          </a:solidFill>
          <a:ln w="9525">
            <a:noFill/>
            <a:miter lim="800000"/>
            <a:headEnd/>
            <a:tailEnd/>
          </a:ln>
        </p:spPr>
        <p:txBody>
          <a:bodyPr/>
          <a:lstStyle/>
          <a:p>
            <a:endParaRPr lang="en-US"/>
          </a:p>
        </p:txBody>
      </p:sp>
      <p:sp>
        <p:nvSpPr>
          <p:cNvPr id="8209" name="Line 50"/>
          <p:cNvSpPr>
            <a:spLocks noChangeShapeType="1"/>
          </p:cNvSpPr>
          <p:nvPr/>
        </p:nvSpPr>
        <p:spPr bwMode="auto">
          <a:xfrm>
            <a:off x="6604000" y="6129338"/>
            <a:ext cx="6350" cy="1587"/>
          </a:xfrm>
          <a:prstGeom prst="line">
            <a:avLst/>
          </a:prstGeom>
          <a:noFill/>
          <a:ln w="0">
            <a:solidFill>
              <a:srgbClr val="FFFFFF"/>
            </a:solidFill>
            <a:round/>
            <a:headEnd/>
            <a:tailEnd/>
          </a:ln>
        </p:spPr>
        <p:txBody>
          <a:bodyPr/>
          <a:lstStyle/>
          <a:p>
            <a:endParaRPr lang="en-US"/>
          </a:p>
        </p:txBody>
      </p:sp>
      <p:sp>
        <p:nvSpPr>
          <p:cNvPr id="8210" name="Line 51"/>
          <p:cNvSpPr>
            <a:spLocks noChangeShapeType="1"/>
          </p:cNvSpPr>
          <p:nvPr/>
        </p:nvSpPr>
        <p:spPr bwMode="auto">
          <a:xfrm>
            <a:off x="6604000" y="6129338"/>
            <a:ext cx="1588" cy="6350"/>
          </a:xfrm>
          <a:prstGeom prst="line">
            <a:avLst/>
          </a:prstGeom>
          <a:noFill/>
          <a:ln w="0">
            <a:solidFill>
              <a:srgbClr val="FFFFFF"/>
            </a:solidFill>
            <a:round/>
            <a:headEnd/>
            <a:tailEnd/>
          </a:ln>
        </p:spPr>
        <p:txBody>
          <a:bodyPr/>
          <a:lstStyle/>
          <a:p>
            <a:endParaRPr lang="en-US"/>
          </a:p>
        </p:txBody>
      </p:sp>
      <p:sp>
        <p:nvSpPr>
          <p:cNvPr id="8211" name="Rectangle 52"/>
          <p:cNvSpPr>
            <a:spLocks noChangeArrowheads="1"/>
          </p:cNvSpPr>
          <p:nvPr/>
        </p:nvSpPr>
        <p:spPr bwMode="auto">
          <a:xfrm>
            <a:off x="6610350" y="6129338"/>
            <a:ext cx="2446338" cy="6350"/>
          </a:xfrm>
          <a:prstGeom prst="rect">
            <a:avLst/>
          </a:prstGeom>
          <a:solidFill>
            <a:srgbClr val="FFFFFF"/>
          </a:solidFill>
          <a:ln w="9525">
            <a:noFill/>
            <a:miter lim="800000"/>
            <a:headEnd/>
            <a:tailEnd/>
          </a:ln>
        </p:spPr>
        <p:txBody>
          <a:bodyPr/>
          <a:lstStyle/>
          <a:p>
            <a:endParaRPr lang="en-US"/>
          </a:p>
        </p:txBody>
      </p:sp>
      <p:sp>
        <p:nvSpPr>
          <p:cNvPr id="43075" name="Text Box 67"/>
          <p:cNvSpPr txBox="1">
            <a:spLocks noChangeArrowheads="1"/>
          </p:cNvSpPr>
          <p:nvPr/>
        </p:nvSpPr>
        <p:spPr bwMode="auto">
          <a:xfrm>
            <a:off x="1600200" y="2900363"/>
            <a:ext cx="6434138" cy="457200"/>
          </a:xfrm>
          <a:prstGeom prst="rect">
            <a:avLst/>
          </a:prstGeom>
          <a:noFill/>
          <a:ln w="12700">
            <a:noFill/>
            <a:miter lim="800000"/>
            <a:headEnd/>
            <a:tailEnd/>
          </a:ln>
        </p:spPr>
        <p:txBody>
          <a:bodyPr wrap="none">
            <a:spAutoFit/>
          </a:bodyPr>
          <a:lstStyle/>
          <a:p>
            <a:r>
              <a:rPr lang="en-US" sz="2400" dirty="0">
                <a:latin typeface="Times New Roman" pitchFamily="18" charset="0"/>
              </a:rPr>
              <a:t>Ability to punish or remove positive consequences.</a:t>
            </a:r>
          </a:p>
        </p:txBody>
      </p:sp>
      <p:sp>
        <p:nvSpPr>
          <p:cNvPr id="43076" name="Text Box 68"/>
          <p:cNvSpPr txBox="1">
            <a:spLocks noChangeArrowheads="1"/>
          </p:cNvSpPr>
          <p:nvPr/>
        </p:nvSpPr>
        <p:spPr bwMode="auto">
          <a:xfrm>
            <a:off x="1600200" y="3532188"/>
            <a:ext cx="7658100" cy="457200"/>
          </a:xfrm>
          <a:prstGeom prst="rect">
            <a:avLst/>
          </a:prstGeom>
          <a:noFill/>
          <a:ln w="12700">
            <a:noFill/>
            <a:miter lim="800000"/>
            <a:headEnd/>
            <a:tailEnd/>
          </a:ln>
        </p:spPr>
        <p:txBody>
          <a:bodyPr wrap="none">
            <a:spAutoFit/>
          </a:bodyPr>
          <a:lstStyle/>
          <a:p>
            <a:r>
              <a:rPr lang="en-US" sz="2400">
                <a:latin typeface="Times New Roman" pitchFamily="18" charset="0"/>
              </a:rPr>
              <a:t>Ability to provide positive or remove negative consequences </a:t>
            </a:r>
          </a:p>
        </p:txBody>
      </p:sp>
      <p:sp>
        <p:nvSpPr>
          <p:cNvPr id="43077" name="Text Box 69"/>
          <p:cNvSpPr txBox="1">
            <a:spLocks noChangeArrowheads="1"/>
          </p:cNvSpPr>
          <p:nvPr/>
        </p:nvSpPr>
        <p:spPr bwMode="auto">
          <a:xfrm>
            <a:off x="1600200" y="4241800"/>
            <a:ext cx="6831013" cy="457200"/>
          </a:xfrm>
          <a:prstGeom prst="rect">
            <a:avLst/>
          </a:prstGeom>
          <a:noFill/>
          <a:ln w="12700">
            <a:noFill/>
            <a:miter lim="800000"/>
            <a:headEnd/>
            <a:tailEnd/>
          </a:ln>
        </p:spPr>
        <p:txBody>
          <a:bodyPr wrap="none">
            <a:spAutoFit/>
          </a:bodyPr>
          <a:lstStyle/>
          <a:p>
            <a:r>
              <a:rPr lang="en-US" sz="2400">
                <a:latin typeface="Times New Roman" pitchFamily="18" charset="0"/>
              </a:rPr>
              <a:t>Person has expertise (knowledge) not widely available</a:t>
            </a:r>
          </a:p>
        </p:txBody>
      </p:sp>
      <p:sp>
        <p:nvSpPr>
          <p:cNvPr id="43078" name="Text Box 70"/>
          <p:cNvSpPr txBox="1">
            <a:spLocks noChangeArrowheads="1"/>
          </p:cNvSpPr>
          <p:nvPr/>
        </p:nvSpPr>
        <p:spPr bwMode="auto">
          <a:xfrm>
            <a:off x="1600200" y="4930775"/>
            <a:ext cx="5764213" cy="457200"/>
          </a:xfrm>
          <a:prstGeom prst="rect">
            <a:avLst/>
          </a:prstGeom>
          <a:noFill/>
          <a:ln w="12700">
            <a:noFill/>
            <a:miter lim="800000"/>
            <a:headEnd/>
            <a:tailEnd/>
          </a:ln>
        </p:spPr>
        <p:txBody>
          <a:bodyPr wrap="none">
            <a:spAutoFit/>
          </a:bodyPr>
          <a:lstStyle/>
          <a:p>
            <a:r>
              <a:rPr lang="en-US" sz="2400">
                <a:latin typeface="Times New Roman" pitchFamily="18" charset="0"/>
              </a:rPr>
              <a:t>Believe person has influence because of  role.</a:t>
            </a:r>
          </a:p>
        </p:txBody>
      </p:sp>
      <p:sp>
        <p:nvSpPr>
          <p:cNvPr id="43079" name="Text Box 71"/>
          <p:cNvSpPr txBox="1">
            <a:spLocks noChangeArrowheads="1"/>
          </p:cNvSpPr>
          <p:nvPr/>
        </p:nvSpPr>
        <p:spPr bwMode="auto">
          <a:xfrm>
            <a:off x="1600200" y="5599113"/>
            <a:ext cx="6837363" cy="457200"/>
          </a:xfrm>
          <a:prstGeom prst="rect">
            <a:avLst/>
          </a:prstGeom>
          <a:noFill/>
          <a:ln w="12700">
            <a:noFill/>
            <a:miter lim="800000"/>
            <a:headEnd/>
            <a:tailEnd/>
          </a:ln>
        </p:spPr>
        <p:txBody>
          <a:bodyPr wrap="none">
            <a:spAutoFit/>
          </a:bodyPr>
          <a:lstStyle/>
          <a:p>
            <a:r>
              <a:rPr lang="en-US" sz="2400">
                <a:latin typeface="Times New Roman" pitchFamily="18" charset="0"/>
              </a:rPr>
              <a:t>People identify with or want to be like authority figure</a:t>
            </a:r>
          </a:p>
        </p:txBody>
      </p:sp>
      <p:grpSp>
        <p:nvGrpSpPr>
          <p:cNvPr id="2" name="Group 73"/>
          <p:cNvGrpSpPr>
            <a:grpSpLocks/>
          </p:cNvGrpSpPr>
          <p:nvPr/>
        </p:nvGrpSpPr>
        <p:grpSpPr bwMode="auto">
          <a:xfrm>
            <a:off x="66675" y="2168525"/>
            <a:ext cx="8990013" cy="3962400"/>
            <a:chOff x="42" y="1366"/>
            <a:chExt cx="5663" cy="2496"/>
          </a:xfrm>
        </p:grpSpPr>
        <p:sp>
          <p:nvSpPr>
            <p:cNvPr id="8218" name="Rectangle 9"/>
            <p:cNvSpPr>
              <a:spLocks noChangeArrowheads="1"/>
            </p:cNvSpPr>
            <p:nvPr/>
          </p:nvSpPr>
          <p:spPr bwMode="auto">
            <a:xfrm>
              <a:off x="106" y="1429"/>
              <a:ext cx="612" cy="250"/>
            </a:xfrm>
            <a:prstGeom prst="rect">
              <a:avLst/>
            </a:prstGeom>
            <a:noFill/>
            <a:ln w="9525">
              <a:noFill/>
              <a:miter lim="800000"/>
              <a:headEnd/>
              <a:tailEnd/>
            </a:ln>
          </p:spPr>
          <p:txBody>
            <a:bodyPr wrap="none" lIns="0" tIns="0" rIns="0" bIns="0">
              <a:spAutoFit/>
            </a:bodyPr>
            <a:lstStyle/>
            <a:p>
              <a:r>
                <a:rPr lang="en-US" sz="2600" b="1">
                  <a:solidFill>
                    <a:srgbClr val="FFFFFF"/>
                  </a:solidFill>
                  <a:latin typeface="Times New Roman" pitchFamily="18" charset="0"/>
                </a:rPr>
                <a:t>Source</a:t>
              </a:r>
              <a:endParaRPr lang="en-US" sz="2400">
                <a:latin typeface="Times New Roman" pitchFamily="18" charset="0"/>
              </a:endParaRPr>
            </a:p>
          </p:txBody>
        </p:sp>
        <p:grpSp>
          <p:nvGrpSpPr>
            <p:cNvPr id="3" name="Group 53"/>
            <p:cNvGrpSpPr>
              <a:grpSpLocks/>
            </p:cNvGrpSpPr>
            <p:nvPr/>
          </p:nvGrpSpPr>
          <p:grpSpPr bwMode="auto">
            <a:xfrm>
              <a:off x="42" y="1366"/>
              <a:ext cx="5663" cy="1"/>
              <a:chOff x="172" y="1366"/>
              <a:chExt cx="5663" cy="1"/>
            </a:xfrm>
          </p:grpSpPr>
          <p:sp>
            <p:nvSpPr>
              <p:cNvPr id="8227" name="Line 54"/>
              <p:cNvSpPr>
                <a:spLocks noChangeShapeType="1"/>
              </p:cNvSpPr>
              <p:nvPr/>
            </p:nvSpPr>
            <p:spPr bwMode="auto">
              <a:xfrm>
                <a:off x="172" y="1366"/>
                <a:ext cx="1208" cy="1"/>
              </a:xfrm>
              <a:prstGeom prst="line">
                <a:avLst/>
              </a:prstGeom>
              <a:noFill/>
              <a:ln w="0">
                <a:solidFill>
                  <a:srgbClr val="FFFFFF"/>
                </a:solidFill>
                <a:round/>
                <a:headEnd/>
                <a:tailEnd/>
              </a:ln>
            </p:spPr>
            <p:txBody>
              <a:bodyPr/>
              <a:lstStyle/>
              <a:p>
                <a:endParaRPr lang="en-US"/>
              </a:p>
            </p:txBody>
          </p:sp>
          <p:sp>
            <p:nvSpPr>
              <p:cNvPr id="8228" name="Line 55"/>
              <p:cNvSpPr>
                <a:spLocks noChangeShapeType="1"/>
              </p:cNvSpPr>
              <p:nvPr/>
            </p:nvSpPr>
            <p:spPr bwMode="auto">
              <a:xfrm>
                <a:off x="1383" y="1366"/>
                <a:ext cx="4452" cy="1"/>
              </a:xfrm>
              <a:prstGeom prst="line">
                <a:avLst/>
              </a:prstGeom>
              <a:noFill/>
              <a:ln w="0">
                <a:solidFill>
                  <a:srgbClr val="FFFFFF"/>
                </a:solidFill>
                <a:round/>
                <a:headEnd/>
                <a:tailEnd/>
              </a:ln>
            </p:spPr>
            <p:txBody>
              <a:bodyPr/>
              <a:lstStyle/>
              <a:p>
                <a:endParaRPr lang="en-US"/>
              </a:p>
            </p:txBody>
          </p:sp>
        </p:grpSp>
        <p:grpSp>
          <p:nvGrpSpPr>
            <p:cNvPr id="4" name="Group 60"/>
            <p:cNvGrpSpPr>
              <a:grpSpLocks/>
            </p:cNvGrpSpPr>
            <p:nvPr/>
          </p:nvGrpSpPr>
          <p:grpSpPr bwMode="auto">
            <a:xfrm>
              <a:off x="42" y="3861"/>
              <a:ext cx="5663" cy="1"/>
              <a:chOff x="172" y="3861"/>
              <a:chExt cx="5663" cy="1"/>
            </a:xfrm>
          </p:grpSpPr>
          <p:sp>
            <p:nvSpPr>
              <p:cNvPr id="8223" name="Line 61"/>
              <p:cNvSpPr>
                <a:spLocks noChangeShapeType="1"/>
              </p:cNvSpPr>
              <p:nvPr/>
            </p:nvSpPr>
            <p:spPr bwMode="auto">
              <a:xfrm>
                <a:off x="172" y="3861"/>
                <a:ext cx="1208" cy="1"/>
              </a:xfrm>
              <a:prstGeom prst="line">
                <a:avLst/>
              </a:prstGeom>
              <a:noFill/>
              <a:ln w="0">
                <a:solidFill>
                  <a:srgbClr val="FFFFFF"/>
                </a:solidFill>
                <a:round/>
                <a:headEnd/>
                <a:tailEnd/>
              </a:ln>
            </p:spPr>
            <p:txBody>
              <a:bodyPr/>
              <a:lstStyle/>
              <a:p>
                <a:endParaRPr lang="en-US"/>
              </a:p>
            </p:txBody>
          </p:sp>
          <p:sp>
            <p:nvSpPr>
              <p:cNvPr id="8224" name="Line 62"/>
              <p:cNvSpPr>
                <a:spLocks noChangeShapeType="1"/>
              </p:cNvSpPr>
              <p:nvPr/>
            </p:nvSpPr>
            <p:spPr bwMode="auto">
              <a:xfrm>
                <a:off x="1383" y="3861"/>
                <a:ext cx="1362" cy="1"/>
              </a:xfrm>
              <a:prstGeom prst="line">
                <a:avLst/>
              </a:prstGeom>
              <a:noFill/>
              <a:ln w="0">
                <a:solidFill>
                  <a:srgbClr val="FFFFFF"/>
                </a:solidFill>
                <a:round/>
                <a:headEnd/>
                <a:tailEnd/>
              </a:ln>
            </p:spPr>
            <p:txBody>
              <a:bodyPr/>
              <a:lstStyle/>
              <a:p>
                <a:endParaRPr lang="en-US"/>
              </a:p>
            </p:txBody>
          </p:sp>
          <p:sp>
            <p:nvSpPr>
              <p:cNvPr id="8225" name="Line 63"/>
              <p:cNvSpPr>
                <a:spLocks noChangeShapeType="1"/>
              </p:cNvSpPr>
              <p:nvPr/>
            </p:nvSpPr>
            <p:spPr bwMode="auto">
              <a:xfrm>
                <a:off x="2749" y="3861"/>
                <a:ext cx="1541" cy="1"/>
              </a:xfrm>
              <a:prstGeom prst="line">
                <a:avLst/>
              </a:prstGeom>
              <a:noFill/>
              <a:ln w="0">
                <a:solidFill>
                  <a:srgbClr val="FFFFFF"/>
                </a:solidFill>
                <a:round/>
                <a:headEnd/>
                <a:tailEnd/>
              </a:ln>
            </p:spPr>
            <p:txBody>
              <a:bodyPr/>
              <a:lstStyle/>
              <a:p>
                <a:endParaRPr lang="en-US"/>
              </a:p>
            </p:txBody>
          </p:sp>
          <p:sp>
            <p:nvSpPr>
              <p:cNvPr id="8226" name="Line 64"/>
              <p:cNvSpPr>
                <a:spLocks noChangeShapeType="1"/>
              </p:cNvSpPr>
              <p:nvPr/>
            </p:nvSpPr>
            <p:spPr bwMode="auto">
              <a:xfrm>
                <a:off x="4294" y="3861"/>
                <a:ext cx="1541" cy="1"/>
              </a:xfrm>
              <a:prstGeom prst="line">
                <a:avLst/>
              </a:prstGeom>
              <a:noFill/>
              <a:ln w="0">
                <a:solidFill>
                  <a:srgbClr val="FFFFFF"/>
                </a:solidFill>
                <a:round/>
                <a:headEnd/>
                <a:tailEnd/>
              </a:ln>
            </p:spPr>
            <p:txBody>
              <a:bodyPr/>
              <a:lstStyle/>
              <a:p>
                <a:endParaRPr lang="en-US"/>
              </a:p>
            </p:txBody>
          </p:sp>
        </p:grpSp>
        <p:sp>
          <p:nvSpPr>
            <p:cNvPr id="8221" name="Line 65"/>
            <p:cNvSpPr>
              <a:spLocks noChangeShapeType="1"/>
            </p:cNvSpPr>
            <p:nvPr/>
          </p:nvSpPr>
          <p:spPr bwMode="auto">
            <a:xfrm>
              <a:off x="65" y="1722"/>
              <a:ext cx="5579" cy="0"/>
            </a:xfrm>
            <a:prstGeom prst="line">
              <a:avLst/>
            </a:prstGeom>
            <a:noFill/>
            <a:ln w="12700">
              <a:solidFill>
                <a:schemeClr val="tx1"/>
              </a:solidFill>
              <a:round/>
              <a:headEnd/>
              <a:tailEnd/>
            </a:ln>
          </p:spPr>
          <p:txBody>
            <a:bodyPr wrap="none" anchor="ctr"/>
            <a:lstStyle/>
            <a:p>
              <a:endParaRPr lang="en-US"/>
            </a:p>
          </p:txBody>
        </p:sp>
        <p:sp>
          <p:nvSpPr>
            <p:cNvPr id="8222" name="Rectangle 72"/>
            <p:cNvSpPr>
              <a:spLocks noChangeArrowheads="1"/>
            </p:cNvSpPr>
            <p:nvPr/>
          </p:nvSpPr>
          <p:spPr bwMode="auto">
            <a:xfrm>
              <a:off x="1077" y="1429"/>
              <a:ext cx="890" cy="250"/>
            </a:xfrm>
            <a:prstGeom prst="rect">
              <a:avLst/>
            </a:prstGeom>
            <a:noFill/>
            <a:ln w="9525">
              <a:noFill/>
              <a:miter lim="800000"/>
              <a:headEnd/>
              <a:tailEnd/>
            </a:ln>
          </p:spPr>
          <p:txBody>
            <a:bodyPr wrap="none" lIns="0" tIns="0" rIns="0" bIns="0">
              <a:spAutoFit/>
            </a:bodyPr>
            <a:lstStyle/>
            <a:p>
              <a:r>
                <a:rPr lang="en-US" sz="2600" b="1">
                  <a:solidFill>
                    <a:srgbClr val="FFFFFF"/>
                  </a:solidFill>
                  <a:latin typeface="Times New Roman" pitchFamily="18" charset="0"/>
                </a:rPr>
                <a:t>Definition</a:t>
              </a:r>
              <a:endParaRPr lang="en-US" sz="24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3047"/>
                                        </p:tgtEl>
                                        <p:attrNameLst>
                                          <p:attrName>style.visibility</p:attrName>
                                        </p:attrNameLst>
                                      </p:cBhvr>
                                      <p:to>
                                        <p:strVal val="visible"/>
                                      </p:to>
                                    </p:set>
                                    <p:animEffect transition="in" filter="wipe(left)">
                                      <p:cBhvr>
                                        <p:cTn id="15" dur="500"/>
                                        <p:tgtEl>
                                          <p:spTgt spid="430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075"/>
                                        </p:tgtEl>
                                        <p:attrNameLst>
                                          <p:attrName>style.visibility</p:attrName>
                                        </p:attrNameLst>
                                      </p:cBhvr>
                                      <p:to>
                                        <p:strVal val="visible"/>
                                      </p:to>
                                    </p:set>
                                    <p:animEffect transition="in" filter="wipe(left)">
                                      <p:cBhvr>
                                        <p:cTn id="20" dur="500"/>
                                        <p:tgtEl>
                                          <p:spTgt spid="430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043"/>
                                        </p:tgtEl>
                                        <p:attrNameLst>
                                          <p:attrName>style.visibility</p:attrName>
                                        </p:attrNameLst>
                                      </p:cBhvr>
                                      <p:to>
                                        <p:strVal val="visible"/>
                                      </p:to>
                                    </p:set>
                                    <p:animEffect transition="in" filter="wipe(left)">
                                      <p:cBhvr>
                                        <p:cTn id="25" dur="500"/>
                                        <p:tgtEl>
                                          <p:spTgt spid="430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076"/>
                                        </p:tgtEl>
                                        <p:attrNameLst>
                                          <p:attrName>style.visibility</p:attrName>
                                        </p:attrNameLst>
                                      </p:cBhvr>
                                      <p:to>
                                        <p:strVal val="visible"/>
                                      </p:to>
                                    </p:set>
                                    <p:animEffect transition="in" filter="wipe(left)">
                                      <p:cBhvr>
                                        <p:cTn id="30" dur="500"/>
                                        <p:tgtEl>
                                          <p:spTgt spid="430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35"/>
                                        </p:tgtEl>
                                        <p:attrNameLst>
                                          <p:attrName>style.visibility</p:attrName>
                                        </p:attrNameLst>
                                      </p:cBhvr>
                                      <p:to>
                                        <p:strVal val="visible"/>
                                      </p:to>
                                    </p:set>
                                    <p:animEffect transition="in" filter="wipe(left)">
                                      <p:cBhvr>
                                        <p:cTn id="35" dur="500"/>
                                        <p:tgtEl>
                                          <p:spTgt spid="430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77"/>
                                        </p:tgtEl>
                                        <p:attrNameLst>
                                          <p:attrName>style.visibility</p:attrName>
                                        </p:attrNameLst>
                                      </p:cBhvr>
                                      <p:to>
                                        <p:strVal val="visible"/>
                                      </p:to>
                                    </p:set>
                                    <p:animEffect transition="in" filter="wipe(left)">
                                      <p:cBhvr>
                                        <p:cTn id="40" dur="500"/>
                                        <p:tgtEl>
                                          <p:spTgt spid="430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39"/>
                                        </p:tgtEl>
                                        <p:attrNameLst>
                                          <p:attrName>style.visibility</p:attrName>
                                        </p:attrNameLst>
                                      </p:cBhvr>
                                      <p:to>
                                        <p:strVal val="visible"/>
                                      </p:to>
                                    </p:set>
                                    <p:animEffect transition="in" filter="wipe(left)">
                                      <p:cBhvr>
                                        <p:cTn id="45" dur="500"/>
                                        <p:tgtEl>
                                          <p:spTgt spid="430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078"/>
                                        </p:tgtEl>
                                        <p:attrNameLst>
                                          <p:attrName>style.visibility</p:attrName>
                                        </p:attrNameLst>
                                      </p:cBhvr>
                                      <p:to>
                                        <p:strVal val="visible"/>
                                      </p:to>
                                    </p:set>
                                    <p:animEffect transition="in" filter="wipe(left)">
                                      <p:cBhvr>
                                        <p:cTn id="50" dur="500"/>
                                        <p:tgtEl>
                                          <p:spTgt spid="4307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3025"/>
                                        </p:tgtEl>
                                        <p:attrNameLst>
                                          <p:attrName>style.visibility</p:attrName>
                                        </p:attrNameLst>
                                      </p:cBhvr>
                                      <p:to>
                                        <p:strVal val="visible"/>
                                      </p:to>
                                    </p:set>
                                    <p:animEffect transition="in" filter="wipe(left)">
                                      <p:cBhvr>
                                        <p:cTn id="55" dur="500"/>
                                        <p:tgtEl>
                                          <p:spTgt spid="430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079"/>
                                        </p:tgtEl>
                                        <p:attrNameLst>
                                          <p:attrName>style.visibility</p:attrName>
                                        </p:attrNameLst>
                                      </p:cBhvr>
                                      <p:to>
                                        <p:strVal val="visible"/>
                                      </p:to>
                                    </p:set>
                                    <p:animEffect transition="in" filter="wipe(left)">
                                      <p:cBhvr>
                                        <p:cTn id="60" dur="500"/>
                                        <p:tgtEl>
                                          <p:spTgt spid="4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5" grpId="0" autoUpdateAnimBg="0"/>
      <p:bldP spid="43035" grpId="0" autoUpdateAnimBg="0"/>
      <p:bldP spid="43039" grpId="0" autoUpdateAnimBg="0"/>
      <p:bldP spid="43043" grpId="0" autoUpdateAnimBg="0"/>
      <p:bldP spid="43047" grpId="0" autoUpdateAnimBg="0"/>
      <p:bldP spid="43075" grpId="0" autoUpdateAnimBg="0"/>
      <p:bldP spid="43076" grpId="0" autoUpdateAnimBg="0"/>
      <p:bldP spid="43077" grpId="0" autoUpdateAnimBg="0"/>
      <p:bldP spid="43078" grpId="0" autoUpdateAnimBg="0"/>
      <p:bldP spid="4307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7"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68" name="Rectangle 102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9" name="Rectangle 102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70" name="AutoShape 1030"/>
          <p:cNvSpPr>
            <a:spLocks noGrp="1" noChangeArrowheads="1"/>
          </p:cNvSpPr>
          <p:nvPr>
            <p:ph type="title"/>
          </p:nvPr>
        </p:nvSpPr>
        <p:spPr>
          <a:xfrm>
            <a:off x="730250" y="741363"/>
            <a:ext cx="7543800" cy="1276350"/>
          </a:xfrm>
          <a:noFill/>
        </p:spPr>
        <p:txBody>
          <a:bodyPr lIns="90488" tIns="44450" rIns="90488" bIns="44450" anchor="ctr"/>
          <a:lstStyle/>
          <a:p>
            <a:pPr eaLnBrk="1" hangingPunct="1"/>
            <a:r>
              <a:rPr lang="en-US" smtClean="0"/>
              <a:t>Compliance</a:t>
            </a:r>
          </a:p>
        </p:txBody>
      </p:sp>
      <p:sp>
        <p:nvSpPr>
          <p:cNvPr id="22535" name="Rectangle 1031"/>
          <p:cNvSpPr>
            <a:spLocks noGrp="1" noChangeArrowheads="1"/>
          </p:cNvSpPr>
          <p:nvPr>
            <p:ph type="body" idx="1"/>
          </p:nvPr>
        </p:nvSpPr>
        <p:spPr>
          <a:xfrm>
            <a:off x="723900" y="2368550"/>
            <a:ext cx="8343900" cy="4108450"/>
          </a:xfrm>
          <a:noFill/>
        </p:spPr>
        <p:txBody>
          <a:bodyPr lIns="90488" tIns="44450" rIns="90488" bIns="44450">
            <a:normAutofit fontScale="92500"/>
          </a:bodyPr>
          <a:lstStyle/>
          <a:p>
            <a:pPr eaLnBrk="1" hangingPunct="1">
              <a:lnSpc>
                <a:spcPct val="90000"/>
              </a:lnSpc>
              <a:buFont typeface="Wingdings" pitchFamily="2" charset="2"/>
              <a:buNone/>
            </a:pPr>
            <a:r>
              <a:rPr lang="en-US" b="1" i="1" smtClean="0">
                <a:solidFill>
                  <a:schemeClr val="tx2"/>
                </a:solidFill>
              </a:rPr>
              <a:t>Compliance- </a:t>
            </a:r>
            <a:r>
              <a:rPr lang="en-US" b="1" i="1" smtClean="0"/>
              <a:t>getting people to say yes to a request</a:t>
            </a:r>
            <a:endParaRPr lang="en-US" sz="2400" b="1" smtClean="0"/>
          </a:p>
          <a:p>
            <a:pPr eaLnBrk="1" hangingPunct="1">
              <a:lnSpc>
                <a:spcPct val="90000"/>
              </a:lnSpc>
            </a:pPr>
            <a:r>
              <a:rPr lang="en-US" sz="2400" b="1" smtClean="0"/>
              <a:t>Principles underlying compliance</a:t>
            </a:r>
            <a:endParaRPr lang="en-US" sz="2000" b="1" smtClean="0"/>
          </a:p>
          <a:p>
            <a:pPr lvl="1" eaLnBrk="1" hangingPunct="1">
              <a:lnSpc>
                <a:spcPct val="90000"/>
              </a:lnSpc>
            </a:pPr>
            <a:r>
              <a:rPr lang="en-US" b="1" smtClean="0"/>
              <a:t>friendship/liking- </a:t>
            </a:r>
            <a:r>
              <a:rPr lang="en-US" smtClean="0"/>
              <a:t>“she seems genuine and nice”</a:t>
            </a:r>
            <a:endParaRPr lang="en-US" b="1" smtClean="0"/>
          </a:p>
          <a:p>
            <a:pPr lvl="1" eaLnBrk="1" hangingPunct="1">
              <a:lnSpc>
                <a:spcPct val="90000"/>
              </a:lnSpc>
            </a:pPr>
            <a:r>
              <a:rPr lang="en-US" b="1" smtClean="0"/>
              <a:t>commitment/consistency- </a:t>
            </a:r>
            <a:r>
              <a:rPr lang="en-US" smtClean="0"/>
              <a:t>“I’m committed to the cause”</a:t>
            </a:r>
            <a:endParaRPr lang="en-US" b="1" smtClean="0"/>
          </a:p>
          <a:p>
            <a:pPr lvl="1" eaLnBrk="1" hangingPunct="1">
              <a:lnSpc>
                <a:spcPct val="90000"/>
              </a:lnSpc>
            </a:pPr>
            <a:r>
              <a:rPr lang="en-US" b="1" smtClean="0"/>
              <a:t>scarcity- </a:t>
            </a:r>
            <a:r>
              <a:rPr lang="en-US" smtClean="0"/>
              <a:t>“only one left”</a:t>
            </a:r>
            <a:r>
              <a:rPr lang="en-US" b="1" smtClean="0"/>
              <a:t>	</a:t>
            </a:r>
          </a:p>
          <a:p>
            <a:pPr lvl="1" eaLnBrk="1" hangingPunct="1">
              <a:lnSpc>
                <a:spcPct val="90000"/>
              </a:lnSpc>
            </a:pPr>
            <a:r>
              <a:rPr lang="en-US" b="1" smtClean="0"/>
              <a:t>reciprocity- </a:t>
            </a:r>
            <a:r>
              <a:rPr lang="en-US" smtClean="0"/>
              <a:t>“she helped me so I should return favor”</a:t>
            </a:r>
            <a:endParaRPr lang="en-US" b="1" smtClean="0"/>
          </a:p>
          <a:p>
            <a:pPr lvl="1" eaLnBrk="1" hangingPunct="1">
              <a:lnSpc>
                <a:spcPct val="90000"/>
              </a:lnSpc>
            </a:pPr>
            <a:r>
              <a:rPr lang="en-US" b="1" smtClean="0"/>
              <a:t>consenus - </a:t>
            </a:r>
            <a:r>
              <a:rPr lang="en-US" smtClean="0"/>
              <a:t>“everyone else is doing it”</a:t>
            </a:r>
            <a:endParaRPr lang="en-US" b="1" smtClean="0"/>
          </a:p>
          <a:p>
            <a:pPr lvl="1" eaLnBrk="1" hangingPunct="1">
              <a:lnSpc>
                <a:spcPct val="90000"/>
              </a:lnSpc>
            </a:pPr>
            <a:r>
              <a:rPr lang="en-US" b="1" smtClean="0"/>
              <a:t>authority- </a:t>
            </a:r>
            <a:r>
              <a:rPr lang="en-US" smtClean="0"/>
              <a:t>“he seems legitimate”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wipe(left)">
                                      <p:cBhvr>
                                        <p:cTn id="7" dur="500"/>
                                        <p:tgtEl>
                                          <p:spTgt spid="22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Effect transition="in" filter="wipe(left)">
                                      <p:cBhvr>
                                        <p:cTn id="12" dur="500"/>
                                        <p:tgtEl>
                                          <p:spTgt spid="225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5">
                                            <p:txEl>
                                              <p:pRg st="2" end="2"/>
                                            </p:txEl>
                                          </p:spTgt>
                                        </p:tgtEl>
                                        <p:attrNameLst>
                                          <p:attrName>style.visibility</p:attrName>
                                        </p:attrNameLst>
                                      </p:cBhvr>
                                      <p:to>
                                        <p:strVal val="visible"/>
                                      </p:to>
                                    </p:set>
                                    <p:animEffect transition="in" filter="wipe(left)">
                                      <p:cBhvr>
                                        <p:cTn id="17" dur="500"/>
                                        <p:tgtEl>
                                          <p:spTgt spid="225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5">
                                            <p:txEl>
                                              <p:pRg st="3" end="3"/>
                                            </p:txEl>
                                          </p:spTgt>
                                        </p:tgtEl>
                                        <p:attrNameLst>
                                          <p:attrName>style.visibility</p:attrName>
                                        </p:attrNameLst>
                                      </p:cBhvr>
                                      <p:to>
                                        <p:strVal val="visible"/>
                                      </p:to>
                                    </p:set>
                                    <p:animEffect transition="in" filter="wipe(left)">
                                      <p:cBhvr>
                                        <p:cTn id="22" dur="500"/>
                                        <p:tgtEl>
                                          <p:spTgt spid="225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5">
                                            <p:txEl>
                                              <p:pRg st="4" end="4"/>
                                            </p:txEl>
                                          </p:spTgt>
                                        </p:tgtEl>
                                        <p:attrNameLst>
                                          <p:attrName>style.visibility</p:attrName>
                                        </p:attrNameLst>
                                      </p:cBhvr>
                                      <p:to>
                                        <p:strVal val="visible"/>
                                      </p:to>
                                    </p:set>
                                    <p:animEffect transition="in" filter="wipe(left)">
                                      <p:cBhvr>
                                        <p:cTn id="27" dur="500"/>
                                        <p:tgtEl>
                                          <p:spTgt spid="225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5">
                                            <p:txEl>
                                              <p:pRg st="5" end="5"/>
                                            </p:txEl>
                                          </p:spTgt>
                                        </p:tgtEl>
                                        <p:attrNameLst>
                                          <p:attrName>style.visibility</p:attrName>
                                        </p:attrNameLst>
                                      </p:cBhvr>
                                      <p:to>
                                        <p:strVal val="visible"/>
                                      </p:to>
                                    </p:set>
                                    <p:animEffect transition="in" filter="wipe(left)">
                                      <p:cBhvr>
                                        <p:cTn id="32" dur="500"/>
                                        <p:tgtEl>
                                          <p:spTgt spid="225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5">
                                            <p:txEl>
                                              <p:pRg st="6" end="6"/>
                                            </p:txEl>
                                          </p:spTgt>
                                        </p:tgtEl>
                                        <p:attrNameLst>
                                          <p:attrName>style.visibility</p:attrName>
                                        </p:attrNameLst>
                                      </p:cBhvr>
                                      <p:to>
                                        <p:strVal val="visible"/>
                                      </p:to>
                                    </p:set>
                                    <p:animEffect transition="in" filter="wipe(left)">
                                      <p:cBhvr>
                                        <p:cTn id="37" dur="500"/>
                                        <p:tgtEl>
                                          <p:spTgt spid="225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5">
                                            <p:txEl>
                                              <p:pRg st="7" end="7"/>
                                            </p:txEl>
                                          </p:spTgt>
                                        </p:tgtEl>
                                        <p:attrNameLst>
                                          <p:attrName>style.visibility</p:attrName>
                                        </p:attrNameLst>
                                      </p:cBhvr>
                                      <p:to>
                                        <p:strVal val="visible"/>
                                      </p:to>
                                    </p:set>
                                    <p:animEffect transition="in" filter="wipe(left)">
                                      <p:cBhvr>
                                        <p:cTn id="42" dur="500"/>
                                        <p:tgtEl>
                                          <p:spTgt spid="225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291"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292" name="Rectangle 102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293" name="Rectangle 102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294" name="AutoShape 1030"/>
          <p:cNvSpPr>
            <a:spLocks noGrp="1" noChangeArrowheads="1"/>
          </p:cNvSpPr>
          <p:nvPr>
            <p:ph type="title"/>
          </p:nvPr>
        </p:nvSpPr>
        <p:spPr>
          <a:xfrm>
            <a:off x="704850" y="741363"/>
            <a:ext cx="7543800" cy="1276350"/>
          </a:xfrm>
          <a:noFill/>
        </p:spPr>
        <p:txBody>
          <a:bodyPr lIns="90488" tIns="44450" rIns="90488" bIns="44450" anchor="ctr"/>
          <a:lstStyle/>
          <a:p>
            <a:pPr eaLnBrk="1" hangingPunct="1"/>
            <a:r>
              <a:rPr lang="en-US" smtClean="0"/>
              <a:t>Compliance Techniques</a:t>
            </a:r>
          </a:p>
        </p:txBody>
      </p:sp>
      <p:sp>
        <p:nvSpPr>
          <p:cNvPr id="24583" name="Rectangle 1031"/>
          <p:cNvSpPr>
            <a:spLocks noGrp="1" noChangeArrowheads="1"/>
          </p:cNvSpPr>
          <p:nvPr>
            <p:ph type="body" idx="1"/>
          </p:nvPr>
        </p:nvSpPr>
        <p:spPr>
          <a:xfrm>
            <a:off x="877888" y="2335213"/>
            <a:ext cx="8007350" cy="4294187"/>
          </a:xfrm>
          <a:noFill/>
        </p:spPr>
        <p:txBody>
          <a:bodyPr lIns="90488" tIns="44450" rIns="90488" bIns="44450">
            <a:normAutofit lnSpcReduction="10000"/>
          </a:bodyPr>
          <a:lstStyle/>
          <a:p>
            <a:pPr marL="284163" indent="-284163" eaLnBrk="1" hangingPunct="1"/>
            <a:r>
              <a:rPr lang="en-US" b="1" smtClean="0"/>
              <a:t>Tactics based on liking</a:t>
            </a:r>
            <a:endParaRPr lang="en-US" sz="2000" b="1" smtClean="0"/>
          </a:p>
          <a:p>
            <a:pPr marL="628650" lvl="1" indent="-223838" eaLnBrk="1" hangingPunct="1"/>
            <a:r>
              <a:rPr lang="en-US" b="1" smtClean="0"/>
              <a:t>ingratiation- </a:t>
            </a:r>
            <a:r>
              <a:rPr lang="en-US" smtClean="0"/>
              <a:t>enhance self or flatter target</a:t>
            </a:r>
          </a:p>
          <a:p>
            <a:pPr marL="628650" lvl="1" indent="-223838" eaLnBrk="1" hangingPunct="1"/>
            <a:r>
              <a:rPr lang="en-US" b="1" smtClean="0"/>
              <a:t>personal appeals</a:t>
            </a:r>
            <a:r>
              <a:rPr lang="en-US" smtClean="0"/>
              <a:t> - appeal to feelings of loyalty, friendship</a:t>
            </a:r>
          </a:p>
          <a:p>
            <a:pPr marL="628650" lvl="1" indent="-223838" eaLnBrk="1" hangingPunct="1"/>
            <a:endParaRPr lang="en-US" smtClean="0"/>
          </a:p>
          <a:p>
            <a:pPr marL="284163" indent="-284163" eaLnBrk="1" hangingPunct="1"/>
            <a:r>
              <a:rPr lang="en-US" b="1" smtClean="0"/>
              <a:t>Tactics based on commitment/consistency</a:t>
            </a:r>
            <a:endParaRPr lang="en-US" smtClean="0"/>
          </a:p>
          <a:p>
            <a:pPr marL="628650" lvl="1" indent="-223838" eaLnBrk="1" hangingPunct="1"/>
            <a:r>
              <a:rPr lang="en-US" b="1" smtClean="0"/>
              <a:t>foot-in-the-door</a:t>
            </a:r>
            <a:r>
              <a:rPr lang="en-US" smtClean="0"/>
              <a:t>- small request followed by larger one</a:t>
            </a:r>
          </a:p>
          <a:p>
            <a:pPr marL="628650" lvl="1" indent="-223838" eaLnBrk="1" hangingPunct="1"/>
            <a:r>
              <a:rPr lang="en-US" b="1" smtClean="0"/>
              <a:t>lowballing- </a:t>
            </a:r>
            <a:r>
              <a:rPr lang="en-US" smtClean="0"/>
              <a:t>changing the deal midstream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wipe(left)">
                                      <p:cBhvr>
                                        <p:cTn id="7" dur="500"/>
                                        <p:tgtEl>
                                          <p:spTgt spid="24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3">
                                            <p:txEl>
                                              <p:pRg st="1" end="1"/>
                                            </p:txEl>
                                          </p:spTgt>
                                        </p:tgtEl>
                                        <p:attrNameLst>
                                          <p:attrName>style.visibility</p:attrName>
                                        </p:attrNameLst>
                                      </p:cBhvr>
                                      <p:to>
                                        <p:strVal val="visible"/>
                                      </p:to>
                                    </p:set>
                                    <p:animEffect transition="in" filter="wipe(left)">
                                      <p:cBhvr>
                                        <p:cTn id="12" dur="500"/>
                                        <p:tgtEl>
                                          <p:spTgt spid="245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3">
                                            <p:txEl>
                                              <p:pRg st="2" end="2"/>
                                            </p:txEl>
                                          </p:spTgt>
                                        </p:tgtEl>
                                        <p:attrNameLst>
                                          <p:attrName>style.visibility</p:attrName>
                                        </p:attrNameLst>
                                      </p:cBhvr>
                                      <p:to>
                                        <p:strVal val="visible"/>
                                      </p:to>
                                    </p:set>
                                    <p:animEffect transition="in" filter="wipe(left)">
                                      <p:cBhvr>
                                        <p:cTn id="17" dur="500"/>
                                        <p:tgtEl>
                                          <p:spTgt spid="245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3">
                                            <p:txEl>
                                              <p:pRg st="4" end="4"/>
                                            </p:txEl>
                                          </p:spTgt>
                                        </p:tgtEl>
                                        <p:attrNameLst>
                                          <p:attrName>style.visibility</p:attrName>
                                        </p:attrNameLst>
                                      </p:cBhvr>
                                      <p:to>
                                        <p:strVal val="visible"/>
                                      </p:to>
                                    </p:set>
                                    <p:animEffect transition="in" filter="wipe(left)">
                                      <p:cBhvr>
                                        <p:cTn id="22" dur="500"/>
                                        <p:tgtEl>
                                          <p:spTgt spid="245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83">
                                            <p:txEl>
                                              <p:pRg st="5" end="5"/>
                                            </p:txEl>
                                          </p:spTgt>
                                        </p:tgtEl>
                                        <p:attrNameLst>
                                          <p:attrName>style.visibility</p:attrName>
                                        </p:attrNameLst>
                                      </p:cBhvr>
                                      <p:to>
                                        <p:strVal val="visible"/>
                                      </p:to>
                                    </p:set>
                                    <p:animEffect transition="in" filter="wipe(left)">
                                      <p:cBhvr>
                                        <p:cTn id="27" dur="500"/>
                                        <p:tgtEl>
                                          <p:spTgt spid="245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83">
                                            <p:txEl>
                                              <p:pRg st="6" end="6"/>
                                            </p:txEl>
                                          </p:spTgt>
                                        </p:tgtEl>
                                        <p:attrNameLst>
                                          <p:attrName>style.visibility</p:attrName>
                                        </p:attrNameLst>
                                      </p:cBhvr>
                                      <p:to>
                                        <p:strVal val="visible"/>
                                      </p:to>
                                    </p:set>
                                    <p:animEffect transition="in" filter="wipe(left)">
                                      <p:cBhvr>
                                        <p:cTn id="32" dur="500"/>
                                        <p:tgtEl>
                                          <p:spTgt spid="245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mtClean="0"/>
              <a:t>Compliance Techniques 2</a:t>
            </a:r>
          </a:p>
        </p:txBody>
      </p:sp>
      <p:sp>
        <p:nvSpPr>
          <p:cNvPr id="45059" name="Rectangle 3"/>
          <p:cNvSpPr>
            <a:spLocks noGrp="1" noChangeArrowheads="1"/>
          </p:cNvSpPr>
          <p:nvPr>
            <p:ph type="body" idx="1"/>
          </p:nvPr>
        </p:nvSpPr>
        <p:spPr>
          <a:xfrm>
            <a:off x="790575" y="2474913"/>
            <a:ext cx="8167688" cy="3621087"/>
          </a:xfrm>
        </p:spPr>
        <p:txBody>
          <a:bodyPr>
            <a:normAutofit fontScale="92500"/>
          </a:bodyPr>
          <a:lstStyle/>
          <a:p>
            <a:pPr eaLnBrk="1" hangingPunct="1">
              <a:lnSpc>
                <a:spcPct val="90000"/>
              </a:lnSpc>
            </a:pPr>
            <a:r>
              <a:rPr lang="en-US" b="1" smtClean="0"/>
              <a:t>Tactics based on reciprocity</a:t>
            </a:r>
            <a:endParaRPr lang="en-US" smtClean="0"/>
          </a:p>
          <a:p>
            <a:pPr lvl="1" eaLnBrk="1" hangingPunct="1">
              <a:lnSpc>
                <a:spcPct val="90000"/>
              </a:lnSpc>
            </a:pPr>
            <a:r>
              <a:rPr lang="en-US" b="1" smtClean="0"/>
              <a:t>door-in-the-face- </a:t>
            </a:r>
            <a:r>
              <a:rPr lang="en-US" smtClean="0"/>
              <a:t>large request followed by smaller one</a:t>
            </a:r>
          </a:p>
          <a:p>
            <a:pPr lvl="1" eaLnBrk="1" hangingPunct="1">
              <a:lnSpc>
                <a:spcPct val="90000"/>
              </a:lnSpc>
            </a:pPr>
            <a:r>
              <a:rPr lang="en-US" b="1" smtClean="0"/>
              <a:t>“that’s not all”</a:t>
            </a:r>
            <a:r>
              <a:rPr lang="en-US" smtClean="0"/>
              <a:t>- sweeten the deal midstream</a:t>
            </a:r>
          </a:p>
          <a:p>
            <a:pPr lvl="1" eaLnBrk="1" hangingPunct="1">
              <a:lnSpc>
                <a:spcPct val="90000"/>
              </a:lnSpc>
            </a:pPr>
            <a:endParaRPr lang="en-US" smtClean="0"/>
          </a:p>
          <a:p>
            <a:pPr eaLnBrk="1" hangingPunct="1">
              <a:lnSpc>
                <a:spcPct val="90000"/>
              </a:lnSpc>
            </a:pPr>
            <a:r>
              <a:rPr lang="en-US" b="1" smtClean="0"/>
              <a:t>Tactics based on scarcity</a:t>
            </a:r>
            <a:endParaRPr lang="en-US" sz="2000" b="1" smtClean="0"/>
          </a:p>
          <a:p>
            <a:pPr lvl="1" eaLnBrk="1" hangingPunct="1">
              <a:lnSpc>
                <a:spcPct val="90000"/>
              </a:lnSpc>
            </a:pPr>
            <a:r>
              <a:rPr lang="en-US" b="1" smtClean="0"/>
              <a:t>playing hard to get- </a:t>
            </a:r>
            <a:r>
              <a:rPr lang="en-US" smtClean="0"/>
              <a:t>suggesting item is scarce </a:t>
            </a:r>
            <a:r>
              <a:rPr lang="en-US" sz="2000" b="1" smtClean="0"/>
              <a:t>(valuable)</a:t>
            </a:r>
            <a:endParaRPr lang="en-US" smtClean="0"/>
          </a:p>
          <a:p>
            <a:pPr lvl="1" eaLnBrk="1" hangingPunct="1">
              <a:lnSpc>
                <a:spcPct val="90000"/>
              </a:lnSpc>
            </a:pPr>
            <a:r>
              <a:rPr lang="en-US" b="1" smtClean="0"/>
              <a:t>deadline technique</a:t>
            </a:r>
            <a:r>
              <a:rPr lang="en-US" smtClean="0"/>
              <a:t>- limited time to buy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wipe(left)">
                                      <p:cBhvr>
                                        <p:cTn id="22" dur="500"/>
                                        <p:tgtEl>
                                          <p:spTgt spid="450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wipe(left)">
                                      <p:cBhvr>
                                        <p:cTn id="27" dur="500"/>
                                        <p:tgtEl>
                                          <p:spTgt spid="450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059">
                                            <p:txEl>
                                              <p:pRg st="6" end="6"/>
                                            </p:txEl>
                                          </p:spTgt>
                                        </p:tgtEl>
                                        <p:attrNameLst>
                                          <p:attrName>style.visibility</p:attrName>
                                        </p:attrNameLst>
                                      </p:cBhvr>
                                      <p:to>
                                        <p:strVal val="visible"/>
                                      </p:to>
                                    </p:set>
                                    <p:animEffect transition="in" filter="wipe(left)">
                                      <p:cBhvr>
                                        <p:cTn id="32"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39"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0" name="Rectangle 102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1" name="Rectangle 102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2" name="AutoShape 1030"/>
          <p:cNvSpPr>
            <a:spLocks noGrp="1" noChangeArrowheads="1"/>
          </p:cNvSpPr>
          <p:nvPr>
            <p:ph type="title"/>
          </p:nvPr>
        </p:nvSpPr>
        <p:spPr>
          <a:xfrm>
            <a:off x="766763" y="754063"/>
            <a:ext cx="7543800" cy="1276350"/>
          </a:xfrm>
          <a:noFill/>
        </p:spPr>
        <p:txBody>
          <a:bodyPr lIns="90488" tIns="44450" rIns="90488" bIns="44450" anchor="ctr"/>
          <a:lstStyle/>
          <a:p>
            <a:pPr eaLnBrk="1" hangingPunct="1"/>
            <a:r>
              <a:rPr lang="en-US" smtClean="0"/>
              <a:t>Compliance Techniques </a:t>
            </a:r>
            <a:r>
              <a:rPr lang="en-US" sz="3200" smtClean="0"/>
              <a:t>3</a:t>
            </a:r>
          </a:p>
        </p:txBody>
      </p:sp>
      <p:sp>
        <p:nvSpPr>
          <p:cNvPr id="26631" name="Rectangle 1031"/>
          <p:cNvSpPr>
            <a:spLocks noGrp="1" noChangeArrowheads="1"/>
          </p:cNvSpPr>
          <p:nvPr>
            <p:ph type="body" idx="1"/>
          </p:nvPr>
        </p:nvSpPr>
        <p:spPr>
          <a:xfrm>
            <a:off x="976313" y="2430463"/>
            <a:ext cx="7967662" cy="4046537"/>
          </a:xfrm>
          <a:noFill/>
        </p:spPr>
        <p:txBody>
          <a:bodyPr lIns="90488" tIns="44450" rIns="90488" bIns="44450"/>
          <a:lstStyle/>
          <a:p>
            <a:pPr eaLnBrk="1" hangingPunct="1"/>
            <a:r>
              <a:rPr lang="en-US" sz="2400" b="1" smtClean="0"/>
              <a:t>Rational Persuasion</a:t>
            </a:r>
          </a:p>
          <a:p>
            <a:pPr lvl="1" eaLnBrk="1" hangingPunct="1"/>
            <a:r>
              <a:rPr lang="en-US" sz="2000" b="1" smtClean="0"/>
              <a:t>Elaboration-Likelihood Model</a:t>
            </a:r>
          </a:p>
          <a:p>
            <a:pPr eaLnBrk="1" hangingPunct="1"/>
            <a:endParaRPr lang="en-US" sz="2400" b="1" smtClean="0"/>
          </a:p>
          <a:p>
            <a:pPr eaLnBrk="1" hangingPunct="1"/>
            <a:r>
              <a:rPr lang="en-US" sz="2400" b="1" smtClean="0"/>
              <a:t>Tactics based on mood</a:t>
            </a:r>
            <a:endParaRPr lang="en-US" sz="2400" smtClean="0"/>
          </a:p>
          <a:p>
            <a:pPr lvl="1" eaLnBrk="1" hangingPunct="1"/>
            <a:r>
              <a:rPr lang="en-US" sz="2000" b="1" smtClean="0"/>
              <a:t>Negative mood</a:t>
            </a:r>
          </a:p>
          <a:p>
            <a:pPr lvl="2" eaLnBrk="1" hangingPunct="1"/>
            <a:r>
              <a:rPr lang="en-US" sz="1700" b="1" smtClean="0"/>
              <a:t>negative state relief hypothesis - </a:t>
            </a:r>
            <a:r>
              <a:rPr lang="en-US" sz="1700" i="1" smtClean="0"/>
              <a:t>The idea that people engage in certain actions, such as agreeing to a request, in order to relieve negative feelings and to feel better about themselves</a:t>
            </a:r>
            <a:endParaRPr lang="en-US" sz="1800" b="1" i="1" smtClean="0"/>
          </a:p>
          <a:p>
            <a:pPr lvl="1" eaLnBrk="1" hangingPunct="1">
              <a:buFontTx/>
              <a:buNone/>
            </a:pPr>
            <a:endParaRPr lang="en-US" sz="2000" i="1" smtClean="0"/>
          </a:p>
          <a:p>
            <a:pPr lvl="1" eaLnBrk="1" hangingPunct="1"/>
            <a:r>
              <a:rPr lang="en-US" sz="2000" b="1" smtClean="0"/>
              <a:t>good mood- </a:t>
            </a:r>
            <a:r>
              <a:rPr lang="en-US" sz="2000" smtClean="0"/>
              <a:t>prime happy thoughts (AIM model)</a:t>
            </a:r>
          </a:p>
          <a:p>
            <a:pPr lvl="2" eaLnBrk="1" hangingPunct="1"/>
            <a:r>
              <a:rPr lang="en-US" sz="1800" b="1" smtClean="0"/>
              <a:t>Inspirational appeals</a:t>
            </a:r>
            <a:endParaRPr lang="en-US" sz="1800" smtClean="0"/>
          </a:p>
          <a:p>
            <a:pPr lvl="1" eaLnBrk="1" hangingPunct="1">
              <a:buFontTx/>
              <a:buNone/>
            </a:pPr>
            <a:endParaRPr lang="en-US" sz="2000" b="1" i="1"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Effect transition="in" filter="wipe(left)">
                                      <p:cBhvr>
                                        <p:cTn id="7" dur="500"/>
                                        <p:tgtEl>
                                          <p:spTgt spid="266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1">
                                            <p:txEl>
                                              <p:pRg st="1" end="1"/>
                                            </p:txEl>
                                          </p:spTgt>
                                        </p:tgtEl>
                                        <p:attrNameLst>
                                          <p:attrName>style.visibility</p:attrName>
                                        </p:attrNameLst>
                                      </p:cBhvr>
                                      <p:to>
                                        <p:strVal val="visible"/>
                                      </p:to>
                                    </p:set>
                                    <p:animEffect transition="in" filter="wipe(left)">
                                      <p:cBhvr>
                                        <p:cTn id="12" dur="500"/>
                                        <p:tgtEl>
                                          <p:spTgt spid="266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31">
                                            <p:txEl>
                                              <p:pRg st="3" end="3"/>
                                            </p:txEl>
                                          </p:spTgt>
                                        </p:tgtEl>
                                        <p:attrNameLst>
                                          <p:attrName>style.visibility</p:attrName>
                                        </p:attrNameLst>
                                      </p:cBhvr>
                                      <p:to>
                                        <p:strVal val="visible"/>
                                      </p:to>
                                    </p:set>
                                    <p:animEffect transition="in" filter="wipe(left)">
                                      <p:cBhvr>
                                        <p:cTn id="17" dur="500"/>
                                        <p:tgtEl>
                                          <p:spTgt spid="266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31">
                                            <p:txEl>
                                              <p:pRg st="4" end="4"/>
                                            </p:txEl>
                                          </p:spTgt>
                                        </p:tgtEl>
                                        <p:attrNameLst>
                                          <p:attrName>style.visibility</p:attrName>
                                        </p:attrNameLst>
                                      </p:cBhvr>
                                      <p:to>
                                        <p:strVal val="visible"/>
                                      </p:to>
                                    </p:set>
                                    <p:animEffect transition="in" filter="wipe(left)">
                                      <p:cBhvr>
                                        <p:cTn id="22" dur="500"/>
                                        <p:tgtEl>
                                          <p:spTgt spid="26631">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631">
                                            <p:txEl>
                                              <p:pRg st="5" end="5"/>
                                            </p:txEl>
                                          </p:spTgt>
                                        </p:tgtEl>
                                        <p:attrNameLst>
                                          <p:attrName>style.visibility</p:attrName>
                                        </p:attrNameLst>
                                      </p:cBhvr>
                                      <p:to>
                                        <p:strVal val="visible"/>
                                      </p:to>
                                    </p:set>
                                    <p:animEffect transition="in" filter="wipe(left)">
                                      <p:cBhvr>
                                        <p:cTn id="25" dur="500"/>
                                        <p:tgtEl>
                                          <p:spTgt spid="2663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631">
                                            <p:txEl>
                                              <p:pRg st="7" end="7"/>
                                            </p:txEl>
                                          </p:spTgt>
                                        </p:tgtEl>
                                        <p:attrNameLst>
                                          <p:attrName>style.visibility</p:attrName>
                                        </p:attrNameLst>
                                      </p:cBhvr>
                                      <p:to>
                                        <p:strVal val="visible"/>
                                      </p:to>
                                    </p:set>
                                    <p:animEffect transition="in" filter="wipe(left)">
                                      <p:cBhvr>
                                        <p:cTn id="30" dur="500"/>
                                        <p:tgtEl>
                                          <p:spTgt spid="2663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6631">
                                            <p:txEl>
                                              <p:pRg st="8" end="8"/>
                                            </p:txEl>
                                          </p:spTgt>
                                        </p:tgtEl>
                                        <p:attrNameLst>
                                          <p:attrName>style.visibility</p:attrName>
                                        </p:attrNameLst>
                                      </p:cBhvr>
                                      <p:to>
                                        <p:strVal val="visible"/>
                                      </p:to>
                                    </p:set>
                                    <p:animEffect transition="in" filter="wipe(left)">
                                      <p:cBhvr>
                                        <p:cTn id="33" dur="500"/>
                                        <p:tgtEl>
                                          <p:spTgt spid="266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2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2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22" name="AutoShape 6"/>
          <p:cNvSpPr>
            <a:spLocks noGrp="1" noChangeArrowheads="1"/>
          </p:cNvSpPr>
          <p:nvPr>
            <p:ph type="title"/>
          </p:nvPr>
        </p:nvSpPr>
        <p:spPr>
          <a:xfrm>
            <a:off x="-990600" y="457200"/>
            <a:ext cx="7543800" cy="1276350"/>
          </a:xfrm>
          <a:noFill/>
        </p:spPr>
        <p:txBody>
          <a:bodyPr lIns="90488" tIns="44450" rIns="90488" bIns="44450" anchor="ctr"/>
          <a:lstStyle/>
          <a:p>
            <a:pPr eaLnBrk="1" hangingPunct="1"/>
            <a:r>
              <a:rPr lang="en-US" dirty="0" smtClean="0"/>
              <a:t>Resisting Obedience</a:t>
            </a:r>
          </a:p>
        </p:txBody>
      </p:sp>
      <p:sp>
        <p:nvSpPr>
          <p:cNvPr id="32775" name="Rectangle 7"/>
          <p:cNvSpPr>
            <a:spLocks noGrp="1" noChangeArrowheads="1"/>
          </p:cNvSpPr>
          <p:nvPr>
            <p:ph type="body" idx="1"/>
          </p:nvPr>
        </p:nvSpPr>
        <p:spPr>
          <a:xfrm>
            <a:off x="533400" y="1752600"/>
            <a:ext cx="8020050" cy="4291012"/>
          </a:xfrm>
          <a:noFill/>
        </p:spPr>
        <p:txBody>
          <a:bodyPr lIns="90488" tIns="44450" rIns="90488" bIns="44450"/>
          <a:lstStyle/>
          <a:p>
            <a:pPr eaLnBrk="1" hangingPunct="1"/>
            <a:r>
              <a:rPr lang="en-US" sz="3200" b="1" dirty="0" smtClean="0"/>
              <a:t>Ways to resist obedience</a:t>
            </a:r>
            <a:endParaRPr lang="en-US" sz="2000" b="1" dirty="0" smtClean="0"/>
          </a:p>
          <a:p>
            <a:pPr lvl="1" eaLnBrk="1" hangingPunct="1"/>
            <a:r>
              <a:rPr lang="en-US" sz="2800" dirty="0" smtClean="0"/>
              <a:t>take responsibility for any harm produced</a:t>
            </a:r>
          </a:p>
          <a:p>
            <a:pPr lvl="1" eaLnBrk="1" hangingPunct="1"/>
            <a:r>
              <a:rPr lang="en-US" sz="2800" dirty="0" smtClean="0"/>
              <a:t>realize total submission is inappropriate</a:t>
            </a:r>
          </a:p>
          <a:p>
            <a:pPr lvl="1" eaLnBrk="1" hangingPunct="1"/>
            <a:r>
              <a:rPr lang="en-US" sz="2800" dirty="0" smtClean="0"/>
              <a:t>question authority’s motives</a:t>
            </a:r>
          </a:p>
          <a:p>
            <a:pPr lvl="1" eaLnBrk="1" hangingPunct="1"/>
            <a:r>
              <a:rPr lang="en-US" sz="2800" dirty="0" smtClean="0"/>
              <a:t>increase awareness of the power of the situation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animEffect transition="in" filter="wipe(left)">
                                      <p:cBhvr>
                                        <p:cTn id="7" dur="500"/>
                                        <p:tgtEl>
                                          <p:spTgt spid="327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5">
                                            <p:txEl>
                                              <p:pRg st="1" end="1"/>
                                            </p:txEl>
                                          </p:spTgt>
                                        </p:tgtEl>
                                        <p:attrNameLst>
                                          <p:attrName>style.visibility</p:attrName>
                                        </p:attrNameLst>
                                      </p:cBhvr>
                                      <p:to>
                                        <p:strVal val="visible"/>
                                      </p:to>
                                    </p:set>
                                    <p:animEffect transition="in" filter="wipe(left)">
                                      <p:cBhvr>
                                        <p:cTn id="12" dur="500"/>
                                        <p:tgtEl>
                                          <p:spTgt spid="327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5">
                                            <p:txEl>
                                              <p:pRg st="2" end="2"/>
                                            </p:txEl>
                                          </p:spTgt>
                                        </p:tgtEl>
                                        <p:attrNameLst>
                                          <p:attrName>style.visibility</p:attrName>
                                        </p:attrNameLst>
                                      </p:cBhvr>
                                      <p:to>
                                        <p:strVal val="visible"/>
                                      </p:to>
                                    </p:set>
                                    <p:animEffect transition="in" filter="wipe(left)">
                                      <p:cBhvr>
                                        <p:cTn id="17" dur="500"/>
                                        <p:tgtEl>
                                          <p:spTgt spid="327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5">
                                            <p:txEl>
                                              <p:pRg st="3" end="3"/>
                                            </p:txEl>
                                          </p:spTgt>
                                        </p:tgtEl>
                                        <p:attrNameLst>
                                          <p:attrName>style.visibility</p:attrName>
                                        </p:attrNameLst>
                                      </p:cBhvr>
                                      <p:to>
                                        <p:strVal val="visible"/>
                                      </p:to>
                                    </p:set>
                                    <p:animEffect transition="in" filter="wipe(left)">
                                      <p:cBhvr>
                                        <p:cTn id="22" dur="500"/>
                                        <p:tgtEl>
                                          <p:spTgt spid="327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5">
                                            <p:txEl>
                                              <p:pRg st="4" end="4"/>
                                            </p:txEl>
                                          </p:spTgt>
                                        </p:tgtEl>
                                        <p:attrNameLst>
                                          <p:attrName>style.visibility</p:attrName>
                                        </p:attrNameLst>
                                      </p:cBhvr>
                                      <p:to>
                                        <p:strVal val="visible"/>
                                      </p:to>
                                    </p:set>
                                    <p:animEffect transition="in" filter="wipe(left)">
                                      <p:cBhvr>
                                        <p:cTn id="27" dur="500"/>
                                        <p:tgtEl>
                                          <p:spTgt spid="327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609600"/>
            <a:ext cx="8602663" cy="5308600"/>
          </a:xfrm>
        </p:spPr>
        <p:txBody>
          <a:bodyPr>
            <a:noAutofit/>
          </a:bodyPr>
          <a:lstStyle/>
          <a:p>
            <a:pPr eaLnBrk="1" hangingPunct="1"/>
            <a:r>
              <a:rPr lang="en-US" dirty="0" smtClean="0"/>
              <a:t>Obedience is most direct form of social influence</a:t>
            </a:r>
          </a:p>
          <a:p>
            <a:pPr eaLnBrk="1" hangingPunct="1"/>
            <a:r>
              <a:rPr lang="en-US" dirty="0" smtClean="0"/>
              <a:t>Persons readily obey commands, even those from a relatively powerless source of authority</a:t>
            </a:r>
          </a:p>
          <a:p>
            <a:pPr eaLnBrk="1" hangingPunct="1"/>
            <a:r>
              <a:rPr lang="en-US" dirty="0" smtClean="0"/>
              <a:t>Many factors influence obedience</a:t>
            </a:r>
          </a:p>
          <a:p>
            <a:pPr lvl="1" eaLnBrk="1" hangingPunct="1"/>
            <a:r>
              <a:rPr lang="en-US" sz="3200" dirty="0" smtClean="0"/>
              <a:t>diffusion of responsibility</a:t>
            </a:r>
          </a:p>
          <a:p>
            <a:pPr lvl="1" eaLnBrk="1" hangingPunct="1"/>
            <a:r>
              <a:rPr lang="en-US" sz="3200" dirty="0" smtClean="0"/>
              <a:t>perceived authority</a:t>
            </a:r>
          </a:p>
          <a:p>
            <a:pPr lvl="1" eaLnBrk="1" hangingPunct="1"/>
            <a:r>
              <a:rPr lang="en-US" sz="3200" dirty="0" smtClean="0"/>
              <a:t>gradual escalation of commands</a:t>
            </a:r>
          </a:p>
          <a:p>
            <a:pPr lvl="1" eaLnBrk="1" hangingPunct="1"/>
            <a:r>
              <a:rPr lang="en-US" sz="3200" dirty="0" smtClean="0"/>
              <a:t>rapid pace of situation</a:t>
            </a:r>
          </a:p>
          <a:p>
            <a:pPr eaLnBrk="1" hangingPunct="1"/>
            <a:r>
              <a:rPr lang="en-US" dirty="0" smtClean="0"/>
              <a:t>Several strategies can be used to reduce obedience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wipe(left)">
                                      <p:cBhvr>
                                        <p:cTn id="42" dur="5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Milgram Experiment</a:t>
            </a:r>
            <a:r>
              <a:rPr lang="en-US" smtClean="0"/>
              <a:t> </a:t>
            </a:r>
          </a:p>
        </p:txBody>
      </p:sp>
      <p:sp>
        <p:nvSpPr>
          <p:cNvPr id="11267" name="Rectangle 3"/>
          <p:cNvSpPr>
            <a:spLocks noGrp="1" noChangeArrowheads="1"/>
          </p:cNvSpPr>
          <p:nvPr>
            <p:ph type="subTitle" idx="1"/>
          </p:nvPr>
        </p:nvSpPr>
        <p:spPr>
          <a:xfrm>
            <a:off x="228600" y="838200"/>
            <a:ext cx="8915400" cy="6019800"/>
          </a:xfrm>
        </p:spPr>
        <p:txBody>
          <a:bodyPr/>
          <a:lstStyle/>
          <a:p>
            <a:pPr marL="609600" indent="-609600" algn="l" eaLnBrk="1" hangingPunct="1"/>
            <a:r>
              <a:rPr lang="en-US" smtClean="0"/>
              <a:t> </a:t>
            </a:r>
          </a:p>
        </p:txBody>
      </p:sp>
      <p:pic>
        <p:nvPicPr>
          <p:cNvPr id="44036" name="Picture 4" descr="untitled"/>
          <p:cNvPicPr>
            <a:picLocks noChangeAspect="1" noChangeArrowheads="1"/>
          </p:cNvPicPr>
          <p:nvPr/>
        </p:nvPicPr>
        <p:blipFill>
          <a:blip r:embed="rId2" cstate="print"/>
          <a:srcRect/>
          <a:stretch>
            <a:fillRect/>
          </a:stretch>
        </p:blipFill>
        <p:spPr bwMode="auto">
          <a:xfrm>
            <a:off x="2971800" y="1600200"/>
            <a:ext cx="3230563" cy="470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4683636"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28600" y="838200"/>
            <a:ext cx="8915400" cy="6019800"/>
          </a:xfrm>
        </p:spPr>
        <p:txBody>
          <a:bodyPr/>
          <a:lstStyle/>
          <a:p>
            <a:pPr marL="609600" indent="-609600" algn="l" eaLnBrk="1" hangingPunct="1"/>
            <a:r>
              <a:rPr lang="en-US" smtClean="0"/>
              <a:t>Why did Germans comply with Hitler’s plans for the Holocaust? </a:t>
            </a:r>
          </a:p>
          <a:p>
            <a:pPr marL="609600" indent="-609600" algn="l" eaLnBrk="1" hangingPunct="1"/>
            <a:endParaRPr lang="en-US" smtClean="0"/>
          </a:p>
        </p:txBody>
      </p:sp>
      <p:pic>
        <p:nvPicPr>
          <p:cNvPr id="45059" name="Picture 5"/>
          <p:cNvPicPr>
            <a:picLocks noChangeAspect="1" noChangeArrowheads="1"/>
          </p:cNvPicPr>
          <p:nvPr/>
        </p:nvPicPr>
        <p:blipFill>
          <a:blip r:embed="rId2" cstate="print"/>
          <a:srcRect/>
          <a:stretch>
            <a:fillRect/>
          </a:stretch>
        </p:blipFill>
        <p:spPr bwMode="auto">
          <a:xfrm>
            <a:off x="1524000" y="2286000"/>
            <a:ext cx="6172200" cy="405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14440248"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Adolf Eichmann</a:t>
            </a:r>
            <a:r>
              <a:rPr lang="en-US" smtClean="0"/>
              <a:t> </a:t>
            </a:r>
          </a:p>
        </p:txBody>
      </p:sp>
      <p:sp>
        <p:nvSpPr>
          <p:cNvPr id="11267" name="Rectangle 3"/>
          <p:cNvSpPr>
            <a:spLocks noGrp="1" noChangeArrowheads="1"/>
          </p:cNvSpPr>
          <p:nvPr>
            <p:ph type="subTitle" idx="1"/>
          </p:nvPr>
        </p:nvSpPr>
        <p:spPr>
          <a:xfrm>
            <a:off x="4114800" y="2133600"/>
            <a:ext cx="4343400" cy="3962400"/>
          </a:xfrm>
        </p:spPr>
        <p:txBody>
          <a:bodyPr/>
          <a:lstStyle/>
          <a:p>
            <a:pPr marL="609600" indent="-609600" algn="l" eaLnBrk="1" hangingPunct="1"/>
            <a:r>
              <a:rPr lang="en-US" sz="2000" smtClean="0"/>
              <a:t>         Adolf Eichmann was captured for war crimes in 1960.  </a:t>
            </a:r>
          </a:p>
          <a:p>
            <a:pPr marL="609600" indent="-609600" algn="l" eaLnBrk="1" hangingPunct="1"/>
            <a:endParaRPr lang="en-US" sz="2000" smtClean="0"/>
          </a:p>
          <a:p>
            <a:pPr marL="609600" indent="-609600" algn="l" eaLnBrk="1" hangingPunct="1"/>
            <a:r>
              <a:rPr lang="en-US" sz="2000" smtClean="0"/>
              <a:t>         The trial began in 1961.</a:t>
            </a:r>
          </a:p>
          <a:p>
            <a:pPr marL="609600" indent="-609600" algn="l" eaLnBrk="1" hangingPunct="1"/>
            <a:endParaRPr lang="en-US" sz="2000" smtClean="0"/>
          </a:p>
          <a:p>
            <a:pPr marL="609600" indent="-609600" algn="l" eaLnBrk="1" hangingPunct="1"/>
            <a:r>
              <a:rPr lang="en-US" sz="2000" smtClean="0"/>
              <a:t>         During the whole trial, Eichmann insisted that he was only "following orders"</a:t>
            </a:r>
          </a:p>
        </p:txBody>
      </p:sp>
      <p:pic>
        <p:nvPicPr>
          <p:cNvPr id="46084" name="Picture 2"/>
          <p:cNvPicPr>
            <a:picLocks noChangeAspect="1" noChangeArrowheads="1"/>
          </p:cNvPicPr>
          <p:nvPr/>
        </p:nvPicPr>
        <p:blipFill>
          <a:blip r:embed="rId2" cstate="print"/>
          <a:srcRect/>
          <a:stretch>
            <a:fillRect/>
          </a:stretch>
        </p:blipFill>
        <p:spPr bwMode="auto">
          <a:xfrm>
            <a:off x="762000" y="1447800"/>
            <a:ext cx="3581400"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4683636"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4683636"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4683636" fill="hold" grpId="0" nodeType="clickEffect">
                                  <p:stCondLst>
                                    <p:cond delay="0"/>
                                  </p:stCondLst>
                                  <p:childTnLst>
                                    <p:set>
                                      <p:cBhvr>
                                        <p:cTn id="1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xfrm>
            <a:off x="3124200" y="6248400"/>
            <a:ext cx="2895600" cy="457200"/>
          </a:xfrm>
          <a:noFill/>
        </p:spPr>
        <p:txBody>
          <a:bodyPr/>
          <a:lstStyle/>
          <a:p>
            <a:pPr algn="ctr"/>
            <a:fld id="{E9359E7F-17E7-43FC-8C89-28F0CEEF59AB}" type="slidenum">
              <a:rPr lang="en-US" smtClean="0"/>
              <a:pPr algn="ctr"/>
              <a:t>5</a:t>
            </a:fld>
            <a:endParaRPr lang="en-US" smtClean="0"/>
          </a:p>
        </p:txBody>
      </p:sp>
      <p:sp>
        <p:nvSpPr>
          <p:cNvPr id="7171" name="Rectangle 2"/>
          <p:cNvSpPr>
            <a:spLocks noGrp="1" noChangeArrowheads="1"/>
          </p:cNvSpPr>
          <p:nvPr>
            <p:ph type="title"/>
          </p:nvPr>
        </p:nvSpPr>
        <p:spPr>
          <a:xfrm>
            <a:off x="0" y="304800"/>
            <a:ext cx="9144000" cy="1066800"/>
          </a:xfrm>
        </p:spPr>
        <p:txBody>
          <a:bodyPr/>
          <a:lstStyle/>
          <a:p>
            <a:r>
              <a:rPr lang="en-US" b="1" smtClean="0"/>
              <a:t>Social Influences on Individuals</a:t>
            </a:r>
          </a:p>
        </p:txBody>
      </p:sp>
      <p:sp>
        <p:nvSpPr>
          <p:cNvPr id="7172" name="Rectangle 3"/>
          <p:cNvSpPr>
            <a:spLocks noGrp="1" noChangeArrowheads="1"/>
          </p:cNvSpPr>
          <p:nvPr>
            <p:ph type="body" idx="1"/>
          </p:nvPr>
        </p:nvSpPr>
        <p:spPr>
          <a:xfrm>
            <a:off x="76200" y="1447800"/>
            <a:ext cx="8686800" cy="4953000"/>
          </a:xfrm>
        </p:spPr>
        <p:txBody>
          <a:bodyPr/>
          <a:lstStyle/>
          <a:p>
            <a:r>
              <a:rPr lang="en-US" b="1" i="1" u="sng" smtClean="0"/>
              <a:t>Social norms</a:t>
            </a:r>
          </a:p>
          <a:p>
            <a:pPr lvl="1"/>
            <a:r>
              <a:rPr lang="en-US" b="1" smtClean="0"/>
              <a:t>Unwritten laws for behaving in social situations</a:t>
            </a:r>
          </a:p>
          <a:p>
            <a:pPr lvl="1"/>
            <a:r>
              <a:rPr lang="en-US" smtClean="0"/>
              <a:t>But, there are many rules and “laws” that are informal and unwritten. These rules are usually part of the closest group that you belong to, for example, your group of friends. Following these informal rules, called </a:t>
            </a:r>
            <a:r>
              <a:rPr lang="en-US" b="1" i="1" smtClean="0"/>
              <a:t>social norms</a:t>
            </a:r>
            <a:endParaRPr lang="en-US" b="1" smtClean="0"/>
          </a:p>
        </p:txBody>
      </p:sp>
      <p:pic>
        <p:nvPicPr>
          <p:cNvPr id="7173" name="Picture 6" descr="Cartoon: Conformity (medium) by deleuran tagged conformity,square,people,individuality,tie,and,suit"/>
          <p:cNvPicPr>
            <a:picLocks noChangeAspect="1" noChangeArrowheads="1"/>
          </p:cNvPicPr>
          <p:nvPr/>
        </p:nvPicPr>
        <p:blipFill>
          <a:blip r:embed="rId3" cstate="print"/>
          <a:srcRect/>
          <a:stretch>
            <a:fillRect/>
          </a:stretch>
        </p:blipFill>
        <p:spPr bwMode="auto">
          <a:xfrm>
            <a:off x="5867400" y="4519613"/>
            <a:ext cx="2714625" cy="233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0"/>
            <a:ext cx="8458200" cy="1143000"/>
          </a:xfrm>
        </p:spPr>
        <p:txBody>
          <a:bodyPr/>
          <a:lstStyle/>
          <a:p>
            <a:pPr eaLnBrk="1" hangingPunct="1"/>
            <a:r>
              <a:rPr lang="en-US" sz="3600" smtClean="0"/>
              <a:t>Applications of Conformity Research</a:t>
            </a:r>
          </a:p>
        </p:txBody>
      </p:sp>
      <p:sp>
        <p:nvSpPr>
          <p:cNvPr id="13315" name="Rectangle 3"/>
          <p:cNvSpPr>
            <a:spLocks noGrp="1" noChangeArrowheads="1"/>
          </p:cNvSpPr>
          <p:nvPr>
            <p:ph type="body" idx="4294967295"/>
          </p:nvPr>
        </p:nvSpPr>
        <p:spPr>
          <a:xfrm>
            <a:off x="762000" y="1143000"/>
            <a:ext cx="7772400" cy="4876800"/>
          </a:xfrm>
        </p:spPr>
        <p:txBody>
          <a:bodyPr/>
          <a:lstStyle/>
          <a:p>
            <a:pPr eaLnBrk="1" hangingPunct="1"/>
            <a:r>
              <a:rPr lang="en-US" sz="2800" b="1" smtClean="0"/>
              <a:t>Obedience to Authority: Stanley Milgram</a:t>
            </a:r>
          </a:p>
          <a:p>
            <a:pPr eaLnBrk="1" hangingPunct="1"/>
            <a:r>
              <a:rPr lang="en-US" sz="2000" b="1" smtClean="0"/>
              <a:t>Key ideas</a:t>
            </a:r>
          </a:p>
          <a:p>
            <a:pPr lvl="1" eaLnBrk="1" hangingPunct="1"/>
            <a:r>
              <a:rPr lang="en-US" sz="2000" smtClean="0"/>
              <a:t>Power of the situation- authority figure pressing you on.</a:t>
            </a:r>
          </a:p>
          <a:p>
            <a:pPr lvl="1" eaLnBrk="1" hangingPunct="1"/>
            <a:r>
              <a:rPr lang="en-US" sz="2000" smtClean="0"/>
              <a:t>Tendency of observers to commit the </a:t>
            </a:r>
            <a:r>
              <a:rPr lang="en-US" sz="2000" b="1" smtClean="0"/>
              <a:t>fundamental attribution error</a:t>
            </a:r>
          </a:p>
          <a:p>
            <a:pPr lvl="1" eaLnBrk="1" hangingPunct="1"/>
            <a:r>
              <a:rPr lang="en-US" sz="2000" b="1" smtClean="0"/>
              <a:t>Fundamental Attribution Error:</a:t>
            </a:r>
            <a:r>
              <a:rPr lang="en-US" sz="2000" smtClean="0"/>
              <a:t> is a theory describing cognitive tendency to predominantly over-value dispositional, or personality-based, explanations.  People predominantly presume that the actions of others are indicative of the "kind" of person they are, rather than the kind of situations that compels their behavior.</a:t>
            </a:r>
          </a:p>
          <a:p>
            <a:pPr lvl="1" eaLnBrk="1" hangingPunct="1"/>
            <a:r>
              <a:rPr lang="en-US" sz="2000" b="1" smtClean="0"/>
              <a:t>Self-serving bias: </a:t>
            </a:r>
            <a:r>
              <a:rPr lang="en-US" sz="2000" smtClean="0"/>
              <a:t>is a cognitive bias which tends to enhance the ego and self confidence of an individual. </a:t>
            </a:r>
          </a:p>
          <a:p>
            <a:pPr lvl="1" eaLnBrk="1" hangingPunct="1">
              <a:buFontTx/>
              <a:buNone/>
            </a:pPr>
            <a:endParaRPr lang="en-US" sz="2000" smtClean="0"/>
          </a:p>
          <a:p>
            <a:pPr lvl="1"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strVal val="4/3*#ppt_w"/>
                                          </p:val>
                                        </p:tav>
                                        <p:tav tm="100000">
                                          <p:val>
                                            <p:strVal val="#ppt_w"/>
                                          </p:val>
                                        </p:tav>
                                      </p:tavLst>
                                    </p:anim>
                                    <p:anim calcmode="lin" valueType="num">
                                      <p:cBhvr>
                                        <p:cTn id="8" dur="500" fill="hold"/>
                                        <p:tgtEl>
                                          <p:spTgt spid="1331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p:cTn id="13" dur="500" fill="hold"/>
                                        <p:tgtEl>
                                          <p:spTgt spid="13315">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1331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500" fill="hold"/>
                                        <p:tgtEl>
                                          <p:spTgt spid="13315">
                                            <p:txEl>
                                              <p:pRg st="1" end="1"/>
                                            </p:txEl>
                                          </p:spTgt>
                                        </p:tgtEl>
                                        <p:attrNameLst>
                                          <p:attrName>ppt_w</p:attrName>
                                        </p:attrNameLst>
                                      </p:cBhvr>
                                      <p:tavLst>
                                        <p:tav tm="0">
                                          <p:val>
                                            <p:strVal val="4/3*#ppt_w"/>
                                          </p:val>
                                        </p:tav>
                                        <p:tav tm="100000">
                                          <p:val>
                                            <p:strVal val="#ppt_w"/>
                                          </p:val>
                                        </p:tav>
                                      </p:tavLst>
                                    </p:anim>
                                    <p:anim calcmode="lin" valueType="num">
                                      <p:cBhvr>
                                        <p:cTn id="20" dur="500" fill="hold"/>
                                        <p:tgtEl>
                                          <p:spTgt spid="13315">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ppt_w</p:attrName>
                                        </p:attrNameLst>
                                      </p:cBhvr>
                                      <p:tavLst>
                                        <p:tav tm="0">
                                          <p:val>
                                            <p:strVal val="4/3*#ppt_w"/>
                                          </p:val>
                                        </p:tav>
                                        <p:tav tm="100000">
                                          <p:val>
                                            <p:strVal val="#ppt_w"/>
                                          </p:val>
                                        </p:tav>
                                      </p:tavLst>
                                    </p:anim>
                                    <p:anim calcmode="lin" valueType="num">
                                      <p:cBhvr>
                                        <p:cTn id="26" dur="500" fill="hold"/>
                                        <p:tgtEl>
                                          <p:spTgt spid="1331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p:cTn id="31" dur="500" fill="hold"/>
                                        <p:tgtEl>
                                          <p:spTgt spid="13315">
                                            <p:txEl>
                                              <p:pRg st="3" end="3"/>
                                            </p:txEl>
                                          </p:spTgt>
                                        </p:tgtEl>
                                        <p:attrNameLst>
                                          <p:attrName>ppt_w</p:attrName>
                                        </p:attrNameLst>
                                      </p:cBhvr>
                                      <p:tavLst>
                                        <p:tav tm="0">
                                          <p:val>
                                            <p:strVal val="4/3*#ppt_w"/>
                                          </p:val>
                                        </p:tav>
                                        <p:tav tm="100000">
                                          <p:val>
                                            <p:strVal val="#ppt_w"/>
                                          </p:val>
                                        </p:tav>
                                      </p:tavLst>
                                    </p:anim>
                                    <p:anim calcmode="lin" valueType="num">
                                      <p:cBhvr>
                                        <p:cTn id="32" dur="500" fill="hold"/>
                                        <p:tgtEl>
                                          <p:spTgt spid="13315">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p:cTn id="37" dur="500" fill="hold"/>
                                        <p:tgtEl>
                                          <p:spTgt spid="13315">
                                            <p:txEl>
                                              <p:pRg st="4" end="4"/>
                                            </p:txEl>
                                          </p:spTgt>
                                        </p:tgtEl>
                                        <p:attrNameLst>
                                          <p:attrName>ppt_w</p:attrName>
                                        </p:attrNameLst>
                                      </p:cBhvr>
                                      <p:tavLst>
                                        <p:tav tm="0">
                                          <p:val>
                                            <p:strVal val="4/3*#ppt_w"/>
                                          </p:val>
                                        </p:tav>
                                        <p:tav tm="100000">
                                          <p:val>
                                            <p:strVal val="#ppt_w"/>
                                          </p:val>
                                        </p:tav>
                                      </p:tavLst>
                                    </p:anim>
                                    <p:anim calcmode="lin" valueType="num">
                                      <p:cBhvr>
                                        <p:cTn id="38" dur="500" fill="hold"/>
                                        <p:tgtEl>
                                          <p:spTgt spid="13315">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3315">
                                            <p:txEl>
                                              <p:pRg st="5" end="5"/>
                                            </p:txEl>
                                          </p:spTgt>
                                        </p:tgtEl>
                                        <p:attrNameLst>
                                          <p:attrName>style.visibility</p:attrName>
                                        </p:attrNameLst>
                                      </p:cBhvr>
                                      <p:to>
                                        <p:strVal val="visible"/>
                                      </p:to>
                                    </p:set>
                                    <p:anim calcmode="lin" valueType="num">
                                      <p:cBhvr>
                                        <p:cTn id="43" dur="500" fill="hold"/>
                                        <p:tgtEl>
                                          <p:spTgt spid="13315">
                                            <p:txEl>
                                              <p:pRg st="5" end="5"/>
                                            </p:txEl>
                                          </p:spTgt>
                                        </p:tgtEl>
                                        <p:attrNameLst>
                                          <p:attrName>ppt_w</p:attrName>
                                        </p:attrNameLst>
                                      </p:cBhvr>
                                      <p:tavLst>
                                        <p:tav tm="0">
                                          <p:val>
                                            <p:strVal val="4/3*#ppt_w"/>
                                          </p:val>
                                        </p:tav>
                                        <p:tav tm="100000">
                                          <p:val>
                                            <p:strVal val="#ppt_w"/>
                                          </p:val>
                                        </p:tav>
                                      </p:tavLst>
                                    </p:anim>
                                    <p:anim calcmode="lin" valueType="num">
                                      <p:cBhvr>
                                        <p:cTn id="44" dur="500" fill="hold"/>
                                        <p:tgtEl>
                                          <p:spTgt spid="13315">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76200" y="685800"/>
            <a:ext cx="9067800" cy="5410200"/>
          </a:xfrm>
        </p:spPr>
        <p:txBody>
          <a:bodyPr/>
          <a:lstStyle/>
          <a:p>
            <a:pPr eaLnBrk="1" hangingPunct="1"/>
            <a:r>
              <a:rPr lang="en-US" b="1" smtClean="0">
                <a:cs typeface="Times New Roman" pitchFamily="18" charset="0"/>
              </a:rPr>
              <a:t>Stanley Milgram’s “</a:t>
            </a:r>
            <a:r>
              <a:rPr lang="en-US" b="1" i="1" smtClean="0">
                <a:cs typeface="Times New Roman" pitchFamily="18" charset="0"/>
              </a:rPr>
              <a:t>Obedience Study</a:t>
            </a:r>
            <a:r>
              <a:rPr lang="en-US" b="1" smtClean="0">
                <a:cs typeface="Times New Roman" pitchFamily="18" charset="0"/>
              </a:rPr>
              <a:t>”</a:t>
            </a:r>
            <a:endParaRPr lang="en-US" b="1" i="1" u="sng" smtClean="0">
              <a:cs typeface="Times New Roman" pitchFamily="18" charset="0"/>
            </a:endParaRPr>
          </a:p>
          <a:p>
            <a:pPr lvl="1" eaLnBrk="1" hangingPunct="1"/>
            <a:r>
              <a:rPr lang="en-US" b="1" smtClean="0">
                <a:cs typeface="Times New Roman" pitchFamily="18" charset="0"/>
              </a:rPr>
              <a:t>Subjects were “teachers” in a “memory study”</a:t>
            </a:r>
          </a:p>
          <a:p>
            <a:pPr lvl="1" eaLnBrk="1" hangingPunct="1"/>
            <a:r>
              <a:rPr lang="en-US" b="1" smtClean="0">
                <a:cs typeface="Times New Roman" pitchFamily="18" charset="0"/>
              </a:rPr>
              <a:t>“Learner” was in another room</a:t>
            </a:r>
          </a:p>
          <a:p>
            <a:pPr lvl="1" eaLnBrk="1" hangingPunct="1"/>
            <a:r>
              <a:rPr lang="en-US" b="1" smtClean="0">
                <a:cs typeface="Times New Roman" pitchFamily="18" charset="0"/>
              </a:rPr>
              <a:t>“Teacher” shocked “learner” for mistakes</a:t>
            </a:r>
          </a:p>
          <a:p>
            <a:pPr lvl="1" eaLnBrk="1" hangingPunct="1">
              <a:buFontTx/>
              <a:buNone/>
            </a:pPr>
            <a:r>
              <a:rPr lang="en-US" b="1" i="1" smtClean="0">
                <a:cs typeface="Times New Roman" pitchFamily="18" charset="0"/>
              </a:rPr>
              <a:t>How long would the “teacher” give the shocks?</a:t>
            </a:r>
          </a:p>
        </p:txBody>
      </p:sp>
      <p:pic>
        <p:nvPicPr>
          <p:cNvPr id="48131" name="Picture 4" descr="Milgrampic.gif (22680 bytes)">
            <a:hlinkClick r:id="rId3"/>
          </p:cNvPr>
          <p:cNvPicPr>
            <a:picLocks noGrp="1" noChangeAspect="1" noChangeArrowheads="1"/>
          </p:cNvPicPr>
          <p:nvPr>
            <p:ph sz="half" idx="2"/>
          </p:nvPr>
        </p:nvPicPr>
        <p:blipFill>
          <a:blip r:embed="rId4" cstate="print"/>
          <a:srcRect/>
          <a:stretch>
            <a:fillRect/>
          </a:stretch>
        </p:blipFill>
        <p:spPr>
          <a:xfrm>
            <a:off x="76200" y="3810000"/>
            <a:ext cx="8991600" cy="2590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Milgram Experiment</a:t>
            </a:r>
            <a:r>
              <a:rPr lang="en-US" smtClean="0"/>
              <a:t> </a:t>
            </a:r>
          </a:p>
        </p:txBody>
      </p:sp>
      <p:sp>
        <p:nvSpPr>
          <p:cNvPr id="12291" name="Rectangle 3"/>
          <p:cNvSpPr>
            <a:spLocks noGrp="1" noChangeArrowheads="1"/>
          </p:cNvSpPr>
          <p:nvPr>
            <p:ph type="subTitle" idx="1"/>
          </p:nvPr>
        </p:nvSpPr>
        <p:spPr>
          <a:xfrm>
            <a:off x="228600" y="838200"/>
            <a:ext cx="8915400" cy="6019800"/>
          </a:xfrm>
        </p:spPr>
        <p:txBody>
          <a:bodyPr/>
          <a:lstStyle/>
          <a:p>
            <a:pPr marL="609600" indent="-609600" algn="l" eaLnBrk="1" hangingPunct="1"/>
            <a:r>
              <a:rPr lang="en-US" smtClean="0"/>
              <a:t>Shock labels:  </a:t>
            </a:r>
          </a:p>
          <a:p>
            <a:pPr marL="609600" indent="-609600" algn="l" eaLnBrk="1" hangingPunct="1"/>
            <a:r>
              <a:rPr lang="en-US" smtClean="0"/>
              <a:t>	15   - slight shock</a:t>
            </a:r>
          </a:p>
          <a:p>
            <a:pPr marL="609600" indent="-609600" algn="l" eaLnBrk="1" hangingPunct="1"/>
            <a:r>
              <a:rPr lang="en-US" smtClean="0"/>
              <a:t>	75   - moderate</a:t>
            </a:r>
          </a:p>
          <a:p>
            <a:pPr marL="609600" indent="-609600" algn="l" eaLnBrk="1" hangingPunct="1"/>
            <a:r>
              <a:rPr lang="en-US" smtClean="0"/>
              <a:t>	150 - strong</a:t>
            </a:r>
          </a:p>
          <a:p>
            <a:pPr marL="609600" indent="-609600" algn="l" eaLnBrk="1" hangingPunct="1"/>
            <a:r>
              <a:rPr lang="en-US" smtClean="0"/>
              <a:t>	225 - very strong</a:t>
            </a:r>
          </a:p>
          <a:p>
            <a:pPr marL="609600" indent="-609600" algn="l" eaLnBrk="1" hangingPunct="1"/>
            <a:r>
              <a:rPr lang="en-US" smtClean="0"/>
              <a:t>	300 - intense</a:t>
            </a:r>
          </a:p>
          <a:p>
            <a:pPr marL="609600" indent="-609600" algn="l" eaLnBrk="1" hangingPunct="1"/>
            <a:r>
              <a:rPr lang="en-US" smtClean="0"/>
              <a:t>	345 - severe</a:t>
            </a:r>
          </a:p>
          <a:p>
            <a:pPr marL="609600" indent="-609600" algn="l" eaLnBrk="1" hangingPunct="1"/>
            <a:r>
              <a:rPr lang="en-US" smtClean="0"/>
              <a:t>	375 - Danger: severe shock</a:t>
            </a:r>
          </a:p>
          <a:p>
            <a:pPr marL="609600" indent="-609600" algn="l" eaLnBrk="1" hangingPunct="1"/>
            <a:r>
              <a:rPr lang="en-US" smtClean="0"/>
              <a:t>	435 - XXX</a:t>
            </a:r>
          </a:p>
          <a:p>
            <a:pPr marL="609600" indent="-609600" algn="l" eaLnBrk="1" hangingPunct="1"/>
            <a:r>
              <a:rPr lang="en-US" smtClean="0"/>
              <a:t>	450 - XXX</a:t>
            </a:r>
          </a:p>
        </p:txBody>
      </p:sp>
      <p:pic>
        <p:nvPicPr>
          <p:cNvPr id="49156" name="Picture 4" descr="milgram2"/>
          <p:cNvPicPr>
            <a:picLocks noChangeAspect="1" noChangeArrowheads="1"/>
          </p:cNvPicPr>
          <p:nvPr/>
        </p:nvPicPr>
        <p:blipFill>
          <a:blip r:embed="rId2" cstate="print"/>
          <a:srcRect/>
          <a:stretch>
            <a:fillRect/>
          </a:stretch>
        </p:blipFill>
        <p:spPr bwMode="auto">
          <a:xfrm>
            <a:off x="4267200" y="1219200"/>
            <a:ext cx="4314825" cy="351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14442616"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14442616"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14442616"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97168" presetClass="entr" presetSubtype="14442616"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97168" presetClass="entr" presetSubtype="14442616"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97168" presetClass="entr" presetSubtype="14442616"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97168" presetClass="entr" presetSubtype="14442616" fill="hold" grpId="0" nodeType="clickEffect">
                                  <p:stCondLst>
                                    <p:cond delay="0"/>
                                  </p:stCondLst>
                                  <p:childTnLst>
                                    <p:set>
                                      <p:cBhvr>
                                        <p:cTn id="30"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97168" presetClass="entr" presetSubtype="14442616" fill="hold" grpId="0" nodeType="clickEffect">
                                  <p:stCondLst>
                                    <p:cond delay="0"/>
                                  </p:stCondLst>
                                  <p:childTnLst>
                                    <p:set>
                                      <p:cBhvr>
                                        <p:cTn id="34"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97168" presetClass="entr" presetSubtype="14442616" fill="hold" grpId="0" nodeType="clickEffect">
                                  <p:stCondLst>
                                    <p:cond delay="0"/>
                                  </p:stCondLst>
                                  <p:childTnLst>
                                    <p:set>
                                      <p:cBhvr>
                                        <p:cTn id="38"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97168" presetClass="entr" presetSubtype="14442616" fill="hold" grpId="0" nodeType="clickEffect">
                                  <p:stCondLst>
                                    <p:cond delay="0"/>
                                  </p:stCondLst>
                                  <p:childTnLst>
                                    <p:set>
                                      <p:cBhvr>
                                        <p:cTn id="42" dur="1" fill="hold">
                                          <p:stCondLst>
                                            <p:cond delay="499"/>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Milgram Experiment</a:t>
            </a:r>
            <a:r>
              <a:rPr lang="en-US" smtClean="0"/>
              <a:t> </a:t>
            </a:r>
          </a:p>
        </p:txBody>
      </p:sp>
      <p:pic>
        <p:nvPicPr>
          <p:cNvPr id="50179" name="Picture 5" descr="shockmac"/>
          <p:cNvPicPr>
            <a:picLocks noChangeAspect="1" noChangeArrowheads="1"/>
          </p:cNvPicPr>
          <p:nvPr/>
        </p:nvPicPr>
        <p:blipFill>
          <a:blip r:embed="rId2" cstate="print"/>
          <a:srcRect/>
          <a:stretch>
            <a:fillRect/>
          </a:stretch>
        </p:blipFill>
        <p:spPr bwMode="auto">
          <a:xfrm>
            <a:off x="381000" y="990600"/>
            <a:ext cx="3433763" cy="5867400"/>
          </a:xfrm>
          <a:prstGeom prst="rect">
            <a:avLst/>
          </a:prstGeom>
          <a:noFill/>
          <a:ln w="9525">
            <a:noFill/>
            <a:miter lim="800000"/>
            <a:headEnd/>
            <a:tailEnd/>
          </a:ln>
        </p:spPr>
      </p:pic>
      <p:pic>
        <p:nvPicPr>
          <p:cNvPr id="50180" name="Picture 6" descr="shock"/>
          <p:cNvPicPr>
            <a:picLocks noChangeAspect="1" noChangeArrowheads="1"/>
          </p:cNvPicPr>
          <p:nvPr/>
        </p:nvPicPr>
        <p:blipFill>
          <a:blip r:embed="rId3" cstate="print"/>
          <a:srcRect/>
          <a:stretch>
            <a:fillRect/>
          </a:stretch>
        </p:blipFill>
        <p:spPr bwMode="auto">
          <a:xfrm>
            <a:off x="4495800" y="990600"/>
            <a:ext cx="3752850" cy="2708275"/>
          </a:xfrm>
          <a:prstGeom prst="rect">
            <a:avLst/>
          </a:prstGeom>
          <a:noFill/>
          <a:ln w="9525">
            <a:noFill/>
            <a:miter lim="800000"/>
            <a:headEnd/>
            <a:tailEnd/>
          </a:ln>
        </p:spPr>
      </p:pic>
      <p:sp>
        <p:nvSpPr>
          <p:cNvPr id="50181" name="TextBox 4"/>
          <p:cNvSpPr txBox="1">
            <a:spLocks noChangeArrowheads="1"/>
          </p:cNvSpPr>
          <p:nvPr/>
        </p:nvSpPr>
        <p:spPr bwMode="auto">
          <a:xfrm>
            <a:off x="3886200" y="4114800"/>
            <a:ext cx="5029200" cy="1016000"/>
          </a:xfrm>
          <a:prstGeom prst="rect">
            <a:avLst/>
          </a:prstGeom>
          <a:noFill/>
          <a:ln w="9525">
            <a:noFill/>
            <a:miter lim="800000"/>
            <a:headEnd/>
            <a:tailEnd/>
          </a:ln>
        </p:spPr>
        <p:txBody>
          <a:bodyPr>
            <a:spAutoFit/>
          </a:bodyPr>
          <a:lstStyle/>
          <a:p>
            <a:pPr marL="609600" indent="-609600" algn="ctr" eaLnBrk="1" hangingPunct="1"/>
            <a:r>
              <a:rPr lang="en-US" sz="2000"/>
              <a:t>Experiment involved “teaching through negative reinforcement”</a:t>
            </a:r>
          </a:p>
          <a:p>
            <a:pPr marL="609600" indent="-609600" eaLnBrk="1" hangingPunct="1"/>
            <a:r>
              <a:rPr lang="en-US" sz="200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mtClean="0"/>
              <a:t>Why did so many obey?</a:t>
            </a:r>
          </a:p>
        </p:txBody>
      </p:sp>
      <p:sp>
        <p:nvSpPr>
          <p:cNvPr id="44035" name="Rectangle 3"/>
          <p:cNvSpPr>
            <a:spLocks noGrp="1" noChangeArrowheads="1"/>
          </p:cNvSpPr>
          <p:nvPr>
            <p:ph type="body" idx="1"/>
          </p:nvPr>
        </p:nvSpPr>
        <p:spPr>
          <a:xfrm>
            <a:off x="914400" y="1524000"/>
            <a:ext cx="7637462" cy="3397250"/>
          </a:xfrm>
        </p:spPr>
        <p:txBody>
          <a:bodyPr/>
          <a:lstStyle/>
          <a:p>
            <a:pPr eaLnBrk="1" hangingPunct="1">
              <a:spcAft>
                <a:spcPct val="75000"/>
              </a:spcAft>
            </a:pPr>
            <a:r>
              <a:rPr lang="en-US" sz="2400" dirty="0" smtClean="0"/>
              <a:t>experimenter said he was responsible (diffusion)</a:t>
            </a:r>
          </a:p>
          <a:p>
            <a:pPr eaLnBrk="1" hangingPunct="1">
              <a:spcAft>
                <a:spcPct val="75000"/>
              </a:spcAft>
            </a:pPr>
            <a:r>
              <a:rPr lang="en-US" sz="2400" dirty="0" smtClean="0"/>
              <a:t>commands were gradual in nature</a:t>
            </a:r>
          </a:p>
          <a:p>
            <a:pPr eaLnBrk="1" hangingPunct="1">
              <a:spcAft>
                <a:spcPct val="75000"/>
              </a:spcAft>
            </a:pPr>
            <a:r>
              <a:rPr lang="en-US" sz="2400" dirty="0" smtClean="0"/>
              <a:t>participants had little time for reflection</a:t>
            </a:r>
          </a:p>
          <a:p>
            <a:pPr eaLnBrk="1" hangingPunct="1"/>
            <a:r>
              <a:rPr lang="en-US" sz="2400" dirty="0" smtClean="0"/>
              <a:t>experimenter was </a:t>
            </a:r>
            <a:r>
              <a:rPr lang="en-US" sz="2400" i="1" dirty="0" smtClean="0"/>
              <a:t>perceived</a:t>
            </a:r>
            <a:r>
              <a:rPr lang="en-US" sz="2400" dirty="0" smtClean="0"/>
              <a:t> as an authority figure</a:t>
            </a:r>
          </a:p>
          <a:p>
            <a:pPr lvl="1" eaLnBrk="1" hangingPunct="1">
              <a:spcAft>
                <a:spcPct val="75000"/>
              </a:spcAft>
            </a:pPr>
            <a:r>
              <a:rPr lang="en-US" sz="2000" dirty="0" smtClean="0"/>
              <a:t>People </a:t>
            </a:r>
            <a:r>
              <a:rPr lang="en-US" sz="2000" i="1" dirty="0" smtClean="0"/>
              <a:t>believed</a:t>
            </a:r>
            <a:r>
              <a:rPr lang="en-US" sz="2000" dirty="0" smtClean="0"/>
              <a:t> he had the power to influence/control their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Effect transition="in" filter="wipe(left)">
                                      <p:cBhvr>
                                        <p:cTn id="25"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3"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124" name="Rectangle 102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5" name="Rectangle 102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126" name="AutoShape 1030"/>
          <p:cNvSpPr>
            <a:spLocks noGrp="1" noChangeArrowheads="1"/>
          </p:cNvSpPr>
          <p:nvPr>
            <p:ph type="title"/>
          </p:nvPr>
        </p:nvSpPr>
        <p:spPr>
          <a:noFill/>
        </p:spPr>
        <p:txBody>
          <a:bodyPr lIns="90488" tIns="44450" rIns="90488" bIns="44450" anchor="ctr"/>
          <a:lstStyle/>
          <a:p>
            <a:pPr eaLnBrk="1" hangingPunct="1"/>
            <a:r>
              <a:rPr lang="en-US" smtClean="0"/>
              <a:t>Obedience</a:t>
            </a:r>
          </a:p>
        </p:txBody>
      </p:sp>
      <p:sp>
        <p:nvSpPr>
          <p:cNvPr id="30727" name="Rectangle 1031"/>
          <p:cNvSpPr>
            <a:spLocks noGrp="1" noChangeArrowheads="1"/>
          </p:cNvSpPr>
          <p:nvPr>
            <p:ph type="body" sz="half" idx="1"/>
          </p:nvPr>
        </p:nvSpPr>
        <p:spPr>
          <a:xfrm>
            <a:off x="838200" y="2362200"/>
            <a:ext cx="3770313" cy="4230688"/>
          </a:xfrm>
          <a:noFill/>
        </p:spPr>
        <p:txBody>
          <a:bodyPr lIns="90488" tIns="44450" rIns="90488" bIns="44450"/>
          <a:lstStyle/>
          <a:p>
            <a:pPr eaLnBrk="1" hangingPunct="1">
              <a:lnSpc>
                <a:spcPct val="80000"/>
              </a:lnSpc>
              <a:buFont typeface="Wingdings" pitchFamily="2" charset="2"/>
              <a:buNone/>
            </a:pPr>
            <a:r>
              <a:rPr lang="en-US" sz="2400" b="1" i="1" smtClean="0">
                <a:solidFill>
                  <a:schemeClr val="tx2"/>
                </a:solidFill>
              </a:rPr>
              <a:t>Obedience- </a:t>
            </a:r>
            <a:r>
              <a:rPr lang="en-US" sz="2400" b="1" i="1" smtClean="0"/>
              <a:t>change behavior in response to direct orders from authority (most direct form)</a:t>
            </a:r>
            <a:endParaRPr lang="en-US" sz="2000" b="1" smtClean="0"/>
          </a:p>
          <a:p>
            <a:pPr eaLnBrk="1" hangingPunct="1">
              <a:lnSpc>
                <a:spcPct val="80000"/>
              </a:lnSpc>
            </a:pPr>
            <a:r>
              <a:rPr lang="en-US" sz="2000" b="1" smtClean="0"/>
              <a:t>Milgram’s Obedience Study</a:t>
            </a:r>
            <a:endParaRPr lang="en-US" sz="1800" b="1" smtClean="0"/>
          </a:p>
          <a:p>
            <a:pPr lvl="1" eaLnBrk="1" hangingPunct="1">
              <a:lnSpc>
                <a:spcPct val="80000"/>
              </a:lnSpc>
            </a:pPr>
            <a:r>
              <a:rPr lang="en-US" sz="1800" smtClean="0"/>
              <a:t>Participants told to deliver increasing levels of shock to a “learner” each time he made an error on a simple learning task</a:t>
            </a:r>
            <a:endParaRPr lang="en-US" sz="2000" smtClean="0"/>
          </a:p>
          <a:p>
            <a:pPr eaLnBrk="1" hangingPunct="1">
              <a:lnSpc>
                <a:spcPct val="80000"/>
              </a:lnSpc>
            </a:pPr>
            <a:r>
              <a:rPr lang="en-US" sz="2000" smtClean="0"/>
              <a:t>Why did so many people obey? What was wrong with them?</a:t>
            </a:r>
          </a:p>
        </p:txBody>
      </p:sp>
      <p:pic>
        <p:nvPicPr>
          <p:cNvPr id="5128" name="Picture 1035"/>
          <p:cNvPicPr>
            <a:picLocks noGrp="1" noChangeArrowheads="1"/>
          </p:cNvPicPr>
          <p:nvPr>
            <p:ph sz="half" idx="2"/>
          </p:nvPr>
        </p:nvPicPr>
        <p:blipFill>
          <a:blip r:embed="rId3" cstate="print"/>
          <a:srcRect/>
          <a:stretch>
            <a:fillRect/>
          </a:stretch>
        </p:blipFill>
        <p:spPr>
          <a:xfrm>
            <a:off x="4760913" y="2809875"/>
            <a:ext cx="3770312" cy="2828925"/>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wipe(left)">
                                      <p:cBhvr>
                                        <p:cTn id="7" dur="500"/>
                                        <p:tgtEl>
                                          <p:spTgt spid="307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7">
                                            <p:txEl>
                                              <p:pRg st="1" end="1"/>
                                            </p:txEl>
                                          </p:spTgt>
                                        </p:tgtEl>
                                        <p:attrNameLst>
                                          <p:attrName>style.visibility</p:attrName>
                                        </p:attrNameLst>
                                      </p:cBhvr>
                                      <p:to>
                                        <p:strVal val="visible"/>
                                      </p:to>
                                    </p:set>
                                    <p:animEffect transition="in" filter="wipe(left)">
                                      <p:cBhvr>
                                        <p:cTn id="12" dur="500"/>
                                        <p:tgtEl>
                                          <p:spTgt spid="307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7">
                                            <p:txEl>
                                              <p:pRg st="2" end="2"/>
                                            </p:txEl>
                                          </p:spTgt>
                                        </p:tgtEl>
                                        <p:attrNameLst>
                                          <p:attrName>style.visibility</p:attrName>
                                        </p:attrNameLst>
                                      </p:cBhvr>
                                      <p:to>
                                        <p:strVal val="visible"/>
                                      </p:to>
                                    </p:set>
                                    <p:animEffect transition="in" filter="wipe(left)">
                                      <p:cBhvr>
                                        <p:cTn id="17" dur="500"/>
                                        <p:tgtEl>
                                          <p:spTgt spid="307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7">
                                            <p:txEl>
                                              <p:pRg st="3" end="3"/>
                                            </p:txEl>
                                          </p:spTgt>
                                        </p:tgtEl>
                                        <p:attrNameLst>
                                          <p:attrName>style.visibility</p:attrName>
                                        </p:attrNameLst>
                                      </p:cBhvr>
                                      <p:to>
                                        <p:strVal val="visible"/>
                                      </p:to>
                                    </p:set>
                                    <p:animEffect transition="in" filter="wipe(left)">
                                      <p:cBhvr>
                                        <p:cTn id="22" dur="500"/>
                                        <p:tgtEl>
                                          <p:spTgt spid="307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1028" name="Rectangle 3"/>
          <p:cNvSpPr>
            <a:spLocks noGrp="1" noChangeArrowheads="1"/>
          </p:cNvSpPr>
          <p:nvPr>
            <p:ph type="body" sz="half" idx="1"/>
          </p:nvPr>
        </p:nvSpPr>
        <p:spPr>
          <a:xfrm>
            <a:off x="76200" y="1143000"/>
            <a:ext cx="9067800" cy="5181600"/>
          </a:xfrm>
        </p:spPr>
        <p:txBody>
          <a:bodyPr/>
          <a:lstStyle/>
          <a:p>
            <a:pPr eaLnBrk="1" hangingPunct="1"/>
            <a:r>
              <a:rPr lang="en-US" b="1" smtClean="0">
                <a:cs typeface="Times New Roman" pitchFamily="18" charset="0"/>
              </a:rPr>
              <a:t>Milgram (1963) Results:</a:t>
            </a:r>
          </a:p>
          <a:p>
            <a:pPr lvl="1" eaLnBrk="1" hangingPunct="1"/>
            <a:r>
              <a:rPr lang="en-US" b="1" smtClean="0">
                <a:cs typeface="Times New Roman" pitchFamily="18" charset="0"/>
              </a:rPr>
              <a:t>Majority of subjects gave the lethal shock!</a:t>
            </a:r>
          </a:p>
        </p:txBody>
      </p:sp>
      <p:grpSp>
        <p:nvGrpSpPr>
          <p:cNvPr id="2" name="Group 4"/>
          <p:cNvGrpSpPr>
            <a:grpSpLocks/>
          </p:cNvGrpSpPr>
          <p:nvPr/>
        </p:nvGrpSpPr>
        <p:grpSpPr bwMode="auto">
          <a:xfrm>
            <a:off x="381000" y="2286000"/>
            <a:ext cx="8153400" cy="4368800"/>
            <a:chOff x="720" y="1520"/>
            <a:chExt cx="3984" cy="2656"/>
          </a:xfrm>
        </p:grpSpPr>
        <p:sp>
          <p:nvSpPr>
            <p:cNvPr id="1030" name="Rectangle 5"/>
            <p:cNvSpPr>
              <a:spLocks noChangeArrowheads="1"/>
            </p:cNvSpPr>
            <p:nvPr/>
          </p:nvSpPr>
          <p:spPr bwMode="auto">
            <a:xfrm>
              <a:off x="1428" y="1536"/>
              <a:ext cx="3184" cy="336"/>
            </a:xfrm>
            <a:prstGeom prst="rect">
              <a:avLst/>
            </a:prstGeom>
            <a:solidFill>
              <a:srgbClr val="CC99FF"/>
            </a:solidFill>
            <a:ln w="9525">
              <a:noFill/>
              <a:miter lim="800000"/>
              <a:headEnd/>
              <a:tailEnd/>
            </a:ln>
          </p:spPr>
          <p:txBody>
            <a:bodyPr wrap="none" anchor="ctr"/>
            <a:lstStyle/>
            <a:p>
              <a:endParaRPr lang="en-US"/>
            </a:p>
          </p:txBody>
        </p:sp>
        <p:graphicFrame>
          <p:nvGraphicFramePr>
            <p:cNvPr id="1026" name="Object 6"/>
            <p:cNvGraphicFramePr>
              <a:graphicFrameLocks noChangeAspect="1"/>
            </p:cNvGraphicFramePr>
            <p:nvPr/>
          </p:nvGraphicFramePr>
          <p:xfrm>
            <a:off x="720" y="1520"/>
            <a:ext cx="3984" cy="2656"/>
          </p:xfrm>
          <a:graphic>
            <a:graphicData uri="http://schemas.openxmlformats.org/presentationml/2006/ole">
              <mc:AlternateContent xmlns:mc="http://schemas.openxmlformats.org/markup-compatibility/2006">
                <mc:Choice xmlns:v="urn:schemas-microsoft-com:vml" Requires="v">
                  <p:oleObj spid="_x0000_s1027" name="Chart" r:id="rId4" imgW="6096075" imgH="4076807" progId="MSGraph.Chart.8">
                    <p:embed followColorScheme="full"/>
                  </p:oleObj>
                </mc:Choice>
                <mc:Fallback>
                  <p:oleObj name="Chart" r:id="rId4" imgW="6096075" imgH="4076807"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1520"/>
                          <a:ext cx="3984" cy="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51203" name="Rectangle 3"/>
          <p:cNvSpPr>
            <a:spLocks noGrp="1" noChangeArrowheads="1"/>
          </p:cNvSpPr>
          <p:nvPr>
            <p:ph type="body" sz="half" idx="1"/>
          </p:nvPr>
        </p:nvSpPr>
        <p:spPr>
          <a:xfrm>
            <a:off x="76200" y="1143000"/>
            <a:ext cx="9067800" cy="5181600"/>
          </a:xfrm>
        </p:spPr>
        <p:txBody>
          <a:bodyPr/>
          <a:lstStyle/>
          <a:p>
            <a:pPr eaLnBrk="1" hangingPunct="1"/>
            <a:r>
              <a:rPr lang="en-US" smtClean="0">
                <a:cs typeface="Times New Roman" pitchFamily="18" charset="0"/>
              </a:rPr>
              <a:t>What is even more interesting is that, in a later experiment, Milgram found that 37.5% of participants would still give lethal shocks even when the learner was in the same room and could personally see the man struggling and in pain.</a:t>
            </a:r>
          </a:p>
          <a:p>
            <a:pPr eaLnBrk="1" hangingPunct="1"/>
            <a:r>
              <a:rPr lang="en-US" smtClean="0">
                <a:cs typeface="Times New Roman" pitchFamily="18" charset="0"/>
              </a:rPr>
              <a:t>What is even more amazing, is that 30% would hold the man’s hand against a metal plate so that he would still be shocked when he tried to move his hand.</a:t>
            </a:r>
          </a:p>
          <a:p>
            <a:pPr eaLnBrk="1" hangingPunct="1"/>
            <a:endParaRPr lang="en-US" b="1" smtClean="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What reduces compliance?</a:t>
            </a:r>
            <a:r>
              <a:rPr lang="en-US" smtClean="0"/>
              <a:t> </a:t>
            </a:r>
          </a:p>
        </p:txBody>
      </p:sp>
      <p:sp>
        <p:nvSpPr>
          <p:cNvPr id="16387" name="Rectangle 3"/>
          <p:cNvSpPr>
            <a:spLocks noGrp="1" noChangeArrowheads="1"/>
          </p:cNvSpPr>
          <p:nvPr>
            <p:ph type="subTitle" idx="1"/>
          </p:nvPr>
        </p:nvSpPr>
        <p:spPr>
          <a:xfrm>
            <a:off x="228600" y="1295400"/>
            <a:ext cx="8915400" cy="5029200"/>
          </a:xfrm>
        </p:spPr>
        <p:txBody>
          <a:bodyPr/>
          <a:lstStyle/>
          <a:p>
            <a:pPr marL="609600" indent="-609600" algn="l" eaLnBrk="1" hangingPunct="1"/>
            <a:r>
              <a:rPr lang="en-US" smtClean="0"/>
              <a:t> </a:t>
            </a:r>
          </a:p>
          <a:p>
            <a:pPr marL="990600" lvl="1" indent="-533400" algn="l" eaLnBrk="1" hangingPunct="1">
              <a:buFontTx/>
              <a:buChar char="–"/>
            </a:pPr>
            <a:r>
              <a:rPr lang="en-US" smtClean="0"/>
              <a:t>Two experimenters disagree about continuing</a:t>
            </a:r>
          </a:p>
          <a:p>
            <a:pPr marL="990600" lvl="1" indent="-533400" algn="l" eaLnBrk="1" hangingPunct="1">
              <a:buFontTx/>
              <a:buChar char="–"/>
            </a:pPr>
            <a:r>
              <a:rPr lang="en-US" smtClean="0"/>
              <a:t>Two “fellow participants” refuse to continue</a:t>
            </a:r>
          </a:p>
          <a:p>
            <a:pPr marL="990600" lvl="1" indent="-533400" algn="l" eaLnBrk="1" hangingPunct="1">
              <a:buFontTx/>
              <a:buChar char="–"/>
            </a:pPr>
            <a:r>
              <a:rPr lang="en-US" smtClean="0"/>
              <a:t>Experimenter was in different room than participant</a:t>
            </a:r>
          </a:p>
          <a:p>
            <a:pPr marL="990600" lvl="1" indent="-533400" algn="l" eaLnBrk="1" hangingPunct="1">
              <a:buFontTx/>
              <a:buChar char="–"/>
            </a:pPr>
            <a:r>
              <a:rPr lang="en-US" smtClean="0"/>
              <a:t>Participant has to physically hold victim’s hand to shock plate. </a:t>
            </a:r>
          </a:p>
          <a:p>
            <a:pPr marL="990600" lvl="1" indent="-533400" algn="l" eaLnBrk="1" hangingPunct="1">
              <a:buFontTx/>
              <a:buChar cha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2407436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2407436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2407436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97168" presetClass="entr" presetSubtype="2407436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97168" presetClass="entr" presetSubtype="2407436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09600" y="381000"/>
            <a:ext cx="8153400" cy="685800"/>
          </a:xfrm>
        </p:spPr>
        <p:txBody>
          <a:bodyPr>
            <a:normAutofit fontScale="90000"/>
          </a:bodyPr>
          <a:lstStyle/>
          <a:p>
            <a:pPr eaLnBrk="1" hangingPunct="1"/>
            <a:r>
              <a:rPr lang="en-US" b="1" smtClean="0">
                <a:solidFill>
                  <a:srgbClr val="000080"/>
                </a:solidFill>
              </a:rPr>
              <a:t>What did not reduce compliance?</a:t>
            </a:r>
            <a:r>
              <a:rPr lang="en-US" smtClean="0"/>
              <a:t> </a:t>
            </a:r>
          </a:p>
        </p:txBody>
      </p:sp>
      <p:sp>
        <p:nvSpPr>
          <p:cNvPr id="15363" name="Rectangle 3"/>
          <p:cNvSpPr>
            <a:spLocks noGrp="1" noChangeArrowheads="1"/>
          </p:cNvSpPr>
          <p:nvPr>
            <p:ph type="subTitle" idx="1"/>
          </p:nvPr>
        </p:nvSpPr>
        <p:spPr>
          <a:xfrm>
            <a:off x="228600" y="1905000"/>
            <a:ext cx="8610600" cy="3962400"/>
          </a:xfrm>
        </p:spPr>
        <p:txBody>
          <a:bodyPr>
            <a:normAutofit lnSpcReduction="10000"/>
          </a:bodyPr>
          <a:lstStyle/>
          <a:p>
            <a:pPr marL="609600" indent="-609600" algn="l" eaLnBrk="1" hangingPunct="1"/>
            <a:endParaRPr lang="en-US" smtClean="0"/>
          </a:p>
          <a:p>
            <a:pPr marL="990600" lvl="1" indent="-533400" algn="l" eaLnBrk="1" hangingPunct="1">
              <a:buFontTx/>
              <a:buChar char="–"/>
            </a:pPr>
            <a:r>
              <a:rPr lang="en-US" smtClean="0"/>
              <a:t>Victim claiming he had a heart condition</a:t>
            </a:r>
          </a:p>
          <a:p>
            <a:pPr marL="990600" lvl="1" indent="-533400" algn="l" eaLnBrk="1" hangingPunct="1"/>
            <a:endParaRPr lang="en-US" smtClean="0"/>
          </a:p>
          <a:p>
            <a:pPr marL="990600" lvl="1" indent="-533400" algn="l" eaLnBrk="1" hangingPunct="1">
              <a:buFontTx/>
              <a:buChar char="–"/>
            </a:pPr>
            <a:r>
              <a:rPr lang="en-US" smtClean="0"/>
              <a:t> The experiment was done for a market </a:t>
            </a:r>
          </a:p>
          <a:p>
            <a:pPr marL="990600" lvl="1" indent="-533400" algn="l" eaLnBrk="1" hangingPunct="1"/>
            <a:r>
              <a:rPr lang="en-US" smtClean="0"/>
              <a:t>       research company</a:t>
            </a:r>
          </a:p>
          <a:p>
            <a:pPr marL="990600" lvl="1" indent="-533400" algn="l" eaLnBrk="1" hangingPunct="1"/>
            <a:endParaRPr lang="en-US" smtClean="0"/>
          </a:p>
          <a:p>
            <a:pPr marL="990600" lvl="1" indent="-533400" algn="l" eaLnBrk="1" hangingPunct="1">
              <a:buFontTx/>
              <a:buChar char="–"/>
            </a:pPr>
            <a:r>
              <a:rPr lang="en-US" smtClean="0"/>
              <a:t>The victim extracting an explicit demand to stop on demand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24071584" fill="hold" grpId="0" nodeType="click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24071584" fill="hold" grpId="0" nodeType="clickEffect">
                                  <p:stCondLst>
                                    <p:cond delay="0"/>
                                  </p:stCondLst>
                                  <p:childTnLst>
                                    <p:set>
                                      <p:cBhvr>
                                        <p:cTn id="10"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24071584" fill="hold" grpId="0" nodeType="clickEffect">
                                  <p:stCondLst>
                                    <p:cond delay="0"/>
                                  </p:stCondLst>
                                  <p:childTnLst>
                                    <p:set>
                                      <p:cBhvr>
                                        <p:cTn id="14"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97168" presetClass="entr" presetSubtype="24071584" fill="hold" grpId="0" nodeType="clickEffect">
                                  <p:stCondLst>
                                    <p:cond delay="0"/>
                                  </p:stCondLst>
                                  <p:childTnLst>
                                    <p:set>
                                      <p:cBhvr>
                                        <p:cTn id="18"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990600"/>
            <a:ext cx="7772400" cy="4114800"/>
          </a:xfrm>
        </p:spPr>
        <p:txBody>
          <a:bodyPr/>
          <a:lstStyle/>
          <a:p>
            <a:r>
              <a:rPr lang="en-US" b="1" i="1" smtClean="0"/>
              <a:t>Group polarization</a:t>
            </a:r>
            <a:r>
              <a:rPr lang="en-US" smtClean="0"/>
              <a:t> occurs when the initial decision or position of a group becomes more extreme over time and over more discussion. </a:t>
            </a:r>
          </a:p>
          <a:p>
            <a:endParaRPr lang="en-US" smtClean="0"/>
          </a:p>
          <a:p>
            <a:r>
              <a:rPr lang="en-US" smtClean="0"/>
              <a:t>Example:</a:t>
            </a:r>
          </a:p>
          <a:p>
            <a:endParaRPr lang="en-US" smtClean="0"/>
          </a:p>
          <a:p>
            <a:pPr>
              <a:buFontTx/>
              <a:buNone/>
            </a:pPr>
            <a:endParaRPr lang="en-US" smtClean="0"/>
          </a:p>
        </p:txBody>
      </p:sp>
      <p:sp>
        <p:nvSpPr>
          <p:cNvPr id="4" name="Rectangle 3"/>
          <p:cNvSpPr/>
          <p:nvPr/>
        </p:nvSpPr>
        <p:spPr>
          <a:xfrm>
            <a:off x="1600200" y="0"/>
            <a:ext cx="592373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Group Polarization</a:t>
            </a:r>
          </a:p>
        </p:txBody>
      </p:sp>
      <p:pic>
        <p:nvPicPr>
          <p:cNvPr id="8197" name="Picture 5" descr="http://cache3.asset-cache.net/xc/82091235.jpg?v=1&amp;c=IWSAsset&amp;k=2&amp;d=77BFBA49EF8789215ABF3343C02EA54874FB798C87584D4A87936540134DE31A97AB5E37AABE6112"/>
          <p:cNvPicPr>
            <a:picLocks noChangeAspect="1" noChangeArrowheads="1"/>
          </p:cNvPicPr>
          <p:nvPr/>
        </p:nvPicPr>
        <p:blipFill>
          <a:blip r:embed="rId2" cstate="print"/>
          <a:srcRect/>
          <a:stretch>
            <a:fillRect/>
          </a:stretch>
        </p:blipFill>
        <p:spPr bwMode="auto">
          <a:xfrm>
            <a:off x="3124200" y="2657475"/>
            <a:ext cx="5657850"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smtClean="0"/>
              <a:t>We Do What We're Told</a:t>
            </a:r>
          </a:p>
        </p:txBody>
      </p:sp>
      <p:sp>
        <p:nvSpPr>
          <p:cNvPr id="14339" name="Rectangle 3"/>
          <p:cNvSpPr>
            <a:spLocks noGrp="1" noChangeArrowheads="1"/>
          </p:cNvSpPr>
          <p:nvPr>
            <p:ph type="body" idx="4294967295"/>
          </p:nvPr>
        </p:nvSpPr>
        <p:spPr>
          <a:xfrm>
            <a:off x="304800" y="1828800"/>
            <a:ext cx="6019800" cy="4724400"/>
          </a:xfrm>
        </p:spPr>
        <p:txBody>
          <a:bodyPr/>
          <a:lstStyle/>
          <a:p>
            <a:pPr eaLnBrk="1" hangingPunct="1">
              <a:lnSpc>
                <a:spcPct val="90000"/>
              </a:lnSpc>
            </a:pPr>
            <a:r>
              <a:rPr lang="en-US" sz="2400" smtClean="0"/>
              <a:t>n 1986, musician Peter Gabriel wrote a song called </a:t>
            </a:r>
            <a:r>
              <a:rPr lang="en-US" sz="2400" i="1" smtClean="0"/>
              <a:t>We do what we're told (Milgram's 37)</a:t>
            </a:r>
            <a:r>
              <a:rPr lang="en-US" sz="2400" smtClean="0"/>
              <a:t>, referring to the number of fully obedient participants in Milgram's Experiment 18: A Peer Administers Shocks. </a:t>
            </a:r>
          </a:p>
          <a:p>
            <a:pPr eaLnBrk="1" hangingPunct="1">
              <a:lnSpc>
                <a:spcPct val="90000"/>
              </a:lnSpc>
            </a:pPr>
            <a:r>
              <a:rPr lang="en-US" sz="2400" smtClean="0"/>
              <a:t>In this one, 37 out of 40 participants administered the full range of shocks up to 450 volts, the highest obedience rate Milgram found in his whole series.</a:t>
            </a:r>
          </a:p>
        </p:txBody>
      </p:sp>
      <p:pic>
        <p:nvPicPr>
          <p:cNvPr id="54276" name="Picture 5"/>
          <p:cNvPicPr>
            <a:picLocks noChangeAspect="1" noChangeArrowheads="1"/>
          </p:cNvPicPr>
          <p:nvPr/>
        </p:nvPicPr>
        <p:blipFill>
          <a:blip r:embed="rId2" cstate="print"/>
          <a:srcRect/>
          <a:stretch>
            <a:fillRect/>
          </a:stretch>
        </p:blipFill>
        <p:spPr bwMode="auto">
          <a:xfrm>
            <a:off x="6553200" y="3505200"/>
            <a:ext cx="1989138"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55299" name="Rectangle 3"/>
          <p:cNvSpPr>
            <a:spLocks noGrp="1" noChangeArrowheads="1"/>
          </p:cNvSpPr>
          <p:nvPr>
            <p:ph type="body" sz="half" idx="1"/>
          </p:nvPr>
        </p:nvSpPr>
        <p:spPr>
          <a:xfrm>
            <a:off x="76200" y="1143000"/>
            <a:ext cx="9067800" cy="5486400"/>
          </a:xfrm>
        </p:spPr>
        <p:txBody>
          <a:bodyPr/>
          <a:lstStyle/>
          <a:p>
            <a:pPr eaLnBrk="1" hangingPunct="1"/>
            <a:r>
              <a:rPr lang="en-US" b="1" smtClean="0">
                <a:cs typeface="Times New Roman" pitchFamily="18" charset="0"/>
              </a:rPr>
              <a:t>Impact of Milgram’s results?</a:t>
            </a:r>
          </a:p>
          <a:p>
            <a:pPr lvl="1" eaLnBrk="1" hangingPunct="1"/>
            <a:r>
              <a:rPr lang="en-US" b="1" smtClean="0">
                <a:cs typeface="Times New Roman" pitchFamily="18" charset="0"/>
              </a:rPr>
              <a:t>People follow authority</a:t>
            </a:r>
          </a:p>
          <a:p>
            <a:pPr lvl="1" eaLnBrk="1" hangingPunct="1"/>
            <a:r>
              <a:rPr lang="en-US" b="1" smtClean="0">
                <a:cs typeface="Times New Roman" pitchFamily="18" charset="0"/>
              </a:rPr>
              <a:t>Explains actions of Nazis</a:t>
            </a:r>
          </a:p>
          <a:p>
            <a:pPr lvl="1" eaLnBrk="1" hangingPunct="1">
              <a:buFontTx/>
              <a:buNone/>
            </a:pPr>
            <a:r>
              <a:rPr lang="en-US" b="1" smtClean="0">
                <a:cs typeface="Times New Roman" pitchFamily="18" charset="0"/>
              </a:rPr>
              <a:t>guards and Abu </a:t>
            </a:r>
            <a:r>
              <a:rPr lang="en-US" b="1" smtClean="0"/>
              <a:t>Ghraib MPs</a:t>
            </a:r>
            <a:endParaRPr lang="en-US" b="1" smtClean="0">
              <a:cs typeface="Times New Roman" pitchFamily="18" charset="0"/>
            </a:endParaRPr>
          </a:p>
          <a:p>
            <a:pPr lvl="1" eaLnBrk="1" hangingPunct="1"/>
            <a:r>
              <a:rPr lang="en-US" b="1" smtClean="0">
                <a:cs typeface="Times New Roman" pitchFamily="18" charset="0"/>
              </a:rPr>
              <a:t>Example of the FAE</a:t>
            </a:r>
          </a:p>
          <a:p>
            <a:pPr lvl="2" eaLnBrk="1" hangingPunct="1"/>
            <a:r>
              <a:rPr lang="en-US" b="1" i="1" smtClean="0">
                <a:cs typeface="Times New Roman" pitchFamily="18" charset="0"/>
              </a:rPr>
              <a:t>Underestimate situational factors on behavior</a:t>
            </a:r>
          </a:p>
          <a:p>
            <a:pPr lvl="2" eaLnBrk="1" hangingPunct="1"/>
            <a:r>
              <a:rPr lang="en-US" b="1" i="1" smtClean="0">
                <a:cs typeface="Times New Roman" pitchFamily="18" charset="0"/>
              </a:rPr>
              <a:t>Overestimate dispositional factors on behavior</a:t>
            </a:r>
          </a:p>
          <a:p>
            <a:pPr eaLnBrk="1" hangingPunct="1"/>
            <a:r>
              <a:rPr lang="en-US" b="1" smtClean="0">
                <a:cs typeface="Times New Roman" pitchFamily="18" charset="0"/>
              </a:rPr>
              <a:t>Ethical considerations of Milgram study?</a:t>
            </a:r>
          </a:p>
          <a:p>
            <a:pPr lvl="1" eaLnBrk="1" hangingPunct="1"/>
            <a:r>
              <a:rPr lang="en-US" b="1" smtClean="0">
                <a:cs typeface="Times New Roman" pitchFamily="18" charset="0"/>
              </a:rPr>
              <a:t>Participants had negative self-perceptions</a:t>
            </a:r>
          </a:p>
          <a:p>
            <a:pPr lvl="1" eaLnBrk="1" hangingPunct="1"/>
            <a:r>
              <a:rPr lang="en-US" b="1" smtClean="0">
                <a:cs typeface="Times New Roman" pitchFamily="18" charset="0"/>
              </a:rPr>
              <a:t>Should </a:t>
            </a:r>
            <a:r>
              <a:rPr lang="en-US" b="1" i="1" u="sng" smtClean="0">
                <a:cs typeface="Times New Roman" pitchFamily="18" charset="0"/>
              </a:rPr>
              <a:t>deception</a:t>
            </a:r>
            <a:r>
              <a:rPr lang="en-US" b="1" i="1" smtClean="0">
                <a:cs typeface="Times New Roman" pitchFamily="18" charset="0"/>
              </a:rPr>
              <a:t> </a:t>
            </a:r>
            <a:r>
              <a:rPr lang="en-US" b="1" smtClean="0">
                <a:cs typeface="Times New Roman" pitchFamily="18" charset="0"/>
              </a:rPr>
              <a:t>be used?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228600"/>
            <a:ext cx="7772400" cy="1143000"/>
          </a:xfrm>
        </p:spPr>
        <p:txBody>
          <a:bodyPr/>
          <a:lstStyle/>
          <a:p>
            <a:pPr eaLnBrk="1" hangingPunct="1"/>
            <a:r>
              <a:rPr lang="en-US" smtClean="0"/>
              <a:t>Increasing Helping Behavior</a:t>
            </a:r>
          </a:p>
        </p:txBody>
      </p:sp>
      <p:sp>
        <p:nvSpPr>
          <p:cNvPr id="15363" name="Rectangle 3"/>
          <p:cNvSpPr>
            <a:spLocks noGrp="1" noChangeArrowheads="1"/>
          </p:cNvSpPr>
          <p:nvPr>
            <p:ph type="body" idx="4294967295"/>
          </p:nvPr>
        </p:nvSpPr>
        <p:spPr>
          <a:xfrm>
            <a:off x="685800" y="1143000"/>
            <a:ext cx="7772400" cy="4648200"/>
          </a:xfrm>
        </p:spPr>
        <p:txBody>
          <a:bodyPr/>
          <a:lstStyle/>
          <a:p>
            <a:pPr eaLnBrk="1" hangingPunct="1"/>
            <a:r>
              <a:rPr lang="en-US" smtClean="0"/>
              <a:t>Interpret the situation as an emergency</a:t>
            </a:r>
          </a:p>
          <a:p>
            <a:pPr eaLnBrk="1" hangingPunct="1"/>
            <a:r>
              <a:rPr lang="en-US" smtClean="0"/>
              <a:t>Make people feel personally responsible for helping</a:t>
            </a:r>
          </a:p>
          <a:p>
            <a:pPr eaLnBrk="1" hangingPunct="1"/>
            <a:r>
              <a:rPr lang="en-US" smtClean="0"/>
              <a:t>Reduce cost of helping (e.g., lost time)</a:t>
            </a:r>
          </a:p>
          <a:p>
            <a:pPr eaLnBrk="1" hangingPunct="1"/>
            <a:r>
              <a:rPr lang="en-US" smtClean="0"/>
              <a:t>Increase belief that they can be helpful (otherwise people will remove self from situation)</a:t>
            </a:r>
          </a:p>
        </p:txBody>
      </p:sp>
      <p:pic>
        <p:nvPicPr>
          <p:cNvPr id="4" name="Picture 4" descr="bs01203_"/>
          <p:cNvPicPr>
            <a:picLocks noChangeAspect="1" noChangeArrowheads="1"/>
          </p:cNvPicPr>
          <p:nvPr/>
        </p:nvPicPr>
        <p:blipFill>
          <a:blip r:embed="rId2" cstate="print"/>
          <a:srcRect/>
          <a:stretch>
            <a:fillRect/>
          </a:stretch>
        </p:blipFill>
        <p:spPr bwMode="auto">
          <a:xfrm>
            <a:off x="3200400" y="4532313"/>
            <a:ext cx="2514600" cy="2325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dissolve">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dissolve">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dissolve">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40963" name="Rectangle 3"/>
          <p:cNvSpPr>
            <a:spLocks noGrp="1" noChangeArrowheads="1"/>
          </p:cNvSpPr>
          <p:nvPr>
            <p:ph type="body" sz="half" idx="1"/>
          </p:nvPr>
        </p:nvSpPr>
        <p:spPr>
          <a:xfrm>
            <a:off x="76200" y="1143000"/>
            <a:ext cx="9067800" cy="4953000"/>
          </a:xfrm>
        </p:spPr>
        <p:txBody>
          <a:bodyPr/>
          <a:lstStyle/>
          <a:p>
            <a:pPr eaLnBrk="1" hangingPunct="1"/>
            <a:r>
              <a:rPr lang="en-US" b="1" i="1" u="sng" smtClean="0">
                <a:cs typeface="Times New Roman" pitchFamily="18" charset="0"/>
              </a:rPr>
              <a:t>Bystander effect</a:t>
            </a:r>
            <a:r>
              <a:rPr lang="en-US" b="1" smtClean="0">
                <a:cs typeface="Times New Roman" pitchFamily="18" charset="0"/>
              </a:rPr>
              <a:t> (diffusion of responsibility)</a:t>
            </a:r>
          </a:p>
          <a:p>
            <a:pPr lvl="1" eaLnBrk="1" hangingPunct="1"/>
            <a:r>
              <a:rPr lang="en-US" b="1" smtClean="0">
                <a:cs typeface="Times New Roman" pitchFamily="18" charset="0"/>
              </a:rPr>
              <a:t>Reluctance to aid a person if an individual </a:t>
            </a:r>
            <a:r>
              <a:rPr lang="en-US" b="1" i="1" smtClean="0">
                <a:cs typeface="Times New Roman" pitchFamily="18" charset="0"/>
              </a:rPr>
              <a:t>thinks</a:t>
            </a:r>
            <a:r>
              <a:rPr lang="en-US" b="1" smtClean="0">
                <a:cs typeface="Times New Roman" pitchFamily="18" charset="0"/>
              </a:rPr>
              <a:t> others are present and can help</a:t>
            </a:r>
          </a:p>
          <a:p>
            <a:pPr lvl="1" eaLnBrk="1" hangingPunct="1"/>
            <a:r>
              <a:rPr lang="en-US" b="1" smtClean="0">
                <a:cs typeface="Times New Roman" pitchFamily="18" charset="0"/>
              </a:rPr>
              <a:t>Kitty Genovese case (1964)</a:t>
            </a:r>
          </a:p>
        </p:txBody>
      </p:sp>
      <p:pic>
        <p:nvPicPr>
          <p:cNvPr id="40964" name="Picture 4" descr="Catherine Genovese"/>
          <p:cNvPicPr>
            <a:picLocks noGrp="1" noChangeAspect="1" noChangeArrowheads="1"/>
          </p:cNvPicPr>
          <p:nvPr>
            <p:ph sz="half" idx="2"/>
          </p:nvPr>
        </p:nvPicPr>
        <p:blipFill>
          <a:blip r:embed="rId3" cstate="print"/>
          <a:srcRect/>
          <a:stretch>
            <a:fillRect/>
          </a:stretch>
        </p:blipFill>
        <p:spPr>
          <a:xfrm>
            <a:off x="609600" y="3276600"/>
            <a:ext cx="2297113" cy="3429000"/>
          </a:xfrm>
          <a:noFill/>
        </p:spPr>
      </p:pic>
      <p:pic>
        <p:nvPicPr>
          <p:cNvPr id="40965" name="Picture 5" descr="bystander"/>
          <p:cNvPicPr>
            <a:picLocks noChangeAspect="1" noChangeArrowheads="1"/>
          </p:cNvPicPr>
          <p:nvPr/>
        </p:nvPicPr>
        <p:blipFill>
          <a:blip r:embed="rId4" cstate="print"/>
          <a:srcRect/>
          <a:stretch>
            <a:fillRect/>
          </a:stretch>
        </p:blipFill>
        <p:spPr bwMode="auto">
          <a:xfrm>
            <a:off x="3124200" y="3128963"/>
            <a:ext cx="4724400" cy="350678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9144000" cy="1066800"/>
          </a:xfrm>
        </p:spPr>
        <p:txBody>
          <a:bodyPr/>
          <a:lstStyle/>
          <a:p>
            <a:pPr eaLnBrk="1" hangingPunct="1"/>
            <a:r>
              <a:rPr lang="en-US" b="1" smtClean="0"/>
              <a:t>Social Influences on Individuals</a:t>
            </a:r>
          </a:p>
        </p:txBody>
      </p:sp>
      <p:sp>
        <p:nvSpPr>
          <p:cNvPr id="41987" name="Rectangle 3"/>
          <p:cNvSpPr>
            <a:spLocks noGrp="1" noChangeArrowheads="1"/>
          </p:cNvSpPr>
          <p:nvPr>
            <p:ph type="body" sz="half" idx="1"/>
          </p:nvPr>
        </p:nvSpPr>
        <p:spPr>
          <a:xfrm>
            <a:off x="76200" y="1143000"/>
            <a:ext cx="9067800" cy="4953000"/>
          </a:xfrm>
        </p:spPr>
        <p:txBody>
          <a:bodyPr/>
          <a:lstStyle/>
          <a:p>
            <a:pPr eaLnBrk="1" hangingPunct="1"/>
            <a:r>
              <a:rPr lang="en-US" b="1" smtClean="0">
                <a:cs typeface="Times New Roman" pitchFamily="18" charset="0"/>
              </a:rPr>
              <a:t>Darley and Latan</a:t>
            </a:r>
            <a:r>
              <a:rPr lang="en-US" b="1" smtClean="0">
                <a:cs typeface="Arial" charset="0"/>
              </a:rPr>
              <a:t>é </a:t>
            </a:r>
          </a:p>
          <a:p>
            <a:pPr eaLnBrk="1" hangingPunct="1">
              <a:lnSpc>
                <a:spcPct val="90000"/>
              </a:lnSpc>
            </a:pPr>
            <a:r>
              <a:rPr lang="en-US" sz="2000" smtClean="0"/>
              <a:t>Latane and Rodin; Darley and Latane find that the presence of others reduces helping behavior by as much as 50%</a:t>
            </a:r>
          </a:p>
          <a:p>
            <a:pPr eaLnBrk="1" hangingPunct="1">
              <a:lnSpc>
                <a:spcPct val="90000"/>
              </a:lnSpc>
            </a:pPr>
            <a:r>
              <a:rPr lang="en-US" sz="2000" smtClean="0"/>
              <a:t>Often labeled the diffusion of responsibility</a:t>
            </a:r>
          </a:p>
          <a:p>
            <a:pPr eaLnBrk="1" hangingPunct="1">
              <a:lnSpc>
                <a:spcPct val="90000"/>
              </a:lnSpc>
            </a:pPr>
            <a:r>
              <a:rPr lang="en-US" sz="2000" smtClean="0"/>
              <a:t>Also can be viewed as conforming to the behavior of others who are present.</a:t>
            </a:r>
            <a:endParaRPr lang="en-US" b="1" smtClean="0">
              <a:cs typeface="Arial" charset="0"/>
            </a:endParaRPr>
          </a:p>
          <a:p>
            <a:pPr lvl="1" eaLnBrk="1" hangingPunct="1"/>
            <a:r>
              <a:rPr lang="en-US" sz="2400" b="1" i="1" u="sng" smtClean="0">
                <a:cs typeface="Arial" charset="0"/>
              </a:rPr>
              <a:t>Diffusion of responsibility</a:t>
            </a:r>
          </a:p>
          <a:p>
            <a:pPr lvl="2" eaLnBrk="1" hangingPunct="1"/>
            <a:r>
              <a:rPr lang="en-US" b="1" i="1" smtClean="0">
                <a:cs typeface="Arial" charset="0"/>
              </a:rPr>
              <a:t>“Others will help!”</a:t>
            </a:r>
            <a:endParaRPr lang="en-US" b="1" smtClean="0">
              <a:cs typeface="Arial" charset="0"/>
            </a:endParaRPr>
          </a:p>
          <a:p>
            <a:pPr lvl="2" eaLnBrk="1" hangingPunct="1">
              <a:buFontTx/>
              <a:buNone/>
            </a:pPr>
            <a:endParaRPr lang="en-US" sz="2800" b="1" i="1" smtClean="0">
              <a:cs typeface="Arial" charset="0"/>
            </a:endParaRPr>
          </a:p>
        </p:txBody>
      </p:sp>
      <p:pic>
        <p:nvPicPr>
          <p:cNvPr id="41988" name="Picture 5" descr="bystander_cartoon"/>
          <p:cNvPicPr>
            <a:picLocks noChangeAspect="1" noChangeArrowheads="1"/>
          </p:cNvPicPr>
          <p:nvPr/>
        </p:nvPicPr>
        <p:blipFill>
          <a:blip r:embed="rId3" cstate="print"/>
          <a:srcRect/>
          <a:stretch>
            <a:fillRect/>
          </a:stretch>
        </p:blipFill>
        <p:spPr bwMode="auto">
          <a:xfrm>
            <a:off x="3962400" y="3886200"/>
            <a:ext cx="4572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28600" y="838200"/>
            <a:ext cx="8915400" cy="6019800"/>
          </a:xfrm>
        </p:spPr>
        <p:txBody>
          <a:bodyPr/>
          <a:lstStyle/>
          <a:p>
            <a:pPr marL="609600" indent="-609600" algn="l" eaLnBrk="1" hangingPunct="1"/>
            <a:r>
              <a:rPr lang="en-US" smtClean="0"/>
              <a:t>Why did Germans comply with Hitler’s plans for the Holocaust? </a:t>
            </a:r>
          </a:p>
          <a:p>
            <a:pPr marL="609600" indent="-609600" algn="l" eaLnBrk="1" hangingPunct="1"/>
            <a:endParaRPr lang="en-US" smtClean="0"/>
          </a:p>
        </p:txBody>
      </p:sp>
      <p:pic>
        <p:nvPicPr>
          <p:cNvPr id="44035" name="Picture 5"/>
          <p:cNvPicPr>
            <a:picLocks noChangeAspect="1" noChangeArrowheads="1"/>
          </p:cNvPicPr>
          <p:nvPr/>
        </p:nvPicPr>
        <p:blipFill>
          <a:blip r:embed="rId2" cstate="print"/>
          <a:srcRect/>
          <a:stretch>
            <a:fillRect/>
          </a:stretch>
        </p:blipFill>
        <p:spPr bwMode="auto">
          <a:xfrm>
            <a:off x="1524000" y="2286000"/>
            <a:ext cx="6172200" cy="405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14440248"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09600" y="152400"/>
            <a:ext cx="7772400" cy="762000"/>
          </a:xfrm>
        </p:spPr>
        <p:txBody>
          <a:bodyPr/>
          <a:lstStyle/>
          <a:p>
            <a:pPr eaLnBrk="1" hangingPunct="1"/>
            <a:r>
              <a:rPr lang="en-US" b="1" smtClean="0">
                <a:solidFill>
                  <a:srgbClr val="000080"/>
                </a:solidFill>
              </a:rPr>
              <a:t>Adolf Eichmann</a:t>
            </a:r>
            <a:r>
              <a:rPr lang="en-US" smtClean="0"/>
              <a:t> </a:t>
            </a:r>
          </a:p>
        </p:txBody>
      </p:sp>
      <p:sp>
        <p:nvSpPr>
          <p:cNvPr id="11267" name="Rectangle 3"/>
          <p:cNvSpPr>
            <a:spLocks noGrp="1" noChangeArrowheads="1"/>
          </p:cNvSpPr>
          <p:nvPr>
            <p:ph type="subTitle" idx="1"/>
          </p:nvPr>
        </p:nvSpPr>
        <p:spPr>
          <a:xfrm>
            <a:off x="4114800" y="2133600"/>
            <a:ext cx="4343400" cy="3962400"/>
          </a:xfrm>
        </p:spPr>
        <p:txBody>
          <a:bodyPr/>
          <a:lstStyle/>
          <a:p>
            <a:pPr marL="609600" indent="-609600" algn="l" eaLnBrk="1" hangingPunct="1"/>
            <a:r>
              <a:rPr lang="en-US" sz="2000" smtClean="0"/>
              <a:t>         Adolf Eichmann was captured for war crimes in 1960.  </a:t>
            </a:r>
          </a:p>
          <a:p>
            <a:pPr marL="609600" indent="-609600" algn="l" eaLnBrk="1" hangingPunct="1"/>
            <a:endParaRPr lang="en-US" sz="2000" smtClean="0"/>
          </a:p>
          <a:p>
            <a:pPr marL="609600" indent="-609600" algn="l" eaLnBrk="1" hangingPunct="1"/>
            <a:r>
              <a:rPr lang="en-US" sz="2000" smtClean="0"/>
              <a:t>         The trial began in 1961.</a:t>
            </a:r>
          </a:p>
          <a:p>
            <a:pPr marL="609600" indent="-609600" algn="l" eaLnBrk="1" hangingPunct="1"/>
            <a:endParaRPr lang="en-US" sz="2000" smtClean="0"/>
          </a:p>
          <a:p>
            <a:pPr marL="609600" indent="-609600" algn="l" eaLnBrk="1" hangingPunct="1"/>
            <a:r>
              <a:rPr lang="en-US" sz="2000" smtClean="0"/>
              <a:t>         During the whole trial, Eichmann insisted that he was only "following orders"</a:t>
            </a:r>
          </a:p>
        </p:txBody>
      </p:sp>
      <p:pic>
        <p:nvPicPr>
          <p:cNvPr id="45060" name="Picture 2"/>
          <p:cNvPicPr>
            <a:picLocks noChangeAspect="1" noChangeArrowheads="1"/>
          </p:cNvPicPr>
          <p:nvPr/>
        </p:nvPicPr>
        <p:blipFill>
          <a:blip r:embed="rId2" cstate="print"/>
          <a:srcRect/>
          <a:stretch>
            <a:fillRect/>
          </a:stretch>
        </p:blipFill>
        <p:spPr bwMode="auto">
          <a:xfrm>
            <a:off x="762000" y="1447800"/>
            <a:ext cx="3581400"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7168" presetClass="entr" presetSubtype="4683636"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97168" presetClass="entr" presetSubtype="4683636"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97168" presetClass="entr" presetSubtype="4683636" fill="hold" grpId="0" nodeType="clickEffect">
                                  <p:stCondLst>
                                    <p:cond delay="0"/>
                                  </p:stCondLst>
                                  <p:childTnLst>
                                    <p:set>
                                      <p:cBhvr>
                                        <p:cTn id="1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0"/>
            <a:ext cx="8458200" cy="1143000"/>
          </a:xfrm>
        </p:spPr>
        <p:txBody>
          <a:bodyPr/>
          <a:lstStyle/>
          <a:p>
            <a:pPr eaLnBrk="1" hangingPunct="1"/>
            <a:r>
              <a:rPr lang="en-US" sz="3600" smtClean="0"/>
              <a:t>Applications of Conformity Research</a:t>
            </a:r>
          </a:p>
        </p:txBody>
      </p:sp>
      <p:sp>
        <p:nvSpPr>
          <p:cNvPr id="13315" name="Rectangle 3"/>
          <p:cNvSpPr>
            <a:spLocks noGrp="1" noChangeArrowheads="1"/>
          </p:cNvSpPr>
          <p:nvPr>
            <p:ph type="body" idx="4294967295"/>
          </p:nvPr>
        </p:nvSpPr>
        <p:spPr>
          <a:xfrm>
            <a:off x="762000" y="1143000"/>
            <a:ext cx="7772400" cy="4876800"/>
          </a:xfrm>
        </p:spPr>
        <p:txBody>
          <a:bodyPr/>
          <a:lstStyle/>
          <a:p>
            <a:pPr eaLnBrk="1" hangingPunct="1"/>
            <a:r>
              <a:rPr lang="en-US" sz="2800" b="1" smtClean="0"/>
              <a:t>Obedience to Authority: Stanley Milgram</a:t>
            </a:r>
          </a:p>
          <a:p>
            <a:pPr eaLnBrk="1" hangingPunct="1"/>
            <a:r>
              <a:rPr lang="en-US" sz="2000" b="1" smtClean="0"/>
              <a:t>Key ideas</a:t>
            </a:r>
          </a:p>
          <a:p>
            <a:pPr lvl="1" eaLnBrk="1" hangingPunct="1"/>
            <a:r>
              <a:rPr lang="en-US" sz="2000" smtClean="0"/>
              <a:t>Power of the situation- authority figure pressing you on.</a:t>
            </a:r>
          </a:p>
          <a:p>
            <a:pPr lvl="1" eaLnBrk="1" hangingPunct="1"/>
            <a:r>
              <a:rPr lang="en-US" sz="2000" smtClean="0"/>
              <a:t>Tendency of observers to commit the </a:t>
            </a:r>
            <a:r>
              <a:rPr lang="en-US" sz="2000" b="1" smtClean="0"/>
              <a:t>fundamental attribution error</a:t>
            </a:r>
          </a:p>
          <a:p>
            <a:pPr lvl="1" eaLnBrk="1" hangingPunct="1"/>
            <a:r>
              <a:rPr lang="en-US" sz="2000" b="1" smtClean="0"/>
              <a:t>Fundamental Attribution Error:</a:t>
            </a:r>
            <a:r>
              <a:rPr lang="en-US" sz="2000" smtClean="0"/>
              <a:t> is a theory describing cognitive tendency to predominantly over-value dispositional, or personality-based, explanations.  People predominantly presume that the actions of others are indicative of the "kind" of person they are, rather than the kind of situations that compels their behavior.</a:t>
            </a:r>
          </a:p>
          <a:p>
            <a:pPr lvl="1" eaLnBrk="1" hangingPunct="1"/>
            <a:r>
              <a:rPr lang="en-US" sz="2000" b="1" smtClean="0"/>
              <a:t>Self-serving bias: </a:t>
            </a:r>
            <a:r>
              <a:rPr lang="en-US" sz="2000" smtClean="0"/>
              <a:t>is a cognitive bias which tends to enhance the ego and self confidence of an individual. </a:t>
            </a:r>
          </a:p>
          <a:p>
            <a:pPr lvl="1" eaLnBrk="1" hangingPunct="1">
              <a:buFontTx/>
              <a:buNone/>
            </a:pPr>
            <a:endParaRPr lang="en-US" sz="2000" smtClean="0"/>
          </a:p>
          <a:p>
            <a:pPr lvl="1"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strVal val="4/3*#ppt_w"/>
                                          </p:val>
                                        </p:tav>
                                        <p:tav tm="100000">
                                          <p:val>
                                            <p:strVal val="#ppt_w"/>
                                          </p:val>
                                        </p:tav>
                                      </p:tavLst>
                                    </p:anim>
                                    <p:anim calcmode="lin" valueType="num">
                                      <p:cBhvr>
                                        <p:cTn id="8" dur="500" fill="hold"/>
                                        <p:tgtEl>
                                          <p:spTgt spid="1331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p:cTn id="13" dur="500" fill="hold"/>
                                        <p:tgtEl>
                                          <p:spTgt spid="13315">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1331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500" fill="hold"/>
                                        <p:tgtEl>
                                          <p:spTgt spid="13315">
                                            <p:txEl>
                                              <p:pRg st="1" end="1"/>
                                            </p:txEl>
                                          </p:spTgt>
                                        </p:tgtEl>
                                        <p:attrNameLst>
                                          <p:attrName>ppt_w</p:attrName>
                                        </p:attrNameLst>
                                      </p:cBhvr>
                                      <p:tavLst>
                                        <p:tav tm="0">
                                          <p:val>
                                            <p:strVal val="4/3*#ppt_w"/>
                                          </p:val>
                                        </p:tav>
                                        <p:tav tm="100000">
                                          <p:val>
                                            <p:strVal val="#ppt_w"/>
                                          </p:val>
                                        </p:tav>
                                      </p:tavLst>
                                    </p:anim>
                                    <p:anim calcmode="lin" valueType="num">
                                      <p:cBhvr>
                                        <p:cTn id="20" dur="500" fill="hold"/>
                                        <p:tgtEl>
                                          <p:spTgt spid="13315">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ppt_w</p:attrName>
                                        </p:attrNameLst>
                                      </p:cBhvr>
                                      <p:tavLst>
                                        <p:tav tm="0">
                                          <p:val>
                                            <p:strVal val="4/3*#ppt_w"/>
                                          </p:val>
                                        </p:tav>
                                        <p:tav tm="100000">
                                          <p:val>
                                            <p:strVal val="#ppt_w"/>
                                          </p:val>
                                        </p:tav>
                                      </p:tavLst>
                                    </p:anim>
                                    <p:anim calcmode="lin" valueType="num">
                                      <p:cBhvr>
                                        <p:cTn id="26" dur="500" fill="hold"/>
                                        <p:tgtEl>
                                          <p:spTgt spid="1331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p:cTn id="31" dur="500" fill="hold"/>
                                        <p:tgtEl>
                                          <p:spTgt spid="13315">
                                            <p:txEl>
                                              <p:pRg st="3" end="3"/>
                                            </p:txEl>
                                          </p:spTgt>
                                        </p:tgtEl>
                                        <p:attrNameLst>
                                          <p:attrName>ppt_w</p:attrName>
                                        </p:attrNameLst>
                                      </p:cBhvr>
                                      <p:tavLst>
                                        <p:tav tm="0">
                                          <p:val>
                                            <p:strVal val="4/3*#ppt_w"/>
                                          </p:val>
                                        </p:tav>
                                        <p:tav tm="100000">
                                          <p:val>
                                            <p:strVal val="#ppt_w"/>
                                          </p:val>
                                        </p:tav>
                                      </p:tavLst>
                                    </p:anim>
                                    <p:anim calcmode="lin" valueType="num">
                                      <p:cBhvr>
                                        <p:cTn id="32" dur="500" fill="hold"/>
                                        <p:tgtEl>
                                          <p:spTgt spid="13315">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p:cTn id="37" dur="500" fill="hold"/>
                                        <p:tgtEl>
                                          <p:spTgt spid="13315">
                                            <p:txEl>
                                              <p:pRg st="4" end="4"/>
                                            </p:txEl>
                                          </p:spTgt>
                                        </p:tgtEl>
                                        <p:attrNameLst>
                                          <p:attrName>ppt_w</p:attrName>
                                        </p:attrNameLst>
                                      </p:cBhvr>
                                      <p:tavLst>
                                        <p:tav tm="0">
                                          <p:val>
                                            <p:strVal val="4/3*#ppt_w"/>
                                          </p:val>
                                        </p:tav>
                                        <p:tav tm="100000">
                                          <p:val>
                                            <p:strVal val="#ppt_w"/>
                                          </p:val>
                                        </p:tav>
                                      </p:tavLst>
                                    </p:anim>
                                    <p:anim calcmode="lin" valueType="num">
                                      <p:cBhvr>
                                        <p:cTn id="38" dur="500" fill="hold"/>
                                        <p:tgtEl>
                                          <p:spTgt spid="13315">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3315">
                                            <p:txEl>
                                              <p:pRg st="5" end="5"/>
                                            </p:txEl>
                                          </p:spTgt>
                                        </p:tgtEl>
                                        <p:attrNameLst>
                                          <p:attrName>style.visibility</p:attrName>
                                        </p:attrNameLst>
                                      </p:cBhvr>
                                      <p:to>
                                        <p:strVal val="visible"/>
                                      </p:to>
                                    </p:set>
                                    <p:anim calcmode="lin" valueType="num">
                                      <p:cBhvr>
                                        <p:cTn id="43" dur="500" fill="hold"/>
                                        <p:tgtEl>
                                          <p:spTgt spid="13315">
                                            <p:txEl>
                                              <p:pRg st="5" end="5"/>
                                            </p:txEl>
                                          </p:spTgt>
                                        </p:tgtEl>
                                        <p:attrNameLst>
                                          <p:attrName>ppt_w</p:attrName>
                                        </p:attrNameLst>
                                      </p:cBhvr>
                                      <p:tavLst>
                                        <p:tav tm="0">
                                          <p:val>
                                            <p:strVal val="4/3*#ppt_w"/>
                                          </p:val>
                                        </p:tav>
                                        <p:tav tm="100000">
                                          <p:val>
                                            <p:strVal val="#ppt_w"/>
                                          </p:val>
                                        </p:tav>
                                      </p:tavLst>
                                    </p:anim>
                                    <p:anim calcmode="lin" valueType="num">
                                      <p:cBhvr>
                                        <p:cTn id="44" dur="500" fill="hold"/>
                                        <p:tgtEl>
                                          <p:spTgt spid="13315">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smtClean="0"/>
              <a:t>GROUPTHINK CAN BECOME DANGEROUS:</a:t>
            </a:r>
          </a:p>
        </p:txBody>
      </p:sp>
      <p:sp>
        <p:nvSpPr>
          <p:cNvPr id="9219" name="Content Placeholder 2"/>
          <p:cNvSpPr>
            <a:spLocks noGrp="1"/>
          </p:cNvSpPr>
          <p:nvPr>
            <p:ph idx="1"/>
          </p:nvPr>
        </p:nvSpPr>
        <p:spPr>
          <a:xfrm>
            <a:off x="685800" y="2895600"/>
            <a:ext cx="7772400" cy="3200400"/>
          </a:xfrm>
        </p:spPr>
        <p:txBody>
          <a:bodyPr/>
          <a:lstStyle/>
          <a:p>
            <a:r>
              <a:rPr lang="en-US" b="1" smtClean="0"/>
              <a:t>Deindividuation</a:t>
            </a:r>
            <a:r>
              <a:rPr lang="en-US" smtClean="0"/>
              <a:t>:  loss of self-awareness and self restraint occurring in group situations that foster arousal and anonymity.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t>Groupthink</a:t>
            </a:r>
          </a:p>
        </p:txBody>
      </p:sp>
      <p:sp>
        <p:nvSpPr>
          <p:cNvPr id="5123" name="Rectangle 3"/>
          <p:cNvSpPr>
            <a:spLocks noGrp="1" noChangeArrowheads="1"/>
          </p:cNvSpPr>
          <p:nvPr>
            <p:ph type="body" idx="4294967295"/>
          </p:nvPr>
        </p:nvSpPr>
        <p:spPr>
          <a:xfrm>
            <a:off x="685800" y="1981200"/>
            <a:ext cx="7772400" cy="4572000"/>
          </a:xfrm>
        </p:spPr>
        <p:txBody>
          <a:bodyPr/>
          <a:lstStyle/>
          <a:p>
            <a:pPr eaLnBrk="1" hangingPunct="1"/>
            <a:r>
              <a:rPr lang="en-US" smtClean="0"/>
              <a:t>Not all conformity is good though</a:t>
            </a:r>
          </a:p>
          <a:p>
            <a:pPr eaLnBrk="1" hangingPunct="1"/>
            <a:r>
              <a:rPr lang="en-US" smtClean="0"/>
              <a:t>Countless examples where conformity is disastrous </a:t>
            </a:r>
          </a:p>
          <a:p>
            <a:pPr lvl="1" eaLnBrk="1" hangingPunct="1"/>
            <a:r>
              <a:rPr lang="en-US" smtClean="0"/>
              <a:t>The Holocaust</a:t>
            </a:r>
          </a:p>
          <a:p>
            <a:pPr lvl="1" eaLnBrk="1" hangingPunct="1"/>
            <a:r>
              <a:rPr lang="en-US" smtClean="0"/>
              <a:t>Watergate Scandal</a:t>
            </a:r>
          </a:p>
          <a:p>
            <a:pPr lvl="1" eaLnBrk="1" hangingPunct="1"/>
            <a:r>
              <a:rPr lang="en-US" smtClean="0"/>
              <a:t>Space Shuttle Challenger</a:t>
            </a:r>
          </a:p>
          <a:p>
            <a:pPr lvl="1" eaLnBrk="1" hangingPunct="1">
              <a:buFontTx/>
              <a:buNone/>
            </a:pPr>
            <a:endParaRPr lang="en-US" smtClean="0"/>
          </a:p>
          <a:p>
            <a:pPr eaLnBrk="1" hangingPunct="1">
              <a:buFontTx/>
              <a:buNone/>
            </a:pPr>
            <a:endParaRPr lang="en-US" smtClean="0"/>
          </a:p>
          <a:p>
            <a:pPr eaLnBrk="1" hangingPunct="1"/>
            <a:endParaRPr lang="en-US" smtClean="0"/>
          </a:p>
        </p:txBody>
      </p:sp>
      <p:pic>
        <p:nvPicPr>
          <p:cNvPr id="5124" name="Picture 4" descr="bd05164_"/>
          <p:cNvPicPr>
            <a:picLocks noChangeAspect="1" noChangeArrowheads="1"/>
          </p:cNvPicPr>
          <p:nvPr/>
        </p:nvPicPr>
        <p:blipFill>
          <a:blip r:embed="rId2" cstate="print"/>
          <a:srcRect/>
          <a:stretch>
            <a:fillRect/>
          </a:stretch>
        </p:blipFill>
        <p:spPr bwMode="auto">
          <a:xfrm>
            <a:off x="6223000" y="4038600"/>
            <a:ext cx="2768600" cy="2678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barn(inHorizontal)">
                                      <p:cBhvr>
                                        <p:cTn id="17" dur="500"/>
                                        <p:tgtEl>
                                          <p:spTgt spid="5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barn(inHorizontal)">
                                      <p:cBhvr>
                                        <p:cTn id="22" dur="5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barn(inHorizontal)">
                                      <p:cBhvr>
                                        <p:cTn id="27" dur="500"/>
                                        <p:tgtEl>
                                          <p:spTgt spid="51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123">
                                            <p:txEl>
                                              <p:pRg st="3" end="3"/>
                                            </p:txEl>
                                          </p:spTgt>
                                        </p:tgtEl>
                                        <p:attrNameLst>
                                          <p:attrName>style.visibility</p:attrName>
                                        </p:attrNameLst>
                                      </p:cBhvr>
                                      <p:to>
                                        <p:strVal val="visible"/>
                                      </p:to>
                                    </p:set>
                                    <p:animEffect transition="in" filter="barn(inHorizontal)">
                                      <p:cBhvr>
                                        <p:cTn id="32" dur="500"/>
                                        <p:tgtEl>
                                          <p:spTgt spid="51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Effect transition="in" filter="barn(inHorizontal)">
                                      <p:cBhvr>
                                        <p:cTn id="3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524000"/>
            <a:ext cx="4419600" cy="4724400"/>
          </a:xfrm>
        </p:spPr>
        <p:txBody>
          <a:bodyPr>
            <a:normAutofit fontScale="92500"/>
          </a:bodyPr>
          <a:lstStyle/>
          <a:p>
            <a:r>
              <a:rPr lang="en-US" sz="2800" b="1" i="1" smtClean="0"/>
              <a:t>Groupthink</a:t>
            </a:r>
            <a:r>
              <a:rPr lang="en-US" sz="2800" smtClean="0"/>
              <a:t> is the desire to </a:t>
            </a:r>
            <a:r>
              <a:rPr lang="en-US" sz="2800" u="sng" smtClean="0"/>
              <a:t>avoid dissent from the group’s position </a:t>
            </a:r>
            <a:r>
              <a:rPr lang="en-US" sz="2800" smtClean="0"/>
              <a:t>so as to maintain a consensus of the group. </a:t>
            </a:r>
          </a:p>
          <a:p>
            <a:r>
              <a:rPr lang="en-US" sz="2800" smtClean="0"/>
              <a:t>Generally, groupthink occurs </a:t>
            </a:r>
            <a:r>
              <a:rPr lang="en-US" sz="2800" u="sng" smtClean="0"/>
              <a:t>when a very important decision is made in a stressful situation </a:t>
            </a:r>
            <a:r>
              <a:rPr lang="en-US" sz="2800" smtClean="0"/>
              <a:t>and when the stakes are potentially very high. </a:t>
            </a:r>
          </a:p>
        </p:txBody>
      </p:sp>
      <p:sp>
        <p:nvSpPr>
          <p:cNvPr id="4" name="Rectangle 3"/>
          <p:cNvSpPr/>
          <p:nvPr/>
        </p:nvSpPr>
        <p:spPr>
          <a:xfrm>
            <a:off x="2667000" y="304800"/>
            <a:ext cx="371159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Groupthink</a:t>
            </a:r>
          </a:p>
        </p:txBody>
      </p:sp>
      <p:pic>
        <p:nvPicPr>
          <p:cNvPr id="11268" name="Picture 5" descr="groupthink2"/>
          <p:cNvPicPr>
            <a:picLocks noChangeAspect="1" noChangeArrowheads="1"/>
          </p:cNvPicPr>
          <p:nvPr/>
        </p:nvPicPr>
        <p:blipFill>
          <a:blip r:embed="rId2" cstate="print"/>
          <a:srcRect/>
          <a:stretch>
            <a:fillRect/>
          </a:stretch>
        </p:blipFill>
        <p:spPr bwMode="auto">
          <a:xfrm>
            <a:off x="4419600" y="1752600"/>
            <a:ext cx="5053013"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4839</Words>
  <Application>Microsoft Office PowerPoint</Application>
  <PresentationFormat>On-screen Show (4:3)</PresentationFormat>
  <Paragraphs>423</Paragraphs>
  <Slides>67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Chart</vt:lpstr>
      <vt:lpstr>PowerPoint Presentation</vt:lpstr>
      <vt:lpstr>Conformity </vt:lpstr>
      <vt:lpstr>PowerPoint Presentation</vt:lpstr>
      <vt:lpstr>Groups Encourage</vt:lpstr>
      <vt:lpstr>Social Influences on Individuals</vt:lpstr>
      <vt:lpstr>PowerPoint Presentation</vt:lpstr>
      <vt:lpstr>GROUPTHINK CAN BECOME DANGEROUS:</vt:lpstr>
      <vt:lpstr>Groupthink</vt:lpstr>
      <vt:lpstr>PowerPoint Presentation</vt:lpstr>
      <vt:lpstr>Groupthink, continued…</vt:lpstr>
      <vt:lpstr>Acting Like Lemmings</vt:lpstr>
      <vt:lpstr>Behavior is Contagious</vt:lpstr>
      <vt:lpstr>Chameleon Effect</vt:lpstr>
      <vt:lpstr>In Group and Out Group</vt:lpstr>
      <vt:lpstr>Examples of Ingroup/Outgroup</vt:lpstr>
      <vt:lpstr>Why People Join Cults</vt:lpstr>
      <vt:lpstr>Pratkanis and Aronson (1992): How to become a cult leader</vt:lpstr>
      <vt:lpstr>Cult Leader Tips</vt:lpstr>
      <vt:lpstr>Cognitive Dissonance</vt:lpstr>
      <vt:lpstr>Credibility</vt:lpstr>
      <vt:lpstr>Time Control</vt:lpstr>
      <vt:lpstr>Cult Leader Tips</vt:lpstr>
      <vt:lpstr>How People Leave:</vt:lpstr>
      <vt:lpstr>Jim Jones and The People’s Temple</vt:lpstr>
      <vt:lpstr>The Manson Family</vt:lpstr>
      <vt:lpstr>Heaven’s Gate</vt:lpstr>
      <vt:lpstr>Branch Davidians</vt:lpstr>
      <vt:lpstr>David Koresh</vt:lpstr>
      <vt:lpstr>Waco, Texas</vt:lpstr>
      <vt:lpstr>Social Facilitation</vt:lpstr>
      <vt:lpstr>Social Influences on Individuals</vt:lpstr>
      <vt:lpstr>Hand Crank Study</vt:lpstr>
      <vt:lpstr>Tug of War Study</vt:lpstr>
      <vt:lpstr>Responses to Social Influence</vt:lpstr>
      <vt:lpstr>Conformity and Solomon Asch</vt:lpstr>
      <vt:lpstr>Asch Experiment </vt:lpstr>
      <vt:lpstr>Asch: Other Variables</vt:lpstr>
      <vt:lpstr>PowerPoint Presentation</vt:lpstr>
      <vt:lpstr>What is Social Influence? </vt:lpstr>
      <vt:lpstr>Sources of Authority (Power)</vt:lpstr>
      <vt:lpstr>Compliance</vt:lpstr>
      <vt:lpstr>Compliance Techniques</vt:lpstr>
      <vt:lpstr>Compliance Techniques 2</vt:lpstr>
      <vt:lpstr>Compliance Techniques 3</vt:lpstr>
      <vt:lpstr>Resisting Obedience</vt:lpstr>
      <vt:lpstr>PowerPoint Presentation</vt:lpstr>
      <vt:lpstr>Milgram Experiment </vt:lpstr>
      <vt:lpstr>PowerPoint Presentation</vt:lpstr>
      <vt:lpstr>Adolf Eichmann </vt:lpstr>
      <vt:lpstr>Applications of Conformity Research</vt:lpstr>
      <vt:lpstr>PowerPoint Presentation</vt:lpstr>
      <vt:lpstr>Milgram Experiment </vt:lpstr>
      <vt:lpstr>Milgram Experiment </vt:lpstr>
      <vt:lpstr>Why did so many obey?</vt:lpstr>
      <vt:lpstr>Obedience</vt:lpstr>
      <vt:lpstr>Social Influences on Individuals</vt:lpstr>
      <vt:lpstr>Social Influences on Individuals</vt:lpstr>
      <vt:lpstr>What reduces compliance? </vt:lpstr>
      <vt:lpstr>What did not reduce compliance? </vt:lpstr>
      <vt:lpstr>We Do What We're Told</vt:lpstr>
      <vt:lpstr>Social Influences on Individuals</vt:lpstr>
      <vt:lpstr>Increasing Helping Behavior</vt:lpstr>
      <vt:lpstr>Social Influences on Individuals</vt:lpstr>
      <vt:lpstr>Social Influences on Individuals</vt:lpstr>
      <vt:lpstr>PowerPoint Presentation</vt:lpstr>
      <vt:lpstr>Adolf Eichmann </vt:lpstr>
      <vt:lpstr>Applications of Conformity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Owner</cp:lastModifiedBy>
  <cp:revision>55</cp:revision>
  <dcterms:created xsi:type="dcterms:W3CDTF">2011-03-08T01:43:37Z</dcterms:created>
  <dcterms:modified xsi:type="dcterms:W3CDTF">2013-02-19T10:36:33Z</dcterms:modified>
</cp:coreProperties>
</file>