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1" r:id="rId1"/>
  </p:sldMasterIdLst>
  <p:sldIdLst>
    <p:sldId id="256" r:id="rId2"/>
    <p:sldId id="257" r:id="rId3"/>
    <p:sldId id="286" r:id="rId4"/>
    <p:sldId id="258" r:id="rId5"/>
    <p:sldId id="259" r:id="rId6"/>
    <p:sldId id="260" r:id="rId7"/>
    <p:sldId id="267" r:id="rId8"/>
    <p:sldId id="269" r:id="rId9"/>
    <p:sldId id="270" r:id="rId10"/>
    <p:sldId id="272" r:id="rId11"/>
    <p:sldId id="273" r:id="rId12"/>
    <p:sldId id="274" r:id="rId13"/>
    <p:sldId id="275" r:id="rId14"/>
    <p:sldId id="277" r:id="rId15"/>
    <p:sldId id="278" r:id="rId16"/>
    <p:sldId id="279" r:id="rId17"/>
    <p:sldId id="281" r:id="rId18"/>
    <p:sldId id="287" r:id="rId19"/>
    <p:sldId id="282" r:id="rId20"/>
    <p:sldId id="283" r:id="rId21"/>
    <p:sldId id="284" r:id="rId22"/>
    <p:sldId id="288" r:id="rId23"/>
    <p:sldId id="285" r:id="rId24"/>
    <p:sldId id="280" r:id="rId25"/>
    <p:sldId id="261" r:id="rId26"/>
    <p:sldId id="262" r:id="rId27"/>
    <p:sldId id="263" r:id="rId28"/>
    <p:sldId id="264" r:id="rId29"/>
    <p:sldId id="289" r:id="rId30"/>
    <p:sldId id="265" r:id="rId31"/>
    <p:sldId id="290" r:id="rId32"/>
    <p:sldId id="291" r:id="rId33"/>
    <p:sldId id="266" r:id="rId34"/>
    <p:sldId id="292" r:id="rId35"/>
    <p:sldId id="293" r:id="rId36"/>
    <p:sldId id="294" r:id="rId37"/>
    <p:sldId id="295" r:id="rId38"/>
    <p:sldId id="296" r:id="rId39"/>
    <p:sldId id="297" r:id="rId40"/>
    <p:sldId id="298" r:id="rId41"/>
    <p:sldId id="299" r:id="rId42"/>
    <p:sldId id="300" r:id="rId43"/>
    <p:sldId id="301" r:id="rId44"/>
    <p:sldId id="302" r:id="rId45"/>
    <p:sldId id="304" r:id="rId46"/>
    <p:sldId id="303" r:id="rId47"/>
    <p:sldId id="305" r:id="rId48"/>
    <p:sldId id="307" r:id="rId49"/>
    <p:sldId id="308" r:id="rId50"/>
    <p:sldId id="309" r:id="rId51"/>
    <p:sldId id="324" r:id="rId52"/>
    <p:sldId id="306" r:id="rId53"/>
    <p:sldId id="312" r:id="rId54"/>
    <p:sldId id="313" r:id="rId55"/>
    <p:sldId id="325" r:id="rId56"/>
    <p:sldId id="326" r:id="rId57"/>
    <p:sldId id="323" r:id="rId58"/>
    <p:sldId id="322" r:id="rId59"/>
    <p:sldId id="315" r:id="rId60"/>
    <p:sldId id="310" r:id="rId61"/>
    <p:sldId id="320" r:id="rId62"/>
    <p:sldId id="319" r:id="rId63"/>
    <p:sldId id="317" r:id="rId64"/>
    <p:sldId id="327" r:id="rId65"/>
    <p:sldId id="328" r:id="rId66"/>
    <p:sldId id="336" r:id="rId67"/>
    <p:sldId id="337" r:id="rId68"/>
    <p:sldId id="334" r:id="rId69"/>
    <p:sldId id="335" r:id="rId70"/>
    <p:sldId id="332" r:id="rId71"/>
    <p:sldId id="333" r:id="rId72"/>
    <p:sldId id="338" r:id="rId73"/>
    <p:sldId id="339" r:id="rId74"/>
    <p:sldId id="340" r:id="rId75"/>
    <p:sldId id="341" r:id="rId76"/>
    <p:sldId id="352" r:id="rId77"/>
    <p:sldId id="342" r:id="rId78"/>
    <p:sldId id="343" r:id="rId79"/>
    <p:sldId id="330" r:id="rId80"/>
    <p:sldId id="345" r:id="rId81"/>
    <p:sldId id="344" r:id="rId82"/>
    <p:sldId id="347" r:id="rId83"/>
    <p:sldId id="348" r:id="rId84"/>
    <p:sldId id="350" r:id="rId85"/>
    <p:sldId id="351"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67"/>
      </p:cViewPr>
      <p:guideLst>
        <p:guide orient="horz" pos="2160"/>
        <p:guide pos="3840"/>
      </p:guideLst>
    </p:cSldViewPr>
  </p:slideViewPr>
  <p:notesTextViewPr>
    <p:cViewPr>
      <p:scale>
        <a:sx n="3" d="2"/>
        <a:sy n="3" d="2"/>
      </p:scale>
      <p:origin x="0" y="0"/>
    </p:cViewPr>
  </p:notesTextViewPr>
  <p:sorterViewPr>
    <p:cViewPr>
      <p:scale>
        <a:sx n="100" d="100"/>
        <a:sy n="100" d="100"/>
      </p:scale>
      <p:origin x="0" y="-1523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AF239A9A-B4B0-4B32-B8CD-2E25E95134C4}" type="datetimeFigureOut">
              <a:rPr lang="en-US" smtClean="0"/>
              <a:t>3/15/2019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D22F896-40B5-4ADD-8801-0D06FADFA095}" type="slidenum">
              <a:rPr lang="en-US" smtClean="0"/>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83312006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61E721-B01C-4D5D-A3CA-2E5518383F10}" type="datetimeFigureOut">
              <a:rPr lang="en-US" smtClean="0"/>
              <a:t>3/15/2019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79219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13FEF9-69D0-4F8C-A336-59491FBEDC47}" type="datetimeFigureOut">
              <a:rPr lang="en-US" smtClean="0"/>
              <a:t>3/15/2019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97245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1E21DC-8981-44E6-BC8C-2BA8F673FFBB}" type="datetimeFigureOut">
              <a:rPr lang="en-US" smtClean="0"/>
              <a:t>3/15/2019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98395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AEB9C5D3-0140-4E75-8D7F-C0623D06DFD7}" type="datetimeFigureOut">
              <a:rPr lang="en-US" smtClean="0"/>
              <a:t>3/15/2019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D22F896-40B5-4ADD-8801-0D06FADFA095}" type="slidenum">
              <a:rPr lang="en-US" smtClean="0"/>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06074003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A5666F9-5B40-48E0-8DFD-99EF944CDD22}" type="datetimeFigureOut">
              <a:rPr lang="en-US" smtClean="0"/>
              <a:t>3/15/2019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22312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A698D6B-2C72-4E21-9893-A649C6E2A47D}" type="datetimeFigureOut">
              <a:rPr lang="en-US" smtClean="0"/>
              <a:t>3/15/2019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61353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6811C9-A66C-49F0-970E-F7B68D9109A0}" type="datetimeFigureOut">
              <a:rPr lang="en-US" smtClean="0"/>
              <a:t>3/15/2019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2617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01AE78-96A2-4A23-B183-3B6DB4374FE7}" type="datetimeFigureOut">
              <a:rPr lang="en-US" smtClean="0"/>
              <a:t>3/15/2019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46747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3AE0757-B101-4811-9189-10EB2F458E2D}" type="datetimeFigureOut">
              <a:rPr lang="en-US" smtClean="0"/>
              <a:t>3/15/2019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D22F896-40B5-4ADD-8801-0D06FADFA095}"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6298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EBDC078-589F-40E3-816C-EE21D62B5BBA}" type="datetimeFigureOut">
              <a:rPr lang="en-US" smtClean="0"/>
              <a:t>3/15/2019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D22F896-40B5-4ADD-8801-0D06FADFA095}"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46015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C7004436-CA73-4D53-89B4-2A5C7347BF2F}" type="datetimeFigureOut">
              <a:rPr lang="en-US" smtClean="0"/>
              <a:t>3/15/2019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D22F896-40B5-4ADD-8801-0D06FADFA095}"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0783752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rds.yahoo.com/_ylt=A0WTefaSiUhLnxcAVFujzbkF/SIG=124cnmpo7/EXP=1263131410/**http:/www.flickr.com/photos/airport/1442303959/" TargetMode="Externa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hyperlink" Target="http://rds.yahoo.com/_ylt=A0WTefa1iUhLcB8AYtyjzbkF/SIG=128sblg54/EXP=1263131445/**http:/www.flickr.com/photos/8236877@N06/210582481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en.wikipedia.org/wiki/File:Volunteers_of_America_Soup_Kitchen_WDC.gif" TargetMode="Externa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reuther.wayne.edu/faces/evicted.html"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english.uiuc.edu/maps/depression/photoessay.htm" TargetMode="Externa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rds.yahoo.com/_ylt=A0WTefiriEhLem0BTDGjzbkF/SIG=128ld7oba/EXP=1263131179/**http:/www.flickr.com/photos/don-iannone/3058063175/"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weru.ksu.edu/new_weru/multimedia/dustbowl/big/dustbowl2b.jpg" TargetMode="Externa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upload.wikimedia.org/wikipedia/commons/2/2a/Wea01422.jpg"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upload.wikimedia.org/wikipedia/commons/4/44/Oklahoman_boy_during_the_Dust_Bowl_era.jpg" TargetMode="Externa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upload.wikimedia.org/wikipedia/commons/b/b3/Okie_car_rear_view_1941.jpg" TargetMode="Externa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hyperlink" Target="http://rds.yahoo.com/_ylt=A0WTefjX10lLWDEBbUijzbkF/SIG=12292puka/EXP=1263216983/**http:/chromatism.net/current/images/okies.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rds.yahoo.com/_ylt=A0WTefRdh0hLKKEAzOKjzbkF/SIG=1288jb7aj/EXP=1263130845/**http:/www.flickr.com/photos/don-iannone/3058900394/" TargetMode="Externa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rds.yahoo.com/_ylt=A9G_bHNKDkpLMBEBaPejzbkF/SIG=12jp2fbl0/EXP=1263230922/**http:/www.us-coin-values-advisor.com/images/Herbert-Hoover.jpg"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rds.yahoo.com/_ylt=A0WTefj.iUhLlgoAZ..jzbkF/SIG=139k1ighb/EXP=1263131518/**http:/images.encarta.msn.com/xrefmedia/sharemed/targets/images/pho/t029/T029195A.jpg" TargetMode="External"/><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www.loc.gov/exhibits/treasures/images/at0058g_2s.jpg"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rds.yahoo.com/_ylt=A0WTb_23wV5LiD4AKLejzbkF/SIG=11ogpntju/EXP=1264587575/**http:/www.kipnotes.com/hoover1A.jpg" TargetMode="Externa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hyperlink" Target="http://rds.yahoo.com/_ylt=A0WTb_ziwV5LpD4AubGjzbkF/SIG=12gthco0r/EXP=1264587618/**http:/www.geppisentertainment.com/images/hake/roosevelt.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rds.yahoo.com/_ylt=A0WTb_qVwl5LgTgAFsGjzbkF/SIG=12qs5padh/EXP=1264587797/**http:/portrait.kaar.at/USA%202/images/franklin_delano_roosevelt.jpg" TargetMode="Externa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hyperlink" Target="http://rds.yahoo.com/_ylt=A0WTb_oNw15LZ3wAE1ijzbkF/SIG=128h4e23h/EXP=1264587917/**http:/www.flickr.com/photos/28834540@N00/16264672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8" Type="http://schemas.openxmlformats.org/officeDocument/2006/relationships/hyperlink" Target="http://rds.yahoo.com/_ylt=A0WTb_jlw15Lfk0AS0CjzbkF/SIG=132a2m560/EXP=1264588133/**http:/www.jimnicholsufo.com/wp-content/uploads/2007/09/franklin-roosevelt.jpg" TargetMode="External"/><Relationship Id="rId3" Type="http://schemas.openxmlformats.org/officeDocument/2006/relationships/image" Target="../media/image75.jpeg"/><Relationship Id="rId7" Type="http://schemas.openxmlformats.org/officeDocument/2006/relationships/image" Target="../media/image77.jpeg"/><Relationship Id="rId2" Type="http://schemas.openxmlformats.org/officeDocument/2006/relationships/hyperlink" Target="http://rds.yahoo.com/_ylt=A0WTb_2Ew15Liz4AEsSjzbkF/SIG=1230oote2/EXP=1264588036/**http:/personal.rhul.ac.uk/ZNRA/133/hcfdr08.jpg" TargetMode="External"/><Relationship Id="rId1" Type="http://schemas.openxmlformats.org/officeDocument/2006/relationships/slideLayout" Target="../slideLayouts/slideLayout2.xml"/><Relationship Id="rId6" Type="http://schemas.openxmlformats.org/officeDocument/2006/relationships/hyperlink" Target="http://www.disabilitymuseum.org/utils/image_wrapper.php?visual_still_id=598&amp;amp;max_width=550&amp;amp;max_height=550&amp;amp;border_width=0&amp;amp;border_color=000000&amp;amp;overlay_text=Courtesy+of+the+Franklin+D.+Roosevelt+Library&amp;amp;text_placement=bottom&amp;amp;emboss_text=1&amp;amp;text_justification=center&amp;amp;box_text=0&amp;amp;text_color=guess&amp;amp;place_text_on_image=0" TargetMode="External"/><Relationship Id="rId11" Type="http://schemas.openxmlformats.org/officeDocument/2006/relationships/image" Target="../media/image79.jpeg"/><Relationship Id="rId5" Type="http://schemas.openxmlformats.org/officeDocument/2006/relationships/image" Target="../media/image76.jpeg"/><Relationship Id="rId10" Type="http://schemas.openxmlformats.org/officeDocument/2006/relationships/hyperlink" Target="http://rds.yahoo.com/_ylt=A0WTbx4bxF5LRkIAyMGjzbkF/SIG=145ku7rln/EXP=1264588187/**http:/i.cdn.turner.com/sivault/multimedia/photo_gallery/0907/presidents.sports/images/franklin-D-roosevelt.2.jpg" TargetMode="External"/><Relationship Id="rId4" Type="http://schemas.openxmlformats.org/officeDocument/2006/relationships/hyperlink" Target="http://www.disabilitymuseum.org/utils/image_wrapper.php?visual_still_id=2047&amp;amp;max_width=550&amp;amp;max_height=550&amp;amp;border_width=0&amp;amp;border_color=000000&amp;amp;overlay_text=Courtesy+of+the+Franklin+D.+Roosevelt+Library&amp;amp;text_placement=bottom&amp;amp;emboss_text=1&amp;amp;text_justification=right&amp;amp;box_text=0&amp;amp;text_color=guess&amp;amp;place_text_on_image=0" TargetMode="External"/><Relationship Id="rId9" Type="http://schemas.openxmlformats.org/officeDocument/2006/relationships/image" Target="../media/image78.jpeg"/></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rds.yahoo.com/_ylt=A9G_bI93i0hL0twANbmjzbkF/SIG=124v6s38p/EXP=1263131895/**http:/www.flickr.com/photos/jamiedfw/900389151/"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abcnews.go.com/politics/inauguration/popup?id=412836"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chnm.gmu.edu/acpstah/unitdocs/unit8/lesson3/nybank.jpg" TargetMode="Externa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hyperlink" Target="http://www.history.com/this-day-in-history.do?action=Article&amp;id=5755"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history.sandiego.edu/GEN/20th/fc/0.html" TargetMode="External"/><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en.wikipedia.org/wiki/File:Volunteers_of_America_Soup_Kitchen_WDC.gif" TargetMode="Externa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5.jpeg"/></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rds.yahoo.com/_ylt=A0WTb_1Q8mVLMlAABrejzbkF/SIG=1321b65hr/EXP=1265058768/**http:/www.museum.state.il.us/ismdepts/art/sadorus/Images/wheat_harvesting.jpg" TargetMode="Externa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5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americanhistory.si.edu/presidency/images/medium/2000-7801_M.jpg"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rds.yahoo.com/_ylt=A0WTb_688WVLc2oA.nujzbkF/SIG=12pufia5t/EXP=1265058620/**http:/brandavenue.typepad.com/brand_avenue/images/2007/11/13/tva.jpg" TargetMode="Externa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3" Type="http://schemas.openxmlformats.org/officeDocument/2006/relationships/hyperlink" Target="http://rds.yahoo.com/_ylt=A0WTefRWikhLZ6cAX6SjzbkF/SIG=12psool9h/EXP=1263131606/**http:/blacktuesday.info/images/Black%20Tuesday/Black_Tuesday_2.jpg"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9.jpeg"/><Relationship Id="rId7" Type="http://schemas.openxmlformats.org/officeDocument/2006/relationships/image" Target="../media/image111.jpeg"/><Relationship Id="rId2" Type="http://schemas.openxmlformats.org/officeDocument/2006/relationships/hyperlink" Target="http://rds.yahoo.com/_ylt=A0WTb_748WVL_FAA7FGjzbkF/SIG=12vjlgnic/EXP=1265058680/**http:/images.publicradio.org/content/2009/05/21/20090521_cccworkers_33.jpg" TargetMode="External"/><Relationship Id="rId1" Type="http://schemas.openxmlformats.org/officeDocument/2006/relationships/slideLayout" Target="../slideLayouts/slideLayout2.xml"/><Relationship Id="rId6" Type="http://schemas.openxmlformats.org/officeDocument/2006/relationships/hyperlink" Target="http://rds.yahoo.com/_ylt=A0WTb_r08WVLw1sA1r2JzbkF;_ylu=X3oDMTBpdnJhMHUzBHBvcwMxBHNlYwNzcgR2dGlkAw--/SIG=1jpf8ts77/EXP=1265058676/**http:/images.search.yahoo.com/images/view?back=http://images.search.yahoo.com/search/images?p=civilian+conservation+corps&amp;sado=1&amp;ei=utf-8&amp;fr=yfp-t-701&amp;fr2=sg-gac&amp;w=889&amp;h=872&amp;imgurl=people.maine.com/publius/almanac/encycweb/images/cccassn1.JPG&amp;rurl=http://people.maine.com/publius/almanac/encycweb/htm/CCC.HTM&amp;size=81k&amp;name=cccassn1+JPG&amp;p=civilian+conservation+corps&amp;oid=d9a301eaa3b55a16&amp;fr2=sg-gac&amp;no=1&amp;tt=17435&amp;sigr=11sg3su95&amp;sigi=11tb67pjg&amp;sigb=13i856jmf" TargetMode="External"/><Relationship Id="rId5" Type="http://schemas.openxmlformats.org/officeDocument/2006/relationships/image" Target="../media/image110.jpeg"/><Relationship Id="rId4" Type="http://schemas.openxmlformats.org/officeDocument/2006/relationships/hyperlink" Target="http://rds.yahoo.com/_ylt=A0WTb_r08WVLw1sA172JzbkF;_ylu=X3oDMTBpZTByOGFiBHBvcwMyBHNlYwNzcgR2dGlkAw--/SIG=1jqvb85fj/EXP=1265058676/**http:/images.search.yahoo.com/images/view?back=http://images.search.yahoo.com/search/images?p=civilian+conservation+corps&amp;sado=1&amp;ei=utf-8&amp;fr=yfp-t-701&amp;fr2=sg-gac&amp;w=932&amp;h=926&amp;imgurl=people.maine.com/publius/almanac/encycweb/images/cccassn2.jpg&amp;rurl=http://people.maine.com/publius/almanac/encycweb/htm/CCC.HTM&amp;size=104k&amp;name=cccassn2+jpg&amp;p=civilian+conservation+corps&amp;oid=fcfb84c68d4bc1b8&amp;fr2=sg-gac&amp;no=2&amp;tt=17435&amp;sigr=11sg3su95&amp;sigi=11t20i86j&amp;sigb=13i856jmf" TargetMode="External"/><Relationship Id="rId9" Type="http://schemas.openxmlformats.org/officeDocument/2006/relationships/image" Target="../media/image113.jpeg"/></Relationships>
</file>

<file path=ppt/slides/_rels/slide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www.fdrlibrary.marist.edu/images/photodb/27-0939a.gif"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newdeal.feri.org/library/s39.htm" TargetMode="External"/><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hyperlink" Target="http://newdeal.feri.org/library/s32.htm"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rds.yahoo.com/_ylt=A9G_bHK37mdLSgwA5sejzbkF/SIG=12ra8n344/EXP=1265188919/**http:/www.enterstageright.com/archive/articles/0206/022006coughlin.jpg" TargetMode="Externa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hyperlink" Target="http://rds.yahoo.com/_ylt=A0WTb_6V82VLWlsAkzqjzbkF/SIG=14qvacak8/EXP=1265059093/**http:/posterous.com/getfile/files.posterous.com/blackerton/Pd3pCfmOuEB8RdBOJLkRQ55T4p4WS2OSudLyZPQoHpcSNQipY4essynIeFMi/Huey_Long.jpg" TargetMode="Externa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7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rds.yahoo.com/_ylt=A9G_bHJ27mdLFQoA5RmjzbkF/SIG=123im2sio/EXP=1265188854/**http:/www.wpclipart.com/money/money_bags_2.png" TargetMode="Externa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7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hyperlink" Target="http://rds.yahoo.com/_ylt=A9G_bI9e82dLJCkAuvajzbkF/SIG=13dg5lfo3/EXP=1265190110/**http:/www.militaryplaques.com/Government/Social-Security-Administration-Plaque%20M.jpg" TargetMode="Externa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7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hyperlink" Target="http://rds.yahoo.com/_ylt=A9G_bI..8WdL4yoAQMqjzbkF/SIG=129pen0f4/EXP=1265189694/**http:/www.loc.gov/exhibits/brown/images/br0022bs.jpg" TargetMode="External"/><Relationship Id="rId2" Type="http://schemas.openxmlformats.org/officeDocument/2006/relationships/image" Target="../media/image144.jpeg"/><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hyperlink" Target="http://rds.yahoo.com/_ylt=A9G_bF6j72dLYzgAWHijzbkF/SIG=131h19gcd/EXP=1265189155/**http:/www.martinipink.com/wp-content/uploads/2008/07/mary-mcleod-bethune.jpg" TargetMode="External"/><Relationship Id="rId4" Type="http://schemas.openxmlformats.org/officeDocument/2006/relationships/image" Target="../media/image145.jpeg"/></Relationships>
</file>

<file path=ppt/slides/_rels/slide8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hyperlink" Target="http://rds.yahoo.com/_ylt=A9G_bHPT82dLmikAjByjzbkF/SIG=137a686fk/EXP=1265190227/**http:/www.sonofthesouth.net/slavery/abraham-lincoln/pictures/abraham-lincoln-2.jpg"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rds.yahoo.com/_ylt=A0WTb_26S0FNuQoAl52jzbkF/SIG=149bhii08/EXP=1296211258/**http:/library.thinkquest.org/07aug/00841/GREAT%20DEPRESSION/great%20depression%20pics/great%20depression.gif" TargetMode="Externa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rds.yahoo.com/_ylt=A0WTefc5iUhLhVAA.JCjzbkF/SIG=1252h0cvr/EXP=1263131321/**http:/www.flickr.com/photos/pingnews/2890977024/" TargetMode="Externa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4"/>
          <p:cNvSpPr>
            <a:spLocks noChangeArrowheads="1" noChangeShapeType="1" noTextEdit="1"/>
          </p:cNvSpPr>
          <p:nvPr/>
        </p:nvSpPr>
        <p:spPr bwMode="auto">
          <a:xfrm>
            <a:off x="3663042" y="1338943"/>
            <a:ext cx="4970463" cy="3733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The </a:t>
            </a:r>
          </a:p>
          <a:p>
            <a:pPr algn="ct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Great </a:t>
            </a:r>
          </a:p>
          <a:p>
            <a:pPr algn="ct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Depression</a:t>
            </a:r>
          </a:p>
        </p:txBody>
      </p:sp>
    </p:spTree>
    <p:extLst>
      <p:ext uri="{BB962C8B-B14F-4D97-AF65-F5344CB8AC3E}">
        <p14:creationId xmlns:p14="http://schemas.microsoft.com/office/powerpoint/2010/main" val="12803889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31662" y="332705"/>
            <a:ext cx="10972800" cy="1143000"/>
          </a:xfrm>
        </p:spPr>
        <p:txBody>
          <a:bodyPr/>
          <a:lstStyle/>
          <a:p>
            <a:pPr eaLnBrk="1" hangingPunct="1"/>
            <a:r>
              <a:rPr lang="en-US" altLang="en-US" b="1" dirty="0" smtClean="0"/>
              <a:t>F.D.R. Memorial</a:t>
            </a:r>
          </a:p>
        </p:txBody>
      </p:sp>
      <p:pic>
        <p:nvPicPr>
          <p:cNvPr id="32771"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230" y="1600591"/>
            <a:ext cx="9369481" cy="469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7"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2029" y="332705"/>
            <a:ext cx="2894975" cy="323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184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5080957" y="123646"/>
            <a:ext cx="5515155" cy="838200"/>
          </a:xfrm>
          <a:ln w="57150">
            <a:solidFill>
              <a:schemeClr val="accent2"/>
            </a:solidFill>
            <a:miter lim="800000"/>
            <a:headEnd/>
            <a:tailEnd/>
          </a:ln>
        </p:spPr>
        <p:txBody>
          <a:bodyPr/>
          <a:lstStyle/>
          <a:p>
            <a:pPr eaLnBrk="1" hangingPunct="1"/>
            <a:r>
              <a:rPr lang="en-US" altLang="en-US" sz="4000" dirty="0" smtClean="0"/>
              <a:t>Soup Kitchens</a:t>
            </a:r>
          </a:p>
        </p:txBody>
      </p:sp>
      <p:sp>
        <p:nvSpPr>
          <p:cNvPr id="33795" name="Rectangle 3"/>
          <p:cNvSpPr>
            <a:spLocks noGrp="1" noChangeArrowheads="1"/>
          </p:cNvSpPr>
          <p:nvPr>
            <p:ph type="subTitle" idx="1"/>
          </p:nvPr>
        </p:nvSpPr>
        <p:spPr>
          <a:xfrm>
            <a:off x="1319840" y="1236420"/>
            <a:ext cx="3976778" cy="1897811"/>
          </a:xfrm>
          <a:ln w="38100">
            <a:solidFill>
              <a:srgbClr val="FF6600"/>
            </a:solidFill>
            <a:miter lim="800000"/>
            <a:headEnd/>
            <a:tailEnd/>
          </a:ln>
        </p:spPr>
        <p:txBody>
          <a:bodyPr/>
          <a:lstStyle/>
          <a:p>
            <a:pPr eaLnBrk="1" hangingPunct="1">
              <a:lnSpc>
                <a:spcPct val="90000"/>
              </a:lnSpc>
            </a:pPr>
            <a:r>
              <a:rPr lang="en-US" altLang="en-US" dirty="0" smtClean="0"/>
              <a:t>Soup kitchens were opened across the country.  In many cases the organizations designed to help the poor ran out of money to operate.</a:t>
            </a:r>
          </a:p>
        </p:txBody>
      </p:sp>
      <p:pic>
        <p:nvPicPr>
          <p:cNvPr id="33796" name="Picture 5" descr="300px-Volunteers_of_America_Soup_Kitchen_WD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3046" y="1525602"/>
            <a:ext cx="4526417" cy="267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soup kitche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7121" y="3408805"/>
            <a:ext cx="3622795" cy="2770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2954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590800" y="330200"/>
            <a:ext cx="9601200" cy="1485900"/>
          </a:xfrm>
        </p:spPr>
        <p:txBody>
          <a:bodyPr/>
          <a:lstStyle/>
          <a:p>
            <a:r>
              <a:rPr lang="en-US" altLang="en-US" b="1" dirty="0" smtClean="0"/>
              <a:t>Looking for Work</a:t>
            </a:r>
          </a:p>
        </p:txBody>
      </p:sp>
      <p:pic>
        <p:nvPicPr>
          <p:cNvPr id="34819" name="Content Placeholder 3" descr="scan0017.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67472" y="1816100"/>
            <a:ext cx="3473451" cy="4525963"/>
          </a:xfrm>
        </p:spPr>
      </p:pic>
      <p:pic>
        <p:nvPicPr>
          <p:cNvPr id="34820" name="Picture 4" descr="scan001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55743" y="1195837"/>
            <a:ext cx="4188604"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00441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US" altLang="en-US" smtClean="0"/>
          </a:p>
        </p:txBody>
      </p:sp>
      <p:sp>
        <p:nvSpPr>
          <p:cNvPr id="35843" name="Content Placeholder 2"/>
          <p:cNvSpPr>
            <a:spLocks noGrp="1"/>
          </p:cNvSpPr>
          <p:nvPr>
            <p:ph idx="1"/>
          </p:nvPr>
        </p:nvSpPr>
        <p:spPr/>
        <p:txBody>
          <a:bodyPr/>
          <a:lstStyle/>
          <a:p>
            <a:endParaRPr lang="en-US" altLang="en-US" smtClean="0"/>
          </a:p>
        </p:txBody>
      </p:sp>
      <p:pic>
        <p:nvPicPr>
          <p:cNvPr id="35844" name="Picture 2" descr="http://edweb.sdsu.edu/courses/edtec670/archives/MUVE07/depression/images/woman_shack_193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771" y="0"/>
            <a:ext cx="5164347" cy="380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8384" y="271733"/>
            <a:ext cx="5053203"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11sld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876" y="3449454"/>
            <a:ext cx="3863635" cy="277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6234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812800" y="228600"/>
            <a:ext cx="5080000" cy="3505200"/>
          </a:xfrm>
        </p:spPr>
        <p:txBody>
          <a:bodyPr/>
          <a:lstStyle/>
          <a:p>
            <a:r>
              <a:rPr lang="en-US" altLang="en-US" dirty="0" smtClean="0"/>
              <a:t>Man killing a turtle to make soup.</a:t>
            </a:r>
          </a:p>
          <a:p>
            <a:r>
              <a:rPr lang="en-US" altLang="en-US" dirty="0" smtClean="0"/>
              <a:t>People ate rabbits, squirrels, dandelions, and anything they could find that was edible.</a:t>
            </a:r>
          </a:p>
        </p:txBody>
      </p:sp>
      <p:pic>
        <p:nvPicPr>
          <p:cNvPr id="37891" name="Picture 4" descr="turtle.jpg (21526 byt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4202" t="3429" r="6465" b="3200"/>
          <a:stretch>
            <a:fillRect/>
          </a:stretch>
        </p:blipFill>
        <p:spPr bwMode="auto">
          <a:xfrm>
            <a:off x="7004649" y="517585"/>
            <a:ext cx="4310337" cy="552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Image result for depression turtle s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406" y="2558499"/>
            <a:ext cx="5011647" cy="324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4223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hard times are hoove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095" y="215659"/>
            <a:ext cx="5985620" cy="37310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hoovervil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364" y="2857499"/>
            <a:ext cx="5334000" cy="400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920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1" y="0"/>
            <a:ext cx="71882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16802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altLang="en-US" smtClean="0"/>
          </a:p>
        </p:txBody>
      </p:sp>
      <p:pic>
        <p:nvPicPr>
          <p:cNvPr id="16387" name="Content Placeholder 3" descr="scan0012.jpg"/>
          <p:cNvPicPr>
            <a:picLocks noGrp="1" noChangeAspect="1"/>
          </p:cNvPicPr>
          <p:nvPr>
            <p:ph idx="1"/>
          </p:nvPr>
        </p:nvPicPr>
        <p:blipFill>
          <a:blip r:embed="rId2">
            <a:extLst>
              <a:ext uri="{28A0092B-C50C-407E-A947-70E740481C1C}">
                <a14:useLocalDpi xmlns:a14="http://schemas.microsoft.com/office/drawing/2010/main" val="0"/>
              </a:ext>
            </a:extLst>
          </a:blip>
          <a:srcRect l="7828" r="15968" b="-1521"/>
          <a:stretch>
            <a:fillRect/>
          </a:stretch>
        </p:blipFill>
        <p:spPr>
          <a:xfrm>
            <a:off x="1117600" y="685800"/>
            <a:ext cx="4944533" cy="5802313"/>
          </a:xfrm>
        </p:spPr>
      </p:pic>
      <p:pic>
        <p:nvPicPr>
          <p:cNvPr id="16388" name="Picture 6" descr="Dust-bowl-Texas-19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1" y="84138"/>
            <a:ext cx="55689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http://www.barnorama.com/wp-content/images/2013/01/dust_bowl/18-dust_bowl.jpg"/>
          <p:cNvPicPr>
            <a:picLocks noChangeAspect="1" noChangeArrowheads="1"/>
          </p:cNvPicPr>
          <p:nvPr/>
        </p:nvPicPr>
        <p:blipFill rotWithShape="1">
          <a:blip r:embed="rId4">
            <a:extLst>
              <a:ext uri="{28A0092B-C50C-407E-A947-70E740481C1C}">
                <a14:useLocalDpi xmlns:a14="http://schemas.microsoft.com/office/drawing/2010/main" val="0"/>
              </a:ext>
            </a:extLst>
          </a:blip>
          <a:srcRect l="8188" t="10333" r="21268" b="5628"/>
          <a:stretch/>
        </p:blipFill>
        <p:spPr bwMode="auto">
          <a:xfrm>
            <a:off x="7066209" y="2971801"/>
            <a:ext cx="4270063" cy="36812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155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3790950" y="457021"/>
            <a:ext cx="3429000" cy="762000"/>
          </a:xfrm>
          <a:ln w="57150">
            <a:solidFill>
              <a:schemeClr val="accent2"/>
            </a:solidFill>
            <a:miter lim="800000"/>
            <a:headEnd/>
            <a:tailEnd/>
          </a:ln>
        </p:spPr>
        <p:txBody>
          <a:bodyPr/>
          <a:lstStyle/>
          <a:p>
            <a:pPr eaLnBrk="1" hangingPunct="1"/>
            <a:r>
              <a:rPr lang="en-US" altLang="en-US" sz="4000"/>
              <a:t>Dust Bowl</a:t>
            </a:r>
          </a:p>
        </p:txBody>
      </p:sp>
      <p:sp>
        <p:nvSpPr>
          <p:cNvPr id="20483" name="Rectangle 3"/>
          <p:cNvSpPr>
            <a:spLocks noGrp="1" noChangeArrowheads="1"/>
          </p:cNvSpPr>
          <p:nvPr>
            <p:ph type="subTitle" idx="1"/>
          </p:nvPr>
        </p:nvSpPr>
        <p:spPr>
          <a:xfrm>
            <a:off x="1523101" y="1500218"/>
            <a:ext cx="4515390" cy="4702173"/>
          </a:xfrm>
          <a:ln w="38100">
            <a:solidFill>
              <a:srgbClr val="FF6600"/>
            </a:solidFill>
            <a:miter lim="800000"/>
            <a:headEnd/>
            <a:tailEnd/>
          </a:ln>
        </p:spPr>
        <p:txBody>
          <a:bodyPr>
            <a:normAutofit/>
          </a:bodyPr>
          <a:lstStyle/>
          <a:p>
            <a:pPr marL="457200" indent="-457200" algn="l">
              <a:lnSpc>
                <a:spcPct val="90000"/>
              </a:lnSpc>
            </a:pPr>
            <a:r>
              <a:rPr lang="en-US" altLang="en-US" sz="2400" u="sng" dirty="0"/>
              <a:t>Strong winds stirred up the loose soil and created horrible dust storms in the Great Plains.</a:t>
            </a:r>
          </a:p>
          <a:p>
            <a:pPr marL="457200" indent="-457200" algn="l">
              <a:lnSpc>
                <a:spcPct val="90000"/>
              </a:lnSpc>
            </a:pPr>
            <a:endParaRPr lang="en-US" altLang="en-US" sz="2400" dirty="0"/>
          </a:p>
          <a:p>
            <a:pPr marL="457200" indent="-457200" algn="l">
              <a:lnSpc>
                <a:spcPct val="90000"/>
              </a:lnSpc>
            </a:pPr>
            <a:r>
              <a:rPr lang="en-US" altLang="en-US" sz="2400" dirty="0"/>
              <a:t>The Dust Bowl was </a:t>
            </a:r>
            <a:r>
              <a:rPr lang="en-US" altLang="en-US" sz="2400" b="1" dirty="0"/>
              <a:t>caused by the following human activities:</a:t>
            </a:r>
          </a:p>
          <a:p>
            <a:pPr marL="457200" indent="-457200" algn="l">
              <a:lnSpc>
                <a:spcPct val="90000"/>
              </a:lnSpc>
            </a:pPr>
            <a:r>
              <a:rPr lang="en-US" altLang="en-US" sz="2400" dirty="0"/>
              <a:t>1.  Farmers plowed up the deep   rooted prairie grass.</a:t>
            </a:r>
          </a:p>
          <a:p>
            <a:pPr marL="457200" indent="-457200" algn="l">
              <a:lnSpc>
                <a:spcPct val="90000"/>
              </a:lnSpc>
            </a:pPr>
            <a:r>
              <a:rPr lang="en-US" altLang="en-US" sz="2400" dirty="0"/>
              <a:t>2.  The crops they planted could not  take root.</a:t>
            </a:r>
          </a:p>
          <a:p>
            <a:pPr marL="457200" indent="-457200" algn="l">
              <a:lnSpc>
                <a:spcPct val="90000"/>
              </a:lnSpc>
              <a:buFontTx/>
              <a:buAutoNum type="arabicPeriod" startAt="3"/>
            </a:pPr>
            <a:r>
              <a:rPr lang="en-US" altLang="en-US" sz="2400" dirty="0"/>
              <a:t>Overgrazing destroyed much of the</a:t>
            </a:r>
          </a:p>
          <a:p>
            <a:pPr marL="457200" indent="-457200" algn="l">
              <a:lnSpc>
                <a:spcPct val="90000"/>
              </a:lnSpc>
            </a:pPr>
            <a:r>
              <a:rPr lang="en-US" altLang="en-US" sz="2400" dirty="0"/>
              <a:t>     grassland.</a:t>
            </a:r>
          </a:p>
          <a:p>
            <a:pPr marL="457200" indent="-457200" algn="l">
              <a:lnSpc>
                <a:spcPct val="90000"/>
              </a:lnSpc>
            </a:pPr>
            <a:r>
              <a:rPr lang="en-US" altLang="en-US" sz="2400" dirty="0"/>
              <a:t>4.  Drought</a:t>
            </a:r>
          </a:p>
        </p:txBody>
      </p:sp>
      <p:pic>
        <p:nvPicPr>
          <p:cNvPr id="20484" name="Picture 6" descr="dustbowl2b">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950" y="381001"/>
            <a:ext cx="30099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descr="http://www.kshs.org/exhibits/forces/graphics/dustbow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272287"/>
            <a:ext cx="3886200"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2623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File:Wea0142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721" y="1317685"/>
            <a:ext cx="9491932" cy="533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0847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1.bp.blogspot.com/_CvDCiEFbNy8/TRlezEedEqI/AAAAAAAAfYI/dnNi3tw4bq0/s1600/1934%2BBarbara%2BStevenson%2B%2528American%2Bartist%252C%2B%2529%2BApple%2BVendor%252C%2B1933-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4754" y="1434548"/>
            <a:ext cx="4011613"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8629" y="228600"/>
            <a:ext cx="7378944"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cs typeface="Arial" charset="0"/>
              </a:rPr>
              <a:t>The Great Depression</a:t>
            </a:r>
          </a:p>
        </p:txBody>
      </p:sp>
      <p:sp>
        <p:nvSpPr>
          <p:cNvPr id="6" name="Content Placeholder 2"/>
          <p:cNvSpPr>
            <a:spLocks noGrp="1"/>
          </p:cNvSpPr>
          <p:nvPr>
            <p:ph idx="1"/>
          </p:nvPr>
        </p:nvSpPr>
        <p:spPr>
          <a:xfrm>
            <a:off x="1106556" y="1434548"/>
            <a:ext cx="6069496" cy="5400675"/>
          </a:xfrm>
        </p:spPr>
        <p:txBody>
          <a:bodyPr>
            <a:normAutofit/>
          </a:bodyPr>
          <a:lstStyle/>
          <a:p>
            <a:r>
              <a:rPr lang="en-US" altLang="en-US" sz="2800" dirty="0" smtClean="0"/>
              <a:t>The </a:t>
            </a:r>
            <a:r>
              <a:rPr lang="en-US" altLang="en-US" sz="2800" b="1" dirty="0" smtClean="0"/>
              <a:t>Great Depression</a:t>
            </a:r>
            <a:r>
              <a:rPr lang="en-US" altLang="en-US" sz="2800" dirty="0" smtClean="0"/>
              <a:t> was a severe worldwide economic depression in the 1930s. </a:t>
            </a:r>
          </a:p>
          <a:p>
            <a:r>
              <a:rPr lang="en-US" altLang="en-US" sz="2800" dirty="0" smtClean="0"/>
              <a:t>The timing of the Great Depression varied across nations; however, in most countries it started in 1929 and lasted until the late 1930s.</a:t>
            </a:r>
            <a:endParaRPr lang="en-US" altLang="en-US" sz="2800" baseline="30000" dirty="0" smtClean="0"/>
          </a:p>
          <a:p>
            <a:r>
              <a:rPr lang="en-US" altLang="en-US" sz="2800" dirty="0" smtClean="0"/>
              <a:t>It was the longest, deepest, and most widespread depression of the 20th century.</a:t>
            </a:r>
          </a:p>
        </p:txBody>
      </p:sp>
    </p:spTree>
    <p:extLst>
      <p:ext uri="{BB962C8B-B14F-4D97-AF65-F5344CB8AC3E}">
        <p14:creationId xmlns:p14="http://schemas.microsoft.com/office/powerpoint/2010/main" val="13330356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3429378" y="46113"/>
            <a:ext cx="4775200" cy="914400"/>
          </a:xfrm>
          <a:ln w="57150">
            <a:solidFill>
              <a:schemeClr val="accent2"/>
            </a:solidFill>
            <a:miter lim="800000"/>
            <a:headEnd/>
            <a:tailEnd/>
          </a:ln>
        </p:spPr>
        <p:txBody>
          <a:bodyPr/>
          <a:lstStyle/>
          <a:p>
            <a:pPr eaLnBrk="1" hangingPunct="1"/>
            <a:r>
              <a:rPr lang="en-US" altLang="en-US" dirty="0" smtClean="0"/>
              <a:t>Dust Day</a:t>
            </a:r>
          </a:p>
        </p:txBody>
      </p:sp>
      <p:sp>
        <p:nvSpPr>
          <p:cNvPr id="18435" name="Rectangle 3"/>
          <p:cNvSpPr>
            <a:spLocks noGrp="1" noChangeArrowheads="1"/>
          </p:cNvSpPr>
          <p:nvPr>
            <p:ph type="subTitle" idx="1"/>
          </p:nvPr>
        </p:nvSpPr>
        <p:spPr>
          <a:xfrm>
            <a:off x="1613139" y="1417607"/>
            <a:ext cx="5598544" cy="4514490"/>
          </a:xfrm>
          <a:ln w="38100">
            <a:solidFill>
              <a:srgbClr val="FF6600"/>
            </a:solidFill>
            <a:miter lim="800000"/>
            <a:headEnd/>
            <a:tailEnd/>
          </a:ln>
        </p:spPr>
        <p:txBody>
          <a:bodyPr>
            <a:normAutofit lnSpcReduction="10000"/>
          </a:bodyPr>
          <a:lstStyle/>
          <a:p>
            <a:pPr algn="l" eaLnBrk="1" hangingPunct="1">
              <a:lnSpc>
                <a:spcPct val="90000"/>
              </a:lnSpc>
            </a:pPr>
            <a:r>
              <a:rPr lang="en-US" altLang="en-US" sz="2400" dirty="0" smtClean="0"/>
              <a:t>During the Depression, schools across the Plains sent students home because of the dust storms. Some school administrators were worried about what might happen to the students' health. </a:t>
            </a:r>
          </a:p>
          <a:p>
            <a:pPr algn="l" eaLnBrk="1" hangingPunct="1">
              <a:lnSpc>
                <a:spcPct val="90000"/>
              </a:lnSpc>
            </a:pPr>
            <a:endParaRPr lang="en-US" altLang="en-US" sz="2400" dirty="0" smtClean="0"/>
          </a:p>
          <a:p>
            <a:pPr algn="l" eaLnBrk="1" hangingPunct="1">
              <a:lnSpc>
                <a:spcPct val="90000"/>
              </a:lnSpc>
            </a:pPr>
            <a:r>
              <a:rPr lang="en-US" altLang="en-US" sz="2400" dirty="0" smtClean="0"/>
              <a:t>There had been cases of "dust pneumonia" where dust clogged up the lungs just like the disease. </a:t>
            </a:r>
          </a:p>
          <a:p>
            <a:pPr algn="l" eaLnBrk="1" hangingPunct="1">
              <a:lnSpc>
                <a:spcPct val="90000"/>
              </a:lnSpc>
            </a:pPr>
            <a:endParaRPr lang="en-US" altLang="en-US" sz="2400" dirty="0" smtClean="0"/>
          </a:p>
          <a:p>
            <a:pPr algn="l" eaLnBrk="1" hangingPunct="1">
              <a:lnSpc>
                <a:spcPct val="90000"/>
              </a:lnSpc>
            </a:pPr>
            <a:r>
              <a:rPr lang="en-US" altLang="en-US" sz="2400" dirty="0" smtClean="0"/>
              <a:t>Other administrators and teachers, especially in the southern Plains, knew that people had gotten lost in dust storms when visibility went to zero </a:t>
            </a:r>
          </a:p>
        </p:txBody>
      </p:sp>
      <p:pic>
        <p:nvPicPr>
          <p:cNvPr id="18436" name="Picture 5" descr="File:Oklahoman boy during the Dust Bowl era.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200" y="1"/>
            <a:ext cx="4368800" cy="27606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8437" name="Picture 7" descr="http://4.bp.blogspot.com/-umrjIs_ezJ0/Tk1J2sHe5qI/AAAAAAAACr8/KhqkXxFW4qs/s1600/dust-bowl-refugees%255B1%255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4578" y="3674852"/>
            <a:ext cx="3839695" cy="196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66325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3839713" y="332641"/>
            <a:ext cx="3657600" cy="838200"/>
          </a:xfrm>
          <a:ln w="57150">
            <a:solidFill>
              <a:schemeClr val="accent2"/>
            </a:solidFill>
            <a:miter lim="800000"/>
            <a:headEnd/>
            <a:tailEnd/>
          </a:ln>
        </p:spPr>
        <p:txBody>
          <a:bodyPr/>
          <a:lstStyle/>
          <a:p>
            <a:pPr eaLnBrk="1" hangingPunct="1"/>
            <a:r>
              <a:rPr lang="en-US" altLang="en-US" sz="6000" dirty="0" smtClean="0"/>
              <a:t>Okies</a:t>
            </a:r>
          </a:p>
        </p:txBody>
      </p:sp>
      <p:sp>
        <p:nvSpPr>
          <p:cNvPr id="19459" name="Rectangle 3"/>
          <p:cNvSpPr>
            <a:spLocks noGrp="1" noChangeArrowheads="1"/>
          </p:cNvSpPr>
          <p:nvPr>
            <p:ph type="subTitle" idx="1"/>
          </p:nvPr>
        </p:nvSpPr>
        <p:spPr>
          <a:xfrm>
            <a:off x="1535502" y="1431986"/>
            <a:ext cx="3925019" cy="4364966"/>
          </a:xfrm>
          <a:ln w="38100">
            <a:solidFill>
              <a:srgbClr val="FF6600"/>
            </a:solidFill>
            <a:miter lim="800000"/>
            <a:headEnd/>
            <a:tailEnd/>
          </a:ln>
        </p:spPr>
        <p:txBody>
          <a:bodyPr/>
          <a:lstStyle/>
          <a:p>
            <a:pPr algn="l" eaLnBrk="1" hangingPunct="1">
              <a:lnSpc>
                <a:spcPct val="90000"/>
              </a:lnSpc>
            </a:pPr>
            <a:r>
              <a:rPr lang="en-US" altLang="en-US" sz="2800" u="sng" dirty="0" smtClean="0"/>
              <a:t>Many farmers from Oklahoma moved to the west to California hoping to find a better life.  </a:t>
            </a:r>
          </a:p>
          <a:p>
            <a:pPr algn="l" eaLnBrk="1" hangingPunct="1">
              <a:lnSpc>
                <a:spcPct val="90000"/>
              </a:lnSpc>
            </a:pPr>
            <a:endParaRPr lang="en-US" altLang="en-US" sz="2800" dirty="0" smtClean="0"/>
          </a:p>
          <a:p>
            <a:pPr algn="l" eaLnBrk="1" hangingPunct="1">
              <a:lnSpc>
                <a:spcPct val="90000"/>
              </a:lnSpc>
            </a:pPr>
            <a:r>
              <a:rPr lang="en-US" altLang="en-US" sz="2800" dirty="0" smtClean="0"/>
              <a:t>They were given the name Okies.  </a:t>
            </a:r>
            <a:r>
              <a:rPr lang="en-US" altLang="en-US" sz="2800" u="sng" dirty="0" smtClean="0"/>
              <a:t>They were driven west by desperation</a:t>
            </a:r>
            <a:r>
              <a:rPr lang="en-US" altLang="en-US" sz="2800" dirty="0" smtClean="0"/>
              <a:t>.</a:t>
            </a:r>
          </a:p>
          <a:p>
            <a:pPr algn="l" eaLnBrk="1" hangingPunct="1">
              <a:lnSpc>
                <a:spcPct val="90000"/>
              </a:lnSpc>
            </a:pPr>
            <a:endParaRPr lang="en-US" altLang="en-US" sz="2800" dirty="0" smtClean="0"/>
          </a:p>
          <a:p>
            <a:pPr eaLnBrk="1" hangingPunct="1">
              <a:lnSpc>
                <a:spcPct val="90000"/>
              </a:lnSpc>
            </a:pPr>
            <a:endParaRPr lang="en-US" altLang="en-US" sz="2800" u="sng" dirty="0" smtClean="0"/>
          </a:p>
        </p:txBody>
      </p:sp>
      <p:pic>
        <p:nvPicPr>
          <p:cNvPr id="19460" name="Picture 7" descr="File:Okie car rear view 194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8551" y="2531329"/>
            <a:ext cx="41656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8"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5343" y="332641"/>
            <a:ext cx="3738113"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5052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Grapes of Wrath</a:t>
            </a:r>
            <a:endParaRPr lang="en-US" b="1" dirty="0"/>
          </a:p>
        </p:txBody>
      </p:sp>
      <p:sp>
        <p:nvSpPr>
          <p:cNvPr id="3" name="Content Placeholder 2"/>
          <p:cNvSpPr>
            <a:spLocks noGrp="1"/>
          </p:cNvSpPr>
          <p:nvPr>
            <p:ph idx="1"/>
          </p:nvPr>
        </p:nvSpPr>
        <p:spPr>
          <a:xfrm>
            <a:off x="1371599" y="1630393"/>
            <a:ext cx="4753155" cy="4615132"/>
          </a:xfrm>
        </p:spPr>
        <p:txBody>
          <a:bodyPr>
            <a:noAutofit/>
          </a:bodyPr>
          <a:lstStyle/>
          <a:p>
            <a:r>
              <a:rPr lang="en-US" sz="2400" dirty="0"/>
              <a:t>The Grapes of Wrath is an American </a:t>
            </a:r>
            <a:r>
              <a:rPr lang="en-US" sz="2400" u="sng" dirty="0"/>
              <a:t>realist novel </a:t>
            </a:r>
            <a:r>
              <a:rPr lang="en-US" sz="2400" dirty="0"/>
              <a:t>written by </a:t>
            </a:r>
            <a:r>
              <a:rPr lang="en-US" sz="2400" u="sng" dirty="0"/>
              <a:t>John Steinbeck and published in 1939. </a:t>
            </a:r>
            <a:endParaRPr lang="en-US" sz="2400" u="sng" dirty="0" smtClean="0"/>
          </a:p>
          <a:p>
            <a:r>
              <a:rPr lang="en-US" sz="2400" u="sng" dirty="0" smtClean="0"/>
              <a:t>The book is about Okies moving West to California for a better life.</a:t>
            </a:r>
          </a:p>
          <a:p>
            <a:r>
              <a:rPr lang="en-US" sz="2400" dirty="0" smtClean="0"/>
              <a:t>The </a:t>
            </a:r>
            <a:r>
              <a:rPr lang="en-US" sz="2400" dirty="0"/>
              <a:t>book won the National Book Award and Pulitzer Prize for fiction, and it was cited prominently when Steinbeck was awarded the Nobel Prize in 1962.</a:t>
            </a:r>
          </a:p>
        </p:txBody>
      </p:sp>
      <p:pic>
        <p:nvPicPr>
          <p:cNvPr id="1026" name="Picture 2" descr="Image result for grapes of wr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0649" y="255198"/>
            <a:ext cx="2474643" cy="38233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ok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5988" y="2763298"/>
            <a:ext cx="3079331" cy="3891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8075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4848044" y="355121"/>
            <a:ext cx="7129253" cy="838200"/>
          </a:xfrm>
          <a:ln w="57150">
            <a:solidFill>
              <a:schemeClr val="accent2"/>
            </a:solidFill>
            <a:miter lim="800000"/>
            <a:headEnd/>
            <a:tailEnd/>
          </a:ln>
        </p:spPr>
        <p:txBody>
          <a:bodyPr/>
          <a:lstStyle/>
          <a:p>
            <a:pPr eaLnBrk="1" hangingPunct="1"/>
            <a:r>
              <a:rPr lang="en-US" altLang="en-US" sz="4800" dirty="0" smtClean="0"/>
              <a:t>Dorothea Lange</a:t>
            </a:r>
          </a:p>
        </p:txBody>
      </p:sp>
      <p:sp>
        <p:nvSpPr>
          <p:cNvPr id="20483" name="Rectangle 3"/>
          <p:cNvSpPr>
            <a:spLocks noGrp="1" noChangeArrowheads="1"/>
          </p:cNvSpPr>
          <p:nvPr>
            <p:ph type="subTitle" idx="1"/>
          </p:nvPr>
        </p:nvSpPr>
        <p:spPr>
          <a:xfrm>
            <a:off x="3555999" y="1837426"/>
            <a:ext cx="7227019" cy="3700732"/>
          </a:xfrm>
          <a:ln w="38100">
            <a:solidFill>
              <a:srgbClr val="FF6600"/>
            </a:solidFill>
            <a:miter lim="800000"/>
            <a:headEnd/>
            <a:tailEnd/>
          </a:ln>
        </p:spPr>
        <p:txBody>
          <a:bodyPr/>
          <a:lstStyle/>
          <a:p>
            <a:pPr marL="342900" indent="-342900" algn="l" eaLnBrk="1" hangingPunct="1">
              <a:buFont typeface="Arial" panose="020B0604020202020204" pitchFamily="34" charset="0"/>
              <a:buChar char="•"/>
            </a:pPr>
            <a:r>
              <a:rPr lang="en-US" altLang="en-US" sz="2000" dirty="0" smtClean="0">
                <a:latin typeface="Calibri" panose="020F0502020204030204" pitchFamily="34" charset="0"/>
              </a:rPr>
              <a:t>Dorothea Lange was a </a:t>
            </a:r>
            <a:r>
              <a:rPr lang="en-US" altLang="en-US" sz="2000" u="sng" dirty="0" smtClean="0">
                <a:latin typeface="Calibri" panose="020F0502020204030204" pitchFamily="34" charset="0"/>
              </a:rPr>
              <a:t>famous female photographer in the 1930’s.  </a:t>
            </a:r>
            <a:endParaRPr lang="en-US" altLang="en-US" sz="2000" dirty="0" smtClean="0">
              <a:latin typeface="Calibri" panose="020F0502020204030204" pitchFamily="34" charset="0"/>
            </a:endParaRPr>
          </a:p>
          <a:p>
            <a:pPr marL="342900" indent="-342900" algn="l" eaLnBrk="1" hangingPunct="1">
              <a:buFont typeface="Arial" panose="020B0604020202020204" pitchFamily="34" charset="0"/>
              <a:buChar char="•"/>
            </a:pPr>
            <a:r>
              <a:rPr lang="en-US" altLang="en-US" sz="2000" u="sng" dirty="0" smtClean="0">
                <a:latin typeface="Calibri" panose="020F0502020204030204" pitchFamily="34" charset="0"/>
              </a:rPr>
              <a:t>She took photographs of the suffering people during the Depression.</a:t>
            </a:r>
          </a:p>
          <a:p>
            <a:pPr marL="342900" indent="-342900" algn="l" eaLnBrk="1" hangingPunct="1">
              <a:buFont typeface="Arial" panose="020B0604020202020204" pitchFamily="34" charset="0"/>
              <a:buChar char="•"/>
            </a:pPr>
            <a:r>
              <a:rPr lang="en-US" altLang="en-US" sz="2000" u="sng" dirty="0" smtClean="0">
                <a:latin typeface="Calibri" panose="020F0502020204030204" pitchFamily="34" charset="0"/>
              </a:rPr>
              <a:t>Lange’s photographs of the rural poor helped raise awareness about the poorest of the poor </a:t>
            </a:r>
            <a:r>
              <a:rPr lang="en-US" altLang="en-US" sz="2000" dirty="0" smtClean="0">
                <a:latin typeface="Calibri" panose="020F0502020204030204" pitchFamily="34" charset="0"/>
              </a:rPr>
              <a:t>– sharecroppers and tenant farmers. </a:t>
            </a:r>
          </a:p>
          <a:p>
            <a:pPr marL="342900" indent="-342900" algn="l" eaLnBrk="1" hangingPunct="1">
              <a:buFont typeface="Arial" panose="020B0604020202020204" pitchFamily="34" charset="0"/>
              <a:buChar char="•"/>
            </a:pPr>
            <a:r>
              <a:rPr lang="en-US" altLang="en-US" sz="2000" dirty="0" smtClean="0">
                <a:latin typeface="Calibri" panose="020F0502020204030204" pitchFamily="34" charset="0"/>
              </a:rPr>
              <a:t>In 1937 the federal government finally began to provide help to sharecroppers and tenant farmers.</a:t>
            </a:r>
          </a:p>
          <a:p>
            <a:pPr algn="l" eaLnBrk="1" hangingPunct="1"/>
            <a:endParaRPr lang="en-US" altLang="en-US" sz="2400" u="sng" dirty="0" smtClean="0"/>
          </a:p>
        </p:txBody>
      </p:sp>
      <p:pic>
        <p:nvPicPr>
          <p:cNvPr id="20484"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55" y="3887638"/>
            <a:ext cx="264159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descr="LangeDoroth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295400"/>
            <a:ext cx="2540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0373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Image result for dorothea l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668" y="685800"/>
            <a:ext cx="6286500" cy="62865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148" y="610408"/>
            <a:ext cx="5270440" cy="67808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50716" y="-83641"/>
            <a:ext cx="3855927" cy="769441"/>
          </a:xfrm>
          <a:prstGeom prst="rect">
            <a:avLst/>
          </a:prstGeom>
          <a:noFill/>
        </p:spPr>
        <p:txBody>
          <a:bodyPr wrap="none" lIns="91440" tIns="45720" rIns="91440" bIns="45720">
            <a:spAutoFit/>
          </a:bodyPr>
          <a:lstStyle/>
          <a:p>
            <a:pPr algn="ctr"/>
            <a:r>
              <a:rPr lang="en-US" sz="4400" dirty="0" smtClean="0">
                <a:ln w="0"/>
                <a:effectLst>
                  <a:outerShdw blurRad="38100" dist="19050" dir="2700000" algn="tl" rotWithShape="0">
                    <a:schemeClr val="dk1">
                      <a:alpha val="40000"/>
                    </a:schemeClr>
                  </a:outerShdw>
                </a:effectLst>
              </a:rPr>
              <a:t>Migrant Mother</a:t>
            </a:r>
            <a:endParaRPr lang="en-US" sz="4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59960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8853" y="125083"/>
            <a:ext cx="9601200" cy="1485900"/>
          </a:xfrm>
        </p:spPr>
        <p:txBody>
          <a:bodyPr/>
          <a:lstStyle/>
          <a:p>
            <a:r>
              <a:rPr lang="en-US" b="1" dirty="0" smtClean="0"/>
              <a:t>Scottsboro Case</a:t>
            </a:r>
            <a:endParaRPr lang="en-US" b="1" dirty="0"/>
          </a:p>
        </p:txBody>
      </p:sp>
      <p:sp>
        <p:nvSpPr>
          <p:cNvPr id="3" name="Content Placeholder 2"/>
          <p:cNvSpPr>
            <a:spLocks noGrp="1"/>
          </p:cNvSpPr>
          <p:nvPr>
            <p:ph idx="1"/>
          </p:nvPr>
        </p:nvSpPr>
        <p:spPr>
          <a:xfrm>
            <a:off x="1302589" y="1052423"/>
            <a:ext cx="5477773" cy="5348377"/>
          </a:xfrm>
        </p:spPr>
        <p:txBody>
          <a:bodyPr>
            <a:normAutofit/>
          </a:bodyPr>
          <a:lstStyle/>
          <a:p>
            <a:r>
              <a:rPr lang="en-US" u="sng" dirty="0"/>
              <a:t>The Scottsboro Boys were nine black teenagers falsely accused of raping two white women aboard a train near Scottsboro, Alabama, in 1931. </a:t>
            </a:r>
            <a:endParaRPr lang="en-US" u="sng" dirty="0" smtClean="0"/>
          </a:p>
          <a:p>
            <a:r>
              <a:rPr lang="en-US" dirty="0" smtClean="0"/>
              <a:t>The </a:t>
            </a:r>
            <a:r>
              <a:rPr lang="en-US" dirty="0"/>
              <a:t>trials and repeated retrials of the Scottsboro Boys sparked an international uproar and produced </a:t>
            </a:r>
            <a:r>
              <a:rPr lang="en-US" u="sng" dirty="0"/>
              <a:t>two landmark U.S. Supreme Court verdicts</a:t>
            </a:r>
            <a:r>
              <a:rPr lang="en-US" dirty="0"/>
              <a:t>, even as the defendants were forced to spend years battling the courts and enduring the harsh conditions of the Alabama prison system</a:t>
            </a:r>
            <a:r>
              <a:rPr lang="en-US" dirty="0" smtClean="0"/>
              <a:t>.</a:t>
            </a:r>
          </a:p>
          <a:p>
            <a:r>
              <a:rPr lang="en-US" u="sng" dirty="0"/>
              <a:t>Harper Lee reportedly drew on the boys’ experience when she wrote her classic novel </a:t>
            </a:r>
            <a:r>
              <a:rPr lang="en-US" i="1" u="sng" dirty="0"/>
              <a:t>To Kill A Mockingbird</a:t>
            </a:r>
            <a:r>
              <a:rPr lang="en-US" dirty="0"/>
              <a:t>, and over the years the case has inspired numerous other books, songs, feature films, documentaries and even a Broadway musical.</a:t>
            </a:r>
          </a:p>
        </p:txBody>
      </p:sp>
      <p:pic>
        <p:nvPicPr>
          <p:cNvPr id="4098" name="Picture 2" descr="Image result for scottsboro c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6034" y="224286"/>
            <a:ext cx="4425197" cy="29482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scottsboro c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5072" y="3804249"/>
            <a:ext cx="4886927" cy="276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5910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2463" y="306349"/>
            <a:ext cx="9601200" cy="1485900"/>
          </a:xfrm>
        </p:spPr>
        <p:txBody>
          <a:bodyPr/>
          <a:lstStyle/>
          <a:p>
            <a:r>
              <a:rPr lang="en-US" b="1" dirty="0" smtClean="0"/>
              <a:t>HISPANIC WORKERS TARGETED</a:t>
            </a:r>
            <a:endParaRPr lang="en-US" b="1" dirty="0"/>
          </a:p>
        </p:txBody>
      </p:sp>
      <p:sp>
        <p:nvSpPr>
          <p:cNvPr id="3" name="Content Placeholder 2"/>
          <p:cNvSpPr>
            <a:spLocks noGrp="1"/>
          </p:cNvSpPr>
          <p:nvPr>
            <p:ph idx="1"/>
          </p:nvPr>
        </p:nvSpPr>
        <p:spPr>
          <a:xfrm>
            <a:off x="6323162" y="1630392"/>
            <a:ext cx="5477774" cy="4848046"/>
          </a:xfrm>
        </p:spPr>
        <p:txBody>
          <a:bodyPr>
            <a:normAutofit/>
          </a:bodyPr>
          <a:lstStyle/>
          <a:p>
            <a:r>
              <a:rPr lang="en-US" dirty="0" smtClean="0"/>
              <a:t>Patterns of discrimination confronted many Mexicans and Mexican Americans during the Depression.</a:t>
            </a:r>
          </a:p>
          <a:p>
            <a:r>
              <a:rPr lang="en-US" dirty="0" smtClean="0"/>
              <a:t>The Hispanic population had been growing in California.</a:t>
            </a:r>
          </a:p>
          <a:p>
            <a:r>
              <a:rPr lang="en-US" dirty="0" smtClean="0"/>
              <a:t>They filled the same </a:t>
            </a:r>
            <a:r>
              <a:rPr lang="en-US" u="sng" dirty="0" smtClean="0"/>
              <a:t>menial jobs </a:t>
            </a:r>
            <a:r>
              <a:rPr lang="en-US" dirty="0" smtClean="0"/>
              <a:t>that had been filled by African Americans in other areas of the country.</a:t>
            </a:r>
          </a:p>
          <a:p>
            <a:r>
              <a:rPr lang="en-US" u="sng" dirty="0" smtClean="0"/>
              <a:t>Unemployed whites demanded jobs held by Hispanics</a:t>
            </a:r>
            <a:r>
              <a:rPr lang="en-US" dirty="0" smtClean="0"/>
              <a:t> that they had previously considered beneath them.</a:t>
            </a:r>
          </a:p>
          <a:p>
            <a:r>
              <a:rPr lang="en-US" u="sng" dirty="0" smtClean="0"/>
              <a:t>Mexican unemployment rose quickly to rates far higher than whites.</a:t>
            </a:r>
            <a:endParaRPr lang="en-US" u="sng" dirty="0"/>
          </a:p>
        </p:txBody>
      </p:sp>
      <p:pic>
        <p:nvPicPr>
          <p:cNvPr id="5124" name="Picture 4" descr="Image result for hispanics the depre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770" y="876196"/>
            <a:ext cx="3022794" cy="37336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hispanics the depr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195" y="4194201"/>
            <a:ext cx="4028536" cy="2503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7751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PLIGHT OF ASIAN AMERICANS</a:t>
            </a:r>
            <a:endParaRPr lang="en-US" b="1" dirty="0"/>
          </a:p>
        </p:txBody>
      </p:sp>
      <p:sp>
        <p:nvSpPr>
          <p:cNvPr id="3" name="Content Placeholder 2"/>
          <p:cNvSpPr>
            <a:spLocks noGrp="1"/>
          </p:cNvSpPr>
          <p:nvPr>
            <p:ph idx="1"/>
          </p:nvPr>
        </p:nvSpPr>
        <p:spPr>
          <a:xfrm>
            <a:off x="6445188" y="1686757"/>
            <a:ext cx="5610688" cy="4856086"/>
          </a:xfrm>
        </p:spPr>
        <p:txBody>
          <a:bodyPr>
            <a:normAutofit/>
          </a:bodyPr>
          <a:lstStyle/>
          <a:p>
            <a:r>
              <a:rPr lang="en-US" sz="2400" dirty="0" smtClean="0"/>
              <a:t>The largest Japanese American and Chinese American populations </a:t>
            </a:r>
            <a:r>
              <a:rPr lang="en-US" sz="2400" u="sng" dirty="0" smtClean="0"/>
              <a:t>were educated and found it impossible to move into mainstream professions</a:t>
            </a:r>
            <a:r>
              <a:rPr lang="en-US" sz="2400" dirty="0" smtClean="0"/>
              <a:t>.</a:t>
            </a:r>
          </a:p>
          <a:p>
            <a:r>
              <a:rPr lang="en-US" sz="2400" dirty="0" smtClean="0"/>
              <a:t>Often times they had to resort to </a:t>
            </a:r>
            <a:r>
              <a:rPr lang="en-US" sz="2400" u="sng" dirty="0" smtClean="0"/>
              <a:t>working at fruit stands </a:t>
            </a:r>
            <a:r>
              <a:rPr lang="en-US" sz="2400" dirty="0" smtClean="0"/>
              <a:t>or as farmworkers despite being college graduates with degrees.</a:t>
            </a:r>
          </a:p>
          <a:p>
            <a:r>
              <a:rPr lang="en-US" sz="2400" dirty="0" smtClean="0"/>
              <a:t>Many Chinese worked in family owned laundries and restaurants.  Those who moved outside the Asian community </a:t>
            </a:r>
            <a:r>
              <a:rPr lang="en-US" sz="2400" u="sng" dirty="0" smtClean="0"/>
              <a:t>could not find work above entry level.</a:t>
            </a:r>
            <a:endParaRPr lang="en-US" sz="2400" u="sng" dirty="0"/>
          </a:p>
        </p:txBody>
      </p:sp>
      <p:pic>
        <p:nvPicPr>
          <p:cNvPr id="6146" name="Picture 2" descr="Image result for asians the depre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954" y="1393239"/>
            <a:ext cx="2381250" cy="20097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112" y="3403015"/>
            <a:ext cx="4343230" cy="3371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2732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796" y="52766"/>
            <a:ext cx="9601200" cy="1485900"/>
          </a:xfrm>
        </p:spPr>
        <p:txBody>
          <a:bodyPr/>
          <a:lstStyle/>
          <a:p>
            <a:r>
              <a:rPr lang="en-US" b="1" dirty="0" smtClean="0"/>
              <a:t>HOOVERISM</a:t>
            </a:r>
            <a:endParaRPr lang="en-US" b="1" dirty="0"/>
          </a:p>
        </p:txBody>
      </p:sp>
      <p:sp>
        <p:nvSpPr>
          <p:cNvPr id="3" name="Content Placeholder 2"/>
          <p:cNvSpPr>
            <a:spLocks noGrp="1"/>
          </p:cNvSpPr>
          <p:nvPr>
            <p:ph idx="1"/>
          </p:nvPr>
        </p:nvSpPr>
        <p:spPr>
          <a:xfrm>
            <a:off x="1285336" y="2087591"/>
            <a:ext cx="2907102" cy="4426789"/>
          </a:xfrm>
        </p:spPr>
        <p:txBody>
          <a:bodyPr/>
          <a:lstStyle/>
          <a:p>
            <a:r>
              <a:rPr lang="en-US" dirty="0" smtClean="0"/>
              <a:t>Hoover Ball</a:t>
            </a:r>
          </a:p>
          <a:p>
            <a:r>
              <a:rPr lang="en-US" dirty="0" smtClean="0"/>
              <a:t>Hoover Blanket</a:t>
            </a:r>
          </a:p>
          <a:p>
            <a:r>
              <a:rPr lang="en-US" dirty="0" smtClean="0"/>
              <a:t>Hoover Leather</a:t>
            </a:r>
          </a:p>
          <a:p>
            <a:r>
              <a:rPr lang="en-US" dirty="0" smtClean="0"/>
              <a:t>Hoover Flag</a:t>
            </a:r>
          </a:p>
          <a:p>
            <a:r>
              <a:rPr lang="en-US" dirty="0" smtClean="0"/>
              <a:t>Hoover Houses</a:t>
            </a:r>
          </a:p>
          <a:p>
            <a:r>
              <a:rPr lang="en-US" dirty="0" smtClean="0"/>
              <a:t>Hoover Hogs</a:t>
            </a:r>
          </a:p>
          <a:p>
            <a:r>
              <a:rPr lang="en-US" dirty="0" smtClean="0"/>
              <a:t>Hoover Shoes</a:t>
            </a:r>
          </a:p>
          <a:p>
            <a:r>
              <a:rPr lang="en-US" dirty="0" smtClean="0"/>
              <a:t>Hoover Soup</a:t>
            </a:r>
          </a:p>
          <a:p>
            <a:r>
              <a:rPr lang="en-US" dirty="0" smtClean="0"/>
              <a:t>Hoover Heaters</a:t>
            </a:r>
          </a:p>
          <a:p>
            <a:pPr marL="0" indent="0">
              <a:buNone/>
            </a:pPr>
            <a:endParaRPr lang="en-US" dirty="0"/>
          </a:p>
        </p:txBody>
      </p:sp>
      <p:sp>
        <p:nvSpPr>
          <p:cNvPr id="7" name="Content Placeholder 2"/>
          <p:cNvSpPr txBox="1">
            <a:spLocks/>
          </p:cNvSpPr>
          <p:nvPr/>
        </p:nvSpPr>
        <p:spPr>
          <a:xfrm>
            <a:off x="3568459" y="2087591"/>
            <a:ext cx="5618673" cy="442678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smtClean="0"/>
              <a:t>A game Hoover played at the White House.</a:t>
            </a:r>
          </a:p>
          <a:p>
            <a:r>
              <a:rPr lang="en-US" dirty="0" smtClean="0"/>
              <a:t>A newspaper used to cover up.</a:t>
            </a:r>
          </a:p>
          <a:p>
            <a:r>
              <a:rPr lang="en-US" dirty="0" smtClean="0"/>
              <a:t>Cardboard used to mend a hole in your shoe.</a:t>
            </a:r>
          </a:p>
          <a:p>
            <a:r>
              <a:rPr lang="en-US" dirty="0" smtClean="0"/>
              <a:t>Empty pockets turned inside out.</a:t>
            </a:r>
          </a:p>
          <a:p>
            <a:r>
              <a:rPr lang="en-US" dirty="0" smtClean="0"/>
              <a:t>Cardboard boxes</a:t>
            </a:r>
          </a:p>
          <a:p>
            <a:r>
              <a:rPr lang="en-US" dirty="0" smtClean="0"/>
              <a:t>Wild rabbits or game.</a:t>
            </a:r>
          </a:p>
          <a:p>
            <a:r>
              <a:rPr lang="en-US" dirty="0" smtClean="0"/>
              <a:t>Shoes with holes in them.</a:t>
            </a:r>
          </a:p>
          <a:p>
            <a:r>
              <a:rPr lang="en-US" dirty="0" smtClean="0"/>
              <a:t>Ketchup and water.</a:t>
            </a:r>
          </a:p>
          <a:p>
            <a:r>
              <a:rPr lang="en-US" dirty="0" smtClean="0"/>
              <a:t>Campfire</a:t>
            </a:r>
          </a:p>
          <a:p>
            <a:pPr marL="0" indent="0">
              <a:buFont typeface="Franklin Gothic Book" panose="020B0503020102020204" pitchFamily="34" charset="0"/>
              <a:buNone/>
            </a:pPr>
            <a:endParaRPr lang="en-US" dirty="0"/>
          </a:p>
        </p:txBody>
      </p:sp>
      <p:pic>
        <p:nvPicPr>
          <p:cNvPr id="8196" name="Picture 4" descr="Image result for hoover fla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5682" y="114756"/>
            <a:ext cx="3151519" cy="209576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hoover b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342" y="91876"/>
            <a:ext cx="3031828" cy="1782716"/>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21224" t="-408" r="20836" b="16435"/>
          <a:stretch/>
        </p:blipFill>
        <p:spPr bwMode="auto">
          <a:xfrm>
            <a:off x="9894498" y="2510287"/>
            <a:ext cx="1751164" cy="1777042"/>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mage result for hoover house depres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4684" y="4467128"/>
            <a:ext cx="3518773" cy="2347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76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19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19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20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4758266" y="228600"/>
            <a:ext cx="6874933" cy="838200"/>
          </a:xfrm>
          <a:ln w="57150">
            <a:solidFill>
              <a:schemeClr val="accent2"/>
            </a:solidFill>
            <a:miter lim="800000"/>
            <a:headEnd/>
            <a:tailEnd/>
          </a:ln>
        </p:spPr>
        <p:txBody>
          <a:bodyPr/>
          <a:lstStyle/>
          <a:p>
            <a:pPr eaLnBrk="1" hangingPunct="1"/>
            <a:r>
              <a:rPr lang="en-US" altLang="en-US" sz="4400" dirty="0" smtClean="0"/>
              <a:t>Rugged Individualism</a:t>
            </a:r>
          </a:p>
        </p:txBody>
      </p:sp>
      <p:sp>
        <p:nvSpPr>
          <p:cNvPr id="16387" name="Rectangle 3"/>
          <p:cNvSpPr>
            <a:spLocks noGrp="1" noChangeArrowheads="1"/>
          </p:cNvSpPr>
          <p:nvPr>
            <p:ph type="subTitle" idx="1"/>
          </p:nvPr>
        </p:nvSpPr>
        <p:spPr>
          <a:xfrm>
            <a:off x="1591733" y="1591732"/>
            <a:ext cx="4605867" cy="3539067"/>
          </a:xfrm>
          <a:ln w="38100">
            <a:solidFill>
              <a:srgbClr val="FF6600"/>
            </a:solidFill>
            <a:miter lim="800000"/>
            <a:headEnd/>
            <a:tailEnd/>
          </a:ln>
        </p:spPr>
        <p:txBody>
          <a:bodyPr/>
          <a:lstStyle/>
          <a:p>
            <a:pPr algn="l" eaLnBrk="1" hangingPunct="1"/>
            <a:r>
              <a:rPr lang="en-US" altLang="en-US" b="1" dirty="0" smtClean="0"/>
              <a:t>rugged individualism</a:t>
            </a:r>
            <a:r>
              <a:rPr lang="en-US" altLang="en-US" dirty="0" smtClean="0"/>
              <a:t>:  belief that people should not be put on public funds with unemployed.  </a:t>
            </a:r>
          </a:p>
          <a:p>
            <a:pPr algn="l" eaLnBrk="1" hangingPunct="1"/>
            <a:endParaRPr lang="en-US" altLang="en-US" dirty="0" smtClean="0"/>
          </a:p>
          <a:p>
            <a:pPr algn="l" eaLnBrk="1" hangingPunct="1"/>
            <a:r>
              <a:rPr lang="en-US" altLang="en-US" dirty="0" smtClean="0"/>
              <a:t>Hoover believed that </a:t>
            </a:r>
            <a:r>
              <a:rPr lang="en-US" altLang="en-US" u="sng" dirty="0" smtClean="0"/>
              <a:t>government assistance was not needed </a:t>
            </a:r>
            <a:r>
              <a:rPr lang="en-US" altLang="en-US" dirty="0" smtClean="0"/>
              <a:t>to solve the depression.  The American public had to wait it out.</a:t>
            </a:r>
          </a:p>
        </p:txBody>
      </p:sp>
      <p:pic>
        <p:nvPicPr>
          <p:cNvPr id="16388"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400" y="1591732"/>
            <a:ext cx="3017838"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4413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5106837" y="218987"/>
            <a:ext cx="6510067" cy="838200"/>
          </a:xfrm>
          <a:ln w="57150">
            <a:solidFill>
              <a:schemeClr val="accent2"/>
            </a:solidFill>
            <a:miter lim="800000"/>
            <a:headEnd/>
            <a:tailEnd/>
          </a:ln>
        </p:spPr>
        <p:txBody>
          <a:bodyPr/>
          <a:lstStyle/>
          <a:p>
            <a:pPr eaLnBrk="1" hangingPunct="1"/>
            <a:r>
              <a:rPr lang="en-US" altLang="en-US" sz="4400" b="1" dirty="0" smtClean="0"/>
              <a:t>Worldwide Crisis</a:t>
            </a:r>
          </a:p>
        </p:txBody>
      </p:sp>
      <p:sp>
        <p:nvSpPr>
          <p:cNvPr id="21507" name="Rectangle 3"/>
          <p:cNvSpPr>
            <a:spLocks noGrp="1" noChangeArrowheads="1"/>
          </p:cNvSpPr>
          <p:nvPr>
            <p:ph type="subTitle" idx="1"/>
          </p:nvPr>
        </p:nvSpPr>
        <p:spPr>
          <a:xfrm>
            <a:off x="1319843" y="1380227"/>
            <a:ext cx="4606504" cy="3976777"/>
          </a:xfrm>
          <a:ln w="38100">
            <a:solidFill>
              <a:srgbClr val="FF6600"/>
            </a:solidFill>
            <a:miter lim="800000"/>
            <a:headEnd/>
            <a:tailEnd/>
          </a:ln>
        </p:spPr>
        <p:txBody>
          <a:bodyPr/>
          <a:lstStyle/>
          <a:p>
            <a:pPr algn="l" eaLnBrk="1" hangingPunct="1">
              <a:buClr>
                <a:srgbClr val="FF6600"/>
              </a:buClr>
              <a:buFont typeface="Wingdings" pitchFamily="2" charset="2"/>
              <a:buChar char="Ø"/>
            </a:pPr>
            <a:r>
              <a:rPr lang="en-US" altLang="en-US" dirty="0" smtClean="0"/>
              <a:t>Shock waves were sent throughout the world when the depression hit.</a:t>
            </a:r>
          </a:p>
          <a:p>
            <a:pPr algn="l" eaLnBrk="1" hangingPunct="1">
              <a:buClr>
                <a:srgbClr val="FF6600"/>
              </a:buClr>
              <a:buFont typeface="Wingdings" pitchFamily="2" charset="2"/>
              <a:buChar char="Ø"/>
            </a:pPr>
            <a:r>
              <a:rPr lang="en-US" altLang="en-US" dirty="0" smtClean="0"/>
              <a:t>When the United States could no longer send money to the European countries they too began to suffer.</a:t>
            </a:r>
          </a:p>
          <a:p>
            <a:pPr algn="l" eaLnBrk="1" hangingPunct="1">
              <a:buClr>
                <a:srgbClr val="FF6600"/>
              </a:buClr>
              <a:buFont typeface="Wingdings" pitchFamily="2" charset="2"/>
              <a:buChar char="Ø"/>
            </a:pPr>
            <a:r>
              <a:rPr lang="en-US" altLang="en-US" dirty="0" smtClean="0"/>
              <a:t>Many countries in Europe were already on the verge of economic collapse.</a:t>
            </a:r>
          </a:p>
        </p:txBody>
      </p:sp>
      <p:pic>
        <p:nvPicPr>
          <p:cNvPr id="2050" name="Picture 2" descr="Image result for worldwide crisis depre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9727" y="1339962"/>
            <a:ext cx="3907466" cy="3853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3983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AGRICULTURAL MARKETING ACT</a:t>
            </a:r>
            <a:endParaRPr lang="en-US" b="1" dirty="0"/>
          </a:p>
        </p:txBody>
      </p:sp>
      <p:sp>
        <p:nvSpPr>
          <p:cNvPr id="3" name="Content Placeholder 2"/>
          <p:cNvSpPr>
            <a:spLocks noGrp="1"/>
          </p:cNvSpPr>
          <p:nvPr>
            <p:ph idx="1"/>
          </p:nvPr>
        </p:nvSpPr>
        <p:spPr>
          <a:xfrm>
            <a:off x="1371601" y="1690777"/>
            <a:ext cx="5331124" cy="4787661"/>
          </a:xfrm>
        </p:spPr>
        <p:txBody>
          <a:bodyPr>
            <a:normAutofit fontScale="92500" lnSpcReduction="20000"/>
          </a:bodyPr>
          <a:lstStyle/>
          <a:p>
            <a:r>
              <a:rPr lang="en-US" sz="2800" dirty="0"/>
              <a:t>The </a:t>
            </a:r>
            <a:r>
              <a:rPr lang="en-US" sz="2800" b="1" dirty="0"/>
              <a:t>Agricultural Marketing Act</a:t>
            </a:r>
            <a:r>
              <a:rPr lang="en-US" sz="2800" dirty="0"/>
              <a:t> of 1929, under the administration of Herbert Hoover, established the Federal Farm Board from the Federal Farm Loan Board established by the Federal Farm Loan </a:t>
            </a:r>
            <a:r>
              <a:rPr lang="en-US" sz="2800" b="1" dirty="0"/>
              <a:t>Act</a:t>
            </a:r>
            <a:r>
              <a:rPr lang="en-US" sz="2800" dirty="0"/>
              <a:t> of 1916 with a revolving fund of half a billion dollars</a:t>
            </a:r>
            <a:r>
              <a:rPr lang="en-US" sz="2800" dirty="0" smtClean="0"/>
              <a:t>.</a:t>
            </a:r>
          </a:p>
          <a:p>
            <a:r>
              <a:rPr lang="en-US" sz="2800" u="sng" dirty="0"/>
              <a:t>The original act was sponsored by Hoover in an attempt to stop the downward spiral of crop prices by seeking to buy, sell and store agricultural surpluses or by generously lending money to farm organizations.</a:t>
            </a:r>
          </a:p>
        </p:txBody>
      </p:sp>
      <p:pic>
        <p:nvPicPr>
          <p:cNvPr id="11266" name="Picture 2" descr="Image result for agricultural marketing act"/>
          <p:cNvPicPr>
            <a:picLocks noChangeAspect="1" noChangeArrowheads="1"/>
          </p:cNvPicPr>
          <p:nvPr/>
        </p:nvPicPr>
        <p:blipFill rotWithShape="1">
          <a:blip r:embed="rId2">
            <a:extLst>
              <a:ext uri="{28A0092B-C50C-407E-A947-70E740481C1C}">
                <a14:useLocalDpi xmlns:a14="http://schemas.microsoft.com/office/drawing/2010/main" val="0"/>
              </a:ext>
            </a:extLst>
          </a:blip>
          <a:srcRect l="5708" t="12901" r="4151" b="4478"/>
          <a:stretch/>
        </p:blipFill>
        <p:spPr bwMode="auto">
          <a:xfrm>
            <a:off x="7055927" y="2171700"/>
            <a:ext cx="4814019" cy="3536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7359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4538133" y="228600"/>
            <a:ext cx="7128933" cy="838200"/>
          </a:xfrm>
          <a:ln w="57150">
            <a:solidFill>
              <a:schemeClr val="accent2"/>
            </a:solidFill>
            <a:miter lim="800000"/>
            <a:headEnd/>
            <a:tailEnd/>
          </a:ln>
        </p:spPr>
        <p:txBody>
          <a:bodyPr/>
          <a:lstStyle/>
          <a:p>
            <a:pPr eaLnBrk="1" hangingPunct="1"/>
            <a:r>
              <a:rPr lang="en-US" altLang="en-US" sz="4400" dirty="0" smtClean="0"/>
              <a:t>Smoot-Hawley Tariff</a:t>
            </a:r>
          </a:p>
        </p:txBody>
      </p:sp>
      <p:sp>
        <p:nvSpPr>
          <p:cNvPr id="15363" name="Rectangle 3"/>
          <p:cNvSpPr>
            <a:spLocks noGrp="1" noChangeArrowheads="1"/>
          </p:cNvSpPr>
          <p:nvPr>
            <p:ph type="subTitle" idx="1"/>
          </p:nvPr>
        </p:nvSpPr>
        <p:spPr>
          <a:xfrm>
            <a:off x="1337734" y="1532467"/>
            <a:ext cx="5909733" cy="4800600"/>
          </a:xfrm>
          <a:ln w="38100">
            <a:solidFill>
              <a:srgbClr val="FF6600"/>
            </a:solidFill>
            <a:miter lim="800000"/>
            <a:headEnd/>
            <a:tailEnd/>
          </a:ln>
        </p:spPr>
        <p:txBody>
          <a:bodyPr>
            <a:normAutofit/>
          </a:bodyPr>
          <a:lstStyle/>
          <a:p>
            <a:pPr algn="l" eaLnBrk="1" hangingPunct="1">
              <a:lnSpc>
                <a:spcPct val="90000"/>
              </a:lnSpc>
            </a:pPr>
            <a:r>
              <a:rPr lang="en-US" altLang="en-US" sz="2400" b="1" dirty="0"/>
              <a:t>The Smoot-Hawley Tariff:  </a:t>
            </a:r>
            <a:r>
              <a:rPr lang="en-US" altLang="en-US" sz="2400" dirty="0"/>
              <a:t>high tariff rates that were enacted by Congress in 1930.</a:t>
            </a:r>
          </a:p>
          <a:p>
            <a:pPr algn="l" eaLnBrk="1" hangingPunct="1">
              <a:lnSpc>
                <a:spcPct val="90000"/>
              </a:lnSpc>
            </a:pPr>
            <a:endParaRPr lang="en-US" altLang="en-US" sz="2400" dirty="0"/>
          </a:p>
          <a:p>
            <a:pPr algn="l" eaLnBrk="1" hangingPunct="1">
              <a:lnSpc>
                <a:spcPct val="90000"/>
              </a:lnSpc>
              <a:buClr>
                <a:srgbClr val="FF6600"/>
              </a:buClr>
              <a:buFont typeface="Wingdings" panose="05000000000000000000" pitchFamily="2" charset="2"/>
              <a:buChar char="Ø"/>
            </a:pPr>
            <a:r>
              <a:rPr lang="en-US" altLang="en-US" sz="2400" u="sng" dirty="0"/>
              <a:t>Congress did not realize that raising the tariffs only made the situation worse.</a:t>
            </a:r>
          </a:p>
          <a:p>
            <a:pPr algn="l" eaLnBrk="1" hangingPunct="1">
              <a:lnSpc>
                <a:spcPct val="90000"/>
              </a:lnSpc>
              <a:buClr>
                <a:srgbClr val="FF6600"/>
              </a:buClr>
              <a:buFont typeface="Wingdings" panose="05000000000000000000" pitchFamily="2" charset="2"/>
              <a:buNone/>
            </a:pPr>
            <a:endParaRPr lang="en-US" altLang="en-US" sz="2400" dirty="0"/>
          </a:p>
          <a:p>
            <a:pPr algn="l" eaLnBrk="1" hangingPunct="1">
              <a:lnSpc>
                <a:spcPct val="90000"/>
              </a:lnSpc>
              <a:buClr>
                <a:srgbClr val="FF6600"/>
              </a:buClr>
              <a:buFont typeface="Wingdings" panose="05000000000000000000" pitchFamily="2" charset="2"/>
              <a:buChar char="Ø"/>
            </a:pPr>
            <a:r>
              <a:rPr lang="en-US" altLang="en-US" sz="2400" u="sng" dirty="0"/>
              <a:t>European nations retaliated by raising their own tariffs.</a:t>
            </a:r>
          </a:p>
          <a:p>
            <a:pPr algn="l" eaLnBrk="1" hangingPunct="1">
              <a:lnSpc>
                <a:spcPct val="90000"/>
              </a:lnSpc>
              <a:buClr>
                <a:srgbClr val="FF6600"/>
              </a:buClr>
              <a:buFont typeface="Wingdings" panose="05000000000000000000" pitchFamily="2" charset="2"/>
              <a:buNone/>
            </a:pPr>
            <a:endParaRPr lang="en-US" altLang="en-US" sz="2400" dirty="0"/>
          </a:p>
          <a:p>
            <a:pPr algn="l" eaLnBrk="1" hangingPunct="1">
              <a:lnSpc>
                <a:spcPct val="90000"/>
              </a:lnSpc>
              <a:buClr>
                <a:srgbClr val="FF6600"/>
              </a:buClr>
              <a:buFont typeface="Wingdings" panose="05000000000000000000" pitchFamily="2" charset="2"/>
              <a:buChar char="Ø"/>
            </a:pPr>
            <a:r>
              <a:rPr lang="en-US" altLang="en-US" sz="2400" dirty="0"/>
              <a:t>In 1931 Europe suffered an economic crisis and Hoover</a:t>
            </a:r>
          </a:p>
          <a:p>
            <a:pPr algn="l" eaLnBrk="1" hangingPunct="1">
              <a:lnSpc>
                <a:spcPct val="90000"/>
              </a:lnSpc>
              <a:buClr>
                <a:srgbClr val="FF6600"/>
              </a:buClr>
              <a:buFont typeface="Wingdings" panose="05000000000000000000" pitchFamily="2" charset="2"/>
              <a:buNone/>
            </a:pPr>
            <a:r>
              <a:rPr lang="en-US" altLang="en-US" sz="2400" dirty="0"/>
              <a:t>had to sponsor a moratorium on the </a:t>
            </a:r>
            <a:r>
              <a:rPr lang="en-US" altLang="en-US" sz="2400" u="sng" dirty="0"/>
              <a:t>payment of war debts</a:t>
            </a:r>
            <a:r>
              <a:rPr lang="en-US" altLang="en-US" sz="2400" dirty="0"/>
              <a:t>.</a:t>
            </a:r>
          </a:p>
        </p:txBody>
      </p:sp>
      <p:pic>
        <p:nvPicPr>
          <p:cNvPr id="15364" name="Picture 5" descr="http://2.bp.blogspot.com/_3Qq3imsVf0Q/SWYW_67qFxI/AAAAAAAAAOs/d_RtqzvwAfQ/s320/SmootHawl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207" y="1958197"/>
            <a:ext cx="3458364" cy="329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6173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066800" y="73325"/>
            <a:ext cx="9601200" cy="1485900"/>
          </a:xfrm>
        </p:spPr>
        <p:txBody>
          <a:bodyPr/>
          <a:lstStyle/>
          <a:p>
            <a:pPr eaLnBrk="1" hangingPunct="1"/>
            <a:r>
              <a:rPr lang="en-US" altLang="en-US" b="1" dirty="0" err="1" smtClean="0"/>
              <a:t>Hoovervilles</a:t>
            </a:r>
            <a:endParaRPr lang="en-US" altLang="en-US" b="1" dirty="0" smtClean="0"/>
          </a:p>
        </p:txBody>
      </p:sp>
      <p:sp>
        <p:nvSpPr>
          <p:cNvPr id="19459" name="Rectangle 3"/>
          <p:cNvSpPr>
            <a:spLocks noGrp="1" noChangeArrowheads="1"/>
          </p:cNvSpPr>
          <p:nvPr>
            <p:ph type="body" idx="1"/>
          </p:nvPr>
        </p:nvSpPr>
        <p:spPr>
          <a:xfrm>
            <a:off x="4180936" y="0"/>
            <a:ext cx="8534400" cy="4449763"/>
          </a:xfrm>
        </p:spPr>
        <p:txBody>
          <a:bodyPr>
            <a:normAutofit/>
          </a:bodyPr>
          <a:lstStyle/>
          <a:p>
            <a:pPr eaLnBrk="1" hangingPunct="1">
              <a:buFontTx/>
              <a:buNone/>
            </a:pPr>
            <a:r>
              <a:rPr lang="en-US" altLang="en-US" sz="3200" dirty="0" smtClean="0"/>
              <a:t>                            These were makeshift</a:t>
            </a:r>
          </a:p>
          <a:p>
            <a:pPr eaLnBrk="1" hangingPunct="1">
              <a:buFontTx/>
              <a:buNone/>
            </a:pPr>
            <a:r>
              <a:rPr lang="en-US" altLang="en-US" sz="3200" dirty="0" smtClean="0"/>
              <a:t>                            tent cities for the homeless.</a:t>
            </a:r>
          </a:p>
        </p:txBody>
      </p:sp>
      <p:pic>
        <p:nvPicPr>
          <p:cNvPr id="19460" name="Picture 5" descr="0054l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86632"/>
            <a:ext cx="360997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descr="View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8359" y="1484403"/>
            <a:ext cx="49530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Image result for hooverville akr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0935" y="3155543"/>
            <a:ext cx="3609975" cy="288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8784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685800"/>
            <a:ext cx="10446589" cy="1485900"/>
          </a:xfrm>
        </p:spPr>
        <p:txBody>
          <a:bodyPr/>
          <a:lstStyle/>
          <a:p>
            <a:r>
              <a:rPr lang="en-US" dirty="0" smtClean="0"/>
              <a:t>RFC- Reconstruction Finance Corporation</a:t>
            </a:r>
            <a:endParaRPr lang="en-US" dirty="0"/>
          </a:p>
        </p:txBody>
      </p:sp>
      <p:sp>
        <p:nvSpPr>
          <p:cNvPr id="3" name="Content Placeholder 2"/>
          <p:cNvSpPr>
            <a:spLocks noGrp="1"/>
          </p:cNvSpPr>
          <p:nvPr>
            <p:ph idx="1"/>
          </p:nvPr>
        </p:nvSpPr>
        <p:spPr>
          <a:xfrm>
            <a:off x="1140363" y="1621765"/>
            <a:ext cx="5683131" cy="4649638"/>
          </a:xfrm>
        </p:spPr>
        <p:txBody>
          <a:bodyPr>
            <a:normAutofit/>
          </a:bodyPr>
          <a:lstStyle/>
          <a:p>
            <a:r>
              <a:rPr lang="en-US" sz="2400" dirty="0"/>
              <a:t>The </a:t>
            </a:r>
            <a:r>
              <a:rPr lang="en-US" sz="2400" b="1" dirty="0"/>
              <a:t>Reconstruction Finance Corporation</a:t>
            </a:r>
            <a:r>
              <a:rPr lang="en-US" sz="2400" dirty="0"/>
              <a:t> (RFC) was a </a:t>
            </a:r>
            <a:r>
              <a:rPr lang="en-US" sz="2400" u="sng" dirty="0"/>
              <a:t>government </a:t>
            </a:r>
            <a:r>
              <a:rPr lang="en-US" sz="2400" b="1" u="sng" dirty="0"/>
              <a:t>corporation</a:t>
            </a:r>
            <a:r>
              <a:rPr lang="en-US" sz="2400" u="sng" dirty="0"/>
              <a:t> administered by the United States Federal Government</a:t>
            </a:r>
            <a:r>
              <a:rPr lang="en-US" sz="2400" dirty="0"/>
              <a:t> between 1932 and 1957 that provided</a:t>
            </a:r>
            <a:r>
              <a:rPr lang="en-US" sz="2400" u="sng" dirty="0"/>
              <a:t> </a:t>
            </a:r>
            <a:r>
              <a:rPr lang="en-US" sz="2400" b="1" u="sng" dirty="0"/>
              <a:t>financial</a:t>
            </a:r>
            <a:r>
              <a:rPr lang="en-US" sz="2400" u="sng" dirty="0"/>
              <a:t> support to state and local governments and made loans to banks, railroads, mortgage associations, and other businesses.</a:t>
            </a:r>
          </a:p>
        </p:txBody>
      </p:sp>
      <p:pic>
        <p:nvPicPr>
          <p:cNvPr id="12290" name="Picture 2" descr="Image result for reconstruction finance corpo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699" y="2171700"/>
            <a:ext cx="4276725" cy="432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9967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b="1" dirty="0" smtClean="0"/>
              <a:t>The Battle of Washington</a:t>
            </a:r>
            <a:br>
              <a:rPr lang="en-US" altLang="en-US" b="1" dirty="0" smtClean="0"/>
            </a:br>
            <a:r>
              <a:rPr lang="en-US" altLang="en-US" b="1" dirty="0" smtClean="0"/>
              <a:t>     </a:t>
            </a:r>
            <a:r>
              <a:rPr lang="en-US" altLang="en-US" sz="4000" b="1" dirty="0" smtClean="0"/>
              <a:t>(The Bonus Army)</a:t>
            </a:r>
          </a:p>
        </p:txBody>
      </p:sp>
      <p:pic>
        <p:nvPicPr>
          <p:cNvPr id="46083" name="Picture 5" descr="bonus_army%5b1%5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981201"/>
            <a:ext cx="5789613"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5" descr="bonus_army_13"/>
          <p:cNvPicPr>
            <a:picLocks noChangeAspect="1" noChangeArrowheads="1"/>
          </p:cNvPicPr>
          <p:nvPr/>
        </p:nvPicPr>
        <p:blipFill>
          <a:blip r:embed="rId3">
            <a:extLst>
              <a:ext uri="{28A0092B-C50C-407E-A947-70E740481C1C}">
                <a14:useLocalDpi xmlns:a14="http://schemas.microsoft.com/office/drawing/2010/main" val="0"/>
              </a:ext>
            </a:extLst>
          </a:blip>
          <a:srcRect b="5327"/>
          <a:stretch>
            <a:fillRect/>
          </a:stretch>
        </p:blipFill>
        <p:spPr bwMode="auto">
          <a:xfrm>
            <a:off x="7755467" y="685800"/>
            <a:ext cx="40386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3113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4588933" y="254000"/>
            <a:ext cx="6553200" cy="838200"/>
          </a:xfrm>
          <a:ln w="57150">
            <a:solidFill>
              <a:schemeClr val="accent2"/>
            </a:solidFill>
            <a:miter lim="800000"/>
            <a:headEnd/>
            <a:tailEnd/>
          </a:ln>
        </p:spPr>
        <p:txBody>
          <a:bodyPr/>
          <a:lstStyle/>
          <a:p>
            <a:pPr eaLnBrk="1" hangingPunct="1"/>
            <a:r>
              <a:rPr lang="en-US" altLang="en-US" sz="4800" b="1" dirty="0" smtClean="0"/>
              <a:t>Bonus Army</a:t>
            </a:r>
          </a:p>
        </p:txBody>
      </p:sp>
      <p:sp>
        <p:nvSpPr>
          <p:cNvPr id="47107" name="Rectangle 3"/>
          <p:cNvSpPr>
            <a:spLocks noGrp="1" noChangeArrowheads="1"/>
          </p:cNvSpPr>
          <p:nvPr>
            <p:ph type="subTitle" idx="1"/>
          </p:nvPr>
        </p:nvSpPr>
        <p:spPr>
          <a:xfrm>
            <a:off x="1905001" y="1422399"/>
            <a:ext cx="4546600" cy="5046133"/>
          </a:xfrm>
          <a:ln w="38100">
            <a:solidFill>
              <a:srgbClr val="FF6600"/>
            </a:solidFill>
            <a:miter lim="800000"/>
            <a:headEnd/>
            <a:tailEnd/>
          </a:ln>
        </p:spPr>
        <p:txBody>
          <a:bodyPr>
            <a:normAutofit/>
          </a:bodyPr>
          <a:lstStyle/>
          <a:p>
            <a:pPr algn="l" eaLnBrk="1" hangingPunct="1"/>
            <a:r>
              <a:rPr lang="en-US" altLang="en-US" sz="2400" u="sng" dirty="0"/>
              <a:t>In 1924, Congress approved of bonus payments to all World War I veterans to be paid in 1945.</a:t>
            </a:r>
          </a:p>
          <a:p>
            <a:pPr algn="l" eaLnBrk="1" hangingPunct="1"/>
            <a:endParaRPr lang="en-US" altLang="en-US" sz="2400" u="sng" dirty="0"/>
          </a:p>
          <a:p>
            <a:pPr algn="l" eaLnBrk="1" hangingPunct="1"/>
            <a:r>
              <a:rPr lang="en-US" altLang="en-US" sz="2400" u="sng" dirty="0"/>
              <a:t>When the country fell on hard times the veterans demanded that they be paid early.</a:t>
            </a:r>
          </a:p>
          <a:p>
            <a:pPr algn="l" eaLnBrk="1" hangingPunct="1"/>
            <a:endParaRPr lang="en-US" altLang="en-US" sz="2400" u="sng" dirty="0"/>
          </a:p>
          <a:p>
            <a:pPr algn="l" eaLnBrk="1" hangingPunct="1"/>
            <a:r>
              <a:rPr lang="en-US" altLang="en-US" sz="2400" u="sng" dirty="0"/>
              <a:t>In June 1932 about 15,000 marched in Washington.</a:t>
            </a:r>
          </a:p>
        </p:txBody>
      </p:sp>
      <p:pic>
        <p:nvPicPr>
          <p:cNvPr id="6" name="Picture 4" descr="Flyer advertising Bonus Army March">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200" y="2044700"/>
            <a:ext cx="4267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6373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a:xfrm>
            <a:off x="1905000" y="304800"/>
            <a:ext cx="8229600" cy="3581400"/>
          </a:xfrm>
        </p:spPr>
        <p:txBody>
          <a:bodyPr/>
          <a:lstStyle/>
          <a:p>
            <a:r>
              <a:rPr lang="en-US" altLang="en-US" sz="2400"/>
              <a:t>Veterans brought their families and lived in shacks around the city.</a:t>
            </a:r>
          </a:p>
          <a:p>
            <a:r>
              <a:rPr lang="en-US" altLang="en-US" sz="2400" u="sng"/>
              <a:t>Hoover called on the policed to clear the city.</a:t>
            </a:r>
          </a:p>
          <a:p>
            <a:r>
              <a:rPr lang="en-US" altLang="en-US" sz="2400" u="sng"/>
              <a:t>Two veterans were killed and then Hoover called in the army with tanks, rifles, and tear gas.</a:t>
            </a:r>
          </a:p>
        </p:txBody>
      </p:sp>
      <p:pic>
        <p:nvPicPr>
          <p:cNvPr id="5" name="Picture 5" descr="at0058f2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408238"/>
            <a:ext cx="5486400" cy="444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0695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4371167" y="127091"/>
            <a:ext cx="6553200" cy="838200"/>
          </a:xfrm>
          <a:ln w="57150">
            <a:solidFill>
              <a:schemeClr val="accent2"/>
            </a:solidFill>
            <a:miter lim="800000"/>
            <a:headEnd/>
            <a:tailEnd/>
          </a:ln>
        </p:spPr>
        <p:txBody>
          <a:bodyPr/>
          <a:lstStyle/>
          <a:p>
            <a:pPr eaLnBrk="1" hangingPunct="1"/>
            <a:r>
              <a:rPr lang="en-US" altLang="en-US" sz="4400" b="1" dirty="0" smtClean="0"/>
              <a:t>Election of 1932</a:t>
            </a:r>
          </a:p>
        </p:txBody>
      </p:sp>
      <p:sp>
        <p:nvSpPr>
          <p:cNvPr id="49155" name="Rectangle 3"/>
          <p:cNvSpPr>
            <a:spLocks noGrp="1" noChangeArrowheads="1"/>
          </p:cNvSpPr>
          <p:nvPr>
            <p:ph type="subTitle" idx="1"/>
          </p:nvPr>
        </p:nvSpPr>
        <p:spPr>
          <a:xfrm>
            <a:off x="1324486" y="1500996"/>
            <a:ext cx="4191000" cy="4191000"/>
          </a:xfrm>
          <a:ln w="38100">
            <a:solidFill>
              <a:srgbClr val="FF6600"/>
            </a:solidFill>
            <a:miter lim="800000"/>
            <a:headEnd/>
            <a:tailEnd/>
          </a:ln>
        </p:spPr>
        <p:txBody>
          <a:bodyPr/>
          <a:lstStyle/>
          <a:p>
            <a:pPr algn="l" eaLnBrk="1" hangingPunct="1">
              <a:buFont typeface="Wingdings" panose="05000000000000000000" pitchFamily="2" charset="2"/>
              <a:buChar char="ü"/>
            </a:pPr>
            <a:r>
              <a:rPr lang="en-US" altLang="en-US" sz="2400" u="sng" dirty="0"/>
              <a:t>The Republican Party nominated Herbert Hoover who had no opponent within the party. </a:t>
            </a:r>
            <a:r>
              <a:rPr lang="en-US" altLang="en-US" sz="2400" dirty="0"/>
              <a:t> It was a common practice that the current president would be nominated.</a:t>
            </a:r>
          </a:p>
          <a:p>
            <a:pPr algn="l" eaLnBrk="1" hangingPunct="1">
              <a:buFont typeface="Wingdings" panose="05000000000000000000" pitchFamily="2" charset="2"/>
              <a:buChar char="ü"/>
            </a:pPr>
            <a:r>
              <a:rPr lang="en-US" altLang="en-US" sz="2400" dirty="0"/>
              <a:t>The Republicans knew there </a:t>
            </a:r>
            <a:r>
              <a:rPr lang="en-US" altLang="en-US" sz="2400" u="sng" dirty="0"/>
              <a:t>was very little chance that Hoover would be re-elected.</a:t>
            </a:r>
          </a:p>
        </p:txBody>
      </p:sp>
      <p:pic>
        <p:nvPicPr>
          <p:cNvPr id="49156"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564" y="2123886"/>
            <a:ext cx="2533289" cy="255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7"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3010" y="2034396"/>
            <a:ext cx="17748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4542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3829051" y="133535"/>
            <a:ext cx="5334000" cy="990600"/>
          </a:xfrm>
          <a:ln w="57150">
            <a:solidFill>
              <a:schemeClr val="accent2"/>
            </a:solidFill>
            <a:miter lim="800000"/>
            <a:headEnd/>
            <a:tailEnd/>
          </a:ln>
        </p:spPr>
        <p:txBody>
          <a:bodyPr/>
          <a:lstStyle/>
          <a:p>
            <a:pPr eaLnBrk="1" hangingPunct="1"/>
            <a:r>
              <a:rPr lang="en-US" altLang="en-US" dirty="0" smtClean="0"/>
              <a:t>Franklin Roosevelt</a:t>
            </a:r>
          </a:p>
        </p:txBody>
      </p:sp>
      <p:sp>
        <p:nvSpPr>
          <p:cNvPr id="51203" name="Rectangle 3"/>
          <p:cNvSpPr>
            <a:spLocks noGrp="1" noChangeArrowheads="1"/>
          </p:cNvSpPr>
          <p:nvPr>
            <p:ph type="subTitle" idx="1"/>
          </p:nvPr>
        </p:nvSpPr>
        <p:spPr>
          <a:xfrm>
            <a:off x="1296140" y="1695635"/>
            <a:ext cx="5334000" cy="4586056"/>
          </a:xfrm>
          <a:ln w="38100">
            <a:solidFill>
              <a:srgbClr val="FF6600"/>
            </a:solidFill>
            <a:miter lim="800000"/>
            <a:headEnd/>
            <a:tailEnd/>
          </a:ln>
        </p:spPr>
        <p:txBody>
          <a:bodyPr/>
          <a:lstStyle/>
          <a:p>
            <a:pPr algn="l" eaLnBrk="1" hangingPunct="1">
              <a:lnSpc>
                <a:spcPct val="80000"/>
              </a:lnSpc>
            </a:pPr>
            <a:r>
              <a:rPr lang="en-US" altLang="en-US" sz="2400" u="sng" dirty="0"/>
              <a:t>Franklin Roosevelt was born into a wealthy and well-known family in New York.  </a:t>
            </a:r>
            <a:r>
              <a:rPr lang="en-US" altLang="en-US" sz="2400" dirty="0"/>
              <a:t>He studied law at Harvard.</a:t>
            </a:r>
          </a:p>
          <a:p>
            <a:pPr algn="l" eaLnBrk="1" hangingPunct="1">
              <a:lnSpc>
                <a:spcPct val="80000"/>
              </a:lnSpc>
            </a:pPr>
            <a:endParaRPr lang="en-US" altLang="en-US" sz="2400" dirty="0"/>
          </a:p>
          <a:p>
            <a:pPr algn="l" eaLnBrk="1" hangingPunct="1">
              <a:lnSpc>
                <a:spcPct val="80000"/>
              </a:lnSpc>
            </a:pPr>
            <a:r>
              <a:rPr lang="en-US" altLang="en-US" sz="2400" dirty="0"/>
              <a:t>In 1921 Roosevelt became ill with polio, a crippling disease that often was deadly.  For some time he was completely without the use of his arms and legs.</a:t>
            </a:r>
          </a:p>
          <a:p>
            <a:pPr algn="l" eaLnBrk="1" hangingPunct="1">
              <a:lnSpc>
                <a:spcPct val="80000"/>
              </a:lnSpc>
            </a:pPr>
            <a:endParaRPr lang="en-US" altLang="en-US" sz="2400" dirty="0"/>
          </a:p>
          <a:p>
            <a:pPr algn="l" eaLnBrk="1" hangingPunct="1">
              <a:lnSpc>
                <a:spcPct val="80000"/>
              </a:lnSpc>
            </a:pPr>
            <a:r>
              <a:rPr lang="en-US" altLang="en-US" sz="2400" dirty="0"/>
              <a:t>He never was able to regain the complete use of his legs.  </a:t>
            </a:r>
            <a:r>
              <a:rPr lang="en-US" altLang="en-US" sz="2400" u="sng" dirty="0"/>
              <a:t>He always needed the assistance of braces and crutches</a:t>
            </a:r>
            <a:r>
              <a:rPr lang="en-US" altLang="en-US" sz="2400" dirty="0"/>
              <a:t>.</a:t>
            </a:r>
          </a:p>
        </p:txBody>
      </p:sp>
      <p:pic>
        <p:nvPicPr>
          <p:cNvPr id="51204"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9688" y="3886200"/>
            <a:ext cx="30083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7" descr="http://3.bp.blogspot.com/_txvEjGKFOuc/SE9d2vdrtVI/AAAAAAAAAFc/ZuhARXtOZMo/s320/great-depression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2576" y="755342"/>
            <a:ext cx="183832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22429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990600" y="228600"/>
            <a:ext cx="8229600" cy="1143000"/>
          </a:xfrm>
        </p:spPr>
        <p:txBody>
          <a:bodyPr/>
          <a:lstStyle/>
          <a:p>
            <a:r>
              <a:rPr lang="en-US" altLang="en-US" smtClean="0"/>
              <a:t>Hiding the Disability</a:t>
            </a:r>
          </a:p>
        </p:txBody>
      </p:sp>
      <p:pic>
        <p:nvPicPr>
          <p:cNvPr id="51203" name="Picture 4" descr="Franklin D. Roosevelt at Hyde Park in a Wheelch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869" y="1219200"/>
            <a:ext cx="3313113" cy="4381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2228" name="Picture 6" descr="http://l.yimg.com/g/images/spacebal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2308225"/>
            <a:ext cx="33718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0"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0" y="2667000"/>
            <a:ext cx="2713038"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7" descr="http://www.inetours.com/DC/images/FDR/Wheelchair_160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1" y="457200"/>
            <a:ext cx="2619375"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213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83" y="0"/>
            <a:ext cx="9601200" cy="1485900"/>
          </a:xfrm>
        </p:spPr>
        <p:txBody>
          <a:bodyPr/>
          <a:lstStyle/>
          <a:p>
            <a:r>
              <a:rPr lang="en-US" b="1" dirty="0" smtClean="0"/>
              <a:t>CAUSES OF THE DEPRESSION</a:t>
            </a:r>
            <a:endParaRPr lang="en-US" b="1" dirty="0"/>
          </a:p>
        </p:txBody>
      </p:sp>
      <p:sp>
        <p:nvSpPr>
          <p:cNvPr id="4" name="Rectangle 3"/>
          <p:cNvSpPr txBox="1">
            <a:spLocks noChangeArrowheads="1"/>
          </p:cNvSpPr>
          <p:nvPr/>
        </p:nvSpPr>
        <p:spPr>
          <a:xfrm>
            <a:off x="964094" y="894521"/>
            <a:ext cx="8259419" cy="5847486"/>
          </a:xfrm>
          <a:prstGeom prst="rect">
            <a:avLst/>
          </a:prstGeom>
          <a:ln w="38100">
            <a:solidFill>
              <a:srgbClr val="FF6600"/>
            </a:solidFill>
            <a:miter lim="800000"/>
            <a:headEnd/>
            <a:tailEnd/>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altLang="en-US" sz="2400" b="1" dirty="0" smtClean="0"/>
              <a:t>A Weak Economy</a:t>
            </a:r>
            <a:r>
              <a:rPr lang="en-US" altLang="en-US" sz="2400" dirty="0" smtClean="0"/>
              <a:t>:  People bought everything they needed during the 1920’s.  goods sat on the shelf.</a:t>
            </a:r>
          </a:p>
          <a:p>
            <a:r>
              <a:rPr lang="en-US" altLang="en-US" sz="2400" b="1" dirty="0" smtClean="0"/>
              <a:t>Stock </a:t>
            </a:r>
            <a:r>
              <a:rPr lang="en-US" altLang="en-US" sz="2400" b="1" dirty="0"/>
              <a:t>Market Crash</a:t>
            </a:r>
            <a:r>
              <a:rPr lang="en-US" altLang="en-US" sz="2400" dirty="0"/>
              <a:t>:  Stock prices dropped  so sharply that investors lost $5 billion in five hours of </a:t>
            </a:r>
            <a:r>
              <a:rPr lang="en-US" altLang="en-US" sz="2400" dirty="0" smtClean="0"/>
              <a:t>trade.</a:t>
            </a:r>
          </a:p>
          <a:p>
            <a:r>
              <a:rPr lang="en-US" altLang="en-US" sz="2400" b="1" dirty="0" smtClean="0"/>
              <a:t>Internal </a:t>
            </a:r>
            <a:r>
              <a:rPr lang="en-US" altLang="en-US" sz="2400" b="1" dirty="0"/>
              <a:t>Debt</a:t>
            </a:r>
            <a:r>
              <a:rPr lang="en-US" altLang="en-US" sz="2400" dirty="0"/>
              <a:t>: More was being spent than </a:t>
            </a:r>
            <a:r>
              <a:rPr lang="en-US" altLang="en-US" sz="2400" dirty="0" smtClean="0"/>
              <a:t>taxed.</a:t>
            </a:r>
          </a:p>
          <a:p>
            <a:r>
              <a:rPr lang="en-US" altLang="en-US" sz="2400" b="1" dirty="0"/>
              <a:t>International Debt</a:t>
            </a:r>
            <a:r>
              <a:rPr lang="en-US" altLang="en-US" sz="2400" dirty="0"/>
              <a:t>: The United States was owed  money by Germany from the war.  The U.S. was assisting  European countries to recover from the war</a:t>
            </a:r>
            <a:r>
              <a:rPr lang="en-US" altLang="en-US" sz="2400" dirty="0" smtClean="0"/>
              <a:t>.</a:t>
            </a:r>
            <a:endParaRPr lang="en-US" altLang="en-US" sz="2400" dirty="0"/>
          </a:p>
          <a:p>
            <a:r>
              <a:rPr lang="en-US" altLang="en-US" sz="2400" b="1" dirty="0" smtClean="0"/>
              <a:t>Unbalanced Business System</a:t>
            </a:r>
            <a:r>
              <a:rPr lang="en-US" altLang="en-US" sz="2400" dirty="0" smtClean="0"/>
              <a:t>:  Greedy investors tried to boost stock prices.</a:t>
            </a:r>
          </a:p>
          <a:p>
            <a:r>
              <a:rPr lang="en-US" altLang="en-US" sz="2400" b="1" dirty="0" smtClean="0"/>
              <a:t>Poor </a:t>
            </a:r>
            <a:r>
              <a:rPr lang="en-US" altLang="en-US" sz="2400" b="1" dirty="0"/>
              <a:t>Distribution of Purchasing Power</a:t>
            </a:r>
            <a:r>
              <a:rPr lang="en-US" altLang="en-US" sz="2400" dirty="0"/>
              <a:t>: </a:t>
            </a:r>
            <a:r>
              <a:rPr lang="en-US" altLang="en-US" sz="2400" dirty="0" smtClean="0"/>
              <a:t>one </a:t>
            </a:r>
            <a:r>
              <a:rPr lang="en-US" altLang="en-US" sz="2400" dirty="0"/>
              <a:t>of the biggest causes of </a:t>
            </a:r>
            <a:r>
              <a:rPr lang="en-US" altLang="en-US" sz="2400" dirty="0" smtClean="0"/>
              <a:t>the depression </a:t>
            </a:r>
            <a:r>
              <a:rPr lang="en-US" altLang="en-US" sz="2400" dirty="0"/>
              <a:t>was over-speculation </a:t>
            </a:r>
            <a:r>
              <a:rPr lang="en-US" altLang="en-US" sz="2400" dirty="0" smtClean="0"/>
              <a:t>in </a:t>
            </a:r>
            <a:r>
              <a:rPr lang="en-US" altLang="en-US" sz="2400" dirty="0"/>
              <a:t>the stock </a:t>
            </a:r>
            <a:r>
              <a:rPr lang="en-US" altLang="en-US" sz="2400" dirty="0" smtClean="0"/>
              <a:t>market.</a:t>
            </a:r>
          </a:p>
          <a:p>
            <a:endParaRPr lang="en-US" altLang="en-US" sz="2400" dirty="0" smtClean="0"/>
          </a:p>
        </p:txBody>
      </p:sp>
      <p:pic>
        <p:nvPicPr>
          <p:cNvPr id="5" name="Picture 5" descr="full_size_j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6046" y="0"/>
            <a:ext cx="2556688" cy="210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http://84d1f3.medialib.glogster.com/media/5e/5e469cdd7ba75a25b5a19cdff3b7f54ada5c76e47479341c257fd0e13c48e757/stock-brokers-wall-street-leave-ny-offices-on-oct-29-29-during-crash-by-edward-n-jack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7388" y="4293704"/>
            <a:ext cx="1994611" cy="244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http://markhamiltonconsulting.com/wp-content/uploads/2011/07/international-debt-cris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6046" y="2112064"/>
            <a:ext cx="2060491" cy="2040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68721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endParaRPr lang="en-US" altLang="en-US" smtClean="0"/>
          </a:p>
        </p:txBody>
      </p:sp>
      <p:pic>
        <p:nvPicPr>
          <p:cNvPr id="53251" name="Picture 2"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970339"/>
            <a:ext cx="3200400"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View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609600"/>
            <a:ext cx="36576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6" descr="View Imag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676401"/>
            <a:ext cx="35814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8" descr="View Imag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2400" y="1"/>
            <a:ext cx="28956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10" descr="View Image">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6600" y="3962400"/>
            <a:ext cx="34480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9131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1" y="0"/>
            <a:ext cx="5205413"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8900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KEYNESIAN ECONOMICS</a:t>
            </a:r>
            <a:endParaRPr lang="en-US" b="1" dirty="0"/>
          </a:p>
        </p:txBody>
      </p:sp>
      <p:sp>
        <p:nvSpPr>
          <p:cNvPr id="3" name="Content Placeholder 2"/>
          <p:cNvSpPr>
            <a:spLocks noGrp="1"/>
          </p:cNvSpPr>
          <p:nvPr>
            <p:ph idx="1"/>
          </p:nvPr>
        </p:nvSpPr>
        <p:spPr>
          <a:xfrm>
            <a:off x="1371600" y="1777042"/>
            <a:ext cx="5419817" cy="4810190"/>
          </a:xfrm>
        </p:spPr>
        <p:txBody>
          <a:bodyPr>
            <a:normAutofit/>
          </a:bodyPr>
          <a:lstStyle/>
          <a:p>
            <a:r>
              <a:rPr lang="en-US" dirty="0"/>
              <a:t>Keynesian economics are the various macroeconomic theories about how in the short run – and </a:t>
            </a:r>
            <a:r>
              <a:rPr lang="en-US" u="sng" dirty="0"/>
              <a:t>especially during recessions </a:t>
            </a:r>
            <a:r>
              <a:rPr lang="en-US" dirty="0"/>
              <a:t>– economic output is strongly influenced by aggregate demand</a:t>
            </a:r>
            <a:r>
              <a:rPr lang="en-US" dirty="0" smtClean="0"/>
              <a:t>.</a:t>
            </a:r>
          </a:p>
          <a:p>
            <a:r>
              <a:rPr lang="en-US" dirty="0"/>
              <a:t>Keynesian economics developed during and after the Great Depression, from the ideas presented by John Maynard Keynes in his 1936 book, </a:t>
            </a:r>
            <a:r>
              <a:rPr lang="en-US" i="1" u="sng" dirty="0"/>
              <a:t>The General Theory of Employment, Interest and Money</a:t>
            </a:r>
            <a:r>
              <a:rPr lang="en-US" u="sng" dirty="0" smtClean="0"/>
              <a:t>.</a:t>
            </a:r>
            <a:r>
              <a:rPr lang="en-US" u="sng" dirty="0"/>
              <a:t> Keynes contrasted his approach to the aggregate supply-</a:t>
            </a:r>
            <a:r>
              <a:rPr lang="en-US" dirty="0"/>
              <a:t>focused classical economics that preceded his book. </a:t>
            </a:r>
            <a:endParaRPr lang="en-US" dirty="0" smtClean="0"/>
          </a:p>
          <a:p>
            <a:r>
              <a:rPr lang="en-US" dirty="0" smtClean="0"/>
              <a:t>Aggregate:  total supply of goods and services.</a:t>
            </a:r>
          </a:p>
        </p:txBody>
      </p:sp>
      <p:pic>
        <p:nvPicPr>
          <p:cNvPr id="13314" name="Picture 2" descr="Image result for john key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619" y="2254928"/>
            <a:ext cx="4895381" cy="2937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0292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52800" y="-605069"/>
            <a:ext cx="7772400" cy="1829761"/>
          </a:xfrm>
        </p:spPr>
        <p:txBody>
          <a:bodyPr/>
          <a:lstStyle/>
          <a:p>
            <a:r>
              <a:rPr lang="en-US" dirty="0" smtClean="0"/>
              <a:t>The New Deal</a:t>
            </a:r>
            <a:endParaRPr lang="en-US" dirty="0"/>
          </a:p>
        </p:txBody>
      </p:sp>
      <p:pic>
        <p:nvPicPr>
          <p:cNvPr id="4" name="Picture 8">
            <a:hlinkClick r:id="rId2"/>
          </p:cNvPr>
          <p:cNvPicPr>
            <a:picLocks noChangeAspect="1" noChangeArrowheads="1"/>
          </p:cNvPicPr>
          <p:nvPr/>
        </p:nvPicPr>
        <p:blipFill>
          <a:blip r:embed="rId3" cstate="print"/>
          <a:srcRect/>
          <a:stretch>
            <a:fillRect/>
          </a:stretch>
        </p:blipFill>
        <p:spPr bwMode="auto">
          <a:xfrm>
            <a:off x="3352800" y="1371601"/>
            <a:ext cx="5867400" cy="4354383"/>
          </a:xfrm>
          <a:prstGeom prst="rect">
            <a:avLst/>
          </a:prstGeom>
          <a:noFill/>
          <a:ln w="9525">
            <a:noFill/>
            <a:miter lim="800000"/>
            <a:headEnd/>
            <a:tailEnd/>
          </a:ln>
          <a:effectLst/>
        </p:spPr>
      </p:pic>
      <p:sp>
        <p:nvSpPr>
          <p:cNvPr id="5" name="TextBox 4"/>
          <p:cNvSpPr txBox="1"/>
          <p:nvPr/>
        </p:nvSpPr>
        <p:spPr>
          <a:xfrm>
            <a:off x="1154502" y="5872893"/>
            <a:ext cx="7315200" cy="461665"/>
          </a:xfrm>
          <a:prstGeom prst="rect">
            <a:avLst/>
          </a:prstGeom>
          <a:noFill/>
        </p:spPr>
        <p:txBody>
          <a:bodyPr wrap="square" rtlCol="0">
            <a:spAutoFit/>
          </a:bodyPr>
          <a:lstStyle/>
          <a:p>
            <a:r>
              <a:rPr lang="en-US" sz="2400" dirty="0"/>
              <a:t>“The only thing we have to fear is, fear itself.”</a:t>
            </a:r>
          </a:p>
        </p:txBody>
      </p:sp>
    </p:spTree>
    <p:extLst>
      <p:ext uri="{BB962C8B-B14F-4D97-AF65-F5344CB8AC3E}">
        <p14:creationId xmlns:p14="http://schemas.microsoft.com/office/powerpoint/2010/main" val="403312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50830" y="1695493"/>
            <a:ext cx="6003985" cy="4268997"/>
          </a:xfrm>
        </p:spPr>
        <p:txBody>
          <a:bodyPr/>
          <a:lstStyle/>
          <a:p>
            <a:r>
              <a:rPr lang="en-US" dirty="0" smtClean="0"/>
              <a:t>At the Democratic National Convention Roosevelt promised “A New Deal” for the American people.</a:t>
            </a:r>
            <a:endParaRPr lang="en-US" dirty="0"/>
          </a:p>
          <a:p>
            <a:r>
              <a:rPr lang="en-US" b="1" dirty="0" smtClean="0"/>
              <a:t>New Deal:  </a:t>
            </a:r>
            <a:r>
              <a:rPr lang="en-US" dirty="0" smtClean="0"/>
              <a:t>name given to Roosevelt’s domestic programs aimed at solving the Depression.</a:t>
            </a:r>
            <a:endParaRPr lang="en-US" dirty="0"/>
          </a:p>
        </p:txBody>
      </p:sp>
      <p:sp>
        <p:nvSpPr>
          <p:cNvPr id="3" name="Title 2"/>
          <p:cNvSpPr>
            <a:spLocks noGrp="1"/>
          </p:cNvSpPr>
          <p:nvPr>
            <p:ph type="title"/>
          </p:nvPr>
        </p:nvSpPr>
        <p:spPr>
          <a:xfrm>
            <a:off x="1059611" y="621102"/>
            <a:ext cx="9601200" cy="1485900"/>
          </a:xfrm>
        </p:spPr>
        <p:txBody>
          <a:bodyPr/>
          <a:lstStyle/>
          <a:p>
            <a:r>
              <a:rPr lang="en-US" b="1" dirty="0" smtClean="0"/>
              <a:t>NEW DEAL</a:t>
            </a:r>
            <a:endParaRPr lang="en-US" b="1" dirty="0"/>
          </a:p>
        </p:txBody>
      </p:sp>
      <p:pic>
        <p:nvPicPr>
          <p:cNvPr id="1026" name="Picture 2" descr="Image result for the new d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6611" y="3829992"/>
            <a:ext cx="4267200" cy="28236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the new d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9768" y="17117"/>
            <a:ext cx="42862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3879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2257" y="111066"/>
            <a:ext cx="9601200" cy="1485900"/>
          </a:xfrm>
        </p:spPr>
        <p:txBody>
          <a:bodyPr/>
          <a:lstStyle/>
          <a:p>
            <a:r>
              <a:rPr lang="en-US" b="1" dirty="0" smtClean="0"/>
              <a:t>The Bank Holiday</a:t>
            </a:r>
            <a:endParaRPr lang="en-US" b="1" dirty="0"/>
          </a:p>
        </p:txBody>
      </p:sp>
      <p:sp>
        <p:nvSpPr>
          <p:cNvPr id="5" name="Content Placeholder 4"/>
          <p:cNvSpPr>
            <a:spLocks noGrp="1"/>
          </p:cNvSpPr>
          <p:nvPr>
            <p:ph idx="1"/>
          </p:nvPr>
        </p:nvSpPr>
        <p:spPr>
          <a:xfrm>
            <a:off x="802257" y="464389"/>
            <a:ext cx="11533517" cy="4573437"/>
          </a:xfrm>
        </p:spPr>
        <p:txBody>
          <a:bodyPr/>
          <a:lstStyle/>
          <a:p>
            <a:pPr marL="228600" indent="-228600" algn="ctr">
              <a:spcBef>
                <a:spcPct val="50000"/>
              </a:spcBef>
              <a:buNone/>
            </a:pPr>
            <a:endParaRPr lang="en-US" dirty="0" smtClean="0">
              <a:solidFill>
                <a:schemeClr val="accent1">
                  <a:lumMod val="75000"/>
                </a:schemeClr>
              </a:solidFill>
              <a:latin typeface="Verdana" pitchFamily="34" charset="0"/>
            </a:endParaRPr>
          </a:p>
          <a:p>
            <a:pPr marL="228600" indent="-228600">
              <a:spcBef>
                <a:spcPct val="50000"/>
              </a:spcBef>
              <a:buFontTx/>
              <a:buChar char="•"/>
            </a:pPr>
            <a:r>
              <a:rPr lang="en-US" u="sng" dirty="0" smtClean="0">
                <a:solidFill>
                  <a:schemeClr val="accent1">
                    <a:lumMod val="75000"/>
                  </a:schemeClr>
                </a:solidFill>
                <a:latin typeface="Verdana" pitchFamily="34" charset="0"/>
              </a:rPr>
              <a:t>Temporarily closed all the nation’s banks to stop panic and large-scale withdrawals</a:t>
            </a:r>
          </a:p>
          <a:p>
            <a:pPr marL="228600" indent="-228600">
              <a:spcBef>
                <a:spcPct val="30000"/>
              </a:spcBef>
              <a:buFontTx/>
              <a:buChar char="•"/>
            </a:pPr>
            <a:r>
              <a:rPr lang="en-US" dirty="0" smtClean="0">
                <a:solidFill>
                  <a:schemeClr val="accent1">
                    <a:lumMod val="75000"/>
                  </a:schemeClr>
                </a:solidFill>
                <a:latin typeface="Verdana" pitchFamily="34" charset="0"/>
              </a:rPr>
              <a:t>Attempt to stop people from hoarding money.</a:t>
            </a:r>
          </a:p>
          <a:p>
            <a:pPr marL="228600" indent="-228600">
              <a:spcBef>
                <a:spcPct val="30000"/>
              </a:spcBef>
              <a:buNone/>
            </a:pPr>
            <a:endParaRPr lang="en-US" dirty="0" smtClean="0">
              <a:solidFill>
                <a:schemeClr val="accent1">
                  <a:lumMod val="75000"/>
                </a:schemeClr>
              </a:solidFill>
              <a:latin typeface="Verdana" pitchFamily="34" charset="0"/>
            </a:endParaRPr>
          </a:p>
          <a:p>
            <a:endParaRPr lang="en-US" dirty="0"/>
          </a:p>
        </p:txBody>
      </p:sp>
      <p:pic>
        <p:nvPicPr>
          <p:cNvPr id="6" name="Picture 4">
            <a:hlinkClick r:id="rId2"/>
          </p:cNvPr>
          <p:cNvPicPr>
            <a:picLocks noChangeAspect="1" noChangeArrowheads="1"/>
          </p:cNvPicPr>
          <p:nvPr/>
        </p:nvPicPr>
        <p:blipFill>
          <a:blip r:embed="rId3" cstate="print"/>
          <a:srcRect/>
          <a:stretch>
            <a:fillRect/>
          </a:stretch>
        </p:blipFill>
        <p:spPr bwMode="auto">
          <a:xfrm>
            <a:off x="1096273" y="2330211"/>
            <a:ext cx="5466461" cy="4225863"/>
          </a:xfrm>
          <a:prstGeom prst="rect">
            <a:avLst/>
          </a:prstGeom>
          <a:noFill/>
          <a:ln w="9525">
            <a:noFill/>
            <a:miter lim="800000"/>
            <a:headEnd/>
            <a:tailEnd/>
          </a:ln>
          <a:effectLst/>
        </p:spPr>
      </p:pic>
      <p:pic>
        <p:nvPicPr>
          <p:cNvPr id="7" name="Picture 7">
            <a:hlinkClick r:id="rId4"/>
          </p:cNvPr>
          <p:cNvPicPr>
            <a:picLocks noChangeAspect="1" noChangeArrowheads="1"/>
          </p:cNvPicPr>
          <p:nvPr/>
        </p:nvPicPr>
        <p:blipFill rotWithShape="1">
          <a:blip r:embed="rId5" cstate="print"/>
          <a:srcRect l="-1" r="487" b="7807"/>
          <a:stretch/>
        </p:blipFill>
        <p:spPr bwMode="auto">
          <a:xfrm>
            <a:off x="6856750" y="2734574"/>
            <a:ext cx="4780661" cy="3374365"/>
          </a:xfrm>
          <a:prstGeom prst="rect">
            <a:avLst/>
          </a:prstGeom>
          <a:noFill/>
          <a:ln w="9525">
            <a:noFill/>
            <a:miter lim="800000"/>
            <a:headEnd/>
            <a:tailEnd/>
          </a:ln>
          <a:effectLst/>
        </p:spPr>
      </p:pic>
    </p:spTree>
    <p:extLst>
      <p:ext uri="{BB962C8B-B14F-4D97-AF65-F5344CB8AC3E}">
        <p14:creationId xmlns:p14="http://schemas.microsoft.com/office/powerpoint/2010/main" val="194155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a:hlinkClick r:id="rId2"/>
          </p:cNvPr>
          <p:cNvPicPr>
            <a:picLocks noChangeAspect="1" noChangeArrowheads="1"/>
          </p:cNvPicPr>
          <p:nvPr/>
        </p:nvPicPr>
        <p:blipFill>
          <a:blip r:embed="rId3" cstate="print"/>
          <a:srcRect/>
          <a:stretch>
            <a:fillRect/>
          </a:stretch>
        </p:blipFill>
        <p:spPr bwMode="auto">
          <a:xfrm>
            <a:off x="767751" y="2690003"/>
            <a:ext cx="5477256" cy="3847772"/>
          </a:xfrm>
          <a:prstGeom prst="rect">
            <a:avLst/>
          </a:prstGeom>
          <a:noFill/>
          <a:ln w="9525">
            <a:noFill/>
            <a:miter lim="800000"/>
            <a:headEnd/>
            <a:tailEnd/>
          </a:ln>
          <a:effectLst/>
        </p:spPr>
      </p:pic>
      <p:sp>
        <p:nvSpPr>
          <p:cNvPr id="11269" name="Rectangle 5"/>
          <p:cNvSpPr>
            <a:spLocks noChangeArrowheads="1"/>
          </p:cNvSpPr>
          <p:nvPr/>
        </p:nvSpPr>
        <p:spPr bwMode="auto">
          <a:xfrm>
            <a:off x="1493520" y="293797"/>
            <a:ext cx="9144000" cy="519113"/>
          </a:xfrm>
          <a:prstGeom prst="rect">
            <a:avLst/>
          </a:prstGeom>
          <a:noFill/>
          <a:ln w="9525">
            <a:noFill/>
            <a:miter lim="800000"/>
            <a:headEnd/>
            <a:tailEnd/>
          </a:ln>
          <a:effectLst/>
        </p:spPr>
        <p:txBody>
          <a:bodyPr>
            <a:spAutoFit/>
          </a:bodyPr>
          <a:lstStyle/>
          <a:p>
            <a:pPr algn="ctr"/>
            <a:r>
              <a:rPr lang="en-US" sz="2800" b="1" u="sng" dirty="0">
                <a:solidFill>
                  <a:schemeClr val="tx2"/>
                </a:solidFill>
                <a:latin typeface="Times New Roman" pitchFamily="18" charset="0"/>
              </a:rPr>
              <a:t>Fireside Chats</a:t>
            </a:r>
          </a:p>
        </p:txBody>
      </p:sp>
      <p:sp>
        <p:nvSpPr>
          <p:cNvPr id="11270" name="Rectangle 6"/>
          <p:cNvSpPr>
            <a:spLocks noChangeArrowheads="1"/>
          </p:cNvSpPr>
          <p:nvPr/>
        </p:nvSpPr>
        <p:spPr bwMode="auto">
          <a:xfrm>
            <a:off x="907211" y="857795"/>
            <a:ext cx="11049000" cy="1384995"/>
          </a:xfrm>
          <a:prstGeom prst="rect">
            <a:avLst/>
          </a:prstGeom>
          <a:noFill/>
          <a:ln w="9525">
            <a:noFill/>
            <a:miter lim="800000"/>
            <a:headEnd/>
            <a:tailEnd/>
          </a:ln>
          <a:effectLst/>
        </p:spPr>
        <p:txBody>
          <a:bodyPr wrap="square">
            <a:spAutoFit/>
          </a:bodyPr>
          <a:lstStyle/>
          <a:p>
            <a:pPr>
              <a:buFontTx/>
              <a:buChar char="•"/>
            </a:pPr>
            <a:r>
              <a:rPr lang="en-US" sz="2800" dirty="0">
                <a:latin typeface="Times New Roman" pitchFamily="18" charset="0"/>
              </a:rPr>
              <a:t> FDR gave 30 radio speeches to the nation, which became known as </a:t>
            </a:r>
            <a:r>
              <a:rPr lang="en-US" sz="2800" b="1" dirty="0">
                <a:latin typeface="Times New Roman" pitchFamily="18" charset="0"/>
              </a:rPr>
              <a:t>fireside chats.  </a:t>
            </a:r>
            <a:r>
              <a:rPr lang="en-US" sz="2800" dirty="0">
                <a:latin typeface="Times New Roman" pitchFamily="18" charset="0"/>
              </a:rPr>
              <a:t>These </a:t>
            </a:r>
            <a:r>
              <a:rPr lang="en-US" sz="2800" u="sng" dirty="0">
                <a:latin typeface="Times New Roman" pitchFamily="18" charset="0"/>
              </a:rPr>
              <a:t>speeches were clear and directed at all Americans </a:t>
            </a:r>
            <a:r>
              <a:rPr lang="en-US" sz="2800" dirty="0">
                <a:latin typeface="Times New Roman" pitchFamily="18" charset="0"/>
              </a:rPr>
              <a:t>no matter the level of education.</a:t>
            </a:r>
            <a:endParaRPr lang="en-US" sz="2800" b="1" dirty="0">
              <a:latin typeface="Times New Roman" pitchFamily="18" charset="0"/>
            </a:endParaRPr>
          </a:p>
        </p:txBody>
      </p:sp>
      <p:sp>
        <p:nvSpPr>
          <p:cNvPr id="11271" name="Text Box 7"/>
          <p:cNvSpPr txBox="1">
            <a:spLocks noChangeArrowheads="1"/>
          </p:cNvSpPr>
          <p:nvPr/>
        </p:nvSpPr>
        <p:spPr bwMode="auto">
          <a:xfrm>
            <a:off x="6966548" y="5903893"/>
            <a:ext cx="5351972" cy="954107"/>
          </a:xfrm>
          <a:prstGeom prst="rect">
            <a:avLst/>
          </a:prstGeom>
          <a:noFill/>
          <a:ln w="9525">
            <a:noFill/>
            <a:miter lim="800000"/>
            <a:headEnd/>
            <a:tailEnd/>
          </a:ln>
          <a:effectLst/>
        </p:spPr>
        <p:txBody>
          <a:bodyPr wrap="square">
            <a:spAutoFit/>
          </a:bodyPr>
          <a:lstStyle/>
          <a:p>
            <a:pPr>
              <a:spcBef>
                <a:spcPct val="50000"/>
              </a:spcBef>
            </a:pPr>
            <a:r>
              <a:rPr lang="en-US" sz="2800" b="1" i="1" dirty="0">
                <a:latin typeface="Times New Roman" pitchFamily="18" charset="0"/>
              </a:rPr>
              <a:t>FDR’s first fireside chat on the bank crisis. (March 12, 1933)</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711" y="1989006"/>
            <a:ext cx="5538278" cy="3771522"/>
          </a:xfrm>
          <a:prstGeom prst="rect">
            <a:avLst/>
          </a:prstGeom>
        </p:spPr>
      </p:pic>
    </p:spTree>
    <p:extLst>
      <p:ext uri="{BB962C8B-B14F-4D97-AF65-F5344CB8AC3E}">
        <p14:creationId xmlns:p14="http://schemas.microsoft.com/office/powerpoint/2010/main" val="63330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checkerboard(across)">
                                      <p:cBhvr>
                                        <p:cTn id="7" dur="500"/>
                                        <p:tgtEl>
                                          <p:spTgt spid="1126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271"/>
                                        </p:tgtEl>
                                        <p:attrNameLst>
                                          <p:attrName>style.visibility</p:attrName>
                                        </p:attrNameLst>
                                      </p:cBhvr>
                                      <p:to>
                                        <p:strVal val="visible"/>
                                      </p:to>
                                    </p:set>
                                    <p:animEffect transition="in" filter="checkerboard(across)">
                                      <p:cBhvr>
                                        <p:cTn id="10" dur="500"/>
                                        <p:tgtEl>
                                          <p:spTgt spid="11271"/>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1270"/>
                                        </p:tgtEl>
                                        <p:attrNameLst>
                                          <p:attrName>style.visibility</p:attrName>
                                        </p:attrNameLst>
                                      </p:cBhvr>
                                      <p:to>
                                        <p:strVal val="visible"/>
                                      </p:to>
                                    </p:set>
                                    <p:animEffect transition="in" filter="box(in)">
                                      <p:cBhvr>
                                        <p:cTn id="15" dur="500"/>
                                        <p:tgtEl>
                                          <p:spTgt spid="11270"/>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1269"/>
                                        </p:tgtEl>
                                        <p:attrNameLst>
                                          <p:attrName>style.visibility</p:attrName>
                                        </p:attrNameLst>
                                      </p:cBhvr>
                                      <p:to>
                                        <p:strVal val="visible"/>
                                      </p:to>
                                    </p:set>
                                    <p:animEffect transition="in" filter="box(in)">
                                      <p:cBhvr>
                                        <p:cTn id="18"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p:bldP spid="1127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63773" y="3174519"/>
            <a:ext cx="4313207" cy="4132053"/>
          </a:xfrm>
        </p:spPr>
        <p:txBody>
          <a:bodyPr>
            <a:normAutofit/>
          </a:bodyPr>
          <a:lstStyle/>
          <a:p>
            <a:pPr marL="228600" indent="-228600" algn="ctr">
              <a:spcBef>
                <a:spcPct val="50000"/>
              </a:spcBef>
              <a:buNone/>
            </a:pPr>
            <a:endParaRPr lang="en-US" b="1" dirty="0" smtClean="0">
              <a:solidFill>
                <a:schemeClr val="bg2">
                  <a:lumMod val="25000"/>
                </a:schemeClr>
              </a:solidFill>
              <a:latin typeface="Verdana" pitchFamily="34" charset="0"/>
            </a:endParaRPr>
          </a:p>
          <a:p>
            <a:pPr marL="228600" indent="-228600">
              <a:spcBef>
                <a:spcPct val="50000"/>
              </a:spcBef>
              <a:buFontTx/>
              <a:buChar char="•"/>
            </a:pPr>
            <a:r>
              <a:rPr lang="en-US" u="sng" dirty="0" smtClean="0">
                <a:solidFill>
                  <a:schemeClr val="bg2">
                    <a:lumMod val="25000"/>
                  </a:schemeClr>
                </a:solidFill>
                <a:latin typeface="Verdana" pitchFamily="34" charset="0"/>
              </a:rPr>
              <a:t>Critical period of government activity in the first 100 days in office.</a:t>
            </a:r>
          </a:p>
          <a:p>
            <a:pPr marL="228600" indent="-228600">
              <a:spcBef>
                <a:spcPct val="30000"/>
              </a:spcBef>
              <a:buFontTx/>
              <a:buChar char="•"/>
            </a:pPr>
            <a:r>
              <a:rPr lang="en-US" dirty="0" smtClean="0">
                <a:solidFill>
                  <a:schemeClr val="bg2">
                    <a:lumMod val="25000"/>
                  </a:schemeClr>
                </a:solidFill>
                <a:latin typeface="Verdana" pitchFamily="34" charset="0"/>
              </a:rPr>
              <a:t>Roosevelt pushed Congress to put most of his </a:t>
            </a:r>
            <a:r>
              <a:rPr lang="en-US" b="1" dirty="0" smtClean="0">
                <a:solidFill>
                  <a:schemeClr val="bg2">
                    <a:lumMod val="25000"/>
                  </a:schemeClr>
                </a:solidFill>
                <a:latin typeface="Verdana" pitchFamily="34" charset="0"/>
              </a:rPr>
              <a:t>New Deal</a:t>
            </a:r>
            <a:r>
              <a:rPr lang="en-US" dirty="0" smtClean="0">
                <a:solidFill>
                  <a:schemeClr val="bg2">
                    <a:lumMod val="25000"/>
                  </a:schemeClr>
                </a:solidFill>
                <a:latin typeface="Verdana" pitchFamily="34" charset="0"/>
              </a:rPr>
              <a:t> into practice.</a:t>
            </a:r>
          </a:p>
          <a:p>
            <a:pPr marL="228600" indent="-228600">
              <a:spcBef>
                <a:spcPct val="30000"/>
              </a:spcBef>
              <a:buFontTx/>
              <a:buChar char="•"/>
            </a:pPr>
            <a:r>
              <a:rPr lang="en-US" dirty="0" smtClean="0">
                <a:solidFill>
                  <a:schemeClr val="bg2">
                    <a:lumMod val="25000"/>
                  </a:schemeClr>
                </a:solidFill>
                <a:latin typeface="Verdana" pitchFamily="34" charset="0"/>
              </a:rPr>
              <a:t>The New Deal promised the three R’s: relief, recovery and reforms.</a:t>
            </a:r>
          </a:p>
          <a:p>
            <a:endParaRPr lang="en-US" dirty="0"/>
          </a:p>
        </p:txBody>
      </p:sp>
      <p:sp>
        <p:nvSpPr>
          <p:cNvPr id="3" name="Title 2"/>
          <p:cNvSpPr>
            <a:spLocks noGrp="1"/>
          </p:cNvSpPr>
          <p:nvPr>
            <p:ph type="title"/>
          </p:nvPr>
        </p:nvSpPr>
        <p:spPr>
          <a:xfrm>
            <a:off x="1095555" y="73324"/>
            <a:ext cx="9601200" cy="1485900"/>
          </a:xfrm>
        </p:spPr>
        <p:txBody>
          <a:bodyPr/>
          <a:lstStyle/>
          <a:p>
            <a:r>
              <a:rPr lang="en-US" b="1" dirty="0" smtClean="0"/>
              <a:t>Hundred Days</a:t>
            </a:r>
            <a:endParaRPr lang="en-US" b="1" dirty="0"/>
          </a:p>
        </p:txBody>
      </p:sp>
      <p:pic>
        <p:nvPicPr>
          <p:cNvPr id="8194" name="Picture 2" descr="http://media.salon.com/2009/01/what_can_obama_learn_from_fdrs_first_100_days-360x3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037" y="1046863"/>
            <a:ext cx="6349042" cy="541432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100 days rooseve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843" y="716082"/>
            <a:ext cx="381000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4879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Oval 12" descr="White marble"/>
          <p:cNvSpPr>
            <a:spLocks noChangeArrowheads="1"/>
          </p:cNvSpPr>
          <p:nvPr/>
        </p:nvSpPr>
        <p:spPr bwMode="auto">
          <a:xfrm>
            <a:off x="1814513" y="2639772"/>
            <a:ext cx="5867400" cy="1524000"/>
          </a:xfrm>
          <a:prstGeom prst="ellipse">
            <a:avLst/>
          </a:prstGeom>
          <a:blipFill dpi="0" rotWithShape="1">
            <a:blip r:embed="rId2" cstate="print"/>
            <a:srcRect/>
            <a:tile tx="0" ty="0" sx="100000" sy="100000" flip="none" algn="tl"/>
          </a:blipFill>
          <a:ln w="9525">
            <a:solidFill>
              <a:schemeClr val="tx1"/>
            </a:solidFill>
            <a:round/>
            <a:headEnd/>
            <a:tailEnd/>
          </a:ln>
          <a:effectLst/>
        </p:spPr>
        <p:txBody>
          <a:bodyPr wrap="none" anchor="ctr"/>
          <a:lstStyle/>
          <a:p>
            <a:endParaRPr lang="en-US"/>
          </a:p>
        </p:txBody>
      </p:sp>
      <p:sp>
        <p:nvSpPr>
          <p:cNvPr id="6157" name="Rectangle 13"/>
          <p:cNvSpPr>
            <a:spLocks noChangeArrowheads="1"/>
          </p:cNvSpPr>
          <p:nvPr/>
        </p:nvSpPr>
        <p:spPr bwMode="auto">
          <a:xfrm>
            <a:off x="1983355" y="3119840"/>
            <a:ext cx="5867400" cy="519113"/>
          </a:xfrm>
          <a:prstGeom prst="rect">
            <a:avLst/>
          </a:prstGeom>
          <a:noFill/>
          <a:ln w="9525">
            <a:noFill/>
            <a:miter lim="800000"/>
            <a:headEnd/>
            <a:tailEnd/>
          </a:ln>
          <a:effectLst/>
        </p:spPr>
        <p:txBody>
          <a:bodyPr>
            <a:spAutoFit/>
          </a:bodyPr>
          <a:lstStyle/>
          <a:p>
            <a:r>
              <a:rPr lang="en-US" sz="2800" dirty="0">
                <a:latin typeface="Times New Roman" pitchFamily="18" charset="0"/>
              </a:rPr>
              <a:t>The New Deal had </a:t>
            </a:r>
            <a:r>
              <a:rPr lang="en-US" sz="2800" b="1" i="1" u="sng" dirty="0"/>
              <a:t>three</a:t>
            </a:r>
            <a:r>
              <a:rPr lang="en-US" sz="2800" dirty="0">
                <a:latin typeface="Times New Roman" pitchFamily="18" charset="0"/>
              </a:rPr>
              <a:t> major goals:</a:t>
            </a:r>
          </a:p>
        </p:txBody>
      </p:sp>
      <p:sp>
        <p:nvSpPr>
          <p:cNvPr id="6158" name="Oval 14"/>
          <p:cNvSpPr>
            <a:spLocks noChangeArrowheads="1"/>
          </p:cNvSpPr>
          <p:nvPr/>
        </p:nvSpPr>
        <p:spPr bwMode="auto">
          <a:xfrm>
            <a:off x="1049546" y="0"/>
            <a:ext cx="3867509" cy="1981200"/>
          </a:xfrm>
          <a:prstGeom prst="ellipse">
            <a:avLst/>
          </a:prstGeom>
          <a:solidFill>
            <a:schemeClr val="bg2">
              <a:lumMod val="75000"/>
            </a:schemeClr>
          </a:solidFill>
          <a:ln w="9525">
            <a:solidFill>
              <a:schemeClr val="tx1"/>
            </a:solidFill>
            <a:round/>
            <a:headEnd/>
            <a:tailEnd/>
          </a:ln>
          <a:effectLst/>
        </p:spPr>
        <p:txBody>
          <a:bodyPr wrap="none" anchor="ctr"/>
          <a:lstStyle/>
          <a:p>
            <a:pPr algn="ctr"/>
            <a:endParaRPr lang="en-US">
              <a:solidFill>
                <a:srgbClr val="FF0000"/>
              </a:solidFill>
            </a:endParaRPr>
          </a:p>
        </p:txBody>
      </p:sp>
      <p:sp>
        <p:nvSpPr>
          <p:cNvPr id="6159" name="Rectangle 15"/>
          <p:cNvSpPr>
            <a:spLocks noChangeArrowheads="1"/>
          </p:cNvSpPr>
          <p:nvPr/>
        </p:nvSpPr>
        <p:spPr bwMode="auto">
          <a:xfrm>
            <a:off x="1631830" y="409306"/>
            <a:ext cx="2590800" cy="1200329"/>
          </a:xfrm>
          <a:prstGeom prst="rect">
            <a:avLst/>
          </a:prstGeom>
          <a:noFill/>
          <a:ln w="9525">
            <a:noFill/>
            <a:miter lim="800000"/>
            <a:headEnd/>
            <a:tailEnd/>
          </a:ln>
          <a:effectLst/>
        </p:spPr>
        <p:txBody>
          <a:bodyPr>
            <a:spAutoFit/>
          </a:bodyPr>
          <a:lstStyle/>
          <a:p>
            <a:pPr algn="ctr"/>
            <a:r>
              <a:rPr lang="en-US" sz="2400" b="1" u="sng" dirty="0" smtClean="0">
                <a:solidFill>
                  <a:schemeClr val="bg1"/>
                </a:solidFill>
              </a:rPr>
              <a:t>R</a:t>
            </a:r>
            <a:r>
              <a:rPr lang="en-US" sz="2400" b="1" u="sng" dirty="0" smtClean="0">
                <a:solidFill>
                  <a:schemeClr val="bg1"/>
                </a:solidFill>
                <a:latin typeface="Times New Roman" pitchFamily="18" charset="0"/>
              </a:rPr>
              <a:t>elief</a:t>
            </a:r>
            <a:r>
              <a:rPr lang="en-US" sz="2400" b="1" dirty="0" smtClean="0">
                <a:solidFill>
                  <a:schemeClr val="bg1"/>
                </a:solidFill>
                <a:latin typeface="Times New Roman" pitchFamily="18" charset="0"/>
              </a:rPr>
              <a:t> </a:t>
            </a:r>
            <a:r>
              <a:rPr lang="en-US" sz="2400" dirty="0">
                <a:solidFill>
                  <a:schemeClr val="bg1"/>
                </a:solidFill>
                <a:latin typeface="Times New Roman" pitchFamily="18" charset="0"/>
              </a:rPr>
              <a:t>for the </a:t>
            </a:r>
            <a:r>
              <a:rPr lang="en-US" sz="2400" dirty="0" smtClean="0">
                <a:solidFill>
                  <a:schemeClr val="bg1"/>
                </a:solidFill>
                <a:latin typeface="Times New Roman" pitchFamily="18" charset="0"/>
              </a:rPr>
              <a:t>unemployed. Direct aid.</a:t>
            </a:r>
            <a:endParaRPr lang="en-US" sz="2400" dirty="0">
              <a:solidFill>
                <a:schemeClr val="bg1"/>
              </a:solidFill>
              <a:latin typeface="Times New Roman" pitchFamily="18" charset="0"/>
            </a:endParaRPr>
          </a:p>
        </p:txBody>
      </p:sp>
      <p:sp>
        <p:nvSpPr>
          <p:cNvPr id="6160" name="Oval 16"/>
          <p:cNvSpPr>
            <a:spLocks noChangeArrowheads="1"/>
          </p:cNvSpPr>
          <p:nvPr/>
        </p:nvSpPr>
        <p:spPr bwMode="auto">
          <a:xfrm>
            <a:off x="5596385" y="-90486"/>
            <a:ext cx="3730925" cy="1981200"/>
          </a:xfrm>
          <a:prstGeom prst="ellipse">
            <a:avLst/>
          </a:prstGeom>
          <a:solidFill>
            <a:schemeClr val="bg2">
              <a:lumMod val="75000"/>
            </a:schemeClr>
          </a:solidFill>
          <a:ln w="9525">
            <a:solidFill>
              <a:schemeClr val="tx1"/>
            </a:solidFill>
            <a:round/>
            <a:headEnd/>
            <a:tailEnd/>
          </a:ln>
          <a:effectLst/>
        </p:spPr>
        <p:txBody>
          <a:bodyPr wrap="none" anchor="ctr"/>
          <a:lstStyle/>
          <a:p>
            <a:endParaRPr lang="en-US"/>
          </a:p>
        </p:txBody>
      </p:sp>
      <p:sp>
        <p:nvSpPr>
          <p:cNvPr id="6161" name="Rectangle 17"/>
          <p:cNvSpPr>
            <a:spLocks noChangeArrowheads="1"/>
          </p:cNvSpPr>
          <p:nvPr/>
        </p:nvSpPr>
        <p:spPr bwMode="auto">
          <a:xfrm>
            <a:off x="6016924" y="311209"/>
            <a:ext cx="2889849" cy="1569660"/>
          </a:xfrm>
          <a:prstGeom prst="rect">
            <a:avLst/>
          </a:prstGeom>
          <a:noFill/>
          <a:ln w="9525">
            <a:noFill/>
            <a:miter lim="800000"/>
            <a:headEnd/>
            <a:tailEnd/>
          </a:ln>
          <a:effectLst/>
        </p:spPr>
        <p:txBody>
          <a:bodyPr wrap="square">
            <a:spAutoFit/>
          </a:bodyPr>
          <a:lstStyle/>
          <a:p>
            <a:pPr algn="ctr"/>
            <a:r>
              <a:rPr lang="en-US" sz="2400" dirty="0" smtClean="0">
                <a:solidFill>
                  <a:schemeClr val="bg1">
                    <a:lumMod val="95000"/>
                  </a:schemeClr>
                </a:solidFill>
                <a:latin typeface="Times New Roman" pitchFamily="18" charset="0"/>
              </a:rPr>
              <a:t>Plans for </a:t>
            </a:r>
            <a:r>
              <a:rPr lang="en-US" sz="2400" b="1" u="sng" dirty="0" smtClean="0">
                <a:solidFill>
                  <a:schemeClr val="bg1">
                    <a:lumMod val="95000"/>
                  </a:schemeClr>
                </a:solidFill>
                <a:latin typeface="Times New Roman" pitchFamily="18" charset="0"/>
              </a:rPr>
              <a:t>Recovery</a:t>
            </a:r>
            <a:r>
              <a:rPr lang="en-US" sz="2400" dirty="0" smtClean="0">
                <a:solidFill>
                  <a:schemeClr val="bg1">
                    <a:lumMod val="95000"/>
                  </a:schemeClr>
                </a:solidFill>
                <a:latin typeface="Times New Roman" pitchFamily="18" charset="0"/>
              </a:rPr>
              <a:t> of the economy. </a:t>
            </a:r>
          </a:p>
          <a:p>
            <a:pPr algn="ctr"/>
            <a:r>
              <a:rPr lang="en-US" sz="2400" dirty="0" smtClean="0">
                <a:solidFill>
                  <a:schemeClr val="bg1">
                    <a:lumMod val="95000"/>
                  </a:schemeClr>
                </a:solidFill>
                <a:latin typeface="Times New Roman" pitchFamily="18" charset="0"/>
              </a:rPr>
              <a:t>Put people back to work.</a:t>
            </a:r>
            <a:endParaRPr lang="en-US" sz="2400" dirty="0">
              <a:solidFill>
                <a:schemeClr val="bg1">
                  <a:lumMod val="95000"/>
                </a:schemeClr>
              </a:solidFill>
              <a:latin typeface="Times New Roman" pitchFamily="18" charset="0"/>
            </a:endParaRPr>
          </a:p>
        </p:txBody>
      </p:sp>
      <p:sp>
        <p:nvSpPr>
          <p:cNvPr id="6162" name="Oval 18"/>
          <p:cNvSpPr>
            <a:spLocks noChangeArrowheads="1"/>
          </p:cNvSpPr>
          <p:nvPr/>
        </p:nvSpPr>
        <p:spPr bwMode="auto">
          <a:xfrm>
            <a:off x="2887691" y="4933046"/>
            <a:ext cx="4038600" cy="2057400"/>
          </a:xfrm>
          <a:prstGeom prst="ellipse">
            <a:avLst/>
          </a:prstGeom>
          <a:solidFill>
            <a:schemeClr val="bg2">
              <a:lumMod val="75000"/>
            </a:schemeClr>
          </a:solidFill>
          <a:ln w="9525">
            <a:solidFill>
              <a:schemeClr val="tx1"/>
            </a:solidFill>
            <a:round/>
            <a:headEnd/>
            <a:tailEnd/>
          </a:ln>
          <a:effectLst/>
        </p:spPr>
        <p:txBody>
          <a:bodyPr wrap="none" anchor="ctr"/>
          <a:lstStyle/>
          <a:p>
            <a:endParaRPr lang="en-US" b="1" dirty="0"/>
          </a:p>
        </p:txBody>
      </p:sp>
      <p:sp>
        <p:nvSpPr>
          <p:cNvPr id="6163" name="Rectangle 19"/>
          <p:cNvSpPr>
            <a:spLocks noChangeArrowheads="1"/>
          </p:cNvSpPr>
          <p:nvPr/>
        </p:nvSpPr>
        <p:spPr bwMode="auto">
          <a:xfrm>
            <a:off x="3699293" y="5168659"/>
            <a:ext cx="2415396" cy="1569660"/>
          </a:xfrm>
          <a:prstGeom prst="rect">
            <a:avLst/>
          </a:prstGeom>
          <a:solidFill>
            <a:schemeClr val="bg2">
              <a:lumMod val="75000"/>
            </a:schemeClr>
          </a:solidFill>
          <a:ln w="9525">
            <a:noFill/>
            <a:miter lim="800000"/>
            <a:headEnd/>
            <a:tailEnd/>
          </a:ln>
          <a:effectLst/>
        </p:spPr>
        <p:txBody>
          <a:bodyPr wrap="square">
            <a:spAutoFit/>
          </a:bodyPr>
          <a:lstStyle/>
          <a:p>
            <a:pPr algn="ctr"/>
            <a:r>
              <a:rPr lang="en-US" sz="2400" b="1" u="sng" dirty="0" smtClean="0">
                <a:solidFill>
                  <a:schemeClr val="bg1"/>
                </a:solidFill>
                <a:latin typeface="Times New Roman" pitchFamily="18" charset="0"/>
              </a:rPr>
              <a:t>Reforms</a:t>
            </a:r>
            <a:r>
              <a:rPr lang="en-US" sz="2400" dirty="0" smtClean="0">
                <a:solidFill>
                  <a:schemeClr val="bg1"/>
                </a:solidFill>
                <a:latin typeface="Times New Roman" pitchFamily="18" charset="0"/>
              </a:rPr>
              <a:t> to prevent any future economic depressions.</a:t>
            </a:r>
            <a:endParaRPr lang="en-US" sz="2400" dirty="0">
              <a:solidFill>
                <a:schemeClr val="bg1"/>
              </a:solidFill>
              <a:latin typeface="Times New Roman" pitchFamily="18" charset="0"/>
            </a:endParaRPr>
          </a:p>
        </p:txBody>
      </p:sp>
      <p:sp>
        <p:nvSpPr>
          <p:cNvPr id="6164" name="Line 20"/>
          <p:cNvSpPr>
            <a:spLocks noChangeShapeType="1"/>
          </p:cNvSpPr>
          <p:nvPr/>
        </p:nvSpPr>
        <p:spPr bwMode="auto">
          <a:xfrm flipH="1" flipV="1">
            <a:off x="3352800" y="1981200"/>
            <a:ext cx="914400" cy="609600"/>
          </a:xfrm>
          <a:prstGeom prst="line">
            <a:avLst/>
          </a:prstGeom>
          <a:noFill/>
          <a:ln w="57150">
            <a:solidFill>
              <a:schemeClr val="tx1"/>
            </a:solidFill>
            <a:round/>
            <a:headEnd/>
            <a:tailEnd type="triangle" w="med" len="med"/>
          </a:ln>
          <a:effectLst/>
        </p:spPr>
        <p:txBody>
          <a:bodyPr/>
          <a:lstStyle/>
          <a:p>
            <a:endParaRPr lang="en-US"/>
          </a:p>
        </p:txBody>
      </p:sp>
      <p:sp>
        <p:nvSpPr>
          <p:cNvPr id="6165" name="Line 21"/>
          <p:cNvSpPr>
            <a:spLocks noChangeShapeType="1"/>
          </p:cNvSpPr>
          <p:nvPr/>
        </p:nvSpPr>
        <p:spPr bwMode="auto">
          <a:xfrm flipV="1">
            <a:off x="6019800" y="2101710"/>
            <a:ext cx="1066800" cy="609600"/>
          </a:xfrm>
          <a:prstGeom prst="line">
            <a:avLst/>
          </a:prstGeom>
          <a:noFill/>
          <a:ln w="57150">
            <a:solidFill>
              <a:schemeClr val="tx1"/>
            </a:solidFill>
            <a:round/>
            <a:headEnd/>
            <a:tailEnd type="triangle" w="med" len="med"/>
          </a:ln>
          <a:effectLst/>
        </p:spPr>
        <p:txBody>
          <a:bodyPr/>
          <a:lstStyle/>
          <a:p>
            <a:endParaRPr lang="en-US"/>
          </a:p>
        </p:txBody>
      </p:sp>
      <p:sp>
        <p:nvSpPr>
          <p:cNvPr id="6166" name="Line 22"/>
          <p:cNvSpPr>
            <a:spLocks noChangeShapeType="1"/>
          </p:cNvSpPr>
          <p:nvPr/>
        </p:nvSpPr>
        <p:spPr bwMode="auto">
          <a:xfrm flipH="1">
            <a:off x="4906991" y="4140678"/>
            <a:ext cx="0" cy="914400"/>
          </a:xfrm>
          <a:prstGeom prst="line">
            <a:avLst/>
          </a:prstGeom>
          <a:noFill/>
          <a:ln w="57150">
            <a:solidFill>
              <a:schemeClr val="tx1"/>
            </a:solidFill>
            <a:round/>
            <a:headEnd/>
            <a:tailEnd type="triangle" w="med" len="med"/>
          </a:ln>
          <a:effectLst/>
        </p:spPr>
        <p:txBody>
          <a:bodyPr/>
          <a:lstStyle/>
          <a:p>
            <a:endParaRPr lang="en-US"/>
          </a:p>
        </p:txBody>
      </p:sp>
      <p:pic>
        <p:nvPicPr>
          <p:cNvPr id="3074" name="Picture 2" descr="Image result for three r's new d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9225" y="1890714"/>
            <a:ext cx="2847975"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17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56"/>
                                        </p:tgtEl>
                                        <p:attrNameLst>
                                          <p:attrName>style.visibility</p:attrName>
                                        </p:attrNameLst>
                                      </p:cBhvr>
                                      <p:to>
                                        <p:strVal val="visible"/>
                                      </p:to>
                                    </p:set>
                                    <p:animEffect transition="in" filter="fade">
                                      <p:cBhvr>
                                        <p:cTn id="7" dur="1000"/>
                                        <p:tgtEl>
                                          <p:spTgt spid="61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57"/>
                                        </p:tgtEl>
                                        <p:attrNameLst>
                                          <p:attrName>style.visibility</p:attrName>
                                        </p:attrNameLst>
                                      </p:cBhvr>
                                      <p:to>
                                        <p:strVal val="visible"/>
                                      </p:to>
                                    </p:set>
                                    <p:animEffect transition="in" filter="fade">
                                      <p:cBhvr>
                                        <p:cTn id="10" dur="1000"/>
                                        <p:tgtEl>
                                          <p:spTgt spid="6157"/>
                                        </p:tgtEl>
                                      </p:cBhvr>
                                    </p:animEffect>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6164"/>
                                        </p:tgtEl>
                                        <p:attrNameLst>
                                          <p:attrName>style.visibility</p:attrName>
                                        </p:attrNameLst>
                                      </p:cBhvr>
                                      <p:to>
                                        <p:strVal val="visible"/>
                                      </p:to>
                                    </p:set>
                                    <p:animEffect transition="in" filter="fade">
                                      <p:cBhvr>
                                        <p:cTn id="15" dur="2000"/>
                                        <p:tgtEl>
                                          <p:spTgt spid="6164"/>
                                        </p:tgtEl>
                                      </p:cBhvr>
                                    </p:animEffect>
                                    <p:anim calcmode="lin" valueType="num">
                                      <p:cBhvr>
                                        <p:cTn id="16" dur="2000" fill="hold"/>
                                        <p:tgtEl>
                                          <p:spTgt spid="6164"/>
                                        </p:tgtEl>
                                        <p:attrNameLst>
                                          <p:attrName>style.rotation</p:attrName>
                                        </p:attrNameLst>
                                      </p:cBhvr>
                                      <p:tavLst>
                                        <p:tav tm="0">
                                          <p:val>
                                            <p:fltVal val="720"/>
                                          </p:val>
                                        </p:tav>
                                        <p:tav tm="100000">
                                          <p:val>
                                            <p:fltVal val="0"/>
                                          </p:val>
                                        </p:tav>
                                      </p:tavLst>
                                    </p:anim>
                                    <p:anim calcmode="lin" valueType="num">
                                      <p:cBhvr>
                                        <p:cTn id="17" dur="2000" fill="hold"/>
                                        <p:tgtEl>
                                          <p:spTgt spid="6164"/>
                                        </p:tgtEl>
                                        <p:attrNameLst>
                                          <p:attrName>ppt_h</p:attrName>
                                        </p:attrNameLst>
                                      </p:cBhvr>
                                      <p:tavLst>
                                        <p:tav tm="0">
                                          <p:val>
                                            <p:fltVal val="0"/>
                                          </p:val>
                                        </p:tav>
                                        <p:tav tm="100000">
                                          <p:val>
                                            <p:strVal val="#ppt_h"/>
                                          </p:val>
                                        </p:tav>
                                      </p:tavLst>
                                    </p:anim>
                                    <p:anim calcmode="lin" valueType="num">
                                      <p:cBhvr>
                                        <p:cTn id="18" dur="2000" fill="hold"/>
                                        <p:tgtEl>
                                          <p:spTgt spid="6164"/>
                                        </p:tgtEl>
                                        <p:attrNameLst>
                                          <p:attrName>ppt_w</p:attrName>
                                        </p:attrNameLst>
                                      </p:cBhvr>
                                      <p:tavLst>
                                        <p:tav tm="0">
                                          <p:val>
                                            <p:fltVal val="0"/>
                                          </p:val>
                                        </p:tav>
                                        <p:tav tm="100000">
                                          <p:val>
                                            <p:strVal val="#ppt_w"/>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6165"/>
                                        </p:tgtEl>
                                        <p:attrNameLst>
                                          <p:attrName>style.visibility</p:attrName>
                                        </p:attrNameLst>
                                      </p:cBhvr>
                                      <p:to>
                                        <p:strVal val="visible"/>
                                      </p:to>
                                    </p:set>
                                    <p:animEffect transition="in" filter="fade">
                                      <p:cBhvr>
                                        <p:cTn id="21" dur="2000"/>
                                        <p:tgtEl>
                                          <p:spTgt spid="6165"/>
                                        </p:tgtEl>
                                      </p:cBhvr>
                                    </p:animEffect>
                                    <p:anim calcmode="lin" valueType="num">
                                      <p:cBhvr>
                                        <p:cTn id="22" dur="2000" fill="hold"/>
                                        <p:tgtEl>
                                          <p:spTgt spid="6165"/>
                                        </p:tgtEl>
                                        <p:attrNameLst>
                                          <p:attrName>style.rotation</p:attrName>
                                        </p:attrNameLst>
                                      </p:cBhvr>
                                      <p:tavLst>
                                        <p:tav tm="0">
                                          <p:val>
                                            <p:fltVal val="720"/>
                                          </p:val>
                                        </p:tav>
                                        <p:tav tm="100000">
                                          <p:val>
                                            <p:fltVal val="0"/>
                                          </p:val>
                                        </p:tav>
                                      </p:tavLst>
                                    </p:anim>
                                    <p:anim calcmode="lin" valueType="num">
                                      <p:cBhvr>
                                        <p:cTn id="23" dur="2000" fill="hold"/>
                                        <p:tgtEl>
                                          <p:spTgt spid="6165"/>
                                        </p:tgtEl>
                                        <p:attrNameLst>
                                          <p:attrName>ppt_h</p:attrName>
                                        </p:attrNameLst>
                                      </p:cBhvr>
                                      <p:tavLst>
                                        <p:tav tm="0">
                                          <p:val>
                                            <p:fltVal val="0"/>
                                          </p:val>
                                        </p:tav>
                                        <p:tav tm="100000">
                                          <p:val>
                                            <p:strVal val="#ppt_h"/>
                                          </p:val>
                                        </p:tav>
                                      </p:tavLst>
                                    </p:anim>
                                    <p:anim calcmode="lin" valueType="num">
                                      <p:cBhvr>
                                        <p:cTn id="24" dur="2000" fill="hold"/>
                                        <p:tgtEl>
                                          <p:spTgt spid="6165"/>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6166"/>
                                        </p:tgtEl>
                                        <p:attrNameLst>
                                          <p:attrName>style.visibility</p:attrName>
                                        </p:attrNameLst>
                                      </p:cBhvr>
                                      <p:to>
                                        <p:strVal val="visible"/>
                                      </p:to>
                                    </p:set>
                                    <p:animEffect transition="in" filter="fade">
                                      <p:cBhvr>
                                        <p:cTn id="27" dur="2000"/>
                                        <p:tgtEl>
                                          <p:spTgt spid="6166"/>
                                        </p:tgtEl>
                                      </p:cBhvr>
                                    </p:animEffect>
                                    <p:anim calcmode="lin" valueType="num">
                                      <p:cBhvr>
                                        <p:cTn id="28" dur="2000" fill="hold"/>
                                        <p:tgtEl>
                                          <p:spTgt spid="6166"/>
                                        </p:tgtEl>
                                        <p:attrNameLst>
                                          <p:attrName>style.rotation</p:attrName>
                                        </p:attrNameLst>
                                      </p:cBhvr>
                                      <p:tavLst>
                                        <p:tav tm="0">
                                          <p:val>
                                            <p:fltVal val="720"/>
                                          </p:val>
                                        </p:tav>
                                        <p:tav tm="100000">
                                          <p:val>
                                            <p:fltVal val="0"/>
                                          </p:val>
                                        </p:tav>
                                      </p:tavLst>
                                    </p:anim>
                                    <p:anim calcmode="lin" valueType="num">
                                      <p:cBhvr>
                                        <p:cTn id="29" dur="2000" fill="hold"/>
                                        <p:tgtEl>
                                          <p:spTgt spid="6166"/>
                                        </p:tgtEl>
                                        <p:attrNameLst>
                                          <p:attrName>ppt_h</p:attrName>
                                        </p:attrNameLst>
                                      </p:cBhvr>
                                      <p:tavLst>
                                        <p:tav tm="0">
                                          <p:val>
                                            <p:fltVal val="0"/>
                                          </p:val>
                                        </p:tav>
                                        <p:tav tm="100000">
                                          <p:val>
                                            <p:strVal val="#ppt_h"/>
                                          </p:val>
                                        </p:tav>
                                      </p:tavLst>
                                    </p:anim>
                                    <p:anim calcmode="lin" valueType="num">
                                      <p:cBhvr>
                                        <p:cTn id="30" dur="2000" fill="hold"/>
                                        <p:tgtEl>
                                          <p:spTgt spid="6166"/>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6160"/>
                                        </p:tgtEl>
                                        <p:attrNameLst>
                                          <p:attrName>style.visibility</p:attrName>
                                        </p:attrNameLst>
                                      </p:cBhvr>
                                      <p:to>
                                        <p:strVal val="visible"/>
                                      </p:to>
                                    </p:set>
                                    <p:animEffect transition="in" filter="fade">
                                      <p:cBhvr>
                                        <p:cTn id="33" dur="2000"/>
                                        <p:tgtEl>
                                          <p:spTgt spid="6160"/>
                                        </p:tgtEl>
                                      </p:cBhvr>
                                    </p:animEffect>
                                    <p:anim calcmode="lin" valueType="num">
                                      <p:cBhvr>
                                        <p:cTn id="34" dur="2000" fill="hold"/>
                                        <p:tgtEl>
                                          <p:spTgt spid="6160"/>
                                        </p:tgtEl>
                                        <p:attrNameLst>
                                          <p:attrName>style.rotation</p:attrName>
                                        </p:attrNameLst>
                                      </p:cBhvr>
                                      <p:tavLst>
                                        <p:tav tm="0">
                                          <p:val>
                                            <p:fltVal val="720"/>
                                          </p:val>
                                        </p:tav>
                                        <p:tav tm="100000">
                                          <p:val>
                                            <p:fltVal val="0"/>
                                          </p:val>
                                        </p:tav>
                                      </p:tavLst>
                                    </p:anim>
                                    <p:anim calcmode="lin" valueType="num">
                                      <p:cBhvr>
                                        <p:cTn id="35" dur="2000" fill="hold"/>
                                        <p:tgtEl>
                                          <p:spTgt spid="6160"/>
                                        </p:tgtEl>
                                        <p:attrNameLst>
                                          <p:attrName>ppt_h</p:attrName>
                                        </p:attrNameLst>
                                      </p:cBhvr>
                                      <p:tavLst>
                                        <p:tav tm="0">
                                          <p:val>
                                            <p:fltVal val="0"/>
                                          </p:val>
                                        </p:tav>
                                        <p:tav tm="100000">
                                          <p:val>
                                            <p:strVal val="#ppt_h"/>
                                          </p:val>
                                        </p:tav>
                                      </p:tavLst>
                                    </p:anim>
                                    <p:anim calcmode="lin" valueType="num">
                                      <p:cBhvr>
                                        <p:cTn id="36" dur="2000" fill="hold"/>
                                        <p:tgtEl>
                                          <p:spTgt spid="6160"/>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6162"/>
                                        </p:tgtEl>
                                        <p:attrNameLst>
                                          <p:attrName>style.visibility</p:attrName>
                                        </p:attrNameLst>
                                      </p:cBhvr>
                                      <p:to>
                                        <p:strVal val="visible"/>
                                      </p:to>
                                    </p:set>
                                    <p:animEffect transition="in" filter="fade">
                                      <p:cBhvr>
                                        <p:cTn id="39" dur="2000"/>
                                        <p:tgtEl>
                                          <p:spTgt spid="6162"/>
                                        </p:tgtEl>
                                      </p:cBhvr>
                                    </p:animEffect>
                                    <p:anim calcmode="lin" valueType="num">
                                      <p:cBhvr>
                                        <p:cTn id="40" dur="2000" fill="hold"/>
                                        <p:tgtEl>
                                          <p:spTgt spid="6162"/>
                                        </p:tgtEl>
                                        <p:attrNameLst>
                                          <p:attrName>style.rotation</p:attrName>
                                        </p:attrNameLst>
                                      </p:cBhvr>
                                      <p:tavLst>
                                        <p:tav tm="0">
                                          <p:val>
                                            <p:fltVal val="720"/>
                                          </p:val>
                                        </p:tav>
                                        <p:tav tm="100000">
                                          <p:val>
                                            <p:fltVal val="0"/>
                                          </p:val>
                                        </p:tav>
                                      </p:tavLst>
                                    </p:anim>
                                    <p:anim calcmode="lin" valueType="num">
                                      <p:cBhvr>
                                        <p:cTn id="41" dur="2000" fill="hold"/>
                                        <p:tgtEl>
                                          <p:spTgt spid="6162"/>
                                        </p:tgtEl>
                                        <p:attrNameLst>
                                          <p:attrName>ppt_h</p:attrName>
                                        </p:attrNameLst>
                                      </p:cBhvr>
                                      <p:tavLst>
                                        <p:tav tm="0">
                                          <p:val>
                                            <p:fltVal val="0"/>
                                          </p:val>
                                        </p:tav>
                                        <p:tav tm="100000">
                                          <p:val>
                                            <p:strVal val="#ppt_h"/>
                                          </p:val>
                                        </p:tav>
                                      </p:tavLst>
                                    </p:anim>
                                    <p:anim calcmode="lin" valueType="num">
                                      <p:cBhvr>
                                        <p:cTn id="42" dur="2000" fill="hold"/>
                                        <p:tgtEl>
                                          <p:spTgt spid="6162"/>
                                        </p:tgtEl>
                                        <p:attrNameLst>
                                          <p:attrName>ppt_w</p:attrName>
                                        </p:attrNameLst>
                                      </p:cBhvr>
                                      <p:tavLst>
                                        <p:tav tm="0">
                                          <p:val>
                                            <p:fltVal val="0"/>
                                          </p:val>
                                        </p:tav>
                                        <p:tav tm="100000">
                                          <p:val>
                                            <p:strVal val="#ppt_w"/>
                                          </p:val>
                                        </p:tav>
                                      </p:tavLst>
                                    </p:anim>
                                  </p:childTnLst>
                                </p:cTn>
                              </p:par>
                              <p:par>
                                <p:cTn id="43" presetID="35" presetClass="entr" presetSubtype="0" fill="hold" grpId="0" nodeType="withEffect">
                                  <p:stCondLst>
                                    <p:cond delay="0"/>
                                  </p:stCondLst>
                                  <p:childTnLst>
                                    <p:set>
                                      <p:cBhvr>
                                        <p:cTn id="44" dur="1" fill="hold">
                                          <p:stCondLst>
                                            <p:cond delay="0"/>
                                          </p:stCondLst>
                                        </p:cTn>
                                        <p:tgtEl>
                                          <p:spTgt spid="6158"/>
                                        </p:tgtEl>
                                        <p:attrNameLst>
                                          <p:attrName>style.visibility</p:attrName>
                                        </p:attrNameLst>
                                      </p:cBhvr>
                                      <p:to>
                                        <p:strVal val="visible"/>
                                      </p:to>
                                    </p:set>
                                    <p:animEffect transition="in" filter="fade">
                                      <p:cBhvr>
                                        <p:cTn id="45" dur="2000"/>
                                        <p:tgtEl>
                                          <p:spTgt spid="6158"/>
                                        </p:tgtEl>
                                      </p:cBhvr>
                                    </p:animEffect>
                                    <p:anim calcmode="lin" valueType="num">
                                      <p:cBhvr>
                                        <p:cTn id="46" dur="2000" fill="hold"/>
                                        <p:tgtEl>
                                          <p:spTgt spid="6158"/>
                                        </p:tgtEl>
                                        <p:attrNameLst>
                                          <p:attrName>style.rotation</p:attrName>
                                        </p:attrNameLst>
                                      </p:cBhvr>
                                      <p:tavLst>
                                        <p:tav tm="0">
                                          <p:val>
                                            <p:fltVal val="720"/>
                                          </p:val>
                                        </p:tav>
                                        <p:tav tm="100000">
                                          <p:val>
                                            <p:fltVal val="0"/>
                                          </p:val>
                                        </p:tav>
                                      </p:tavLst>
                                    </p:anim>
                                    <p:anim calcmode="lin" valueType="num">
                                      <p:cBhvr>
                                        <p:cTn id="47" dur="2000" fill="hold"/>
                                        <p:tgtEl>
                                          <p:spTgt spid="6158"/>
                                        </p:tgtEl>
                                        <p:attrNameLst>
                                          <p:attrName>ppt_h</p:attrName>
                                        </p:attrNameLst>
                                      </p:cBhvr>
                                      <p:tavLst>
                                        <p:tav tm="0">
                                          <p:val>
                                            <p:fltVal val="0"/>
                                          </p:val>
                                        </p:tav>
                                        <p:tav tm="100000">
                                          <p:val>
                                            <p:strVal val="#ppt_h"/>
                                          </p:val>
                                        </p:tav>
                                      </p:tavLst>
                                    </p:anim>
                                    <p:anim calcmode="lin" valueType="num">
                                      <p:cBhvr>
                                        <p:cTn id="48" dur="2000" fill="hold"/>
                                        <p:tgtEl>
                                          <p:spTgt spid="6158"/>
                                        </p:tgtEl>
                                        <p:attrNameLst>
                                          <p:attrName>ppt_w</p:attrName>
                                        </p:attrNameLst>
                                      </p:cBhvr>
                                      <p:tavLst>
                                        <p:tav tm="0">
                                          <p:val>
                                            <p:fltVal val="0"/>
                                          </p:val>
                                        </p:tav>
                                        <p:tav tm="100000">
                                          <p:val>
                                            <p:strVal val="#ppt_w"/>
                                          </p:val>
                                        </p:tav>
                                      </p:tavLst>
                                    </p:anim>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grpId="0" nodeType="clickEffect">
                                  <p:stCondLst>
                                    <p:cond delay="0"/>
                                  </p:stCondLst>
                                  <p:childTnLst>
                                    <p:set>
                                      <p:cBhvr>
                                        <p:cTn id="52" dur="1" fill="hold">
                                          <p:stCondLst>
                                            <p:cond delay="0"/>
                                          </p:stCondLst>
                                        </p:cTn>
                                        <p:tgtEl>
                                          <p:spTgt spid="6159"/>
                                        </p:tgtEl>
                                        <p:attrNameLst>
                                          <p:attrName>style.visibility</p:attrName>
                                        </p:attrNameLst>
                                      </p:cBhvr>
                                      <p:to>
                                        <p:strVal val="visible"/>
                                      </p:to>
                                    </p:set>
                                    <p:anim calcmode="lin" valueType="num">
                                      <p:cBhvr>
                                        <p:cTn id="53" dur="1000" fill="hold"/>
                                        <p:tgtEl>
                                          <p:spTgt spid="6159"/>
                                        </p:tgtEl>
                                        <p:attrNameLst>
                                          <p:attrName>ppt_x</p:attrName>
                                        </p:attrNameLst>
                                      </p:cBhvr>
                                      <p:tavLst>
                                        <p:tav tm="0">
                                          <p:val>
                                            <p:strVal val="#ppt_x-.2"/>
                                          </p:val>
                                        </p:tav>
                                        <p:tav tm="100000">
                                          <p:val>
                                            <p:strVal val="#ppt_x"/>
                                          </p:val>
                                        </p:tav>
                                      </p:tavLst>
                                    </p:anim>
                                    <p:anim calcmode="lin" valueType="num">
                                      <p:cBhvr>
                                        <p:cTn id="54" dur="1000" fill="hold"/>
                                        <p:tgtEl>
                                          <p:spTgt spid="6159"/>
                                        </p:tgtEl>
                                        <p:attrNameLst>
                                          <p:attrName>ppt_y</p:attrName>
                                        </p:attrNameLst>
                                      </p:cBhvr>
                                      <p:tavLst>
                                        <p:tav tm="0">
                                          <p:val>
                                            <p:strVal val="#ppt_y"/>
                                          </p:val>
                                        </p:tav>
                                        <p:tav tm="100000">
                                          <p:val>
                                            <p:strVal val="#ppt_y"/>
                                          </p:val>
                                        </p:tav>
                                      </p:tavLst>
                                    </p:anim>
                                    <p:animEffect transition="in" filter="wipe(right)" prLst="gradientSize: 0.1">
                                      <p:cBhvr>
                                        <p:cTn id="55" dur="1000"/>
                                        <p:tgtEl>
                                          <p:spTgt spid="6159"/>
                                        </p:tgtEl>
                                      </p:cBhvr>
                                    </p:animEffect>
                                  </p:childTnLst>
                                </p:cTn>
                              </p:par>
                            </p:childTnLst>
                          </p:cTn>
                        </p:par>
                      </p:childTnLst>
                    </p:cTn>
                  </p:par>
                  <p:par>
                    <p:cTn id="56" fill="hold">
                      <p:stCondLst>
                        <p:cond delay="indefinite"/>
                      </p:stCondLst>
                      <p:childTnLst>
                        <p:par>
                          <p:cTn id="57" fill="hold">
                            <p:stCondLst>
                              <p:cond delay="0"/>
                            </p:stCondLst>
                            <p:childTnLst>
                              <p:par>
                                <p:cTn id="58" presetID="27" presetClass="entr" presetSubtype="0" fill="hold" grpId="0" nodeType="clickEffect">
                                  <p:stCondLst>
                                    <p:cond delay="0"/>
                                  </p:stCondLst>
                                  <p:iterate type="lt">
                                    <p:tmPct val="50000"/>
                                  </p:iterate>
                                  <p:childTnLst>
                                    <p:set>
                                      <p:cBhvr>
                                        <p:cTn id="59" dur="1" fill="hold">
                                          <p:stCondLst>
                                            <p:cond delay="0"/>
                                          </p:stCondLst>
                                        </p:cTn>
                                        <p:tgtEl>
                                          <p:spTgt spid="6161"/>
                                        </p:tgtEl>
                                        <p:attrNameLst>
                                          <p:attrName>style.visibility</p:attrName>
                                        </p:attrNameLst>
                                      </p:cBhvr>
                                      <p:to>
                                        <p:strVal val="visible"/>
                                      </p:to>
                                    </p:set>
                                    <p:anim calcmode="discrete" valueType="clr">
                                      <p:cBhvr override="childStyle">
                                        <p:cTn id="60" dur="80"/>
                                        <p:tgtEl>
                                          <p:spTgt spid="6161"/>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6161"/>
                                        </p:tgtEl>
                                        <p:attrNameLst>
                                          <p:attrName>fillcolor</p:attrName>
                                        </p:attrNameLst>
                                      </p:cBhvr>
                                      <p:tavLst>
                                        <p:tav tm="0">
                                          <p:val>
                                            <p:clrVal>
                                              <a:schemeClr val="accent2"/>
                                            </p:clrVal>
                                          </p:val>
                                        </p:tav>
                                        <p:tav tm="50000">
                                          <p:val>
                                            <p:clrVal>
                                              <a:schemeClr val="hlink"/>
                                            </p:clrVal>
                                          </p:val>
                                        </p:tav>
                                      </p:tavLst>
                                    </p:anim>
                                    <p:set>
                                      <p:cBhvr>
                                        <p:cTn id="62" dur="80"/>
                                        <p:tgtEl>
                                          <p:spTgt spid="6161"/>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40" presetClass="entr" presetSubtype="0" fill="hold" grpId="0" nodeType="clickEffect">
                                  <p:stCondLst>
                                    <p:cond delay="0"/>
                                  </p:stCondLst>
                                  <p:iterate type="lt">
                                    <p:tmPct val="10000"/>
                                  </p:iterate>
                                  <p:childTnLst>
                                    <p:set>
                                      <p:cBhvr>
                                        <p:cTn id="66" dur="1" fill="hold">
                                          <p:stCondLst>
                                            <p:cond delay="0"/>
                                          </p:stCondLst>
                                        </p:cTn>
                                        <p:tgtEl>
                                          <p:spTgt spid="6163"/>
                                        </p:tgtEl>
                                        <p:attrNameLst>
                                          <p:attrName>style.visibility</p:attrName>
                                        </p:attrNameLst>
                                      </p:cBhvr>
                                      <p:to>
                                        <p:strVal val="visible"/>
                                      </p:to>
                                    </p:set>
                                    <p:animEffect transition="in" filter="fade">
                                      <p:cBhvr>
                                        <p:cTn id="67" dur="1000"/>
                                        <p:tgtEl>
                                          <p:spTgt spid="6163"/>
                                        </p:tgtEl>
                                      </p:cBhvr>
                                    </p:animEffect>
                                    <p:anim calcmode="lin" valueType="num">
                                      <p:cBhvr>
                                        <p:cTn id="68" dur="1000" fill="hold"/>
                                        <p:tgtEl>
                                          <p:spTgt spid="6163"/>
                                        </p:tgtEl>
                                        <p:attrNameLst>
                                          <p:attrName>ppt_x</p:attrName>
                                        </p:attrNameLst>
                                      </p:cBhvr>
                                      <p:tavLst>
                                        <p:tav tm="0">
                                          <p:val>
                                            <p:strVal val="#ppt_x-.1"/>
                                          </p:val>
                                        </p:tav>
                                        <p:tav tm="100000">
                                          <p:val>
                                            <p:strVal val="#ppt_x"/>
                                          </p:val>
                                        </p:tav>
                                      </p:tavLst>
                                    </p:anim>
                                    <p:anim calcmode="lin" valueType="num">
                                      <p:cBhvr>
                                        <p:cTn id="69" dur="1000" fill="hold"/>
                                        <p:tgtEl>
                                          <p:spTgt spid="61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6" grpId="0" animBg="1"/>
      <p:bldP spid="6157" grpId="0"/>
      <p:bldP spid="6158" grpId="0" animBg="1"/>
      <p:bldP spid="6159" grpId="0"/>
      <p:bldP spid="6160" grpId="0" animBg="1"/>
      <p:bldP spid="6161" grpId="0"/>
      <p:bldP spid="6162" grpId="0" animBg="1"/>
      <p:bldP spid="6163" grpId="0" animBg="1"/>
      <p:bldP spid="6164" grpId="0" animBg="1"/>
      <p:bldP spid="6165" grpId="0" animBg="1"/>
      <p:bldP spid="616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RELIEF PROGRAMS</a:t>
            </a:r>
            <a:endParaRPr lang="en-US" b="1" dirty="0"/>
          </a:p>
        </p:txBody>
      </p:sp>
      <p:sp>
        <p:nvSpPr>
          <p:cNvPr id="4" name="Text Box 2"/>
          <p:cNvSpPr txBox="1">
            <a:spLocks noGrp="1" noChangeArrowheads="1"/>
          </p:cNvSpPr>
          <p:nvPr>
            <p:ph idx="1"/>
          </p:nvPr>
        </p:nvSpPr>
        <p:spPr bwMode="auto">
          <a:xfrm>
            <a:off x="1442049" y="1518250"/>
            <a:ext cx="4730151" cy="4537493"/>
          </a:xfrm>
          <a:prstGeom prst="rect">
            <a:avLst/>
          </a:prstGeom>
          <a:solidFill>
            <a:schemeClr val="bg1"/>
          </a:solidFill>
          <a:ln w="9525">
            <a:noFill/>
            <a:miter lim="800000"/>
            <a:headEnd/>
            <a:tailEnd/>
          </a:ln>
          <a:effectLst/>
        </p:spPr>
        <p:txBody>
          <a:bodyPr>
            <a:normAutofit/>
          </a:bodyPr>
          <a:lstStyle/>
          <a:p>
            <a:pPr marL="228600" indent="-228600" algn="ctr">
              <a:spcBef>
                <a:spcPct val="50000"/>
              </a:spcBef>
            </a:pPr>
            <a:endParaRPr lang="en-US" dirty="0" smtClean="0">
              <a:solidFill>
                <a:schemeClr val="bg2">
                  <a:lumMod val="25000"/>
                </a:schemeClr>
              </a:solidFill>
              <a:latin typeface="Verdana" pitchFamily="34" charset="0"/>
            </a:endParaRPr>
          </a:p>
          <a:p>
            <a:pPr marL="228600" indent="-228600">
              <a:spcBef>
                <a:spcPct val="50000"/>
              </a:spcBef>
              <a:buFontTx/>
              <a:buChar char="•"/>
            </a:pPr>
            <a:r>
              <a:rPr lang="en-US" dirty="0">
                <a:solidFill>
                  <a:schemeClr val="bg2">
                    <a:lumMod val="25000"/>
                  </a:schemeClr>
                </a:solidFill>
                <a:latin typeface="Verdana" pitchFamily="34" charset="0"/>
              </a:rPr>
              <a:t>Millions of Americans enjoyed some form of help.</a:t>
            </a:r>
          </a:p>
          <a:p>
            <a:pPr marL="228600" indent="-228600">
              <a:spcBef>
                <a:spcPct val="50000"/>
              </a:spcBef>
              <a:buFontTx/>
              <a:buChar char="•"/>
            </a:pPr>
            <a:r>
              <a:rPr lang="en-US" u="sng" dirty="0">
                <a:solidFill>
                  <a:schemeClr val="bg2">
                    <a:lumMod val="25000"/>
                  </a:schemeClr>
                </a:solidFill>
                <a:latin typeface="Verdana" pitchFamily="34" charset="0"/>
              </a:rPr>
              <a:t>Direct relief or jobs that provided a steady </a:t>
            </a:r>
            <a:r>
              <a:rPr lang="en-US" u="sng" dirty="0" smtClean="0">
                <a:solidFill>
                  <a:schemeClr val="bg2">
                    <a:lumMod val="25000"/>
                  </a:schemeClr>
                </a:solidFill>
                <a:latin typeface="Verdana" pitchFamily="34" charset="0"/>
              </a:rPr>
              <a:t>paycheck.</a:t>
            </a:r>
          </a:p>
          <a:p>
            <a:pPr marL="228600" indent="-228600">
              <a:spcBef>
                <a:spcPct val="50000"/>
              </a:spcBef>
              <a:buFontTx/>
              <a:buChar char="•"/>
            </a:pPr>
            <a:r>
              <a:rPr lang="en-US" u="sng" dirty="0" smtClean="0">
                <a:solidFill>
                  <a:schemeClr val="bg2">
                    <a:lumMod val="25000"/>
                  </a:schemeClr>
                </a:solidFill>
                <a:latin typeface="Verdana" pitchFamily="34" charset="0"/>
              </a:rPr>
              <a:t>Soup kitchens and shelters were set up to help the people who were suffering the most.</a:t>
            </a:r>
            <a:endParaRPr lang="en-US" u="sng" dirty="0">
              <a:solidFill>
                <a:schemeClr val="bg2">
                  <a:lumMod val="25000"/>
                </a:schemeClr>
              </a:solidFill>
              <a:latin typeface="Verdana" pitchFamily="34" charset="0"/>
            </a:endParaRPr>
          </a:p>
        </p:txBody>
      </p:sp>
      <p:pic>
        <p:nvPicPr>
          <p:cNvPr id="5" name="Picture 5" descr="300px-Volunteers_of_America_Soup_Kitchen_WDC">
            <a:hlinkClick r:id="rId2"/>
          </p:cNvPr>
          <p:cNvPicPr>
            <a:picLocks noChangeAspect="1" noChangeArrowheads="1"/>
          </p:cNvPicPr>
          <p:nvPr/>
        </p:nvPicPr>
        <p:blipFill>
          <a:blip r:embed="rId3" cstate="print"/>
          <a:srcRect/>
          <a:stretch>
            <a:fillRect/>
          </a:stretch>
        </p:blipFill>
        <p:spPr bwMode="auto">
          <a:xfrm>
            <a:off x="7796203" y="0"/>
            <a:ext cx="4283654" cy="3370310"/>
          </a:xfrm>
          <a:prstGeom prst="rect">
            <a:avLst/>
          </a:prstGeom>
          <a:noFill/>
          <a:ln w="9525">
            <a:noFill/>
            <a:miter lim="800000"/>
            <a:headEnd/>
            <a:tailEnd/>
          </a:ln>
        </p:spPr>
      </p:pic>
      <p:pic>
        <p:nvPicPr>
          <p:cNvPr id="6" name="Picture 2" descr="Image result for three r's new deal"/>
          <p:cNvPicPr>
            <a:picLocks noChangeAspect="1" noChangeArrowheads="1"/>
          </p:cNvPicPr>
          <p:nvPr/>
        </p:nvPicPr>
        <p:blipFill rotWithShape="1">
          <a:blip r:embed="rId4">
            <a:extLst>
              <a:ext uri="{28A0092B-C50C-407E-A947-70E740481C1C}">
                <a14:useLocalDpi xmlns:a14="http://schemas.microsoft.com/office/drawing/2010/main" val="0"/>
              </a:ext>
            </a:extLst>
          </a:blip>
          <a:srcRect t="21765" r="-2150" b="51550"/>
          <a:stretch/>
        </p:blipFill>
        <p:spPr bwMode="auto">
          <a:xfrm>
            <a:off x="6976693" y="3982662"/>
            <a:ext cx="3996107" cy="1564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4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891209" y="234950"/>
            <a:ext cx="5562600" cy="1219200"/>
          </a:xfrm>
          <a:prstGeom prst="rect">
            <a:avLst/>
          </a:prstGeom>
          <a:ln w="57150">
            <a:solidFill>
              <a:schemeClr val="accent2"/>
            </a:solidFill>
            <a:miter lim="800000"/>
            <a:headEnd/>
            <a:tailEnd/>
          </a:ln>
        </p:spPr>
        <p:txBody>
          <a:bodyPr vert="horz" lIns="91440" tIns="45720" rIns="91440" bIns="45720" rtlCol="0" anchor="t">
            <a:normAutofit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endParaRPr lang="en-US" altLang="en-US" dirty="0" smtClean="0"/>
          </a:p>
          <a:p>
            <a:r>
              <a:rPr lang="en-US" altLang="en-US" dirty="0"/>
              <a:t> </a:t>
            </a:r>
            <a:r>
              <a:rPr lang="en-US" altLang="en-US" dirty="0" smtClean="0"/>
              <a:t>   </a:t>
            </a:r>
            <a:r>
              <a:rPr lang="en-US" altLang="en-US" b="1" dirty="0" smtClean="0"/>
              <a:t>Get Rich Schemes</a:t>
            </a:r>
          </a:p>
        </p:txBody>
      </p:sp>
      <p:sp>
        <p:nvSpPr>
          <p:cNvPr id="5" name="Rectangle 3"/>
          <p:cNvSpPr txBox="1">
            <a:spLocks noChangeArrowheads="1"/>
          </p:cNvSpPr>
          <p:nvPr/>
        </p:nvSpPr>
        <p:spPr>
          <a:xfrm>
            <a:off x="891209" y="2014331"/>
            <a:ext cx="5486400" cy="4267200"/>
          </a:xfrm>
          <a:prstGeom prst="rect">
            <a:avLst/>
          </a:prstGeom>
          <a:ln w="38100">
            <a:solidFill>
              <a:srgbClr val="FF6600"/>
            </a:solidFill>
            <a:miter lim="800000"/>
            <a:headEnd/>
            <a:tailEnd/>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90000"/>
              </a:lnSpc>
            </a:pPr>
            <a:r>
              <a:rPr lang="en-US" altLang="en-US" sz="2400" b="1" dirty="0" smtClean="0"/>
              <a:t>Margin Buying</a:t>
            </a:r>
            <a:r>
              <a:rPr lang="en-US" altLang="en-US" sz="2400" dirty="0" smtClean="0"/>
              <a:t>:  investors would give their brokers a fraction of the value of the stock they wanted to purchase.  The broker would then borrow the rest to buy the stocks.</a:t>
            </a:r>
          </a:p>
          <a:p>
            <a:pPr>
              <a:lnSpc>
                <a:spcPct val="90000"/>
              </a:lnSpc>
            </a:pPr>
            <a:r>
              <a:rPr lang="en-US" altLang="en-US" sz="2400" b="1" dirty="0" smtClean="0"/>
              <a:t>Stock Pool:  </a:t>
            </a:r>
            <a:r>
              <a:rPr lang="en-US" altLang="en-US" sz="2400" dirty="0" smtClean="0"/>
              <a:t>a group of wealthy investors would join together and buy a large amount of stock.  They would then trade back and forth with each other to drive up the price and then sell.</a:t>
            </a:r>
          </a:p>
        </p:txBody>
      </p:sp>
      <p:pic>
        <p:nvPicPr>
          <p:cNvPr id="6" name="Picture 8" descr="ffw7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601" y="377687"/>
            <a:ext cx="4171849" cy="590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704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53064" y="767752"/>
            <a:ext cx="4894053" cy="4709994"/>
          </a:xfrm>
        </p:spPr>
        <p:txBody>
          <a:bodyPr>
            <a:normAutofit/>
          </a:bodyPr>
          <a:lstStyle/>
          <a:p>
            <a:pPr marL="228600" indent="-228600" algn="ctr">
              <a:spcBef>
                <a:spcPct val="50000"/>
              </a:spcBef>
              <a:buNone/>
            </a:pPr>
            <a:r>
              <a:rPr lang="en-US" b="1" dirty="0" smtClean="0">
                <a:solidFill>
                  <a:schemeClr val="bg2">
                    <a:lumMod val="25000"/>
                  </a:schemeClr>
                </a:solidFill>
                <a:latin typeface="Verdana" pitchFamily="34" charset="0"/>
              </a:rPr>
              <a:t>RECOVERY PROGRAMS</a:t>
            </a:r>
            <a:endParaRPr lang="en-US" dirty="0" smtClean="0">
              <a:solidFill>
                <a:schemeClr val="bg2">
                  <a:lumMod val="25000"/>
                </a:schemeClr>
              </a:solidFill>
              <a:latin typeface="Verdana" pitchFamily="34" charset="0"/>
            </a:endParaRPr>
          </a:p>
          <a:p>
            <a:pPr marL="228600" indent="-228600">
              <a:spcBef>
                <a:spcPct val="30000"/>
              </a:spcBef>
              <a:buFontTx/>
              <a:buChar char="•"/>
            </a:pPr>
            <a:r>
              <a:rPr lang="en-US" dirty="0" smtClean="0">
                <a:solidFill>
                  <a:schemeClr val="bg2">
                    <a:lumMod val="25000"/>
                  </a:schemeClr>
                </a:solidFill>
                <a:latin typeface="Verdana" pitchFamily="34" charset="0"/>
              </a:rPr>
              <a:t>Unemployment remained high.</a:t>
            </a:r>
          </a:p>
          <a:p>
            <a:pPr marL="228600" indent="-228600">
              <a:spcBef>
                <a:spcPct val="30000"/>
              </a:spcBef>
              <a:buFontTx/>
              <a:buChar char="•"/>
            </a:pPr>
            <a:r>
              <a:rPr lang="en-US" u="sng" dirty="0" smtClean="0">
                <a:solidFill>
                  <a:schemeClr val="bg2">
                    <a:lumMod val="25000"/>
                  </a:schemeClr>
                </a:solidFill>
                <a:latin typeface="Verdana" pitchFamily="34" charset="0"/>
              </a:rPr>
              <a:t>These programs set out to put people back to work.</a:t>
            </a:r>
          </a:p>
          <a:p>
            <a:pPr marL="228600" indent="-228600">
              <a:spcBef>
                <a:spcPct val="30000"/>
              </a:spcBef>
              <a:buFontTx/>
              <a:buChar char="•"/>
            </a:pPr>
            <a:r>
              <a:rPr lang="en-US" u="sng" dirty="0" smtClean="0">
                <a:solidFill>
                  <a:schemeClr val="bg2">
                    <a:lumMod val="25000"/>
                  </a:schemeClr>
                </a:solidFill>
                <a:latin typeface="Verdana" pitchFamily="34" charset="0"/>
              </a:rPr>
              <a:t>Work projects were created.</a:t>
            </a:r>
          </a:p>
          <a:p>
            <a:pPr marL="228600" indent="-228600">
              <a:spcBef>
                <a:spcPct val="30000"/>
              </a:spcBef>
              <a:buFontTx/>
              <a:buChar char="•"/>
            </a:pPr>
            <a:r>
              <a:rPr lang="en-US" dirty="0" smtClean="0">
                <a:solidFill>
                  <a:schemeClr val="bg2">
                    <a:lumMod val="25000"/>
                  </a:schemeClr>
                </a:solidFill>
                <a:latin typeface="Verdana" pitchFamily="34" charset="0"/>
              </a:rPr>
              <a:t>New Deal left thousands of roadways, bridges, dams, public buildings, and works of art.</a:t>
            </a:r>
          </a:p>
          <a:p>
            <a:pPr marL="228600" indent="-228600">
              <a:spcBef>
                <a:spcPct val="30000"/>
              </a:spcBef>
              <a:buNone/>
            </a:pPr>
            <a:endParaRPr lang="en-US" u="sng" dirty="0" smtClean="0">
              <a:solidFill>
                <a:schemeClr val="bg2">
                  <a:lumMod val="25000"/>
                </a:schemeClr>
              </a:solidFill>
              <a:latin typeface="Verdana" pitchFamily="34" charset="0"/>
            </a:endParaRPr>
          </a:p>
          <a:p>
            <a:endParaRPr lang="en-US" u="sng" dirty="0"/>
          </a:p>
        </p:txBody>
      </p:sp>
      <p:pic>
        <p:nvPicPr>
          <p:cNvPr id="4" name="Picture 10" descr="ccc-treeplant"/>
          <p:cNvPicPr>
            <a:picLocks noChangeAspect="1" noChangeArrowheads="1"/>
          </p:cNvPicPr>
          <p:nvPr/>
        </p:nvPicPr>
        <p:blipFill>
          <a:blip r:embed="rId2" cstate="print"/>
          <a:srcRect/>
          <a:stretch>
            <a:fillRect/>
          </a:stretch>
        </p:blipFill>
        <p:spPr bwMode="auto">
          <a:xfrm>
            <a:off x="7055179" y="4192438"/>
            <a:ext cx="3727723" cy="2544792"/>
          </a:xfrm>
          <a:prstGeom prst="rect">
            <a:avLst/>
          </a:prstGeom>
          <a:noFill/>
        </p:spPr>
      </p:pic>
      <p:pic>
        <p:nvPicPr>
          <p:cNvPr id="5" name="Picture 6" descr="ccc-at-work"/>
          <p:cNvPicPr>
            <a:picLocks noChangeAspect="1" noChangeArrowheads="1"/>
          </p:cNvPicPr>
          <p:nvPr/>
        </p:nvPicPr>
        <p:blipFill>
          <a:blip r:embed="rId3" cstate="print"/>
          <a:srcRect/>
          <a:stretch>
            <a:fillRect/>
          </a:stretch>
        </p:blipFill>
        <p:spPr bwMode="auto">
          <a:xfrm>
            <a:off x="6047117" y="573656"/>
            <a:ext cx="2198688" cy="2971800"/>
          </a:xfrm>
          <a:prstGeom prst="rect">
            <a:avLst/>
          </a:prstGeom>
          <a:noFill/>
        </p:spPr>
      </p:pic>
      <p:pic>
        <p:nvPicPr>
          <p:cNvPr id="6" name="Picture 6" descr="labor"/>
          <p:cNvPicPr>
            <a:picLocks noChangeAspect="1" noChangeArrowheads="1"/>
          </p:cNvPicPr>
          <p:nvPr/>
        </p:nvPicPr>
        <p:blipFill>
          <a:blip r:embed="rId4" cstate="print"/>
          <a:srcRect/>
          <a:stretch>
            <a:fillRect/>
          </a:stretch>
        </p:blipFill>
        <p:spPr bwMode="auto">
          <a:xfrm>
            <a:off x="8597576" y="652152"/>
            <a:ext cx="3109222" cy="2893303"/>
          </a:xfrm>
          <a:prstGeom prst="rect">
            <a:avLst/>
          </a:prstGeom>
          <a:noFill/>
        </p:spPr>
      </p:pic>
      <p:pic>
        <p:nvPicPr>
          <p:cNvPr id="7" name="Picture 2" descr="Image result for three r's new deal"/>
          <p:cNvPicPr>
            <a:picLocks noChangeAspect="1" noChangeArrowheads="1"/>
          </p:cNvPicPr>
          <p:nvPr/>
        </p:nvPicPr>
        <p:blipFill rotWithShape="1">
          <a:blip r:embed="rId5">
            <a:extLst>
              <a:ext uri="{28A0092B-C50C-407E-A947-70E740481C1C}">
                <a14:useLocalDpi xmlns:a14="http://schemas.microsoft.com/office/drawing/2010/main" val="0"/>
              </a:ext>
            </a:extLst>
          </a:blip>
          <a:srcRect l="1" t="50674" r="-2013" b="27089"/>
          <a:stretch/>
        </p:blipFill>
        <p:spPr bwMode="auto">
          <a:xfrm>
            <a:off x="1666711" y="4364966"/>
            <a:ext cx="4820131" cy="1574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65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33600" y="304801"/>
            <a:ext cx="8001000" cy="1066800"/>
          </a:xfrm>
          <a:ln>
            <a:solidFill>
              <a:schemeClr val="bg2">
                <a:lumMod val="25000"/>
              </a:schemeClr>
            </a:solidFill>
          </a:ln>
        </p:spPr>
        <p:txBody>
          <a:bodyPr>
            <a:normAutofit/>
          </a:bodyPr>
          <a:lstStyle/>
          <a:p>
            <a:pPr marL="228600" indent="-228600" algn="ctr">
              <a:spcBef>
                <a:spcPct val="50000"/>
              </a:spcBef>
              <a:buNone/>
            </a:pPr>
            <a:r>
              <a:rPr lang="en-US" sz="4000" b="1" dirty="0">
                <a:solidFill>
                  <a:schemeClr val="bg2">
                    <a:lumMod val="25000"/>
                  </a:schemeClr>
                </a:solidFill>
                <a:latin typeface="Verdana" pitchFamily="34" charset="0"/>
              </a:rPr>
              <a:t>REFORM PROGRAMS</a:t>
            </a:r>
          </a:p>
          <a:p>
            <a:pPr marL="228600" indent="-228600">
              <a:spcBef>
                <a:spcPct val="50000"/>
              </a:spcBef>
              <a:buNone/>
            </a:pPr>
            <a:endParaRPr lang="en-US" sz="4000" dirty="0">
              <a:solidFill>
                <a:schemeClr val="bg2">
                  <a:lumMod val="25000"/>
                </a:schemeClr>
              </a:solidFill>
              <a:latin typeface="Verdana" pitchFamily="34" charset="0"/>
            </a:endParaRPr>
          </a:p>
        </p:txBody>
      </p:sp>
      <p:sp>
        <p:nvSpPr>
          <p:cNvPr id="5" name="Content Placeholder 1"/>
          <p:cNvSpPr txBox="1">
            <a:spLocks/>
          </p:cNvSpPr>
          <p:nvPr/>
        </p:nvSpPr>
        <p:spPr>
          <a:xfrm>
            <a:off x="1981200" y="1481328"/>
            <a:ext cx="5943600" cy="5148072"/>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r>
              <a:rPr lang="en-US" sz="2400" u="sng" dirty="0"/>
              <a:t>Reform programs were designed to provide long term protection in a variety of economic areas.</a:t>
            </a:r>
          </a:p>
          <a:p>
            <a:pPr marL="109728" indent="0">
              <a:buNone/>
            </a:pPr>
            <a:endParaRPr lang="en-US" sz="2400" dirty="0"/>
          </a:p>
          <a:p>
            <a:pPr marL="109728" indent="0">
              <a:buNone/>
            </a:pPr>
            <a:r>
              <a:rPr lang="en-US" sz="2400" dirty="0"/>
              <a:t>The purpose of reform was so that there </a:t>
            </a:r>
            <a:r>
              <a:rPr lang="en-US" sz="2400" u="sng" dirty="0"/>
              <a:t>would not be another Great Depression</a:t>
            </a:r>
            <a:r>
              <a:rPr lang="en-US" sz="2400" dirty="0"/>
              <a:t>.</a:t>
            </a:r>
          </a:p>
          <a:p>
            <a:pPr marL="109728" indent="0">
              <a:buNone/>
            </a:pPr>
            <a:endParaRPr lang="en-US" sz="2400" dirty="0"/>
          </a:p>
          <a:p>
            <a:pPr marL="109728" indent="0">
              <a:buNone/>
            </a:pPr>
            <a:r>
              <a:rPr lang="en-US" sz="2400" dirty="0"/>
              <a:t>There are several reform </a:t>
            </a:r>
          </a:p>
          <a:p>
            <a:pPr marL="109728" indent="0">
              <a:buNone/>
            </a:pPr>
            <a:r>
              <a:rPr lang="en-US" sz="2400" dirty="0"/>
              <a:t>programs from the New Deal</a:t>
            </a:r>
          </a:p>
          <a:p>
            <a:pPr marL="109728" indent="0">
              <a:buNone/>
            </a:pPr>
            <a:r>
              <a:rPr lang="en-US" sz="2400" dirty="0"/>
              <a:t>That still exist today.</a:t>
            </a:r>
          </a:p>
        </p:txBody>
      </p:sp>
      <p:pic>
        <p:nvPicPr>
          <p:cNvPr id="6" name="Picture 2" descr="Image result for three r's new deal"/>
          <p:cNvPicPr>
            <a:picLocks noChangeAspect="1" noChangeArrowheads="1"/>
          </p:cNvPicPr>
          <p:nvPr/>
        </p:nvPicPr>
        <p:blipFill rotWithShape="1">
          <a:blip r:embed="rId2">
            <a:extLst>
              <a:ext uri="{28A0092B-C50C-407E-A947-70E740481C1C}">
                <a14:useLocalDpi xmlns:a14="http://schemas.microsoft.com/office/drawing/2010/main" val="0"/>
              </a:ext>
            </a:extLst>
          </a:blip>
          <a:srcRect t="72942" r="-4543"/>
          <a:stretch/>
        </p:blipFill>
        <p:spPr bwMode="auto">
          <a:xfrm>
            <a:off x="7652004" y="4011342"/>
            <a:ext cx="4226570" cy="163901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social security 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8903" y="1604513"/>
            <a:ext cx="3703242" cy="2173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7606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Alphabet Soup Agencies</a:t>
            </a:r>
            <a:endParaRPr lang="en-US" b="1" dirty="0"/>
          </a:p>
        </p:txBody>
      </p:sp>
      <p:pic>
        <p:nvPicPr>
          <p:cNvPr id="4" name="Picture 6" descr="275px-Alphabet"/>
          <p:cNvPicPr>
            <a:picLocks noChangeAspect="1" noChangeArrowheads="1"/>
          </p:cNvPicPr>
          <p:nvPr/>
        </p:nvPicPr>
        <p:blipFill>
          <a:blip r:embed="rId2" cstate="print"/>
          <a:srcRect/>
          <a:stretch>
            <a:fillRect/>
          </a:stretch>
        </p:blipFill>
        <p:spPr bwMode="auto">
          <a:xfrm>
            <a:off x="4720087" y="1428750"/>
            <a:ext cx="2856503" cy="3687792"/>
          </a:xfrm>
          <a:prstGeom prst="rect">
            <a:avLst/>
          </a:prstGeom>
          <a:noFill/>
        </p:spPr>
      </p:pic>
      <p:sp>
        <p:nvSpPr>
          <p:cNvPr id="5" name="TextBox 4"/>
          <p:cNvSpPr txBox="1"/>
          <p:nvPr/>
        </p:nvSpPr>
        <p:spPr>
          <a:xfrm>
            <a:off x="910087" y="2329132"/>
            <a:ext cx="3810000" cy="3046988"/>
          </a:xfrm>
          <a:prstGeom prst="rect">
            <a:avLst/>
          </a:prstGeom>
          <a:noFill/>
        </p:spPr>
        <p:txBody>
          <a:bodyPr wrap="square" rtlCol="0">
            <a:spAutoFit/>
          </a:bodyPr>
          <a:lstStyle/>
          <a:p>
            <a:r>
              <a:rPr lang="en-US" sz="3200" dirty="0"/>
              <a:t>There were so many agencies with abbreviations that they became known as the alphabet soup agencies.</a:t>
            </a:r>
          </a:p>
        </p:txBody>
      </p:sp>
      <p:sp>
        <p:nvSpPr>
          <p:cNvPr id="2" name="TextBox 1"/>
          <p:cNvSpPr txBox="1"/>
          <p:nvPr/>
        </p:nvSpPr>
        <p:spPr>
          <a:xfrm>
            <a:off x="7973405" y="1287200"/>
            <a:ext cx="4218595" cy="4616648"/>
          </a:xfrm>
          <a:prstGeom prst="rect">
            <a:avLst/>
          </a:prstGeom>
          <a:noFill/>
        </p:spPr>
        <p:txBody>
          <a:bodyPr wrap="square" rtlCol="0">
            <a:spAutoFit/>
          </a:bodyPr>
          <a:lstStyle/>
          <a:p>
            <a:r>
              <a:rPr lang="en-US" dirty="0"/>
              <a:t> </a:t>
            </a:r>
            <a:r>
              <a:rPr lang="en-US" dirty="0" smtClean="0"/>
              <a:t>NEW DEAL AGENCIES</a:t>
            </a:r>
          </a:p>
          <a:p>
            <a:r>
              <a:rPr lang="en-US" sz="1200" dirty="0" smtClean="0"/>
              <a:t> 1933 </a:t>
            </a:r>
            <a:r>
              <a:rPr lang="en-US" sz="1200" dirty="0"/>
              <a:t>- </a:t>
            </a:r>
            <a:r>
              <a:rPr lang="en-US" sz="1200" b="1" dirty="0"/>
              <a:t>EBA - </a:t>
            </a:r>
            <a:r>
              <a:rPr lang="en-US" sz="1200" dirty="0"/>
              <a:t>Emergency Banking Act</a:t>
            </a:r>
            <a:br>
              <a:rPr lang="en-US" sz="1200" dirty="0"/>
            </a:br>
            <a:r>
              <a:rPr lang="en-US" sz="1200" dirty="0"/>
              <a:t> 1933 - </a:t>
            </a:r>
            <a:r>
              <a:rPr lang="en-US" sz="1200" b="1" dirty="0"/>
              <a:t>CCC - </a:t>
            </a:r>
            <a:r>
              <a:rPr lang="en-US" sz="1200" dirty="0"/>
              <a:t>Civilian Conservation Corps </a:t>
            </a:r>
            <a:br>
              <a:rPr lang="en-US" sz="1200" dirty="0"/>
            </a:br>
            <a:r>
              <a:rPr lang="en-US" sz="1200" dirty="0"/>
              <a:t> 1933 - </a:t>
            </a:r>
            <a:r>
              <a:rPr lang="en-US" sz="1200" b="1" dirty="0"/>
              <a:t>TVA - </a:t>
            </a:r>
            <a:r>
              <a:rPr lang="en-US" sz="1200" dirty="0"/>
              <a:t>Tennessee Valley Authority</a:t>
            </a:r>
            <a:br>
              <a:rPr lang="en-US" sz="1200" dirty="0"/>
            </a:br>
            <a:r>
              <a:rPr lang="en-US" sz="1200" dirty="0"/>
              <a:t> 1933 - </a:t>
            </a:r>
            <a:r>
              <a:rPr lang="en-US" sz="1200" b="1" dirty="0"/>
              <a:t>AAA - </a:t>
            </a:r>
            <a:r>
              <a:rPr lang="en-US" sz="1200" dirty="0"/>
              <a:t>Agricultural Adjustment Administration</a:t>
            </a:r>
            <a:br>
              <a:rPr lang="en-US" sz="1200" dirty="0"/>
            </a:br>
            <a:r>
              <a:rPr lang="en-US" sz="1200" dirty="0"/>
              <a:t> 1933 - </a:t>
            </a:r>
            <a:r>
              <a:rPr lang="en-US" sz="1200" b="1" dirty="0"/>
              <a:t>FERA - </a:t>
            </a:r>
            <a:r>
              <a:rPr lang="en-US" sz="1200" dirty="0"/>
              <a:t>Federal Emergency Relief Administration</a:t>
            </a:r>
            <a:br>
              <a:rPr lang="en-US" sz="1200" dirty="0"/>
            </a:br>
            <a:r>
              <a:rPr lang="en-US" sz="1200" dirty="0"/>
              <a:t> 1933 - </a:t>
            </a:r>
            <a:r>
              <a:rPr lang="en-US" sz="1200" b="1" dirty="0"/>
              <a:t>NRA - </a:t>
            </a:r>
            <a:r>
              <a:rPr lang="en-US" sz="1200" dirty="0"/>
              <a:t>National Recovery Administration</a:t>
            </a:r>
            <a:br>
              <a:rPr lang="en-US" sz="1200" dirty="0"/>
            </a:br>
            <a:r>
              <a:rPr lang="en-US" sz="1200" dirty="0"/>
              <a:t> 1933 - </a:t>
            </a:r>
            <a:r>
              <a:rPr lang="en-US" sz="1200" b="1" dirty="0"/>
              <a:t>FDIC - </a:t>
            </a:r>
            <a:r>
              <a:rPr lang="en-US" sz="1200" dirty="0"/>
              <a:t>Federal Deposit Insurance Corporation</a:t>
            </a:r>
            <a:br>
              <a:rPr lang="en-US" sz="1200" dirty="0"/>
            </a:br>
            <a:r>
              <a:rPr lang="en-US" sz="1200" dirty="0"/>
              <a:t> 1933 - </a:t>
            </a:r>
            <a:r>
              <a:rPr lang="en-US" sz="1200" b="1" dirty="0"/>
              <a:t>PWA - </a:t>
            </a:r>
            <a:r>
              <a:rPr lang="en-US" sz="1200" dirty="0"/>
              <a:t>Public Works Administration</a:t>
            </a:r>
            <a:br>
              <a:rPr lang="en-US" sz="1200" dirty="0"/>
            </a:br>
            <a:r>
              <a:rPr lang="en-US" sz="1200" dirty="0"/>
              <a:t> 1933 - </a:t>
            </a:r>
            <a:r>
              <a:rPr lang="en-US" sz="1200" b="1" dirty="0"/>
              <a:t>CWA - </a:t>
            </a:r>
            <a:r>
              <a:rPr lang="en-US" sz="1200" dirty="0"/>
              <a:t>Civil Works Administration</a:t>
            </a:r>
            <a:br>
              <a:rPr lang="en-US" sz="1200" dirty="0"/>
            </a:br>
            <a:r>
              <a:rPr lang="en-US" sz="1200" dirty="0"/>
              <a:t> 1933 - </a:t>
            </a:r>
            <a:r>
              <a:rPr lang="en-US" sz="1200" b="1" dirty="0"/>
              <a:t>FAA - </a:t>
            </a:r>
            <a:r>
              <a:rPr lang="en-US" sz="1200" dirty="0"/>
              <a:t>Federal Aviation Administration</a:t>
            </a:r>
            <a:br>
              <a:rPr lang="en-US" sz="1200" dirty="0"/>
            </a:br>
            <a:r>
              <a:rPr lang="en-US" sz="1200" dirty="0"/>
              <a:t> 1933 - </a:t>
            </a:r>
            <a:r>
              <a:rPr lang="en-US" sz="1200" b="1" dirty="0"/>
              <a:t>HOLC  - </a:t>
            </a:r>
            <a:r>
              <a:rPr lang="en-US" sz="1200" dirty="0"/>
              <a:t>Home Owners Loan Corporation</a:t>
            </a:r>
            <a:br>
              <a:rPr lang="en-US" sz="1200" dirty="0"/>
            </a:br>
            <a:r>
              <a:rPr lang="en-US" sz="1200" dirty="0"/>
              <a:t> 1934 - </a:t>
            </a:r>
            <a:r>
              <a:rPr lang="en-US" sz="1200" b="1" dirty="0"/>
              <a:t>FCC - </a:t>
            </a:r>
            <a:r>
              <a:rPr lang="en-US" sz="1200" dirty="0"/>
              <a:t>Farm Credit Administration</a:t>
            </a:r>
            <a:br>
              <a:rPr lang="en-US" sz="1200" dirty="0"/>
            </a:br>
            <a:r>
              <a:rPr lang="en-US" sz="1200" dirty="0"/>
              <a:t> 1934 - </a:t>
            </a:r>
            <a:r>
              <a:rPr lang="en-US" sz="1200" b="1" dirty="0"/>
              <a:t>FHA - </a:t>
            </a:r>
            <a:r>
              <a:rPr lang="en-US" sz="1200" dirty="0"/>
              <a:t>Federal Housing Administration</a:t>
            </a:r>
            <a:br>
              <a:rPr lang="en-US" sz="1200" dirty="0"/>
            </a:br>
            <a:r>
              <a:rPr lang="en-US" sz="1200" dirty="0"/>
              <a:t> 1934 - </a:t>
            </a:r>
            <a:r>
              <a:rPr lang="en-US" sz="1200" b="1" dirty="0"/>
              <a:t>NLRB - </a:t>
            </a:r>
            <a:r>
              <a:rPr lang="en-US" sz="1200" dirty="0"/>
              <a:t>National Labor Relations Board (Wagner Act)</a:t>
            </a:r>
            <a:br>
              <a:rPr lang="en-US" sz="1200" dirty="0"/>
            </a:br>
            <a:r>
              <a:rPr lang="en-US" sz="1200" dirty="0"/>
              <a:t> 1934 - </a:t>
            </a:r>
            <a:r>
              <a:rPr lang="en-US" sz="1200" b="1" dirty="0"/>
              <a:t>SEC - </a:t>
            </a:r>
            <a:r>
              <a:rPr lang="en-US" sz="1200" dirty="0"/>
              <a:t>Securities Exchange Commission</a:t>
            </a:r>
            <a:br>
              <a:rPr lang="en-US" sz="1200" dirty="0"/>
            </a:br>
            <a:r>
              <a:rPr lang="en-US" sz="1200" dirty="0"/>
              <a:t> 1935 - </a:t>
            </a:r>
            <a:r>
              <a:rPr lang="en-US" sz="1200" b="1" dirty="0"/>
              <a:t>NYA - </a:t>
            </a:r>
            <a:r>
              <a:rPr lang="en-US" sz="1200" dirty="0"/>
              <a:t>National Youth Administration</a:t>
            </a:r>
            <a:br>
              <a:rPr lang="en-US" sz="1200" dirty="0"/>
            </a:br>
            <a:r>
              <a:rPr lang="en-US" sz="1200" dirty="0"/>
              <a:t> 1935 - </a:t>
            </a:r>
            <a:r>
              <a:rPr lang="en-US" sz="1200" b="1" dirty="0"/>
              <a:t>SSA - </a:t>
            </a:r>
            <a:r>
              <a:rPr lang="en-US" sz="1200" dirty="0"/>
              <a:t>Social Security Administration</a:t>
            </a:r>
            <a:br>
              <a:rPr lang="en-US" sz="1200" dirty="0"/>
            </a:br>
            <a:r>
              <a:rPr lang="en-US" sz="1200" dirty="0"/>
              <a:t> 1935 - </a:t>
            </a:r>
            <a:r>
              <a:rPr lang="en-US" sz="1200" b="1" dirty="0"/>
              <a:t>FSA - </a:t>
            </a:r>
            <a:r>
              <a:rPr lang="en-US" sz="1200" dirty="0"/>
              <a:t>Farm Security Administration</a:t>
            </a:r>
            <a:br>
              <a:rPr lang="en-US" sz="1200" dirty="0"/>
            </a:br>
            <a:r>
              <a:rPr lang="en-US" sz="1200" dirty="0"/>
              <a:t> 1935 - </a:t>
            </a:r>
            <a:r>
              <a:rPr lang="en-US" sz="1200" b="1" dirty="0"/>
              <a:t>DRS - </a:t>
            </a:r>
            <a:r>
              <a:rPr lang="en-US" sz="1200" dirty="0"/>
              <a:t>Drought Relief Service</a:t>
            </a:r>
            <a:br>
              <a:rPr lang="en-US" sz="1200" dirty="0"/>
            </a:br>
            <a:r>
              <a:rPr lang="en-US" sz="1200" dirty="0"/>
              <a:t> 1935 - </a:t>
            </a:r>
            <a:r>
              <a:rPr lang="en-US" sz="1200" b="1" dirty="0"/>
              <a:t>RA - </a:t>
            </a:r>
            <a:r>
              <a:rPr lang="en-US" sz="1200" dirty="0"/>
              <a:t>Resettlement Administration</a:t>
            </a:r>
            <a:br>
              <a:rPr lang="en-US" sz="1200" dirty="0"/>
            </a:br>
            <a:r>
              <a:rPr lang="en-US" sz="1200" dirty="0"/>
              <a:t> 1935 - </a:t>
            </a:r>
            <a:r>
              <a:rPr lang="en-US" sz="1200" b="1" dirty="0"/>
              <a:t>REA - </a:t>
            </a:r>
            <a:r>
              <a:rPr lang="en-US" sz="1200" dirty="0"/>
              <a:t>Rural Electrification Administration</a:t>
            </a:r>
            <a:br>
              <a:rPr lang="en-US" sz="1200" dirty="0"/>
            </a:br>
            <a:r>
              <a:rPr lang="en-US" sz="1200" dirty="0"/>
              <a:t> 1938 - </a:t>
            </a:r>
            <a:r>
              <a:rPr lang="en-US" sz="1200" b="1" dirty="0"/>
              <a:t>USHA - </a:t>
            </a:r>
            <a:r>
              <a:rPr lang="en-US" sz="1200" dirty="0"/>
              <a:t>United States Housing Authority</a:t>
            </a:r>
            <a:br>
              <a:rPr lang="en-US" sz="1200" dirty="0"/>
            </a:br>
            <a:r>
              <a:rPr lang="en-US" sz="1200" dirty="0"/>
              <a:t> 1939 - </a:t>
            </a:r>
            <a:r>
              <a:rPr lang="en-US" sz="1200" b="1" dirty="0"/>
              <a:t>FWA - </a:t>
            </a:r>
            <a:r>
              <a:rPr lang="en-US" sz="1200" dirty="0"/>
              <a:t>Federal Works Agency</a:t>
            </a:r>
          </a:p>
        </p:txBody>
      </p:sp>
    </p:spTree>
    <p:extLst>
      <p:ext uri="{BB962C8B-B14F-4D97-AF65-F5344CB8AC3E}">
        <p14:creationId xmlns:p14="http://schemas.microsoft.com/office/powerpoint/2010/main" val="367071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1" y="1481328"/>
            <a:ext cx="4038601" cy="5148072"/>
          </a:xfrm>
        </p:spPr>
        <p:txBody>
          <a:bodyPr>
            <a:normAutofit/>
          </a:bodyPr>
          <a:lstStyle/>
          <a:p>
            <a:pPr>
              <a:lnSpc>
                <a:spcPct val="80000"/>
              </a:lnSpc>
              <a:spcBef>
                <a:spcPct val="50000"/>
              </a:spcBef>
            </a:pPr>
            <a:endParaRPr lang="en-US" sz="2400" b="1" dirty="0">
              <a:solidFill>
                <a:srgbClr val="003300"/>
              </a:solidFill>
            </a:endParaRPr>
          </a:p>
          <a:p>
            <a:pPr marL="685800" lvl="1">
              <a:lnSpc>
                <a:spcPct val="80000"/>
              </a:lnSpc>
              <a:spcBef>
                <a:spcPct val="50000"/>
              </a:spcBef>
            </a:pPr>
            <a:r>
              <a:rPr lang="en-US" sz="2800" dirty="0">
                <a:solidFill>
                  <a:srgbClr val="003300"/>
                </a:solidFill>
              </a:rPr>
              <a:t>Helped farmers by paying them not to grow crops.</a:t>
            </a:r>
          </a:p>
          <a:p>
            <a:pPr marL="685800" lvl="1">
              <a:lnSpc>
                <a:spcPct val="80000"/>
              </a:lnSpc>
              <a:spcBef>
                <a:spcPct val="50000"/>
              </a:spcBef>
            </a:pPr>
            <a:r>
              <a:rPr lang="en-US" sz="2800" u="sng" dirty="0">
                <a:solidFill>
                  <a:srgbClr val="003300"/>
                </a:solidFill>
              </a:rPr>
              <a:t>This agency told farmers how much food to produce so there wouldn’t be a surplus of farm goods.</a:t>
            </a:r>
            <a:endParaRPr lang="en-US" sz="2800" u="sng" dirty="0"/>
          </a:p>
        </p:txBody>
      </p:sp>
      <p:sp>
        <p:nvSpPr>
          <p:cNvPr id="3" name="Title 2"/>
          <p:cNvSpPr>
            <a:spLocks noGrp="1"/>
          </p:cNvSpPr>
          <p:nvPr>
            <p:ph type="title"/>
          </p:nvPr>
        </p:nvSpPr>
        <p:spPr>
          <a:xfrm>
            <a:off x="1752600" y="381000"/>
            <a:ext cx="8686800" cy="1036638"/>
          </a:xfrm>
        </p:spPr>
        <p:txBody>
          <a:bodyPr>
            <a:normAutofit/>
          </a:bodyPr>
          <a:lstStyle/>
          <a:p>
            <a:r>
              <a:rPr lang="en-US" dirty="0" smtClean="0"/>
              <a:t>A.A.A.-  Agricultural Adjustment Act</a:t>
            </a:r>
            <a:endParaRPr lang="en-US" dirty="0"/>
          </a:p>
        </p:txBody>
      </p:sp>
      <p:pic>
        <p:nvPicPr>
          <p:cNvPr id="2050" name="Picture 2" descr="View Image">
            <a:hlinkClick r:id="rId2"/>
          </p:cNvPr>
          <p:cNvPicPr>
            <a:picLocks noChangeAspect="1" noChangeArrowheads="1"/>
          </p:cNvPicPr>
          <p:nvPr/>
        </p:nvPicPr>
        <p:blipFill>
          <a:blip r:embed="rId3" cstate="print"/>
          <a:srcRect/>
          <a:stretch>
            <a:fillRect/>
          </a:stretch>
        </p:blipFill>
        <p:spPr bwMode="auto">
          <a:xfrm>
            <a:off x="6019801" y="3929634"/>
            <a:ext cx="4648200" cy="2928366"/>
          </a:xfrm>
          <a:prstGeom prst="rect">
            <a:avLst/>
          </a:prstGeom>
          <a:noFill/>
        </p:spPr>
      </p:pic>
      <p:pic>
        <p:nvPicPr>
          <p:cNvPr id="12290" name="Picture 2" descr="http://38ccda.medialib.glogster.com/media/b19f37e482120046a23a47f1cc0b9dc8419c67fb7b5eba85fe7159722b4cbf6b/veggi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600200"/>
            <a:ext cx="24003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8784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1524000" y="1"/>
            <a:ext cx="9144000" cy="519113"/>
          </a:xfrm>
          <a:prstGeom prst="rect">
            <a:avLst/>
          </a:prstGeom>
          <a:noFill/>
          <a:ln w="9525">
            <a:noFill/>
            <a:miter lim="800000"/>
            <a:headEnd/>
            <a:tailEnd/>
          </a:ln>
          <a:effectLst/>
        </p:spPr>
        <p:txBody>
          <a:bodyPr>
            <a:spAutoFit/>
          </a:bodyPr>
          <a:lstStyle/>
          <a:p>
            <a:pPr algn="ctr">
              <a:spcBef>
                <a:spcPct val="50000"/>
              </a:spcBef>
            </a:pPr>
            <a:r>
              <a:rPr lang="en-US" sz="2800" b="1" dirty="0"/>
              <a:t>Agricultural Adjustment Administration</a:t>
            </a:r>
          </a:p>
        </p:txBody>
      </p:sp>
      <p:pic>
        <p:nvPicPr>
          <p:cNvPr id="10245" name="Picture 5" descr="water1101"/>
          <p:cNvPicPr>
            <a:picLocks noChangeAspect="1" noChangeArrowheads="1"/>
          </p:cNvPicPr>
          <p:nvPr/>
        </p:nvPicPr>
        <p:blipFill>
          <a:blip r:embed="rId2" cstate="print"/>
          <a:srcRect b="16408"/>
          <a:stretch>
            <a:fillRect/>
          </a:stretch>
        </p:blipFill>
        <p:spPr bwMode="auto">
          <a:xfrm>
            <a:off x="2057401" y="762000"/>
            <a:ext cx="8126413" cy="5480050"/>
          </a:xfrm>
          <a:prstGeom prst="rect">
            <a:avLst/>
          </a:prstGeom>
          <a:noFill/>
          <a:ln w="9525">
            <a:noFill/>
            <a:miter lim="800000"/>
            <a:headEnd/>
            <a:tailEnd/>
          </a:ln>
        </p:spPr>
      </p:pic>
      <p:sp>
        <p:nvSpPr>
          <p:cNvPr id="10247" name="Text Box 7"/>
          <p:cNvSpPr txBox="1">
            <a:spLocks noChangeArrowheads="1"/>
          </p:cNvSpPr>
          <p:nvPr/>
        </p:nvSpPr>
        <p:spPr bwMode="auto">
          <a:xfrm>
            <a:off x="1524000" y="6338888"/>
            <a:ext cx="9144000" cy="519112"/>
          </a:xfrm>
          <a:prstGeom prst="rect">
            <a:avLst/>
          </a:prstGeom>
          <a:noFill/>
          <a:ln w="9525">
            <a:noFill/>
            <a:miter lim="800000"/>
            <a:headEnd/>
            <a:tailEnd/>
          </a:ln>
          <a:effectLst/>
        </p:spPr>
        <p:txBody>
          <a:bodyPr>
            <a:spAutoFit/>
          </a:bodyPr>
          <a:lstStyle/>
          <a:p>
            <a:pPr algn="ctr">
              <a:spcBef>
                <a:spcPct val="50000"/>
              </a:spcBef>
            </a:pPr>
            <a:r>
              <a:rPr lang="en-US" sz="2800" b="1" i="1">
                <a:latin typeface="Times New Roman" pitchFamily="18" charset="0"/>
              </a:rPr>
              <a:t>Farmers receiving checks, St. Augstine, Texas (1939)</a:t>
            </a:r>
          </a:p>
        </p:txBody>
      </p:sp>
    </p:spTree>
    <p:extLst>
      <p:ext uri="{BB962C8B-B14F-4D97-AF65-F5344CB8AC3E}">
        <p14:creationId xmlns:p14="http://schemas.microsoft.com/office/powerpoint/2010/main" val="38507832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371601"/>
            <a:ext cx="5178725" cy="4951561"/>
          </a:xfrm>
        </p:spPr>
        <p:txBody>
          <a:bodyPr>
            <a:normAutofit/>
          </a:bodyPr>
          <a:lstStyle/>
          <a:p>
            <a:r>
              <a:rPr lang="en-US" sz="2400" dirty="0"/>
              <a:t>The </a:t>
            </a:r>
            <a:r>
              <a:rPr lang="en-US" sz="2400" b="1" dirty="0"/>
              <a:t>Federal Deposit Insurance Corporation</a:t>
            </a:r>
            <a:r>
              <a:rPr lang="en-US" sz="2400" dirty="0"/>
              <a:t> (</a:t>
            </a:r>
            <a:r>
              <a:rPr lang="en-US" sz="2400" b="1" dirty="0"/>
              <a:t>FDIC</a:t>
            </a:r>
            <a:r>
              <a:rPr lang="en-US" sz="2400" dirty="0"/>
              <a:t>) is a United States government corporation operating as an independent agency created by the Banking Act of 1933. </a:t>
            </a:r>
          </a:p>
          <a:p>
            <a:endParaRPr lang="en-US" sz="2400" dirty="0"/>
          </a:p>
          <a:p>
            <a:r>
              <a:rPr lang="en-US" sz="2400" dirty="0"/>
              <a:t>As of January 2013, it provides deposit </a:t>
            </a:r>
            <a:r>
              <a:rPr lang="en-US" sz="2400" u="sng" dirty="0"/>
              <a:t>insurance guaranteeing the safety of a depositor's accounts in member banks up to $250,000 </a:t>
            </a:r>
            <a:r>
              <a:rPr lang="en-US" sz="2400" dirty="0"/>
              <a:t>for each deposit ownership category in each insured bank</a:t>
            </a:r>
          </a:p>
        </p:txBody>
      </p:sp>
      <p:sp>
        <p:nvSpPr>
          <p:cNvPr id="3" name="Title 2"/>
          <p:cNvSpPr>
            <a:spLocks noGrp="1"/>
          </p:cNvSpPr>
          <p:nvPr>
            <p:ph type="title"/>
          </p:nvPr>
        </p:nvSpPr>
        <p:spPr>
          <a:xfrm>
            <a:off x="1676401" y="152400"/>
            <a:ext cx="8991599" cy="1265238"/>
          </a:xfrm>
        </p:spPr>
        <p:txBody>
          <a:bodyPr>
            <a:normAutofit/>
          </a:bodyPr>
          <a:lstStyle/>
          <a:p>
            <a:r>
              <a:rPr lang="en-US" sz="3200" b="1" dirty="0"/>
              <a:t>FDIC: Federal Deposit Insurance Corporation  </a:t>
            </a:r>
          </a:p>
        </p:txBody>
      </p:sp>
      <p:pic>
        <p:nvPicPr>
          <p:cNvPr id="10242" name="Picture 2" descr="http://fromthetrenchesworldreport.com/wp-content/uploads/2012/11/FDI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49465" y="1371601"/>
            <a:ext cx="2301875" cy="2301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fd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883" y="3989143"/>
            <a:ext cx="4063041" cy="245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4040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199" y="1219200"/>
            <a:ext cx="5057955" cy="4876800"/>
          </a:xfrm>
        </p:spPr>
        <p:txBody>
          <a:bodyPr>
            <a:normAutofit/>
          </a:bodyPr>
          <a:lstStyle/>
          <a:p>
            <a:r>
              <a:rPr lang="en-US" dirty="0"/>
              <a:t>The </a:t>
            </a:r>
            <a:r>
              <a:rPr lang="en-US" b="1" dirty="0"/>
              <a:t>U.S. Securities and Exchange Commission</a:t>
            </a:r>
            <a:r>
              <a:rPr lang="en-US" dirty="0"/>
              <a:t> (</a:t>
            </a:r>
            <a:r>
              <a:rPr lang="en-US" b="1" dirty="0"/>
              <a:t>SEC</a:t>
            </a:r>
            <a:r>
              <a:rPr lang="en-US" dirty="0"/>
              <a:t>) is an agency of the United States federal government. </a:t>
            </a:r>
            <a:endParaRPr lang="en-US" dirty="0" smtClean="0"/>
          </a:p>
          <a:p>
            <a:endParaRPr lang="en-US" dirty="0" smtClean="0"/>
          </a:p>
          <a:p>
            <a:r>
              <a:rPr lang="en-US" u="sng" dirty="0" smtClean="0"/>
              <a:t>It regulates the Stock Exchange and makes sure rules and policies are enforced. </a:t>
            </a:r>
          </a:p>
          <a:p>
            <a:pPr marL="0" indent="0">
              <a:buNone/>
            </a:pPr>
            <a:endParaRPr lang="en-US" u="sng" dirty="0"/>
          </a:p>
          <a:p>
            <a:r>
              <a:rPr lang="en-US" dirty="0"/>
              <a:t>The SEC has a three-part mission: </a:t>
            </a:r>
            <a:r>
              <a:rPr lang="en-US" u="sng" dirty="0"/>
              <a:t>to protect investors; maintain fair, orderly, and efficient markets; and facilitate capital formation.</a:t>
            </a:r>
            <a:endParaRPr lang="en-US" u="sng" dirty="0" smtClean="0"/>
          </a:p>
        </p:txBody>
      </p:sp>
      <p:sp>
        <p:nvSpPr>
          <p:cNvPr id="3" name="Title 2"/>
          <p:cNvSpPr>
            <a:spLocks noGrp="1"/>
          </p:cNvSpPr>
          <p:nvPr>
            <p:ph type="title"/>
          </p:nvPr>
        </p:nvSpPr>
        <p:spPr>
          <a:xfrm>
            <a:off x="1752600" y="381000"/>
            <a:ext cx="8763000" cy="1036638"/>
          </a:xfrm>
        </p:spPr>
        <p:txBody>
          <a:bodyPr>
            <a:normAutofit/>
          </a:bodyPr>
          <a:lstStyle/>
          <a:p>
            <a:r>
              <a:rPr lang="en-US" sz="3200" b="1" dirty="0"/>
              <a:t>SEC:  Securities and Exchange Commission</a:t>
            </a:r>
          </a:p>
        </p:txBody>
      </p:sp>
      <p:pic>
        <p:nvPicPr>
          <p:cNvPr id="11266" name="Picture 2" descr="http://business-ethics.com/wp-content/uploads/2010/03/Securities_and_Exchange_Commiss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4553" y="899319"/>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s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6148" y="3892638"/>
            <a:ext cx="4342441" cy="288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0298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839638" y="0"/>
            <a:ext cx="9144000" cy="519113"/>
          </a:xfrm>
          <a:prstGeom prst="rect">
            <a:avLst/>
          </a:prstGeom>
          <a:noFill/>
          <a:ln w="9525">
            <a:noFill/>
            <a:miter lim="800000"/>
            <a:headEnd/>
            <a:tailEnd/>
          </a:ln>
          <a:effectLst/>
        </p:spPr>
        <p:txBody>
          <a:bodyPr>
            <a:spAutoFit/>
          </a:bodyPr>
          <a:lstStyle/>
          <a:p>
            <a:pPr algn="ctr">
              <a:spcBef>
                <a:spcPct val="50000"/>
              </a:spcBef>
            </a:pPr>
            <a:r>
              <a:rPr lang="en-US" sz="2800" b="1" dirty="0"/>
              <a:t>National Recovery Administration</a:t>
            </a:r>
          </a:p>
        </p:txBody>
      </p:sp>
      <p:pic>
        <p:nvPicPr>
          <p:cNvPr id="9222" name="Picture 6" descr="USAnra"/>
          <p:cNvPicPr>
            <a:picLocks noChangeAspect="1" noChangeArrowheads="1"/>
          </p:cNvPicPr>
          <p:nvPr/>
        </p:nvPicPr>
        <p:blipFill>
          <a:blip r:embed="rId2" cstate="print"/>
          <a:srcRect/>
          <a:stretch>
            <a:fillRect/>
          </a:stretch>
        </p:blipFill>
        <p:spPr bwMode="auto">
          <a:xfrm>
            <a:off x="1012168" y="655607"/>
            <a:ext cx="5303615" cy="4175186"/>
          </a:xfrm>
          <a:prstGeom prst="rect">
            <a:avLst/>
          </a:prstGeom>
          <a:noFill/>
        </p:spPr>
      </p:pic>
      <p:sp>
        <p:nvSpPr>
          <p:cNvPr id="2" name="TextBox 1"/>
          <p:cNvSpPr txBox="1"/>
          <p:nvPr/>
        </p:nvSpPr>
        <p:spPr>
          <a:xfrm>
            <a:off x="7280694" y="595222"/>
            <a:ext cx="3778370" cy="5632311"/>
          </a:xfrm>
          <a:prstGeom prst="rect">
            <a:avLst/>
          </a:prstGeom>
          <a:noFill/>
        </p:spPr>
        <p:txBody>
          <a:bodyPr wrap="square" rtlCol="0">
            <a:spAutoFit/>
          </a:bodyPr>
          <a:lstStyle/>
          <a:p>
            <a:r>
              <a:rPr lang="en-US" sz="2400" dirty="0"/>
              <a:t>The goal was </a:t>
            </a:r>
            <a:r>
              <a:rPr lang="en-US" sz="2400" u="sng" dirty="0"/>
              <a:t>to eliminate "cut-throat competition" by bringing industry, labor, and government together to create codes of "fair practices" and set prices</a:t>
            </a:r>
            <a:r>
              <a:rPr lang="en-US" sz="2400" u="sng" dirty="0" smtClean="0"/>
              <a:t>.</a:t>
            </a:r>
          </a:p>
          <a:p>
            <a:endParaRPr lang="en-US" sz="2400" dirty="0" smtClean="0"/>
          </a:p>
          <a:p>
            <a:r>
              <a:rPr lang="en-US" sz="2400" dirty="0" smtClean="0"/>
              <a:t>In </a:t>
            </a:r>
            <a:r>
              <a:rPr lang="en-US" sz="2400" dirty="0"/>
              <a:t>1935, the U.S. Supreme Court </a:t>
            </a:r>
            <a:r>
              <a:rPr lang="en-US" sz="2400" u="sng" dirty="0"/>
              <a:t>unanimously declared that the NRA law was unconstitutional</a:t>
            </a:r>
            <a:r>
              <a:rPr lang="en-US" sz="2400" dirty="0"/>
              <a:t>, ruling that it infringed the separation of powers under the United States Constitution. </a:t>
            </a:r>
          </a:p>
        </p:txBody>
      </p:sp>
    </p:spTree>
    <p:extLst>
      <p:ext uri="{BB962C8B-B14F-4D97-AF65-F5344CB8AC3E}">
        <p14:creationId xmlns:p14="http://schemas.microsoft.com/office/powerpoint/2010/main" val="16048183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a:hlinkClick r:id="rId2"/>
          </p:cNvPr>
          <p:cNvPicPr>
            <a:picLocks noChangeAspect="1" noChangeArrowheads="1"/>
          </p:cNvPicPr>
          <p:nvPr/>
        </p:nvPicPr>
        <p:blipFill>
          <a:blip r:embed="rId3" cstate="print"/>
          <a:srcRect/>
          <a:stretch>
            <a:fillRect/>
          </a:stretch>
        </p:blipFill>
        <p:spPr bwMode="auto">
          <a:xfrm>
            <a:off x="5438776" y="3176"/>
            <a:ext cx="5229225" cy="6854825"/>
          </a:xfrm>
          <a:prstGeom prst="rect">
            <a:avLst/>
          </a:prstGeom>
          <a:noFill/>
          <a:ln w="9525">
            <a:noFill/>
            <a:miter lim="800000"/>
            <a:headEnd/>
            <a:tailEnd/>
          </a:ln>
          <a:effectLst/>
        </p:spPr>
      </p:pic>
      <p:sp>
        <p:nvSpPr>
          <p:cNvPr id="45061" name="Text Box 5"/>
          <p:cNvSpPr txBox="1">
            <a:spLocks noChangeArrowheads="1"/>
          </p:cNvSpPr>
          <p:nvPr/>
        </p:nvSpPr>
        <p:spPr bwMode="auto">
          <a:xfrm>
            <a:off x="1828800" y="1295400"/>
            <a:ext cx="3505200" cy="1815882"/>
          </a:xfrm>
          <a:prstGeom prst="rect">
            <a:avLst/>
          </a:prstGeom>
          <a:noFill/>
          <a:ln w="9525">
            <a:noFill/>
            <a:miter lim="800000"/>
            <a:headEnd/>
            <a:tailEnd/>
          </a:ln>
          <a:effectLst/>
        </p:spPr>
        <p:txBody>
          <a:bodyPr wrap="square">
            <a:spAutoFit/>
          </a:bodyPr>
          <a:lstStyle/>
          <a:p>
            <a:pPr algn="ctr">
              <a:spcBef>
                <a:spcPct val="50000"/>
              </a:spcBef>
            </a:pPr>
            <a:r>
              <a:rPr lang="en-US" sz="2800" b="1" dirty="0"/>
              <a:t>The Philadelphia Eagles were named after this New Deal program.</a:t>
            </a:r>
          </a:p>
        </p:txBody>
      </p:sp>
    </p:spTree>
    <p:extLst>
      <p:ext uri="{BB962C8B-B14F-4D97-AF65-F5344CB8AC3E}">
        <p14:creationId xmlns:p14="http://schemas.microsoft.com/office/powerpoint/2010/main" val="26593597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62091" y="857249"/>
            <a:ext cx="7404340" cy="4254691"/>
          </a:xfrm>
        </p:spPr>
        <p:txBody>
          <a:bodyPr/>
          <a:lstStyle/>
          <a:p>
            <a:pPr>
              <a:lnSpc>
                <a:spcPct val="80000"/>
              </a:lnSpc>
              <a:spcBef>
                <a:spcPct val="50000"/>
              </a:spcBef>
            </a:pPr>
            <a:endParaRPr lang="en-US" sz="1600" dirty="0">
              <a:solidFill>
                <a:srgbClr val="003300"/>
              </a:solidFill>
            </a:endParaRPr>
          </a:p>
          <a:p>
            <a:pPr marL="685800" lvl="1">
              <a:lnSpc>
                <a:spcPct val="80000"/>
              </a:lnSpc>
              <a:spcBef>
                <a:spcPct val="50000"/>
              </a:spcBef>
            </a:pPr>
            <a:r>
              <a:rPr lang="en-US" sz="2800" u="sng" dirty="0">
                <a:solidFill>
                  <a:srgbClr val="003300"/>
                </a:solidFill>
              </a:rPr>
              <a:t>Helped build dams and other projects along the Tennessee River and its tributaries.</a:t>
            </a:r>
          </a:p>
          <a:p>
            <a:pPr marL="685800" lvl="1">
              <a:lnSpc>
                <a:spcPct val="80000"/>
              </a:lnSpc>
              <a:spcBef>
                <a:spcPct val="50000"/>
              </a:spcBef>
            </a:pPr>
            <a:r>
              <a:rPr lang="en-US" sz="2800" u="sng" dirty="0">
                <a:solidFill>
                  <a:srgbClr val="003300"/>
                </a:solidFill>
              </a:rPr>
              <a:t>This program build energy sources that span seven states are in use still toda</a:t>
            </a:r>
            <a:r>
              <a:rPr lang="en-US" sz="2800" dirty="0">
                <a:solidFill>
                  <a:srgbClr val="003300"/>
                </a:solidFill>
              </a:rPr>
              <a:t>y.</a:t>
            </a:r>
          </a:p>
          <a:p>
            <a:pPr marL="685800" lvl="1">
              <a:lnSpc>
                <a:spcPct val="80000"/>
              </a:lnSpc>
              <a:spcBef>
                <a:spcPct val="50000"/>
              </a:spcBef>
            </a:pPr>
            <a:endParaRPr lang="en-US" sz="2800" dirty="0">
              <a:solidFill>
                <a:srgbClr val="003300"/>
              </a:solidFill>
            </a:endParaRPr>
          </a:p>
          <a:p>
            <a:endParaRPr lang="en-US" dirty="0"/>
          </a:p>
        </p:txBody>
      </p:sp>
      <p:sp>
        <p:nvSpPr>
          <p:cNvPr id="3" name="Title 2"/>
          <p:cNvSpPr>
            <a:spLocks noGrp="1"/>
          </p:cNvSpPr>
          <p:nvPr>
            <p:ph type="title"/>
          </p:nvPr>
        </p:nvSpPr>
        <p:spPr>
          <a:xfrm>
            <a:off x="1524000" y="114299"/>
            <a:ext cx="9601200" cy="1485900"/>
          </a:xfrm>
        </p:spPr>
        <p:txBody>
          <a:bodyPr>
            <a:normAutofit/>
          </a:bodyPr>
          <a:lstStyle/>
          <a:p>
            <a:r>
              <a:rPr lang="en-US" b="1" dirty="0" smtClean="0"/>
              <a:t>T.V.A.- Tennessee Valley Authority</a:t>
            </a:r>
            <a:endParaRPr lang="en-US" b="1" dirty="0"/>
          </a:p>
        </p:txBody>
      </p:sp>
      <p:pic>
        <p:nvPicPr>
          <p:cNvPr id="47106" name="Picture 2" descr="View Image">
            <a:hlinkClick r:id="rId2"/>
          </p:cNvPr>
          <p:cNvPicPr>
            <a:picLocks noChangeAspect="1" noChangeArrowheads="1"/>
          </p:cNvPicPr>
          <p:nvPr/>
        </p:nvPicPr>
        <p:blipFill>
          <a:blip r:embed="rId3" cstate="print"/>
          <a:srcRect/>
          <a:stretch>
            <a:fillRect/>
          </a:stretch>
        </p:blipFill>
        <p:spPr bwMode="auto">
          <a:xfrm>
            <a:off x="1524000" y="1600200"/>
            <a:ext cx="3048000" cy="4010526"/>
          </a:xfrm>
          <a:prstGeom prst="rect">
            <a:avLst/>
          </a:prstGeom>
          <a:noFill/>
        </p:spPr>
      </p:pic>
      <p:pic>
        <p:nvPicPr>
          <p:cNvPr id="5" name="Picture 5" descr="b36"/>
          <p:cNvPicPr>
            <a:picLocks noChangeAspect="1" noChangeArrowheads="1"/>
          </p:cNvPicPr>
          <p:nvPr/>
        </p:nvPicPr>
        <p:blipFill>
          <a:blip r:embed="rId4" cstate="print"/>
          <a:srcRect/>
          <a:stretch>
            <a:fillRect/>
          </a:stretch>
        </p:blipFill>
        <p:spPr bwMode="auto">
          <a:xfrm>
            <a:off x="5134304" y="3357755"/>
            <a:ext cx="5859913" cy="3691196"/>
          </a:xfrm>
          <a:prstGeom prst="rect">
            <a:avLst/>
          </a:prstGeom>
          <a:noFill/>
        </p:spPr>
      </p:pic>
    </p:spTree>
    <p:extLst>
      <p:ext uri="{BB962C8B-B14F-4D97-AF65-F5344CB8AC3E}">
        <p14:creationId xmlns:p14="http://schemas.microsoft.com/office/powerpoint/2010/main" val="13597394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204252" y="228600"/>
            <a:ext cx="3548270" cy="838200"/>
          </a:xfrm>
          <a:prstGeom prst="rect">
            <a:avLst/>
          </a:prstGeom>
          <a:ln w="57150">
            <a:solidFill>
              <a:schemeClr val="accent2"/>
            </a:solidFill>
            <a:miter lim="800000"/>
            <a:headEnd/>
            <a:tailEnd/>
          </a:ln>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altLang="en-US" b="1" dirty="0" smtClean="0"/>
              <a:t>  THE CRASH</a:t>
            </a:r>
          </a:p>
        </p:txBody>
      </p:sp>
      <p:sp>
        <p:nvSpPr>
          <p:cNvPr id="6" name="Rectangle 3"/>
          <p:cNvSpPr txBox="1">
            <a:spLocks noChangeArrowheads="1"/>
          </p:cNvSpPr>
          <p:nvPr/>
        </p:nvSpPr>
        <p:spPr>
          <a:xfrm>
            <a:off x="960783" y="2961861"/>
            <a:ext cx="5857460" cy="3419060"/>
          </a:xfrm>
          <a:prstGeom prst="rect">
            <a:avLst/>
          </a:prstGeom>
          <a:ln w="38100">
            <a:solidFill>
              <a:srgbClr val="FF6600"/>
            </a:solidFill>
            <a:miter lim="800000"/>
            <a:headEnd/>
            <a:tailEnd/>
          </a:ln>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90000"/>
              </a:lnSpc>
              <a:buClr>
                <a:srgbClr val="FF6600"/>
              </a:buClr>
              <a:buFont typeface="Wingdings" pitchFamily="2" charset="2"/>
              <a:buChar char="Ø"/>
            </a:pPr>
            <a:r>
              <a:rPr lang="en-US" altLang="en-US" sz="2400" dirty="0" smtClean="0"/>
              <a:t>Thursday, October 24, 1929</a:t>
            </a:r>
            <a:r>
              <a:rPr lang="en-US" altLang="en-US" sz="2400" u="sng" dirty="0" smtClean="0"/>
              <a:t>:  stock prices began to plummet</a:t>
            </a:r>
            <a:r>
              <a:rPr lang="en-US" altLang="en-US" sz="2400" dirty="0" smtClean="0"/>
              <a:t>.  That day became known as Black Thursday.</a:t>
            </a:r>
          </a:p>
          <a:p>
            <a:pPr>
              <a:lnSpc>
                <a:spcPct val="90000"/>
              </a:lnSpc>
              <a:buClr>
                <a:srgbClr val="FF6600"/>
              </a:buClr>
              <a:buFont typeface="Wingdings" pitchFamily="2" charset="2"/>
              <a:buChar char="Ø"/>
            </a:pPr>
            <a:r>
              <a:rPr lang="en-US" altLang="en-US" sz="2400" dirty="0" smtClean="0"/>
              <a:t>That afternoon five of the nation's most powerful bankers pledged to restore the market with a quick fix.</a:t>
            </a:r>
          </a:p>
          <a:p>
            <a:pPr>
              <a:lnSpc>
                <a:spcPct val="90000"/>
              </a:lnSpc>
              <a:buClr>
                <a:srgbClr val="FF6600"/>
              </a:buClr>
              <a:buFont typeface="Wingdings" pitchFamily="2" charset="2"/>
              <a:buChar char="Ø"/>
            </a:pPr>
            <a:r>
              <a:rPr lang="en-US" altLang="en-US" sz="2400" dirty="0" smtClean="0"/>
              <a:t>The bankers spent millions to try to make the market appear to be on the rebound and restore the confidence of the American people.</a:t>
            </a:r>
          </a:p>
        </p:txBody>
      </p:sp>
      <p:pic>
        <p:nvPicPr>
          <p:cNvPr id="7" name="Picture 6" descr="http://hannesdenker.com/wp-content/uploads/2012/02/black_thursday01-300x1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783" y="1324393"/>
            <a:ext cx="3461086" cy="150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View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196" y="107673"/>
            <a:ext cx="3251753" cy="325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a:xfrm>
            <a:off x="7277099" y="3796747"/>
            <a:ext cx="4253949" cy="2902227"/>
          </a:xfrm>
          <a:prstGeom prst="rect">
            <a:avLst/>
          </a:prstGeom>
          <a:ln w="38100">
            <a:solidFill>
              <a:srgbClr val="FF6600"/>
            </a:solidFill>
            <a:miter lim="800000"/>
            <a:headEnd/>
            <a:tailEnd/>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altLang="en-US" sz="2400" u="sng" dirty="0" smtClean="0"/>
              <a:t>Tuesday October 29, 1929:  </a:t>
            </a:r>
            <a:r>
              <a:rPr lang="en-US" altLang="en-US" sz="2400" dirty="0" smtClean="0"/>
              <a:t>The Stock Market Crashed.</a:t>
            </a:r>
          </a:p>
          <a:p>
            <a:r>
              <a:rPr lang="en-US" altLang="en-US" sz="2400" u="sng" dirty="0" smtClean="0"/>
              <a:t>Too many investors were selling their stocks and not enough people were buying.  </a:t>
            </a:r>
            <a:endParaRPr lang="en-US" altLang="en-US" sz="2400" dirty="0" smtClean="0"/>
          </a:p>
          <a:p>
            <a:r>
              <a:rPr lang="en-US" altLang="en-US" sz="2400" dirty="0" smtClean="0"/>
              <a:t>Prices fell to an unimaginable low.</a:t>
            </a:r>
          </a:p>
          <a:p>
            <a:endParaRPr lang="en-US" altLang="en-US" sz="2400" dirty="0" smtClean="0"/>
          </a:p>
        </p:txBody>
      </p:sp>
    </p:spTree>
    <p:extLst>
      <p:ext uri="{BB962C8B-B14F-4D97-AF65-F5344CB8AC3E}">
        <p14:creationId xmlns:p14="http://schemas.microsoft.com/office/powerpoint/2010/main" val="3308361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6841" y="269233"/>
            <a:ext cx="9601200" cy="3581400"/>
          </a:xfrm>
        </p:spPr>
        <p:txBody>
          <a:bodyPr/>
          <a:lstStyle/>
          <a:p>
            <a:pPr>
              <a:lnSpc>
                <a:spcPct val="80000"/>
              </a:lnSpc>
              <a:spcBef>
                <a:spcPct val="50000"/>
              </a:spcBef>
            </a:pPr>
            <a:endParaRPr lang="en-US" sz="2800" b="1" dirty="0">
              <a:solidFill>
                <a:srgbClr val="003300"/>
              </a:solidFill>
            </a:endParaRPr>
          </a:p>
          <a:p>
            <a:pPr marL="685800" lvl="1">
              <a:lnSpc>
                <a:spcPct val="80000"/>
              </a:lnSpc>
              <a:spcBef>
                <a:spcPct val="50000"/>
              </a:spcBef>
            </a:pPr>
            <a:r>
              <a:rPr lang="en-US" sz="2800" dirty="0">
                <a:solidFill>
                  <a:srgbClr val="003300"/>
                </a:solidFill>
              </a:rPr>
              <a:t>Helped unemployed young men </a:t>
            </a:r>
            <a:r>
              <a:rPr lang="en-US" sz="2800" u="sng" dirty="0">
                <a:solidFill>
                  <a:srgbClr val="003300"/>
                </a:solidFill>
              </a:rPr>
              <a:t>18 to 25 </a:t>
            </a:r>
            <a:r>
              <a:rPr lang="en-US" sz="2800" dirty="0">
                <a:solidFill>
                  <a:srgbClr val="003300"/>
                </a:solidFill>
              </a:rPr>
              <a:t>years old.</a:t>
            </a:r>
          </a:p>
          <a:p>
            <a:pPr marL="685800" lvl="1">
              <a:lnSpc>
                <a:spcPct val="80000"/>
              </a:lnSpc>
              <a:spcBef>
                <a:spcPct val="50000"/>
              </a:spcBef>
            </a:pPr>
            <a:r>
              <a:rPr lang="en-US" sz="2800" u="sng" dirty="0">
                <a:solidFill>
                  <a:srgbClr val="003300"/>
                </a:solidFill>
              </a:rPr>
              <a:t>Set up camps for young people to work at and sent their wages back to their families.</a:t>
            </a:r>
          </a:p>
          <a:p>
            <a:endParaRPr lang="en-US" dirty="0"/>
          </a:p>
        </p:txBody>
      </p:sp>
      <p:sp>
        <p:nvSpPr>
          <p:cNvPr id="3" name="Title 2"/>
          <p:cNvSpPr>
            <a:spLocks noGrp="1"/>
          </p:cNvSpPr>
          <p:nvPr>
            <p:ph type="title"/>
          </p:nvPr>
        </p:nvSpPr>
        <p:spPr>
          <a:xfrm>
            <a:off x="762000" y="143144"/>
            <a:ext cx="8534400" cy="1189038"/>
          </a:xfrm>
        </p:spPr>
        <p:txBody>
          <a:bodyPr>
            <a:noAutofit/>
          </a:bodyPr>
          <a:lstStyle/>
          <a:p>
            <a:r>
              <a:rPr lang="en-US" sz="3600" dirty="0"/>
              <a:t>C.C.C.-  Civilian Conservation Corps</a:t>
            </a:r>
          </a:p>
        </p:txBody>
      </p:sp>
      <p:pic>
        <p:nvPicPr>
          <p:cNvPr id="3074" name="Picture 2" descr="View Image">
            <a:hlinkClick r:id="rId2"/>
          </p:cNvPr>
          <p:cNvPicPr>
            <a:picLocks noChangeAspect="1" noChangeArrowheads="1"/>
          </p:cNvPicPr>
          <p:nvPr/>
        </p:nvPicPr>
        <p:blipFill>
          <a:blip r:embed="rId3" cstate="print"/>
          <a:srcRect/>
          <a:stretch>
            <a:fillRect/>
          </a:stretch>
        </p:blipFill>
        <p:spPr bwMode="auto">
          <a:xfrm>
            <a:off x="762000" y="3955596"/>
            <a:ext cx="4805304" cy="2902404"/>
          </a:xfrm>
          <a:prstGeom prst="rect">
            <a:avLst/>
          </a:prstGeom>
          <a:noFill/>
        </p:spPr>
      </p:pic>
      <p:pic>
        <p:nvPicPr>
          <p:cNvPr id="3076" name="Picture 4" descr="Go to fullsize image">
            <a:hlinkClick r:id="rId4"/>
          </p:cNvPr>
          <p:cNvPicPr>
            <a:picLocks noChangeAspect="1" noChangeArrowheads="1"/>
          </p:cNvPicPr>
          <p:nvPr/>
        </p:nvPicPr>
        <p:blipFill>
          <a:blip r:embed="rId5" cstate="print"/>
          <a:srcRect/>
          <a:stretch>
            <a:fillRect/>
          </a:stretch>
        </p:blipFill>
        <p:spPr bwMode="auto">
          <a:xfrm>
            <a:off x="789631" y="2313925"/>
            <a:ext cx="1828800" cy="1805941"/>
          </a:xfrm>
          <a:prstGeom prst="rect">
            <a:avLst/>
          </a:prstGeom>
          <a:noFill/>
        </p:spPr>
      </p:pic>
      <p:pic>
        <p:nvPicPr>
          <p:cNvPr id="3078" name="Picture 6" descr="Go to fullsize image">
            <a:hlinkClick r:id="rId6"/>
          </p:cNvPr>
          <p:cNvPicPr>
            <a:picLocks noChangeAspect="1" noChangeArrowheads="1"/>
          </p:cNvPicPr>
          <p:nvPr/>
        </p:nvPicPr>
        <p:blipFill>
          <a:blip r:embed="rId7" cstate="print"/>
          <a:srcRect/>
          <a:stretch>
            <a:fillRect/>
          </a:stretch>
        </p:blipFill>
        <p:spPr bwMode="auto">
          <a:xfrm>
            <a:off x="10034770" y="0"/>
            <a:ext cx="1836615" cy="1790700"/>
          </a:xfrm>
          <a:prstGeom prst="rect">
            <a:avLst/>
          </a:prstGeom>
          <a:noFill/>
        </p:spPr>
      </p:pic>
      <p:pic>
        <p:nvPicPr>
          <p:cNvPr id="7" name="Picture 2" descr="ab79"/>
          <p:cNvPicPr>
            <a:picLocks noChangeAspect="1" noChangeArrowheads="1"/>
          </p:cNvPicPr>
          <p:nvPr/>
        </p:nvPicPr>
        <p:blipFill>
          <a:blip r:embed="rId8" cstate="print"/>
          <a:srcRect/>
          <a:stretch>
            <a:fillRect/>
          </a:stretch>
        </p:blipFill>
        <p:spPr bwMode="auto">
          <a:xfrm>
            <a:off x="5717951" y="1916789"/>
            <a:ext cx="4754008" cy="2747714"/>
          </a:xfrm>
          <a:prstGeom prst="rect">
            <a:avLst/>
          </a:prstGeom>
          <a:noFill/>
        </p:spPr>
      </p:pic>
      <p:pic>
        <p:nvPicPr>
          <p:cNvPr id="8" name="Picture 9" descr="CainParkCreekBed1937"/>
          <p:cNvPicPr>
            <a:picLocks noChangeAspect="1" noChangeArrowheads="1"/>
          </p:cNvPicPr>
          <p:nvPr/>
        </p:nvPicPr>
        <p:blipFill>
          <a:blip r:embed="rId9" cstate="print"/>
          <a:srcRect/>
          <a:stretch>
            <a:fillRect/>
          </a:stretch>
        </p:blipFill>
        <p:spPr bwMode="auto">
          <a:xfrm>
            <a:off x="7850038" y="4185345"/>
            <a:ext cx="4341962" cy="2625688"/>
          </a:xfrm>
          <a:prstGeom prst="rect">
            <a:avLst/>
          </a:prstGeom>
          <a:noFill/>
        </p:spPr>
      </p:pic>
    </p:spTree>
    <p:extLst>
      <p:ext uri="{BB962C8B-B14F-4D97-AF65-F5344CB8AC3E}">
        <p14:creationId xmlns:p14="http://schemas.microsoft.com/office/powerpoint/2010/main" val="18821281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Text Box 5"/>
          <p:cNvSpPr txBox="1">
            <a:spLocks noChangeArrowheads="1"/>
          </p:cNvSpPr>
          <p:nvPr/>
        </p:nvSpPr>
        <p:spPr bwMode="auto">
          <a:xfrm>
            <a:off x="1445419" y="-145197"/>
            <a:ext cx="9144000" cy="830997"/>
          </a:xfrm>
          <a:prstGeom prst="rect">
            <a:avLst/>
          </a:prstGeom>
          <a:noFill/>
          <a:ln w="9525">
            <a:noFill/>
            <a:miter lim="800000"/>
            <a:headEnd/>
            <a:tailEnd/>
          </a:ln>
          <a:effectLst/>
        </p:spPr>
        <p:txBody>
          <a:bodyPr>
            <a:spAutoFit/>
          </a:bodyPr>
          <a:lstStyle/>
          <a:p>
            <a:pPr algn="ctr">
              <a:spcBef>
                <a:spcPct val="50000"/>
              </a:spcBef>
            </a:pPr>
            <a:r>
              <a:rPr lang="en-US" sz="4800" b="1" dirty="0"/>
              <a:t>Public Works Administration</a:t>
            </a:r>
          </a:p>
        </p:txBody>
      </p:sp>
      <p:sp>
        <p:nvSpPr>
          <p:cNvPr id="43014" name="Text Box 6"/>
          <p:cNvSpPr txBox="1">
            <a:spLocks noChangeArrowheads="1"/>
          </p:cNvSpPr>
          <p:nvPr/>
        </p:nvSpPr>
        <p:spPr bwMode="auto">
          <a:xfrm>
            <a:off x="2550319" y="5949351"/>
            <a:ext cx="6934200" cy="523220"/>
          </a:xfrm>
          <a:prstGeom prst="rect">
            <a:avLst/>
          </a:prstGeom>
          <a:noFill/>
          <a:ln w="9525">
            <a:noFill/>
            <a:miter lim="800000"/>
            <a:headEnd/>
            <a:tailEnd/>
          </a:ln>
          <a:effectLst/>
        </p:spPr>
        <p:txBody>
          <a:bodyPr wrap="square">
            <a:spAutoFit/>
          </a:bodyPr>
          <a:lstStyle/>
          <a:p>
            <a:pPr algn="ctr">
              <a:spcBef>
                <a:spcPct val="50000"/>
              </a:spcBef>
            </a:pPr>
            <a:r>
              <a:rPr lang="en-US" sz="2800" b="1" i="1" dirty="0">
                <a:latin typeface="Times New Roman" pitchFamily="18" charset="0"/>
              </a:rPr>
              <a:t>New York City’s Tri-Borough Bridge</a:t>
            </a:r>
          </a:p>
        </p:txBody>
      </p:sp>
      <p:pic>
        <p:nvPicPr>
          <p:cNvPr id="43015" name="Picture 7">
            <a:hlinkClick r:id="rId2"/>
          </p:cNvPr>
          <p:cNvPicPr>
            <a:picLocks noChangeAspect="1" noChangeArrowheads="1"/>
          </p:cNvPicPr>
          <p:nvPr/>
        </p:nvPicPr>
        <p:blipFill>
          <a:blip r:embed="rId3" cstate="print"/>
          <a:srcRect/>
          <a:stretch>
            <a:fillRect/>
          </a:stretch>
        </p:blipFill>
        <p:spPr bwMode="auto">
          <a:xfrm>
            <a:off x="2438400" y="539151"/>
            <a:ext cx="7158038" cy="5487988"/>
          </a:xfrm>
          <a:prstGeom prst="rect">
            <a:avLst/>
          </a:prstGeom>
          <a:noFill/>
          <a:ln w="9525">
            <a:noFill/>
            <a:miter lim="800000"/>
            <a:headEnd/>
            <a:tailEnd/>
          </a:ln>
          <a:effectLst/>
        </p:spPr>
      </p:pic>
    </p:spTree>
    <p:extLst>
      <p:ext uri="{BB962C8B-B14F-4D97-AF65-F5344CB8AC3E}">
        <p14:creationId xmlns:p14="http://schemas.microsoft.com/office/powerpoint/2010/main" val="26905004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s39">
            <a:hlinkClick r:id="rId2"/>
          </p:cNvPr>
          <p:cNvPicPr>
            <a:picLocks noChangeAspect="1" noChangeArrowheads="1"/>
          </p:cNvPicPr>
          <p:nvPr/>
        </p:nvPicPr>
        <p:blipFill>
          <a:blip r:embed="rId3" cstate="print"/>
          <a:srcRect/>
          <a:stretch>
            <a:fillRect/>
          </a:stretch>
        </p:blipFill>
        <p:spPr bwMode="auto">
          <a:xfrm>
            <a:off x="1524001" y="609600"/>
            <a:ext cx="4479925" cy="5657850"/>
          </a:xfrm>
          <a:prstGeom prst="rect">
            <a:avLst/>
          </a:prstGeom>
          <a:noFill/>
        </p:spPr>
      </p:pic>
      <p:pic>
        <p:nvPicPr>
          <p:cNvPr id="4103" name="Picture 7" descr="s32">
            <a:hlinkClick r:id="rId4"/>
          </p:cNvPr>
          <p:cNvPicPr>
            <a:picLocks noChangeAspect="1" noChangeArrowheads="1"/>
          </p:cNvPicPr>
          <p:nvPr/>
        </p:nvPicPr>
        <p:blipFill>
          <a:blip r:embed="rId5" cstate="print"/>
          <a:srcRect/>
          <a:stretch>
            <a:fillRect/>
          </a:stretch>
        </p:blipFill>
        <p:spPr bwMode="auto">
          <a:xfrm>
            <a:off x="6188076" y="619126"/>
            <a:ext cx="4479925" cy="6238875"/>
          </a:xfrm>
          <a:prstGeom prst="rect">
            <a:avLst/>
          </a:prstGeom>
          <a:noFill/>
        </p:spPr>
      </p:pic>
      <p:sp>
        <p:nvSpPr>
          <p:cNvPr id="4104" name="Text Box 8"/>
          <p:cNvSpPr txBox="1">
            <a:spLocks noChangeArrowheads="1"/>
          </p:cNvSpPr>
          <p:nvPr/>
        </p:nvSpPr>
        <p:spPr bwMode="auto">
          <a:xfrm>
            <a:off x="6096000" y="609600"/>
            <a:ext cx="4572000" cy="519112"/>
          </a:xfrm>
          <a:prstGeom prst="rect">
            <a:avLst/>
          </a:prstGeom>
          <a:noFill/>
          <a:ln w="9525">
            <a:noFill/>
            <a:miter lim="800000"/>
            <a:headEnd/>
            <a:tailEnd/>
          </a:ln>
          <a:effectLst/>
        </p:spPr>
        <p:txBody>
          <a:bodyPr>
            <a:spAutoFit/>
          </a:bodyPr>
          <a:lstStyle/>
          <a:p>
            <a:pPr algn="ctr">
              <a:spcBef>
                <a:spcPct val="50000"/>
              </a:spcBef>
            </a:pPr>
            <a:r>
              <a:rPr lang="en-US" sz="2800" b="1" i="1" dirty="0">
                <a:latin typeface="Times New Roman" pitchFamily="18" charset="0"/>
              </a:rPr>
              <a:t>Linemen on utility poles.</a:t>
            </a:r>
          </a:p>
        </p:txBody>
      </p:sp>
      <p:sp>
        <p:nvSpPr>
          <p:cNvPr id="6" name="Rectangle 5"/>
          <p:cNvSpPr/>
          <p:nvPr/>
        </p:nvSpPr>
        <p:spPr>
          <a:xfrm>
            <a:off x="1524000" y="685800"/>
            <a:ext cx="4572000" cy="369332"/>
          </a:xfrm>
          <a:prstGeom prst="rect">
            <a:avLst/>
          </a:prstGeom>
        </p:spPr>
        <p:txBody>
          <a:bodyPr>
            <a:spAutoFit/>
          </a:bodyPr>
          <a:lstStyle/>
          <a:p>
            <a:pPr>
              <a:spcBef>
                <a:spcPct val="50000"/>
              </a:spcBef>
            </a:pPr>
            <a:r>
              <a:rPr lang="en-US" b="1" dirty="0">
                <a:solidFill>
                  <a:srgbClr val="FF0000"/>
                </a:solidFill>
              </a:rPr>
              <a:t>Rural Electrification Administration (REA)</a:t>
            </a:r>
          </a:p>
        </p:txBody>
      </p:sp>
    </p:spTree>
    <p:extLst>
      <p:ext uri="{BB962C8B-B14F-4D97-AF65-F5344CB8AC3E}">
        <p14:creationId xmlns:p14="http://schemas.microsoft.com/office/powerpoint/2010/main" val="33953382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descr="p48"/>
          <p:cNvPicPr>
            <a:picLocks noChangeAspect="1" noChangeArrowheads="1"/>
          </p:cNvPicPr>
          <p:nvPr/>
        </p:nvPicPr>
        <p:blipFill>
          <a:blip r:embed="rId2" cstate="print"/>
          <a:srcRect b="20403"/>
          <a:stretch>
            <a:fillRect/>
          </a:stretch>
        </p:blipFill>
        <p:spPr bwMode="auto">
          <a:xfrm rot="-21600000">
            <a:off x="1527176" y="533400"/>
            <a:ext cx="9140825" cy="5791200"/>
          </a:xfrm>
          <a:prstGeom prst="rect">
            <a:avLst/>
          </a:prstGeom>
          <a:noFill/>
        </p:spPr>
      </p:pic>
      <p:sp>
        <p:nvSpPr>
          <p:cNvPr id="37894" name="Text Box 6"/>
          <p:cNvSpPr txBox="1">
            <a:spLocks noChangeArrowheads="1"/>
          </p:cNvSpPr>
          <p:nvPr/>
        </p:nvSpPr>
        <p:spPr bwMode="auto">
          <a:xfrm>
            <a:off x="4800600" y="6324600"/>
            <a:ext cx="5867400" cy="523220"/>
          </a:xfrm>
          <a:prstGeom prst="rect">
            <a:avLst/>
          </a:prstGeom>
          <a:noFill/>
          <a:ln w="9525">
            <a:noFill/>
            <a:miter lim="800000"/>
            <a:headEnd/>
            <a:tailEnd/>
          </a:ln>
          <a:effectLst/>
        </p:spPr>
        <p:txBody>
          <a:bodyPr wrap="square">
            <a:spAutoFit/>
          </a:bodyPr>
          <a:lstStyle/>
          <a:p>
            <a:pPr algn="ctr">
              <a:spcBef>
                <a:spcPct val="50000"/>
              </a:spcBef>
            </a:pPr>
            <a:r>
              <a:rPr lang="en-US" sz="2800" b="1" i="1" dirty="0">
                <a:latin typeface="Times New Roman" pitchFamily="18" charset="0"/>
              </a:rPr>
              <a:t>Lights for the Barnyard (TN)</a:t>
            </a:r>
          </a:p>
        </p:txBody>
      </p:sp>
    </p:spTree>
    <p:extLst>
      <p:ext uri="{BB962C8B-B14F-4D97-AF65-F5344CB8AC3E}">
        <p14:creationId xmlns:p14="http://schemas.microsoft.com/office/powerpoint/2010/main" val="39733820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219200"/>
            <a:ext cx="4953000" cy="5257800"/>
          </a:xfrm>
        </p:spPr>
        <p:txBody>
          <a:bodyPr>
            <a:normAutofit/>
          </a:bodyPr>
          <a:lstStyle/>
          <a:p>
            <a:pPr>
              <a:buNone/>
            </a:pPr>
            <a:endParaRPr lang="en-US" b="1" dirty="0" smtClean="0"/>
          </a:p>
          <a:p>
            <a:pPr>
              <a:buNone/>
            </a:pPr>
            <a:r>
              <a:rPr lang="en-US" dirty="0" smtClean="0"/>
              <a:t>*The Federal Housing Administration (FHA) </a:t>
            </a:r>
            <a:r>
              <a:rPr lang="en-US" u="sng" dirty="0" smtClean="0"/>
              <a:t>aimed to improve the housing market by encouraging banks to make housing loans.</a:t>
            </a:r>
          </a:p>
          <a:p>
            <a:pPr>
              <a:buNone/>
            </a:pPr>
            <a:r>
              <a:rPr lang="en-US" dirty="0" smtClean="0"/>
              <a:t> </a:t>
            </a:r>
          </a:p>
          <a:p>
            <a:pPr>
              <a:buNone/>
            </a:pPr>
            <a:r>
              <a:rPr lang="en-US" dirty="0" smtClean="0"/>
              <a:t>*The FHA was an answer to critics who wanted every American to be able to buy a home.  </a:t>
            </a:r>
          </a:p>
          <a:p>
            <a:pPr>
              <a:buNone/>
            </a:pPr>
            <a:endParaRPr lang="en-US" dirty="0" smtClean="0"/>
          </a:p>
          <a:p>
            <a:pPr>
              <a:buNone/>
            </a:pPr>
            <a:r>
              <a:rPr lang="en-US" u="sng" dirty="0" smtClean="0"/>
              <a:t>Low down payments and the spreading out of payments made it possible for more people to afford a home.</a:t>
            </a:r>
          </a:p>
          <a:p>
            <a:endParaRPr lang="en-US" dirty="0"/>
          </a:p>
        </p:txBody>
      </p:sp>
      <p:sp>
        <p:nvSpPr>
          <p:cNvPr id="3" name="Title 2"/>
          <p:cNvSpPr>
            <a:spLocks noGrp="1"/>
          </p:cNvSpPr>
          <p:nvPr>
            <p:ph type="title"/>
          </p:nvPr>
        </p:nvSpPr>
        <p:spPr/>
        <p:txBody>
          <a:bodyPr/>
          <a:lstStyle/>
          <a:p>
            <a:r>
              <a:rPr lang="en-US" b="1" dirty="0" smtClean="0"/>
              <a:t>Mortgage Relief</a:t>
            </a:r>
            <a:endParaRPr lang="en-US" b="1" dirty="0"/>
          </a:p>
        </p:txBody>
      </p:sp>
      <p:pic>
        <p:nvPicPr>
          <p:cNvPr id="6146" name="Picture 2" descr="http://ecreditdaily.com/wp-content/uploads/2010/04/FH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1" y="221673"/>
            <a:ext cx="3404681" cy="2133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rismedia.com/wp-content/uploads/2013/04/home_loan_papers_key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5157" y="3048001"/>
            <a:ext cx="3286125" cy="2194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1157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0179" y="457200"/>
            <a:ext cx="7073218" cy="923330"/>
          </a:xfrm>
          <a:prstGeom prst="rect">
            <a:avLst/>
          </a:prstGeom>
          <a:noFill/>
        </p:spPr>
        <p:txBody>
          <a:bodyPr wrap="none" lIns="91440" tIns="45720" rIns="91440" bIns="45720">
            <a:spAutoFit/>
          </a:bodyPr>
          <a:lstStyle/>
          <a:p>
            <a:pPr algn="ct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CRITICS OF ROOSEVELT</a:t>
            </a:r>
          </a:p>
        </p:txBody>
      </p:sp>
      <p:pic>
        <p:nvPicPr>
          <p:cNvPr id="5122" name="Picture 2" descr="http://historyrat.files.wordpress.com/2011/01/new-deal-carto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724" y="1651959"/>
            <a:ext cx="4419600" cy="4961074"/>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85472" y="2920042"/>
            <a:ext cx="5115463" cy="1569660"/>
          </a:xfrm>
          <a:prstGeom prst="rect">
            <a:avLst/>
          </a:prstGeom>
          <a:noFill/>
        </p:spPr>
        <p:txBody>
          <a:bodyPr wrap="square" rtlCol="0">
            <a:spAutoFit/>
          </a:bodyPr>
          <a:lstStyle/>
          <a:p>
            <a:pPr marL="342900" indent="-342900">
              <a:buAutoNum type="arabicPeriod"/>
            </a:pPr>
            <a:r>
              <a:rPr lang="en-US" sz="2400" dirty="0"/>
              <a:t>New Deal costs too much money.</a:t>
            </a:r>
          </a:p>
          <a:p>
            <a:pPr marL="342900" indent="-342900">
              <a:buAutoNum type="arabicPeriod"/>
            </a:pPr>
            <a:r>
              <a:rPr lang="en-US" sz="2400" dirty="0"/>
              <a:t>Court Packing Scheme</a:t>
            </a:r>
          </a:p>
          <a:p>
            <a:pPr marL="342900" indent="-342900">
              <a:buAutoNum type="arabicPeriod"/>
            </a:pPr>
            <a:r>
              <a:rPr lang="en-US" sz="2400" dirty="0"/>
              <a:t>Refusal to sign Anti-Lynching Bill</a:t>
            </a:r>
          </a:p>
          <a:p>
            <a:pPr marL="342900" indent="-342900">
              <a:buAutoNum type="arabicPeriod"/>
            </a:pPr>
            <a:r>
              <a:rPr lang="en-US" sz="2400" dirty="0"/>
              <a:t>Japanese Relocation</a:t>
            </a:r>
          </a:p>
        </p:txBody>
      </p:sp>
      <p:sp>
        <p:nvSpPr>
          <p:cNvPr id="5" name="Rectangle 4"/>
          <p:cNvSpPr/>
          <p:nvPr/>
        </p:nvSpPr>
        <p:spPr>
          <a:xfrm>
            <a:off x="7272262" y="2124974"/>
            <a:ext cx="3578224" cy="646331"/>
          </a:xfrm>
          <a:prstGeom prst="rect">
            <a:avLst/>
          </a:prstGeom>
          <a:noFill/>
        </p:spPr>
        <p:txBody>
          <a:bodyPr wrap="none" lIns="91440" tIns="45720" rIns="91440" bIns="45720">
            <a:spAutoFit/>
          </a:bodyPr>
          <a:lstStyle/>
          <a:p>
            <a:pPr algn="ctr"/>
            <a:r>
              <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Areas of Criticism</a:t>
            </a:r>
          </a:p>
        </p:txBody>
      </p:sp>
    </p:spTree>
    <p:extLst>
      <p:ext uri="{BB962C8B-B14F-4D97-AF65-F5344CB8AC3E}">
        <p14:creationId xmlns:p14="http://schemas.microsoft.com/office/powerpoint/2010/main" val="19097803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1420" y="172376"/>
            <a:ext cx="5759911" cy="923330"/>
          </a:xfrm>
          <a:prstGeom prst="rect">
            <a:avLst/>
          </a:prstGeom>
          <a:noFill/>
        </p:spPr>
        <p:txBody>
          <a:bodyPr wrap="none" lIns="91440" tIns="45720" rIns="91440" bIns="45720">
            <a:spAutoFit/>
          </a:bodyPr>
          <a:lstStyle/>
          <a:p>
            <a:pPr algn="ctr"/>
            <a:r>
              <a:rPr lang="en-US" sz="5400" b="1" dirty="0" smtClean="0">
                <a:ln w="0"/>
                <a:effectLst>
                  <a:outerShdw blurRad="38100" dist="19050" dir="2700000" algn="tl" rotWithShape="0">
                    <a:schemeClr val="dk1">
                      <a:alpha val="40000"/>
                    </a:schemeClr>
                  </a:outerShdw>
                </a:effectLst>
              </a:rPr>
              <a:t>DEFICIT SPENDING</a:t>
            </a:r>
            <a:endParaRPr lang="en-US" sz="5400" b="1" cap="none" spc="0" dirty="0">
              <a:ln w="0"/>
              <a:solidFill>
                <a:schemeClr val="tx1"/>
              </a:solidFill>
              <a:effectLst>
                <a:outerShdw blurRad="38100" dist="19050" dir="2700000" algn="tl" rotWithShape="0">
                  <a:schemeClr val="dk1">
                    <a:alpha val="40000"/>
                  </a:schemeClr>
                </a:outerShdw>
              </a:effectLst>
            </a:endParaRPr>
          </a:p>
        </p:txBody>
      </p:sp>
      <p:sp>
        <p:nvSpPr>
          <p:cNvPr id="3" name="TextBox 2"/>
          <p:cNvSpPr txBox="1"/>
          <p:nvPr/>
        </p:nvSpPr>
        <p:spPr>
          <a:xfrm>
            <a:off x="1354347" y="1406106"/>
            <a:ext cx="4615132" cy="4893647"/>
          </a:xfrm>
          <a:prstGeom prst="rect">
            <a:avLst/>
          </a:prstGeom>
          <a:noFill/>
        </p:spPr>
        <p:txBody>
          <a:bodyPr wrap="square" rtlCol="0">
            <a:spAutoFit/>
          </a:bodyPr>
          <a:lstStyle/>
          <a:p>
            <a:r>
              <a:rPr lang="en-US" u="sng" dirty="0"/>
              <a:t> </a:t>
            </a:r>
            <a:r>
              <a:rPr lang="en-US" sz="2400" b="1" u="sng" dirty="0"/>
              <a:t>Deficit spending</a:t>
            </a:r>
            <a:r>
              <a:rPr lang="en-US" sz="2400" u="sng" dirty="0"/>
              <a:t> is when you spend more than you earn. Government leaders use it to boost growth and stay in office. </a:t>
            </a:r>
            <a:endParaRPr lang="en-US" sz="2400" u="sng" dirty="0" smtClean="0"/>
          </a:p>
          <a:p>
            <a:endParaRPr lang="en-US" sz="2400" dirty="0"/>
          </a:p>
          <a:p>
            <a:endParaRPr lang="en-US" sz="2400" dirty="0"/>
          </a:p>
          <a:p>
            <a:r>
              <a:rPr lang="en-US" sz="2400" dirty="0"/>
              <a:t>The New </a:t>
            </a:r>
            <a:r>
              <a:rPr lang="en-US" sz="2400" dirty="0" smtClean="0"/>
              <a:t>Deal </a:t>
            </a:r>
            <a:r>
              <a:rPr lang="en-US" sz="2400" dirty="0"/>
              <a:t>cost $41.7 billion at the time, according to a 2015 study by economists Price </a:t>
            </a:r>
            <a:r>
              <a:rPr lang="en-US" sz="2400" dirty="0" err="1"/>
              <a:t>Fishback</a:t>
            </a:r>
            <a:r>
              <a:rPr lang="en-US" sz="2400" dirty="0"/>
              <a:t> and Valentina </a:t>
            </a:r>
            <a:r>
              <a:rPr lang="en-US" sz="2400" dirty="0" err="1"/>
              <a:t>Kachanovskaya</a:t>
            </a:r>
            <a:r>
              <a:rPr lang="en-US" sz="2400" dirty="0" smtClean="0"/>
              <a:t>.</a:t>
            </a:r>
            <a:r>
              <a:rPr lang="en-US" sz="2400" dirty="0"/>
              <a:t> </a:t>
            </a:r>
            <a:endParaRPr lang="en-US" sz="2400" dirty="0" smtClean="0"/>
          </a:p>
          <a:p>
            <a:r>
              <a:rPr lang="en-US" sz="2400" dirty="0" smtClean="0"/>
              <a:t>That </a:t>
            </a:r>
            <a:r>
              <a:rPr lang="en-US" sz="2400" dirty="0"/>
              <a:t>figure translates to $653 billion in 2009 </a:t>
            </a:r>
            <a:r>
              <a:rPr lang="en-US" sz="2400" dirty="0" smtClean="0"/>
              <a:t>dollars. </a:t>
            </a:r>
            <a:endParaRPr lang="en-US" sz="2400" dirty="0"/>
          </a:p>
        </p:txBody>
      </p:sp>
      <p:pic>
        <p:nvPicPr>
          <p:cNvPr id="3074" name="Picture 2" descr="Image result for cost of new d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1331" y="1606670"/>
            <a:ext cx="5322105" cy="4181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5969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5244" y="103366"/>
            <a:ext cx="7398757" cy="923330"/>
          </a:xfrm>
          <a:prstGeom prst="rect">
            <a:avLst/>
          </a:prstGeom>
          <a:noFill/>
        </p:spPr>
        <p:txBody>
          <a:bodyPr wrap="none" lIns="91440" tIns="45720" rIns="91440" bIns="45720">
            <a:spAutoFit/>
          </a:bodyPr>
          <a:lstStyle/>
          <a:p>
            <a:pPr algn="ctr"/>
            <a:r>
              <a:rPr lang="en-US" sz="5400" b="1" cap="none" spc="0" dirty="0" smtClean="0">
                <a:ln w="0"/>
                <a:solidFill>
                  <a:schemeClr val="tx1"/>
                </a:solidFill>
                <a:effectLst>
                  <a:outerShdw blurRad="38100" dist="19050" dir="2700000" algn="tl" rotWithShape="0">
                    <a:schemeClr val="dk1">
                      <a:alpha val="40000"/>
                    </a:schemeClr>
                  </a:outerShdw>
                </a:effectLst>
              </a:rPr>
              <a:t>American Liberty League</a:t>
            </a:r>
            <a:endParaRPr lang="en-US" sz="5400" b="1" cap="none" spc="0" dirty="0">
              <a:ln w="0"/>
              <a:solidFill>
                <a:schemeClr val="tx1"/>
              </a:solidFill>
              <a:effectLst>
                <a:outerShdw blurRad="38100" dist="19050" dir="2700000" algn="tl" rotWithShape="0">
                  <a:schemeClr val="dk1">
                    <a:alpha val="40000"/>
                  </a:schemeClr>
                </a:outerShdw>
              </a:effectLst>
            </a:endParaRPr>
          </a:p>
        </p:txBody>
      </p:sp>
      <p:sp>
        <p:nvSpPr>
          <p:cNvPr id="3" name="TextBox 2"/>
          <p:cNvSpPr txBox="1"/>
          <p:nvPr/>
        </p:nvSpPr>
        <p:spPr>
          <a:xfrm>
            <a:off x="1397479" y="1552755"/>
            <a:ext cx="6409427"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t>The American Liberty League was an </a:t>
            </a:r>
            <a:r>
              <a:rPr lang="en-US" sz="2800" u="sng" dirty="0"/>
              <a:t>American political organization formed in 1934, primarily of wealthy business elites and prominent political figures</a:t>
            </a:r>
            <a:r>
              <a:rPr lang="en-US" sz="2800" dirty="0"/>
              <a:t>, who were </a:t>
            </a:r>
            <a:r>
              <a:rPr lang="en-US" sz="2800" u="sng" dirty="0"/>
              <a:t>conservatives opposed to the New Deal</a:t>
            </a:r>
            <a:r>
              <a:rPr lang="en-US" sz="2800" dirty="0"/>
              <a:t> of President Franklin D. Roosevelt. </a:t>
            </a:r>
            <a:endParaRPr lang="en-US" sz="2800" dirty="0" smtClean="0"/>
          </a:p>
          <a:p>
            <a:pPr marL="457200" indent="-457200">
              <a:buFont typeface="Arial" panose="020B0604020202020204" pitchFamily="34" charset="0"/>
              <a:buChar char="•"/>
            </a:pPr>
            <a:r>
              <a:rPr lang="en-US" sz="2800" dirty="0" smtClean="0"/>
              <a:t>Its </a:t>
            </a:r>
            <a:r>
              <a:rPr lang="en-US" sz="2800" dirty="0"/>
              <a:t>principles emphasized </a:t>
            </a:r>
            <a:r>
              <a:rPr lang="en-US" sz="2800" u="sng" dirty="0"/>
              <a:t>private property and individual liberties.</a:t>
            </a:r>
          </a:p>
        </p:txBody>
      </p:sp>
      <p:pic>
        <p:nvPicPr>
          <p:cNvPr id="1026" name="Picture 2" descr="Image result for american liberty league new d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4001" y="219974"/>
            <a:ext cx="3730602" cy="35882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merican liberty league new deal"/>
          <p:cNvPicPr>
            <a:picLocks noChangeAspect="1" noChangeArrowheads="1"/>
          </p:cNvPicPr>
          <p:nvPr/>
        </p:nvPicPr>
        <p:blipFill rotWithShape="1">
          <a:blip r:embed="rId3">
            <a:extLst>
              <a:ext uri="{28A0092B-C50C-407E-A947-70E740481C1C}">
                <a14:useLocalDpi xmlns:a14="http://schemas.microsoft.com/office/drawing/2010/main" val="0"/>
              </a:ext>
            </a:extLst>
          </a:blip>
          <a:srcRect t="30955" r="67535" b="33382"/>
          <a:stretch/>
        </p:blipFill>
        <p:spPr bwMode="auto">
          <a:xfrm>
            <a:off x="8462811" y="3998046"/>
            <a:ext cx="2989740" cy="246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4405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0" y="1066801"/>
            <a:ext cx="5083834" cy="5256361"/>
          </a:xfrm>
        </p:spPr>
        <p:txBody>
          <a:bodyPr>
            <a:normAutofit/>
          </a:bodyPr>
          <a:lstStyle/>
          <a:p>
            <a:endParaRPr lang="en-US" dirty="0" smtClean="0"/>
          </a:p>
          <a:p>
            <a:r>
              <a:rPr lang="en-US" sz="2400" u="sng" dirty="0" smtClean="0"/>
              <a:t>Frances E. Townsend, a physician from California, was concerned about the plight of the elderly.  </a:t>
            </a:r>
          </a:p>
          <a:p>
            <a:pPr marL="0" indent="0">
              <a:buNone/>
            </a:pPr>
            <a:r>
              <a:rPr lang="en-US" sz="2400" dirty="0" smtClean="0"/>
              <a:t> </a:t>
            </a:r>
          </a:p>
          <a:p>
            <a:r>
              <a:rPr lang="en-US" sz="2400" u="sng" dirty="0" smtClean="0"/>
              <a:t>Under his plan the government would pay every person over 60 a pension of $200 a month.  </a:t>
            </a:r>
          </a:p>
          <a:p>
            <a:pPr marL="0" indent="0">
              <a:buNone/>
            </a:pPr>
            <a:endParaRPr lang="en-US" sz="2400" u="sng" dirty="0" smtClean="0"/>
          </a:p>
          <a:p>
            <a:r>
              <a:rPr lang="en-US" sz="2400" dirty="0" smtClean="0"/>
              <a:t>The money had to be spent before another check would be issued.</a:t>
            </a:r>
          </a:p>
          <a:p>
            <a:endParaRPr lang="en-US" dirty="0"/>
          </a:p>
        </p:txBody>
      </p:sp>
      <p:sp>
        <p:nvSpPr>
          <p:cNvPr id="3" name="Title 2"/>
          <p:cNvSpPr>
            <a:spLocks noGrp="1"/>
          </p:cNvSpPr>
          <p:nvPr>
            <p:ph type="title"/>
          </p:nvPr>
        </p:nvSpPr>
        <p:spPr/>
        <p:txBody>
          <a:bodyPr/>
          <a:lstStyle/>
          <a:p>
            <a:r>
              <a:rPr lang="en-US" b="1" dirty="0" smtClean="0"/>
              <a:t>Townsend Plan</a:t>
            </a:r>
            <a:endParaRPr lang="en-US" b="1" dirty="0"/>
          </a:p>
        </p:txBody>
      </p:sp>
      <p:pic>
        <p:nvPicPr>
          <p:cNvPr id="2050" name="Picture 2" descr="Image result for townsend p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5612" y="89067"/>
            <a:ext cx="2880924" cy="34571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townsend 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6074" y="3124200"/>
            <a:ext cx="2461374" cy="365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7217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00200" y="990601"/>
            <a:ext cx="4136366" cy="5229044"/>
          </a:xfrm>
        </p:spPr>
        <p:txBody>
          <a:bodyPr>
            <a:noAutofit/>
          </a:bodyPr>
          <a:lstStyle/>
          <a:p>
            <a:r>
              <a:rPr lang="en-US" u="sng" dirty="0"/>
              <a:t>This powerful radio priest, Father Charles Coughlin, was another of Roosevelt’s strongest critics. Coughlin too was an early supporter of Roosevelt</a:t>
            </a:r>
            <a:r>
              <a:rPr lang="en-US" dirty="0"/>
              <a:t>.   </a:t>
            </a:r>
          </a:p>
          <a:p>
            <a:r>
              <a:rPr lang="en-US" u="sng" dirty="0" smtClean="0"/>
              <a:t>Although </a:t>
            </a:r>
            <a:r>
              <a:rPr lang="en-US" u="sng" dirty="0"/>
              <a:t>his political views had no direction, Coughlin was able to gain a large following.  </a:t>
            </a:r>
            <a:r>
              <a:rPr lang="en-US" dirty="0"/>
              <a:t> </a:t>
            </a:r>
          </a:p>
          <a:p>
            <a:r>
              <a:rPr lang="en-US" dirty="0" smtClean="0"/>
              <a:t>He </a:t>
            </a:r>
            <a:r>
              <a:rPr lang="en-US" u="sng" dirty="0"/>
              <a:t>was openly prejudiced against Jews </a:t>
            </a:r>
            <a:r>
              <a:rPr lang="en-US" dirty="0"/>
              <a:t>and claimed that Roosevelt and others in his administration had Jewish backgrounds</a:t>
            </a:r>
            <a:r>
              <a:rPr lang="en-US" dirty="0" smtClean="0"/>
              <a:t>.</a:t>
            </a:r>
            <a:endParaRPr lang="en-US" dirty="0"/>
          </a:p>
          <a:p>
            <a:r>
              <a:rPr lang="en-US" dirty="0" smtClean="0"/>
              <a:t>CBS </a:t>
            </a:r>
            <a:r>
              <a:rPr lang="en-US" dirty="0"/>
              <a:t>dropped his program when it became </a:t>
            </a:r>
            <a:r>
              <a:rPr lang="en-US" u="sng" dirty="0"/>
              <a:t>too controversial.</a:t>
            </a:r>
          </a:p>
          <a:p>
            <a:pPr>
              <a:buNone/>
            </a:pPr>
            <a:endParaRPr lang="en-US" sz="2400" dirty="0"/>
          </a:p>
        </p:txBody>
      </p:sp>
      <p:sp>
        <p:nvSpPr>
          <p:cNvPr id="3" name="Title 2"/>
          <p:cNvSpPr>
            <a:spLocks noGrp="1"/>
          </p:cNvSpPr>
          <p:nvPr>
            <p:ph type="title"/>
          </p:nvPr>
        </p:nvSpPr>
        <p:spPr>
          <a:xfrm>
            <a:off x="1981200" y="0"/>
            <a:ext cx="8229600" cy="1143000"/>
          </a:xfrm>
        </p:spPr>
        <p:txBody>
          <a:bodyPr/>
          <a:lstStyle/>
          <a:p>
            <a:r>
              <a:rPr lang="en-US" b="1" dirty="0" smtClean="0"/>
              <a:t>Father Coughlin</a:t>
            </a:r>
            <a:endParaRPr lang="en-US" b="1" dirty="0"/>
          </a:p>
        </p:txBody>
      </p:sp>
      <p:pic>
        <p:nvPicPr>
          <p:cNvPr id="17410" name="Picture 2" descr="View Image">
            <a:hlinkClick r:id="rId2"/>
          </p:cNvPr>
          <p:cNvPicPr>
            <a:picLocks noChangeAspect="1" noChangeArrowheads="1"/>
          </p:cNvPicPr>
          <p:nvPr/>
        </p:nvPicPr>
        <p:blipFill>
          <a:blip r:embed="rId3" cstate="print"/>
          <a:srcRect/>
          <a:stretch>
            <a:fillRect/>
          </a:stretch>
        </p:blipFill>
        <p:spPr bwMode="auto">
          <a:xfrm>
            <a:off x="5621547" y="2964691"/>
            <a:ext cx="3330199" cy="3384349"/>
          </a:xfrm>
          <a:prstGeom prst="rect">
            <a:avLst/>
          </a:prstGeom>
          <a:noFill/>
        </p:spPr>
      </p:pic>
      <p:pic>
        <p:nvPicPr>
          <p:cNvPr id="4098" name="Picture 2" descr="http://www.hoover.org/sites/default/files/imagecache/large/images/hoov-10-01-21-f01-cannon-rooseve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2017" y="155276"/>
            <a:ext cx="3057733" cy="465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3938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4456089" y="257577"/>
            <a:ext cx="7353837" cy="733022"/>
          </a:xfrm>
          <a:ln w="57150">
            <a:solidFill>
              <a:schemeClr val="accent2"/>
            </a:solidFill>
            <a:miter lim="800000"/>
            <a:headEnd/>
            <a:tailEnd/>
          </a:ln>
        </p:spPr>
        <p:txBody>
          <a:bodyPr/>
          <a:lstStyle/>
          <a:p>
            <a:pPr eaLnBrk="1" hangingPunct="1"/>
            <a:r>
              <a:rPr lang="en-US" altLang="en-US" sz="5400" dirty="0" smtClean="0"/>
              <a:t>HARD TIMES</a:t>
            </a:r>
          </a:p>
        </p:txBody>
      </p:sp>
      <p:sp>
        <p:nvSpPr>
          <p:cNvPr id="27651" name="Rectangle 3"/>
          <p:cNvSpPr>
            <a:spLocks noGrp="1" noChangeArrowheads="1"/>
          </p:cNvSpPr>
          <p:nvPr>
            <p:ph type="subTitle" idx="1"/>
          </p:nvPr>
        </p:nvSpPr>
        <p:spPr>
          <a:xfrm>
            <a:off x="1493948" y="1455313"/>
            <a:ext cx="5052811" cy="4856408"/>
          </a:xfrm>
          <a:ln w="38100">
            <a:solidFill>
              <a:srgbClr val="FF6600"/>
            </a:solidFill>
            <a:miter lim="800000"/>
            <a:headEnd/>
            <a:tailEnd/>
          </a:ln>
        </p:spPr>
        <p:txBody>
          <a:bodyPr/>
          <a:lstStyle/>
          <a:p>
            <a:pPr algn="l" eaLnBrk="1" hangingPunct="1">
              <a:buClr>
                <a:srgbClr val="FF6600"/>
              </a:buClr>
              <a:buFont typeface="Wingdings" pitchFamily="2" charset="2"/>
              <a:buChar char="Ø"/>
            </a:pPr>
            <a:r>
              <a:rPr lang="en-US" altLang="en-US" sz="2400" dirty="0" smtClean="0"/>
              <a:t>Many people who had </a:t>
            </a:r>
            <a:r>
              <a:rPr lang="en-US" altLang="en-US" sz="2400" u="sng" dirty="0" smtClean="0"/>
              <a:t>no relatives</a:t>
            </a:r>
            <a:r>
              <a:rPr lang="en-US" altLang="en-US" sz="2400" dirty="0" smtClean="0"/>
              <a:t> to take them in had no where to go.</a:t>
            </a:r>
          </a:p>
          <a:p>
            <a:pPr algn="l" eaLnBrk="1" hangingPunct="1">
              <a:buClr>
                <a:srgbClr val="FF6600"/>
              </a:buClr>
              <a:buFont typeface="Wingdings" pitchFamily="2" charset="2"/>
              <a:buChar char="Ø"/>
            </a:pPr>
            <a:r>
              <a:rPr lang="en-US" altLang="en-US" sz="2400" u="sng" dirty="0" smtClean="0"/>
              <a:t>People resorted to living in shacks with no heat or running water</a:t>
            </a:r>
            <a:r>
              <a:rPr lang="en-US" altLang="en-US" sz="2400" dirty="0" smtClean="0"/>
              <a:t>.  </a:t>
            </a:r>
          </a:p>
          <a:p>
            <a:pPr algn="l" eaLnBrk="1" hangingPunct="1">
              <a:buClr>
                <a:srgbClr val="FF6600"/>
              </a:buClr>
              <a:buFont typeface="Wingdings" pitchFamily="2" charset="2"/>
              <a:buChar char="Ø"/>
            </a:pPr>
            <a:r>
              <a:rPr lang="en-US" altLang="en-US" sz="2400" dirty="0" smtClean="0"/>
              <a:t>The makeshift homes were often </a:t>
            </a:r>
            <a:r>
              <a:rPr lang="en-US" altLang="en-US" sz="2400" u="sng" dirty="0" smtClean="0"/>
              <a:t>constructed of scrap metal, cardboard, or crates.  </a:t>
            </a:r>
          </a:p>
          <a:p>
            <a:pPr algn="l" eaLnBrk="1" hangingPunct="1">
              <a:buClr>
                <a:srgbClr val="FF6600"/>
              </a:buClr>
              <a:buFont typeface="Wingdings" pitchFamily="2" charset="2"/>
              <a:buChar char="Ø"/>
            </a:pPr>
            <a:r>
              <a:rPr lang="en-US" altLang="en-US" sz="2400" dirty="0" smtClean="0"/>
              <a:t>Several groupings of these shacks started to form around the country to form shantytowns. </a:t>
            </a:r>
          </a:p>
        </p:txBody>
      </p:sp>
      <p:pic>
        <p:nvPicPr>
          <p:cNvPr id="27652" name="Picture 5" descr="http://www.wmuseumaa.org/shared/Jo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3077" y="2034861"/>
            <a:ext cx="3720932" cy="335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5001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52982" y="1091244"/>
            <a:ext cx="3729487" cy="4826477"/>
          </a:xfrm>
        </p:spPr>
        <p:txBody>
          <a:bodyPr>
            <a:normAutofit fontScale="92500" lnSpcReduction="10000"/>
          </a:bodyPr>
          <a:lstStyle/>
          <a:p>
            <a:r>
              <a:rPr lang="en-US" dirty="0" smtClean="0"/>
              <a:t>Long was initially one of </a:t>
            </a:r>
            <a:r>
              <a:rPr lang="en-US" u="sng" dirty="0" smtClean="0"/>
              <a:t>Roosevelt’s supporters.  </a:t>
            </a:r>
          </a:p>
          <a:p>
            <a:r>
              <a:rPr lang="en-US" u="sng" dirty="0" smtClean="0"/>
              <a:t>He now became one of his biggest critics.</a:t>
            </a:r>
          </a:p>
          <a:p>
            <a:pPr marL="0" indent="0">
              <a:buNone/>
            </a:pPr>
            <a:endParaRPr lang="en-US" dirty="0" smtClean="0"/>
          </a:p>
          <a:p>
            <a:r>
              <a:rPr lang="en-US" dirty="0" smtClean="0"/>
              <a:t>He was a senator from Louisiana that was</a:t>
            </a:r>
            <a:r>
              <a:rPr lang="en-US" u="sng" dirty="0" smtClean="0"/>
              <a:t> very popular with the poor because he built schools and paved roads in the poorer community.</a:t>
            </a:r>
          </a:p>
          <a:p>
            <a:pPr marL="0" indent="0">
              <a:buNone/>
            </a:pPr>
            <a:endParaRPr lang="en-US" dirty="0" smtClean="0"/>
          </a:p>
          <a:p>
            <a:r>
              <a:rPr lang="en-US" dirty="0" smtClean="0"/>
              <a:t>It has been said that the poor blacks and whites of Louisiana worshipped the ground that he walked on.</a:t>
            </a:r>
          </a:p>
          <a:p>
            <a:endParaRPr lang="en-US" dirty="0"/>
          </a:p>
        </p:txBody>
      </p:sp>
      <p:sp>
        <p:nvSpPr>
          <p:cNvPr id="3" name="Title 2"/>
          <p:cNvSpPr>
            <a:spLocks noGrp="1"/>
          </p:cNvSpPr>
          <p:nvPr>
            <p:ph type="title"/>
          </p:nvPr>
        </p:nvSpPr>
        <p:spPr>
          <a:xfrm>
            <a:off x="1452982" y="247650"/>
            <a:ext cx="9601200" cy="770267"/>
          </a:xfrm>
        </p:spPr>
        <p:txBody>
          <a:bodyPr/>
          <a:lstStyle/>
          <a:p>
            <a:r>
              <a:rPr lang="en-US" b="1" dirty="0" smtClean="0"/>
              <a:t>Huey Long</a:t>
            </a:r>
            <a:endParaRPr lang="en-US" b="1" dirty="0"/>
          </a:p>
        </p:txBody>
      </p:sp>
      <p:pic>
        <p:nvPicPr>
          <p:cNvPr id="74754" name="Picture 2" descr="View Image">
            <a:hlinkClick r:id="rId2"/>
          </p:cNvPr>
          <p:cNvPicPr>
            <a:picLocks noChangeAspect="1" noChangeArrowheads="1"/>
          </p:cNvPicPr>
          <p:nvPr/>
        </p:nvPicPr>
        <p:blipFill>
          <a:blip r:embed="rId3" cstate="print"/>
          <a:srcRect/>
          <a:stretch>
            <a:fillRect/>
          </a:stretch>
        </p:blipFill>
        <p:spPr bwMode="auto">
          <a:xfrm>
            <a:off x="8615482" y="0"/>
            <a:ext cx="3662782" cy="4648200"/>
          </a:xfrm>
          <a:prstGeom prst="rect">
            <a:avLst/>
          </a:prstGeom>
          <a:noFill/>
        </p:spPr>
      </p:pic>
      <p:pic>
        <p:nvPicPr>
          <p:cNvPr id="3074" name="Picture 2" descr="Image result for huey l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435" y="3897113"/>
            <a:ext cx="3545157" cy="2878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9443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4822" y="911986"/>
            <a:ext cx="6722853" cy="4962603"/>
          </a:xfrm>
        </p:spPr>
        <p:txBody>
          <a:bodyPr>
            <a:normAutofit/>
          </a:bodyPr>
          <a:lstStyle/>
          <a:p>
            <a:r>
              <a:rPr lang="en-US" u="sng" dirty="0" smtClean="0"/>
              <a:t>In 1934 Long proposed this program to confiscate all incomes that were over $1 million and redistribute the money to the poor.</a:t>
            </a:r>
            <a:endParaRPr lang="en-US" dirty="0" smtClean="0"/>
          </a:p>
          <a:p>
            <a:r>
              <a:rPr lang="en-US" dirty="0" smtClean="0"/>
              <a:t>This </a:t>
            </a:r>
            <a:r>
              <a:rPr lang="en-US" dirty="0"/>
              <a:t>w</a:t>
            </a:r>
            <a:r>
              <a:rPr lang="en-US" dirty="0" smtClean="0"/>
              <a:t>ould guarantee $5000 home and a $2000 income to every American.</a:t>
            </a:r>
          </a:p>
          <a:p>
            <a:r>
              <a:rPr lang="en-US" dirty="0" smtClean="0"/>
              <a:t>There was a popular jingle to attract people to the scheme.</a:t>
            </a:r>
          </a:p>
          <a:p>
            <a:r>
              <a:rPr lang="en-US" u="sng" dirty="0" smtClean="0"/>
              <a:t>The opening sentence was “Every man a king.”</a:t>
            </a:r>
          </a:p>
          <a:p>
            <a:pPr>
              <a:buNone/>
            </a:pPr>
            <a:r>
              <a:rPr lang="en-US" dirty="0" smtClean="0"/>
              <a:t> </a:t>
            </a:r>
          </a:p>
          <a:p>
            <a:endParaRPr lang="en-US" dirty="0"/>
          </a:p>
        </p:txBody>
      </p:sp>
      <p:sp>
        <p:nvSpPr>
          <p:cNvPr id="3" name="Title 2"/>
          <p:cNvSpPr>
            <a:spLocks noGrp="1"/>
          </p:cNvSpPr>
          <p:nvPr>
            <p:ph type="title"/>
          </p:nvPr>
        </p:nvSpPr>
        <p:spPr>
          <a:xfrm>
            <a:off x="1337095" y="187882"/>
            <a:ext cx="9730596" cy="795529"/>
          </a:xfrm>
        </p:spPr>
        <p:txBody>
          <a:bodyPr/>
          <a:lstStyle/>
          <a:p>
            <a:r>
              <a:rPr lang="en-US" b="1" dirty="0" smtClean="0"/>
              <a:t>Share Our Wealth Program</a:t>
            </a:r>
            <a:endParaRPr lang="en-US" b="1" dirty="0"/>
          </a:p>
        </p:txBody>
      </p:sp>
      <p:pic>
        <p:nvPicPr>
          <p:cNvPr id="18434" name="Picture 2" descr="View Image">
            <a:hlinkClick r:id="rId2"/>
          </p:cNvPr>
          <p:cNvPicPr>
            <a:picLocks noChangeAspect="1" noChangeArrowheads="1"/>
          </p:cNvPicPr>
          <p:nvPr/>
        </p:nvPicPr>
        <p:blipFill>
          <a:blip r:embed="rId3" cstate="print"/>
          <a:srcRect/>
          <a:stretch>
            <a:fillRect/>
          </a:stretch>
        </p:blipFill>
        <p:spPr bwMode="auto">
          <a:xfrm>
            <a:off x="8170101" y="187882"/>
            <a:ext cx="3300156" cy="4533181"/>
          </a:xfrm>
          <a:prstGeom prst="rect">
            <a:avLst/>
          </a:prstGeom>
          <a:noFill/>
        </p:spPr>
      </p:pic>
      <p:pic>
        <p:nvPicPr>
          <p:cNvPr id="4098" name="Picture 2" descr="Image result for share our weal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1363" y="3864635"/>
            <a:ext cx="2796003" cy="2898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9994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219201"/>
            <a:ext cx="4445479" cy="5103961"/>
          </a:xfrm>
        </p:spPr>
        <p:txBody>
          <a:bodyPr>
            <a:normAutofit/>
          </a:bodyPr>
          <a:lstStyle/>
          <a:p>
            <a:r>
              <a:rPr lang="en-US" u="sng" dirty="0" smtClean="0">
                <a:latin typeface="+mj-lt"/>
              </a:rPr>
              <a:t>A new wave of government initiatives starting in 1935 resulted in some strong successes and stunning defeats for President Roosevelt</a:t>
            </a:r>
            <a:r>
              <a:rPr lang="en-US" dirty="0" smtClean="0">
                <a:latin typeface="+mj-lt"/>
              </a:rPr>
              <a:t>.</a:t>
            </a:r>
          </a:p>
          <a:p>
            <a:endParaRPr lang="en-US" dirty="0" smtClean="0">
              <a:latin typeface="+mj-lt"/>
            </a:endParaRPr>
          </a:p>
          <a:p>
            <a:r>
              <a:rPr lang="en-US" dirty="0" smtClean="0">
                <a:latin typeface="+mj-lt"/>
              </a:rPr>
              <a:t>Despite the criticism from people like Huey Long and Father Coughlin, the majority of people were still behind Roosevelt.</a:t>
            </a:r>
          </a:p>
          <a:p>
            <a:pPr>
              <a:buNone/>
            </a:pPr>
            <a:endParaRPr lang="en-US" dirty="0" smtClean="0">
              <a:latin typeface="+mj-lt"/>
            </a:endParaRPr>
          </a:p>
          <a:p>
            <a:r>
              <a:rPr lang="en-US" u="sng" dirty="0" smtClean="0">
                <a:latin typeface="+mj-lt"/>
              </a:rPr>
              <a:t> Roosevelt wanted to extend the New Deal</a:t>
            </a:r>
            <a:r>
              <a:rPr lang="en-US" dirty="0" smtClean="0">
                <a:latin typeface="+mj-lt"/>
              </a:rPr>
              <a:t>.  He wanted to protect that American people from hardship in the future.</a:t>
            </a:r>
          </a:p>
          <a:p>
            <a:endParaRPr lang="en-US" b="1" dirty="0" smtClean="0">
              <a:solidFill>
                <a:srgbClr val="003300"/>
              </a:solidFill>
              <a:latin typeface="Verdana" pitchFamily="34" charset="0"/>
            </a:endParaRPr>
          </a:p>
          <a:p>
            <a:endParaRPr lang="en-US" dirty="0"/>
          </a:p>
        </p:txBody>
      </p:sp>
      <p:sp>
        <p:nvSpPr>
          <p:cNvPr id="3" name="Title 2"/>
          <p:cNvSpPr>
            <a:spLocks noGrp="1"/>
          </p:cNvSpPr>
          <p:nvPr>
            <p:ph type="title"/>
          </p:nvPr>
        </p:nvSpPr>
        <p:spPr>
          <a:xfrm>
            <a:off x="1371600" y="228600"/>
            <a:ext cx="9601200" cy="1485900"/>
          </a:xfrm>
        </p:spPr>
        <p:txBody>
          <a:bodyPr/>
          <a:lstStyle/>
          <a:p>
            <a:r>
              <a:rPr lang="en-US" b="1" dirty="0" smtClean="0"/>
              <a:t>The Second New Deal</a:t>
            </a:r>
            <a:endParaRPr lang="en-US" b="1" dirty="0"/>
          </a:p>
        </p:txBody>
      </p:sp>
      <p:pic>
        <p:nvPicPr>
          <p:cNvPr id="6146" name="Picture 2" descr="Image result for second new d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763" y="1545536"/>
            <a:ext cx="5496024" cy="412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5526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371601"/>
            <a:ext cx="3971026" cy="4925682"/>
          </a:xfrm>
        </p:spPr>
        <p:txBody>
          <a:bodyPr>
            <a:normAutofit lnSpcReduction="10000"/>
          </a:bodyPr>
          <a:lstStyle/>
          <a:p>
            <a:r>
              <a:rPr lang="en-US" dirty="0" smtClean="0"/>
              <a:t>In August of 1935 the Social Security Act was passed.  </a:t>
            </a:r>
            <a:r>
              <a:rPr lang="en-US" u="sng" dirty="0" smtClean="0"/>
              <a:t>This act was created to help protect Americans who were unable to support themselves.</a:t>
            </a:r>
          </a:p>
          <a:p>
            <a:pPr marL="0" indent="0">
              <a:buNone/>
            </a:pPr>
            <a:endParaRPr lang="en-US" dirty="0" smtClean="0"/>
          </a:p>
          <a:p>
            <a:r>
              <a:rPr lang="en-US" u="sng" dirty="0" smtClean="0"/>
              <a:t>Upon retirement, workers would receive monthly payments for the rest of their lives.  The money would be collected from the people who were currently working.</a:t>
            </a:r>
          </a:p>
          <a:p>
            <a:pPr marL="0" indent="0">
              <a:buNone/>
            </a:pPr>
            <a:endParaRPr lang="en-US" dirty="0" smtClean="0"/>
          </a:p>
          <a:p>
            <a:r>
              <a:rPr lang="en-US" dirty="0" smtClean="0"/>
              <a:t>The system is facing a serious drain with the Baby Boomers.</a:t>
            </a:r>
          </a:p>
          <a:p>
            <a:endParaRPr lang="en-US" dirty="0"/>
          </a:p>
        </p:txBody>
      </p:sp>
      <p:sp>
        <p:nvSpPr>
          <p:cNvPr id="3" name="Title 2"/>
          <p:cNvSpPr>
            <a:spLocks noGrp="1"/>
          </p:cNvSpPr>
          <p:nvPr>
            <p:ph type="title"/>
          </p:nvPr>
        </p:nvSpPr>
        <p:spPr>
          <a:xfrm>
            <a:off x="1216325" y="177560"/>
            <a:ext cx="9558068" cy="685801"/>
          </a:xfrm>
        </p:spPr>
        <p:txBody>
          <a:bodyPr>
            <a:normAutofit fontScale="90000"/>
          </a:bodyPr>
          <a:lstStyle/>
          <a:p>
            <a:r>
              <a:rPr lang="en-US" b="1" dirty="0" smtClean="0"/>
              <a:t>Social Security</a:t>
            </a:r>
            <a:endParaRPr lang="en-US" b="1" dirty="0"/>
          </a:p>
        </p:txBody>
      </p:sp>
      <p:pic>
        <p:nvPicPr>
          <p:cNvPr id="13314" name="Picture 2" descr="View Image">
            <a:hlinkClick r:id="rId2"/>
          </p:cNvPr>
          <p:cNvPicPr>
            <a:picLocks noChangeAspect="1" noChangeArrowheads="1"/>
          </p:cNvPicPr>
          <p:nvPr/>
        </p:nvPicPr>
        <p:blipFill>
          <a:blip r:embed="rId3" cstate="print"/>
          <a:srcRect/>
          <a:stretch>
            <a:fillRect/>
          </a:stretch>
        </p:blipFill>
        <p:spPr bwMode="auto">
          <a:xfrm>
            <a:off x="9229725" y="520461"/>
            <a:ext cx="2352675" cy="2381250"/>
          </a:xfrm>
          <a:prstGeom prst="rect">
            <a:avLst/>
          </a:prstGeom>
          <a:noFill/>
        </p:spPr>
      </p:pic>
      <p:pic>
        <p:nvPicPr>
          <p:cNvPr id="5122" name="Picture 2" descr="Image result for social secur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2113" y="3312542"/>
            <a:ext cx="5898824" cy="3096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2543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81951"/>
            <a:ext cx="9601200" cy="763438"/>
          </a:xfrm>
        </p:spPr>
        <p:txBody>
          <a:bodyPr/>
          <a:lstStyle/>
          <a:p>
            <a:r>
              <a:rPr lang="en-US" b="1" dirty="0" smtClean="0"/>
              <a:t>UNIONS</a:t>
            </a:r>
            <a:endParaRPr lang="en-US" b="1" dirty="0"/>
          </a:p>
        </p:txBody>
      </p:sp>
      <p:sp>
        <p:nvSpPr>
          <p:cNvPr id="3" name="Content Placeholder 2"/>
          <p:cNvSpPr>
            <a:spLocks noGrp="1"/>
          </p:cNvSpPr>
          <p:nvPr>
            <p:ph idx="1"/>
          </p:nvPr>
        </p:nvSpPr>
        <p:spPr>
          <a:xfrm>
            <a:off x="1371600" y="845389"/>
            <a:ext cx="9601200" cy="4418162"/>
          </a:xfrm>
        </p:spPr>
        <p:txBody>
          <a:bodyPr/>
          <a:lstStyle/>
          <a:p>
            <a:r>
              <a:rPr lang="en-US" u="sng" dirty="0" smtClean="0"/>
              <a:t>The emergence of powerful trade unions in the 1930’s occurred in response to government efforts to enhance the power of unions.</a:t>
            </a:r>
          </a:p>
          <a:p>
            <a:r>
              <a:rPr lang="en-US" dirty="0" smtClean="0"/>
              <a:t>There was </a:t>
            </a:r>
            <a:r>
              <a:rPr lang="en-US" u="sng" dirty="0" smtClean="0"/>
              <a:t>increased militancy </a:t>
            </a:r>
            <a:r>
              <a:rPr lang="en-US" dirty="0" smtClean="0"/>
              <a:t>amongst workers.</a:t>
            </a:r>
          </a:p>
          <a:p>
            <a:r>
              <a:rPr lang="en-US" dirty="0" smtClean="0"/>
              <a:t>Business leaders and industrialists lost the ability to control government policies.</a:t>
            </a:r>
          </a:p>
          <a:p>
            <a:endParaRPr lang="en-US" dirty="0"/>
          </a:p>
          <a:p>
            <a:pPr marL="0" indent="0">
              <a:buNone/>
            </a:pPr>
            <a:r>
              <a:rPr lang="en-US" b="1" dirty="0" smtClean="0"/>
              <a:t>Sit Down Strikes:  </a:t>
            </a:r>
            <a:r>
              <a:rPr lang="en-US" dirty="0"/>
              <a:t>A sit-down strike is a </a:t>
            </a:r>
            <a:r>
              <a:rPr lang="en-US" dirty="0" smtClean="0"/>
              <a:t>labor</a:t>
            </a:r>
            <a:r>
              <a:rPr lang="en-US" dirty="0"/>
              <a:t> </a:t>
            </a:r>
            <a:r>
              <a:rPr lang="en-US" b="1" dirty="0"/>
              <a:t>strike</a:t>
            </a:r>
            <a:r>
              <a:rPr lang="en-US" dirty="0"/>
              <a:t> and a form of civil disobedience in which an organized group of workers, usually employed at factories or other centralized locations, take unauthorized or illegal possession of the workplace by "</a:t>
            </a:r>
            <a:r>
              <a:rPr lang="en-US" b="1" dirty="0"/>
              <a:t>sitting down</a:t>
            </a:r>
            <a:r>
              <a:rPr lang="en-US" dirty="0"/>
              <a:t>" at their stations.</a:t>
            </a:r>
          </a:p>
        </p:txBody>
      </p:sp>
      <p:pic>
        <p:nvPicPr>
          <p:cNvPr id="7170" name="Picture 2" descr="Image result for sit down strik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9706" y="3940802"/>
            <a:ext cx="3763572" cy="284777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sit down strik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157" y="4121748"/>
            <a:ext cx="4053060" cy="2485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4612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FRANCES PERKINS</a:t>
            </a:r>
            <a:endParaRPr lang="en-US" b="1" dirty="0"/>
          </a:p>
        </p:txBody>
      </p:sp>
      <p:sp>
        <p:nvSpPr>
          <p:cNvPr id="3" name="Content Placeholder 2"/>
          <p:cNvSpPr>
            <a:spLocks noGrp="1"/>
          </p:cNvSpPr>
          <p:nvPr>
            <p:ph idx="1"/>
          </p:nvPr>
        </p:nvSpPr>
        <p:spPr>
          <a:xfrm>
            <a:off x="1371600" y="1414732"/>
            <a:ext cx="4787660" cy="4390845"/>
          </a:xfrm>
        </p:spPr>
        <p:txBody>
          <a:bodyPr>
            <a:normAutofit/>
          </a:bodyPr>
          <a:lstStyle/>
          <a:p>
            <a:r>
              <a:rPr lang="en-US" dirty="0"/>
              <a:t>Frances Perkins was an American sociologist and workers-rights advocate who served as the U.S. Secretary of Labor from 1933 to 1945, the longest serving in that position, and the first woman appointed to the U.S. Cabinet</a:t>
            </a:r>
            <a:r>
              <a:rPr lang="en-US" dirty="0" smtClean="0"/>
              <a:t>.</a:t>
            </a:r>
          </a:p>
          <a:p>
            <a:r>
              <a:rPr lang="en-US" dirty="0"/>
              <a:t>During her term as Secretary of Labor, Perkins </a:t>
            </a:r>
            <a:r>
              <a:rPr lang="en-US" u="sng" dirty="0" smtClean="0"/>
              <a:t>executed many aspects of the New Deal, including the Civilian Conservation Corps, the Public Works Administration</a:t>
            </a:r>
            <a:r>
              <a:rPr lang="en-US" dirty="0"/>
              <a:t> and its successor the Federal Works Agency, and the labor portion of the </a:t>
            </a:r>
            <a:r>
              <a:rPr lang="en-US" u="sng" dirty="0"/>
              <a:t>National Industrial Recovery Act</a:t>
            </a:r>
            <a:r>
              <a:rPr lang="en-US" dirty="0"/>
              <a:t>. </a:t>
            </a:r>
          </a:p>
        </p:txBody>
      </p:sp>
      <p:pic>
        <p:nvPicPr>
          <p:cNvPr id="8194" name="Picture 2" descr="Image result for frances perk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6927" y="595224"/>
            <a:ext cx="4866418" cy="6005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2478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LABOR DISPUTES ACT</a:t>
            </a:r>
            <a:endParaRPr lang="en-US" b="1" dirty="0"/>
          </a:p>
        </p:txBody>
      </p:sp>
      <p:sp>
        <p:nvSpPr>
          <p:cNvPr id="3" name="Content Placeholder 2"/>
          <p:cNvSpPr>
            <a:spLocks noGrp="1"/>
          </p:cNvSpPr>
          <p:nvPr>
            <p:ph idx="1"/>
          </p:nvPr>
        </p:nvSpPr>
        <p:spPr>
          <a:xfrm>
            <a:off x="1112807" y="1768414"/>
            <a:ext cx="5460521" cy="4433978"/>
          </a:xfrm>
        </p:spPr>
        <p:txBody>
          <a:bodyPr/>
          <a:lstStyle/>
          <a:p>
            <a:r>
              <a:rPr lang="en-US" b="1" dirty="0"/>
              <a:t>Smith-</a:t>
            </a:r>
            <a:r>
              <a:rPr lang="en-US" b="1" dirty="0" err="1"/>
              <a:t>Connally</a:t>
            </a:r>
            <a:r>
              <a:rPr lang="en-US" b="1" dirty="0"/>
              <a:t> Anti-Strike Act</a:t>
            </a:r>
            <a:r>
              <a:rPr lang="en-US" dirty="0"/>
              <a:t>, also called War </a:t>
            </a:r>
            <a:r>
              <a:rPr lang="en-US" b="1" dirty="0"/>
              <a:t>Labor Disputes Act</a:t>
            </a:r>
            <a:r>
              <a:rPr lang="en-US" dirty="0"/>
              <a:t>, (June 25, 1943), measure enacted by the U.S. Congress, over President Franklin D. Roosevelt's veto, </a:t>
            </a:r>
            <a:r>
              <a:rPr lang="en-US" u="sng" dirty="0"/>
              <a:t>giving the president power to seize and operate privately owned war plants when an actual or threatened strike or lockout interfered with war </a:t>
            </a:r>
            <a:r>
              <a:rPr lang="en-US" u="sng" dirty="0" smtClean="0"/>
              <a:t>production.</a:t>
            </a:r>
          </a:p>
          <a:p>
            <a:r>
              <a:rPr lang="en-US" dirty="0" smtClean="0"/>
              <a:t>The </a:t>
            </a:r>
            <a:r>
              <a:rPr lang="en-US" dirty="0"/>
              <a:t>legislation was hurriedly created after 400,000 coal miners, their wages significantly lowered because of high wartime inflation, struck for a $2-a-day wage increase.</a:t>
            </a:r>
            <a:endParaRPr lang="en-US" dirty="0"/>
          </a:p>
        </p:txBody>
      </p:sp>
      <p:pic>
        <p:nvPicPr>
          <p:cNvPr id="1026" name="Picture 2" descr="Image result for labor disputes a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2121" y="1887406"/>
            <a:ext cx="4781909" cy="3825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2018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WPA-  Works Progress Administration</a:t>
            </a:r>
            <a:endParaRPr lang="en-US" b="1" dirty="0"/>
          </a:p>
        </p:txBody>
      </p:sp>
      <p:sp>
        <p:nvSpPr>
          <p:cNvPr id="3" name="Content Placeholder 2"/>
          <p:cNvSpPr>
            <a:spLocks noGrp="1"/>
          </p:cNvSpPr>
          <p:nvPr>
            <p:ph idx="1"/>
          </p:nvPr>
        </p:nvSpPr>
        <p:spPr>
          <a:xfrm>
            <a:off x="1009290" y="1777041"/>
            <a:ext cx="7082587" cy="4028536"/>
          </a:xfrm>
        </p:spPr>
        <p:txBody>
          <a:bodyPr>
            <a:normAutofit/>
          </a:bodyPr>
          <a:lstStyle/>
          <a:p>
            <a:r>
              <a:rPr lang="en-US" sz="2400" dirty="0"/>
              <a:t>The </a:t>
            </a:r>
            <a:r>
              <a:rPr lang="en-US" sz="2400" b="1" dirty="0"/>
              <a:t>Works Progress Administration</a:t>
            </a:r>
            <a:r>
              <a:rPr lang="en-US" sz="2400" dirty="0"/>
              <a:t> (WPA; renamed in 1939 as the </a:t>
            </a:r>
            <a:r>
              <a:rPr lang="en-US" sz="2400" b="1" dirty="0"/>
              <a:t>Work</a:t>
            </a:r>
            <a:r>
              <a:rPr lang="en-US" sz="2400" dirty="0"/>
              <a:t> Projects </a:t>
            </a:r>
            <a:r>
              <a:rPr lang="en-US" sz="2400" b="1" dirty="0"/>
              <a:t>Administration</a:t>
            </a:r>
            <a:r>
              <a:rPr lang="en-US" sz="2400" dirty="0"/>
              <a:t>) was an American New Deal agency, employing millions of people (mostly unskilled men) to carry out public </a:t>
            </a:r>
            <a:r>
              <a:rPr lang="en-US" sz="2400" b="1" dirty="0" smtClean="0"/>
              <a:t>works </a:t>
            </a:r>
            <a:r>
              <a:rPr lang="en-US" sz="2400" dirty="0" smtClean="0"/>
              <a:t>projects</a:t>
            </a:r>
            <a:r>
              <a:rPr lang="en-US" sz="2400" dirty="0"/>
              <a:t>, including the construction of public buildings and roads.</a:t>
            </a:r>
          </a:p>
        </p:txBody>
      </p:sp>
      <p:pic>
        <p:nvPicPr>
          <p:cNvPr id="9218" name="Picture 2" descr="Image result for works progress admini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4187" y="1617453"/>
            <a:ext cx="33147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works progress admini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9729" y="4021911"/>
            <a:ext cx="3688869" cy="2836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8169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68" y="22644"/>
            <a:ext cx="9915765" cy="814118"/>
          </a:xfrm>
        </p:spPr>
        <p:txBody>
          <a:bodyPr/>
          <a:lstStyle/>
          <a:p>
            <a:r>
              <a:rPr lang="en-US" b="1" dirty="0" smtClean="0"/>
              <a:t>1936 Referendum</a:t>
            </a:r>
            <a:endParaRPr lang="en-US" b="1" dirty="0"/>
          </a:p>
        </p:txBody>
      </p:sp>
      <p:sp>
        <p:nvSpPr>
          <p:cNvPr id="3" name="Content Placeholder 2"/>
          <p:cNvSpPr>
            <a:spLocks noGrp="1"/>
          </p:cNvSpPr>
          <p:nvPr>
            <p:ph idx="1"/>
          </p:nvPr>
        </p:nvSpPr>
        <p:spPr>
          <a:xfrm>
            <a:off x="1052422" y="715993"/>
            <a:ext cx="9825487" cy="2546230"/>
          </a:xfrm>
        </p:spPr>
        <p:txBody>
          <a:bodyPr>
            <a:normAutofit fontScale="92500" lnSpcReduction="10000"/>
          </a:bodyPr>
          <a:lstStyle/>
          <a:p>
            <a:r>
              <a:rPr lang="en-US" sz="2400" dirty="0" smtClean="0"/>
              <a:t>By the middle of 1936, </a:t>
            </a:r>
            <a:r>
              <a:rPr lang="en-US" sz="2400" u="sng" dirty="0" smtClean="0"/>
              <a:t>the economy was visibly reviving</a:t>
            </a:r>
            <a:r>
              <a:rPr lang="en-US" sz="2400" dirty="0" smtClean="0"/>
              <a:t>, there was little doubt Roosevelt would be re-elected. </a:t>
            </a:r>
          </a:p>
          <a:p>
            <a:r>
              <a:rPr lang="en-US" sz="2400" u="sng" dirty="0" smtClean="0"/>
              <a:t>The election of 1936 was the greatest landslide in American history to that point.</a:t>
            </a:r>
          </a:p>
          <a:p>
            <a:r>
              <a:rPr lang="en-US" sz="2400" dirty="0" smtClean="0"/>
              <a:t>Roosevelt had 61% of the vote to Landon’s 36%.</a:t>
            </a:r>
          </a:p>
          <a:p>
            <a:r>
              <a:rPr lang="en-US" sz="2400" u="sng" dirty="0" smtClean="0"/>
              <a:t>The election results will not reflect the difficulties Roosevelt will experience in his second term.</a:t>
            </a:r>
            <a:endParaRPr lang="en-US" sz="2400" u="sng" dirty="0"/>
          </a:p>
        </p:txBody>
      </p:sp>
      <p:pic>
        <p:nvPicPr>
          <p:cNvPr id="10242" name="Picture 2" descr="Image result for 1936 el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548" y="3131388"/>
            <a:ext cx="5823954" cy="3572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3100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87083" y="990601"/>
            <a:ext cx="4114800" cy="5016691"/>
          </a:xfrm>
        </p:spPr>
        <p:txBody>
          <a:bodyPr>
            <a:normAutofit lnSpcReduction="10000"/>
          </a:bodyPr>
          <a:lstStyle/>
          <a:p>
            <a:pPr marL="228600" indent="-228600" algn="ctr">
              <a:lnSpc>
                <a:spcPct val="80000"/>
              </a:lnSpc>
              <a:spcBef>
                <a:spcPct val="50000"/>
              </a:spcBef>
              <a:buNone/>
            </a:pPr>
            <a:r>
              <a:rPr lang="en-US" sz="2800" b="1" dirty="0"/>
              <a:t>Roosevelt’s Plan</a:t>
            </a:r>
          </a:p>
          <a:p>
            <a:pPr marL="228600" indent="-228600">
              <a:lnSpc>
                <a:spcPct val="80000"/>
              </a:lnSpc>
              <a:spcBef>
                <a:spcPct val="50000"/>
              </a:spcBef>
            </a:pPr>
            <a:r>
              <a:rPr lang="en-US" sz="2800" u="sng" dirty="0">
                <a:latin typeface="Times New Roman" pitchFamily="18" charset="0"/>
                <a:cs typeface="Times New Roman" pitchFamily="18" charset="0"/>
              </a:rPr>
              <a:t>Gave the president power to appoint many new judges and expand the Supreme Court by up to six judges</a:t>
            </a:r>
          </a:p>
          <a:p>
            <a:pPr marL="228600" indent="-228600">
              <a:lnSpc>
                <a:spcPct val="80000"/>
              </a:lnSpc>
              <a:spcBef>
                <a:spcPct val="50000"/>
              </a:spcBef>
            </a:pPr>
            <a:r>
              <a:rPr lang="en-US" sz="2800" dirty="0">
                <a:latin typeface="Times New Roman" pitchFamily="18" charset="0"/>
                <a:cs typeface="Times New Roman" pitchFamily="18" charset="0"/>
              </a:rPr>
              <a:t>Roosevelt argued that changes were needed to make the courts more efficient.</a:t>
            </a:r>
          </a:p>
          <a:p>
            <a:pPr marL="228600" indent="-228600">
              <a:lnSpc>
                <a:spcPct val="80000"/>
              </a:lnSpc>
              <a:spcBef>
                <a:spcPct val="50000"/>
              </a:spcBef>
            </a:pPr>
            <a:r>
              <a:rPr lang="en-US" sz="2800" u="sng" dirty="0">
                <a:latin typeface="Times New Roman" pitchFamily="18" charset="0"/>
                <a:cs typeface="Times New Roman" pitchFamily="18" charset="0"/>
              </a:rPr>
              <a:t>Most observers saw plan as effort to “pack” the court with friendly justices.</a:t>
            </a:r>
          </a:p>
          <a:p>
            <a:endParaRPr lang="en-US" u="sng" dirty="0"/>
          </a:p>
        </p:txBody>
      </p:sp>
      <p:sp>
        <p:nvSpPr>
          <p:cNvPr id="3" name="Title 2"/>
          <p:cNvSpPr>
            <a:spLocks noGrp="1"/>
          </p:cNvSpPr>
          <p:nvPr>
            <p:ph type="title"/>
          </p:nvPr>
        </p:nvSpPr>
        <p:spPr>
          <a:xfrm>
            <a:off x="887083" y="12942"/>
            <a:ext cx="8229600" cy="1143000"/>
          </a:xfrm>
        </p:spPr>
        <p:txBody>
          <a:bodyPr/>
          <a:lstStyle/>
          <a:p>
            <a:r>
              <a:rPr lang="en-US" b="1" dirty="0" smtClean="0"/>
              <a:t>Court Packing Plan</a:t>
            </a:r>
            <a:endParaRPr lang="en-US" b="1" dirty="0"/>
          </a:p>
        </p:txBody>
      </p:sp>
      <p:sp>
        <p:nvSpPr>
          <p:cNvPr id="4" name="Content Placeholder 1"/>
          <p:cNvSpPr txBox="1">
            <a:spLocks/>
          </p:cNvSpPr>
          <p:nvPr/>
        </p:nvSpPr>
        <p:spPr>
          <a:xfrm>
            <a:off x="6324600" y="1600201"/>
            <a:ext cx="4038600" cy="4407091"/>
          </a:xfrm>
          <a:prstGeom prst="rect">
            <a:avLst/>
          </a:prstGeom>
        </p:spPr>
        <p:txBody>
          <a:bodyPr vert="horz">
            <a:normAutofit/>
          </a:bodyPr>
          <a:lstStyle/>
          <a:p>
            <a:pPr marL="365760" indent="-256032" defTabSz="914400">
              <a:spcBef>
                <a:spcPts val="400"/>
              </a:spcBef>
              <a:buClr>
                <a:schemeClr val="accent1"/>
              </a:buClr>
              <a:buSzPct val="68000"/>
              <a:buFont typeface="Wingdings 3"/>
              <a:buChar char=""/>
              <a:defRPr/>
            </a:pPr>
            <a:endParaRPr lang="en-US" sz="2700" dirty="0"/>
          </a:p>
        </p:txBody>
      </p:sp>
      <p:sp>
        <p:nvSpPr>
          <p:cNvPr id="5" name="Content Placeholder 1"/>
          <p:cNvSpPr txBox="1">
            <a:spLocks/>
          </p:cNvSpPr>
          <p:nvPr/>
        </p:nvSpPr>
        <p:spPr>
          <a:xfrm>
            <a:off x="8531524" y="990601"/>
            <a:ext cx="3766867" cy="4883988"/>
          </a:xfrm>
          <a:prstGeom prst="rect">
            <a:avLst/>
          </a:prstGeom>
        </p:spPr>
        <p:txBody>
          <a:bodyPr vert="horz">
            <a:normAutofit/>
          </a:bodyPr>
          <a:lstStyle/>
          <a:p>
            <a:pPr marL="228600" indent="-228600" algn="ctr">
              <a:lnSpc>
                <a:spcPct val="80000"/>
              </a:lnSpc>
              <a:spcBef>
                <a:spcPct val="50000"/>
              </a:spcBef>
            </a:pPr>
            <a:r>
              <a:rPr lang="en-US" sz="2800" b="1" dirty="0"/>
              <a:t>The Result</a:t>
            </a:r>
          </a:p>
          <a:p>
            <a:pPr marL="342900" indent="-342900">
              <a:lnSpc>
                <a:spcPct val="80000"/>
              </a:lnSpc>
              <a:spcBef>
                <a:spcPct val="50000"/>
              </a:spcBef>
              <a:buFont typeface="Arial" panose="020B0604020202020204" pitchFamily="34" charset="0"/>
              <a:buChar char="•"/>
            </a:pPr>
            <a:r>
              <a:rPr lang="en-US" sz="2400" dirty="0">
                <a:latin typeface="Times New Roman" pitchFamily="18" charset="0"/>
                <a:cs typeface="Times New Roman" pitchFamily="18" charset="0"/>
              </a:rPr>
              <a:t>Plan did not pass; however, the Supreme Court made some rulings that favored New Deal legislation.</a:t>
            </a:r>
          </a:p>
          <a:p>
            <a:pPr marL="342900" indent="-342900">
              <a:lnSpc>
                <a:spcPct val="80000"/>
              </a:lnSpc>
              <a:spcBef>
                <a:spcPct val="50000"/>
              </a:spcBef>
              <a:buFont typeface="Arial" panose="020B0604020202020204" pitchFamily="34" charset="0"/>
              <a:buChar char="•"/>
            </a:pPr>
            <a:r>
              <a:rPr lang="en-US" sz="2400" dirty="0">
                <a:latin typeface="Times New Roman" pitchFamily="18" charset="0"/>
                <a:cs typeface="Times New Roman" pitchFamily="18" charset="0"/>
              </a:rPr>
              <a:t>Supreme Court upheld a minimum wage law in Washington state.</a:t>
            </a:r>
          </a:p>
          <a:p>
            <a:pPr marL="342900" indent="-342900">
              <a:lnSpc>
                <a:spcPct val="80000"/>
              </a:lnSpc>
              <a:spcBef>
                <a:spcPct val="50000"/>
              </a:spcBef>
              <a:buFont typeface="Arial" panose="020B0604020202020204" pitchFamily="34" charset="0"/>
              <a:buChar char="•"/>
            </a:pPr>
            <a:r>
              <a:rPr lang="en-US" sz="2400" dirty="0">
                <a:latin typeface="Times New Roman" pitchFamily="18" charset="0"/>
                <a:cs typeface="Times New Roman" pitchFamily="18" charset="0"/>
              </a:rPr>
              <a:t>Court declared Social Security plan to be constitutional.</a:t>
            </a:r>
          </a:p>
          <a:p>
            <a:pPr marL="365760" indent="-256032" defTabSz="914400">
              <a:spcBef>
                <a:spcPts val="400"/>
              </a:spcBef>
              <a:buClr>
                <a:schemeClr val="accent1"/>
              </a:buClr>
              <a:buSzPct val="68000"/>
              <a:buFont typeface="Wingdings 3"/>
              <a:buChar char=""/>
              <a:defRPr/>
            </a:pPr>
            <a:endParaRPr lang="en-US" sz="2700" dirty="0">
              <a:latin typeface="Times New Roman" pitchFamily="18" charset="0"/>
              <a:cs typeface="Times New Roman" pitchFamily="18" charset="0"/>
            </a:endParaRPr>
          </a:p>
        </p:txBody>
      </p:sp>
      <p:pic>
        <p:nvPicPr>
          <p:cNvPr id="1026" name="Picture 2" descr="Image result for court packing rooseve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4465" y="41804"/>
            <a:ext cx="2977336" cy="29595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ourt packing rooseve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1883" y="3132372"/>
            <a:ext cx="2977336" cy="3319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3140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361043" y="221974"/>
            <a:ext cx="10972800" cy="1143000"/>
          </a:xfrm>
        </p:spPr>
        <p:txBody>
          <a:bodyPr/>
          <a:lstStyle/>
          <a:p>
            <a:r>
              <a:rPr lang="en-US" altLang="en-US" b="1" dirty="0" smtClean="0"/>
              <a:t>Apple Sellers</a:t>
            </a:r>
          </a:p>
        </p:txBody>
      </p:sp>
      <p:pic>
        <p:nvPicPr>
          <p:cNvPr id="29699" name="Content Placeholder 3" descr="scan0014.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91369" y="536195"/>
            <a:ext cx="4995031" cy="4618694"/>
          </a:xfrm>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9700" name="Rectangle 5"/>
          <p:cNvSpPr>
            <a:spLocks noChangeArrowheads="1"/>
          </p:cNvSpPr>
          <p:nvPr/>
        </p:nvSpPr>
        <p:spPr bwMode="auto">
          <a:xfrm>
            <a:off x="0" y="3290501"/>
            <a:ext cx="481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10" tIns="0" rIns="0" bIns="0" anchor="ct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en-US" altLang="en-US" sz="1800"/>
          </a:p>
        </p:txBody>
      </p:sp>
      <p:sp>
        <p:nvSpPr>
          <p:cNvPr id="29701" name="Text Box 6"/>
          <p:cNvSpPr txBox="1">
            <a:spLocks noChangeArrowheads="1"/>
          </p:cNvSpPr>
          <p:nvPr/>
        </p:nvSpPr>
        <p:spPr bwMode="auto">
          <a:xfrm>
            <a:off x="5967895" y="1086897"/>
            <a:ext cx="587954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en-US" altLang="en-US" sz="2400" dirty="0"/>
              <a:t>At the beginning of the Great Depression, an apple company decided to sell apples to people on credit, who in turn sold the apples. Five cent apple sellers could be found throughout street corners.</a:t>
            </a:r>
          </a:p>
        </p:txBody>
      </p:sp>
      <p:pic>
        <p:nvPicPr>
          <p:cNvPr id="6" name="Content Placeholder 3" descr="scan00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767747" y="3245015"/>
            <a:ext cx="3779905" cy="3340668"/>
          </a:xfrm>
          <a:prstGeom prst="rect">
            <a:avLst/>
          </a:prstGeom>
        </p:spPr>
      </p:pic>
      <p:pic>
        <p:nvPicPr>
          <p:cNvPr id="7" name="Picture 4" descr="scan001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9119" y="3267758"/>
            <a:ext cx="3552881" cy="329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4753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44011" y="1018069"/>
            <a:ext cx="5676011" cy="4589349"/>
          </a:xfrm>
        </p:spPr>
        <p:txBody>
          <a:bodyPr/>
          <a:lstStyle/>
          <a:p>
            <a:pPr>
              <a:lnSpc>
                <a:spcPct val="80000"/>
              </a:lnSpc>
              <a:spcBef>
                <a:spcPct val="50000"/>
              </a:spcBef>
            </a:pPr>
            <a:r>
              <a:rPr lang="en-US" sz="2400" dirty="0">
                <a:solidFill>
                  <a:srgbClr val="003300"/>
                </a:solidFill>
              </a:rPr>
              <a:t>Roosevelt’s administration also appointed many African Americans.</a:t>
            </a:r>
          </a:p>
          <a:p>
            <a:pPr lvl="1">
              <a:lnSpc>
                <a:spcPct val="80000"/>
              </a:lnSpc>
              <a:spcBef>
                <a:spcPct val="50000"/>
              </a:spcBef>
            </a:pPr>
            <a:r>
              <a:rPr lang="en-US" sz="2400" dirty="0">
                <a:solidFill>
                  <a:srgbClr val="003300"/>
                </a:solidFill>
              </a:rPr>
              <a:t>William Hastie became the first black federal judge.</a:t>
            </a:r>
          </a:p>
          <a:p>
            <a:pPr lvl="1">
              <a:lnSpc>
                <a:spcPct val="80000"/>
              </a:lnSpc>
              <a:spcBef>
                <a:spcPct val="50000"/>
              </a:spcBef>
            </a:pPr>
            <a:r>
              <a:rPr lang="en-US" sz="2400" u="sng" dirty="0">
                <a:solidFill>
                  <a:srgbClr val="003300"/>
                </a:solidFill>
              </a:rPr>
              <a:t>A group of African Americans hired to fill government posts were known as the </a:t>
            </a:r>
            <a:r>
              <a:rPr lang="en-US" sz="2400" b="1" u="sng" dirty="0">
                <a:solidFill>
                  <a:srgbClr val="003300"/>
                </a:solidFill>
              </a:rPr>
              <a:t>Black Cabinet</a:t>
            </a:r>
            <a:r>
              <a:rPr lang="en-US" sz="2400" u="sng" dirty="0">
                <a:solidFill>
                  <a:srgbClr val="003300"/>
                </a:solidFill>
              </a:rPr>
              <a:t>, and they served as unofficial advisors to the president.</a:t>
            </a:r>
          </a:p>
          <a:p>
            <a:endParaRPr lang="en-US" dirty="0"/>
          </a:p>
        </p:txBody>
      </p:sp>
      <p:pic>
        <p:nvPicPr>
          <p:cNvPr id="63490" name="Picture 2" descr="http://rds.yahoo.com/_ylt=A9G_bI.F8WdLex8ArqKjzbkF/SIG=12mmk54e5/EXP=1265189637/**http%3a/baic.house.gov/images/historical/3-eleanor-roosevelt-lb.jpg"/>
          <p:cNvPicPr>
            <a:picLocks noChangeAspect="1" noChangeArrowheads="1"/>
          </p:cNvPicPr>
          <p:nvPr/>
        </p:nvPicPr>
        <p:blipFill>
          <a:blip r:embed="rId2" cstate="print"/>
          <a:srcRect/>
          <a:stretch>
            <a:fillRect/>
          </a:stretch>
        </p:blipFill>
        <p:spPr bwMode="auto">
          <a:xfrm>
            <a:off x="2182483" y="4252632"/>
            <a:ext cx="3648974" cy="2605368"/>
          </a:xfrm>
          <a:prstGeom prst="rect">
            <a:avLst/>
          </a:prstGeom>
          <a:noFill/>
        </p:spPr>
      </p:pic>
      <p:pic>
        <p:nvPicPr>
          <p:cNvPr id="63492" name="Picture 4" descr="View Image">
            <a:hlinkClick r:id="rId3"/>
          </p:cNvPr>
          <p:cNvPicPr>
            <a:picLocks noChangeAspect="1" noChangeArrowheads="1"/>
          </p:cNvPicPr>
          <p:nvPr/>
        </p:nvPicPr>
        <p:blipFill>
          <a:blip r:embed="rId4" cstate="print"/>
          <a:srcRect/>
          <a:stretch>
            <a:fillRect/>
          </a:stretch>
        </p:blipFill>
        <p:spPr bwMode="auto">
          <a:xfrm>
            <a:off x="6851358" y="2498785"/>
            <a:ext cx="1695450" cy="2381250"/>
          </a:xfrm>
          <a:prstGeom prst="rect">
            <a:avLst/>
          </a:prstGeom>
          <a:noFill/>
        </p:spPr>
      </p:pic>
      <p:sp>
        <p:nvSpPr>
          <p:cNvPr id="3" name="Rectangle 2"/>
          <p:cNvSpPr/>
          <p:nvPr/>
        </p:nvSpPr>
        <p:spPr>
          <a:xfrm>
            <a:off x="1276880" y="94739"/>
            <a:ext cx="5455148" cy="923330"/>
          </a:xfrm>
          <a:prstGeom prst="rect">
            <a:avLst/>
          </a:prstGeom>
          <a:noFill/>
        </p:spPr>
        <p:txBody>
          <a:bodyPr wrap="none" lIns="91440" tIns="45720" rIns="91440" bIns="45720">
            <a:spAutoFit/>
          </a:bodyPr>
          <a:lstStyle/>
          <a:p>
            <a:pPr algn="ctr"/>
            <a:r>
              <a:rPr lang="en-US" sz="5400" b="1" cap="none" spc="0" dirty="0" smtClean="0">
                <a:ln w="0"/>
                <a:solidFill>
                  <a:schemeClr val="tx1"/>
                </a:solidFill>
                <a:effectLst>
                  <a:outerShdw blurRad="38100" dist="19050" dir="2700000" algn="tl" rotWithShape="0">
                    <a:schemeClr val="dk1">
                      <a:alpha val="40000"/>
                    </a:schemeClr>
                  </a:outerShdw>
                </a:effectLst>
              </a:rPr>
              <a:t>The Black Cabinet</a:t>
            </a:r>
            <a:endParaRPr lang="en-US" sz="5400" b="1" cap="none" spc="0" dirty="0">
              <a:ln w="0"/>
              <a:solidFill>
                <a:schemeClr val="tx1"/>
              </a:solidFill>
              <a:effectLst>
                <a:outerShdw blurRad="38100" dist="19050" dir="2700000" algn="tl" rotWithShape="0">
                  <a:schemeClr val="dk1">
                    <a:alpha val="40000"/>
                  </a:schemeClr>
                </a:outerShdw>
              </a:effectLst>
            </a:endParaRPr>
          </a:p>
        </p:txBody>
      </p:sp>
      <p:pic>
        <p:nvPicPr>
          <p:cNvPr id="6" name="Picture 2" descr="View Image">
            <a:hlinkClick r:id="rId5"/>
          </p:cNvPr>
          <p:cNvPicPr>
            <a:picLocks noChangeAspect="1" noChangeArrowheads="1"/>
          </p:cNvPicPr>
          <p:nvPr/>
        </p:nvPicPr>
        <p:blipFill>
          <a:blip r:embed="rId6" cstate="print"/>
          <a:srcRect/>
          <a:stretch>
            <a:fillRect/>
          </a:stretch>
        </p:blipFill>
        <p:spPr bwMode="auto">
          <a:xfrm>
            <a:off x="8974883" y="247291"/>
            <a:ext cx="2623880" cy="3329797"/>
          </a:xfrm>
          <a:prstGeom prst="rect">
            <a:avLst/>
          </a:prstGeom>
          <a:noFill/>
        </p:spPr>
      </p:pic>
      <p:sp>
        <p:nvSpPr>
          <p:cNvPr id="7" name="Content Placeholder 1"/>
          <p:cNvSpPr txBox="1">
            <a:spLocks/>
          </p:cNvSpPr>
          <p:nvPr/>
        </p:nvSpPr>
        <p:spPr>
          <a:xfrm>
            <a:off x="9135373" y="3312743"/>
            <a:ext cx="2782568" cy="525348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buFont typeface="Franklin Gothic Book" panose="020B0503020102020204" pitchFamily="34" charset="0"/>
              <a:buNone/>
            </a:pPr>
            <a:endParaRPr lang="en-US" sz="2800" dirty="0" smtClean="0">
              <a:solidFill>
                <a:srgbClr val="003300"/>
              </a:solidFill>
            </a:endParaRPr>
          </a:p>
          <a:p>
            <a:r>
              <a:rPr lang="en-US" sz="2400" u="sng" dirty="0" smtClean="0">
                <a:solidFill>
                  <a:srgbClr val="003300"/>
                </a:solidFill>
              </a:rPr>
              <a:t>Mary McLeod Bethune- </a:t>
            </a:r>
            <a:r>
              <a:rPr lang="en-US" sz="2400" dirty="0" smtClean="0">
                <a:solidFill>
                  <a:srgbClr val="003300"/>
                </a:solidFill>
              </a:rPr>
              <a:t>was a member of Roosevelt’s Black Cabinet.  She was an educator.</a:t>
            </a:r>
          </a:p>
          <a:p>
            <a:endParaRPr lang="en-US" dirty="0"/>
          </a:p>
        </p:txBody>
      </p:sp>
    </p:spTree>
    <p:extLst>
      <p:ext uri="{BB962C8B-B14F-4D97-AF65-F5344CB8AC3E}">
        <p14:creationId xmlns:p14="http://schemas.microsoft.com/office/powerpoint/2010/main" val="3162395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99405" y="905773"/>
            <a:ext cx="9532188" cy="2951673"/>
          </a:xfrm>
        </p:spPr>
        <p:txBody>
          <a:bodyPr>
            <a:normAutofit fontScale="92500" lnSpcReduction="20000"/>
          </a:bodyPr>
          <a:lstStyle/>
          <a:p>
            <a:pPr>
              <a:lnSpc>
                <a:spcPct val="80000"/>
              </a:lnSpc>
              <a:spcBef>
                <a:spcPct val="50000"/>
              </a:spcBef>
            </a:pPr>
            <a:r>
              <a:rPr lang="en-US" sz="2400" dirty="0">
                <a:solidFill>
                  <a:srgbClr val="003300"/>
                </a:solidFill>
              </a:rPr>
              <a:t>Still, African Americans continued to face tremendous hardships during the 1930s.</a:t>
            </a:r>
          </a:p>
          <a:p>
            <a:pPr lvl="1">
              <a:lnSpc>
                <a:spcPct val="80000"/>
              </a:lnSpc>
              <a:spcBef>
                <a:spcPct val="50000"/>
              </a:spcBef>
            </a:pPr>
            <a:r>
              <a:rPr lang="en-US" sz="2400" dirty="0">
                <a:solidFill>
                  <a:srgbClr val="003300"/>
                </a:solidFill>
              </a:rPr>
              <a:t>Severe discrimination </a:t>
            </a:r>
          </a:p>
          <a:p>
            <a:pPr lvl="1">
              <a:lnSpc>
                <a:spcPct val="80000"/>
              </a:lnSpc>
              <a:spcBef>
                <a:spcPct val="50000"/>
              </a:spcBef>
            </a:pPr>
            <a:r>
              <a:rPr lang="en-US" sz="2400" dirty="0">
                <a:solidFill>
                  <a:srgbClr val="003300"/>
                </a:solidFill>
              </a:rPr>
              <a:t>Thousands of African American sharecroppers and tenant farmers were not helped by New Deal programs.</a:t>
            </a:r>
          </a:p>
          <a:p>
            <a:pPr lvl="1">
              <a:lnSpc>
                <a:spcPct val="80000"/>
              </a:lnSpc>
              <a:spcBef>
                <a:spcPct val="50000"/>
              </a:spcBef>
            </a:pPr>
            <a:r>
              <a:rPr lang="en-US" sz="2400" dirty="0">
                <a:solidFill>
                  <a:srgbClr val="003300"/>
                </a:solidFill>
              </a:rPr>
              <a:t>Southern Democrats in Congress opposed efforts to aid African Americans.</a:t>
            </a:r>
          </a:p>
          <a:p>
            <a:pPr>
              <a:lnSpc>
                <a:spcPct val="80000"/>
              </a:lnSpc>
              <a:spcBef>
                <a:spcPct val="50000"/>
              </a:spcBef>
            </a:pPr>
            <a:r>
              <a:rPr lang="en-US" sz="2400" dirty="0">
                <a:solidFill>
                  <a:srgbClr val="003300"/>
                </a:solidFill>
              </a:rPr>
              <a:t>Many African American switch from the Republican Party to the Democratic Party during the 1930s.</a:t>
            </a:r>
          </a:p>
          <a:p>
            <a:endParaRPr lang="en-US" dirty="0"/>
          </a:p>
        </p:txBody>
      </p:sp>
      <p:sp>
        <p:nvSpPr>
          <p:cNvPr id="3" name="Title 2"/>
          <p:cNvSpPr>
            <a:spLocks noGrp="1"/>
          </p:cNvSpPr>
          <p:nvPr>
            <p:ph type="title"/>
          </p:nvPr>
        </p:nvSpPr>
        <p:spPr>
          <a:xfrm>
            <a:off x="1371599" y="237227"/>
            <a:ext cx="9601200" cy="1485900"/>
          </a:xfrm>
        </p:spPr>
        <p:txBody>
          <a:bodyPr>
            <a:normAutofit/>
          </a:bodyPr>
          <a:lstStyle/>
          <a:p>
            <a:r>
              <a:rPr lang="en-US" sz="3200" b="1" dirty="0"/>
              <a:t>African Americans and the New Deal</a:t>
            </a:r>
          </a:p>
        </p:txBody>
      </p:sp>
      <p:pic>
        <p:nvPicPr>
          <p:cNvPr id="2052" name="Picture 4" descr="Image result for african americans new d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9106" y="4364023"/>
            <a:ext cx="6702426" cy="2249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5251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52600" y="1219200"/>
            <a:ext cx="5791200" cy="5410200"/>
          </a:xfrm>
        </p:spPr>
        <p:txBody>
          <a:bodyPr>
            <a:normAutofit/>
          </a:bodyPr>
          <a:lstStyle/>
          <a:p>
            <a:r>
              <a:rPr lang="en-US" sz="2400" dirty="0"/>
              <a:t>African Americans were hit harder than any other group during Depression</a:t>
            </a:r>
            <a:r>
              <a:rPr lang="en-US" sz="2400" u="sng" dirty="0"/>
              <a:t>.  Thousands found jobs in Roosevelt’s New Deal programs.</a:t>
            </a:r>
          </a:p>
          <a:p>
            <a:pPr marL="0" indent="0">
              <a:buNone/>
            </a:pPr>
            <a:endParaRPr lang="en-US" sz="2400" dirty="0"/>
          </a:p>
          <a:p>
            <a:r>
              <a:rPr lang="en-US" sz="2400" u="sng" dirty="0" smtClean="0"/>
              <a:t>Symbolic </a:t>
            </a:r>
            <a:r>
              <a:rPr lang="en-US" sz="2400" u="sng" dirty="0"/>
              <a:t>acts influenced the black vote.  Opera singer Marian Anderson was refused permission to sing at Constitution Hall </a:t>
            </a:r>
            <a:r>
              <a:rPr lang="en-US" sz="2400" dirty="0"/>
              <a:t>on Easter Sunday.  </a:t>
            </a:r>
            <a:r>
              <a:rPr lang="en-US" sz="2400" u="sng" dirty="0"/>
              <a:t>Eleanor Roosevelt invited her to sing at the Lincoln Memorial.</a:t>
            </a:r>
          </a:p>
          <a:p>
            <a:endParaRPr lang="en-US" sz="2400" dirty="0"/>
          </a:p>
        </p:txBody>
      </p:sp>
      <p:sp>
        <p:nvSpPr>
          <p:cNvPr id="3" name="Title 2"/>
          <p:cNvSpPr>
            <a:spLocks noGrp="1"/>
          </p:cNvSpPr>
          <p:nvPr>
            <p:ph type="title"/>
          </p:nvPr>
        </p:nvSpPr>
        <p:spPr>
          <a:xfrm>
            <a:off x="1388852" y="116456"/>
            <a:ext cx="9601200" cy="1485900"/>
          </a:xfrm>
        </p:spPr>
        <p:txBody>
          <a:bodyPr/>
          <a:lstStyle/>
          <a:p>
            <a:r>
              <a:rPr lang="en-US" dirty="0" smtClean="0"/>
              <a:t>A Turn Towards Democrats</a:t>
            </a:r>
            <a:endParaRPr lang="en-US" dirty="0"/>
          </a:p>
        </p:txBody>
      </p:sp>
      <p:pic>
        <p:nvPicPr>
          <p:cNvPr id="3074" name="Picture 2" descr="http://userserve-ak.last.fm/serve/500/82812535/Marian+Anderson+12D8225ExplorePAHistorya0j8t4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3100243"/>
            <a:ext cx="3397088" cy="35307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6" name="Picture 4" descr="http://www.forensicgenealogy.info/images/marion_anders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9114" y="296174"/>
            <a:ext cx="3208562" cy="2414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52058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1203" y="336433"/>
            <a:ext cx="6609272" cy="3441938"/>
          </a:xfrm>
        </p:spPr>
        <p:txBody>
          <a:bodyPr>
            <a:normAutofit/>
          </a:bodyPr>
          <a:lstStyle/>
          <a:p>
            <a:pPr>
              <a:buNone/>
            </a:pPr>
            <a:r>
              <a:rPr lang="en-US" b="1" dirty="0" smtClean="0"/>
              <a:t>“My friends, go turn Lincoln’s picture to the wall.  That debt has been paid in full.”</a:t>
            </a:r>
          </a:p>
          <a:p>
            <a:pPr>
              <a:buNone/>
            </a:pPr>
            <a:endParaRPr lang="en-US" dirty="0" smtClean="0"/>
          </a:p>
          <a:p>
            <a:pPr>
              <a:buFont typeface="Wingdings" pitchFamily="2" charset="2"/>
              <a:buChar char="v"/>
            </a:pPr>
            <a:r>
              <a:rPr lang="en-US" sz="1800" u="sng" dirty="0"/>
              <a:t>In 1932 the African American population was slow to support Franklin Roosevelt</a:t>
            </a:r>
            <a:r>
              <a:rPr lang="en-US" sz="1800" u="sng" dirty="0" smtClean="0"/>
              <a:t>.</a:t>
            </a:r>
            <a:endParaRPr lang="en-US" sz="1800" dirty="0"/>
          </a:p>
          <a:p>
            <a:pPr>
              <a:buFont typeface="Wingdings" pitchFamily="2" charset="2"/>
              <a:buChar char="v"/>
            </a:pPr>
            <a:r>
              <a:rPr lang="en-US" sz="1800" dirty="0"/>
              <a:t>Most African Americans had traditionally been members of the  Republican Party</a:t>
            </a:r>
            <a:r>
              <a:rPr lang="en-US" sz="1800" dirty="0" smtClean="0"/>
              <a:t>.</a:t>
            </a:r>
            <a:endParaRPr lang="en-US" sz="1800" dirty="0"/>
          </a:p>
          <a:p>
            <a:pPr>
              <a:buFont typeface="Wingdings" pitchFamily="2" charset="2"/>
              <a:buChar char="v"/>
            </a:pPr>
            <a:r>
              <a:rPr lang="en-US" sz="1800" u="sng" dirty="0"/>
              <a:t>Abraham Lincoln was a Republican a</a:t>
            </a:r>
            <a:r>
              <a:rPr lang="en-US" sz="1800" dirty="0"/>
              <a:t>nd many African Americans joined the party after being freed from slavery and given the right to vote.</a:t>
            </a:r>
          </a:p>
          <a:p>
            <a:endParaRPr lang="en-US" sz="2400" dirty="0"/>
          </a:p>
        </p:txBody>
      </p:sp>
      <p:pic>
        <p:nvPicPr>
          <p:cNvPr id="6146" name="Picture 2" descr="View Image">
            <a:hlinkClick r:id="rId2"/>
          </p:cNvPr>
          <p:cNvPicPr>
            <a:picLocks noChangeAspect="1" noChangeArrowheads="1"/>
          </p:cNvPicPr>
          <p:nvPr/>
        </p:nvPicPr>
        <p:blipFill>
          <a:blip r:embed="rId3" cstate="print"/>
          <a:srcRect/>
          <a:stretch>
            <a:fillRect/>
          </a:stretch>
        </p:blipFill>
        <p:spPr bwMode="auto">
          <a:xfrm>
            <a:off x="2538400" y="4038600"/>
            <a:ext cx="2176577" cy="2819400"/>
          </a:xfrm>
          <a:prstGeom prst="rect">
            <a:avLst/>
          </a:prstGeom>
          <a:noFill/>
        </p:spPr>
      </p:pic>
      <p:sp>
        <p:nvSpPr>
          <p:cNvPr id="3" name="TextBox 2"/>
          <p:cNvSpPr txBox="1"/>
          <p:nvPr/>
        </p:nvSpPr>
        <p:spPr>
          <a:xfrm>
            <a:off x="8057072" y="2057402"/>
            <a:ext cx="3933644" cy="3416320"/>
          </a:xfrm>
          <a:prstGeom prst="rect">
            <a:avLst/>
          </a:prstGeom>
          <a:noFill/>
        </p:spPr>
        <p:txBody>
          <a:bodyPr wrap="square" rtlCol="0">
            <a:spAutoFit/>
          </a:bodyPr>
          <a:lstStyle/>
          <a:p>
            <a:pPr>
              <a:buNone/>
            </a:pPr>
            <a:r>
              <a:rPr lang="en-US" dirty="0"/>
              <a:t>By 1936, </a:t>
            </a:r>
            <a:r>
              <a:rPr lang="en-US" u="sng" dirty="0"/>
              <a:t>Roosevelt had won the respect and vote from African Americans for several reasons:</a:t>
            </a:r>
          </a:p>
          <a:p>
            <a:pPr>
              <a:buNone/>
            </a:pPr>
            <a:r>
              <a:rPr lang="en-US" dirty="0"/>
              <a:t> </a:t>
            </a:r>
          </a:p>
          <a:p>
            <a:pPr marL="624078" indent="-514350">
              <a:buNone/>
            </a:pPr>
            <a:r>
              <a:rPr lang="en-US" dirty="0"/>
              <a:t>1. The New Deal programs applied </a:t>
            </a:r>
            <a:r>
              <a:rPr lang="en-US" dirty="0" smtClean="0"/>
              <a:t>to all Americans</a:t>
            </a:r>
            <a:r>
              <a:rPr lang="en-US" dirty="0"/>
              <a:t>.</a:t>
            </a:r>
          </a:p>
          <a:p>
            <a:pPr marL="624078" indent="-514350">
              <a:buNone/>
            </a:pPr>
            <a:endParaRPr lang="en-US" dirty="0"/>
          </a:p>
          <a:p>
            <a:pPr lvl="0">
              <a:buNone/>
            </a:pPr>
            <a:r>
              <a:rPr lang="en-US" dirty="0"/>
              <a:t>2. He appointed African Americans to high </a:t>
            </a:r>
            <a:r>
              <a:rPr lang="en-US" dirty="0" smtClean="0"/>
              <a:t>office </a:t>
            </a:r>
            <a:r>
              <a:rPr lang="en-US" dirty="0"/>
              <a:t>in the White House.</a:t>
            </a:r>
          </a:p>
          <a:p>
            <a:pPr lvl="0">
              <a:buNone/>
            </a:pPr>
            <a:endParaRPr lang="en-US" dirty="0"/>
          </a:p>
          <a:p>
            <a:pPr>
              <a:buNone/>
            </a:pPr>
            <a:r>
              <a:rPr lang="en-US" dirty="0"/>
              <a:t>3. Eleanor Roosevelt was a known supporter of </a:t>
            </a:r>
            <a:r>
              <a:rPr lang="en-US" dirty="0" smtClean="0"/>
              <a:t>Civil </a:t>
            </a:r>
            <a:r>
              <a:rPr lang="en-US" dirty="0"/>
              <a:t>Rights.</a:t>
            </a:r>
          </a:p>
        </p:txBody>
      </p:sp>
      <p:sp>
        <p:nvSpPr>
          <p:cNvPr id="5" name="Title 2"/>
          <p:cNvSpPr>
            <a:spLocks noGrp="1"/>
          </p:cNvSpPr>
          <p:nvPr>
            <p:ph type="title"/>
          </p:nvPr>
        </p:nvSpPr>
        <p:spPr>
          <a:xfrm>
            <a:off x="8488391" y="862642"/>
            <a:ext cx="2932981" cy="1576477"/>
          </a:xfrm>
        </p:spPr>
        <p:txBody>
          <a:bodyPr>
            <a:normAutofit fontScale="90000"/>
          </a:bodyPr>
          <a:lstStyle/>
          <a:p>
            <a:pPr algn="ctr"/>
            <a:r>
              <a:rPr lang="en-US" dirty="0" smtClean="0"/>
              <a:t>Republican to Democrat</a:t>
            </a:r>
            <a:endParaRPr lang="en-US" dirty="0"/>
          </a:p>
        </p:txBody>
      </p:sp>
    </p:spTree>
    <p:extLst>
      <p:ext uri="{BB962C8B-B14F-4D97-AF65-F5344CB8AC3E}">
        <p14:creationId xmlns:p14="http://schemas.microsoft.com/office/powerpoint/2010/main" val="41513510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32491" y="1475117"/>
            <a:ext cx="5715000" cy="5029200"/>
          </a:xfrm>
        </p:spPr>
        <p:txBody>
          <a:bodyPr>
            <a:normAutofit/>
          </a:bodyPr>
          <a:lstStyle/>
          <a:p>
            <a:r>
              <a:rPr lang="en-US" u="sng" dirty="0"/>
              <a:t>Native Americans received strong government support from the New </a:t>
            </a:r>
            <a:r>
              <a:rPr lang="en-US" u="sng" dirty="0" smtClean="0"/>
              <a:t>Deal. </a:t>
            </a:r>
          </a:p>
          <a:p>
            <a:pPr marL="109728" indent="0">
              <a:buNone/>
            </a:pPr>
            <a:endParaRPr lang="en-US" dirty="0" smtClean="0"/>
          </a:p>
          <a:p>
            <a:r>
              <a:rPr lang="en-US" dirty="0" smtClean="0"/>
              <a:t>Indian Reorganization Act of 1934.</a:t>
            </a:r>
          </a:p>
          <a:p>
            <a:pPr marL="109728" indent="0">
              <a:buNone/>
            </a:pPr>
            <a:endParaRPr lang="en-US" dirty="0"/>
          </a:p>
          <a:p>
            <a:pPr marL="109728" indent="0">
              <a:buNone/>
            </a:pPr>
            <a:r>
              <a:rPr lang="en-US" dirty="0" smtClean="0"/>
              <a:t>(Commissioner </a:t>
            </a:r>
            <a:r>
              <a:rPr lang="en-US" dirty="0"/>
              <a:t>of Indian Affairs) helped create this act; </a:t>
            </a:r>
            <a:r>
              <a:rPr lang="en-US" u="sng" dirty="0"/>
              <a:t>promoted Native American autonomy by granting ownership of Native American lands to the tribes, building schools </a:t>
            </a:r>
            <a:r>
              <a:rPr lang="en-US" dirty="0"/>
              <a:t>within the parameters of the reservations and granting permission to tribes to elect tribal councils that governed </a:t>
            </a:r>
            <a:r>
              <a:rPr lang="en-US" dirty="0" smtClean="0"/>
              <a:t>reservations.</a:t>
            </a:r>
            <a:endParaRPr lang="en-US" dirty="0"/>
          </a:p>
        </p:txBody>
      </p:sp>
      <p:sp>
        <p:nvSpPr>
          <p:cNvPr id="3" name="Title 2"/>
          <p:cNvSpPr>
            <a:spLocks noGrp="1"/>
          </p:cNvSpPr>
          <p:nvPr>
            <p:ph type="title"/>
          </p:nvPr>
        </p:nvSpPr>
        <p:spPr>
          <a:xfrm>
            <a:off x="1662220" y="623129"/>
            <a:ext cx="8229600" cy="1143000"/>
          </a:xfrm>
        </p:spPr>
        <p:txBody>
          <a:bodyPr/>
          <a:lstStyle/>
          <a:p>
            <a:r>
              <a:rPr lang="en-US" b="1" dirty="0" smtClean="0"/>
              <a:t>Native Americans</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8049" y="623129"/>
            <a:ext cx="3693544" cy="5536850"/>
          </a:xfrm>
          <a:prstGeom prst="rect">
            <a:avLst/>
          </a:prstGeom>
        </p:spPr>
      </p:pic>
    </p:spTree>
    <p:extLst>
      <p:ext uri="{BB962C8B-B14F-4D97-AF65-F5344CB8AC3E}">
        <p14:creationId xmlns:p14="http://schemas.microsoft.com/office/powerpoint/2010/main" val="40968559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1600" y="1181819"/>
            <a:ext cx="5848709" cy="4685581"/>
          </a:xfrm>
        </p:spPr>
        <p:txBody>
          <a:bodyPr>
            <a:normAutofit lnSpcReduction="10000"/>
          </a:bodyPr>
          <a:lstStyle/>
          <a:p>
            <a:pPr lvl="1">
              <a:lnSpc>
                <a:spcPct val="80000"/>
              </a:lnSpc>
              <a:spcBef>
                <a:spcPct val="50000"/>
              </a:spcBef>
              <a:buFontTx/>
              <a:buNone/>
            </a:pPr>
            <a:endParaRPr lang="en-US" sz="1600" dirty="0">
              <a:solidFill>
                <a:srgbClr val="003300"/>
              </a:solidFill>
            </a:endParaRPr>
          </a:p>
          <a:p>
            <a:pPr>
              <a:lnSpc>
                <a:spcPct val="80000"/>
              </a:lnSpc>
              <a:spcBef>
                <a:spcPct val="50000"/>
              </a:spcBef>
            </a:pPr>
            <a:r>
              <a:rPr lang="en-US" sz="2400" dirty="0">
                <a:solidFill>
                  <a:srgbClr val="003300"/>
                </a:solidFill>
              </a:rPr>
              <a:t>The New Deal changed the link between the American people and their government.</a:t>
            </a:r>
          </a:p>
          <a:p>
            <a:pPr lvl="1">
              <a:lnSpc>
                <a:spcPct val="80000"/>
              </a:lnSpc>
              <a:spcBef>
                <a:spcPct val="50000"/>
              </a:spcBef>
            </a:pPr>
            <a:r>
              <a:rPr lang="en-US" sz="2400" dirty="0">
                <a:solidFill>
                  <a:srgbClr val="003300"/>
                </a:solidFill>
              </a:rPr>
              <a:t>Roosevelt believed that government could help businesses and individuals achieve a greater level of economic security.</a:t>
            </a:r>
          </a:p>
          <a:p>
            <a:pPr lvl="1">
              <a:lnSpc>
                <a:spcPct val="80000"/>
              </a:lnSpc>
              <a:spcBef>
                <a:spcPct val="50000"/>
              </a:spcBef>
            </a:pPr>
            <a:r>
              <a:rPr lang="en-US" sz="2400" u="sng" dirty="0">
                <a:solidFill>
                  <a:srgbClr val="003300"/>
                </a:solidFill>
              </a:rPr>
              <a:t>The New Deal required a much bigger government.</a:t>
            </a:r>
          </a:p>
          <a:p>
            <a:pPr lvl="1">
              <a:lnSpc>
                <a:spcPct val="80000"/>
              </a:lnSpc>
              <a:spcBef>
                <a:spcPct val="50000"/>
              </a:spcBef>
            </a:pPr>
            <a:r>
              <a:rPr lang="en-US" sz="2400" u="sng" dirty="0">
                <a:solidFill>
                  <a:srgbClr val="003300"/>
                </a:solidFill>
              </a:rPr>
              <a:t>Americans now began to look regularly to government for help.</a:t>
            </a:r>
          </a:p>
          <a:p>
            <a:r>
              <a:rPr lang="en-US" b="1" u="sng" dirty="0" smtClean="0"/>
              <a:t>The New Deal restored Americans faith in the government and democracy.</a:t>
            </a:r>
            <a:endParaRPr lang="en-US" b="1" u="sng" dirty="0"/>
          </a:p>
        </p:txBody>
      </p:sp>
      <p:sp>
        <p:nvSpPr>
          <p:cNvPr id="3" name="Title 2"/>
          <p:cNvSpPr>
            <a:spLocks noGrp="1"/>
          </p:cNvSpPr>
          <p:nvPr>
            <p:ph type="title"/>
          </p:nvPr>
        </p:nvSpPr>
        <p:spPr>
          <a:xfrm>
            <a:off x="802257" y="0"/>
            <a:ext cx="9601200" cy="1485900"/>
          </a:xfrm>
        </p:spPr>
        <p:txBody>
          <a:bodyPr/>
          <a:lstStyle/>
          <a:p>
            <a:r>
              <a:rPr lang="en-US" dirty="0" smtClean="0"/>
              <a:t>Impact of the New Deal</a:t>
            </a:r>
            <a:endParaRPr lang="en-US" dirty="0"/>
          </a:p>
        </p:txBody>
      </p:sp>
      <p:pic>
        <p:nvPicPr>
          <p:cNvPr id="3074" name="Picture 2" descr="Image result for impact of the new d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6350" y="1181819"/>
            <a:ext cx="4648681" cy="4831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1250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102762" y="584916"/>
            <a:ext cx="4259920" cy="1143000"/>
          </a:xfrm>
        </p:spPr>
        <p:txBody>
          <a:bodyPr>
            <a:normAutofit fontScale="90000"/>
          </a:bodyPr>
          <a:lstStyle/>
          <a:p>
            <a:pPr algn="ctr"/>
            <a:r>
              <a:rPr lang="en-US" altLang="en-US" sz="4000" b="1" dirty="0" smtClean="0"/>
              <a:t>Bread Lines</a:t>
            </a:r>
            <a:br>
              <a:rPr lang="en-US" altLang="en-US" sz="4000" b="1" dirty="0" smtClean="0"/>
            </a:br>
            <a:r>
              <a:rPr lang="en-US" altLang="en-US" sz="4000" b="1" dirty="0" smtClean="0"/>
              <a:t>&amp;</a:t>
            </a:r>
            <a:br>
              <a:rPr lang="en-US" altLang="en-US" sz="4000" b="1" dirty="0" smtClean="0"/>
            </a:br>
            <a:r>
              <a:rPr lang="en-US" altLang="en-US" sz="4000" b="1" dirty="0" smtClean="0"/>
              <a:t>Soup Kitchens</a:t>
            </a:r>
          </a:p>
        </p:txBody>
      </p:sp>
      <p:pic>
        <p:nvPicPr>
          <p:cNvPr id="30723" name="Picture 2"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06" y="95082"/>
            <a:ext cx="4362173" cy="287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http://msnbcmedia4.msn.com/j/MSNBC/Components/Photo/_new/090121-great-depression-vmed-12p.wide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149" y="95082"/>
            <a:ext cx="3977062" cy="376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View Imag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640" y="3335629"/>
            <a:ext cx="6460006" cy="335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7848958" y="4163096"/>
            <a:ext cx="3556000" cy="2362200"/>
          </a:xfrm>
          <a:prstGeom prst="rect">
            <a:avLst/>
          </a:prstGeom>
          <a:ln w="38100">
            <a:solidFill>
              <a:srgbClr val="FF6600"/>
            </a:solidFill>
            <a:miter lim="800000"/>
            <a:headEnd/>
            <a:tailEnd/>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altLang="en-US" sz="3600" dirty="0" smtClean="0"/>
              <a:t>People would stand in line for hours.</a:t>
            </a:r>
          </a:p>
        </p:txBody>
      </p:sp>
    </p:spTree>
    <p:extLst>
      <p:ext uri="{BB962C8B-B14F-4D97-AF65-F5344CB8AC3E}">
        <p14:creationId xmlns:p14="http://schemas.microsoft.com/office/powerpoint/2010/main" val="819225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TM10001105[[fn=Crop]]</Template>
  <TotalTime>2126</TotalTime>
  <Words>3230</Words>
  <Application>Microsoft Office PowerPoint</Application>
  <PresentationFormat>Widescreen</PresentationFormat>
  <Paragraphs>358</Paragraphs>
  <Slides>85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85</vt:i4>
      </vt:variant>
    </vt:vector>
  </HeadingPairs>
  <TitlesOfParts>
    <vt:vector size="94" baseType="lpstr">
      <vt:lpstr>Arial</vt:lpstr>
      <vt:lpstr>Calibri</vt:lpstr>
      <vt:lpstr>Franklin Gothic Book</vt:lpstr>
      <vt:lpstr>Impact</vt:lpstr>
      <vt:lpstr>Times New Roman</vt:lpstr>
      <vt:lpstr>Verdana</vt:lpstr>
      <vt:lpstr>Wingdings</vt:lpstr>
      <vt:lpstr>Wingdings 3</vt:lpstr>
      <vt:lpstr>Crop</vt:lpstr>
      <vt:lpstr>PowerPoint Presentation</vt:lpstr>
      <vt:lpstr>PowerPoint Presentation</vt:lpstr>
      <vt:lpstr>Worldwide Crisis</vt:lpstr>
      <vt:lpstr>CAUSES OF THE DEPRESSION</vt:lpstr>
      <vt:lpstr>PowerPoint Presentation</vt:lpstr>
      <vt:lpstr>PowerPoint Presentation</vt:lpstr>
      <vt:lpstr>HARD TIMES</vt:lpstr>
      <vt:lpstr>Apple Sellers</vt:lpstr>
      <vt:lpstr>Bread Lines &amp; Soup Kitchens</vt:lpstr>
      <vt:lpstr>F.D.R. Memorial</vt:lpstr>
      <vt:lpstr>Soup Kitchens</vt:lpstr>
      <vt:lpstr>Looking for Work</vt:lpstr>
      <vt:lpstr>PowerPoint Presentation</vt:lpstr>
      <vt:lpstr>PowerPoint Presentation</vt:lpstr>
      <vt:lpstr>PowerPoint Presentation</vt:lpstr>
      <vt:lpstr>PowerPoint Presentation</vt:lpstr>
      <vt:lpstr>PowerPoint Presentation</vt:lpstr>
      <vt:lpstr>Dust Bowl</vt:lpstr>
      <vt:lpstr>PowerPoint Presentation</vt:lpstr>
      <vt:lpstr>Dust Day</vt:lpstr>
      <vt:lpstr>Okies</vt:lpstr>
      <vt:lpstr>Grapes of Wrath</vt:lpstr>
      <vt:lpstr>Dorothea Lange</vt:lpstr>
      <vt:lpstr>PowerPoint Presentation</vt:lpstr>
      <vt:lpstr>Scottsboro Case</vt:lpstr>
      <vt:lpstr>HISPANIC WORKERS TARGETED</vt:lpstr>
      <vt:lpstr>PLIGHT OF ASIAN AMERICANS</vt:lpstr>
      <vt:lpstr>HOOVERISM</vt:lpstr>
      <vt:lpstr>Rugged Individualism</vt:lpstr>
      <vt:lpstr>AGRICULTURAL MARKETING ACT</vt:lpstr>
      <vt:lpstr>Smoot-Hawley Tariff</vt:lpstr>
      <vt:lpstr>Hoovervilles</vt:lpstr>
      <vt:lpstr>RFC- Reconstruction Finance Corporation</vt:lpstr>
      <vt:lpstr>The Battle of Washington      (The Bonus Army)</vt:lpstr>
      <vt:lpstr>Bonus Army</vt:lpstr>
      <vt:lpstr>PowerPoint Presentation</vt:lpstr>
      <vt:lpstr>Election of 1932</vt:lpstr>
      <vt:lpstr>Franklin Roosevelt</vt:lpstr>
      <vt:lpstr>Hiding the Disability</vt:lpstr>
      <vt:lpstr>PowerPoint Presentation</vt:lpstr>
      <vt:lpstr>PowerPoint Presentation</vt:lpstr>
      <vt:lpstr>KEYNESIAN ECONOMICS</vt:lpstr>
      <vt:lpstr>The New Deal</vt:lpstr>
      <vt:lpstr>NEW DEAL</vt:lpstr>
      <vt:lpstr>The Bank Holiday</vt:lpstr>
      <vt:lpstr>PowerPoint Presentation</vt:lpstr>
      <vt:lpstr>Hundred Days</vt:lpstr>
      <vt:lpstr>PowerPoint Presentation</vt:lpstr>
      <vt:lpstr>RELIEF PROGRAMS</vt:lpstr>
      <vt:lpstr>PowerPoint Presentation</vt:lpstr>
      <vt:lpstr>PowerPoint Presentation</vt:lpstr>
      <vt:lpstr>Alphabet Soup Agencies</vt:lpstr>
      <vt:lpstr>A.A.A.-  Agricultural Adjustment Act</vt:lpstr>
      <vt:lpstr>PowerPoint Presentation</vt:lpstr>
      <vt:lpstr>FDIC: Federal Deposit Insurance Corporation  </vt:lpstr>
      <vt:lpstr>SEC:  Securities and Exchange Commission</vt:lpstr>
      <vt:lpstr>PowerPoint Presentation</vt:lpstr>
      <vt:lpstr>PowerPoint Presentation</vt:lpstr>
      <vt:lpstr>T.V.A.- Tennessee Valley Authority</vt:lpstr>
      <vt:lpstr>C.C.C.-  Civilian Conservation Corps</vt:lpstr>
      <vt:lpstr>PowerPoint Presentation</vt:lpstr>
      <vt:lpstr>PowerPoint Presentation</vt:lpstr>
      <vt:lpstr>PowerPoint Presentation</vt:lpstr>
      <vt:lpstr>Mortgage Relief</vt:lpstr>
      <vt:lpstr>PowerPoint Presentation</vt:lpstr>
      <vt:lpstr>PowerPoint Presentation</vt:lpstr>
      <vt:lpstr>PowerPoint Presentation</vt:lpstr>
      <vt:lpstr>Townsend Plan</vt:lpstr>
      <vt:lpstr>Father Coughlin</vt:lpstr>
      <vt:lpstr>Huey Long</vt:lpstr>
      <vt:lpstr>Share Our Wealth Program</vt:lpstr>
      <vt:lpstr>The Second New Deal</vt:lpstr>
      <vt:lpstr>Social Security</vt:lpstr>
      <vt:lpstr>UNIONS</vt:lpstr>
      <vt:lpstr>FRANCES PERKINS</vt:lpstr>
      <vt:lpstr>LABOR DISPUTES ACT</vt:lpstr>
      <vt:lpstr>WPA-  Works Progress Administration</vt:lpstr>
      <vt:lpstr>1936 Referendum</vt:lpstr>
      <vt:lpstr>Court Packing Plan</vt:lpstr>
      <vt:lpstr>PowerPoint Presentation</vt:lpstr>
      <vt:lpstr>African Americans and the New Deal</vt:lpstr>
      <vt:lpstr>A Turn Towards Democrats</vt:lpstr>
      <vt:lpstr>Republican to Democrat</vt:lpstr>
      <vt:lpstr>Native Americans</vt:lpstr>
      <vt:lpstr>Impact of the New Deal</vt:lpstr>
    </vt:vector>
  </TitlesOfParts>
  <Company>Akron Public Schools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Drugan, Kimberly</dc:creator>
  <cp:lastModifiedBy>Drugan, Kimberly</cp:lastModifiedBy>
  <cp:revision>43</cp:revision>
  <dcterms:created xsi:type="dcterms:W3CDTF">2018-10-16T19:15:55Z</dcterms:created>
  <dcterms:modified xsi:type="dcterms:W3CDTF">2019-03-15T18:44:06Z</dcterms:modified>
</cp:coreProperties>
</file>