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2"/>
  </p:notesMasterIdLst>
  <p:sldIdLst>
    <p:sldId id="256" r:id="rId2"/>
    <p:sldId id="271" r:id="rId3"/>
    <p:sldId id="274" r:id="rId4"/>
    <p:sldId id="275" r:id="rId5"/>
    <p:sldId id="257" r:id="rId6"/>
    <p:sldId id="330" r:id="rId7"/>
    <p:sldId id="331" r:id="rId8"/>
    <p:sldId id="332" r:id="rId9"/>
    <p:sldId id="333" r:id="rId10"/>
    <p:sldId id="334" r:id="rId11"/>
    <p:sldId id="335" r:id="rId12"/>
    <p:sldId id="336" r:id="rId13"/>
    <p:sldId id="337" r:id="rId14"/>
    <p:sldId id="338" r:id="rId15"/>
    <p:sldId id="339" r:id="rId16"/>
    <p:sldId id="340" r:id="rId17"/>
    <p:sldId id="341" r:id="rId18"/>
    <p:sldId id="258" r:id="rId19"/>
    <p:sldId id="282" r:id="rId20"/>
    <p:sldId id="284" r:id="rId21"/>
    <p:sldId id="283" r:id="rId22"/>
    <p:sldId id="286" r:id="rId23"/>
    <p:sldId id="285" r:id="rId24"/>
    <p:sldId id="342" r:id="rId25"/>
    <p:sldId id="343" r:id="rId26"/>
    <p:sldId id="259" r:id="rId27"/>
    <p:sldId id="344" r:id="rId28"/>
    <p:sldId id="345" r:id="rId29"/>
    <p:sldId id="346" r:id="rId30"/>
    <p:sldId id="347" r:id="rId31"/>
    <p:sldId id="260" r:id="rId32"/>
    <p:sldId id="290" r:id="rId33"/>
    <p:sldId id="288" r:id="rId34"/>
    <p:sldId id="289" r:id="rId35"/>
    <p:sldId id="348" r:id="rId36"/>
    <p:sldId id="292" r:id="rId37"/>
    <p:sldId id="293" r:id="rId38"/>
    <p:sldId id="295" r:id="rId39"/>
    <p:sldId id="296" r:id="rId40"/>
    <p:sldId id="298" r:id="rId41"/>
    <p:sldId id="299" r:id="rId42"/>
    <p:sldId id="300" r:id="rId43"/>
    <p:sldId id="301" r:id="rId44"/>
    <p:sldId id="303" r:id="rId45"/>
    <p:sldId id="304" r:id="rId46"/>
    <p:sldId id="305" r:id="rId47"/>
    <p:sldId id="308" r:id="rId48"/>
    <p:sldId id="320" r:id="rId49"/>
    <p:sldId id="309" r:id="rId50"/>
    <p:sldId id="310" r:id="rId51"/>
    <p:sldId id="317" r:id="rId52"/>
    <p:sldId id="318" r:id="rId53"/>
    <p:sldId id="319" r:id="rId54"/>
    <p:sldId id="321" r:id="rId55"/>
    <p:sldId id="322" r:id="rId56"/>
    <p:sldId id="323" r:id="rId57"/>
    <p:sldId id="327" r:id="rId58"/>
    <p:sldId id="328" r:id="rId59"/>
    <p:sldId id="329" r:id="rId60"/>
    <p:sldId id="26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sorterViewPr>
    <p:cViewPr>
      <p:scale>
        <a:sx n="100" d="100"/>
        <a:sy n="100" d="100"/>
      </p:scale>
      <p:origin x="0" y="65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8847DD-285B-4E7C-9740-BEDF19860104}" type="datetimeFigureOut">
              <a:rPr lang="en-US" smtClean="0"/>
              <a:t>9/9/2013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FCF693-B525-4388-A08E-7630B7DB1644}" type="slidenum">
              <a:rPr lang="en-US" smtClean="0"/>
              <a:t>‹#›</a:t>
            </a:fld>
            <a:endParaRPr lang="en-US"/>
          </a:p>
        </p:txBody>
      </p:sp>
    </p:spTree>
    <p:extLst>
      <p:ext uri="{BB962C8B-B14F-4D97-AF65-F5344CB8AC3E}">
        <p14:creationId xmlns:p14="http://schemas.microsoft.com/office/powerpoint/2010/main" val="407104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http://thomasmayers.wordpress.com/2013/04/09/top-10-most-un-ethical-studies-in-psychology/ </a:t>
            </a:r>
            <a:endParaRPr lang="en-US" dirty="0"/>
          </a:p>
        </p:txBody>
      </p:sp>
      <p:sp>
        <p:nvSpPr>
          <p:cNvPr id="4" name="Slide Number Placeholder 3"/>
          <p:cNvSpPr>
            <a:spLocks noGrp="1"/>
          </p:cNvSpPr>
          <p:nvPr>
            <p:ph type="sldNum" sz="quarter" idx="10"/>
          </p:nvPr>
        </p:nvSpPr>
        <p:spPr/>
        <p:txBody>
          <a:bodyPr/>
          <a:lstStyle/>
          <a:p>
            <a:fld id="{1BFCF693-B525-4388-A08E-7630B7DB1644}" type="slidenum">
              <a:rPr lang="en-US" smtClean="0"/>
              <a:t>35</a:t>
            </a:fld>
            <a:endParaRPr lang="en-US"/>
          </a:p>
        </p:txBody>
      </p:sp>
    </p:spTree>
    <p:extLst>
      <p:ext uri="{BB962C8B-B14F-4D97-AF65-F5344CB8AC3E}">
        <p14:creationId xmlns:p14="http://schemas.microsoft.com/office/powerpoint/2010/main" val="12107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42B6E3-89CD-451A-BFE3-4313C9CE3CD5}"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0F577-F598-4149-ABCC-48664E5929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42B6E3-89CD-451A-BFE3-4313C9CE3CD5}"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0F577-F598-4149-ABCC-48664E5929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42B6E3-89CD-451A-BFE3-4313C9CE3CD5}"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0F577-F598-4149-ABCC-48664E59299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FC66E8-20B9-4F7F-A678-1B5028CF13C3}" type="slidenum">
              <a:rPr lang="en-US"/>
              <a:pPr>
                <a:defRPr/>
              </a:pPr>
              <a:t>‹#›</a:t>
            </a:fld>
            <a:endParaRPr lang="en-US"/>
          </a:p>
        </p:txBody>
      </p:sp>
    </p:spTree>
    <p:extLst>
      <p:ext uri="{BB962C8B-B14F-4D97-AF65-F5344CB8AC3E}">
        <p14:creationId xmlns:p14="http://schemas.microsoft.com/office/powerpoint/2010/main" val="91258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42B6E3-89CD-451A-BFE3-4313C9CE3CD5}"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0F577-F598-4149-ABCC-48664E5929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9842B6E3-89CD-451A-BFE3-4313C9CE3CD5}"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0F577-F598-4149-ABCC-48664E59299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42B6E3-89CD-451A-BFE3-4313C9CE3CD5}"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0F577-F598-4149-ABCC-48664E59299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42B6E3-89CD-451A-BFE3-4313C9CE3CD5}" type="datetimeFigureOut">
              <a:rPr lang="en-US" smtClean="0"/>
              <a:t>9/9/2013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0F577-F598-4149-ABCC-48664E5929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42B6E3-89CD-451A-BFE3-4313C9CE3CD5}" type="datetimeFigureOut">
              <a:rPr lang="en-US" smtClean="0"/>
              <a:t>9/9/2013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0F577-F598-4149-ABCC-48664E5929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2B6E3-89CD-451A-BFE3-4313C9CE3CD5}" type="datetimeFigureOut">
              <a:rPr lang="en-US" smtClean="0"/>
              <a:t>9/9/2013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0F577-F598-4149-ABCC-48664E5929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9842B6E3-89CD-451A-BFE3-4313C9CE3CD5}" type="datetimeFigureOut">
              <a:rPr lang="en-US" smtClean="0"/>
              <a:t>9/9/2013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4C0F577-F598-4149-ABCC-48664E5929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2B6E3-89CD-451A-BFE3-4313C9CE3CD5}"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0F577-F598-4149-ABCC-48664E59299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842B6E3-89CD-451A-BFE3-4313C9CE3CD5}" type="datetimeFigureOut">
              <a:rPr lang="en-US" smtClean="0"/>
              <a:t>9/9/2013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4C0F577-F598-4149-ABCC-48664E5929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search.yahoo.com/images/view;_ylt=A0PDoX2yFApSOyMAQbCJzbkF;_ylu=X3oDMTFxZWo4cWxmBHNlYwNzcgRzbGsDaW1nBG9pZAMwOTM2NDVhZTAzNzkyNGNlM2JhZjYzZmM4MTQ1OTQ1OARncG9zAzI-?back=http://images.search.yahoo.com/search/images?p=health+psychology&amp;n=30&amp;ei=utf-8&amp;y=Search&amp;fr=yfp-t-900&amp;tab=organic&amp;ri=2&amp;w=277&amp;h=274&amp;imgurl=www.all-about-psychology.com/images/clinical-health-psychology.jpg&amp;rurl=http://www.all-about-psychology.com/health-psychology.html&amp;size=15.3KB&amp;name=%3cb%3eHealth+Psychology+%3c/b%3eInformation+Guide&amp;p=health+psychology&amp;oid=093645ae037924ce3baf63fc81459458&amp;fr2=&amp;fr=yfp-t-900&amp;tt=%3cb%3eHealth+Psychology+%3c/b%3eInformation+Guide&amp;b=0&amp;ni=128&amp;no=2&amp;ts=&amp;tab=organic&amp;sigr=11qbv8vss&amp;sigb=13lbn2cnc&amp;sigi=122c6c6q7&amp;.crumb=4glpnJgQvpI&amp;fr=yfp-t-90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search.yahoo.com/images/view;_ylt=A0PDoX1CFApSrioAGFuJzbkF;_ylu=X3oDMTFyYmxtbzlrBHNlYwNzcgRzbGsDaW1nBG9pZAM5MGYyYzYyM2VhMWIwODc0MmNhNjAxNDhiNTIwZDk4ZgRncG9zAzI2?back=http://images.search.yahoo.com/search/images?p=sports+psychology&amp;n=30&amp;ei=utf-8&amp;y=Search&amp;fr=yfp-t-900&amp;tab=organic&amp;ri=26&amp;w=1280&amp;h=853&amp;imgurl=www.bodyicoach.com/wp-content/uploads/2011/07/Sports-Psychology.jpg&amp;rurl=http://www.bodyicoach.com/myslenie-a-rozwiazywanie-zadan-taktycznych-w-sporcie/&amp;size=309.5KB&amp;name=%3cb%3eSports%3c/b%3e-%3cb%3ePsychology%3c/b%3e.jpg&amp;p=sports+psychology&amp;oid=90f2c623ea1b08742ca60148b520d98f&amp;fr2=&amp;fr=yfp-t-900&amp;tt=%3cb%3eSports%3c/b%3e-%3cb%3ePsychology%3c/b%3e.jpg&amp;b=0&amp;ni=128&amp;no=26&amp;ts=&amp;tab=organic&amp;sigr=12fsvassn&amp;sigb=13m2t9ae7&amp;sigi=12376v8m1&amp;.crumb=4glpnJgQvpI&amp;fr=yfp-t-900"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images.search.yahoo.com/images/view;_ylt=A0PDoX1CFApSrioADluJzbkF;_ylu=X3oDMTFyODNqOXY5BHNlYwNzcgRzbGsDaW1nBG9pZAM3NWE2YjgwMTE0MzQxZTU5OTY3MzhlZTE3OTljZDY4MwRncG9zAzE2?back=http://images.search.yahoo.com/search/images?p=sports+psychology&amp;n=30&amp;ei=utf-8&amp;y=Search&amp;fr=yfp-t-900&amp;tab=organic&amp;ri=16&amp;w=277&amp;h=277&amp;imgurl=www.scientificamerican.com/media/inline/olympics-sports-psychology_1.jpg&amp;rurl=http://www.scientificamerican.com/article.cfm?id=olympics-sports-psychology&amp;size=38KB&amp;name=The+crowd+has+quieted,+but+an+electric+energy+from+the+packed+grandstands+fills+the+air.+The+diver+stands&amp;p=sports+psychology&amp;oid=75a6b80114341e5996738ee1799cd683&amp;fr2=&amp;fr=yfp-t-900&amp;tt=The+crowd+has+quieted,+but+an+electric+energy+from+the+packed+grandstands+fills+the+air.+The+diver+stands&amp;b=0&amp;ni=128&amp;no=16&amp;ts=&amp;tab=organic&amp;sigr=12bnnfjdk&amp;sigb=13mp69k6h&amp;sigi=128re87dm&amp;.crumb=4glpnJgQvpI&amp;fr=yfp-t-90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search.yahoo.com/images/view;_ylt=A0PDoS5ZEgpSIkYAkCqJzbkF;_ylu=X3oDMTFxcmo2am1uBHNlYwNzcgRzbGsDaW1nBG9pZANkM2U1OGNhODFhMDFkMTc0YTYxNjFlNjM5ZDhjOTcyMgRncG9zAzE-?back=http://images.search.yahoo.com/search/images?p=child+development&amp;n=30&amp;ei=utf-8&amp;y=Search&amp;fr=yfp-t-900&amp;tab=organic&amp;ri=1&amp;w=690&amp;h=688&amp;imgurl=trialx.com/curetalk/wp-content/blogs.dir/7/files/2011/05/diseases/Child_Development-3.png&amp;rurl=http://trialx.com/curebyte/2011/06/19/what-is-child-development/&amp;size=246KB&amp;name=%3cb%3eChild+Development%3c/b%3e&amp;p=child+development&amp;oid=d3e58ca81a01d174a6161e639d8c9722&amp;fr2=&amp;fr=yfp-t-900&amp;tt=%3cb%3eChild+Development%3c/b%3e&amp;b=0&amp;ni=96&amp;no=1&amp;ts=&amp;tab=organic&amp;sigr=120no2p9j&amp;sigb=13l387o7v&amp;sigi=12p8u3svl&amp;.crumb=4glpnJgQvpI&amp;fr=yfp-t-90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images.search.yahoo.com/images/view;_ylt=A0PDoS2YFgpStikAXp.JzbkF;_ylu=X3oDMTFxczg0YzI4BHNlYwNzcgRzbGsDaW1nBG9pZAM3NzlhYjUwZDkyMzAyYWE3YmUxNGE4MjkwM2U4ZmE4NgRncG9zAzE-?back=http://images.search.yahoo.com/search/images?p=case+studies&amp;n=30&amp;ei=utf-8&amp;y=Search&amp;fr=yfp-t-900&amp;tab=organic&amp;ri=1&amp;w=462&amp;h=383&amp;imgurl=www.internetmonk.com/wp-content/uploads/case-studies.jpg&amp;rurl=http://www.internetmonk.com/archive/case-study-a-pastoral-conversation&amp;size=69.7KB&amp;name=%3cb%3ecase%3c/b%3e-%3cb%3estudies%3c/b%3e&amp;p=case+studies&amp;oid=779ab50d92302aa7be14a82903e8fa86&amp;fr2=&amp;fr=yfp-t-900&amp;tt=%3cb%3ecase%3c/b%3e-%3cb%3estudies%3c/b%3e&amp;b=0&amp;ni=96&amp;no=1&amp;ts=&amp;tab=organic&amp;sigr=1260g3bps&amp;sigb=13g2e5ajg&amp;sigi=11ol7qsf0&amp;.crumb=4glpnJgQvpI&amp;fr=yfp-t-90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search.yahoo.com/images/view;_ylt=A0PDoTCeUAtSCUIALP6JzbkF;_ylu=X3oDMTFyN3NuMmkzBHNlYwNzcgRzbGsDaW1nBG9pZANlMzc2Zjk0ZDVhNWQyNWZjZDY5YjExMzk0Mjg4ZjEzNwRncG9zAzE4?back=http://images.search.yahoo.com/search/images?p=psychology+research+study&amp;fr=yfp-t-900&amp;fr2=piv-web&amp;tab=organic&amp;ri=18&amp;w=750&amp;h=750&amp;imgurl=newark.osu.edu/academics/degreesatnewark/psychology/PublishingImages/psi%20image.png&amp;rurl=http://newark.osu.edu/academics/degreesatnewark/psychology/Pages/AreasofStudy.aspx&amp;size=161.6KB&amp;name=Areas+of+%3cb%3eStudy%3c/b%3e&amp;p=psychology+research+study&amp;oid=e376f94d5a5d25fcd69b11394288f137&amp;fr2=piv-web&amp;fr=yfp-t-900&amp;tt=Areas+of+%3cb%3eStudy%3c/b%3e&amp;b=0&amp;ni=128&amp;no=18&amp;ts=&amp;tab=organic&amp;sigr=12igm9quc&amp;sigb=13j4b6l32&amp;sigi=12k0u1g6t&amp;.crumb=4glpnJgQvpI&amp;fr=yfp-t-90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thomasmayers.files.wordpress.com/2013/04/stanford_prison_experiment.jpg"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thomasmayers.files.wordpress.com/2013/04/albert.jpg" TargetMode="Externa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thomasmayers.files.wordpress.com/2013/04/albert.jpg" TargetMode="External"/><Relationship Id="rId7" Type="http://schemas.openxmlformats.org/officeDocument/2006/relationships/hyperlink" Target="http://thomasmayers.files.wordpress.com/2013/04/stanford_prison_experiment.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hyperlink" Target="http://thomasmayers.wordpress.com/2013/04/09/top-10-most-un-ethical-studies-in-psychology/" TargetMode="External"/><Relationship Id="rId5" Type="http://schemas.openxmlformats.org/officeDocument/2006/relationships/hyperlink" Target="http://thomasmayers.files.wordpress.com/2013/04/milgram-shock-box.jpg" TargetMode="External"/><Relationship Id="rId10" Type="http://schemas.openxmlformats.org/officeDocument/2006/relationships/image" Target="../media/image33.jpeg"/><Relationship Id="rId4" Type="http://schemas.openxmlformats.org/officeDocument/2006/relationships/image" Target="../media/image29.jpeg"/><Relationship Id="rId9" Type="http://schemas.openxmlformats.org/officeDocument/2006/relationships/hyperlink" Target="http://thomasmayers.files.wordpress.com/2013/04/monster-study.jp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upload.wikimedia.org/wikipedia/commons/1/13/Wundt.jpg"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hyperlink" Target="http://rds.yahoo.com/_ylt=A0WTefRQyoZMl3kAiGujzbkF/SIG=13bvpbnkn/EXP=1283988432/**http:/bp1.blogger.com/_c5KM9jPLEbc/Rn_VypjWIVI/AAAAAAAAAD0/JIXS30VWvjk/s400/Grejpg.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mages.search.yahoo.com/images/view;_ylt=A0PDoKkYVgtSP0cAo4GJzbkF;_ylu=X3oDMTFyNTJudGtuBHNlYwNzcgRzbGsDaW1nBG9pZAM0ODVhODU3OGE2M2UzZDk1NGU5MTRjMzAzZWQ2YjJkOQRncG9zAzc5?back=http://images.search.yahoo.com/search/images?p=structuralism+psychology&amp;n=30&amp;ei=utf-8&amp;y=Search&amp;fr=yfp-t-900&amp;tab=organic&amp;ri=79&amp;w=600&amp;h=600&amp;imgurl=psych1amyc.edublogs.org/files/2011/03/brain-1w019hd.jpg&amp;rurl=http://psych1amyc.edublogs.org/page/2/&amp;size=42.6KB&amp;name=amy+c&amp;#39;s+Blog+-+Just+another+Edublogs.org+weblog&amp;p=structuralism+psychology&amp;oid=485a8578a63e3d954e914c303ed6b2d9&amp;fr2=&amp;fr=yfp-t-900&amp;tt=amy+c&amp;#39;s+Blog+-+Just+another+Edublogs.org+weblog&amp;b=61&amp;ni=128&amp;no=79&amp;ts=&amp;tab=organic&amp;sigr=116ib5upj&amp;sigb=13t22848q&amp;sigi=11n2smns1&amp;.crumb=4glpnJgQvpI&amp;fr=yfp-t-90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jpeg"/><Relationship Id="rId7" Type="http://schemas.openxmlformats.org/officeDocument/2006/relationships/hyperlink" Target="http://en.wikipedia.org/wiki/File:James_Rowland_Angell.png" TargetMode="External"/><Relationship Id="rId2" Type="http://schemas.openxmlformats.org/officeDocument/2006/relationships/hyperlink" Target="http://rds.yahoo.com/_ylt=A2KJkIU8WodMdjsAOFKjzbkF/SIG=13eipu0ik/EXP=1284025276/**http:/2.bp.blogspot.com/_fgGTo5cZasU/RpqIc3MqmUI/AAAAAAAAAD4/xBaBcDYNpok/s400/William.bmp" TargetMode="Externa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en.wikipedia.org/wiki/File:John_Dewey_in_1902.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images.search.yahoo.com/images/view;_ylt=A0PDoS2NWAtSyQsAdMGJzbkF;_ylu=X3oDMTFyYzhndHE0BHNlYwNzcgRzbGsDaW1nBG9pZAM2OTU1Zjc1MTg5OGU1Y2ZjZWUyOGY3N2VkOTBkMzYxMwRncG9zAzE4?back=http://images.search.yahoo.com/search/images?p=functionalism+psychology&amp;fr=yfp-t-900&amp;fr2=piv-web&amp;tab=organic&amp;ri=18&amp;w=400&amp;h=287&amp;imgurl=2.bp.blogspot.com/_hfAYZzG11r8/SRvpD8W9iFI/AAAAAAAAAu8/ZVkbBWEgJfw/s400/Pioneers+of+Psychoanalysis.png&amp;rurl=http://psychology23.blogspot.com/2008/11/e-structuralism-and-functionalism.html&amp;size=161.1KB&amp;name=%3cb%3ePSYCHOLOGY%3c/b%3e:+E+Structuralism+and+%3cb%3eFunctionalism%3c/b%3e&amp;p=functionalism+psychology&amp;oid=6955f751898e5cfcee28f77ed90d3613&amp;fr2=piv-web&amp;fr=yfp-t-900&amp;tt=%3cb%3ePSYCHOLOGY%3c/b%3e:+E+Structuralism+and+%3cb%3eFunctionalism%3c/b%3e&amp;b=0&amp;ni=128&amp;no=18&amp;ts=&amp;tab=organic&amp;sigr=12f8qmrsc&amp;sigb=13i981p38&amp;sigi=136ls0hvu&amp;.crumb=4glpnJgQvpI&amp;fr=yfp-t-90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en.wikipedia.org/wiki/File:Clockwork_universe_by_Tim_Wetherell.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mages.search.yahoo.com/images/view;_ylt=A0PDoS7nTxNSI1AAuoKJzbkF;_ylu=X3oDMTFxM2F2azFhBHNlYwNzcgRzbGsDaW1nBG9pZAM3MTQ2OTcxMzY0ZmY5YzYzZTM2ZGE4NDFkNjkxNjY5MwRncG9zAzk-?back=http://images.search.yahoo.com/search/images?p=cultural+psycholgoy&amp;fr=yfp-t-900&amp;fr2=piv-web&amp;tab=organic&amp;ri=9&amp;w=130&amp;h=130&amp;imgurl=www.cpa.ca/stockphotos/4034887M.jpg&amp;rurl=http://www.cpa.ca/aboutcpa/cpasections/internationalandcrossculturalpsychology/&amp;size=17.2KB&amp;name=www.cpa.ca+%3e+International+and+Cross-%3cb%3eCultural+%3c/b%3ePsychology&amp;p=cultural+psychology&amp;oid=7146971364ff9c63e36da841d6916693&amp;fr2=piv-web&amp;fr=yfp-t-900&amp;rw=cultural+psychology&amp;tt=www.cpa.ca+%3e+International+and+Cross-%3cb%3eCultural+%3c/b%3ePsychology&amp;b=0&amp;ni=128&amp;no=9&amp;ts=&amp;tab=organic&amp;sigr=12fq79m7n&amp;sigb=13c86qtah&amp;sigi=113c6gd23&amp;.crumb=vMsdAyDhIR6&amp;fr=yfp-t-900"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images.search.yahoo.com/images/view;_ylt=A0PDoTCkUBNSikQApnOJzbkF;_ylu=X3oDMTFybnR2bTI1BHNlYwNzcgRzbGsDaW1nBG9pZAM3MzZiZmZlYjMzNWFmYTQ0NzZmYmVhMjg0MzA4ODk1NgRncG9zAzkw?back=http://images.search.yahoo.com/search/images?p=ethnocentrism&amp;n=30&amp;ei=utf-8&amp;y=Search&amp;fr=yfp-t-900&amp;tab=organic&amp;ri=90&amp;w=300&amp;h=256&amp;imgurl=www.cas.ilstu.edu/office/internationalaffairs/images/forlang_globe.JPG&amp;rurl=http://seastham.blogspot.com/2009/02/ethnocentrism-vs-cultural-relativism.html&amp;size=37.7KB&amp;name=...+%3cb%3eethnocentrism+%3c/b%3eand+cultural+relativism+%3cb%3eethnocentrism+%3c/b%3eis+defined+as&amp;p=ethnocentrism&amp;oid=736bffeb335afa4476fbea2843088956&amp;fr2=&amp;fr=yfp-t-900&amp;tt=...+%3cb%3eethnocentrism+%3c/b%3eand+cultural+relativism+%3cb%3eethnocentrism+%3c/b%3eis+defined+as&amp;b=61&amp;ni=128&amp;no=90&amp;ts=&amp;tab=organic&amp;sigr=12e056fnb&amp;sigb=13i2skera&amp;sigi=126ttgte6&amp;.crumb=vMsdAyDhIR6&amp;fr=yfp-t-900"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search.yahoo.com/images/view;_ylt=A0PDoTHpJQlSjFwARxGJzbkF;_ylu=X3oDMTFyYjVobmhnBHNlYwNzcgRzbGsDaW1nBG9pZANhNmJmZDhjOWM0MjAzMTVjNDEzNzAzOTYwZjFjMDMwNgRncG9zAzE5?back=http://images.search.yahoo.com/search/images?p=genetics&amp;fr=yfp-t-900&amp;fr2=piv-web&amp;tab=organic&amp;ri=19&amp;w=300&amp;h=225&amp;imgurl=www.asperbio.com/wp-content/uploads/2010/04/asper-dna-double-helics-biotech.jpg&amp;rurl=http://www.asperbio.com/genetics-allele-nucleotide-double-helix-nucleic-acids-adenine-heterozygous-homozygous-nucleotides-cytosine-dna-gene/introduction-to-genetics&amp;size=45.6KB&amp;name=About+%3cb%3egenetics+%3c/b%3e|+Asper+Biotech&amp;p=genetics&amp;oid=a6bfd8c9c420315c413703960f1c0306&amp;fr2=piv-web&amp;fr=yfp-t-900&amp;tt=About+%3cb%3egenetics+%3c/b%3e|+Asper+Biotech&amp;b=0&amp;ni=128&amp;no=19&amp;ts=&amp;tab=organic&amp;sigr=154241m0m&amp;sigb=13200bsa3&amp;sigi=12fsfv1i2&amp;.crumb=4glpnJgQvpI&amp;fr=yfp-t-90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latin typeface="Cooper Black" pitchFamily="18" charset="0"/>
              </a:rPr>
              <a:t>IB PSYCHOLOGY SL</a:t>
            </a:r>
            <a:endParaRPr lang="en-US" sz="4000" dirty="0">
              <a:latin typeface="Cooper Black" pitchFamily="18" charset="0"/>
            </a:endParaRPr>
          </a:p>
        </p:txBody>
      </p:sp>
      <p:sp>
        <p:nvSpPr>
          <p:cNvPr id="3" name="Subtitle 2"/>
          <p:cNvSpPr>
            <a:spLocks noGrp="1"/>
          </p:cNvSpPr>
          <p:nvPr>
            <p:ph type="subTitle" idx="1"/>
          </p:nvPr>
        </p:nvSpPr>
        <p:spPr/>
        <p:txBody>
          <a:bodyPr/>
          <a:lstStyle/>
          <a:p>
            <a:r>
              <a:rPr lang="en-US" dirty="0" smtClean="0"/>
              <a:t>Introduction to psychology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666284"/>
            <a:ext cx="3737192" cy="3637534"/>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
            <a:ext cx="2687066" cy="2687066"/>
          </a:xfrm>
          <a:prstGeom prst="rect">
            <a:avLst/>
          </a:prstGeom>
        </p:spPr>
      </p:pic>
    </p:spTree>
    <p:extLst>
      <p:ext uri="{BB962C8B-B14F-4D97-AF65-F5344CB8AC3E}">
        <p14:creationId xmlns:p14="http://schemas.microsoft.com/office/powerpoint/2010/main" val="42252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Harrington" pitchFamily="82" charset="0"/>
              </a:rPr>
              <a:t>Cognitive perspective</a:t>
            </a:r>
            <a:endParaRPr lang="en-US" sz="4400" b="1" dirty="0">
              <a:latin typeface="Harrington" pitchFamily="82" charset="0"/>
            </a:endParaRPr>
          </a:p>
        </p:txBody>
      </p:sp>
      <p:sp>
        <p:nvSpPr>
          <p:cNvPr id="3" name="Content Placeholder 2"/>
          <p:cNvSpPr>
            <a:spLocks noGrp="1"/>
          </p:cNvSpPr>
          <p:nvPr>
            <p:ph idx="1"/>
          </p:nvPr>
        </p:nvSpPr>
        <p:spPr/>
        <p:txBody>
          <a:bodyPr>
            <a:noAutofit/>
          </a:bodyPr>
          <a:lstStyle/>
          <a:p>
            <a:pPr>
              <a:buFont typeface="Wingdings" pitchFamily="2" charset="2"/>
              <a:buChar char="§"/>
            </a:pPr>
            <a:r>
              <a:rPr lang="en-US" sz="2400" b="0" dirty="0"/>
              <a:t>Cognitive psychology represents a vast array of research areas including cognitive psychology, </a:t>
            </a:r>
            <a:r>
              <a:rPr lang="en-US" sz="2400" b="0" dirty="0" smtClean="0"/>
              <a:t>cognitive science</a:t>
            </a:r>
            <a:r>
              <a:rPr lang="en-US" sz="2400" b="0" dirty="0"/>
              <a:t>, cognitive neuropsychology and cognitive neuroscience. </a:t>
            </a:r>
            <a:endParaRPr lang="en-US" sz="2400" b="0" dirty="0" smtClean="0"/>
          </a:p>
          <a:p>
            <a:pPr>
              <a:buFont typeface="Wingdings" pitchFamily="2" charset="2"/>
              <a:buChar char="§"/>
            </a:pPr>
            <a:endParaRPr lang="en-US" sz="2400" b="0" dirty="0"/>
          </a:p>
          <a:p>
            <a:pPr>
              <a:buFont typeface="Wingdings" pitchFamily="2" charset="2"/>
              <a:buChar char="§"/>
            </a:pPr>
            <a:r>
              <a:rPr lang="en-US" sz="2400" b="0" dirty="0" smtClean="0"/>
              <a:t>Topics </a:t>
            </a:r>
            <a:r>
              <a:rPr lang="en-US" sz="2400" b="0" dirty="0"/>
              <a:t>such as memory, </a:t>
            </a:r>
            <a:r>
              <a:rPr lang="en-US" sz="2400" b="0" dirty="0" smtClean="0"/>
              <a:t>perception, artificial </a:t>
            </a:r>
            <a:r>
              <a:rPr lang="en-US" sz="2400" b="0" dirty="0"/>
              <a:t>intelligence, amnesia and social cognition are studied. </a:t>
            </a:r>
            <a:endParaRPr lang="en-US" sz="2400" b="0" dirty="0" smtClean="0"/>
          </a:p>
          <a:p>
            <a:pPr>
              <a:buFont typeface="Wingdings" pitchFamily="2" charset="2"/>
              <a:buChar char="§"/>
            </a:pPr>
            <a:endParaRPr lang="en-US" sz="2400" b="0" dirty="0"/>
          </a:p>
          <a:p>
            <a:pPr>
              <a:buFont typeface="Wingdings" pitchFamily="2" charset="2"/>
              <a:buChar char="§"/>
            </a:pPr>
            <a:r>
              <a:rPr lang="en-US" sz="2400" b="0" dirty="0" smtClean="0"/>
              <a:t>Cognitive </a:t>
            </a:r>
            <a:r>
              <a:rPr lang="en-US" sz="2400" b="0" dirty="0"/>
              <a:t>psychologists use </a:t>
            </a:r>
            <a:r>
              <a:rPr lang="en-US" sz="2400" b="0" dirty="0" smtClean="0"/>
              <a:t>traditional research </a:t>
            </a:r>
            <a:r>
              <a:rPr lang="en-US" sz="2400" b="0" dirty="0"/>
              <a:t>methods (for example, experiments and verbal protocols) but there is an increasing focus on </a:t>
            </a:r>
            <a:r>
              <a:rPr lang="en-US" sz="2400" b="0" dirty="0" smtClean="0"/>
              <a:t>the use </a:t>
            </a:r>
            <a:r>
              <a:rPr lang="en-US" sz="2400" b="0" dirty="0"/>
              <a:t>of modern technology.</a:t>
            </a:r>
            <a:endParaRPr lang="en-US" sz="2400" dirty="0"/>
          </a:p>
        </p:txBody>
      </p:sp>
    </p:spTree>
    <p:extLst>
      <p:ext uri="{BB962C8B-B14F-4D97-AF65-F5344CB8AC3E}">
        <p14:creationId xmlns:p14="http://schemas.microsoft.com/office/powerpoint/2010/main" val="2150587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Harrington" pitchFamily="82" charset="0"/>
              </a:rPr>
              <a:t>Learning outcomes</a:t>
            </a:r>
            <a:endParaRPr lang="en-US" sz="4400" b="1" dirty="0">
              <a:latin typeface="Harrington" pitchFamily="82" charset="0"/>
            </a:endParaRPr>
          </a:p>
        </p:txBody>
      </p:sp>
      <p:sp>
        <p:nvSpPr>
          <p:cNvPr id="3" name="Content Placeholder 2"/>
          <p:cNvSpPr>
            <a:spLocks noGrp="1"/>
          </p:cNvSpPr>
          <p:nvPr>
            <p:ph idx="1"/>
          </p:nvPr>
        </p:nvSpPr>
        <p:spPr>
          <a:xfrm>
            <a:off x="381000" y="1447800"/>
            <a:ext cx="8382000" cy="4953000"/>
          </a:xfrm>
        </p:spPr>
        <p:txBody>
          <a:bodyPr>
            <a:normAutofit/>
          </a:bodyPr>
          <a:lstStyle/>
          <a:p>
            <a:r>
              <a:rPr lang="en-US" sz="2400" dirty="0"/>
              <a:t>General </a:t>
            </a:r>
            <a:r>
              <a:rPr lang="en-US" sz="2400" dirty="0" smtClean="0"/>
              <a:t>Outcomes</a:t>
            </a:r>
            <a:endParaRPr lang="en-US" sz="2400" dirty="0"/>
          </a:p>
          <a:p>
            <a:r>
              <a:rPr lang="en-US" sz="2400" b="0" dirty="0"/>
              <a:t>• Outline principles that define the cognitive level of analysis </a:t>
            </a:r>
            <a:r>
              <a:rPr lang="en-US" sz="2400" b="0" i="1" dirty="0"/>
              <a:t>(for example, mental representations </a:t>
            </a:r>
            <a:r>
              <a:rPr lang="en-US" sz="2400" b="0" i="1" dirty="0" smtClean="0"/>
              <a:t>guide behavior</a:t>
            </a:r>
            <a:r>
              <a:rPr lang="en-US" sz="2400" b="0" i="1" dirty="0"/>
              <a:t>, mental processes can be scientifically investigated)</a:t>
            </a:r>
            <a:r>
              <a:rPr lang="en-US" sz="2400" b="0" dirty="0"/>
              <a:t>.</a:t>
            </a:r>
          </a:p>
          <a:p>
            <a:r>
              <a:rPr lang="en-US" sz="2400" b="0" dirty="0"/>
              <a:t>• Explain how principles that define the cognitive level of analysis may be demonstrated in </a:t>
            </a:r>
            <a:r>
              <a:rPr lang="en-US" sz="2400" b="0" dirty="0" smtClean="0"/>
              <a:t>research (that </a:t>
            </a:r>
            <a:r>
              <a:rPr lang="en-US" sz="2400" b="0" dirty="0"/>
              <a:t>is, theories and/or studies</a:t>
            </a:r>
            <a:r>
              <a:rPr lang="en-US" sz="2400" b="0" dirty="0" smtClean="0"/>
              <a:t>).</a:t>
            </a:r>
            <a:endParaRPr lang="en-US" sz="2400" b="0" dirty="0"/>
          </a:p>
          <a:p>
            <a:r>
              <a:rPr lang="en-US" sz="2400" b="0" dirty="0"/>
              <a:t>• Discuss how and why particular research methods are used at the cognitive level of analysis </a:t>
            </a:r>
            <a:r>
              <a:rPr lang="en-US" sz="2400" b="0" i="1" dirty="0"/>
              <a:t>(</a:t>
            </a:r>
            <a:r>
              <a:rPr lang="en-US" sz="2400" b="0" i="1" dirty="0" smtClean="0"/>
              <a:t>for example</a:t>
            </a:r>
            <a:r>
              <a:rPr lang="en-US" sz="2400" b="0" i="1" dirty="0"/>
              <a:t>, experiments, observations, interviews)</a:t>
            </a:r>
            <a:r>
              <a:rPr lang="en-US" sz="2400" b="0" dirty="0"/>
              <a:t>.</a:t>
            </a:r>
          </a:p>
          <a:p>
            <a:r>
              <a:rPr lang="en-US" sz="2400" b="0" dirty="0"/>
              <a:t>• Discuss ethical considerations related to research studies at the cognitive level of analysis.</a:t>
            </a:r>
            <a:endParaRPr lang="en-US" sz="2400" dirty="0"/>
          </a:p>
        </p:txBody>
      </p:sp>
    </p:spTree>
    <p:extLst>
      <p:ext uri="{BB962C8B-B14F-4D97-AF65-F5344CB8AC3E}">
        <p14:creationId xmlns:p14="http://schemas.microsoft.com/office/powerpoint/2010/main" val="218286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Harrington" pitchFamily="82" charset="0"/>
              </a:rPr>
              <a:t>LEARNING OUTCOMES</a:t>
            </a:r>
            <a:endParaRPr lang="en-US" sz="4400" b="1" dirty="0">
              <a:latin typeface="Harrington" pitchFamily="82" charset="0"/>
            </a:endParaRPr>
          </a:p>
        </p:txBody>
      </p:sp>
      <p:sp>
        <p:nvSpPr>
          <p:cNvPr id="3" name="Content Placeholder 2"/>
          <p:cNvSpPr>
            <a:spLocks noGrp="1"/>
          </p:cNvSpPr>
          <p:nvPr>
            <p:ph idx="1"/>
          </p:nvPr>
        </p:nvSpPr>
        <p:spPr>
          <a:xfrm>
            <a:off x="381000" y="1143000"/>
            <a:ext cx="8382000" cy="5181600"/>
          </a:xfrm>
        </p:spPr>
        <p:txBody>
          <a:bodyPr>
            <a:noAutofit/>
          </a:bodyPr>
          <a:lstStyle/>
          <a:p>
            <a:pPr marL="0" indent="0"/>
            <a:r>
              <a:rPr lang="en-US" sz="2000" dirty="0" smtClean="0"/>
              <a:t>COGNITIVE PROCESSES</a:t>
            </a:r>
          </a:p>
          <a:p>
            <a:pPr>
              <a:buFont typeface="Arial" pitchFamily="34" charset="0"/>
              <a:buChar char="•"/>
            </a:pPr>
            <a:r>
              <a:rPr lang="en-US" sz="2000" b="0" dirty="0" smtClean="0"/>
              <a:t>Evaluate </a:t>
            </a:r>
            <a:r>
              <a:rPr lang="en-US" sz="2000" b="0" dirty="0"/>
              <a:t>schema theory with reference to research studies.</a:t>
            </a:r>
          </a:p>
          <a:p>
            <a:r>
              <a:rPr lang="en-US" sz="2000" b="0" dirty="0"/>
              <a:t>• Evaluate two models or theories of one cognitive process </a:t>
            </a:r>
            <a:r>
              <a:rPr lang="en-US" sz="2000" b="0" i="1" dirty="0"/>
              <a:t>(for example, memory, perception, </a:t>
            </a:r>
            <a:r>
              <a:rPr lang="en-US" sz="2000" b="0" i="1" dirty="0" smtClean="0"/>
              <a:t>language, decision‑making</a:t>
            </a:r>
            <a:r>
              <a:rPr lang="en-US" sz="2000" b="0" i="1" dirty="0"/>
              <a:t>) </a:t>
            </a:r>
            <a:r>
              <a:rPr lang="en-US" sz="2000" b="0" dirty="0"/>
              <a:t>with reference to research studies.</a:t>
            </a:r>
          </a:p>
          <a:p>
            <a:r>
              <a:rPr lang="en-US" sz="2000" b="0" dirty="0"/>
              <a:t>• Explain how biological factors may affect one cognitive process </a:t>
            </a:r>
            <a:r>
              <a:rPr lang="en-US" sz="2000" b="0" i="1" dirty="0"/>
              <a:t>(for example, Alzheimer’s disease, </a:t>
            </a:r>
            <a:r>
              <a:rPr lang="en-US" sz="2000" b="0" i="1" dirty="0" smtClean="0"/>
              <a:t>brain damage</a:t>
            </a:r>
            <a:r>
              <a:rPr lang="en-US" sz="2000" b="0" i="1" dirty="0"/>
              <a:t>, sleep deprivation)</a:t>
            </a:r>
            <a:r>
              <a:rPr lang="en-US" sz="2000" b="0" dirty="0"/>
              <a:t>.</a:t>
            </a:r>
          </a:p>
          <a:p>
            <a:r>
              <a:rPr lang="en-US" sz="2000" b="0" dirty="0"/>
              <a:t>• Discuss how social or cultural factors affect one cognitive process </a:t>
            </a:r>
            <a:r>
              <a:rPr lang="en-US" sz="2000" b="0" i="1" dirty="0"/>
              <a:t>(for example, </a:t>
            </a:r>
            <a:r>
              <a:rPr lang="en-US" sz="2000" b="0" i="1" dirty="0" smtClean="0"/>
              <a:t>education, carpentered-world </a:t>
            </a:r>
            <a:r>
              <a:rPr lang="en-US" sz="2000" b="0" i="1" dirty="0"/>
              <a:t>hypothesis, effect of video games on attention)</a:t>
            </a:r>
            <a:r>
              <a:rPr lang="en-US" sz="2000" b="0" dirty="0"/>
              <a:t>.</a:t>
            </a:r>
          </a:p>
          <a:p>
            <a:r>
              <a:rPr lang="en-US" sz="2000" b="0" dirty="0"/>
              <a:t>• With reference to relevant research studies, to what extent is one cognitive process reliable </a:t>
            </a:r>
            <a:r>
              <a:rPr lang="en-US" sz="2000" b="0" i="1" dirty="0"/>
              <a:t>(</a:t>
            </a:r>
            <a:r>
              <a:rPr lang="en-US" sz="2000" b="0" i="1" dirty="0" smtClean="0"/>
              <a:t>for example</a:t>
            </a:r>
            <a:r>
              <a:rPr lang="en-US" sz="2000" b="0" i="1" dirty="0"/>
              <a:t>, reconstructive memory, perception/visual </a:t>
            </a:r>
            <a:r>
              <a:rPr lang="en-US" sz="2000" b="0" i="1" dirty="0" smtClean="0"/>
              <a:t>illusions decision‑making/heuristics</a:t>
            </a:r>
            <a:r>
              <a:rPr lang="en-US" sz="2000" b="0" i="1" dirty="0"/>
              <a:t>)</a:t>
            </a:r>
            <a:r>
              <a:rPr lang="en-US" sz="2000" b="0" dirty="0"/>
              <a:t>?</a:t>
            </a:r>
          </a:p>
          <a:p>
            <a:r>
              <a:rPr lang="en-US" sz="2000" b="0" dirty="0"/>
              <a:t>• Discuss the use of technology in investigating cognitive processes </a:t>
            </a:r>
            <a:r>
              <a:rPr lang="en-US" sz="2000" b="0" i="1" dirty="0"/>
              <a:t>(for example, MRI (</a:t>
            </a:r>
            <a:r>
              <a:rPr lang="en-US" sz="2000" b="0" i="1" dirty="0" smtClean="0"/>
              <a:t>magnetic resonance </a:t>
            </a:r>
            <a:r>
              <a:rPr lang="en-US" sz="2000" b="0" i="1" dirty="0"/>
              <a:t>imaging) scans in memory research, fMRI scans in decision‑making research)</a:t>
            </a:r>
            <a:r>
              <a:rPr lang="en-US" sz="2000" b="0" dirty="0"/>
              <a:t>.</a:t>
            </a:r>
            <a:endParaRPr lang="en-US" sz="2000" dirty="0"/>
          </a:p>
        </p:txBody>
      </p:sp>
    </p:spTree>
    <p:extLst>
      <p:ext uri="{BB962C8B-B14F-4D97-AF65-F5344CB8AC3E}">
        <p14:creationId xmlns:p14="http://schemas.microsoft.com/office/powerpoint/2010/main" val="3093281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Harrington" pitchFamily="82" charset="0"/>
              </a:rPr>
              <a:t>LEARNING OUTCOMES</a:t>
            </a:r>
            <a:endParaRPr lang="en-US" sz="4400" b="1" dirty="0">
              <a:latin typeface="Harrington" pitchFamily="82" charset="0"/>
            </a:endParaRPr>
          </a:p>
        </p:txBody>
      </p:sp>
      <p:sp>
        <p:nvSpPr>
          <p:cNvPr id="3" name="Content Placeholder 2"/>
          <p:cNvSpPr>
            <a:spLocks noGrp="1"/>
          </p:cNvSpPr>
          <p:nvPr>
            <p:ph idx="1"/>
          </p:nvPr>
        </p:nvSpPr>
        <p:spPr>
          <a:xfrm>
            <a:off x="609600" y="1371600"/>
            <a:ext cx="7520940" cy="3579849"/>
          </a:xfrm>
        </p:spPr>
        <p:txBody>
          <a:bodyPr>
            <a:normAutofit lnSpcReduction="10000"/>
          </a:bodyPr>
          <a:lstStyle/>
          <a:p>
            <a:r>
              <a:rPr lang="en-US" sz="2400" dirty="0" smtClean="0"/>
              <a:t>COGNITION AND EMOTION</a:t>
            </a:r>
          </a:p>
          <a:p>
            <a:endParaRPr lang="en-US" sz="2400" dirty="0" smtClean="0"/>
          </a:p>
          <a:p>
            <a:pPr>
              <a:buFont typeface="Arial" pitchFamily="34" charset="0"/>
              <a:buChar char="•"/>
            </a:pPr>
            <a:r>
              <a:rPr lang="en-US" sz="2400" b="0" dirty="0" smtClean="0"/>
              <a:t>To </a:t>
            </a:r>
            <a:r>
              <a:rPr lang="en-US" sz="2400" b="0" dirty="0"/>
              <a:t>what extent do cognitive and biological factors interact in emotion </a:t>
            </a:r>
            <a:r>
              <a:rPr lang="en-US" sz="2400" b="0" i="1" dirty="0"/>
              <a:t>(for example, two factor </a:t>
            </a:r>
            <a:r>
              <a:rPr lang="en-US" sz="2400" b="0" i="1" dirty="0" smtClean="0"/>
              <a:t>theory, arousal </a:t>
            </a:r>
            <a:r>
              <a:rPr lang="en-US" sz="2400" b="0" i="1" dirty="0"/>
              <a:t>theory, Lazarus’ theory of appraisal</a:t>
            </a:r>
            <a:r>
              <a:rPr lang="en-US" sz="2400" b="0" i="1" dirty="0" smtClean="0"/>
              <a:t>)</a:t>
            </a:r>
            <a:r>
              <a:rPr lang="en-US" sz="2400" b="0" dirty="0" smtClean="0"/>
              <a:t>?</a:t>
            </a:r>
          </a:p>
          <a:p>
            <a:pPr>
              <a:buFont typeface="Arial" pitchFamily="34" charset="0"/>
              <a:buChar char="•"/>
            </a:pPr>
            <a:endParaRPr lang="en-US" sz="2400" b="0" dirty="0"/>
          </a:p>
          <a:p>
            <a:r>
              <a:rPr lang="en-US" sz="2400" b="0" dirty="0"/>
              <a:t>• Evaluate one theory of how emotion may affect one cognitive process </a:t>
            </a:r>
            <a:r>
              <a:rPr lang="en-US" sz="2400" b="0" i="1" dirty="0"/>
              <a:t>(for example, </a:t>
            </a:r>
            <a:r>
              <a:rPr lang="en-US" sz="2400" b="0" i="1" dirty="0" smtClean="0"/>
              <a:t>state-dependent memory</a:t>
            </a:r>
            <a:r>
              <a:rPr lang="en-US" sz="2400" b="0" i="1" dirty="0"/>
              <a:t>, flashbulb memory, affective filters)</a:t>
            </a:r>
            <a:r>
              <a:rPr lang="en-US" sz="2400" b="0" dirty="0"/>
              <a:t>.</a:t>
            </a:r>
            <a:endParaRPr lang="en-US" sz="2400" dirty="0"/>
          </a:p>
        </p:txBody>
      </p:sp>
    </p:spTree>
    <p:extLst>
      <p:ext uri="{BB962C8B-B14F-4D97-AF65-F5344CB8AC3E}">
        <p14:creationId xmlns:p14="http://schemas.microsoft.com/office/powerpoint/2010/main" val="3474566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62000"/>
          </a:xfrm>
        </p:spPr>
        <p:txBody>
          <a:bodyPr/>
          <a:lstStyle/>
          <a:p>
            <a:r>
              <a:rPr lang="en-US" sz="4400" b="1" dirty="0" smtClean="0">
                <a:latin typeface="Harrington" pitchFamily="82" charset="0"/>
              </a:rPr>
              <a:t>Socio-cultural perspective</a:t>
            </a:r>
            <a:endParaRPr lang="en-US" sz="4400" b="1" dirty="0">
              <a:latin typeface="Harrington" pitchFamily="82" charset="0"/>
            </a:endParaRPr>
          </a:p>
        </p:txBody>
      </p:sp>
      <p:sp>
        <p:nvSpPr>
          <p:cNvPr id="3" name="Content Placeholder 2"/>
          <p:cNvSpPr>
            <a:spLocks noGrp="1"/>
          </p:cNvSpPr>
          <p:nvPr>
            <p:ph idx="1"/>
          </p:nvPr>
        </p:nvSpPr>
        <p:spPr>
          <a:xfrm>
            <a:off x="304800" y="1219200"/>
            <a:ext cx="8305800" cy="5257800"/>
          </a:xfrm>
        </p:spPr>
        <p:txBody>
          <a:bodyPr>
            <a:noAutofit/>
          </a:bodyPr>
          <a:lstStyle/>
          <a:p>
            <a:pPr>
              <a:buFont typeface="Arial" pitchFamily="34" charset="0"/>
              <a:buChar char="•"/>
            </a:pPr>
            <a:r>
              <a:rPr lang="en-US" sz="2400" b="0" dirty="0"/>
              <a:t>At the third level of analysis, the biological and cognitive systems that make up the individual are </a:t>
            </a:r>
            <a:r>
              <a:rPr lang="en-US" sz="2400" b="0" dirty="0" smtClean="0"/>
              <a:t>embedded in </a:t>
            </a:r>
            <a:r>
              <a:rPr lang="en-US" sz="2400" b="0" dirty="0"/>
              <a:t>an even larger system of interrelationships with other individuals. </a:t>
            </a:r>
            <a:endParaRPr lang="en-US" sz="2400" b="0" dirty="0" smtClean="0"/>
          </a:p>
          <a:p>
            <a:pPr>
              <a:buFont typeface="Arial" pitchFamily="34" charset="0"/>
              <a:buChar char="•"/>
            </a:pPr>
            <a:r>
              <a:rPr lang="en-US" sz="2400" b="0" dirty="0" smtClean="0"/>
              <a:t>At </a:t>
            </a:r>
            <a:r>
              <a:rPr lang="en-US" sz="2400" b="0" dirty="0"/>
              <a:t>its beginning, psychology </a:t>
            </a:r>
            <a:r>
              <a:rPr lang="en-US" sz="2400" b="0" dirty="0" smtClean="0"/>
              <a:t>largely confined </a:t>
            </a:r>
            <a:r>
              <a:rPr lang="en-US" sz="2400" b="0" dirty="0"/>
              <a:t>itself to the study of the individual acting alone. As the discipline matured, a few </a:t>
            </a:r>
            <a:r>
              <a:rPr lang="en-US" sz="2400" b="0" dirty="0" smtClean="0"/>
              <a:t>psychologists recognized </a:t>
            </a:r>
            <a:r>
              <a:rPr lang="en-US" sz="2400" b="0" dirty="0"/>
              <a:t>that human </a:t>
            </a:r>
            <a:r>
              <a:rPr lang="en-US" sz="2400" b="0" dirty="0" smtClean="0"/>
              <a:t>behavior </a:t>
            </a:r>
            <a:r>
              <a:rPr lang="en-US" sz="2400" b="0" dirty="0"/>
              <a:t>could be fully understood only if the social context in which </a:t>
            </a:r>
            <a:r>
              <a:rPr lang="en-US" sz="2400" b="0" dirty="0" smtClean="0"/>
              <a:t>behavior occurred </a:t>
            </a:r>
            <a:r>
              <a:rPr lang="en-US" sz="2400" b="0" dirty="0"/>
              <a:t>was also taken into account. </a:t>
            </a:r>
            <a:endParaRPr lang="en-US" sz="2400" b="0" dirty="0" smtClean="0"/>
          </a:p>
          <a:p>
            <a:pPr>
              <a:buFont typeface="Arial" pitchFamily="34" charset="0"/>
              <a:buChar char="•"/>
            </a:pPr>
            <a:r>
              <a:rPr lang="en-US" sz="2400" b="0" dirty="0" smtClean="0"/>
              <a:t>This </a:t>
            </a:r>
            <a:r>
              <a:rPr lang="en-US" sz="2400" b="0" dirty="0"/>
              <a:t>recognition led to many investigations of social influence, </a:t>
            </a:r>
            <a:r>
              <a:rPr lang="en-US" sz="2400" b="0" dirty="0" smtClean="0"/>
              <a:t>that is</a:t>
            </a:r>
            <a:r>
              <a:rPr lang="en-US" sz="2400" b="0" dirty="0"/>
              <a:t>, how the presence and </a:t>
            </a:r>
            <a:r>
              <a:rPr lang="en-US" sz="2400" b="0" dirty="0" smtClean="0"/>
              <a:t>behavior </a:t>
            </a:r>
            <a:r>
              <a:rPr lang="en-US" sz="2400" b="0" dirty="0"/>
              <a:t>of one or a few people affect the </a:t>
            </a:r>
            <a:r>
              <a:rPr lang="en-US" sz="2400" b="0" dirty="0" smtClean="0"/>
              <a:t>behavior </a:t>
            </a:r>
            <a:r>
              <a:rPr lang="en-US" sz="2400" b="0" dirty="0"/>
              <a:t>and attitudes of </a:t>
            </a:r>
            <a:r>
              <a:rPr lang="en-US" sz="2400" b="0" dirty="0" smtClean="0"/>
              <a:t>another individual</a:t>
            </a:r>
            <a:r>
              <a:rPr lang="en-US" sz="2400" b="0" dirty="0"/>
              <a:t>.</a:t>
            </a:r>
            <a:endParaRPr lang="en-US" sz="2400" dirty="0"/>
          </a:p>
        </p:txBody>
      </p:sp>
    </p:spTree>
    <p:extLst>
      <p:ext uri="{BB962C8B-B14F-4D97-AF65-F5344CB8AC3E}">
        <p14:creationId xmlns:p14="http://schemas.microsoft.com/office/powerpoint/2010/main" val="3819031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Harrington" pitchFamily="82" charset="0"/>
              </a:rPr>
              <a:t>Learning outcomes</a:t>
            </a:r>
            <a:endParaRPr lang="en-US" sz="4400" b="1" dirty="0">
              <a:latin typeface="Harrington" pitchFamily="82" charset="0"/>
            </a:endParaRPr>
          </a:p>
        </p:txBody>
      </p:sp>
      <p:sp>
        <p:nvSpPr>
          <p:cNvPr id="3" name="Content Placeholder 2"/>
          <p:cNvSpPr>
            <a:spLocks noGrp="1"/>
          </p:cNvSpPr>
          <p:nvPr>
            <p:ph idx="1"/>
          </p:nvPr>
        </p:nvSpPr>
        <p:spPr>
          <a:xfrm>
            <a:off x="304800" y="838200"/>
            <a:ext cx="8153400" cy="5181600"/>
          </a:xfrm>
        </p:spPr>
        <p:txBody>
          <a:bodyPr>
            <a:noAutofit/>
          </a:bodyPr>
          <a:lstStyle/>
          <a:p>
            <a:pPr>
              <a:buFont typeface="Arial" pitchFamily="34" charset="0"/>
              <a:buChar char="•"/>
            </a:pPr>
            <a:endParaRPr lang="en-US" sz="2000" b="0" dirty="0" smtClean="0"/>
          </a:p>
          <a:p>
            <a:pPr marL="0" indent="0"/>
            <a:r>
              <a:rPr lang="en-US" sz="2000" dirty="0" smtClean="0"/>
              <a:t>General Outcomes:</a:t>
            </a:r>
            <a:endParaRPr lang="en-US" sz="2000" dirty="0"/>
          </a:p>
          <a:p>
            <a:pPr>
              <a:buFont typeface="Arial" pitchFamily="34" charset="0"/>
              <a:buChar char="•"/>
            </a:pPr>
            <a:r>
              <a:rPr lang="en-US" sz="2000" b="0" dirty="0" smtClean="0"/>
              <a:t>Outline </a:t>
            </a:r>
            <a:r>
              <a:rPr lang="en-US" sz="2000" b="0" dirty="0"/>
              <a:t>principles that define the sociocultural • level of analysis </a:t>
            </a:r>
            <a:r>
              <a:rPr lang="en-US" sz="2000" b="0" i="1" dirty="0"/>
              <a:t>(for example, the social and </a:t>
            </a:r>
            <a:r>
              <a:rPr lang="en-US" sz="2000" b="0" i="1" dirty="0" smtClean="0"/>
              <a:t>cultural environment </a:t>
            </a:r>
            <a:r>
              <a:rPr lang="en-US" sz="2000" b="0" i="1" dirty="0"/>
              <a:t>influences individual </a:t>
            </a:r>
            <a:r>
              <a:rPr lang="en-US" sz="2000" b="0" i="1" dirty="0" smtClean="0"/>
              <a:t>behavior</a:t>
            </a:r>
            <a:r>
              <a:rPr lang="en-US" sz="2000" b="0" i="1" dirty="0"/>
              <a:t>; we want connectedness with, and a sense of belonging </a:t>
            </a:r>
            <a:r>
              <a:rPr lang="en-US" sz="2000" b="0" i="1" dirty="0" smtClean="0"/>
              <a:t>to, others</a:t>
            </a:r>
            <a:r>
              <a:rPr lang="en-US" sz="2000" b="0" i="1" dirty="0"/>
              <a:t>; we construct our conceptions of the individual and social self)</a:t>
            </a:r>
            <a:r>
              <a:rPr lang="en-US" sz="2000" b="0" dirty="0"/>
              <a:t>.</a:t>
            </a:r>
          </a:p>
          <a:p>
            <a:pPr>
              <a:buFont typeface="Arial" pitchFamily="34" charset="0"/>
              <a:buChar char="•"/>
            </a:pPr>
            <a:r>
              <a:rPr lang="en-US" sz="2000" b="0" dirty="0" smtClean="0"/>
              <a:t>Explain </a:t>
            </a:r>
            <a:r>
              <a:rPr lang="en-US" sz="2000" b="0" dirty="0"/>
              <a:t>how principles that define the sociocultural level of analysis may be demonstrated in </a:t>
            </a:r>
            <a:r>
              <a:rPr lang="en-US" sz="2000" b="0" dirty="0" smtClean="0"/>
              <a:t>research (that </a:t>
            </a:r>
            <a:r>
              <a:rPr lang="en-US" sz="2000" b="0" dirty="0"/>
              <a:t>is, theories and/or studies).</a:t>
            </a:r>
          </a:p>
          <a:p>
            <a:pPr>
              <a:buFont typeface="Arial" pitchFamily="34" charset="0"/>
              <a:buChar char="•"/>
            </a:pPr>
            <a:r>
              <a:rPr lang="en-US" sz="2000" b="0" dirty="0" smtClean="0"/>
              <a:t>Discuss </a:t>
            </a:r>
            <a:r>
              <a:rPr lang="en-US" sz="2000" b="0" dirty="0"/>
              <a:t>how and why particular research methods are used at the sociocultural level of analysis </a:t>
            </a:r>
            <a:r>
              <a:rPr lang="en-US" sz="2000" b="0" i="1" dirty="0"/>
              <a:t>(</a:t>
            </a:r>
            <a:r>
              <a:rPr lang="en-US" sz="2000" b="0" i="1" dirty="0" smtClean="0"/>
              <a:t>for example</a:t>
            </a:r>
            <a:r>
              <a:rPr lang="en-US" sz="2000" b="0" i="1" dirty="0"/>
              <a:t>, participant/naturalistic observation, interviews, case studies)</a:t>
            </a:r>
            <a:r>
              <a:rPr lang="en-US" sz="2000" b="0" dirty="0"/>
              <a:t>.</a:t>
            </a:r>
          </a:p>
          <a:p>
            <a:pPr>
              <a:buFont typeface="Arial" pitchFamily="34" charset="0"/>
              <a:buChar char="•"/>
            </a:pPr>
            <a:r>
              <a:rPr lang="en-US" sz="2000" b="0" dirty="0" smtClean="0"/>
              <a:t>Discuss </a:t>
            </a:r>
            <a:r>
              <a:rPr lang="en-US" sz="2000" b="0" dirty="0"/>
              <a:t>ethical considerations related to research studies at the sociocultural level of analysis.</a:t>
            </a:r>
            <a:endParaRPr lang="en-US" sz="2000" dirty="0"/>
          </a:p>
        </p:txBody>
      </p:sp>
    </p:spTree>
    <p:extLst>
      <p:ext uri="{BB962C8B-B14F-4D97-AF65-F5344CB8AC3E}">
        <p14:creationId xmlns:p14="http://schemas.microsoft.com/office/powerpoint/2010/main" val="131340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81000"/>
            <a:ext cx="8016240" cy="533400"/>
          </a:xfrm>
        </p:spPr>
        <p:txBody>
          <a:bodyPr/>
          <a:lstStyle/>
          <a:p>
            <a:r>
              <a:rPr lang="en-US" sz="4400" b="1" dirty="0" smtClean="0">
                <a:latin typeface="Harrington" pitchFamily="82" charset="0"/>
              </a:rPr>
              <a:t>Socio-cultural cognition</a:t>
            </a:r>
            <a:endParaRPr lang="en-US" sz="4400" b="1" dirty="0">
              <a:latin typeface="Harrington" pitchFamily="82" charset="0"/>
            </a:endParaRPr>
          </a:p>
        </p:txBody>
      </p:sp>
      <p:sp>
        <p:nvSpPr>
          <p:cNvPr id="3" name="Content Placeholder 2"/>
          <p:cNvSpPr>
            <a:spLocks noGrp="1"/>
          </p:cNvSpPr>
          <p:nvPr>
            <p:ph idx="1"/>
          </p:nvPr>
        </p:nvSpPr>
        <p:spPr>
          <a:xfrm>
            <a:off x="762000" y="1447800"/>
            <a:ext cx="7406640" cy="4766772"/>
          </a:xfrm>
        </p:spPr>
        <p:txBody>
          <a:bodyPr>
            <a:normAutofit/>
          </a:bodyPr>
          <a:lstStyle/>
          <a:p>
            <a:r>
              <a:rPr lang="en-US" b="0" dirty="0"/>
              <a:t>• </a:t>
            </a:r>
            <a:r>
              <a:rPr lang="en-US" sz="2400" b="0" dirty="0"/>
              <a:t>Describe the role of situational and dispositional factors in explaining </a:t>
            </a:r>
            <a:r>
              <a:rPr lang="en-US" sz="2400" b="0" dirty="0" smtClean="0"/>
              <a:t>behavior</a:t>
            </a:r>
            <a:r>
              <a:rPr lang="en-US" sz="2400" b="0" dirty="0"/>
              <a:t>.</a:t>
            </a:r>
          </a:p>
          <a:p>
            <a:r>
              <a:rPr lang="en-US" sz="2400" b="0" dirty="0"/>
              <a:t>• Discuss two errors in attributions </a:t>
            </a:r>
            <a:r>
              <a:rPr lang="en-US" sz="2400" b="0" i="1" dirty="0"/>
              <a:t>(for example, fundamental attribution error, illusory </a:t>
            </a:r>
            <a:r>
              <a:rPr lang="en-US" sz="2400" b="0" i="1" dirty="0" smtClean="0"/>
              <a:t>correlation, self‑serving </a:t>
            </a:r>
            <a:r>
              <a:rPr lang="en-US" sz="2400" b="0" i="1" dirty="0"/>
              <a:t>bias)</a:t>
            </a:r>
            <a:r>
              <a:rPr lang="en-US" sz="2400" b="0" dirty="0"/>
              <a:t>.</a:t>
            </a:r>
          </a:p>
          <a:p>
            <a:r>
              <a:rPr lang="en-US" sz="2400" b="0" dirty="0"/>
              <a:t>• Evaluate social identity theory, making reference to relevant studies.</a:t>
            </a:r>
          </a:p>
          <a:p>
            <a:r>
              <a:rPr lang="en-US" sz="2400" b="0" dirty="0"/>
              <a:t>• Explain the formation of stereotypes and their effect on </a:t>
            </a:r>
            <a:r>
              <a:rPr lang="en-US" sz="2400" b="0" dirty="0" smtClean="0"/>
              <a:t>behavior</a:t>
            </a:r>
            <a:r>
              <a:rPr lang="en-US" sz="2400" b="0" dirty="0"/>
              <a:t>.</a:t>
            </a:r>
            <a:endParaRPr lang="en-US" sz="2400" dirty="0"/>
          </a:p>
        </p:txBody>
      </p:sp>
    </p:spTree>
    <p:extLst>
      <p:ext uri="{BB962C8B-B14F-4D97-AF65-F5344CB8AC3E}">
        <p14:creationId xmlns:p14="http://schemas.microsoft.com/office/powerpoint/2010/main" val="93156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685800"/>
          </a:xfrm>
        </p:spPr>
        <p:txBody>
          <a:bodyPr/>
          <a:lstStyle/>
          <a:p>
            <a:r>
              <a:rPr lang="en-US" sz="4400" b="1" dirty="0" smtClean="0">
                <a:latin typeface="Harrington" pitchFamily="82" charset="0"/>
              </a:rPr>
              <a:t>Social and Cultural norms</a:t>
            </a:r>
            <a:endParaRPr lang="en-US" sz="4400" b="1" dirty="0">
              <a:latin typeface="Harrington" pitchFamily="82" charset="0"/>
            </a:endParaRPr>
          </a:p>
        </p:txBody>
      </p:sp>
      <p:sp>
        <p:nvSpPr>
          <p:cNvPr id="3" name="Content Placeholder 2"/>
          <p:cNvSpPr>
            <a:spLocks noGrp="1"/>
          </p:cNvSpPr>
          <p:nvPr>
            <p:ph idx="1"/>
          </p:nvPr>
        </p:nvSpPr>
        <p:spPr>
          <a:xfrm>
            <a:off x="822960" y="1100628"/>
            <a:ext cx="7787640" cy="5452572"/>
          </a:xfrm>
        </p:spPr>
        <p:txBody>
          <a:bodyPr>
            <a:normAutofit/>
          </a:bodyPr>
          <a:lstStyle/>
          <a:p>
            <a:r>
              <a:rPr lang="en-US" sz="2000" dirty="0"/>
              <a:t>Social norms</a:t>
            </a:r>
          </a:p>
          <a:p>
            <a:r>
              <a:rPr lang="en-US" sz="2000" b="0" dirty="0"/>
              <a:t>• Explain social learning theory, making reference to two relevant studies.</a:t>
            </a:r>
          </a:p>
          <a:p>
            <a:r>
              <a:rPr lang="en-US" sz="2000" b="0" dirty="0"/>
              <a:t>• Discuss the use of compliance techniques </a:t>
            </a:r>
            <a:r>
              <a:rPr lang="en-US" sz="2000" b="0" i="1" dirty="0"/>
              <a:t>(for example, lowballing, foot‑in‑the‑door, reciprocity)</a:t>
            </a:r>
            <a:r>
              <a:rPr lang="en-US" sz="2000" b="0" dirty="0"/>
              <a:t>.</a:t>
            </a:r>
          </a:p>
          <a:p>
            <a:r>
              <a:rPr lang="en-US" sz="2000" b="0" dirty="0"/>
              <a:t>• Evaluate research on conformity to group norms.</a:t>
            </a:r>
          </a:p>
          <a:p>
            <a:r>
              <a:rPr lang="en-US" sz="2000" b="0" dirty="0"/>
              <a:t>• Discuss factors influencing conformity </a:t>
            </a:r>
            <a:r>
              <a:rPr lang="en-US" sz="2000" b="0" i="1" dirty="0"/>
              <a:t>(for example, culture, groupthink, risky shift, minority influence)</a:t>
            </a:r>
            <a:r>
              <a:rPr lang="en-US" sz="2000" b="0" dirty="0"/>
              <a:t>.</a:t>
            </a:r>
          </a:p>
          <a:p>
            <a:r>
              <a:rPr lang="en-US" sz="2000" dirty="0"/>
              <a:t>Cultural norms</a:t>
            </a:r>
          </a:p>
          <a:p>
            <a:r>
              <a:rPr lang="en-US" sz="2000" b="0" dirty="0"/>
              <a:t>• Define the terms “culture” and “cultural norms”.</a:t>
            </a:r>
          </a:p>
          <a:p>
            <a:r>
              <a:rPr lang="en-US" sz="2000" b="0" dirty="0"/>
              <a:t>• Examine the role of two cultural dimensions on </a:t>
            </a:r>
            <a:r>
              <a:rPr lang="en-US" sz="2000" b="0" dirty="0" smtClean="0"/>
              <a:t>behavior </a:t>
            </a:r>
            <a:r>
              <a:rPr lang="en-US" sz="2000" b="0" i="1" dirty="0"/>
              <a:t>(for example, </a:t>
            </a:r>
            <a:r>
              <a:rPr lang="en-US" sz="2000" b="0" i="1" dirty="0" smtClean="0"/>
              <a:t>individualism/collectivism, power </a:t>
            </a:r>
            <a:r>
              <a:rPr lang="en-US" sz="2000" b="0" i="1" dirty="0"/>
              <a:t>distance, uncertainty avoidance, Confucian dynamism, masculinity/femininity)</a:t>
            </a:r>
            <a:r>
              <a:rPr lang="en-US" sz="2000" b="0" dirty="0"/>
              <a:t>.</a:t>
            </a:r>
          </a:p>
          <a:p>
            <a:r>
              <a:rPr lang="en-US" sz="2000" b="0" dirty="0"/>
              <a:t>• Using one or more examples, explain “emic” and “etic” concepts.</a:t>
            </a:r>
            <a:endParaRPr lang="en-US" sz="2000" dirty="0"/>
          </a:p>
        </p:txBody>
      </p:sp>
    </p:spTree>
    <p:extLst>
      <p:ext uri="{BB962C8B-B14F-4D97-AF65-F5344CB8AC3E}">
        <p14:creationId xmlns:p14="http://schemas.microsoft.com/office/powerpoint/2010/main" val="128251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520940" cy="548640"/>
          </a:xfrm>
        </p:spPr>
        <p:txBody>
          <a:bodyPr/>
          <a:lstStyle/>
          <a:p>
            <a:r>
              <a:rPr lang="en-US" sz="4400" b="1" dirty="0" smtClean="0">
                <a:latin typeface="Harrington" pitchFamily="82" charset="0"/>
              </a:rPr>
              <a:t>Part 2:  option</a:t>
            </a:r>
            <a:endParaRPr lang="en-US" sz="4400" b="1" dirty="0">
              <a:latin typeface="Harrington" pitchFamily="82" charset="0"/>
            </a:endParaRPr>
          </a:p>
        </p:txBody>
      </p:sp>
      <p:sp>
        <p:nvSpPr>
          <p:cNvPr id="3" name="Content Placeholder 2"/>
          <p:cNvSpPr>
            <a:spLocks noGrp="1"/>
          </p:cNvSpPr>
          <p:nvPr>
            <p:ph idx="1"/>
          </p:nvPr>
        </p:nvSpPr>
        <p:spPr>
          <a:xfrm>
            <a:off x="304800" y="1524000"/>
            <a:ext cx="8229600" cy="3733800"/>
          </a:xfrm>
        </p:spPr>
        <p:txBody>
          <a:bodyPr>
            <a:noAutofit/>
          </a:bodyPr>
          <a:lstStyle/>
          <a:p>
            <a:r>
              <a:rPr lang="en-US" sz="2400" dirty="0" smtClean="0"/>
              <a:t>One </a:t>
            </a:r>
            <a:r>
              <a:rPr lang="en-US" sz="2400" dirty="0"/>
              <a:t>option from the following list must be studied:</a:t>
            </a:r>
          </a:p>
          <a:p>
            <a:r>
              <a:rPr lang="en-US" sz="2400" dirty="0"/>
              <a:t> </a:t>
            </a:r>
          </a:p>
          <a:p>
            <a:r>
              <a:rPr lang="en-US" sz="2400" dirty="0"/>
              <a:t>	</a:t>
            </a:r>
            <a:r>
              <a:rPr lang="en-US" sz="2400" b="0" dirty="0"/>
              <a:t>Abnormal Psychology</a:t>
            </a:r>
          </a:p>
          <a:p>
            <a:r>
              <a:rPr lang="en-US" sz="2400" b="0" dirty="0"/>
              <a:t> </a:t>
            </a:r>
          </a:p>
          <a:p>
            <a:r>
              <a:rPr lang="en-US" sz="2400" b="0" dirty="0"/>
              <a:t>	Developmental Psychology</a:t>
            </a:r>
          </a:p>
          <a:p>
            <a:r>
              <a:rPr lang="en-US" sz="2400" b="0" dirty="0"/>
              <a:t> </a:t>
            </a:r>
          </a:p>
          <a:p>
            <a:r>
              <a:rPr lang="en-US" sz="2400" b="0" dirty="0"/>
              <a:t>	Health Psychology</a:t>
            </a:r>
          </a:p>
          <a:p>
            <a:r>
              <a:rPr lang="en-US" sz="2400" b="0" dirty="0"/>
              <a:t> </a:t>
            </a:r>
          </a:p>
          <a:p>
            <a:r>
              <a:rPr lang="en-US" sz="2400" b="0" dirty="0"/>
              <a:t>	Psychology of Human Relationships</a:t>
            </a:r>
          </a:p>
          <a:p>
            <a:r>
              <a:rPr lang="en-US" sz="2400" b="0" dirty="0"/>
              <a:t> </a:t>
            </a:r>
          </a:p>
          <a:p>
            <a:r>
              <a:rPr lang="en-US" sz="2400" b="0" dirty="0"/>
              <a:t>	Sports Psychology</a:t>
            </a:r>
          </a:p>
          <a:p>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429000"/>
            <a:ext cx="2743200" cy="2743200"/>
          </a:xfrm>
          <a:prstGeom prst="rect">
            <a:avLst/>
          </a:prstGeom>
        </p:spPr>
      </p:pic>
    </p:spTree>
    <p:extLst>
      <p:ext uri="{BB962C8B-B14F-4D97-AF65-F5344CB8AC3E}">
        <p14:creationId xmlns:p14="http://schemas.microsoft.com/office/powerpoint/2010/main" val="2423647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82000" cy="4876800"/>
          </a:xfrm>
        </p:spPr>
        <p:txBody>
          <a:bodyPr>
            <a:normAutofit fontScale="85000" lnSpcReduction="20000"/>
          </a:bodyPr>
          <a:lstStyle/>
          <a:p>
            <a:pPr>
              <a:buFont typeface="Arial" pitchFamily="34" charset="0"/>
              <a:buChar char="•"/>
            </a:pPr>
            <a:r>
              <a:rPr lang="en-US" sz="2800" b="0" dirty="0"/>
              <a:t>Abnormal psychology focuses on diagnosing, explaining and treating humans suffering from </a:t>
            </a:r>
            <a:r>
              <a:rPr lang="en-US" sz="2800" b="0" dirty="0" smtClean="0"/>
              <a:t>psychological disorders</a:t>
            </a:r>
            <a:r>
              <a:rPr lang="en-US" sz="2800" b="0" dirty="0"/>
              <a:t>. This option begins with a consideration of normal and abnormal </a:t>
            </a:r>
            <a:r>
              <a:rPr lang="en-US" sz="2800" b="0" dirty="0" smtClean="0"/>
              <a:t>behavior</a:t>
            </a:r>
            <a:r>
              <a:rPr lang="en-US" sz="2800" b="0" dirty="0"/>
              <a:t>. An </a:t>
            </a:r>
            <a:r>
              <a:rPr lang="en-US" sz="2800" b="0" dirty="0" smtClean="0"/>
              <a:t>understanding of </a:t>
            </a:r>
            <a:r>
              <a:rPr lang="en-US" sz="2800" b="0" dirty="0"/>
              <a:t>issues related to diagnosis provides a framework for the subsequent study of disorders and </a:t>
            </a:r>
            <a:r>
              <a:rPr lang="en-US" sz="2800" b="0" dirty="0" smtClean="0"/>
              <a:t>therapeutic approaches</a:t>
            </a:r>
            <a:r>
              <a:rPr lang="en-US" sz="2800" b="0" dirty="0"/>
              <a:t>.</a:t>
            </a:r>
            <a:endParaRPr lang="en-US" sz="2800" dirty="0" smtClean="0"/>
          </a:p>
          <a:p>
            <a:endParaRPr lang="en-US" sz="2800" dirty="0"/>
          </a:p>
          <a:p>
            <a:r>
              <a:rPr lang="en-US" sz="2800" dirty="0" smtClean="0"/>
              <a:t>Understanding and treatment of dysfunctional behavior.</a:t>
            </a:r>
          </a:p>
          <a:p>
            <a:r>
              <a:rPr lang="en-US" sz="2800" dirty="0" smtClean="0"/>
              <a:t>Anxiety disorders</a:t>
            </a:r>
          </a:p>
          <a:p>
            <a:r>
              <a:rPr lang="en-US" sz="2800" dirty="0" smtClean="0"/>
              <a:t>Schizophrenia</a:t>
            </a:r>
          </a:p>
          <a:p>
            <a:r>
              <a:rPr lang="en-US" sz="2800" dirty="0" smtClean="0"/>
              <a:t>Obsessive compulsive behavior</a:t>
            </a:r>
          </a:p>
          <a:p>
            <a:r>
              <a:rPr lang="en-US" sz="2800" dirty="0" smtClean="0"/>
              <a:t>Serial killers</a:t>
            </a:r>
          </a:p>
          <a:p>
            <a:endParaRPr lang="en-US" dirty="0" smtClean="0"/>
          </a:p>
          <a:p>
            <a:endParaRPr lang="en-US" dirty="0"/>
          </a:p>
        </p:txBody>
      </p:sp>
      <p:sp>
        <p:nvSpPr>
          <p:cNvPr id="3" name="Title 2"/>
          <p:cNvSpPr>
            <a:spLocks noGrp="1"/>
          </p:cNvSpPr>
          <p:nvPr>
            <p:ph type="title"/>
          </p:nvPr>
        </p:nvSpPr>
        <p:spPr/>
        <p:txBody>
          <a:bodyPr>
            <a:noAutofit/>
          </a:bodyPr>
          <a:lstStyle/>
          <a:p>
            <a:r>
              <a:rPr lang="en-US" sz="4400" b="1" dirty="0" smtClean="0">
                <a:latin typeface="Harrington" pitchFamily="82" charset="0"/>
              </a:rPr>
              <a:t>Abnormal Psychology</a:t>
            </a:r>
            <a:endParaRPr lang="en-US" sz="4400" b="1" dirty="0">
              <a:latin typeface="Harrington"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351274"/>
            <a:ext cx="2705100" cy="2506726"/>
          </a:xfrm>
          <a:prstGeom prst="rect">
            <a:avLst/>
          </a:prstGeom>
        </p:spPr>
      </p:pic>
    </p:spTree>
    <p:extLst>
      <p:ext uri="{BB962C8B-B14F-4D97-AF65-F5344CB8AC3E}">
        <p14:creationId xmlns:p14="http://schemas.microsoft.com/office/powerpoint/2010/main" val="1551950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itchFamily="34" charset="0"/>
              <a:buChar char="•"/>
            </a:pPr>
            <a:r>
              <a:rPr lang="en-US" sz="2000" b="0" dirty="0" smtClean="0"/>
              <a:t>Psychology is a broad and diverse area of endeavor, one that has evolved from relatively humble beginnings in the nineteenth century into a science that is now concerned with a great many different aspects of our lives.</a:t>
            </a:r>
          </a:p>
          <a:p>
            <a:pPr>
              <a:buFont typeface="Arial" pitchFamily="34" charset="0"/>
              <a:buChar char="•"/>
            </a:pPr>
            <a:endParaRPr lang="en-US" sz="2000" b="0" dirty="0" smtClean="0"/>
          </a:p>
          <a:p>
            <a:pPr>
              <a:buFont typeface="Arial" pitchFamily="34" charset="0"/>
              <a:buChar char="•"/>
            </a:pPr>
            <a:r>
              <a:rPr lang="en-US" sz="2000" b="0" dirty="0" smtClean="0"/>
              <a:t>Modern psychology  is comprised of many specialty areas that are interwoven</a:t>
            </a:r>
            <a:endParaRPr lang="en-US" sz="2000" b="0" dirty="0"/>
          </a:p>
        </p:txBody>
      </p:sp>
      <p:sp>
        <p:nvSpPr>
          <p:cNvPr id="3" name="Title 2"/>
          <p:cNvSpPr>
            <a:spLocks noGrp="1"/>
          </p:cNvSpPr>
          <p:nvPr>
            <p:ph type="title"/>
          </p:nvPr>
        </p:nvSpPr>
        <p:spPr>
          <a:xfrm>
            <a:off x="1143000" y="228600"/>
            <a:ext cx="7520940" cy="548640"/>
          </a:xfrm>
        </p:spPr>
        <p:txBody>
          <a:bodyPr/>
          <a:lstStyle/>
          <a:p>
            <a:r>
              <a:rPr lang="en-US" sz="4400" b="1" dirty="0" smtClean="0">
                <a:solidFill>
                  <a:schemeClr val="tx1"/>
                </a:solidFill>
                <a:latin typeface="Bradley Hand ITC" pitchFamily="66" charset="0"/>
              </a:rPr>
              <a:t>What is Psychology?</a:t>
            </a:r>
            <a:endParaRPr lang="en-US" sz="4400" b="1" dirty="0">
              <a:solidFill>
                <a:schemeClr val="tx1"/>
              </a:solidFill>
              <a:latin typeface="Bradley Hand ITC"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00"/>
            <a:ext cx="1752600" cy="22558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495800"/>
            <a:ext cx="2014538" cy="19823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657600"/>
            <a:ext cx="1981200" cy="1981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0" y="3917543"/>
            <a:ext cx="1581150" cy="2498217"/>
          </a:xfrm>
          <a:prstGeom prst="rect">
            <a:avLst/>
          </a:prstGeom>
        </p:spPr>
      </p:pic>
      <p:sp>
        <p:nvSpPr>
          <p:cNvPr id="8" name="TextBox 7"/>
          <p:cNvSpPr txBox="1"/>
          <p:nvPr/>
        </p:nvSpPr>
        <p:spPr>
          <a:xfrm>
            <a:off x="990600" y="6108773"/>
            <a:ext cx="1447800" cy="369332"/>
          </a:xfrm>
          <a:prstGeom prst="rect">
            <a:avLst/>
          </a:prstGeom>
          <a:noFill/>
        </p:spPr>
        <p:txBody>
          <a:bodyPr wrap="square" rtlCol="0">
            <a:spAutoFit/>
          </a:bodyPr>
          <a:lstStyle/>
          <a:p>
            <a:r>
              <a:rPr lang="en-US" dirty="0" smtClean="0"/>
              <a:t>FREUD</a:t>
            </a:r>
            <a:endParaRPr lang="en-US" dirty="0"/>
          </a:p>
        </p:txBody>
      </p:sp>
      <p:sp>
        <p:nvSpPr>
          <p:cNvPr id="9" name="TextBox 8"/>
          <p:cNvSpPr txBox="1"/>
          <p:nvPr/>
        </p:nvSpPr>
        <p:spPr>
          <a:xfrm>
            <a:off x="3048000" y="6488668"/>
            <a:ext cx="1447800" cy="369332"/>
          </a:xfrm>
          <a:prstGeom prst="rect">
            <a:avLst/>
          </a:prstGeom>
          <a:noFill/>
        </p:spPr>
        <p:txBody>
          <a:bodyPr wrap="square" rtlCol="0">
            <a:spAutoFit/>
          </a:bodyPr>
          <a:lstStyle/>
          <a:p>
            <a:r>
              <a:rPr lang="en-US" dirty="0" smtClean="0"/>
              <a:t>SKINNER</a:t>
            </a:r>
            <a:endParaRPr lang="en-US" dirty="0"/>
          </a:p>
        </p:txBody>
      </p:sp>
      <p:sp>
        <p:nvSpPr>
          <p:cNvPr id="10" name="TextBox 9"/>
          <p:cNvSpPr txBox="1"/>
          <p:nvPr/>
        </p:nvSpPr>
        <p:spPr>
          <a:xfrm>
            <a:off x="5334000" y="5739441"/>
            <a:ext cx="1447800" cy="369332"/>
          </a:xfrm>
          <a:prstGeom prst="rect">
            <a:avLst/>
          </a:prstGeom>
          <a:noFill/>
        </p:spPr>
        <p:txBody>
          <a:bodyPr wrap="square" rtlCol="0">
            <a:spAutoFit/>
          </a:bodyPr>
          <a:lstStyle/>
          <a:p>
            <a:r>
              <a:rPr lang="en-US" dirty="0" smtClean="0"/>
              <a:t>PAVLOV</a:t>
            </a:r>
            <a:endParaRPr lang="en-US" dirty="0"/>
          </a:p>
        </p:txBody>
      </p:sp>
      <p:sp>
        <p:nvSpPr>
          <p:cNvPr id="11" name="TextBox 10"/>
          <p:cNvSpPr txBox="1"/>
          <p:nvPr/>
        </p:nvSpPr>
        <p:spPr>
          <a:xfrm>
            <a:off x="7391400" y="6442388"/>
            <a:ext cx="1447800" cy="369332"/>
          </a:xfrm>
          <a:prstGeom prst="rect">
            <a:avLst/>
          </a:prstGeom>
          <a:noFill/>
        </p:spPr>
        <p:txBody>
          <a:bodyPr wrap="square" rtlCol="0">
            <a:spAutoFit/>
          </a:bodyPr>
          <a:lstStyle/>
          <a:p>
            <a:r>
              <a:rPr lang="en-US" dirty="0" smtClean="0"/>
              <a:t>SPERRY</a:t>
            </a:r>
            <a:endParaRPr lang="en-US" dirty="0"/>
          </a:p>
        </p:txBody>
      </p:sp>
    </p:spTree>
    <p:extLst>
      <p:ext uri="{BB962C8B-B14F-4D97-AF65-F5344CB8AC3E}">
        <p14:creationId xmlns:p14="http://schemas.microsoft.com/office/powerpoint/2010/main" val="2499378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90600"/>
            <a:ext cx="8077200" cy="4191000"/>
          </a:xfrm>
        </p:spPr>
        <p:txBody>
          <a:bodyPr>
            <a:normAutofit fontScale="92500"/>
          </a:bodyPr>
          <a:lstStyle/>
          <a:p>
            <a:pPr>
              <a:buFont typeface="Wingdings" pitchFamily="2" charset="2"/>
              <a:buChar char="§"/>
            </a:pPr>
            <a:r>
              <a:rPr lang="en-US" sz="2400" b="0" dirty="0"/>
              <a:t>Developmental psychology is the study of how and why people change over time in the way they </a:t>
            </a:r>
            <a:r>
              <a:rPr lang="en-US" sz="2400" b="0" dirty="0" smtClean="0"/>
              <a:t>behave, think</a:t>
            </a:r>
            <a:r>
              <a:rPr lang="en-US" sz="2400" b="0" dirty="0"/>
              <a:t>, and relate to others. Developmental psychology focuses on developmental themes such as </a:t>
            </a:r>
            <a:r>
              <a:rPr lang="en-US" sz="2400" b="0" dirty="0" smtClean="0"/>
              <a:t>identity, attachment </a:t>
            </a:r>
            <a:r>
              <a:rPr lang="en-US" sz="2400" b="0" dirty="0"/>
              <a:t>and adolescence.</a:t>
            </a:r>
            <a:endParaRPr lang="en-US" sz="2400" b="0" dirty="0" smtClean="0"/>
          </a:p>
          <a:p>
            <a:pPr>
              <a:buFont typeface="Wingdings" pitchFamily="2" charset="2"/>
              <a:buChar char="§"/>
            </a:pPr>
            <a:endParaRPr lang="en-US" sz="2400" b="0" dirty="0"/>
          </a:p>
          <a:p>
            <a:pPr>
              <a:buFont typeface="Wingdings" pitchFamily="2" charset="2"/>
              <a:buChar char="§"/>
            </a:pPr>
            <a:r>
              <a:rPr lang="en-US" sz="2400" b="0" dirty="0" smtClean="0"/>
              <a:t>Studies the changes in individuals biological, cognitive, social, and emotional behavior.</a:t>
            </a:r>
          </a:p>
          <a:p>
            <a:pPr>
              <a:buFont typeface="Wingdings" pitchFamily="2" charset="2"/>
              <a:buChar char="§"/>
            </a:pPr>
            <a:endParaRPr lang="en-US" sz="2400" b="0" dirty="0" smtClean="0"/>
          </a:p>
          <a:p>
            <a:pPr>
              <a:buFont typeface="Wingdings" pitchFamily="2" charset="2"/>
              <a:buChar char="§"/>
            </a:pPr>
            <a:r>
              <a:rPr lang="en-US" sz="2400" b="0" dirty="0" smtClean="0"/>
              <a:t>Focus on childhood development, adolescent development, gender differences, role of identity and stereotypes.</a:t>
            </a:r>
            <a:endParaRPr lang="en-US" sz="2400" b="0" dirty="0"/>
          </a:p>
        </p:txBody>
      </p:sp>
      <p:sp>
        <p:nvSpPr>
          <p:cNvPr id="3" name="Title 2"/>
          <p:cNvSpPr>
            <a:spLocks noGrp="1"/>
          </p:cNvSpPr>
          <p:nvPr>
            <p:ph type="title"/>
          </p:nvPr>
        </p:nvSpPr>
        <p:spPr>
          <a:xfrm>
            <a:off x="822960" y="228600"/>
            <a:ext cx="8244840" cy="685800"/>
          </a:xfrm>
        </p:spPr>
        <p:txBody>
          <a:bodyPr/>
          <a:lstStyle/>
          <a:p>
            <a:r>
              <a:rPr lang="en-US" sz="4000" b="1" dirty="0" smtClean="0">
                <a:latin typeface="Harrington" pitchFamily="82" charset="0"/>
              </a:rPr>
              <a:t>Developmental Psychology</a:t>
            </a:r>
            <a:endParaRPr lang="en-US" sz="4000" b="1" dirty="0">
              <a:latin typeface="Harrington" pitchFamily="82" charset="0"/>
            </a:endParaRPr>
          </a:p>
        </p:txBody>
      </p:sp>
      <p:pic>
        <p:nvPicPr>
          <p:cNvPr id="6148" name="Picture 4" descr="http://www.toycarnival.in/wp-content/uploads/child_develop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257800"/>
            <a:ext cx="27432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21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960" y="1100628"/>
            <a:ext cx="7635240" cy="5147772"/>
          </a:xfrm>
        </p:spPr>
        <p:txBody>
          <a:bodyPr>
            <a:noAutofit/>
          </a:bodyPr>
          <a:lstStyle/>
          <a:p>
            <a:pPr>
              <a:buFont typeface="Arial" pitchFamily="34" charset="0"/>
              <a:buChar char="•"/>
            </a:pPr>
            <a:r>
              <a:rPr lang="en-US" sz="2000" dirty="0" smtClean="0"/>
              <a:t>Promotes the understanding of behavior that leads to a healthier lifestyle.</a:t>
            </a:r>
          </a:p>
          <a:p>
            <a:pPr>
              <a:buFont typeface="Arial" pitchFamily="34" charset="0"/>
              <a:buChar char="•"/>
            </a:pPr>
            <a:endParaRPr lang="en-US" sz="2000" dirty="0" smtClean="0"/>
          </a:p>
          <a:p>
            <a:pPr>
              <a:buFont typeface="Arial" pitchFamily="34" charset="0"/>
              <a:buChar char="•"/>
            </a:pPr>
            <a:r>
              <a:rPr lang="en-US" sz="2000" b="0" dirty="0"/>
              <a:t>Health psychology is concerned with </a:t>
            </a:r>
            <a:r>
              <a:rPr lang="en-US" sz="2000" b="0" dirty="0" smtClean="0"/>
              <a:t>how different </a:t>
            </a:r>
            <a:r>
              <a:rPr lang="en-US" sz="2000" b="0" dirty="0"/>
              <a:t>factors, such as lifestyle and social context, may influence health and illness. One of the </a:t>
            </a:r>
            <a:r>
              <a:rPr lang="en-US" sz="2000" b="0" dirty="0" smtClean="0"/>
              <a:t>goals of </a:t>
            </a:r>
            <a:r>
              <a:rPr lang="en-US" sz="2000" b="0" dirty="0"/>
              <a:t>health psychology is to promote an understanding of </a:t>
            </a:r>
            <a:r>
              <a:rPr lang="en-US" sz="2000" b="0" dirty="0" smtClean="0"/>
              <a:t>behavior </a:t>
            </a:r>
            <a:r>
              <a:rPr lang="en-US" sz="2000" b="0" dirty="0"/>
              <a:t>that leads to a healthier lifestyle. </a:t>
            </a:r>
            <a:r>
              <a:rPr lang="en-US" sz="2000" b="0" dirty="0" smtClean="0"/>
              <a:t>The health </a:t>
            </a:r>
            <a:r>
              <a:rPr lang="en-US" sz="2000" b="0" dirty="0"/>
              <a:t>psychology option focuses on stress, substance abuse, addiction, obesity and health promotion.</a:t>
            </a:r>
            <a:endParaRPr lang="en-US" sz="2000" dirty="0" smtClean="0"/>
          </a:p>
          <a:p>
            <a:endParaRPr lang="en-US" sz="2000" dirty="0"/>
          </a:p>
          <a:p>
            <a:r>
              <a:rPr lang="en-US" sz="2000" dirty="0" smtClean="0"/>
              <a:t>Health problems: </a:t>
            </a:r>
          </a:p>
          <a:p>
            <a:r>
              <a:rPr lang="en-US" sz="2000" dirty="0" smtClean="0"/>
              <a:t>Stress</a:t>
            </a:r>
          </a:p>
          <a:p>
            <a:r>
              <a:rPr lang="en-US" sz="2000" dirty="0" smtClean="0"/>
              <a:t>Substance abuse</a:t>
            </a:r>
          </a:p>
          <a:p>
            <a:r>
              <a:rPr lang="en-US" sz="2000" dirty="0" smtClean="0"/>
              <a:t>Eating disorders</a:t>
            </a:r>
          </a:p>
          <a:p>
            <a:r>
              <a:rPr lang="en-US" sz="2000" dirty="0" smtClean="0"/>
              <a:t>Addictive behavior</a:t>
            </a:r>
          </a:p>
        </p:txBody>
      </p:sp>
      <p:sp>
        <p:nvSpPr>
          <p:cNvPr id="3" name="Title 2"/>
          <p:cNvSpPr>
            <a:spLocks noGrp="1"/>
          </p:cNvSpPr>
          <p:nvPr>
            <p:ph type="title"/>
          </p:nvPr>
        </p:nvSpPr>
        <p:spPr/>
        <p:txBody>
          <a:bodyPr/>
          <a:lstStyle/>
          <a:p>
            <a:r>
              <a:rPr lang="en-US" sz="4400" b="1" dirty="0" smtClean="0">
                <a:latin typeface="Harrington" pitchFamily="82" charset="0"/>
              </a:rPr>
              <a:t>Health Psychology</a:t>
            </a:r>
            <a:endParaRPr lang="en-US" sz="4400" b="1" dirty="0">
              <a:latin typeface="Harrington" pitchFamily="82" charset="0"/>
            </a:endParaRPr>
          </a:p>
        </p:txBody>
      </p:sp>
      <p:pic>
        <p:nvPicPr>
          <p:cNvPr id="10242" name="Picture 2" descr="http://ts4.mm.bing.net/th?id=H.4599859569231195&amp;pid=15.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419600"/>
            <a:ext cx="2362200" cy="233321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883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00628"/>
            <a:ext cx="7924800" cy="5528772"/>
          </a:xfrm>
        </p:spPr>
        <p:txBody>
          <a:bodyPr>
            <a:normAutofit/>
          </a:bodyPr>
          <a:lstStyle/>
          <a:p>
            <a:r>
              <a:rPr lang="en-US" sz="2000" b="0" dirty="0" smtClean="0"/>
              <a:t>It involves the study of how psychological factors affect performance and how participation in sport and exercise affect psychological and physical factors.</a:t>
            </a:r>
          </a:p>
          <a:p>
            <a:pPr>
              <a:buNone/>
            </a:pPr>
            <a:endParaRPr lang="en-US" sz="2000" b="0" baseline="30000" dirty="0" smtClean="0"/>
          </a:p>
          <a:p>
            <a:r>
              <a:rPr lang="en-US" sz="2000" b="0" dirty="0" smtClean="0"/>
              <a:t> In addition to instruction and training of psychological skills for performance improvement, applied sport psychology may include work with athletes, coaches, and parents regarding injury and rehabilitation, communication, team building, and career transitions.</a:t>
            </a:r>
          </a:p>
          <a:p>
            <a:endParaRPr lang="en-US" sz="2000" b="0" dirty="0"/>
          </a:p>
          <a:p>
            <a:r>
              <a:rPr lang="en-US" sz="2000" b="0" dirty="0" smtClean="0"/>
              <a:t>Emotion and motivation.</a:t>
            </a:r>
          </a:p>
          <a:p>
            <a:r>
              <a:rPr lang="en-US" sz="2000" b="0" dirty="0" smtClean="0"/>
              <a:t>Skill and performance development</a:t>
            </a:r>
          </a:p>
          <a:p>
            <a:r>
              <a:rPr lang="en-US" sz="2000" b="0" dirty="0" smtClean="0"/>
              <a:t>Problems in Sports</a:t>
            </a:r>
          </a:p>
          <a:p>
            <a:endParaRPr lang="en-US" dirty="0"/>
          </a:p>
        </p:txBody>
      </p:sp>
      <p:sp>
        <p:nvSpPr>
          <p:cNvPr id="3" name="Title 2"/>
          <p:cNvSpPr>
            <a:spLocks noGrp="1"/>
          </p:cNvSpPr>
          <p:nvPr>
            <p:ph type="title"/>
          </p:nvPr>
        </p:nvSpPr>
        <p:spPr>
          <a:xfrm>
            <a:off x="381000" y="304800"/>
            <a:ext cx="7520940" cy="548640"/>
          </a:xfrm>
        </p:spPr>
        <p:txBody>
          <a:bodyPr/>
          <a:lstStyle/>
          <a:p>
            <a:r>
              <a:rPr lang="en-US" sz="4400" b="1" dirty="0" smtClean="0">
                <a:latin typeface="Harrington" pitchFamily="82" charset="0"/>
              </a:rPr>
              <a:t>Sports Psychology</a:t>
            </a:r>
            <a:endParaRPr lang="en-US" sz="4400" b="1" dirty="0">
              <a:latin typeface="Harrington" pitchFamily="82" charset="0"/>
            </a:endParaRPr>
          </a:p>
        </p:txBody>
      </p:sp>
      <p:pic>
        <p:nvPicPr>
          <p:cNvPr id="9218" name="Picture 2" descr="http://ts1.mm.bing.net/th?id=H.5028948187154612&amp;pid=15.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210482"/>
            <a:ext cx="2314575" cy="153352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9220" name="Picture 4" descr="http://ts4.mm.bing.net/th?id=H.4562673724099963&amp;pid=15.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800600"/>
            <a:ext cx="1904999" cy="1905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884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199" y="838200"/>
            <a:ext cx="8686801" cy="5800726"/>
          </a:xfrm>
        </p:spPr>
        <p:txBody>
          <a:bodyPr>
            <a:normAutofit/>
          </a:bodyPr>
          <a:lstStyle/>
          <a:p>
            <a:r>
              <a:rPr lang="en-US" sz="2000" b="0" dirty="0" smtClean="0"/>
              <a:t>This </a:t>
            </a:r>
            <a:r>
              <a:rPr lang="en-US" sz="2000" b="0" dirty="0"/>
              <a:t>social psychology option focuses on human relationships; these relationships may be </a:t>
            </a:r>
            <a:r>
              <a:rPr lang="en-US" sz="2000" b="0" dirty="0" smtClean="0"/>
              <a:t>romantic, friendship</a:t>
            </a:r>
            <a:r>
              <a:rPr lang="en-US" sz="2000" b="0" dirty="0"/>
              <a:t>, familial, or antagonistic. Humans are social animals, but while we depend upon others for </a:t>
            </a:r>
            <a:r>
              <a:rPr lang="en-US" sz="2000" b="0" dirty="0" smtClean="0"/>
              <a:t>our well‑being</a:t>
            </a:r>
            <a:r>
              <a:rPr lang="en-US" sz="2000" b="0" dirty="0"/>
              <a:t>, conflict with others can threaten our survival individually and as social groups.</a:t>
            </a:r>
          </a:p>
          <a:p>
            <a:r>
              <a:rPr lang="en-US" sz="2000" b="0" dirty="0"/>
              <a:t>Key goals of social psychologists are to understand the complexities </a:t>
            </a:r>
            <a:r>
              <a:rPr lang="en-US" sz="2000" b="0" dirty="0" smtClean="0"/>
              <a:t>of relationships</a:t>
            </a:r>
            <a:r>
              <a:rPr lang="en-US" sz="2000" b="0" dirty="0"/>
              <a:t>, improve </a:t>
            </a:r>
            <a:r>
              <a:rPr lang="en-US" sz="2000" b="0" dirty="0" smtClean="0"/>
              <a:t>interpersonal relationships</a:t>
            </a:r>
            <a:r>
              <a:rPr lang="en-US" sz="2000" b="0" dirty="0"/>
              <a:t>, promote social responsibility and reduce violence. Psychologists assume that we may </a:t>
            </a:r>
            <a:r>
              <a:rPr lang="en-US" sz="2000" b="0" dirty="0" smtClean="0"/>
              <a:t>actively change </a:t>
            </a:r>
            <a:r>
              <a:rPr lang="en-US" sz="2000" b="0" dirty="0"/>
              <a:t>our environment and not simply be manipulated by it</a:t>
            </a:r>
            <a:r>
              <a:rPr lang="en-US" sz="2000" b="0" dirty="0" smtClean="0"/>
              <a:t>.</a:t>
            </a:r>
          </a:p>
          <a:p>
            <a:endParaRPr lang="en-US" sz="2000" dirty="0"/>
          </a:p>
          <a:p>
            <a:pPr>
              <a:buFont typeface="Arial" pitchFamily="34" charset="0"/>
              <a:buChar char="•"/>
            </a:pPr>
            <a:r>
              <a:rPr lang="en-US" sz="2000" b="0" dirty="0" smtClean="0"/>
              <a:t>Study of relationships that may be romantic, friendship, familial, or antagonistic.</a:t>
            </a:r>
          </a:p>
          <a:p>
            <a:pPr>
              <a:buFont typeface="Arial" pitchFamily="34" charset="0"/>
              <a:buChar char="•"/>
            </a:pPr>
            <a:r>
              <a:rPr lang="en-US" sz="2000" b="0" dirty="0" smtClean="0"/>
              <a:t>Understand the complexities of relationships, improve interpersonal relationships, promote social responsibility, and reduce violence.</a:t>
            </a:r>
          </a:p>
          <a:p>
            <a:pPr>
              <a:buFont typeface="Arial" pitchFamily="34" charset="0"/>
              <a:buChar char="•"/>
            </a:pPr>
            <a:r>
              <a:rPr lang="en-US" sz="2000" b="0" dirty="0" smtClean="0"/>
              <a:t>Areas of study include: altruism, </a:t>
            </a:r>
            <a:r>
              <a:rPr lang="en-US" sz="2000" b="0" dirty="0" err="1" smtClean="0"/>
              <a:t>bystanderism</a:t>
            </a:r>
            <a:r>
              <a:rPr lang="en-US" sz="2000" b="0" dirty="0" smtClean="0"/>
              <a:t>, </a:t>
            </a:r>
            <a:r>
              <a:rPr lang="en-US" sz="2000" b="0" dirty="0" err="1" smtClean="0"/>
              <a:t>sociocultural</a:t>
            </a:r>
            <a:r>
              <a:rPr lang="en-US" sz="2000" b="0" dirty="0" smtClean="0"/>
              <a:t> explanations of violence, biological and social origins of attraction.</a:t>
            </a:r>
          </a:p>
          <a:p>
            <a:pPr>
              <a:buNone/>
            </a:pPr>
            <a:endParaRPr lang="en-US" b="0" dirty="0"/>
          </a:p>
        </p:txBody>
      </p:sp>
      <p:sp>
        <p:nvSpPr>
          <p:cNvPr id="3" name="Title 2"/>
          <p:cNvSpPr>
            <a:spLocks noGrp="1"/>
          </p:cNvSpPr>
          <p:nvPr>
            <p:ph type="title"/>
          </p:nvPr>
        </p:nvSpPr>
        <p:spPr>
          <a:xfrm>
            <a:off x="457200" y="0"/>
            <a:ext cx="8686800" cy="884238"/>
          </a:xfrm>
        </p:spPr>
        <p:txBody>
          <a:bodyPr>
            <a:normAutofit/>
          </a:bodyPr>
          <a:lstStyle/>
          <a:p>
            <a:r>
              <a:rPr lang="en-US" b="1" dirty="0" smtClean="0">
                <a:latin typeface="Harrington" pitchFamily="82" charset="0"/>
              </a:rPr>
              <a:t>Psychology of Human Relationships</a:t>
            </a:r>
            <a:endParaRPr lang="en-US" b="1" dirty="0">
              <a:latin typeface="Harrington" pitchFamily="82" charset="0"/>
            </a:endParaRPr>
          </a:p>
        </p:txBody>
      </p:sp>
    </p:spTree>
    <p:extLst>
      <p:ext uri="{BB962C8B-B14F-4D97-AF65-F5344CB8AC3E}">
        <p14:creationId xmlns:p14="http://schemas.microsoft.com/office/powerpoint/2010/main" val="1691900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Harrington" pitchFamily="82" charset="0"/>
              </a:rPr>
              <a:t>LEARNING OUTCOMES</a:t>
            </a:r>
            <a:endParaRPr lang="en-US" sz="4400" b="1" dirty="0">
              <a:latin typeface="Harrington" pitchFamily="82" charset="0"/>
            </a:endParaRPr>
          </a:p>
        </p:txBody>
      </p:sp>
      <p:sp>
        <p:nvSpPr>
          <p:cNvPr id="3" name="Content Placeholder 2"/>
          <p:cNvSpPr>
            <a:spLocks noGrp="1"/>
          </p:cNvSpPr>
          <p:nvPr>
            <p:ph idx="1"/>
          </p:nvPr>
        </p:nvSpPr>
        <p:spPr>
          <a:xfrm>
            <a:off x="304800" y="1143000"/>
            <a:ext cx="7086600" cy="5181600"/>
          </a:xfrm>
        </p:spPr>
        <p:txBody>
          <a:bodyPr>
            <a:noAutofit/>
          </a:bodyPr>
          <a:lstStyle/>
          <a:p>
            <a:r>
              <a:rPr lang="en-US" sz="2000" dirty="0"/>
              <a:t>General framework (applicable to all topics in the option)</a:t>
            </a:r>
          </a:p>
          <a:p>
            <a:r>
              <a:rPr lang="en-US" sz="2000" b="0" dirty="0"/>
              <a:t>• To what extent do biological, cognitive and sociocultural factors influence human relationships?</a:t>
            </a:r>
          </a:p>
          <a:p>
            <a:r>
              <a:rPr lang="en-US" sz="2000" b="0" dirty="0"/>
              <a:t>• Evaluate psychological research (that is, theories and/or studies) relevant to the study of human</a:t>
            </a:r>
          </a:p>
          <a:p>
            <a:r>
              <a:rPr lang="en-US" sz="2000" b="0" dirty="0"/>
              <a:t>relationships.</a:t>
            </a:r>
          </a:p>
          <a:p>
            <a:r>
              <a:rPr lang="en-US" sz="2000" dirty="0"/>
              <a:t>Social responsibility</a:t>
            </a:r>
          </a:p>
          <a:p>
            <a:r>
              <a:rPr lang="en-US" sz="2000" b="0" dirty="0"/>
              <a:t>• Distinguish between altruism and </a:t>
            </a:r>
            <a:r>
              <a:rPr lang="en-US" sz="2000" b="0" dirty="0" err="1"/>
              <a:t>prosocial</a:t>
            </a:r>
            <a:r>
              <a:rPr lang="en-US" sz="2000" b="0" dirty="0"/>
              <a:t> </a:t>
            </a:r>
            <a:r>
              <a:rPr lang="en-US" sz="2000" b="0" dirty="0" smtClean="0"/>
              <a:t>behavior</a:t>
            </a:r>
            <a:r>
              <a:rPr lang="en-US" sz="2000" b="0" dirty="0"/>
              <a:t>.</a:t>
            </a:r>
          </a:p>
          <a:p>
            <a:r>
              <a:rPr lang="en-US" sz="2000" b="0" dirty="0"/>
              <a:t>• Contrast two theories explaining altruism in humans.</a:t>
            </a:r>
          </a:p>
          <a:p>
            <a:r>
              <a:rPr lang="en-US" sz="2000" b="0" dirty="0"/>
              <a:t>• Using one or more research studies, explain cross‑cultural differences in </a:t>
            </a:r>
            <a:r>
              <a:rPr lang="en-US" sz="2000" b="0" dirty="0" err="1"/>
              <a:t>prosocial</a:t>
            </a:r>
            <a:r>
              <a:rPr lang="en-US" sz="2000" b="0" dirty="0"/>
              <a:t> </a:t>
            </a:r>
            <a:r>
              <a:rPr lang="en-US" sz="2000" b="0" dirty="0" smtClean="0"/>
              <a:t>behavior</a:t>
            </a:r>
            <a:r>
              <a:rPr lang="en-US" sz="2000" b="0" dirty="0"/>
              <a:t>.</a:t>
            </a:r>
          </a:p>
          <a:p>
            <a:r>
              <a:rPr lang="en-US" sz="2000" b="0" dirty="0"/>
              <a:t>• Examine factors influencing </a:t>
            </a:r>
            <a:r>
              <a:rPr lang="en-US" sz="2000" b="0" dirty="0" err="1"/>
              <a:t>bystanderism</a:t>
            </a:r>
            <a:r>
              <a:rPr lang="en-US" sz="2000" b="0" dirty="0"/>
              <a:t>.</a:t>
            </a:r>
            <a:endParaRPr lang="en-US" sz="2000" dirty="0"/>
          </a:p>
        </p:txBody>
      </p:sp>
      <p:pic>
        <p:nvPicPr>
          <p:cNvPr id="4" name="Picture 2" descr="http://ts2.mm.bing.net/th?id=H.4511872859309645&amp;pid=15.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527" y="2438400"/>
            <a:ext cx="1847850" cy="183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80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Harrington" pitchFamily="82" charset="0"/>
              </a:rPr>
              <a:t>LEARNING OUTCOMES</a:t>
            </a:r>
            <a:endParaRPr lang="en-US" sz="4400" b="1" dirty="0">
              <a:latin typeface="Harrington" pitchFamily="82" charset="0"/>
            </a:endParaRPr>
          </a:p>
        </p:txBody>
      </p:sp>
      <p:sp>
        <p:nvSpPr>
          <p:cNvPr id="3" name="Content Placeholder 2"/>
          <p:cNvSpPr>
            <a:spLocks noGrp="1"/>
          </p:cNvSpPr>
          <p:nvPr>
            <p:ph idx="1"/>
          </p:nvPr>
        </p:nvSpPr>
        <p:spPr>
          <a:xfrm>
            <a:off x="533400" y="1219200"/>
            <a:ext cx="7787640" cy="5376372"/>
          </a:xfrm>
        </p:spPr>
        <p:txBody>
          <a:bodyPr>
            <a:normAutofit/>
          </a:bodyPr>
          <a:lstStyle/>
          <a:p>
            <a:r>
              <a:rPr lang="en-US" sz="2000" dirty="0"/>
              <a:t>Interpersonal relationships</a:t>
            </a:r>
          </a:p>
          <a:p>
            <a:r>
              <a:rPr lang="en-US" sz="2000" b="0" dirty="0"/>
              <a:t>• Examine biological, psychological and social origins of attraction.</a:t>
            </a:r>
          </a:p>
          <a:p>
            <a:r>
              <a:rPr lang="en-US" sz="2000" b="0" dirty="0"/>
              <a:t>• Discuss the role of communication in maintaining relationships.</a:t>
            </a:r>
          </a:p>
          <a:p>
            <a:r>
              <a:rPr lang="en-US" sz="2000" b="0" dirty="0"/>
              <a:t>• Explain the role that culture plays in the formation and maintenance of relationships.</a:t>
            </a:r>
          </a:p>
          <a:p>
            <a:r>
              <a:rPr lang="en-US" sz="2000" b="0" dirty="0"/>
              <a:t>• </a:t>
            </a:r>
            <a:r>
              <a:rPr lang="en-US" sz="2000" b="0" dirty="0" smtClean="0"/>
              <a:t>Analyze </a:t>
            </a:r>
            <a:r>
              <a:rPr lang="en-US" sz="2000" b="0" dirty="0"/>
              <a:t>why relationships may change or end</a:t>
            </a:r>
            <a:r>
              <a:rPr lang="en-US" sz="2000" b="0" dirty="0" smtClean="0"/>
              <a:t>.</a:t>
            </a:r>
          </a:p>
          <a:p>
            <a:endParaRPr lang="en-US" sz="2000" b="0" dirty="0"/>
          </a:p>
          <a:p>
            <a:r>
              <a:rPr lang="en-US" sz="2000" dirty="0"/>
              <a:t>Violence</a:t>
            </a:r>
          </a:p>
          <a:p>
            <a:r>
              <a:rPr lang="en-US" sz="2000" b="0" dirty="0"/>
              <a:t>• Evaluate sociocultural explanations of the origins of violence.</a:t>
            </a:r>
          </a:p>
          <a:p>
            <a:r>
              <a:rPr lang="en-US" sz="2000" b="0" dirty="0"/>
              <a:t>• Discuss the relative effectiveness of two strategies for reducing violence.</a:t>
            </a:r>
          </a:p>
          <a:p>
            <a:r>
              <a:rPr lang="en-US" sz="2000" b="0" dirty="0"/>
              <a:t>• Discuss the effects of short‑term and long‑term exposure to violence.</a:t>
            </a:r>
            <a:endParaRPr lang="en-US" sz="2000" dirty="0"/>
          </a:p>
        </p:txBody>
      </p:sp>
    </p:spTree>
    <p:extLst>
      <p:ext uri="{BB962C8B-B14F-4D97-AF65-F5344CB8AC3E}">
        <p14:creationId xmlns:p14="http://schemas.microsoft.com/office/powerpoint/2010/main" val="476552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52400"/>
            <a:ext cx="8610600" cy="609600"/>
          </a:xfrm>
        </p:spPr>
        <p:txBody>
          <a:bodyPr/>
          <a:lstStyle/>
          <a:p>
            <a:r>
              <a:rPr lang="en-US" sz="3600" b="1" dirty="0" smtClean="0">
                <a:latin typeface="Harrington" pitchFamily="82" charset="0"/>
              </a:rPr>
              <a:t>Part 3: research methodology</a:t>
            </a:r>
            <a:endParaRPr lang="en-US" sz="3600" b="1" dirty="0">
              <a:latin typeface="Harrington" pitchFamily="82" charset="0"/>
            </a:endParaRPr>
          </a:p>
        </p:txBody>
      </p:sp>
      <p:sp>
        <p:nvSpPr>
          <p:cNvPr id="3" name="Content Placeholder 2"/>
          <p:cNvSpPr>
            <a:spLocks noGrp="1"/>
          </p:cNvSpPr>
          <p:nvPr>
            <p:ph idx="1"/>
          </p:nvPr>
        </p:nvSpPr>
        <p:spPr>
          <a:xfrm>
            <a:off x="152400" y="838200"/>
            <a:ext cx="8610600" cy="5071572"/>
          </a:xfrm>
        </p:spPr>
        <p:txBody>
          <a:bodyPr>
            <a:normAutofit/>
          </a:bodyPr>
          <a:lstStyle/>
          <a:p>
            <a:endParaRPr lang="en-US" dirty="0"/>
          </a:p>
          <a:p>
            <a:r>
              <a:rPr lang="en-US" dirty="0"/>
              <a:t> </a:t>
            </a:r>
            <a:r>
              <a:rPr lang="en-US" sz="2400" dirty="0" smtClean="0"/>
              <a:t>QUALITATIVE RESEARCH</a:t>
            </a:r>
            <a:endParaRPr lang="en-US" sz="2400" dirty="0"/>
          </a:p>
          <a:p>
            <a:pPr>
              <a:buFont typeface="Wingdings" pitchFamily="2" charset="2"/>
              <a:buChar char="§"/>
            </a:pPr>
            <a:r>
              <a:rPr lang="en-US" sz="2000" b="0" dirty="0"/>
              <a:t>Qualitative research takes place in the real world, as opposed to the laboratory, and deals with how </a:t>
            </a:r>
            <a:r>
              <a:rPr lang="en-US" sz="2000" b="0" dirty="0" smtClean="0"/>
              <a:t>people give </a:t>
            </a:r>
            <a:r>
              <a:rPr lang="en-US" sz="2000" b="0" dirty="0"/>
              <a:t>meaning to their own experiences. </a:t>
            </a:r>
            <a:endParaRPr lang="en-US" sz="2000" b="0" dirty="0" smtClean="0"/>
          </a:p>
          <a:p>
            <a:pPr>
              <a:buFont typeface="Wingdings" pitchFamily="2" charset="2"/>
              <a:buChar char="§"/>
            </a:pPr>
            <a:r>
              <a:rPr lang="en-US" sz="2000" b="0" dirty="0" smtClean="0"/>
              <a:t>It </a:t>
            </a:r>
            <a:r>
              <a:rPr lang="en-US" sz="2000" b="0" dirty="0"/>
              <a:t>involves research of </a:t>
            </a:r>
            <a:r>
              <a:rPr lang="en-US" sz="2000" b="0" dirty="0" smtClean="0"/>
              <a:t>behavior </a:t>
            </a:r>
            <a:r>
              <a:rPr lang="en-US" sz="2000" b="0" dirty="0"/>
              <a:t>in a natural setting, and is </a:t>
            </a:r>
            <a:r>
              <a:rPr lang="en-US" sz="2000" b="0" dirty="0" smtClean="0"/>
              <a:t>followed by </a:t>
            </a:r>
            <a:r>
              <a:rPr lang="en-US" sz="2000" b="0" dirty="0"/>
              <a:t>an attempt to interpret the </a:t>
            </a:r>
            <a:r>
              <a:rPr lang="en-US" sz="2000" b="0" dirty="0" smtClean="0"/>
              <a:t>behavior </a:t>
            </a:r>
            <a:r>
              <a:rPr lang="en-US" sz="2000" b="0" dirty="0"/>
              <a:t>and the meanings that people have given to their </a:t>
            </a:r>
            <a:r>
              <a:rPr lang="en-US" sz="2000" b="0" dirty="0" smtClean="0"/>
              <a:t>experiences.  </a:t>
            </a:r>
          </a:p>
          <a:p>
            <a:pPr>
              <a:buFont typeface="Wingdings" pitchFamily="2" charset="2"/>
              <a:buChar char="§"/>
            </a:pPr>
            <a:r>
              <a:rPr lang="en-US" sz="2000" b="0" dirty="0" smtClean="0"/>
              <a:t>Qualitative </a:t>
            </a:r>
            <a:r>
              <a:rPr lang="en-US" sz="2000" b="0" dirty="0"/>
              <a:t>research strategies include the use of observations, interviews and case studies, among </a:t>
            </a:r>
            <a:r>
              <a:rPr lang="en-US" sz="2000" b="0" dirty="0" smtClean="0"/>
              <a:t>others.  </a:t>
            </a:r>
          </a:p>
          <a:p>
            <a:pPr>
              <a:buFont typeface="Wingdings" pitchFamily="2" charset="2"/>
              <a:buChar char="§"/>
            </a:pPr>
            <a:r>
              <a:rPr lang="en-US" sz="2000" b="0" dirty="0" smtClean="0"/>
              <a:t>These </a:t>
            </a:r>
            <a:r>
              <a:rPr lang="en-US" sz="2000" b="0" dirty="0"/>
              <a:t>will often involve face‑to‑face interactions between researcher and participant where the </a:t>
            </a:r>
            <a:r>
              <a:rPr lang="en-US" sz="2000" b="0" dirty="0" smtClean="0"/>
              <a:t>researcher needs </a:t>
            </a:r>
            <a:r>
              <a:rPr lang="en-US" sz="2000" b="0" dirty="0"/>
              <a:t>to be flexible and sensitive to the needs of the social context within which the data is obtained.</a:t>
            </a:r>
            <a:endParaRPr lang="en-US" sz="2000" dirty="0"/>
          </a:p>
        </p:txBody>
      </p:sp>
      <p:pic>
        <p:nvPicPr>
          <p:cNvPr id="11266" name="Picture 2" descr="http://ts4.mm.bing.net/th?id=H.469853643381237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334000"/>
            <a:ext cx="219075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25675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Harrington" pitchFamily="82" charset="0"/>
              </a:rPr>
              <a:t>LEARNING OUTCOMES</a:t>
            </a:r>
            <a:endParaRPr lang="en-US" sz="4400" b="1" dirty="0">
              <a:latin typeface="Harrington" pitchFamily="82" charset="0"/>
            </a:endParaRPr>
          </a:p>
        </p:txBody>
      </p:sp>
      <p:sp>
        <p:nvSpPr>
          <p:cNvPr id="3" name="Content Placeholder 2"/>
          <p:cNvSpPr>
            <a:spLocks noGrp="1"/>
          </p:cNvSpPr>
          <p:nvPr>
            <p:ph idx="1"/>
          </p:nvPr>
        </p:nvSpPr>
        <p:spPr>
          <a:xfrm>
            <a:off x="381000" y="1143000"/>
            <a:ext cx="8077200" cy="5486400"/>
          </a:xfrm>
        </p:spPr>
        <p:txBody>
          <a:bodyPr>
            <a:normAutofit/>
          </a:bodyPr>
          <a:lstStyle/>
          <a:p>
            <a:r>
              <a:rPr lang="en-US" sz="2000" dirty="0"/>
              <a:t>Theory and practice in qualitative research</a:t>
            </a:r>
          </a:p>
          <a:p>
            <a:pPr marL="285750" indent="-285750">
              <a:buFont typeface="Arial" pitchFamily="34" charset="0"/>
              <a:buChar char="•"/>
            </a:pPr>
            <a:r>
              <a:rPr lang="en-US" sz="2000" b="0" dirty="0"/>
              <a:t>Distinguish between qualitative </a:t>
            </a:r>
            <a:r>
              <a:rPr lang="en-US" sz="2000" b="0" dirty="0" smtClean="0"/>
              <a:t>and </a:t>
            </a:r>
            <a:r>
              <a:rPr lang="en-US" sz="2000" b="0" dirty="0"/>
              <a:t>quantitative data.</a:t>
            </a:r>
          </a:p>
          <a:p>
            <a:r>
              <a:rPr lang="en-US" sz="2000" b="0" dirty="0"/>
              <a:t>• Explain strengths and limitations of a qualitative approach to research.</a:t>
            </a:r>
          </a:p>
          <a:p>
            <a:r>
              <a:rPr lang="en-US" sz="2000" b="0" dirty="0"/>
              <a:t>• To what extent can findings be generalized from qualitative studies?</a:t>
            </a:r>
          </a:p>
          <a:p>
            <a:r>
              <a:rPr lang="en-US" sz="2000" b="0" dirty="0"/>
              <a:t>• Discuss ethical considerations in qualitative research.</a:t>
            </a:r>
          </a:p>
          <a:p>
            <a:r>
              <a:rPr lang="en-US" sz="2000" b="0" dirty="0"/>
              <a:t>• Discuss sampling techniques appropriate to qualitative research </a:t>
            </a:r>
            <a:r>
              <a:rPr lang="en-US" sz="2000" b="0" i="1" dirty="0"/>
              <a:t>(for example, purposive </a:t>
            </a:r>
            <a:r>
              <a:rPr lang="en-US" sz="2000" b="0" i="1" dirty="0" smtClean="0"/>
              <a:t>sampling, snowball </a:t>
            </a:r>
            <a:r>
              <a:rPr lang="en-US" sz="2000" b="0" i="1" dirty="0"/>
              <a:t>sampling)</a:t>
            </a:r>
            <a:r>
              <a:rPr lang="en-US" sz="2000" b="0" dirty="0"/>
              <a:t>.</a:t>
            </a:r>
          </a:p>
          <a:p>
            <a:r>
              <a:rPr lang="en-US" sz="2000" b="0" dirty="0"/>
              <a:t>• Explain effects of participant expectations and researcher bias in qualitative research.</a:t>
            </a:r>
          </a:p>
          <a:p>
            <a:r>
              <a:rPr lang="en-US" sz="2000" b="0" dirty="0"/>
              <a:t>• Explain the importance of credibility in qualitative research.</a:t>
            </a:r>
          </a:p>
          <a:p>
            <a:r>
              <a:rPr lang="en-US" sz="2000" b="0" dirty="0"/>
              <a:t>• Explain the effect of triangulation on the credibility/trustworthiness of qualitative research.</a:t>
            </a:r>
          </a:p>
          <a:p>
            <a:r>
              <a:rPr lang="en-US" sz="2000" b="0" dirty="0"/>
              <a:t>• Explain reflexivity in qualitative research.</a:t>
            </a:r>
            <a:endParaRPr lang="en-US" sz="2000" dirty="0"/>
          </a:p>
        </p:txBody>
      </p:sp>
      <p:pic>
        <p:nvPicPr>
          <p:cNvPr id="12294" name="Picture 6" descr="http://ts1.mm.bing.net/th?id=H.4572908638571124&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8600"/>
            <a:ext cx="1543050" cy="153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839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Harrington" pitchFamily="82" charset="0"/>
              </a:rPr>
              <a:t>LEARNING OUTCOMES</a:t>
            </a:r>
            <a:endParaRPr lang="en-US" b="1" dirty="0">
              <a:latin typeface="Harrington" pitchFamily="82" charset="0"/>
            </a:endParaRPr>
          </a:p>
        </p:txBody>
      </p:sp>
      <p:sp>
        <p:nvSpPr>
          <p:cNvPr id="3" name="Content Placeholder 2"/>
          <p:cNvSpPr>
            <a:spLocks noGrp="1"/>
          </p:cNvSpPr>
          <p:nvPr>
            <p:ph idx="1"/>
          </p:nvPr>
        </p:nvSpPr>
        <p:spPr/>
        <p:txBody>
          <a:bodyPr>
            <a:normAutofit fontScale="92500"/>
          </a:bodyPr>
          <a:lstStyle/>
          <a:p>
            <a:r>
              <a:rPr lang="en-US" sz="2400" dirty="0"/>
              <a:t>Interviews</a:t>
            </a:r>
          </a:p>
          <a:p>
            <a:r>
              <a:rPr lang="en-US" sz="2400" b="0" dirty="0"/>
              <a:t>• Evaluate semi‑structured, focus group and narrative interviews.</a:t>
            </a:r>
          </a:p>
          <a:p>
            <a:r>
              <a:rPr lang="en-US" sz="2400" b="0" dirty="0"/>
              <a:t>• Discuss considerations involved before, during and after an interview </a:t>
            </a:r>
            <a:r>
              <a:rPr lang="en-US" sz="2400" b="0" i="1" dirty="0"/>
              <a:t>(for example, sampling </a:t>
            </a:r>
            <a:r>
              <a:rPr lang="en-US" sz="2400" b="0" i="1" dirty="0" smtClean="0"/>
              <a:t>method, data </a:t>
            </a:r>
            <a:r>
              <a:rPr lang="en-US" sz="2400" b="0" i="1" dirty="0"/>
              <a:t>recording, traditional versus postmodern transcription, debriefing)</a:t>
            </a:r>
            <a:r>
              <a:rPr lang="en-US" sz="2400" b="0" dirty="0"/>
              <a:t>.</a:t>
            </a:r>
          </a:p>
          <a:p>
            <a:r>
              <a:rPr lang="en-US" sz="2400" b="0" dirty="0"/>
              <a:t>• Explain how researchers use inductive content analysis (thematic analysis) on interview transcripts.</a:t>
            </a:r>
            <a:endParaRPr lang="en-US" sz="2400" dirty="0"/>
          </a:p>
        </p:txBody>
      </p:sp>
      <p:pic>
        <p:nvPicPr>
          <p:cNvPr id="13314" name="Picture 2" descr="http://www.digital-mr.com/UserFiles/Image/qualitative-on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798" y="4724400"/>
            <a:ext cx="4048125" cy="3219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06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Harrington" pitchFamily="82" charset="0"/>
              </a:rPr>
              <a:t>LEARNING OUTCOMES</a:t>
            </a:r>
            <a:endParaRPr lang="en-US" sz="4400" b="1" dirty="0">
              <a:latin typeface="Harrington" pitchFamily="82" charset="0"/>
            </a:endParaRPr>
          </a:p>
        </p:txBody>
      </p:sp>
      <p:sp>
        <p:nvSpPr>
          <p:cNvPr id="3" name="Content Placeholder 2"/>
          <p:cNvSpPr>
            <a:spLocks noGrp="1"/>
          </p:cNvSpPr>
          <p:nvPr>
            <p:ph idx="1"/>
          </p:nvPr>
        </p:nvSpPr>
        <p:spPr/>
        <p:txBody>
          <a:bodyPr>
            <a:normAutofit/>
          </a:bodyPr>
          <a:lstStyle/>
          <a:p>
            <a:r>
              <a:rPr lang="en-US" sz="2400" dirty="0"/>
              <a:t>Observations</a:t>
            </a:r>
          </a:p>
          <a:p>
            <a:r>
              <a:rPr lang="en-US" sz="2400" b="0" dirty="0"/>
              <a:t>• Evaluate participant, non‑participant, naturalistic, overt and covert observations.</a:t>
            </a:r>
          </a:p>
          <a:p>
            <a:r>
              <a:rPr lang="en-US" sz="2400" b="0" dirty="0"/>
              <a:t>• Discuss considerations involved in setting up and carrying out an observation </a:t>
            </a:r>
            <a:r>
              <a:rPr lang="en-US" sz="2400" b="0" i="1" dirty="0"/>
              <a:t>(for example, </a:t>
            </a:r>
            <a:r>
              <a:rPr lang="en-US" sz="2400" b="0" i="1" dirty="0" smtClean="0"/>
              <a:t>audience effect</a:t>
            </a:r>
            <a:r>
              <a:rPr lang="en-US" sz="2400" b="0" i="1" dirty="0"/>
              <a:t>, Hawthorne effect, disclosure)</a:t>
            </a:r>
            <a:r>
              <a:rPr lang="en-US" sz="2400" b="0" dirty="0"/>
              <a:t>.</a:t>
            </a:r>
          </a:p>
          <a:p>
            <a:r>
              <a:rPr lang="en-US" sz="2400" b="0" dirty="0"/>
              <a:t>• Discuss how researchers </a:t>
            </a:r>
            <a:r>
              <a:rPr lang="en-US" sz="2400" b="0" dirty="0" smtClean="0"/>
              <a:t>analyze </a:t>
            </a:r>
            <a:r>
              <a:rPr lang="en-US" sz="2400" b="0" dirty="0"/>
              <a:t>data obtained in observational research.</a:t>
            </a:r>
            <a:endParaRPr lang="en-US" sz="2400" dirty="0"/>
          </a:p>
        </p:txBody>
      </p:sp>
      <p:pic>
        <p:nvPicPr>
          <p:cNvPr id="4" name="Picture 4" descr="http://blog.researchpaperz.net/wp-content/uploads/researchpaperz.net/2008/12/qualitative-research-propos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4524060"/>
            <a:ext cx="1905000" cy="23339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51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6172200" cy="5562600"/>
          </a:xfrm>
        </p:spPr>
        <p:txBody>
          <a:bodyPr>
            <a:noAutofit/>
          </a:bodyPr>
          <a:lstStyle/>
          <a:p>
            <a:pPr>
              <a:buFont typeface="Arial" pitchFamily="34" charset="0"/>
              <a:buChar char="•"/>
            </a:pPr>
            <a:r>
              <a:rPr lang="en-US" sz="2400" b="0" dirty="0" smtClean="0"/>
              <a:t>The term psychology has it’s origins in the Greek words psyche (soul or self) and logos (logic, science).</a:t>
            </a:r>
          </a:p>
          <a:p>
            <a:pPr>
              <a:buFont typeface="Arial" pitchFamily="34" charset="0"/>
              <a:buChar char="•"/>
            </a:pPr>
            <a:endParaRPr lang="en-US" sz="2400" b="0" dirty="0" smtClean="0"/>
          </a:p>
          <a:p>
            <a:pPr>
              <a:buFont typeface="Arial" pitchFamily="34" charset="0"/>
              <a:buChar char="•"/>
            </a:pPr>
            <a:r>
              <a:rPr lang="en-US" sz="2400" b="0" dirty="0" smtClean="0"/>
              <a:t>It is a science that stresses careful observation and experimentation in the quest for objective evidence to back up its claims.</a:t>
            </a:r>
          </a:p>
          <a:p>
            <a:pPr>
              <a:buFont typeface="Arial" pitchFamily="34" charset="0"/>
              <a:buChar char="•"/>
            </a:pPr>
            <a:endParaRPr lang="en-US" sz="2400" b="0" dirty="0" smtClean="0"/>
          </a:p>
          <a:p>
            <a:pPr>
              <a:buFont typeface="Arial" pitchFamily="34" charset="0"/>
              <a:buChar char="•"/>
            </a:pPr>
            <a:r>
              <a:rPr lang="en-US" sz="2400" b="0" dirty="0" smtClean="0"/>
              <a:t>Behavior refers to anything an organism does whether it can be observed directly.</a:t>
            </a:r>
            <a:endParaRPr lang="en-US" sz="2400" b="0" dirty="0"/>
          </a:p>
        </p:txBody>
      </p:sp>
      <p:sp>
        <p:nvSpPr>
          <p:cNvPr id="4" name="Title 2"/>
          <p:cNvSpPr txBox="1">
            <a:spLocks/>
          </p:cNvSpPr>
          <p:nvPr/>
        </p:nvSpPr>
        <p:spPr>
          <a:xfrm>
            <a:off x="1143000" y="228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4400" b="1" dirty="0" smtClean="0">
                <a:latin typeface="Bradley Hand ITC" pitchFamily="66" charset="0"/>
              </a:rPr>
              <a:t>What is Psychology?</a:t>
            </a:r>
            <a:endParaRPr lang="en-US" sz="4400" b="1" dirty="0">
              <a:latin typeface="Bradley Hand ITC" pitchFamily="66" charset="0"/>
            </a:endParaRPr>
          </a:p>
        </p:txBody>
      </p:sp>
      <p:pic>
        <p:nvPicPr>
          <p:cNvPr id="2050" name="Picture 2" descr="http://ts4.mm.bing.net/th?id=H.4992166129435487&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780308"/>
            <a:ext cx="2805545" cy="320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377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Harrington" pitchFamily="82" charset="0"/>
              </a:rPr>
              <a:t>Learning outcomes</a:t>
            </a:r>
            <a:endParaRPr lang="en-US" sz="4400" b="1" dirty="0">
              <a:latin typeface="Harrington" pitchFamily="82" charset="0"/>
            </a:endParaRPr>
          </a:p>
        </p:txBody>
      </p:sp>
      <p:sp>
        <p:nvSpPr>
          <p:cNvPr id="3" name="Content Placeholder 2"/>
          <p:cNvSpPr>
            <a:spLocks noGrp="1"/>
          </p:cNvSpPr>
          <p:nvPr>
            <p:ph idx="1"/>
          </p:nvPr>
        </p:nvSpPr>
        <p:spPr>
          <a:xfrm>
            <a:off x="762000" y="1143000"/>
            <a:ext cx="7520940" cy="3579849"/>
          </a:xfrm>
        </p:spPr>
        <p:txBody>
          <a:bodyPr>
            <a:normAutofit/>
          </a:bodyPr>
          <a:lstStyle/>
          <a:p>
            <a:r>
              <a:rPr lang="en-US" sz="2400" dirty="0"/>
              <a:t>Case studies</a:t>
            </a:r>
          </a:p>
          <a:p>
            <a:r>
              <a:rPr lang="en-US" sz="2400" b="0" dirty="0"/>
              <a:t>• Evaluate the use of case studies in research.</a:t>
            </a:r>
          </a:p>
          <a:p>
            <a:r>
              <a:rPr lang="en-US" sz="2400" b="0" dirty="0"/>
              <a:t>• Explain how a case study could be used to investigate a problem in an organization or group </a:t>
            </a:r>
            <a:r>
              <a:rPr lang="en-US" sz="2400" b="0" i="1" dirty="0"/>
              <a:t>(</a:t>
            </a:r>
            <a:r>
              <a:rPr lang="en-US" sz="2400" b="0" i="1" dirty="0" smtClean="0"/>
              <a:t>for example</a:t>
            </a:r>
            <a:r>
              <a:rPr lang="en-US" sz="2400" b="0" i="1" dirty="0"/>
              <a:t>, a football team, a school, a family)</a:t>
            </a:r>
            <a:r>
              <a:rPr lang="en-US" sz="2400" b="0" dirty="0"/>
              <a:t>.</a:t>
            </a:r>
          </a:p>
          <a:p>
            <a:r>
              <a:rPr lang="en-US" sz="2400" b="0" dirty="0"/>
              <a:t>• Discuss the extent to which findings can be generalized from a single case study.</a:t>
            </a:r>
            <a:endParaRPr lang="en-US" sz="2400" dirty="0"/>
          </a:p>
        </p:txBody>
      </p:sp>
      <p:pic>
        <p:nvPicPr>
          <p:cNvPr id="14338" name="Picture 2" descr="http://ts3.mm.bing.net/th?id=H.4532939674945698&amp;pid=15.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95800"/>
            <a:ext cx="276875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102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039100" cy="685800"/>
          </a:xfrm>
        </p:spPr>
        <p:txBody>
          <a:bodyPr/>
          <a:lstStyle/>
          <a:p>
            <a:r>
              <a:rPr lang="en-US" sz="3200" b="1" dirty="0" smtClean="0">
                <a:latin typeface="Harrington" pitchFamily="82" charset="0"/>
              </a:rPr>
              <a:t>Part 4: simple experimental study</a:t>
            </a:r>
            <a:endParaRPr lang="en-US" sz="3200" b="1" dirty="0">
              <a:latin typeface="Harrington" pitchFamily="82" charset="0"/>
            </a:endParaRPr>
          </a:p>
        </p:txBody>
      </p:sp>
      <p:sp>
        <p:nvSpPr>
          <p:cNvPr id="3" name="Content Placeholder 2"/>
          <p:cNvSpPr>
            <a:spLocks noGrp="1"/>
          </p:cNvSpPr>
          <p:nvPr>
            <p:ph idx="1"/>
          </p:nvPr>
        </p:nvSpPr>
        <p:spPr>
          <a:xfrm>
            <a:off x="685800" y="1100628"/>
            <a:ext cx="6324600" cy="5385898"/>
          </a:xfrm>
        </p:spPr>
        <p:txBody>
          <a:bodyPr>
            <a:normAutofit/>
          </a:bodyPr>
          <a:lstStyle/>
          <a:p>
            <a:pPr>
              <a:buFont typeface="Wingdings" pitchFamily="2" charset="2"/>
              <a:buChar char="§"/>
            </a:pPr>
            <a:r>
              <a:rPr lang="en-US" dirty="0"/>
              <a:t> </a:t>
            </a:r>
            <a:r>
              <a:rPr lang="en-US" sz="2400" b="0" dirty="0"/>
              <a:t>Students are required to plan and undertake a simple experimental study and to produce a report of </a:t>
            </a:r>
            <a:r>
              <a:rPr lang="en-US" sz="2400" b="0" dirty="0" smtClean="0"/>
              <a:t>their study</a:t>
            </a:r>
            <a:r>
              <a:rPr lang="en-US" sz="2400" b="0" dirty="0"/>
              <a:t>. </a:t>
            </a:r>
            <a:endParaRPr lang="en-US" sz="2400" b="0" dirty="0" smtClean="0"/>
          </a:p>
          <a:p>
            <a:pPr>
              <a:buFont typeface="Wingdings" pitchFamily="2" charset="2"/>
              <a:buChar char="§"/>
            </a:pPr>
            <a:r>
              <a:rPr lang="en-US" sz="2400" b="0" dirty="0" smtClean="0"/>
              <a:t>A </a:t>
            </a:r>
            <a:r>
              <a:rPr lang="en-US" sz="2400" b="0" dirty="0"/>
              <a:t>simple experimental study involves the manipulation, by the student, of a single </a:t>
            </a:r>
            <a:r>
              <a:rPr lang="en-US" sz="2400" b="0" dirty="0" smtClean="0"/>
              <a:t>independent variable </a:t>
            </a:r>
            <a:r>
              <a:rPr lang="en-US" sz="2400" b="0" dirty="0"/>
              <a:t>and the measurement of the effect of this independent variable on a dependent variable, </a:t>
            </a:r>
            <a:r>
              <a:rPr lang="en-US" sz="2400" b="0" dirty="0" smtClean="0"/>
              <a:t>while controlling </a:t>
            </a:r>
            <a:r>
              <a:rPr lang="en-US" sz="2400" b="0" dirty="0"/>
              <a:t>other variables. </a:t>
            </a:r>
            <a:endParaRPr lang="en-US" sz="2400" b="0" dirty="0" smtClean="0"/>
          </a:p>
          <a:p>
            <a:pPr>
              <a:buFont typeface="Wingdings" pitchFamily="2" charset="2"/>
              <a:buChar char="§"/>
            </a:pPr>
            <a:r>
              <a:rPr lang="en-US" sz="2400" b="0" dirty="0" smtClean="0"/>
              <a:t>Teachers </a:t>
            </a:r>
            <a:r>
              <a:rPr lang="en-US" sz="2400" b="0" dirty="0"/>
              <a:t>should prepare students for the simple experimental study and </a:t>
            </a:r>
            <a:r>
              <a:rPr lang="en-US" sz="2400" b="0" dirty="0" smtClean="0"/>
              <a:t>the writing </a:t>
            </a:r>
            <a:r>
              <a:rPr lang="en-US" sz="2400" b="0" dirty="0"/>
              <a:t>of the report.</a:t>
            </a:r>
            <a:endParaRPr lang="en-US" sz="2400" dirty="0"/>
          </a:p>
          <a:p>
            <a:endParaRPr lang="en-US" dirty="0"/>
          </a:p>
        </p:txBody>
      </p:sp>
      <p:pic>
        <p:nvPicPr>
          <p:cNvPr id="16386" name="Picture 2" descr="http://ts3.mm.bing.net/th?id=H.4853206791031226&amp;pid=15.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5" y="2133600"/>
            <a:ext cx="2447925" cy="2447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950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90600"/>
            <a:ext cx="8763000" cy="3689877"/>
          </a:xfrm>
        </p:spPr>
        <p:txBody>
          <a:bodyPr>
            <a:noAutofit/>
          </a:bodyPr>
          <a:lstStyle/>
          <a:p>
            <a:r>
              <a:rPr lang="en-US" sz="2400" b="0" dirty="0" smtClean="0"/>
              <a:t>CASE STUDY:  an in depth study of an individual or single instance of something.</a:t>
            </a:r>
          </a:p>
          <a:p>
            <a:endParaRPr lang="en-US" sz="2400" b="0" dirty="0" smtClean="0"/>
          </a:p>
          <a:p>
            <a:r>
              <a:rPr lang="en-US" sz="2400" b="0" dirty="0" smtClean="0"/>
              <a:t>SURVEYS:  used to gather data from large numbers of people such as questionnaires.</a:t>
            </a:r>
          </a:p>
          <a:p>
            <a:endParaRPr lang="en-US" sz="2400" b="0" dirty="0" smtClean="0"/>
          </a:p>
          <a:p>
            <a:r>
              <a:rPr lang="en-US" sz="2400" b="0" dirty="0" smtClean="0"/>
              <a:t>CORRELATION:  pairing data.  This is widely used in genetic studies about I.Q., mental illness, and can show a link between earlier experiences and behavior.</a:t>
            </a:r>
          </a:p>
          <a:p>
            <a:endParaRPr lang="en-US" sz="2400" b="0" dirty="0"/>
          </a:p>
          <a:p>
            <a:r>
              <a:rPr lang="en-US" sz="2400" b="0" dirty="0" smtClean="0"/>
              <a:t>EXPERIMENT:  Manipulation </a:t>
            </a:r>
            <a:r>
              <a:rPr lang="en-US" sz="2400" b="0" dirty="0"/>
              <a:t>of an independent variable in order to observe changes in the </a:t>
            </a:r>
            <a:r>
              <a:rPr lang="en-US" sz="2400" b="0" dirty="0" smtClean="0"/>
              <a:t>dependent variable.  The </a:t>
            </a:r>
            <a:r>
              <a:rPr lang="en-US" sz="2400" b="0" dirty="0"/>
              <a:t>experiments provide </a:t>
            </a:r>
            <a:r>
              <a:rPr lang="en-US" sz="2400" b="0" u="sng" dirty="0"/>
              <a:t>empirical evidence </a:t>
            </a:r>
            <a:r>
              <a:rPr lang="en-US" sz="2400" b="0" dirty="0"/>
              <a:t>to support a hypothesis.</a:t>
            </a:r>
          </a:p>
          <a:p>
            <a:endParaRPr lang="en-US" sz="2400" b="0" dirty="0"/>
          </a:p>
        </p:txBody>
      </p:sp>
      <p:sp>
        <p:nvSpPr>
          <p:cNvPr id="3" name="Title 2"/>
          <p:cNvSpPr>
            <a:spLocks noGrp="1"/>
          </p:cNvSpPr>
          <p:nvPr>
            <p:ph type="title"/>
          </p:nvPr>
        </p:nvSpPr>
        <p:spPr>
          <a:xfrm>
            <a:off x="152400" y="228600"/>
            <a:ext cx="7520940" cy="548640"/>
          </a:xfrm>
        </p:spPr>
        <p:txBody>
          <a:bodyPr/>
          <a:lstStyle/>
          <a:p>
            <a:r>
              <a:rPr lang="en-US" dirty="0" smtClean="0">
                <a:latin typeface="Cooper Black" pitchFamily="18" charset="0"/>
              </a:rPr>
              <a:t>RESEARCH METHODS</a:t>
            </a:r>
            <a:endParaRPr lang="en-US" dirty="0">
              <a:latin typeface="Cooper Black" pitchFamily="18" charset="0"/>
            </a:endParaRPr>
          </a:p>
        </p:txBody>
      </p:sp>
    </p:spTree>
    <p:extLst>
      <p:ext uri="{BB962C8B-B14F-4D97-AF65-F5344CB8AC3E}">
        <p14:creationId xmlns:p14="http://schemas.microsoft.com/office/powerpoint/2010/main" val="1369017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7886700" cy="3537477"/>
          </a:xfrm>
        </p:spPr>
        <p:txBody>
          <a:bodyPr>
            <a:noAutofit/>
          </a:bodyPr>
          <a:lstStyle/>
          <a:p>
            <a:pPr marL="457200" indent="-457200">
              <a:buFont typeface="Arial" pitchFamily="34" charset="0"/>
              <a:buChar char="•"/>
            </a:pPr>
            <a:r>
              <a:rPr lang="en-US" sz="2800" b="0" dirty="0" smtClean="0"/>
              <a:t>Investigators must consider the ethical implications and psychological consequences for research participants.</a:t>
            </a:r>
          </a:p>
          <a:p>
            <a:endParaRPr lang="en-US" sz="2800" b="0" dirty="0" smtClean="0"/>
          </a:p>
          <a:p>
            <a:r>
              <a:rPr lang="en-US" sz="2800" b="0" dirty="0" smtClean="0"/>
              <a:t>Consent</a:t>
            </a:r>
          </a:p>
          <a:p>
            <a:r>
              <a:rPr lang="en-US" sz="2800" b="0" dirty="0" smtClean="0"/>
              <a:t>Deception</a:t>
            </a:r>
          </a:p>
          <a:p>
            <a:r>
              <a:rPr lang="en-US" sz="2800" b="0" dirty="0" smtClean="0"/>
              <a:t>Debriefing</a:t>
            </a:r>
          </a:p>
          <a:p>
            <a:r>
              <a:rPr lang="en-US" sz="2800" b="0" dirty="0" smtClean="0"/>
              <a:t>Withdrawal from the investigation</a:t>
            </a:r>
          </a:p>
          <a:p>
            <a:r>
              <a:rPr lang="en-US" sz="2800" b="0" dirty="0" smtClean="0"/>
              <a:t>Confidentiality</a:t>
            </a:r>
          </a:p>
          <a:p>
            <a:r>
              <a:rPr lang="en-US" sz="2800" b="0" dirty="0" smtClean="0"/>
              <a:t>Protection from mental and physical harm</a:t>
            </a:r>
          </a:p>
          <a:p>
            <a:r>
              <a:rPr lang="en-US" sz="2800" b="0" dirty="0" smtClean="0"/>
              <a:t>Observational Research</a:t>
            </a:r>
            <a:endParaRPr lang="en-US" sz="2800" b="0" dirty="0"/>
          </a:p>
        </p:txBody>
      </p:sp>
      <p:sp>
        <p:nvSpPr>
          <p:cNvPr id="3" name="Title 2"/>
          <p:cNvSpPr>
            <a:spLocks noGrp="1"/>
          </p:cNvSpPr>
          <p:nvPr>
            <p:ph type="title"/>
          </p:nvPr>
        </p:nvSpPr>
        <p:spPr/>
        <p:txBody>
          <a:bodyPr/>
          <a:lstStyle/>
          <a:p>
            <a:r>
              <a:rPr lang="en-US" dirty="0" smtClean="0">
                <a:latin typeface="Cooper Black" pitchFamily="18" charset="0"/>
              </a:rPr>
              <a:t>ETHICAL CONSIDERATIONS</a:t>
            </a:r>
            <a:endParaRPr lang="en-US" dirty="0">
              <a:latin typeface="Cooper Black" pitchFamily="18" charset="0"/>
            </a:endParaRPr>
          </a:p>
        </p:txBody>
      </p:sp>
      <p:pic>
        <p:nvPicPr>
          <p:cNvPr id="3074" name="Picture 2" descr="http://ts2.mm.bing.net/th?id=H.4534988395187037&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4600"/>
            <a:ext cx="3048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anford_prison_experime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193160"/>
            <a:ext cx="2014804" cy="10812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lber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4860971"/>
            <a:ext cx="1455835" cy="197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777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itchFamily="34" charset="0"/>
              <a:buChar char="•"/>
            </a:pPr>
            <a:r>
              <a:rPr lang="en-US" sz="2400" b="0" dirty="0" smtClean="0"/>
              <a:t>This topic has been long debated in many fields.</a:t>
            </a:r>
          </a:p>
          <a:p>
            <a:pPr>
              <a:buFont typeface="Arial" pitchFamily="34" charset="0"/>
              <a:buChar char="•"/>
            </a:pPr>
            <a:r>
              <a:rPr lang="en-US" sz="2400" b="0" dirty="0" smtClean="0"/>
              <a:t>Animals often times do suffer during experimentation.  </a:t>
            </a:r>
          </a:p>
          <a:p>
            <a:pPr>
              <a:buFont typeface="Arial" pitchFamily="34" charset="0"/>
              <a:buChar char="•"/>
            </a:pPr>
            <a:r>
              <a:rPr lang="en-US" sz="2400" b="0" dirty="0" smtClean="0"/>
              <a:t>Animal rights activists call for an end to the use of animals in experiments.</a:t>
            </a:r>
          </a:p>
          <a:p>
            <a:pPr>
              <a:buFont typeface="Arial" pitchFamily="34" charset="0"/>
              <a:buChar char="•"/>
            </a:pPr>
            <a:r>
              <a:rPr lang="en-US" sz="2400" b="0" dirty="0" smtClean="0"/>
              <a:t>Scientists argue that advancements in science and medicine that better humankind could not have been made without the use of animals</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latin typeface="Cooper Black" pitchFamily="18" charset="0"/>
              </a:rPr>
              <a:t>Ethics of Animal Experimentation</a:t>
            </a:r>
            <a:endParaRPr lang="en-US" dirty="0">
              <a:latin typeface="Cooper Black" pitchFamily="18" charset="0"/>
            </a:endParaRPr>
          </a:p>
        </p:txBody>
      </p:sp>
      <p:pic>
        <p:nvPicPr>
          <p:cNvPr id="4098" name="Picture 2" descr="http://ts3.mm.bing.net/th?id=H.493643891822001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660881"/>
            <a:ext cx="2171700" cy="197624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upload.wikimedia.org/wikipedia/commons/e/ec/One_of_Pavlov%27s_do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724400"/>
            <a:ext cx="2882900" cy="192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670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MOST UNETHICAL STUDIES IN PSYCHOLOGY</a:t>
            </a:r>
            <a:endParaRPr lang="en-US" dirty="0"/>
          </a:p>
        </p:txBody>
      </p:sp>
      <p:sp>
        <p:nvSpPr>
          <p:cNvPr id="3" name="Content Placeholder 2"/>
          <p:cNvSpPr>
            <a:spLocks noGrp="1"/>
          </p:cNvSpPr>
          <p:nvPr>
            <p:ph idx="1"/>
          </p:nvPr>
        </p:nvSpPr>
        <p:spPr/>
        <p:txBody>
          <a:bodyPr/>
          <a:lstStyle/>
          <a:p>
            <a:pPr>
              <a:buAutoNum type="arabicPeriod" startAt="10"/>
            </a:pPr>
            <a:r>
              <a:rPr lang="en-US" dirty="0" smtClean="0"/>
              <a:t>THE MONSTER STUDY (1939)</a:t>
            </a:r>
          </a:p>
          <a:p>
            <a:pPr>
              <a:buAutoNum type="arabicPeriod" startAt="9"/>
            </a:pPr>
            <a:r>
              <a:rPr lang="en-US" dirty="0" smtClean="0"/>
              <a:t>THE AVERSION PROJECT (1970’S-1980’S)</a:t>
            </a:r>
          </a:p>
          <a:p>
            <a:pPr>
              <a:buAutoNum type="arabicPeriod" startAt="8"/>
            </a:pPr>
            <a:r>
              <a:rPr lang="en-US" dirty="0" smtClean="0"/>
              <a:t>STANFORD PRISON EXPERIMENT (1971)</a:t>
            </a:r>
          </a:p>
          <a:p>
            <a:pPr>
              <a:buAutoNum type="arabicPeriod" startAt="7"/>
            </a:pPr>
            <a:r>
              <a:rPr lang="en-US" dirty="0" smtClean="0"/>
              <a:t>THE MONKEY DRUG TRIALS (1969)</a:t>
            </a:r>
          </a:p>
          <a:p>
            <a:pPr>
              <a:buAutoNum type="arabicPeriod" startAt="6"/>
            </a:pPr>
            <a:r>
              <a:rPr lang="en-US" dirty="0" smtClean="0"/>
              <a:t>LANDIS FACIAL EXPRESSIONS (1924)</a:t>
            </a:r>
          </a:p>
          <a:p>
            <a:pPr>
              <a:buAutoNum type="arabicPeriod" startAt="5"/>
            </a:pPr>
            <a:r>
              <a:rPr lang="en-US" dirty="0" smtClean="0"/>
              <a:t>LITTLE ALBERT (1920)</a:t>
            </a:r>
          </a:p>
          <a:p>
            <a:pPr>
              <a:buAutoNum type="arabicPeriod" startAt="4"/>
            </a:pPr>
            <a:r>
              <a:rPr lang="en-US" dirty="0" smtClean="0"/>
              <a:t>LEARNED HELPLESSNESS (1965)</a:t>
            </a:r>
          </a:p>
          <a:p>
            <a:pPr>
              <a:buAutoNum type="arabicPeriod" startAt="3"/>
            </a:pPr>
            <a:r>
              <a:rPr lang="en-US" dirty="0" smtClean="0"/>
              <a:t>MILGRIM EXPERIMENT (1961)</a:t>
            </a:r>
          </a:p>
          <a:p>
            <a:pPr>
              <a:buAutoNum type="arabicPeriod" startAt="2"/>
            </a:pPr>
            <a:r>
              <a:rPr lang="en-US" dirty="0" smtClean="0"/>
              <a:t>THE WELL OF DISPAIR (1960)</a:t>
            </a:r>
          </a:p>
          <a:p>
            <a:pPr marL="0" indent="0"/>
            <a:r>
              <a:rPr lang="en-US" dirty="0" smtClean="0"/>
              <a:t>1.  DAVID REIMER (1965-2004)</a:t>
            </a:r>
          </a:p>
          <a:p>
            <a:pPr>
              <a:buAutoNum type="arabicPeriod" startAt="6"/>
            </a:pPr>
            <a:endParaRPr lang="en-US" dirty="0"/>
          </a:p>
        </p:txBody>
      </p:sp>
      <p:pic>
        <p:nvPicPr>
          <p:cNvPr id="4" name="Picture 6" descr="albe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73" y="4281679"/>
            <a:ext cx="1455835" cy="197624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milgram-shock-box">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724399"/>
            <a:ext cx="2658341" cy="14886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tanford_prison_experimen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050" y="4724400"/>
            <a:ext cx="2857500" cy="15335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onster Study">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1905000"/>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6411814"/>
            <a:ext cx="8458199" cy="307777"/>
          </a:xfrm>
          <a:prstGeom prst="rect">
            <a:avLst/>
          </a:prstGeom>
          <a:noFill/>
        </p:spPr>
        <p:txBody>
          <a:bodyPr wrap="square" rtlCol="0">
            <a:spAutoFit/>
          </a:bodyPr>
          <a:lstStyle/>
          <a:p>
            <a:r>
              <a:rPr lang="en-US" sz="1400" dirty="0" smtClean="0">
                <a:hlinkClick r:id="rId11"/>
              </a:rPr>
              <a:t>http://thomasmayers.wordpress.com/2013/04/09/top-10-most-un-ethical-studies-in-psychology/</a:t>
            </a:r>
            <a:r>
              <a:rPr lang="en-US" sz="1400" dirty="0" smtClean="0"/>
              <a:t> </a:t>
            </a:r>
            <a:endParaRPr lang="en-US" sz="1400" dirty="0"/>
          </a:p>
        </p:txBody>
      </p:sp>
    </p:spTree>
    <p:extLst>
      <p:ext uri="{BB962C8B-B14F-4D97-AF65-F5344CB8AC3E}">
        <p14:creationId xmlns:p14="http://schemas.microsoft.com/office/powerpoint/2010/main" val="2383398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927"/>
            <a:ext cx="8686800" cy="1036638"/>
          </a:xfrm>
        </p:spPr>
        <p:txBody>
          <a:bodyPr>
            <a:normAutofit/>
          </a:bodyPr>
          <a:lstStyle/>
          <a:p>
            <a:pPr eaLnBrk="1" hangingPunct="1">
              <a:defRPr/>
            </a:pPr>
            <a:r>
              <a:rPr lang="en-US" dirty="0" smtClean="0"/>
              <a:t>Methodologies- </a:t>
            </a:r>
            <a:r>
              <a:rPr lang="en-US" sz="2700" dirty="0" smtClean="0"/>
              <a:t>strengths and weaknesses</a:t>
            </a:r>
          </a:p>
        </p:txBody>
      </p:sp>
      <p:sp>
        <p:nvSpPr>
          <p:cNvPr id="28675" name="Rectangle 3"/>
          <p:cNvSpPr>
            <a:spLocks noGrp="1" noChangeArrowheads="1"/>
          </p:cNvSpPr>
          <p:nvPr>
            <p:ph type="body" idx="1"/>
          </p:nvPr>
        </p:nvSpPr>
        <p:spPr>
          <a:xfrm>
            <a:off x="533400" y="914400"/>
            <a:ext cx="7810500" cy="5528772"/>
          </a:xfrm>
        </p:spPr>
        <p:txBody>
          <a:bodyPr>
            <a:noAutofit/>
          </a:bodyPr>
          <a:lstStyle/>
          <a:p>
            <a:pPr eaLnBrk="1" hangingPunct="1">
              <a:defRPr/>
            </a:pPr>
            <a:r>
              <a:rPr lang="en-US" sz="2000" dirty="0" smtClean="0"/>
              <a:t>Case Studies </a:t>
            </a:r>
          </a:p>
          <a:p>
            <a:pPr eaLnBrk="1" hangingPunct="1">
              <a:buNone/>
              <a:defRPr/>
            </a:pPr>
            <a:r>
              <a:rPr lang="en-US" sz="2000" b="0" dirty="0" smtClean="0"/>
              <a:t>    </a:t>
            </a:r>
            <a:r>
              <a:rPr lang="en-US" sz="2000" b="0" dirty="0"/>
              <a:t>-</a:t>
            </a:r>
            <a:r>
              <a:rPr lang="en-US" sz="2000" b="0" dirty="0" smtClean="0"/>
              <a:t>gives a unique perspective on an unusual situation, can not be replicated.</a:t>
            </a:r>
          </a:p>
          <a:p>
            <a:pPr eaLnBrk="1" hangingPunct="1">
              <a:defRPr/>
            </a:pPr>
            <a:r>
              <a:rPr lang="en-US" sz="2000" dirty="0" smtClean="0"/>
              <a:t>Surveys</a:t>
            </a:r>
          </a:p>
          <a:p>
            <a:pPr eaLnBrk="1" hangingPunct="1">
              <a:buNone/>
              <a:defRPr/>
            </a:pPr>
            <a:r>
              <a:rPr lang="en-US" sz="2000" b="0" dirty="0" smtClean="0"/>
              <a:t>    -works well with a large sample size, subjects may not understand the questions or answer all the questions.</a:t>
            </a:r>
          </a:p>
          <a:p>
            <a:pPr eaLnBrk="1" hangingPunct="1">
              <a:defRPr/>
            </a:pPr>
            <a:r>
              <a:rPr lang="en-US" sz="2000" dirty="0" smtClean="0"/>
              <a:t>Correlation Studies</a:t>
            </a:r>
          </a:p>
          <a:p>
            <a:pPr eaLnBrk="1" hangingPunct="1">
              <a:buNone/>
              <a:defRPr/>
            </a:pPr>
            <a:r>
              <a:rPr lang="en-US" sz="2000" b="0" dirty="0" smtClean="0"/>
              <a:t>   - works well in the use of twins as subjects but in most other cases you cannot have such a close comparison.  Harder to find subjects.</a:t>
            </a:r>
          </a:p>
          <a:p>
            <a:pPr eaLnBrk="1" hangingPunct="1">
              <a:defRPr/>
            </a:pPr>
            <a:r>
              <a:rPr lang="en-US" sz="2000" dirty="0" smtClean="0"/>
              <a:t>Experiments</a:t>
            </a:r>
          </a:p>
          <a:p>
            <a:pPr eaLnBrk="1" hangingPunct="1">
              <a:buNone/>
              <a:defRPr/>
            </a:pPr>
            <a:r>
              <a:rPr lang="en-US" sz="2000" b="0" dirty="0" smtClean="0"/>
              <a:t>   -usually very precise, valuable if it can be replicated, sometimes crosses the line with ethical guidelines, subjects may not behave the same in a scientific setting.</a:t>
            </a:r>
          </a:p>
        </p:txBody>
      </p:sp>
    </p:spTree>
    <p:extLst>
      <p:ext uri="{BB962C8B-B14F-4D97-AF65-F5344CB8AC3E}">
        <p14:creationId xmlns:p14="http://schemas.microsoft.com/office/powerpoint/2010/main" val="159104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itchFamily="34" charset="0"/>
              <a:buChar char="•"/>
            </a:pPr>
            <a:r>
              <a:rPr lang="en-US" sz="2000" b="1" dirty="0" smtClean="0"/>
              <a:t>Holism</a:t>
            </a:r>
            <a:r>
              <a:rPr lang="en-US" sz="2000" dirty="0" smtClean="0"/>
              <a:t> refers to any approach that </a:t>
            </a:r>
            <a:r>
              <a:rPr lang="en-US" sz="2000" u="sng" dirty="0" smtClean="0"/>
              <a:t>emphasizes the whole rather than their constituent parts</a:t>
            </a:r>
            <a:r>
              <a:rPr lang="en-US" sz="2000" dirty="0" smtClean="0"/>
              <a:t>. In other words ‘the whole is greater than the sum of its parts’. </a:t>
            </a:r>
          </a:p>
          <a:p>
            <a:pPr>
              <a:buFont typeface="Arial" pitchFamily="34" charset="0"/>
              <a:buChar char="•"/>
            </a:pPr>
            <a:endParaRPr lang="en-US" sz="2000" dirty="0" smtClean="0"/>
          </a:p>
          <a:p>
            <a:pPr>
              <a:buFont typeface="Arial" pitchFamily="34" charset="0"/>
              <a:buChar char="•"/>
            </a:pPr>
            <a:r>
              <a:rPr lang="en-US" sz="2000" dirty="0" smtClean="0"/>
              <a:t>Qualitative methods of the humanistic approach reflect a holistic position</a:t>
            </a:r>
            <a:r>
              <a:rPr lang="en-US" sz="2000" u="sng" dirty="0" smtClean="0"/>
              <a:t>. Social psychology also takes a holistic view</a:t>
            </a:r>
            <a:r>
              <a:rPr lang="en-US" sz="2000" dirty="0" smtClean="0"/>
              <a:t>.</a:t>
            </a:r>
          </a:p>
          <a:p>
            <a:endParaRPr lang="en-US" sz="2000" dirty="0"/>
          </a:p>
        </p:txBody>
      </p:sp>
      <p:sp>
        <p:nvSpPr>
          <p:cNvPr id="3" name="Title 2"/>
          <p:cNvSpPr>
            <a:spLocks noGrp="1"/>
          </p:cNvSpPr>
          <p:nvPr>
            <p:ph type="title"/>
          </p:nvPr>
        </p:nvSpPr>
        <p:spPr/>
        <p:txBody>
          <a:bodyPr/>
          <a:lstStyle/>
          <a:p>
            <a:r>
              <a:rPr lang="en-US" dirty="0" smtClean="0"/>
              <a:t>What is holism?</a:t>
            </a:r>
            <a:endParaRPr lang="en-US" dirty="0"/>
          </a:p>
        </p:txBody>
      </p:sp>
      <p:sp>
        <p:nvSpPr>
          <p:cNvPr id="4" name="Content Placeholder 1"/>
          <p:cNvSpPr txBox="1">
            <a:spLocks/>
          </p:cNvSpPr>
          <p:nvPr/>
        </p:nvSpPr>
        <p:spPr>
          <a:xfrm>
            <a:off x="838200" y="4281055"/>
            <a:ext cx="7673340" cy="2590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Arial" pitchFamily="34" charset="0"/>
              <a:buChar char="•"/>
            </a:pPr>
            <a:r>
              <a:rPr lang="en-US" sz="2000" dirty="0" smtClean="0"/>
              <a:t>Reductionism is a mode of explanation (opposite to holism</a:t>
            </a:r>
            <a:r>
              <a:rPr lang="en-US" sz="2000" u="sng" dirty="0" smtClean="0"/>
              <a:t>), which attempts to describe and understand human behavior in terms of simple components or units.</a:t>
            </a:r>
          </a:p>
          <a:p>
            <a:pPr>
              <a:buFont typeface="Arial" pitchFamily="34" charset="0"/>
              <a:buChar char="•"/>
            </a:pPr>
            <a:endParaRPr lang="en-US" sz="2000" dirty="0" smtClean="0"/>
          </a:p>
          <a:p>
            <a:pPr>
              <a:buFont typeface="Arial" pitchFamily="34" charset="0"/>
              <a:buChar char="•"/>
            </a:pPr>
            <a:r>
              <a:rPr lang="en-US" sz="2000" dirty="0" smtClean="0"/>
              <a:t>Complex phenomena should be explained by the </a:t>
            </a:r>
            <a:r>
              <a:rPr lang="en-US" sz="2000" u="sng" dirty="0" smtClean="0"/>
              <a:t>simplest underlying principles possible.</a:t>
            </a:r>
            <a:endParaRPr lang="en-US" sz="2000" u="sng" dirty="0"/>
          </a:p>
        </p:txBody>
      </p:sp>
      <p:sp>
        <p:nvSpPr>
          <p:cNvPr id="5" name="Title 2"/>
          <p:cNvSpPr txBox="1">
            <a:spLocks/>
          </p:cNvSpPr>
          <p:nvPr/>
        </p:nvSpPr>
        <p:spPr>
          <a:xfrm>
            <a:off x="852055" y="35814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dirty="0" smtClean="0"/>
              <a:t>WHAT IS Reductionism?</a:t>
            </a:r>
            <a:endParaRPr lang="en-US" dirty="0"/>
          </a:p>
        </p:txBody>
      </p:sp>
    </p:spTree>
    <p:extLst>
      <p:ext uri="{BB962C8B-B14F-4D97-AF65-F5344CB8AC3E}">
        <p14:creationId xmlns:p14="http://schemas.microsoft.com/office/powerpoint/2010/main" val="212696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itchFamily="34" charset="0"/>
              <a:buChar char="•"/>
            </a:pPr>
            <a:r>
              <a:rPr lang="en-US" sz="2400" b="0" dirty="0" smtClean="0"/>
              <a:t>Structuralism was the </a:t>
            </a:r>
            <a:r>
              <a:rPr lang="en-US" sz="2400" b="0" u="sng" dirty="0" smtClean="0"/>
              <a:t>first school of psychology</a:t>
            </a:r>
            <a:r>
              <a:rPr lang="en-US" sz="2400" b="0" dirty="0" smtClean="0"/>
              <a:t> and focused on breaking down </a:t>
            </a:r>
            <a:r>
              <a:rPr lang="en-US" sz="2400" b="0" u="sng" dirty="0" smtClean="0"/>
              <a:t>mental processes into the most basic components</a:t>
            </a:r>
            <a:r>
              <a:rPr lang="en-US" sz="2400" b="0" dirty="0" smtClean="0"/>
              <a:t>. Researchers tried to understand the basic elements of consciousness </a:t>
            </a:r>
            <a:r>
              <a:rPr lang="en-US" sz="2400" b="0" u="sng" dirty="0" smtClean="0"/>
              <a:t>using a method known as introspection.</a:t>
            </a:r>
            <a:endParaRPr lang="en-US" sz="2400" b="0" u="sng" dirty="0"/>
          </a:p>
        </p:txBody>
      </p:sp>
      <p:sp>
        <p:nvSpPr>
          <p:cNvPr id="3" name="Title 2"/>
          <p:cNvSpPr>
            <a:spLocks noGrp="1"/>
          </p:cNvSpPr>
          <p:nvPr>
            <p:ph type="title"/>
          </p:nvPr>
        </p:nvSpPr>
        <p:spPr/>
        <p:txBody>
          <a:bodyPr/>
          <a:lstStyle/>
          <a:p>
            <a:r>
              <a:rPr lang="en-US" dirty="0" smtClean="0"/>
              <a:t>Structuralism</a:t>
            </a:r>
            <a:endParaRPr lang="en-US" dirty="0"/>
          </a:p>
        </p:txBody>
      </p:sp>
      <p:sp>
        <p:nvSpPr>
          <p:cNvPr id="4" name="Content Placeholder 1"/>
          <p:cNvSpPr txBox="1">
            <a:spLocks/>
          </p:cNvSpPr>
          <p:nvPr/>
        </p:nvSpPr>
        <p:spPr>
          <a:xfrm>
            <a:off x="838200" y="3898669"/>
            <a:ext cx="7520940" cy="3579849"/>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endParaRPr lang="en-US" dirty="0" smtClean="0"/>
          </a:p>
          <a:p>
            <a:pPr>
              <a:buFont typeface="Arial" pitchFamily="34" charset="0"/>
              <a:buChar char="•"/>
            </a:pPr>
            <a:r>
              <a:rPr lang="en-US" sz="2400" b="0" dirty="0" smtClean="0"/>
              <a:t>Structuralism is important because it is the </a:t>
            </a:r>
            <a:r>
              <a:rPr lang="en-US" sz="2400" b="0" u="sng" dirty="0" smtClean="0"/>
              <a:t>first major school of thought </a:t>
            </a:r>
            <a:r>
              <a:rPr lang="en-US" sz="2400" b="0" dirty="0" smtClean="0"/>
              <a:t>in psychology. </a:t>
            </a:r>
          </a:p>
          <a:p>
            <a:pPr>
              <a:buFont typeface="Arial" pitchFamily="34" charset="0"/>
              <a:buChar char="•"/>
            </a:pPr>
            <a:endParaRPr lang="en-US" sz="2400" b="0" dirty="0" smtClean="0"/>
          </a:p>
          <a:p>
            <a:pPr>
              <a:buFont typeface="Arial" pitchFamily="34" charset="0"/>
              <a:buChar char="•"/>
            </a:pPr>
            <a:r>
              <a:rPr lang="en-US" sz="2400" b="0" dirty="0" smtClean="0"/>
              <a:t>Structuralism also </a:t>
            </a:r>
            <a:r>
              <a:rPr lang="en-US" sz="2400" b="0" u="sng" dirty="0" smtClean="0"/>
              <a:t>strongly influenced experimental psychology</a:t>
            </a:r>
            <a:r>
              <a:rPr lang="en-US" b="0" dirty="0" smtClean="0"/>
              <a:t>.</a:t>
            </a:r>
          </a:p>
          <a:p>
            <a:endParaRPr lang="en-US" dirty="0"/>
          </a:p>
        </p:txBody>
      </p:sp>
      <p:sp>
        <p:nvSpPr>
          <p:cNvPr id="5" name="Title 2"/>
          <p:cNvSpPr txBox="1">
            <a:spLocks/>
          </p:cNvSpPr>
          <p:nvPr/>
        </p:nvSpPr>
        <p:spPr>
          <a:xfrm>
            <a:off x="838200" y="33528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dirty="0" smtClean="0"/>
              <a:t>Strengths of Structuralism</a:t>
            </a:r>
            <a:endParaRPr lang="en-US" dirty="0"/>
          </a:p>
        </p:txBody>
      </p:sp>
    </p:spTree>
    <p:extLst>
      <p:ext uri="{BB962C8B-B14F-4D97-AF65-F5344CB8AC3E}">
        <p14:creationId xmlns:p14="http://schemas.microsoft.com/office/powerpoint/2010/main" val="12514627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6705600" cy="4690872"/>
          </a:xfrm>
        </p:spPr>
        <p:txBody>
          <a:bodyPr>
            <a:normAutofit lnSpcReduction="10000"/>
          </a:bodyPr>
          <a:lstStyle/>
          <a:p>
            <a:pPr>
              <a:buNone/>
            </a:pPr>
            <a:endParaRPr lang="en-US" dirty="0" smtClean="0"/>
          </a:p>
          <a:p>
            <a:r>
              <a:rPr lang="en-US" sz="2400" u="sng" dirty="0" smtClean="0"/>
              <a:t>Wilhelm Wundt</a:t>
            </a:r>
            <a:r>
              <a:rPr lang="en-US" sz="2400" dirty="0" smtClean="0"/>
              <a:t>:  </a:t>
            </a:r>
            <a:r>
              <a:rPr lang="en-US" sz="2400" b="0" dirty="0" smtClean="0"/>
              <a:t>was a German medical doctor, psychologist, physiologist, philosopher, and professor, known today as one of the founding figures of modern psychology. He is widely regarded as the "father of experimental psychology"</a:t>
            </a:r>
          </a:p>
          <a:p>
            <a:pPr lvl="0"/>
            <a:endParaRPr lang="en-US" dirty="0" smtClean="0"/>
          </a:p>
          <a:p>
            <a:r>
              <a:rPr lang="en-US" sz="2400" u="sng" dirty="0" smtClean="0"/>
              <a:t>Edward B. </a:t>
            </a:r>
            <a:r>
              <a:rPr lang="en-US" sz="2400" u="sng" dirty="0" err="1" smtClean="0"/>
              <a:t>Titchener</a:t>
            </a:r>
            <a:r>
              <a:rPr lang="en-US" sz="2400" dirty="0" smtClean="0"/>
              <a:t>:  </a:t>
            </a:r>
            <a:r>
              <a:rPr lang="en-US" sz="2400" b="0" dirty="0" err="1" smtClean="0"/>
              <a:t>Titchener’s</a:t>
            </a:r>
            <a:r>
              <a:rPr lang="en-US" sz="2400" b="0" dirty="0" smtClean="0"/>
              <a:t> development of structuralism helped establish the very first "school" of psychology, the structuralism did not last long beyond </a:t>
            </a:r>
            <a:r>
              <a:rPr lang="en-US" sz="2400" b="0" dirty="0" err="1" smtClean="0"/>
              <a:t>Titchener's</a:t>
            </a:r>
            <a:r>
              <a:rPr lang="en-US" sz="2400" b="0" dirty="0" smtClean="0"/>
              <a:t> death.</a:t>
            </a:r>
          </a:p>
          <a:p>
            <a:pPr lvl="0"/>
            <a:endParaRPr lang="en-US" dirty="0" smtClean="0"/>
          </a:p>
          <a:p>
            <a:endParaRPr lang="en-US" dirty="0"/>
          </a:p>
        </p:txBody>
      </p:sp>
      <p:sp>
        <p:nvSpPr>
          <p:cNvPr id="3" name="Title 2"/>
          <p:cNvSpPr>
            <a:spLocks noGrp="1"/>
          </p:cNvSpPr>
          <p:nvPr>
            <p:ph type="title"/>
          </p:nvPr>
        </p:nvSpPr>
        <p:spPr/>
        <p:txBody>
          <a:bodyPr/>
          <a:lstStyle/>
          <a:p>
            <a:r>
              <a:rPr lang="en-US" dirty="0" smtClean="0"/>
              <a:t>Major </a:t>
            </a:r>
            <a:r>
              <a:rPr lang="en-US" dirty="0" err="1" smtClean="0"/>
              <a:t>Structuralist</a:t>
            </a:r>
            <a:r>
              <a:rPr lang="en-US" dirty="0" smtClean="0"/>
              <a:t> Thinkers</a:t>
            </a:r>
            <a:endParaRPr lang="en-US" dirty="0"/>
          </a:p>
        </p:txBody>
      </p:sp>
      <p:pic>
        <p:nvPicPr>
          <p:cNvPr id="4" name="Picture 2" descr="File:Wundt.jpg">
            <a:hlinkClick r:id="rId2"/>
          </p:cNvPr>
          <p:cNvPicPr>
            <a:picLocks noChangeAspect="1" noChangeArrowheads="1"/>
          </p:cNvPicPr>
          <p:nvPr/>
        </p:nvPicPr>
        <p:blipFill>
          <a:blip r:embed="rId3" cstate="print"/>
          <a:srcRect/>
          <a:stretch>
            <a:fillRect/>
          </a:stretch>
        </p:blipFill>
        <p:spPr bwMode="auto">
          <a:xfrm>
            <a:off x="7315200" y="1676400"/>
            <a:ext cx="1524000" cy="1886856"/>
          </a:xfrm>
          <a:prstGeom prst="rect">
            <a:avLst/>
          </a:prstGeom>
          <a:noFill/>
        </p:spPr>
      </p:pic>
      <p:pic>
        <p:nvPicPr>
          <p:cNvPr id="5" name="Picture 4" descr="http://rds.yahoo.com/_ylt=A2KJkIVVWodMgDsALWCjzbkF/SIG=11scc7etv/EXP=1284025301/**http%3a/www.nd.edu/~gradvans/titchner.jpg"/>
          <p:cNvPicPr>
            <a:picLocks noChangeAspect="1" noChangeArrowheads="1"/>
          </p:cNvPicPr>
          <p:nvPr/>
        </p:nvPicPr>
        <p:blipFill>
          <a:blip r:embed="rId4" cstate="print"/>
          <a:srcRect/>
          <a:stretch>
            <a:fillRect/>
          </a:stretch>
        </p:blipFill>
        <p:spPr bwMode="auto">
          <a:xfrm>
            <a:off x="7239000" y="3962400"/>
            <a:ext cx="1638300" cy="2281918"/>
          </a:xfrm>
          <a:prstGeom prst="rect">
            <a:avLst/>
          </a:prstGeom>
          <a:noFill/>
        </p:spPr>
      </p:pic>
    </p:spTree>
    <p:extLst>
      <p:ext uri="{BB962C8B-B14F-4D97-AF65-F5344CB8AC3E}">
        <p14:creationId xmlns:p14="http://schemas.microsoft.com/office/powerpoint/2010/main" val="470240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11254"/>
            <a:ext cx="4648200" cy="4178491"/>
          </a:xfrm>
        </p:spPr>
        <p:txBody>
          <a:bodyPr>
            <a:normAutofit/>
          </a:bodyPr>
          <a:lstStyle/>
          <a:p>
            <a:r>
              <a:rPr lang="en-US" sz="2400" b="0" dirty="0" smtClean="0"/>
              <a:t>Is derived from a letter from the Greek alphabet, psi, which is also the first letter of the Greek word </a:t>
            </a:r>
            <a:r>
              <a:rPr lang="en-US" sz="2400" b="0" dirty="0" err="1" smtClean="0"/>
              <a:t>psuche</a:t>
            </a:r>
            <a:r>
              <a:rPr lang="en-US" sz="2400" b="0" dirty="0" smtClean="0"/>
              <a:t>, meaning mind or soul, from which the term psyche arose; which in turn gave us the name of the discipline psychology which is most commonly defined as study of the mind.</a:t>
            </a:r>
            <a:endParaRPr lang="en-US" sz="2400" b="0" dirty="0"/>
          </a:p>
        </p:txBody>
      </p:sp>
      <p:sp>
        <p:nvSpPr>
          <p:cNvPr id="3" name="Title 2"/>
          <p:cNvSpPr>
            <a:spLocks noGrp="1"/>
          </p:cNvSpPr>
          <p:nvPr>
            <p:ph type="title"/>
          </p:nvPr>
        </p:nvSpPr>
        <p:spPr>
          <a:xfrm>
            <a:off x="304800" y="609600"/>
            <a:ext cx="7520940" cy="548640"/>
          </a:xfrm>
        </p:spPr>
        <p:txBody>
          <a:bodyPr>
            <a:noAutofit/>
          </a:bodyPr>
          <a:lstStyle/>
          <a:p>
            <a:r>
              <a:rPr lang="en-US" sz="3200" b="1" dirty="0" smtClean="0">
                <a:latin typeface="Bradley Hand ITC" pitchFamily="66" charset="0"/>
              </a:rPr>
              <a:t>Origin of the</a:t>
            </a:r>
            <a:br>
              <a:rPr lang="en-US" sz="3200" b="1" dirty="0" smtClean="0">
                <a:latin typeface="Bradley Hand ITC" pitchFamily="66" charset="0"/>
              </a:rPr>
            </a:br>
            <a:r>
              <a:rPr lang="en-US" sz="3200" b="1" dirty="0" smtClean="0">
                <a:latin typeface="Bradley Hand ITC" pitchFamily="66" charset="0"/>
              </a:rPr>
              <a:t>Psychology Symbol</a:t>
            </a:r>
            <a:endParaRPr lang="en-US" sz="3200" b="1" dirty="0">
              <a:latin typeface="Bradley Hand ITC" pitchFamily="66" charset="0"/>
            </a:endParaRPr>
          </a:p>
        </p:txBody>
      </p:sp>
      <p:pic>
        <p:nvPicPr>
          <p:cNvPr id="1026" name="Picture 2" descr="http://www.all-about-psychology.com/images/psychology-symbol-picture.jpg"/>
          <p:cNvPicPr>
            <a:picLocks noChangeAspect="1" noChangeArrowheads="1"/>
          </p:cNvPicPr>
          <p:nvPr/>
        </p:nvPicPr>
        <p:blipFill>
          <a:blip r:embed="rId2" cstate="print"/>
          <a:srcRect/>
          <a:stretch>
            <a:fillRect/>
          </a:stretch>
        </p:blipFill>
        <p:spPr bwMode="auto">
          <a:xfrm>
            <a:off x="5562600" y="4000500"/>
            <a:ext cx="3581400" cy="2857500"/>
          </a:xfrm>
          <a:prstGeom prst="rect">
            <a:avLst/>
          </a:prstGeom>
          <a:noFill/>
        </p:spPr>
      </p:pic>
      <p:pic>
        <p:nvPicPr>
          <p:cNvPr id="1028" name="Picture 4" descr="View Image">
            <a:hlinkClick r:id="rId3"/>
          </p:cNvPr>
          <p:cNvPicPr>
            <a:picLocks noChangeAspect="1" noChangeArrowheads="1"/>
          </p:cNvPicPr>
          <p:nvPr/>
        </p:nvPicPr>
        <p:blipFill>
          <a:blip r:embed="rId4" cstate="print"/>
          <a:srcRect/>
          <a:stretch>
            <a:fillRect/>
          </a:stretch>
        </p:blipFill>
        <p:spPr bwMode="auto">
          <a:xfrm>
            <a:off x="5138618" y="457200"/>
            <a:ext cx="4005382" cy="3124200"/>
          </a:xfrm>
          <a:prstGeom prst="rect">
            <a:avLst/>
          </a:prstGeom>
          <a:noFill/>
        </p:spPr>
      </p:pic>
    </p:spTree>
    <p:extLst>
      <p:ext uri="{BB962C8B-B14F-4D97-AF65-F5344CB8AC3E}">
        <p14:creationId xmlns:p14="http://schemas.microsoft.com/office/powerpoint/2010/main" val="11770101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buFont typeface="Arial" pitchFamily="34" charset="0"/>
              <a:buChar char="•"/>
            </a:pPr>
            <a:r>
              <a:rPr lang="en-US" sz="2400" b="0" dirty="0" smtClean="0"/>
              <a:t>By today’s scientific standards, the experimental methods used to study the structures of the mind were </a:t>
            </a:r>
            <a:r>
              <a:rPr lang="en-US" sz="2400" b="0" u="sng" dirty="0" smtClean="0"/>
              <a:t>too subjective—the use of introspection led to a lack of reliability in results. </a:t>
            </a:r>
          </a:p>
          <a:p>
            <a:pPr lvl="0">
              <a:buFont typeface="Arial" pitchFamily="34" charset="0"/>
              <a:buChar char="•"/>
            </a:pPr>
            <a:endParaRPr lang="en-US" sz="2400" b="0" dirty="0" smtClean="0"/>
          </a:p>
          <a:p>
            <a:pPr lvl="0">
              <a:buFont typeface="Arial" pitchFamily="34" charset="0"/>
              <a:buChar char="•"/>
            </a:pPr>
            <a:r>
              <a:rPr lang="en-US" sz="2400" b="0" dirty="0" smtClean="0"/>
              <a:t>Other critics argue that structuralism was </a:t>
            </a:r>
            <a:r>
              <a:rPr lang="en-US" sz="2400" b="0" u="sng" dirty="0" smtClean="0"/>
              <a:t>too concerned with internal behavior</a:t>
            </a:r>
            <a:r>
              <a:rPr lang="en-US" sz="2400" b="0" dirty="0" smtClean="0"/>
              <a:t>, which is </a:t>
            </a:r>
            <a:r>
              <a:rPr lang="en-US" sz="2400" b="0" u="sng" dirty="0" smtClean="0"/>
              <a:t>not directly observable</a:t>
            </a:r>
            <a:r>
              <a:rPr lang="en-US" sz="2400" b="0" dirty="0" smtClean="0"/>
              <a:t> and </a:t>
            </a:r>
            <a:r>
              <a:rPr lang="en-US" sz="2400" b="0" u="sng" dirty="0" smtClean="0"/>
              <a:t>cannot be accurately measured.</a:t>
            </a:r>
          </a:p>
          <a:p>
            <a:endParaRPr lang="en-US" dirty="0"/>
          </a:p>
        </p:txBody>
      </p:sp>
      <p:sp>
        <p:nvSpPr>
          <p:cNvPr id="3" name="Title 2"/>
          <p:cNvSpPr>
            <a:spLocks noGrp="1"/>
          </p:cNvSpPr>
          <p:nvPr>
            <p:ph type="title"/>
          </p:nvPr>
        </p:nvSpPr>
        <p:spPr/>
        <p:txBody>
          <a:bodyPr/>
          <a:lstStyle/>
          <a:p>
            <a:r>
              <a:rPr lang="en-US" dirty="0" smtClean="0"/>
              <a:t>Criticisms of Structuralism</a:t>
            </a:r>
            <a:endParaRPr lang="en-US" dirty="0"/>
          </a:p>
        </p:txBody>
      </p:sp>
      <p:pic>
        <p:nvPicPr>
          <p:cNvPr id="17410" name="Picture 2" descr="http://ts3.mm.bing.net/th?id=H.4727364247816878&amp;pid=15.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91000"/>
            <a:ext cx="2438400" cy="243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371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7482840" cy="4842972"/>
          </a:xfrm>
        </p:spPr>
        <p:txBody>
          <a:bodyPr>
            <a:normAutofit/>
          </a:bodyPr>
          <a:lstStyle/>
          <a:p>
            <a:pPr>
              <a:buFont typeface="Arial" pitchFamily="34" charset="0"/>
              <a:buChar char="•"/>
            </a:pPr>
            <a:r>
              <a:rPr lang="en-US" sz="2400" b="0" u="sng" dirty="0" smtClean="0"/>
              <a:t>Functionalism was a reaction to structuralism</a:t>
            </a:r>
            <a:r>
              <a:rPr lang="en-US" sz="2400" b="0" dirty="0" smtClean="0"/>
              <a:t>.</a:t>
            </a:r>
          </a:p>
          <a:p>
            <a:pPr>
              <a:buFont typeface="Arial" pitchFamily="34" charset="0"/>
              <a:buChar char="•"/>
            </a:pPr>
            <a:endParaRPr lang="en-US" sz="2400" b="0" dirty="0" smtClean="0"/>
          </a:p>
          <a:p>
            <a:pPr>
              <a:buFont typeface="Arial" pitchFamily="34" charset="0"/>
              <a:buChar char="•"/>
            </a:pPr>
            <a:r>
              <a:rPr lang="en-US" sz="2400" b="0" dirty="0" smtClean="0"/>
              <a:t>Functionalism refers to a general psychological philosophy </a:t>
            </a:r>
            <a:r>
              <a:rPr lang="en-US" sz="2400" b="0" u="sng" dirty="0" smtClean="0"/>
              <a:t>that considers mental life and behavior in terms of active adaptation to the person's environment</a:t>
            </a:r>
            <a:r>
              <a:rPr lang="en-US" sz="2400" b="0" dirty="0" smtClean="0"/>
              <a:t>. </a:t>
            </a:r>
          </a:p>
          <a:p>
            <a:pPr>
              <a:buFont typeface="Arial" pitchFamily="34" charset="0"/>
              <a:buChar char="•"/>
            </a:pPr>
            <a:endParaRPr lang="en-US" sz="2400" b="0" dirty="0" smtClean="0"/>
          </a:p>
          <a:p>
            <a:pPr>
              <a:buFont typeface="Arial" pitchFamily="34" charset="0"/>
              <a:buChar char="•"/>
            </a:pPr>
            <a:r>
              <a:rPr lang="en-US" sz="2400" b="0" dirty="0" smtClean="0"/>
              <a:t>As such, it provides the general basis for developing </a:t>
            </a:r>
            <a:r>
              <a:rPr lang="en-US" sz="2400" b="0" u="sng" dirty="0" smtClean="0"/>
              <a:t>psychological theories not readily testable</a:t>
            </a:r>
            <a:r>
              <a:rPr lang="en-US" sz="2400" b="0" dirty="0" smtClean="0"/>
              <a:t> by controlled experiments and for applied psychology.</a:t>
            </a:r>
          </a:p>
          <a:p>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Functionalism</a:t>
            </a:r>
            <a:endParaRPr lang="en-US" dirty="0"/>
          </a:p>
        </p:txBody>
      </p:sp>
    </p:spTree>
    <p:extLst>
      <p:ext uri="{BB962C8B-B14F-4D97-AF65-F5344CB8AC3E}">
        <p14:creationId xmlns:p14="http://schemas.microsoft.com/office/powerpoint/2010/main" val="296330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6781800" cy="5638800"/>
          </a:xfrm>
        </p:spPr>
        <p:txBody>
          <a:bodyPr>
            <a:normAutofit/>
          </a:bodyPr>
          <a:lstStyle/>
          <a:p>
            <a:pPr>
              <a:buNone/>
            </a:pPr>
            <a:endParaRPr lang="en-US" dirty="0" smtClean="0"/>
          </a:p>
          <a:p>
            <a:pPr lvl="0"/>
            <a:r>
              <a:rPr lang="en-US" sz="2000" dirty="0" smtClean="0"/>
              <a:t>William James:   </a:t>
            </a:r>
            <a:r>
              <a:rPr lang="en-US" sz="2000" b="0" dirty="0"/>
              <a:t>The first educator to offer a psychology course in the United States</a:t>
            </a:r>
            <a:endParaRPr lang="en-US" sz="2000" b="0" dirty="0" smtClean="0"/>
          </a:p>
          <a:p>
            <a:pPr lvl="0"/>
            <a:r>
              <a:rPr lang="en-US" sz="2000" dirty="0" smtClean="0"/>
              <a:t>John Dewey:  </a:t>
            </a:r>
            <a:r>
              <a:rPr lang="en-US" sz="2000" b="0" dirty="0"/>
              <a:t>one of the primary figures associated with philosophy of pragmatism and is considered one of the founders of functional psychology. A well-known public intellectual, he was also a major voice of progressive education and liberalism</a:t>
            </a:r>
            <a:endParaRPr lang="en-US" sz="2000" b="0" dirty="0" smtClean="0"/>
          </a:p>
          <a:p>
            <a:pPr lvl="0"/>
            <a:r>
              <a:rPr lang="en-US" sz="2000" dirty="0" smtClean="0"/>
              <a:t>Harvey Carr:</a:t>
            </a:r>
            <a:r>
              <a:rPr lang="en-US" sz="2000" b="0" dirty="0" smtClean="0"/>
              <a:t>  </a:t>
            </a:r>
            <a:r>
              <a:rPr lang="en-US" sz="2000" b="0" dirty="0"/>
              <a:t>developer of functionalism</a:t>
            </a:r>
            <a:r>
              <a:rPr lang="en-US" sz="2000" b="0" dirty="0" smtClean="0"/>
              <a:t>.</a:t>
            </a:r>
            <a:r>
              <a:rPr lang="en-US" sz="2000" b="0" baseline="30000" dirty="0"/>
              <a:t> </a:t>
            </a:r>
            <a:r>
              <a:rPr lang="en-US" sz="2000" b="0" dirty="0" smtClean="0"/>
              <a:t> </a:t>
            </a:r>
            <a:r>
              <a:rPr lang="en-US" sz="2000" b="0" dirty="0"/>
              <a:t>Along with John Dewey and James Rowland Angell, he is credited with the development of functionalism as a school of </a:t>
            </a:r>
            <a:r>
              <a:rPr lang="en-US" sz="2000" b="0" dirty="0" smtClean="0"/>
              <a:t>thought</a:t>
            </a:r>
            <a:r>
              <a:rPr lang="en-US" sz="2000" b="0" dirty="0"/>
              <a:t>.</a:t>
            </a:r>
            <a:endParaRPr lang="en-US" sz="2000" b="0" dirty="0" smtClean="0"/>
          </a:p>
          <a:p>
            <a:pPr lvl="0"/>
            <a:r>
              <a:rPr lang="en-US" sz="2000" dirty="0" smtClean="0"/>
              <a:t>James Angell:  </a:t>
            </a:r>
            <a:r>
              <a:rPr lang="en-US" sz="2000" b="0" dirty="0"/>
              <a:t>an American psychologist and educator. He served as the president of Yale University between 1921 and 1937.</a:t>
            </a:r>
            <a:endParaRPr lang="en-US" sz="2000" b="0" dirty="0" smtClean="0"/>
          </a:p>
          <a:p>
            <a:endParaRPr lang="en-US" dirty="0"/>
          </a:p>
        </p:txBody>
      </p:sp>
      <p:sp>
        <p:nvSpPr>
          <p:cNvPr id="3" name="Title 2"/>
          <p:cNvSpPr>
            <a:spLocks noGrp="1"/>
          </p:cNvSpPr>
          <p:nvPr>
            <p:ph type="title"/>
          </p:nvPr>
        </p:nvSpPr>
        <p:spPr/>
        <p:txBody>
          <a:bodyPr/>
          <a:lstStyle/>
          <a:p>
            <a:r>
              <a:rPr lang="en-US" dirty="0" smtClean="0"/>
              <a:t>Major Functionalist Thinkers</a:t>
            </a:r>
            <a:endParaRPr lang="en-US" dirty="0"/>
          </a:p>
        </p:txBody>
      </p:sp>
      <p:pic>
        <p:nvPicPr>
          <p:cNvPr id="4" name="Picture 2" descr="View Image">
            <a:hlinkClick r:id="rId2"/>
          </p:cNvPr>
          <p:cNvPicPr>
            <a:picLocks noChangeAspect="1" noChangeArrowheads="1"/>
          </p:cNvPicPr>
          <p:nvPr/>
        </p:nvPicPr>
        <p:blipFill>
          <a:blip r:embed="rId3" cstate="print"/>
          <a:srcRect/>
          <a:stretch>
            <a:fillRect/>
          </a:stretch>
        </p:blipFill>
        <p:spPr bwMode="auto">
          <a:xfrm>
            <a:off x="7622438" y="1"/>
            <a:ext cx="1521562" cy="1981200"/>
          </a:xfrm>
          <a:prstGeom prst="rect">
            <a:avLst/>
          </a:prstGeom>
          <a:noFill/>
        </p:spPr>
      </p:pic>
      <p:pic>
        <p:nvPicPr>
          <p:cNvPr id="18434" name="Picture 2" descr="John Dewey in 190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0093" y="1576646"/>
            <a:ext cx="1583907" cy="2073479"/>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arvey A. Carr (1873-19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0093" y="3484228"/>
            <a:ext cx="1583907" cy="1973598"/>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James Rowland Angell.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1265" y="5257800"/>
            <a:ext cx="1521561" cy="1950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5600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Font typeface="Arial" pitchFamily="34" charset="0"/>
              <a:buChar char="•"/>
            </a:pPr>
            <a:r>
              <a:rPr lang="en-US" sz="2400" b="0" u="sng" dirty="0" smtClean="0"/>
              <a:t>Influenced behaviorism and applied psychology</a:t>
            </a:r>
            <a:r>
              <a:rPr lang="en-US" sz="2400" b="0" dirty="0" smtClean="0"/>
              <a:t>. </a:t>
            </a:r>
          </a:p>
          <a:p>
            <a:pPr lvl="0">
              <a:buFont typeface="Arial" pitchFamily="34" charset="0"/>
              <a:buChar char="•"/>
            </a:pPr>
            <a:endParaRPr lang="en-US" sz="2400" b="0" dirty="0" smtClean="0"/>
          </a:p>
          <a:p>
            <a:pPr lvl="0">
              <a:buFont typeface="Arial" pitchFamily="34" charset="0"/>
              <a:buChar char="•"/>
            </a:pPr>
            <a:r>
              <a:rPr lang="en-US" sz="2400" b="0" u="sng" dirty="0" smtClean="0"/>
              <a:t>Influenced the educational system</a:t>
            </a:r>
            <a:r>
              <a:rPr lang="en-US" sz="2400" b="0" dirty="0" smtClean="0"/>
              <a:t>, especially with regards to John Dewey’s belief that </a:t>
            </a:r>
            <a:r>
              <a:rPr lang="en-US" sz="2400" b="0" u="sng" dirty="0" smtClean="0"/>
              <a:t>children should learn at the level for which they are developmentally prepared.</a:t>
            </a:r>
          </a:p>
          <a:p>
            <a:endParaRPr lang="en-US" dirty="0"/>
          </a:p>
        </p:txBody>
      </p:sp>
      <p:sp>
        <p:nvSpPr>
          <p:cNvPr id="3" name="Title 2"/>
          <p:cNvSpPr>
            <a:spLocks noGrp="1"/>
          </p:cNvSpPr>
          <p:nvPr>
            <p:ph type="title"/>
          </p:nvPr>
        </p:nvSpPr>
        <p:spPr/>
        <p:txBody>
          <a:bodyPr/>
          <a:lstStyle/>
          <a:p>
            <a:r>
              <a:rPr lang="en-US" dirty="0" smtClean="0"/>
              <a:t>Strengths of Functionalism</a:t>
            </a:r>
            <a:endParaRPr lang="en-US" dirty="0"/>
          </a:p>
        </p:txBody>
      </p:sp>
      <p:pic>
        <p:nvPicPr>
          <p:cNvPr id="19458" name="Picture 2" descr="http://ts1.mm.bing.net/th?id=H.5037254688178920&amp;pid=15.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695529"/>
            <a:ext cx="4419600" cy="316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0920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3400" y="1371600"/>
            <a:ext cx="4800600" cy="4407091"/>
          </a:xfrm>
        </p:spPr>
        <p:txBody>
          <a:bodyPr>
            <a:normAutofit/>
          </a:bodyPr>
          <a:lstStyle/>
          <a:p>
            <a:r>
              <a:rPr lang="en-US" sz="2000" dirty="0" smtClean="0">
                <a:latin typeface="Bradley Hand ITC" pitchFamily="66" charset="0"/>
              </a:rPr>
              <a:t>We think we can freely choose to do many actions, think many thoughts, etc.</a:t>
            </a:r>
          </a:p>
          <a:p>
            <a:pPr>
              <a:buNone/>
            </a:pPr>
            <a:endParaRPr lang="en-US" sz="2000" dirty="0" smtClean="0">
              <a:latin typeface="Bradley Hand ITC" pitchFamily="66" charset="0"/>
            </a:endParaRPr>
          </a:p>
          <a:p>
            <a:r>
              <a:rPr lang="en-US" sz="2000" dirty="0" smtClean="0">
                <a:latin typeface="Bradley Hand ITC" pitchFamily="66" charset="0"/>
              </a:rPr>
              <a:t>Raising my arm</a:t>
            </a:r>
          </a:p>
          <a:p>
            <a:r>
              <a:rPr lang="en-US" sz="2000" dirty="0" smtClean="0">
                <a:latin typeface="Bradley Hand ITC" pitchFamily="66" charset="0"/>
              </a:rPr>
              <a:t>Becoming a philosopher</a:t>
            </a:r>
          </a:p>
          <a:p>
            <a:r>
              <a:rPr lang="en-US" sz="2000" dirty="0" smtClean="0">
                <a:latin typeface="Bradley Hand ITC" pitchFamily="66" charset="0"/>
              </a:rPr>
              <a:t>To kill or not to kill</a:t>
            </a:r>
          </a:p>
          <a:p>
            <a:r>
              <a:rPr lang="en-US" sz="2000" dirty="0" smtClean="0">
                <a:latin typeface="Bradley Hand ITC" pitchFamily="66" charset="0"/>
              </a:rPr>
              <a:t>To exit which door after class</a:t>
            </a:r>
          </a:p>
          <a:p>
            <a:endParaRPr lang="en-US" dirty="0"/>
          </a:p>
        </p:txBody>
      </p:sp>
      <p:sp>
        <p:nvSpPr>
          <p:cNvPr id="4" name="Title 2"/>
          <p:cNvSpPr txBox="1">
            <a:spLocks/>
          </p:cNvSpPr>
          <p:nvPr/>
        </p:nvSpPr>
        <p:spPr>
          <a:xfrm>
            <a:off x="457200" y="180109"/>
            <a:ext cx="3429000" cy="1249362"/>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Freewill</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Content Placeholder 1"/>
          <p:cNvSpPr txBox="1">
            <a:spLocks/>
          </p:cNvSpPr>
          <p:nvPr/>
        </p:nvSpPr>
        <p:spPr>
          <a:xfrm>
            <a:off x="0" y="1371600"/>
            <a:ext cx="3352800" cy="4407091"/>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sng" strike="noStrike" kern="1200" cap="none" spc="0" normalizeH="0" baseline="0" noProof="0" dirty="0" smtClean="0">
                <a:ln>
                  <a:noFill/>
                </a:ln>
                <a:solidFill>
                  <a:schemeClr val="tx1"/>
                </a:solidFill>
                <a:effectLst/>
                <a:uLnTx/>
                <a:uFillTx/>
                <a:latin typeface="+mn-lt"/>
                <a:ea typeface="+mn-ea"/>
                <a:cs typeface="+mn-cs"/>
              </a:rPr>
              <a:t>The freewill approach assumes that humans are free to choose their behavior</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 that they are essentially self-determining.</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298311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800600" y="304800"/>
            <a:ext cx="3429000" cy="1249362"/>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100" b="1" dirty="0" smtClean="0">
                <a:solidFill>
                  <a:schemeClr val="tx2"/>
                </a:solidFill>
                <a:effectLst>
                  <a:outerShdw blurRad="31750" dist="25400" dir="5400000" algn="tl" rotWithShape="0">
                    <a:srgbClr val="000000">
                      <a:alpha val="25000"/>
                    </a:srgbClr>
                  </a:outerShdw>
                </a:effectLst>
                <a:latin typeface="+mj-lt"/>
                <a:ea typeface="+mj-ea"/>
                <a:cs typeface="+mj-cs"/>
              </a:rPr>
              <a:t>Determinism</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40962" name="Picture 2" descr="http://upload.wikimedia.org/wikipedia/commons/thumb/8/87/Clockwork_universe_by_Tim_Wetherell.jpg/200px-Clockwork_universe_by_Tim_Wetherell.jpg">
            <a:hlinkClick r:id="rId2"/>
          </p:cNvPr>
          <p:cNvPicPr>
            <a:picLocks noChangeAspect="1" noChangeArrowheads="1"/>
          </p:cNvPicPr>
          <p:nvPr/>
        </p:nvPicPr>
        <p:blipFill>
          <a:blip r:embed="rId3" cstate="print"/>
          <a:srcRect/>
          <a:stretch>
            <a:fillRect/>
          </a:stretch>
        </p:blipFill>
        <p:spPr bwMode="auto">
          <a:xfrm>
            <a:off x="1143000" y="533400"/>
            <a:ext cx="2286000" cy="4194810"/>
          </a:xfrm>
          <a:prstGeom prst="rect">
            <a:avLst/>
          </a:prstGeom>
          <a:noFill/>
        </p:spPr>
      </p:pic>
      <p:sp>
        <p:nvSpPr>
          <p:cNvPr id="9" name="TextBox 8"/>
          <p:cNvSpPr txBox="1"/>
          <p:nvPr/>
        </p:nvSpPr>
        <p:spPr>
          <a:xfrm>
            <a:off x="762000" y="5029200"/>
            <a:ext cx="3276600" cy="646331"/>
          </a:xfrm>
          <a:prstGeom prst="rect">
            <a:avLst/>
          </a:prstGeom>
          <a:noFill/>
        </p:spPr>
        <p:txBody>
          <a:bodyPr wrap="square" rtlCol="0">
            <a:spAutoFit/>
          </a:bodyPr>
          <a:lstStyle/>
          <a:p>
            <a:r>
              <a:rPr lang="en-US" dirty="0" smtClean="0"/>
              <a:t>To the Determinist, the universe is like clockwork</a:t>
            </a:r>
            <a:endParaRPr lang="en-US" dirty="0"/>
          </a:p>
        </p:txBody>
      </p:sp>
      <p:sp>
        <p:nvSpPr>
          <p:cNvPr id="10" name="Content Placeholder 1"/>
          <p:cNvSpPr>
            <a:spLocks noGrp="1"/>
          </p:cNvSpPr>
          <p:nvPr>
            <p:ph idx="1"/>
          </p:nvPr>
        </p:nvSpPr>
        <p:spPr>
          <a:xfrm>
            <a:off x="3810000" y="1524000"/>
            <a:ext cx="5029200" cy="5029200"/>
          </a:xfrm>
        </p:spPr>
        <p:txBody>
          <a:bodyPr>
            <a:normAutofit/>
          </a:bodyPr>
          <a:lstStyle/>
          <a:p>
            <a:r>
              <a:rPr lang="en-US" u="sng" dirty="0" smtClean="0"/>
              <a:t>Determinism is the name of a broader philosophical view that conjectures that every type of event, including human cognition (behavior, decision, and action) is causally determined by previous events. </a:t>
            </a:r>
          </a:p>
          <a:p>
            <a:r>
              <a:rPr lang="en-US" dirty="0" smtClean="0"/>
              <a:t>In philosophical arguments, the concept of determinism in the domain of human action is often contrasted with free will.</a:t>
            </a:r>
            <a:endParaRPr lang="en-US" dirty="0"/>
          </a:p>
        </p:txBody>
      </p:sp>
    </p:spTree>
    <p:extLst>
      <p:ext uri="{BB962C8B-B14F-4D97-AF65-F5344CB8AC3E}">
        <p14:creationId xmlns:p14="http://schemas.microsoft.com/office/powerpoint/2010/main" val="27812427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4495800" cy="3721291"/>
          </a:xfrm>
        </p:spPr>
        <p:txBody>
          <a:bodyPr>
            <a:normAutofit/>
          </a:bodyPr>
          <a:lstStyle/>
          <a:p>
            <a:r>
              <a:rPr lang="en-US" sz="2400" dirty="0" smtClean="0"/>
              <a:t>The ability of the student to see one of the images and focus on it even though there are two is considered freewill.</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3" name="Title 2"/>
          <p:cNvSpPr>
            <a:spLocks noGrp="1"/>
          </p:cNvSpPr>
          <p:nvPr>
            <p:ph type="title"/>
          </p:nvPr>
        </p:nvSpPr>
        <p:spPr/>
        <p:txBody>
          <a:bodyPr/>
          <a:lstStyle/>
          <a:p>
            <a:endParaRPr lang="en-US" dirty="0"/>
          </a:p>
        </p:txBody>
      </p:sp>
      <p:pic>
        <p:nvPicPr>
          <p:cNvPr id="34818" name="Picture 2"/>
          <p:cNvPicPr>
            <a:picLocks noChangeAspect="1" noChangeArrowheads="1"/>
          </p:cNvPicPr>
          <p:nvPr/>
        </p:nvPicPr>
        <p:blipFill>
          <a:blip r:embed="rId2" cstate="print"/>
          <a:srcRect/>
          <a:stretch>
            <a:fillRect/>
          </a:stretch>
        </p:blipFill>
        <p:spPr bwMode="auto">
          <a:xfrm>
            <a:off x="5105400" y="1752600"/>
            <a:ext cx="3413712" cy="4708654"/>
          </a:xfrm>
          <a:prstGeom prst="rect">
            <a:avLst/>
          </a:prstGeom>
          <a:noFill/>
          <a:ln w="9525">
            <a:noFill/>
            <a:miter lim="800000"/>
            <a:headEnd/>
            <a:tailEnd/>
          </a:ln>
        </p:spPr>
      </p:pic>
    </p:spTree>
    <p:extLst>
      <p:ext uri="{BB962C8B-B14F-4D97-AF65-F5344CB8AC3E}">
        <p14:creationId xmlns:p14="http://schemas.microsoft.com/office/powerpoint/2010/main" val="30243563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Culture</a:t>
            </a:r>
          </a:p>
        </p:txBody>
      </p:sp>
      <p:sp>
        <p:nvSpPr>
          <p:cNvPr id="8195" name="Rectangle 3"/>
          <p:cNvSpPr>
            <a:spLocks noGrp="1" noChangeArrowheads="1"/>
          </p:cNvSpPr>
          <p:nvPr>
            <p:ph type="body" idx="1"/>
          </p:nvPr>
        </p:nvSpPr>
        <p:spPr/>
        <p:txBody>
          <a:bodyPr/>
          <a:lstStyle/>
          <a:p>
            <a:pPr eaLnBrk="1" hangingPunct="1">
              <a:buNone/>
            </a:pPr>
            <a:endParaRPr lang="en-US" dirty="0" smtClean="0"/>
          </a:p>
          <a:p>
            <a:pPr lvl="1" eaLnBrk="1" hangingPunct="1"/>
            <a:r>
              <a:rPr lang="en-US" sz="2800" dirty="0" smtClean="0"/>
              <a:t>A program of </a:t>
            </a:r>
            <a:r>
              <a:rPr lang="en-US" sz="2800" u="sng" dirty="0" smtClean="0"/>
              <a:t>shared rules, attitudes, values, and beliefs that govern the behavior of the majority of communit</a:t>
            </a:r>
            <a:r>
              <a:rPr lang="en-US" sz="2800" dirty="0" smtClean="0"/>
              <a:t>y members communicated from one generation to the next.</a:t>
            </a:r>
          </a:p>
        </p:txBody>
      </p:sp>
    </p:spTree>
    <p:extLst>
      <p:ext uri="{BB962C8B-B14F-4D97-AF65-F5344CB8AC3E}">
        <p14:creationId xmlns:p14="http://schemas.microsoft.com/office/powerpoint/2010/main" val="28735108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7520940" cy="3579849"/>
          </a:xfrm>
        </p:spPr>
        <p:txBody>
          <a:bodyPr>
            <a:noAutofit/>
          </a:bodyPr>
          <a:lstStyle/>
          <a:p>
            <a:pPr marL="457200" indent="-457200">
              <a:buFont typeface="Arial" pitchFamily="34" charset="0"/>
              <a:buChar char="•"/>
            </a:pPr>
            <a:r>
              <a:rPr lang="en-US" sz="2800" b="0" dirty="0" smtClean="0"/>
              <a:t>Cultural bias is interpreting and judging phenomena in terms particular to one's own culture. </a:t>
            </a:r>
          </a:p>
          <a:p>
            <a:pPr marL="457200" indent="-457200">
              <a:buFont typeface="Arial" pitchFamily="34" charset="0"/>
              <a:buChar char="•"/>
            </a:pPr>
            <a:endParaRPr lang="en-US" sz="2800" b="0" dirty="0" smtClean="0"/>
          </a:p>
          <a:p>
            <a:pPr marL="457200" indent="-457200">
              <a:buFont typeface="Arial" pitchFamily="34" charset="0"/>
              <a:buChar char="•"/>
            </a:pPr>
            <a:r>
              <a:rPr lang="en-US" sz="2800" b="0" dirty="0" smtClean="0"/>
              <a:t>This is a danger in any field of knowledge that claims objectivity and universality, such as philosophy and the natural sciences. </a:t>
            </a:r>
          </a:p>
          <a:p>
            <a:pPr marL="457200" indent="-457200">
              <a:buFont typeface="Arial" pitchFamily="34" charset="0"/>
              <a:buChar char="•"/>
            </a:pPr>
            <a:endParaRPr lang="en-US" sz="2800" b="0" dirty="0" smtClean="0"/>
          </a:p>
        </p:txBody>
      </p:sp>
      <p:sp>
        <p:nvSpPr>
          <p:cNvPr id="3" name="Title 2"/>
          <p:cNvSpPr>
            <a:spLocks noGrp="1"/>
          </p:cNvSpPr>
          <p:nvPr>
            <p:ph type="title"/>
          </p:nvPr>
        </p:nvSpPr>
        <p:spPr>
          <a:xfrm>
            <a:off x="595745" y="228600"/>
            <a:ext cx="8534400" cy="1112838"/>
          </a:xfrm>
        </p:spPr>
        <p:txBody>
          <a:bodyPr>
            <a:noAutofit/>
          </a:bodyPr>
          <a:lstStyle/>
          <a:p>
            <a:r>
              <a:rPr lang="en-US" b="1" dirty="0" smtClean="0">
                <a:latin typeface="Harrington" pitchFamily="82" charset="0"/>
              </a:rPr>
              <a:t>Cultural Bias in Psychological Theory</a:t>
            </a:r>
            <a:endParaRPr lang="en-US" b="1" dirty="0">
              <a:latin typeface="Harrington" pitchFamily="82" charset="0"/>
            </a:endParaRPr>
          </a:p>
        </p:txBody>
      </p:sp>
      <p:pic>
        <p:nvPicPr>
          <p:cNvPr id="1026" name="Picture 2" descr="http://ts4.mm.bing.net/th?id=H.5018137758466579&amp;pid=15.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731327"/>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613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7467600" cy="1311275"/>
          </a:xfrm>
        </p:spPr>
        <p:txBody>
          <a:bodyPr/>
          <a:lstStyle/>
          <a:p>
            <a:pPr eaLnBrk="1" hangingPunct="1"/>
            <a:r>
              <a:rPr lang="en-US" sz="2000" b="1" smtClean="0"/>
              <a:t>If we could, at this time, shrink the Earth’s population to a village of precisely 100 people, with all existing human ratios remaining the same, it would look like this:</a:t>
            </a:r>
            <a:br>
              <a:rPr lang="en-US" sz="2000" b="1" smtClean="0"/>
            </a:br>
            <a:r>
              <a:rPr lang="en-US" sz="2000" b="1" smtClean="0"/>
              <a:t>There would be--</a:t>
            </a:r>
          </a:p>
        </p:txBody>
      </p:sp>
      <p:sp>
        <p:nvSpPr>
          <p:cNvPr id="5123" name="Rectangle 3"/>
          <p:cNvSpPr>
            <a:spLocks noGrp="1" noChangeArrowheads="1"/>
          </p:cNvSpPr>
          <p:nvPr>
            <p:ph type="body" sz="half" idx="1"/>
          </p:nvPr>
        </p:nvSpPr>
        <p:spPr>
          <a:xfrm>
            <a:off x="228600" y="1905000"/>
            <a:ext cx="4191000" cy="4495800"/>
          </a:xfrm>
        </p:spPr>
        <p:txBody>
          <a:bodyPr>
            <a:noAutofit/>
          </a:bodyPr>
          <a:lstStyle/>
          <a:p>
            <a:pPr eaLnBrk="1" hangingPunct="1">
              <a:buFont typeface="Arial" pitchFamily="34" charset="0"/>
              <a:buChar char="•"/>
            </a:pPr>
            <a:r>
              <a:rPr lang="en-US" sz="2400" b="0" dirty="0" smtClean="0"/>
              <a:t>14 from the Western Hemisphere (North and South), and</a:t>
            </a:r>
          </a:p>
          <a:p>
            <a:pPr eaLnBrk="1" hangingPunct="1">
              <a:buFont typeface="Arial" pitchFamily="34" charset="0"/>
              <a:buChar char="•"/>
            </a:pPr>
            <a:r>
              <a:rPr lang="en-US" sz="2400" b="0" dirty="0" smtClean="0"/>
              <a:t>8 Africans.</a:t>
            </a:r>
          </a:p>
          <a:p>
            <a:pPr eaLnBrk="1" hangingPunct="1">
              <a:buFont typeface="Arial" pitchFamily="34" charset="0"/>
              <a:buChar char="•"/>
            </a:pPr>
            <a:r>
              <a:rPr lang="en-US" sz="2400" b="0" dirty="0" smtClean="0"/>
              <a:t>70 would be non-white.</a:t>
            </a:r>
          </a:p>
          <a:p>
            <a:pPr eaLnBrk="1" hangingPunct="1">
              <a:buFont typeface="Arial" pitchFamily="34" charset="0"/>
              <a:buChar char="•"/>
            </a:pPr>
            <a:r>
              <a:rPr lang="en-US" sz="2400" b="0" dirty="0" smtClean="0"/>
              <a:t>70 would be non-Christian.</a:t>
            </a:r>
          </a:p>
          <a:p>
            <a:pPr eaLnBrk="1" hangingPunct="1">
              <a:buFont typeface="Arial" pitchFamily="34" charset="0"/>
              <a:buChar char="•"/>
            </a:pPr>
            <a:r>
              <a:rPr lang="en-US" sz="2400" b="0" dirty="0" smtClean="0"/>
              <a:t>50% of the world’s wealth would be in the hands of only 6 people</a:t>
            </a:r>
          </a:p>
          <a:p>
            <a:pPr eaLnBrk="1" hangingPunct="1">
              <a:buFont typeface="Arial" pitchFamily="34" charset="0"/>
              <a:buChar char="•"/>
            </a:pPr>
            <a:r>
              <a:rPr lang="en-US" sz="2400" b="0" dirty="0" smtClean="0"/>
              <a:t>All 6 would be citizens of the United States.</a:t>
            </a:r>
          </a:p>
        </p:txBody>
      </p:sp>
      <p:pic>
        <p:nvPicPr>
          <p:cNvPr id="5124" name="Picture 4" descr="BD06662_"/>
          <p:cNvPicPr>
            <a:picLocks noGrp="1" noChangeAspect="1" noChangeArrowheads="1"/>
          </p:cNvPicPr>
          <p:nvPr>
            <p:ph type="clipArt" sz="half" idx="2"/>
          </p:nvPr>
        </p:nvPicPr>
        <p:blipFill>
          <a:blip r:embed="rId2" cstate="print"/>
          <a:srcRect/>
          <a:stretch>
            <a:fillRect/>
          </a:stretch>
        </p:blipFill>
        <p:spPr>
          <a:xfrm>
            <a:off x="4654550" y="2065338"/>
            <a:ext cx="4032250" cy="3595687"/>
          </a:xfrm>
        </p:spPr>
      </p:pic>
    </p:spTree>
    <p:extLst>
      <p:ext uri="{BB962C8B-B14F-4D97-AF65-F5344CB8AC3E}">
        <p14:creationId xmlns:p14="http://schemas.microsoft.com/office/powerpoint/2010/main" val="2092768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20940" cy="548640"/>
          </a:xfrm>
        </p:spPr>
        <p:txBody>
          <a:bodyPr/>
          <a:lstStyle/>
          <a:p>
            <a:r>
              <a:rPr lang="en-US" sz="3600" b="1" dirty="0" smtClean="0">
                <a:latin typeface="Harrington" pitchFamily="82" charset="0"/>
              </a:rPr>
              <a:t>Part 1: perspectives</a:t>
            </a:r>
            <a:endParaRPr lang="en-US" sz="3600" b="1" dirty="0">
              <a:latin typeface="Harrington" pitchFamily="82" charset="0"/>
            </a:endParaRPr>
          </a:p>
        </p:txBody>
      </p:sp>
      <p:sp>
        <p:nvSpPr>
          <p:cNvPr id="3" name="Content Placeholder 2"/>
          <p:cNvSpPr>
            <a:spLocks noGrp="1"/>
          </p:cNvSpPr>
          <p:nvPr>
            <p:ph idx="1"/>
          </p:nvPr>
        </p:nvSpPr>
        <p:spPr>
          <a:xfrm>
            <a:off x="152400" y="1066800"/>
            <a:ext cx="8763000" cy="5562600"/>
          </a:xfrm>
        </p:spPr>
        <p:txBody>
          <a:bodyPr>
            <a:normAutofit fontScale="55000" lnSpcReduction="20000"/>
          </a:bodyPr>
          <a:lstStyle/>
          <a:p>
            <a:endParaRPr lang="en-US" dirty="0"/>
          </a:p>
          <a:p>
            <a:r>
              <a:rPr lang="en-US" dirty="0"/>
              <a:t> </a:t>
            </a:r>
          </a:p>
          <a:p>
            <a:pPr marL="457200" indent="-457200">
              <a:buFont typeface="Wingdings" pitchFamily="2" charset="2"/>
              <a:buChar char="§"/>
            </a:pPr>
            <a:r>
              <a:rPr lang="en-US" sz="4400" b="0" dirty="0">
                <a:latin typeface="Comic Sans MS" pitchFamily="66" charset="0"/>
              </a:rPr>
              <a:t>The study of all three of the following perspectives is compulsory</a:t>
            </a:r>
            <a:r>
              <a:rPr lang="en-US" sz="4400" b="0" dirty="0" smtClean="0">
                <a:latin typeface="Comic Sans MS" pitchFamily="66" charset="0"/>
              </a:rPr>
              <a:t>.  The interaction of these three perspectives substantially influences behavior.</a:t>
            </a:r>
          </a:p>
          <a:p>
            <a:pPr marL="457200" indent="-457200">
              <a:buFont typeface="Wingdings" pitchFamily="2" charset="2"/>
              <a:buChar char="§"/>
            </a:pPr>
            <a:endParaRPr lang="en-US" sz="4400" b="0" dirty="0">
              <a:latin typeface="Comic Sans MS" pitchFamily="66" charset="0"/>
            </a:endParaRPr>
          </a:p>
          <a:p>
            <a:pPr marL="457200" indent="-457200">
              <a:buFont typeface="Wingdings" pitchFamily="2" charset="2"/>
              <a:buChar char="§"/>
            </a:pPr>
            <a:r>
              <a:rPr lang="en-US" sz="4400" b="0" dirty="0">
                <a:latin typeface="Comic Sans MS" pitchFamily="66" charset="0"/>
              </a:rPr>
              <a:t>The level of analysis approach reflects a modern trend in psychology towards integration and </a:t>
            </a:r>
            <a:r>
              <a:rPr lang="en-US" sz="4400" b="0" dirty="0" smtClean="0">
                <a:latin typeface="Comic Sans MS" pitchFamily="66" charset="0"/>
              </a:rPr>
              <a:t>demonstrates how </a:t>
            </a:r>
            <a:r>
              <a:rPr lang="en-US" sz="4400" b="0" dirty="0">
                <a:latin typeface="Comic Sans MS" pitchFamily="66" charset="0"/>
              </a:rPr>
              <a:t>explanations offered by each of the three levels of analysis (biological, cognitive and </a:t>
            </a:r>
            <a:r>
              <a:rPr lang="en-US" sz="4400" b="0" dirty="0" smtClean="0">
                <a:latin typeface="Comic Sans MS" pitchFamily="66" charset="0"/>
              </a:rPr>
              <a:t>sociocultural) complement </a:t>
            </a:r>
            <a:r>
              <a:rPr lang="en-US" sz="4400" b="0" dirty="0">
                <a:latin typeface="Comic Sans MS" pitchFamily="66" charset="0"/>
              </a:rPr>
              <a:t>one another and together provide more complete and satisfactory explanations of </a:t>
            </a:r>
            <a:r>
              <a:rPr lang="en-US" sz="4400" b="0" dirty="0" smtClean="0">
                <a:latin typeface="Comic Sans MS" pitchFamily="66" charset="0"/>
              </a:rPr>
              <a:t>behavior</a:t>
            </a:r>
            <a:r>
              <a:rPr lang="en-US" sz="4400" b="0" dirty="0">
                <a:latin typeface="Comic Sans MS" pitchFamily="66" charset="0"/>
              </a:rPr>
              <a:t>.</a:t>
            </a:r>
            <a:endParaRPr lang="en-US" sz="4400" b="0" dirty="0" smtClean="0">
              <a:latin typeface="Comic Sans MS" pitchFamily="66" charset="0"/>
            </a:endParaRPr>
          </a:p>
          <a:p>
            <a:endParaRPr lang="en-US" sz="2600" b="0" dirty="0">
              <a:latin typeface="Comic Sans MS" pitchFamily="66" charset="0"/>
            </a:endParaRPr>
          </a:p>
          <a:p>
            <a:endParaRPr lang="en-US" sz="2600" b="0" dirty="0">
              <a:latin typeface="Comic Sans MS" pitchFamily="66" charset="0"/>
            </a:endParaRPr>
          </a:p>
          <a:p>
            <a:r>
              <a:rPr lang="en-US" sz="2600" b="0" dirty="0">
                <a:latin typeface="Comic Sans MS" pitchFamily="66" charset="0"/>
              </a:rPr>
              <a:t>	</a:t>
            </a:r>
            <a:r>
              <a:rPr lang="en-US" sz="4000" b="0" dirty="0">
                <a:latin typeface="Comic Sans MS" pitchFamily="66" charset="0"/>
              </a:rPr>
              <a:t>The Biological </a:t>
            </a:r>
            <a:r>
              <a:rPr lang="en-US" sz="4000" b="0" dirty="0" smtClean="0">
                <a:latin typeface="Comic Sans MS" pitchFamily="66" charset="0"/>
              </a:rPr>
              <a:t>Perspective </a:t>
            </a:r>
            <a:endParaRPr lang="en-US" sz="4000" b="0" dirty="0">
              <a:latin typeface="Comic Sans MS" pitchFamily="66" charset="0"/>
            </a:endParaRPr>
          </a:p>
          <a:p>
            <a:r>
              <a:rPr lang="en-US" sz="4000" b="0" dirty="0">
                <a:latin typeface="Comic Sans MS" pitchFamily="66" charset="0"/>
              </a:rPr>
              <a:t>	The Cognitive </a:t>
            </a:r>
            <a:r>
              <a:rPr lang="en-US" sz="4000" b="0" dirty="0" smtClean="0">
                <a:latin typeface="Comic Sans MS" pitchFamily="66" charset="0"/>
              </a:rPr>
              <a:t>Perspective</a:t>
            </a:r>
            <a:endParaRPr lang="en-US" sz="4000" b="0" dirty="0">
              <a:latin typeface="Comic Sans MS" pitchFamily="66" charset="0"/>
            </a:endParaRPr>
          </a:p>
          <a:p>
            <a:r>
              <a:rPr lang="en-US" sz="4000" b="0" dirty="0">
                <a:latin typeface="Comic Sans MS" pitchFamily="66" charset="0"/>
              </a:rPr>
              <a:t>	The Socio-Cultural Perspective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527" y="5181600"/>
            <a:ext cx="1524000" cy="1483360"/>
          </a:xfrm>
          <a:prstGeom prst="rect">
            <a:avLst/>
          </a:prstGeom>
        </p:spPr>
      </p:pic>
    </p:spTree>
    <p:extLst>
      <p:ext uri="{BB962C8B-B14F-4D97-AF65-F5344CB8AC3E}">
        <p14:creationId xmlns:p14="http://schemas.microsoft.com/office/powerpoint/2010/main" val="2691682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sz="half" idx="1"/>
          </p:nvPr>
        </p:nvSpPr>
        <p:spPr>
          <a:xfrm>
            <a:off x="762000" y="838200"/>
            <a:ext cx="3695700" cy="5867400"/>
          </a:xfrm>
        </p:spPr>
        <p:txBody>
          <a:bodyPr>
            <a:normAutofit/>
          </a:bodyPr>
          <a:lstStyle/>
          <a:p>
            <a:pPr marL="457200" indent="-457200" eaLnBrk="1" hangingPunct="1">
              <a:buFont typeface="Arial" pitchFamily="34" charset="0"/>
              <a:buChar char="•"/>
            </a:pPr>
            <a:r>
              <a:rPr lang="en-US" sz="2800" b="0" dirty="0" smtClean="0"/>
              <a:t>70 would be unable to read.</a:t>
            </a:r>
          </a:p>
          <a:p>
            <a:pPr marL="457200" indent="-457200" eaLnBrk="1" hangingPunct="1">
              <a:buFont typeface="Arial" pitchFamily="34" charset="0"/>
              <a:buChar char="•"/>
            </a:pPr>
            <a:r>
              <a:rPr lang="en-US" sz="2800" b="0" dirty="0" smtClean="0"/>
              <a:t>50 would suffer from malnutrition. </a:t>
            </a:r>
          </a:p>
          <a:p>
            <a:pPr marL="457200" indent="-457200" eaLnBrk="1" hangingPunct="1">
              <a:buFont typeface="Arial" pitchFamily="34" charset="0"/>
              <a:buChar char="•"/>
            </a:pPr>
            <a:r>
              <a:rPr lang="en-US" sz="2800" b="0" dirty="0" smtClean="0"/>
              <a:t>80 would live in sub-standard housing.</a:t>
            </a:r>
          </a:p>
          <a:p>
            <a:pPr marL="457200" indent="-457200" eaLnBrk="1" hangingPunct="1">
              <a:buFont typeface="Arial" pitchFamily="34" charset="0"/>
              <a:buChar char="•"/>
            </a:pPr>
            <a:r>
              <a:rPr lang="en-US" sz="2800" b="0" dirty="0" smtClean="0"/>
              <a:t>Only 1 would have a college education.</a:t>
            </a:r>
          </a:p>
        </p:txBody>
      </p:sp>
      <p:pic>
        <p:nvPicPr>
          <p:cNvPr id="6147" name="Picture 3" descr="MP00640_"/>
          <p:cNvPicPr>
            <a:picLocks noGrp="1" noChangeAspect="1" noChangeArrowheads="1"/>
          </p:cNvPicPr>
          <p:nvPr>
            <p:ph type="clipArt" sz="half" idx="2"/>
          </p:nvPr>
        </p:nvPicPr>
        <p:blipFill>
          <a:blip r:embed="rId2" cstate="print"/>
          <a:srcRect/>
          <a:stretch>
            <a:fillRect/>
          </a:stretch>
        </p:blipFill>
        <p:spPr>
          <a:xfrm>
            <a:off x="4800600" y="2438400"/>
            <a:ext cx="3695700" cy="3679825"/>
          </a:xfrm>
        </p:spPr>
      </p:pic>
    </p:spTree>
    <p:extLst>
      <p:ext uri="{BB962C8B-B14F-4D97-AF65-F5344CB8AC3E}">
        <p14:creationId xmlns:p14="http://schemas.microsoft.com/office/powerpoint/2010/main" val="3422586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228600"/>
            <a:ext cx="8229600" cy="5897563"/>
          </a:xfrm>
        </p:spPr>
        <p:txBody>
          <a:bodyPr/>
          <a:lstStyle/>
          <a:p>
            <a:pPr eaLnBrk="1" hangingPunct="1"/>
            <a:r>
              <a:rPr lang="en-US" sz="2800" b="1" dirty="0" smtClean="0"/>
              <a:t>Race</a:t>
            </a:r>
            <a:endParaRPr lang="en-US" sz="2800" dirty="0" smtClean="0"/>
          </a:p>
          <a:p>
            <a:pPr lvl="1" eaLnBrk="1" hangingPunct="1"/>
            <a:r>
              <a:rPr lang="en-US" sz="2400" dirty="0" smtClean="0"/>
              <a:t>a group of people distinguished by certain similar and genetically transmitted physical characteristics; antiquated and meaningless</a:t>
            </a:r>
          </a:p>
          <a:p>
            <a:pPr lvl="1" eaLnBrk="1" hangingPunct="1"/>
            <a:r>
              <a:rPr lang="en-US" sz="2400" dirty="0" smtClean="0"/>
              <a:t>A social category reflecting particular experiences shared by many people belonging to a category called race.</a:t>
            </a:r>
          </a:p>
          <a:p>
            <a:pPr lvl="1" eaLnBrk="1" hangingPunct="1">
              <a:buNone/>
            </a:pPr>
            <a:endParaRPr lang="en-US" sz="2400" b="1" dirty="0" smtClean="0"/>
          </a:p>
          <a:p>
            <a:pPr lvl="1" eaLnBrk="1" hangingPunct="1">
              <a:buNone/>
            </a:pPr>
            <a:r>
              <a:rPr lang="en-US" sz="2400" b="1" dirty="0" smtClean="0"/>
              <a:t>Categories:</a:t>
            </a:r>
            <a:r>
              <a:rPr lang="en-US" sz="2400" dirty="0" smtClean="0"/>
              <a:t>  </a:t>
            </a:r>
          </a:p>
          <a:p>
            <a:pPr lvl="1" eaLnBrk="1" hangingPunct="1"/>
            <a:r>
              <a:rPr lang="en-US" sz="2400" dirty="0" smtClean="0"/>
              <a:t>white, </a:t>
            </a:r>
          </a:p>
          <a:p>
            <a:pPr lvl="1" eaLnBrk="1" hangingPunct="1"/>
            <a:r>
              <a:rPr lang="en-US" sz="2400" dirty="0" smtClean="0"/>
              <a:t>black, </a:t>
            </a:r>
          </a:p>
          <a:p>
            <a:pPr lvl="1" eaLnBrk="1" hangingPunct="1"/>
            <a:r>
              <a:rPr lang="en-US" sz="2400" dirty="0" smtClean="0"/>
              <a:t>Native American, </a:t>
            </a:r>
          </a:p>
          <a:p>
            <a:pPr lvl="1" eaLnBrk="1" hangingPunct="1"/>
            <a:r>
              <a:rPr lang="en-US" sz="2400" dirty="0" smtClean="0"/>
              <a:t>Asian, </a:t>
            </a:r>
          </a:p>
          <a:p>
            <a:pPr lvl="1" eaLnBrk="1" hangingPunct="1"/>
            <a:r>
              <a:rPr lang="en-US" sz="2400" dirty="0" smtClean="0"/>
              <a:t>Hispanic/Latino</a:t>
            </a:r>
          </a:p>
          <a:p>
            <a:pPr eaLnBrk="1" hangingPunct="1"/>
            <a:endParaRPr lang="en-US" dirty="0" smtClean="0"/>
          </a:p>
        </p:txBody>
      </p:sp>
      <p:pic>
        <p:nvPicPr>
          <p:cNvPr id="2050" name="Picture 2" descr="http://ts2.mm.bing.net/th?id=H.4795838890705581&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129152"/>
            <a:ext cx="4343400" cy="288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00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304800"/>
            <a:ext cx="8229600" cy="5821363"/>
          </a:xfrm>
        </p:spPr>
        <p:txBody>
          <a:bodyPr/>
          <a:lstStyle/>
          <a:p>
            <a:pPr eaLnBrk="1" hangingPunct="1"/>
            <a:r>
              <a:rPr lang="en-US" sz="2400" b="1" dirty="0" smtClean="0"/>
              <a:t>Ethnicity</a:t>
            </a:r>
          </a:p>
          <a:p>
            <a:pPr lvl="1" eaLnBrk="1" hangingPunct="1"/>
            <a:r>
              <a:rPr lang="en-US" sz="2400" dirty="0" smtClean="0"/>
              <a:t>Cultural heritage i.e., common ancestral origin, language, traditions, religion, geographic territory</a:t>
            </a:r>
          </a:p>
          <a:p>
            <a:pPr eaLnBrk="1" hangingPunct="1"/>
            <a:r>
              <a:rPr lang="en-US" sz="2400" b="1" dirty="0" smtClean="0"/>
              <a:t>Nation</a:t>
            </a:r>
          </a:p>
          <a:p>
            <a:pPr lvl="1" eaLnBrk="1" hangingPunct="1"/>
            <a:r>
              <a:rPr lang="en-US" sz="2400" dirty="0" smtClean="0"/>
              <a:t>People who share common geographical origin, history, language, &amp; political entity</a:t>
            </a:r>
          </a:p>
          <a:p>
            <a:pPr eaLnBrk="1" hangingPunct="1"/>
            <a:r>
              <a:rPr lang="en-US" sz="2400" b="1" dirty="0" smtClean="0"/>
              <a:t>Traditional culture</a:t>
            </a:r>
          </a:p>
          <a:p>
            <a:pPr lvl="1" eaLnBrk="1" hangingPunct="1"/>
            <a:r>
              <a:rPr lang="en-US" sz="2400" dirty="0" smtClean="0"/>
              <a:t>Cultural construct rooted in traditions, rules, symbols, &amp; principles established in past</a:t>
            </a:r>
          </a:p>
          <a:p>
            <a:pPr eaLnBrk="1" hangingPunct="1"/>
            <a:r>
              <a:rPr lang="en-US" sz="2400" b="1" dirty="0" smtClean="0"/>
              <a:t>Non-traditional culture </a:t>
            </a:r>
            <a:r>
              <a:rPr lang="en-US" sz="2400" dirty="0" smtClean="0"/>
              <a:t>i.e., modern</a:t>
            </a:r>
          </a:p>
          <a:p>
            <a:pPr lvl="1" eaLnBrk="1" hangingPunct="1"/>
            <a:r>
              <a:rPr lang="en-US" sz="2400" dirty="0" smtClean="0"/>
              <a:t>Based on new principles, ideas, and practices</a:t>
            </a:r>
          </a:p>
        </p:txBody>
      </p:sp>
      <p:pic>
        <p:nvPicPr>
          <p:cNvPr id="3074" name="Picture 2" descr="http://ts4.mm.bing.net/th?id=H.4961109235009475&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876800"/>
            <a:ext cx="41910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0037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295400"/>
            <a:ext cx="8206740" cy="777240"/>
          </a:xfrm>
        </p:spPr>
        <p:txBody>
          <a:bodyPr/>
          <a:lstStyle/>
          <a:p>
            <a:pPr eaLnBrk="1" hangingPunct="1"/>
            <a:r>
              <a:rPr lang="en-US" sz="3600" dirty="0" smtClean="0">
                <a:solidFill>
                  <a:schemeClr val="tx2">
                    <a:lumMod val="50000"/>
                  </a:schemeClr>
                </a:solidFill>
              </a:rPr>
              <a:t>Collectivism     vs.     Individualism </a:t>
            </a:r>
            <a:br>
              <a:rPr lang="en-US" sz="3600" dirty="0" smtClean="0">
                <a:solidFill>
                  <a:schemeClr val="tx2">
                    <a:lumMod val="50000"/>
                  </a:schemeClr>
                </a:solidFill>
              </a:rPr>
            </a:br>
            <a:r>
              <a:rPr lang="en-US" sz="3600" dirty="0" smtClean="0">
                <a:solidFill>
                  <a:schemeClr val="tx2">
                    <a:lumMod val="50000"/>
                  </a:schemeClr>
                </a:solidFill>
              </a:rPr>
              <a:t> </a:t>
            </a:r>
          </a:p>
        </p:txBody>
      </p:sp>
      <p:sp>
        <p:nvSpPr>
          <p:cNvPr id="15363" name="Rectangle 3"/>
          <p:cNvSpPr>
            <a:spLocks noGrp="1" noChangeArrowheads="1"/>
          </p:cNvSpPr>
          <p:nvPr>
            <p:ph type="body" sz="half" idx="1"/>
          </p:nvPr>
        </p:nvSpPr>
        <p:spPr>
          <a:xfrm>
            <a:off x="838200" y="2590800"/>
            <a:ext cx="3200400" cy="3712464"/>
          </a:xfrm>
        </p:spPr>
        <p:txBody>
          <a:bodyPr>
            <a:normAutofit lnSpcReduction="10000"/>
          </a:bodyPr>
          <a:lstStyle/>
          <a:p>
            <a:pPr eaLnBrk="1" hangingPunct="1"/>
            <a:r>
              <a:rPr lang="en-US" dirty="0" smtClean="0"/>
              <a:t>Behavior based on </a:t>
            </a:r>
          </a:p>
          <a:p>
            <a:pPr lvl="1" eaLnBrk="1" hangingPunct="1"/>
            <a:r>
              <a:rPr lang="en-US" dirty="0" smtClean="0"/>
              <a:t>Concern for others</a:t>
            </a:r>
          </a:p>
          <a:p>
            <a:pPr lvl="1" eaLnBrk="1" hangingPunct="1"/>
            <a:r>
              <a:rPr lang="en-US" dirty="0" smtClean="0"/>
              <a:t>Care for traditions &amp; values</a:t>
            </a:r>
          </a:p>
          <a:p>
            <a:pPr lvl="1" eaLnBrk="1" hangingPunct="1"/>
            <a:r>
              <a:rPr lang="en-US" dirty="0" smtClean="0"/>
              <a:t>Prefer harmony in conflict resolution</a:t>
            </a:r>
          </a:p>
          <a:p>
            <a:pPr lvl="1" eaLnBrk="1" hangingPunct="1"/>
            <a:r>
              <a:rPr lang="en-US" dirty="0" smtClean="0"/>
              <a:t>Found in Asian &amp; former communist countries</a:t>
            </a:r>
          </a:p>
        </p:txBody>
      </p:sp>
      <p:sp>
        <p:nvSpPr>
          <p:cNvPr id="15364" name="Rectangle 4"/>
          <p:cNvSpPr>
            <a:spLocks noGrp="1" noChangeArrowheads="1"/>
          </p:cNvSpPr>
          <p:nvPr>
            <p:ph type="body" sz="half" idx="2"/>
          </p:nvPr>
        </p:nvSpPr>
        <p:spPr>
          <a:xfrm>
            <a:off x="5029200" y="2514600"/>
            <a:ext cx="3200400" cy="3712464"/>
          </a:xfrm>
        </p:spPr>
        <p:txBody>
          <a:bodyPr/>
          <a:lstStyle/>
          <a:p>
            <a:pPr eaLnBrk="1" hangingPunct="1"/>
            <a:r>
              <a:rPr lang="en-US" dirty="0" smtClean="0"/>
              <a:t>Behavior based on</a:t>
            </a:r>
          </a:p>
          <a:p>
            <a:pPr lvl="1" eaLnBrk="1" hangingPunct="1"/>
            <a:r>
              <a:rPr lang="en-US" dirty="0" smtClean="0"/>
              <a:t>Concern for self &amp; one’s primary group</a:t>
            </a:r>
          </a:p>
          <a:p>
            <a:pPr lvl="1" eaLnBrk="1" hangingPunct="1"/>
            <a:r>
              <a:rPr lang="en-US" dirty="0" smtClean="0"/>
              <a:t>Prefer competitive strategies</a:t>
            </a:r>
          </a:p>
          <a:p>
            <a:pPr lvl="1" eaLnBrk="1" hangingPunct="1"/>
            <a:r>
              <a:rPr lang="en-US" dirty="0" smtClean="0"/>
              <a:t>Found in Western countries</a:t>
            </a:r>
          </a:p>
          <a:p>
            <a:pPr lvl="1" eaLnBrk="1" hangingPunct="1"/>
            <a:endParaRPr lang="en-US" dirty="0" smtClean="0"/>
          </a:p>
        </p:txBody>
      </p:sp>
    </p:spTree>
    <p:extLst>
      <p:ext uri="{BB962C8B-B14F-4D97-AF65-F5344CB8AC3E}">
        <p14:creationId xmlns:p14="http://schemas.microsoft.com/office/powerpoint/2010/main" val="168658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7200" indent="-457200">
              <a:buFont typeface="Arial" pitchFamily="34" charset="0"/>
              <a:buChar char="•"/>
            </a:pPr>
            <a:r>
              <a:rPr lang="en-US" sz="2800" b="0" dirty="0" smtClean="0"/>
              <a:t>Cultures differ in many important ways from each other, for example in their values, norms of behavior and social structure.</a:t>
            </a:r>
          </a:p>
          <a:p>
            <a:pPr marL="457200" indent="-457200">
              <a:buFont typeface="Arial" pitchFamily="34" charset="0"/>
              <a:buChar char="•"/>
            </a:pPr>
            <a:endParaRPr lang="en-US" sz="2800" b="0" dirty="0" smtClean="0"/>
          </a:p>
          <a:p>
            <a:pPr marL="457200" indent="-457200">
              <a:buFont typeface="Arial" pitchFamily="34" charset="0"/>
              <a:buChar char="•"/>
            </a:pPr>
            <a:r>
              <a:rPr lang="en-US" sz="2800" b="0" dirty="0" smtClean="0"/>
              <a:t>Since cultural values strongly shape the construction of theories, ethnocentrism becomes a major problem.</a:t>
            </a:r>
            <a:endParaRPr lang="en-US" sz="2800" b="0" dirty="0"/>
          </a:p>
        </p:txBody>
      </p:sp>
      <p:sp>
        <p:nvSpPr>
          <p:cNvPr id="3" name="Title 2"/>
          <p:cNvSpPr>
            <a:spLocks noGrp="1"/>
          </p:cNvSpPr>
          <p:nvPr>
            <p:ph type="title"/>
          </p:nvPr>
        </p:nvSpPr>
        <p:spPr/>
        <p:txBody>
          <a:bodyPr/>
          <a:lstStyle/>
          <a:p>
            <a:r>
              <a:rPr lang="en-US" sz="3200" b="1" dirty="0" smtClean="0">
                <a:latin typeface="Harrington" pitchFamily="82" charset="0"/>
              </a:rPr>
              <a:t>Theoretical Bias</a:t>
            </a:r>
            <a:endParaRPr lang="en-US" sz="3200" b="1" dirty="0">
              <a:latin typeface="Harrington" pitchFamily="82" charset="0"/>
            </a:endParaRPr>
          </a:p>
        </p:txBody>
      </p:sp>
    </p:spTree>
    <p:extLst>
      <p:ext uri="{BB962C8B-B14F-4D97-AF65-F5344CB8AC3E}">
        <p14:creationId xmlns:p14="http://schemas.microsoft.com/office/powerpoint/2010/main" val="29378391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14600" y="457200"/>
            <a:ext cx="7520940" cy="548640"/>
          </a:xfrm>
        </p:spPr>
        <p:txBody>
          <a:bodyPr/>
          <a:lstStyle/>
          <a:p>
            <a:pPr eaLnBrk="1" hangingPunct="1"/>
            <a:r>
              <a:rPr lang="en-US" sz="3600" b="1" dirty="0" smtClean="0">
                <a:latin typeface="Harrington" pitchFamily="82" charset="0"/>
              </a:rPr>
              <a:t>Ethnocentrism</a:t>
            </a:r>
          </a:p>
        </p:txBody>
      </p:sp>
      <p:sp>
        <p:nvSpPr>
          <p:cNvPr id="33795" name="Rectangle 3"/>
          <p:cNvSpPr>
            <a:spLocks noGrp="1" noChangeArrowheads="1"/>
          </p:cNvSpPr>
          <p:nvPr>
            <p:ph type="body" idx="1"/>
          </p:nvPr>
        </p:nvSpPr>
        <p:spPr/>
        <p:txBody>
          <a:bodyPr>
            <a:normAutofit/>
          </a:bodyPr>
          <a:lstStyle/>
          <a:p>
            <a:pPr marL="457200" indent="-457200" eaLnBrk="1" hangingPunct="1">
              <a:buFont typeface="Arial" pitchFamily="34" charset="0"/>
              <a:buChar char="•"/>
            </a:pPr>
            <a:r>
              <a:rPr lang="en-US" sz="3200" b="0" dirty="0" smtClean="0"/>
              <a:t>The view that supports judgment about other ethnic, national, and cultural groups and events from the onlooker’s cultural outlook i.e., an implication that one’s group of origin is better than others.</a:t>
            </a:r>
          </a:p>
        </p:txBody>
      </p:sp>
      <p:pic>
        <p:nvPicPr>
          <p:cNvPr id="4098" name="Picture 2" descr="http://ts4.mm.bing.net/th?id=H.4745514804380343&amp;pid=15.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252724"/>
            <a:ext cx="3048000" cy="260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8424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7520940" cy="3579849"/>
          </a:xfrm>
        </p:spPr>
        <p:txBody>
          <a:bodyPr>
            <a:noAutofit/>
          </a:bodyPr>
          <a:lstStyle/>
          <a:p>
            <a:pPr marL="457200" indent="-457200">
              <a:buFont typeface="Arial" pitchFamily="34" charset="0"/>
              <a:buChar char="•"/>
            </a:pPr>
            <a:r>
              <a:rPr lang="en-US" sz="2800" b="0" dirty="0" smtClean="0"/>
              <a:t>Numerous such biases are believed to exist, concerning cultural norms for color, location of body parts, mate selection, concepts of justice, linguistic and logical validity, acceptability of evidence, and taboos. </a:t>
            </a:r>
          </a:p>
          <a:p>
            <a:pPr marL="457200" indent="-457200">
              <a:buFont typeface="Arial" pitchFamily="34" charset="0"/>
              <a:buChar char="•"/>
            </a:pPr>
            <a:endParaRPr lang="en-US" sz="2800" b="0" dirty="0" smtClean="0"/>
          </a:p>
          <a:p>
            <a:pPr marL="457200" indent="-457200">
              <a:buFont typeface="Arial" pitchFamily="34" charset="0"/>
              <a:buChar char="•"/>
            </a:pPr>
            <a:r>
              <a:rPr lang="en-US" sz="2800" b="0" dirty="0" smtClean="0"/>
              <a:t>In brief, any normative belief of a human being seems to be caused by culture, and thus can be reasonably isolated as a cultural bias.</a:t>
            </a:r>
            <a:endParaRPr lang="en-US" sz="2800" b="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1863589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7520940" cy="3579849"/>
          </a:xfrm>
        </p:spPr>
        <p:txBody>
          <a:bodyPr>
            <a:normAutofit/>
          </a:bodyPr>
          <a:lstStyle/>
          <a:p>
            <a:pPr>
              <a:buFont typeface="Arial" pitchFamily="34" charset="0"/>
              <a:buChar char="•"/>
            </a:pPr>
            <a:r>
              <a:rPr lang="en-US" sz="2400" b="0" dirty="0" smtClean="0"/>
              <a:t>There may be bias that exists because there is a lack of researchers from other cultures.</a:t>
            </a:r>
          </a:p>
          <a:p>
            <a:pPr>
              <a:buFont typeface="Arial" pitchFamily="34" charset="0"/>
              <a:buChar char="•"/>
            </a:pPr>
            <a:endParaRPr lang="en-US" sz="2400" b="0" dirty="0" smtClean="0"/>
          </a:p>
          <a:p>
            <a:pPr>
              <a:buFont typeface="Arial" pitchFamily="34" charset="0"/>
              <a:buChar char="•"/>
            </a:pPr>
            <a:r>
              <a:rPr lang="en-US" sz="2400" b="0" dirty="0" smtClean="0"/>
              <a:t>There is bias in the sampling of subjects, the vast majority of the most famous studies down in America used whites only.</a:t>
            </a:r>
          </a:p>
          <a:p>
            <a:pPr marL="0" indent="0"/>
            <a:endParaRPr lang="en-US" sz="2400" b="0" dirty="0" smtClean="0"/>
          </a:p>
          <a:p>
            <a:pPr>
              <a:buFont typeface="Arial" pitchFamily="34" charset="0"/>
              <a:buChar char="•"/>
            </a:pPr>
            <a:r>
              <a:rPr lang="en-US" sz="2400" b="0" dirty="0" smtClean="0"/>
              <a:t>In European studies, less than 5% are non-white.</a:t>
            </a:r>
          </a:p>
          <a:p>
            <a:endParaRPr lang="en-US" dirty="0" smtClean="0"/>
          </a:p>
          <a:p>
            <a:endParaRPr lang="en-US" dirty="0"/>
          </a:p>
        </p:txBody>
      </p:sp>
      <p:sp>
        <p:nvSpPr>
          <p:cNvPr id="3" name="Title 2"/>
          <p:cNvSpPr>
            <a:spLocks noGrp="1"/>
          </p:cNvSpPr>
          <p:nvPr>
            <p:ph type="title"/>
          </p:nvPr>
        </p:nvSpPr>
        <p:spPr/>
        <p:txBody>
          <a:bodyPr/>
          <a:lstStyle/>
          <a:p>
            <a:r>
              <a:rPr lang="en-US" dirty="0" smtClean="0"/>
              <a:t>Researcher Bias</a:t>
            </a:r>
            <a:endParaRPr lang="en-US" dirty="0"/>
          </a:p>
        </p:txBody>
      </p:sp>
    </p:spTree>
    <p:extLst>
      <p:ext uri="{BB962C8B-B14F-4D97-AF65-F5344CB8AC3E}">
        <p14:creationId xmlns:p14="http://schemas.microsoft.com/office/powerpoint/2010/main" val="4649323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133600"/>
            <a:ext cx="8153400" cy="3732249"/>
          </a:xfrm>
        </p:spPr>
        <p:txBody>
          <a:bodyPr>
            <a:noAutofit/>
          </a:bodyPr>
          <a:lstStyle/>
          <a:p>
            <a:pPr>
              <a:buFont typeface="Arial" pitchFamily="34" charset="0"/>
              <a:buChar char="•"/>
            </a:pPr>
            <a:r>
              <a:rPr lang="en-US" sz="2400" b="0" dirty="0" smtClean="0"/>
              <a:t>People who read English often assume that it is natural to scan a visual field from left to right and from top to bottom. </a:t>
            </a:r>
          </a:p>
          <a:p>
            <a:pPr>
              <a:buFont typeface="Arial" pitchFamily="34" charset="0"/>
              <a:buChar char="•"/>
            </a:pPr>
            <a:r>
              <a:rPr lang="en-US" sz="2400" b="0" dirty="0" smtClean="0"/>
              <a:t>Also, in the most western countries, a light switch usually turns a light on when up. </a:t>
            </a:r>
          </a:p>
          <a:p>
            <a:pPr>
              <a:buFont typeface="Arial" pitchFamily="34" charset="0"/>
              <a:buChar char="•"/>
            </a:pPr>
            <a:r>
              <a:rPr lang="en-US" sz="2400" b="0" dirty="0" smtClean="0"/>
              <a:t>Also, in these countries, North is the top of a map, up is usually the larger quantity and better, as well. </a:t>
            </a:r>
          </a:p>
          <a:p>
            <a:pPr>
              <a:buFont typeface="Arial" pitchFamily="34" charset="0"/>
              <a:buChar char="•"/>
            </a:pPr>
            <a:r>
              <a:rPr lang="en-US" sz="2400" b="0" dirty="0" smtClean="0"/>
              <a:t>As another example, Japanese do not place an X in a check-box to indicate acceptance -- this indicates refusal.</a:t>
            </a:r>
            <a:endParaRPr lang="en-US" sz="2400" b="0" dirty="0"/>
          </a:p>
        </p:txBody>
      </p:sp>
      <p:sp>
        <p:nvSpPr>
          <p:cNvPr id="3" name="Title 2"/>
          <p:cNvSpPr>
            <a:spLocks noGrp="1"/>
          </p:cNvSpPr>
          <p:nvPr>
            <p:ph type="title"/>
          </p:nvPr>
        </p:nvSpPr>
        <p:spPr>
          <a:xfrm>
            <a:off x="533400" y="1447800"/>
            <a:ext cx="7520940" cy="548640"/>
          </a:xfrm>
        </p:spPr>
        <p:txBody>
          <a:bodyPr/>
          <a:lstStyle/>
          <a:p>
            <a:r>
              <a:rPr lang="en-US" dirty="0" smtClean="0"/>
              <a:t>Examples:</a:t>
            </a:r>
            <a:endParaRPr lang="en-US" dirty="0"/>
          </a:p>
        </p:txBody>
      </p:sp>
    </p:spTree>
    <p:extLst>
      <p:ext uri="{BB962C8B-B14F-4D97-AF65-F5344CB8AC3E}">
        <p14:creationId xmlns:p14="http://schemas.microsoft.com/office/powerpoint/2010/main" val="31780906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524000"/>
            <a:ext cx="7520940" cy="3579849"/>
          </a:xfrm>
        </p:spPr>
        <p:txBody>
          <a:bodyPr>
            <a:normAutofit fontScale="85000" lnSpcReduction="10000"/>
          </a:bodyPr>
          <a:lstStyle/>
          <a:p>
            <a:pPr>
              <a:buNone/>
            </a:pPr>
            <a:r>
              <a:rPr lang="en-US" sz="3200" b="0" dirty="0" smtClean="0"/>
              <a:t>Two possible approaches:</a:t>
            </a:r>
          </a:p>
          <a:p>
            <a:pPr>
              <a:buNone/>
            </a:pPr>
            <a:endParaRPr lang="en-US" sz="3200" b="0" dirty="0" smtClean="0"/>
          </a:p>
          <a:p>
            <a:pPr marL="457200" indent="-457200">
              <a:buFont typeface="Arial" pitchFamily="34" charset="0"/>
              <a:buChar char="•"/>
            </a:pPr>
            <a:r>
              <a:rPr lang="en-US" sz="3200" b="0" dirty="0" smtClean="0"/>
              <a:t>Cross cultural approach – study many different cultures to identify the variations</a:t>
            </a:r>
          </a:p>
          <a:p>
            <a:pPr marL="457200" indent="-457200">
              <a:buFont typeface="Arial" pitchFamily="34" charset="0"/>
              <a:buChar char="•"/>
            </a:pPr>
            <a:endParaRPr lang="en-US" sz="3200" b="0" dirty="0" smtClean="0"/>
          </a:p>
          <a:p>
            <a:pPr marL="457200" indent="-457200">
              <a:buFont typeface="Arial" pitchFamily="34" charset="0"/>
              <a:buChar char="•"/>
            </a:pPr>
            <a:r>
              <a:rPr lang="en-US" sz="3200" b="0" dirty="0" smtClean="0"/>
              <a:t>Trans-cultural approach – study many different cultures to identify the similarities</a:t>
            </a:r>
          </a:p>
          <a:p>
            <a:endParaRPr lang="en-US" dirty="0"/>
          </a:p>
        </p:txBody>
      </p:sp>
      <p:sp>
        <p:nvSpPr>
          <p:cNvPr id="3" name="Title 2"/>
          <p:cNvSpPr>
            <a:spLocks noGrp="1"/>
          </p:cNvSpPr>
          <p:nvPr>
            <p:ph type="title"/>
          </p:nvPr>
        </p:nvSpPr>
        <p:spPr/>
        <p:txBody>
          <a:bodyPr>
            <a:noAutofit/>
          </a:bodyPr>
          <a:lstStyle/>
          <a:p>
            <a:r>
              <a:rPr lang="en-US" sz="4000" dirty="0" smtClean="0"/>
              <a:t>Reducing Cultural Bias</a:t>
            </a:r>
            <a:endParaRPr lang="en-US" sz="4000" dirty="0"/>
          </a:p>
        </p:txBody>
      </p:sp>
    </p:spTree>
    <p:extLst>
      <p:ext uri="{BB962C8B-B14F-4D97-AF65-F5344CB8AC3E}">
        <p14:creationId xmlns:p14="http://schemas.microsoft.com/office/powerpoint/2010/main" val="3897008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20940" cy="548640"/>
          </a:xfrm>
        </p:spPr>
        <p:txBody>
          <a:bodyPr/>
          <a:lstStyle/>
          <a:p>
            <a:r>
              <a:rPr lang="en-US" sz="4400" b="1" dirty="0" smtClean="0">
                <a:latin typeface="Harrington" pitchFamily="82" charset="0"/>
              </a:rPr>
              <a:t>BIOLOGICAL PERSPECTIVE</a:t>
            </a:r>
            <a:endParaRPr lang="en-US" sz="4400" b="1" dirty="0">
              <a:latin typeface="Harrington" pitchFamily="82" charset="0"/>
            </a:endParaRPr>
          </a:p>
        </p:txBody>
      </p:sp>
      <p:sp>
        <p:nvSpPr>
          <p:cNvPr id="3" name="Content Placeholder 2"/>
          <p:cNvSpPr>
            <a:spLocks noGrp="1"/>
          </p:cNvSpPr>
          <p:nvPr>
            <p:ph idx="1"/>
          </p:nvPr>
        </p:nvSpPr>
        <p:spPr>
          <a:xfrm>
            <a:off x="228600" y="1219200"/>
            <a:ext cx="8763000" cy="5181600"/>
          </a:xfrm>
        </p:spPr>
        <p:txBody>
          <a:bodyPr>
            <a:noAutofit/>
          </a:bodyPr>
          <a:lstStyle/>
          <a:p>
            <a:r>
              <a:rPr lang="en-US" sz="2400" b="0" dirty="0"/>
              <a:t>At the most basic level of analysis, human beings </a:t>
            </a:r>
            <a:r>
              <a:rPr lang="en-US" sz="2400" b="0" dirty="0" smtClean="0"/>
              <a:t>are biological </a:t>
            </a:r>
            <a:r>
              <a:rPr lang="en-US" sz="2400" b="0" dirty="0"/>
              <a:t>systems. Our cognitions, emotions </a:t>
            </a:r>
            <a:r>
              <a:rPr lang="en-US" sz="2400" b="0" dirty="0" smtClean="0"/>
              <a:t>and behaviors </a:t>
            </a:r>
            <a:r>
              <a:rPr lang="en-US" sz="2400" b="0" dirty="0"/>
              <a:t>are products of the anatomy and physiology of our nervous and endocrine systems. Over </a:t>
            </a:r>
            <a:r>
              <a:rPr lang="en-US" sz="2400" b="0" dirty="0" smtClean="0"/>
              <a:t>the last </a:t>
            </a:r>
            <a:r>
              <a:rPr lang="en-US" sz="2400" b="0" dirty="0"/>
              <a:t>few centuries, discoveries have shown that:</a:t>
            </a:r>
          </a:p>
          <a:p>
            <a:r>
              <a:rPr lang="en-US" sz="2400" b="0" dirty="0"/>
              <a:t>• </a:t>
            </a:r>
            <a:r>
              <a:rPr lang="en-US" sz="2000" b="0" dirty="0"/>
              <a:t>the nature of the nervous system is electrical in part (Galvani)</a:t>
            </a:r>
          </a:p>
          <a:p>
            <a:r>
              <a:rPr lang="en-US" sz="2000" b="0" dirty="0"/>
              <a:t>• different areas of the brain carry out different functions (</a:t>
            </a:r>
            <a:r>
              <a:rPr lang="en-US" sz="2000" b="0" dirty="0" err="1"/>
              <a:t>Broca</a:t>
            </a:r>
            <a:r>
              <a:rPr lang="en-US" sz="2000" b="0" dirty="0"/>
              <a:t>)</a:t>
            </a:r>
          </a:p>
          <a:p>
            <a:r>
              <a:rPr lang="en-US" sz="2000" b="0" dirty="0"/>
              <a:t>• small gaps exist between nerve cells that require the action of chemicals to carry neural </a:t>
            </a:r>
            <a:r>
              <a:rPr lang="en-US" sz="2000" b="0" dirty="0" smtClean="0"/>
              <a:t>transmissions across </a:t>
            </a:r>
            <a:r>
              <a:rPr lang="en-US" sz="2000" b="0" dirty="0"/>
              <a:t>these gaps</a:t>
            </a:r>
          </a:p>
          <a:p>
            <a:r>
              <a:rPr lang="en-US" sz="2000" b="0" dirty="0"/>
              <a:t>• hormones play an important role in our psychological functioning.</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055" y="5181600"/>
            <a:ext cx="1828800" cy="1606609"/>
          </a:xfrm>
          <a:prstGeom prst="rect">
            <a:avLst/>
          </a:prstGeom>
        </p:spPr>
      </p:pic>
    </p:spTree>
    <p:extLst>
      <p:ext uri="{BB962C8B-B14F-4D97-AF65-F5344CB8AC3E}">
        <p14:creationId xmlns:p14="http://schemas.microsoft.com/office/powerpoint/2010/main" val="38460637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9727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lstStyle/>
          <a:p>
            <a:r>
              <a:rPr lang="en-US" sz="4000" b="1" dirty="0" smtClean="0">
                <a:latin typeface="Harrington" pitchFamily="82" charset="0"/>
              </a:rPr>
              <a:t>LEARNING OUTCOMES: BIOLOGICAL</a:t>
            </a:r>
            <a:endParaRPr lang="en-US" sz="4000" b="1" dirty="0">
              <a:latin typeface="Harrington" pitchFamily="82" charset="0"/>
            </a:endParaRPr>
          </a:p>
        </p:txBody>
      </p:sp>
      <p:sp>
        <p:nvSpPr>
          <p:cNvPr id="3" name="Content Placeholder 2"/>
          <p:cNvSpPr>
            <a:spLocks noGrp="1"/>
          </p:cNvSpPr>
          <p:nvPr>
            <p:ph idx="1"/>
          </p:nvPr>
        </p:nvSpPr>
        <p:spPr>
          <a:xfrm>
            <a:off x="304800" y="762000"/>
            <a:ext cx="8610600" cy="5300172"/>
          </a:xfrm>
        </p:spPr>
        <p:txBody>
          <a:bodyPr>
            <a:normAutofit/>
          </a:bodyPr>
          <a:lstStyle/>
          <a:p>
            <a:endParaRPr lang="en-US" dirty="0" smtClean="0"/>
          </a:p>
          <a:p>
            <a:r>
              <a:rPr lang="en-US" sz="2000" dirty="0" smtClean="0"/>
              <a:t>General Outcomes:</a:t>
            </a:r>
            <a:endParaRPr lang="en-US" sz="2000" dirty="0"/>
          </a:p>
          <a:p>
            <a:r>
              <a:rPr lang="en-US" sz="2000" b="0" dirty="0"/>
              <a:t>• Outline principles that define the biological level of analysis </a:t>
            </a:r>
            <a:r>
              <a:rPr lang="en-US" sz="2000" b="0" i="1" dirty="0"/>
              <a:t>(for example, patterns of </a:t>
            </a:r>
            <a:r>
              <a:rPr lang="en-US" sz="2000" b="0" i="1" dirty="0" smtClean="0"/>
              <a:t>behavior </a:t>
            </a:r>
            <a:r>
              <a:rPr lang="en-US" sz="2000" b="0" i="1" dirty="0"/>
              <a:t>can </a:t>
            </a:r>
            <a:r>
              <a:rPr lang="en-US" sz="2000" b="0" i="1" dirty="0" smtClean="0"/>
              <a:t>be inherited</a:t>
            </a:r>
            <a:r>
              <a:rPr lang="en-US" sz="2000" b="0" i="1" dirty="0"/>
              <a:t>; animal research may inform our understanding of human </a:t>
            </a:r>
            <a:r>
              <a:rPr lang="en-US" sz="2000" b="0" i="1" dirty="0" smtClean="0"/>
              <a:t>behavior</a:t>
            </a:r>
            <a:r>
              <a:rPr lang="en-US" sz="2000" b="0" i="1" dirty="0"/>
              <a:t>; cognitions, emotions </a:t>
            </a:r>
            <a:r>
              <a:rPr lang="en-US" sz="2000" b="0" i="1" dirty="0" smtClean="0"/>
              <a:t>and behaviors </a:t>
            </a:r>
            <a:r>
              <a:rPr lang="en-US" sz="2000" b="0" i="1" dirty="0"/>
              <a:t>are products of the anatomy and physiology of our nervous and endocrine systems)</a:t>
            </a:r>
            <a:r>
              <a:rPr lang="en-US" sz="2000" b="0" dirty="0"/>
              <a:t>.</a:t>
            </a:r>
          </a:p>
          <a:p>
            <a:r>
              <a:rPr lang="en-US" sz="2000" b="0" dirty="0"/>
              <a:t>• Explain how principles that define the biological level of analysis may be demonstrated in </a:t>
            </a:r>
            <a:r>
              <a:rPr lang="en-US" sz="2000" b="0" dirty="0" smtClean="0"/>
              <a:t>research (that </a:t>
            </a:r>
            <a:r>
              <a:rPr lang="en-US" sz="2000" b="0" dirty="0"/>
              <a:t>is, theories and/or studies).</a:t>
            </a:r>
          </a:p>
          <a:p>
            <a:r>
              <a:rPr lang="en-US" sz="2000" b="0" dirty="0"/>
              <a:t>• Discuss how and why particular research methods are used at the biological level of analysis </a:t>
            </a:r>
            <a:r>
              <a:rPr lang="en-US" sz="2000" b="0" i="1" dirty="0"/>
              <a:t>(</a:t>
            </a:r>
            <a:r>
              <a:rPr lang="en-US" sz="2000" b="0" i="1" dirty="0" smtClean="0"/>
              <a:t>for example</a:t>
            </a:r>
            <a:r>
              <a:rPr lang="en-US" sz="2000" b="0" i="1" dirty="0"/>
              <a:t>, experiments, observations, correlational studies)</a:t>
            </a:r>
            <a:r>
              <a:rPr lang="en-US" sz="2000" b="0" dirty="0"/>
              <a:t>.</a:t>
            </a:r>
          </a:p>
          <a:p>
            <a:r>
              <a:rPr lang="en-US" sz="2000" b="0" dirty="0"/>
              <a:t>• Discuss ethical considerations related to research studies at the biological level of analysis.</a:t>
            </a:r>
            <a:endParaRPr lang="en-US" sz="2000" dirty="0"/>
          </a:p>
        </p:txBody>
      </p:sp>
    </p:spTree>
    <p:extLst>
      <p:ext uri="{BB962C8B-B14F-4D97-AF65-F5344CB8AC3E}">
        <p14:creationId xmlns:p14="http://schemas.microsoft.com/office/powerpoint/2010/main" val="362743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  </a:t>
            </a:r>
            <a:endParaRPr lang="en-US" dirty="0"/>
          </a:p>
        </p:txBody>
      </p:sp>
      <p:sp>
        <p:nvSpPr>
          <p:cNvPr id="3" name="Content Placeholder 2"/>
          <p:cNvSpPr>
            <a:spLocks noGrp="1"/>
          </p:cNvSpPr>
          <p:nvPr>
            <p:ph idx="1"/>
          </p:nvPr>
        </p:nvSpPr>
        <p:spPr>
          <a:xfrm>
            <a:off x="822960" y="1100628"/>
            <a:ext cx="7635240" cy="5528772"/>
          </a:xfrm>
        </p:spPr>
        <p:txBody>
          <a:bodyPr>
            <a:normAutofit fontScale="92500" lnSpcReduction="20000"/>
          </a:bodyPr>
          <a:lstStyle/>
          <a:p>
            <a:r>
              <a:rPr lang="en-US" sz="2200" dirty="0" smtClean="0"/>
              <a:t>Physiology and Behavior </a:t>
            </a:r>
          </a:p>
          <a:p>
            <a:endParaRPr lang="en-US" b="0" dirty="0"/>
          </a:p>
          <a:p>
            <a:pPr>
              <a:buFont typeface="Arial" pitchFamily="34" charset="0"/>
              <a:buChar char="•"/>
            </a:pPr>
            <a:r>
              <a:rPr lang="en-US" sz="2000" b="0" dirty="0" smtClean="0"/>
              <a:t>Explain </a:t>
            </a:r>
            <a:r>
              <a:rPr lang="en-US" sz="2000" b="0" dirty="0"/>
              <a:t>one study related to localization of function in the brain </a:t>
            </a:r>
            <a:r>
              <a:rPr lang="en-US" sz="2000" b="0" i="1" dirty="0"/>
              <a:t>(for example, Wernicke, </a:t>
            </a:r>
            <a:r>
              <a:rPr lang="en-US" sz="2000" b="0" i="1" dirty="0" err="1" smtClean="0"/>
              <a:t>Broca</a:t>
            </a:r>
            <a:r>
              <a:rPr lang="en-US" sz="2000" b="0" i="1" dirty="0" smtClean="0"/>
              <a:t>, </a:t>
            </a:r>
            <a:r>
              <a:rPr lang="en-US" sz="2000" b="0" i="1" dirty="0" err="1" smtClean="0"/>
              <a:t>Gazzaniga</a:t>
            </a:r>
            <a:r>
              <a:rPr lang="en-US" sz="2000" b="0" i="1" dirty="0" smtClean="0"/>
              <a:t> </a:t>
            </a:r>
            <a:r>
              <a:rPr lang="en-US" sz="2000" b="0" i="1" dirty="0"/>
              <a:t>and Sperry)</a:t>
            </a:r>
            <a:r>
              <a:rPr lang="en-US" sz="2000" b="0" dirty="0"/>
              <a:t>.</a:t>
            </a:r>
          </a:p>
          <a:p>
            <a:r>
              <a:rPr lang="en-US" sz="2000" b="0" dirty="0"/>
              <a:t>• Using one or more examples, explain effects of neurotransmission on human </a:t>
            </a:r>
            <a:r>
              <a:rPr lang="en-US" sz="2000" b="0" dirty="0" smtClean="0"/>
              <a:t>behavior </a:t>
            </a:r>
            <a:r>
              <a:rPr lang="en-US" sz="2000" b="0" i="1" dirty="0"/>
              <a:t>(for </a:t>
            </a:r>
            <a:r>
              <a:rPr lang="en-US" sz="2000" b="0" i="1" dirty="0" smtClean="0"/>
              <a:t>example, the </a:t>
            </a:r>
            <a:r>
              <a:rPr lang="en-US" sz="2000" b="0" i="1" dirty="0"/>
              <a:t>effect of noradrenaline on depression)</a:t>
            </a:r>
            <a:r>
              <a:rPr lang="en-US" sz="2000" b="0" dirty="0"/>
              <a:t>.</a:t>
            </a:r>
          </a:p>
          <a:p>
            <a:pPr>
              <a:buFont typeface="Arial" pitchFamily="34" charset="0"/>
              <a:buChar char="•"/>
            </a:pPr>
            <a:r>
              <a:rPr lang="en-US" sz="2000" b="0" dirty="0" smtClean="0"/>
              <a:t>Using </a:t>
            </a:r>
            <a:r>
              <a:rPr lang="en-US" sz="2000" b="0" dirty="0"/>
              <a:t>one or more examples, explain functions of two hormones in human </a:t>
            </a:r>
            <a:r>
              <a:rPr lang="en-US" sz="2000" b="0" dirty="0" smtClean="0"/>
              <a:t>behavior</a:t>
            </a:r>
            <a:r>
              <a:rPr lang="en-US" sz="2000" b="0" dirty="0"/>
              <a:t>.</a:t>
            </a:r>
          </a:p>
          <a:p>
            <a:pPr>
              <a:buFont typeface="Arial" pitchFamily="34" charset="0"/>
              <a:buChar char="•"/>
            </a:pPr>
            <a:r>
              <a:rPr lang="en-US" sz="2000" b="0" dirty="0" smtClean="0"/>
              <a:t>Discuss </a:t>
            </a:r>
            <a:r>
              <a:rPr lang="en-US" sz="2000" b="0" dirty="0"/>
              <a:t>two effects of the environment on physiological • processes </a:t>
            </a:r>
            <a:r>
              <a:rPr lang="en-US" sz="2000" b="0" i="1" dirty="0"/>
              <a:t>(for example, effects of jet lag </a:t>
            </a:r>
            <a:r>
              <a:rPr lang="en-US" sz="2000" b="0" i="1" dirty="0" smtClean="0"/>
              <a:t>on bodily </a:t>
            </a:r>
            <a:r>
              <a:rPr lang="en-US" sz="2000" b="0" i="1" dirty="0"/>
              <a:t>rhythms, effects of deprivation on neuroplasticity, effects of environmental stressors on </a:t>
            </a:r>
            <a:r>
              <a:rPr lang="en-US" sz="2000" b="0" i="1" dirty="0" smtClean="0"/>
              <a:t>reproductive mechanisms</a:t>
            </a:r>
            <a:r>
              <a:rPr lang="en-US" sz="2000" b="0" i="1" dirty="0"/>
              <a:t>)</a:t>
            </a:r>
            <a:r>
              <a:rPr lang="en-US" sz="2000" b="0" dirty="0"/>
              <a:t>.</a:t>
            </a:r>
          </a:p>
          <a:p>
            <a:pPr>
              <a:buFont typeface="Arial" pitchFamily="34" charset="0"/>
              <a:buChar char="•"/>
            </a:pPr>
            <a:r>
              <a:rPr lang="en-US" sz="2000" b="0" dirty="0" smtClean="0"/>
              <a:t>Examine </a:t>
            </a:r>
            <a:r>
              <a:rPr lang="en-US" sz="2000" b="0" dirty="0"/>
              <a:t>one interaction between cognition and physiology in terms of </a:t>
            </a:r>
            <a:r>
              <a:rPr lang="en-US" sz="2000" b="0" dirty="0" smtClean="0"/>
              <a:t>behavior </a:t>
            </a:r>
            <a:r>
              <a:rPr lang="en-US" sz="2000" b="0" i="1" dirty="0"/>
              <a:t>(for </a:t>
            </a:r>
            <a:r>
              <a:rPr lang="en-US" sz="2000" b="0" i="1" dirty="0" smtClean="0"/>
              <a:t>example, </a:t>
            </a:r>
            <a:r>
              <a:rPr lang="en-US" sz="2000" b="0" i="1" dirty="0" err="1" smtClean="0"/>
              <a:t>agnosia</a:t>
            </a:r>
            <a:r>
              <a:rPr lang="en-US" sz="2000" b="0" i="1" dirty="0"/>
              <a:t>, </a:t>
            </a:r>
            <a:r>
              <a:rPr lang="en-US" sz="2000" b="0" i="1" dirty="0" err="1"/>
              <a:t>anosognosia</a:t>
            </a:r>
            <a:r>
              <a:rPr lang="en-US" sz="2000" b="0" i="1" dirty="0"/>
              <a:t>, </a:t>
            </a:r>
            <a:r>
              <a:rPr lang="en-US" sz="2000" b="0" i="1" dirty="0" err="1"/>
              <a:t>prosapagnosia</a:t>
            </a:r>
            <a:r>
              <a:rPr lang="en-US" sz="2000" b="0" i="1" dirty="0"/>
              <a:t>, amnesia)</a:t>
            </a:r>
            <a:r>
              <a:rPr lang="en-US" sz="2000" b="0" dirty="0"/>
              <a:t>. Evaluate two relevant studies.</a:t>
            </a:r>
          </a:p>
          <a:p>
            <a:r>
              <a:rPr lang="en-US" sz="2000" b="0" dirty="0"/>
              <a:t>• Discuss the use of brain imaging technologies </a:t>
            </a:r>
            <a:r>
              <a:rPr lang="en-US" sz="2000" b="0" i="1" dirty="0"/>
              <a:t>(for example, CAT, PET, fMRI) </a:t>
            </a:r>
            <a:r>
              <a:rPr lang="en-US" sz="2000" b="0" dirty="0"/>
              <a:t>in investigating </a:t>
            </a:r>
            <a:r>
              <a:rPr lang="en-US" sz="2000" b="0" dirty="0" smtClean="0"/>
              <a:t>the relationship </a:t>
            </a:r>
            <a:r>
              <a:rPr lang="en-US" sz="2000" b="0" dirty="0"/>
              <a:t>between biological factors and </a:t>
            </a:r>
            <a:r>
              <a:rPr lang="en-US" sz="2000" b="0" dirty="0" smtClean="0"/>
              <a:t>behavior</a:t>
            </a:r>
            <a:r>
              <a:rPr lang="en-US" sz="2000" b="0" dirty="0"/>
              <a:t>.</a:t>
            </a:r>
            <a:endParaRPr lang="en-US" sz="2000" dirty="0"/>
          </a:p>
        </p:txBody>
      </p:sp>
    </p:spTree>
    <p:extLst>
      <p:ext uri="{BB962C8B-B14F-4D97-AF65-F5344CB8AC3E}">
        <p14:creationId xmlns:p14="http://schemas.microsoft.com/office/powerpoint/2010/main" val="143693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Harrington" pitchFamily="82" charset="0"/>
              </a:rPr>
              <a:t>Genetics and behavior</a:t>
            </a:r>
            <a:endParaRPr lang="en-US" sz="4000" b="1" dirty="0">
              <a:latin typeface="Harrington" pitchFamily="82" charset="0"/>
            </a:endParaRPr>
          </a:p>
        </p:txBody>
      </p:sp>
      <p:sp>
        <p:nvSpPr>
          <p:cNvPr id="3" name="Content Placeholder 2"/>
          <p:cNvSpPr>
            <a:spLocks noGrp="1"/>
          </p:cNvSpPr>
          <p:nvPr>
            <p:ph idx="1"/>
          </p:nvPr>
        </p:nvSpPr>
        <p:spPr/>
        <p:txBody>
          <a:bodyPr/>
          <a:lstStyle/>
          <a:p>
            <a:r>
              <a:rPr lang="en-US" b="0" dirty="0" smtClean="0"/>
              <a:t>• </a:t>
            </a:r>
            <a:r>
              <a:rPr lang="en-US" sz="2000" b="0" dirty="0"/>
              <a:t>With reference to relevant research studies, to what extent does genetic inheritance </a:t>
            </a:r>
            <a:r>
              <a:rPr lang="en-US" sz="2000" b="0" dirty="0" smtClean="0"/>
              <a:t>influence behavior?</a:t>
            </a:r>
            <a:endParaRPr lang="en-US" sz="2000" b="0" dirty="0"/>
          </a:p>
          <a:p>
            <a:r>
              <a:rPr lang="en-US" sz="2000" b="0" dirty="0"/>
              <a:t>• Examine one evolutionary explanation of </a:t>
            </a:r>
            <a:r>
              <a:rPr lang="en-US" sz="2000" b="0" dirty="0" smtClean="0"/>
              <a:t>behavior</a:t>
            </a:r>
            <a:r>
              <a:rPr lang="en-US" sz="2000" b="0" dirty="0"/>
              <a:t>.</a:t>
            </a:r>
          </a:p>
          <a:p>
            <a:r>
              <a:rPr lang="en-US" sz="2000" b="0" dirty="0"/>
              <a:t>• Discuss ethical considerations in research into genetic influences on </a:t>
            </a:r>
            <a:r>
              <a:rPr lang="en-US" sz="2000" b="0" dirty="0" smtClean="0"/>
              <a:t>behavior</a:t>
            </a:r>
            <a:r>
              <a:rPr lang="en-US" sz="2000" b="0" dirty="0"/>
              <a:t>.</a:t>
            </a:r>
            <a:endParaRPr lang="en-US" sz="2000" dirty="0"/>
          </a:p>
        </p:txBody>
      </p:sp>
      <p:pic>
        <p:nvPicPr>
          <p:cNvPr id="1026" name="Picture 2" descr="http://ts2.mm.bing.net/th?id=H.4513990298372609&amp;pid=15.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0"/>
            <a:ext cx="3238500" cy="242887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40965234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12669</TotalTime>
  <Words>3984</Words>
  <Application>Microsoft Office PowerPoint</Application>
  <PresentationFormat>On-screen Show (4:3)</PresentationFormat>
  <Paragraphs>387</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Angles</vt:lpstr>
      <vt:lpstr>IB PSYCHOLOGY SL</vt:lpstr>
      <vt:lpstr>What is Psychology?</vt:lpstr>
      <vt:lpstr>PowerPoint Presentation</vt:lpstr>
      <vt:lpstr>Origin of the Psychology Symbol</vt:lpstr>
      <vt:lpstr>Part 1: perspectives</vt:lpstr>
      <vt:lpstr>BIOLOGICAL PERSPECTIVE</vt:lpstr>
      <vt:lpstr>LEARNING OUTCOMES: BIOLOGICAL</vt:lpstr>
      <vt:lpstr>Learning outcomes:  </vt:lpstr>
      <vt:lpstr>Genetics and behavior</vt:lpstr>
      <vt:lpstr>Cognitive perspective</vt:lpstr>
      <vt:lpstr>Learning outcomes</vt:lpstr>
      <vt:lpstr>LEARNING OUTCOMES</vt:lpstr>
      <vt:lpstr>LEARNING OUTCOMES</vt:lpstr>
      <vt:lpstr>Socio-cultural perspective</vt:lpstr>
      <vt:lpstr>Learning outcomes</vt:lpstr>
      <vt:lpstr>Socio-cultural cognition</vt:lpstr>
      <vt:lpstr>Social and Cultural norms</vt:lpstr>
      <vt:lpstr>Part 2:  option</vt:lpstr>
      <vt:lpstr>Abnormal Psychology</vt:lpstr>
      <vt:lpstr>Developmental Psychology</vt:lpstr>
      <vt:lpstr>Health Psychology</vt:lpstr>
      <vt:lpstr>Sports Psychology</vt:lpstr>
      <vt:lpstr>Psychology of Human Relationships</vt:lpstr>
      <vt:lpstr>LEARNING OUTCOMES</vt:lpstr>
      <vt:lpstr>LEARNING OUTCOMES</vt:lpstr>
      <vt:lpstr>Part 3: research methodology</vt:lpstr>
      <vt:lpstr>LEARNING OUTCOMES</vt:lpstr>
      <vt:lpstr>LEARNING OUTCOMES</vt:lpstr>
      <vt:lpstr>LEARNING OUTCOMES</vt:lpstr>
      <vt:lpstr>Learning outcomes</vt:lpstr>
      <vt:lpstr>Part 4: simple experimental study</vt:lpstr>
      <vt:lpstr>RESEARCH METHODS</vt:lpstr>
      <vt:lpstr>ETHICAL CONSIDERATIONS</vt:lpstr>
      <vt:lpstr>Ethics of Animal Experimentation</vt:lpstr>
      <vt:lpstr>10 MOST UNETHICAL STUDIES IN PSYCHOLOGY</vt:lpstr>
      <vt:lpstr>Methodologies- strengths and weaknesses</vt:lpstr>
      <vt:lpstr>What is holism?</vt:lpstr>
      <vt:lpstr>Structuralism</vt:lpstr>
      <vt:lpstr>Major Structuralist Thinkers</vt:lpstr>
      <vt:lpstr>Criticisms of Structuralism</vt:lpstr>
      <vt:lpstr>Functionalism</vt:lpstr>
      <vt:lpstr>Major Functionalist Thinkers</vt:lpstr>
      <vt:lpstr>Strengths of Functionalism</vt:lpstr>
      <vt:lpstr>PowerPoint Presentation</vt:lpstr>
      <vt:lpstr>PowerPoint Presentation</vt:lpstr>
      <vt:lpstr>PowerPoint Presentation</vt:lpstr>
      <vt:lpstr>Culture</vt:lpstr>
      <vt:lpstr>Cultural Bias in Psychological Theory</vt:lpstr>
      <vt:lpstr>If we could, at this time, shrink the Earth’s population to a village of precisely 100 people, with all existing human ratios remaining the same, it would look like this: There would be--</vt:lpstr>
      <vt:lpstr>PowerPoint Presentation</vt:lpstr>
      <vt:lpstr>PowerPoint Presentation</vt:lpstr>
      <vt:lpstr>PowerPoint Presentation</vt:lpstr>
      <vt:lpstr>Collectivism     vs.     Individualism   </vt:lpstr>
      <vt:lpstr>Theoretical Bias</vt:lpstr>
      <vt:lpstr>Ethnocentrism</vt:lpstr>
      <vt:lpstr>PowerPoint Presentation</vt:lpstr>
      <vt:lpstr>Researcher Bias</vt:lpstr>
      <vt:lpstr>Examples:</vt:lpstr>
      <vt:lpstr>Reducing Cultural Bias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 PSYCHOLOGY SL</dc:title>
  <dc:creator>Owner</dc:creator>
  <cp:lastModifiedBy>Owner</cp:lastModifiedBy>
  <cp:revision>37</cp:revision>
  <dcterms:created xsi:type="dcterms:W3CDTF">2013-08-12T10:47:25Z</dcterms:created>
  <dcterms:modified xsi:type="dcterms:W3CDTF">2013-09-10T07:52:40Z</dcterms:modified>
</cp:coreProperties>
</file>