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73" r:id="rId4"/>
    <p:sldId id="274" r:id="rId5"/>
    <p:sldId id="275"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6" r:id="rId21"/>
    <p:sldId id="277" r:id="rId22"/>
    <p:sldId id="278" r:id="rId23"/>
    <p:sldId id="279" r:id="rId24"/>
    <p:sldId id="282" r:id="rId25"/>
    <p:sldId id="283" r:id="rId26"/>
    <p:sldId id="284" r:id="rId27"/>
    <p:sldId id="280" r:id="rId28"/>
    <p:sldId id="281" r:id="rId29"/>
    <p:sldId id="27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F239A9A-B4B0-4B32-B8CD-2E25E95134C4}" type="datetimeFigureOut">
              <a:rPr lang="en-US" smtClean="0"/>
              <a:t>2/20/2019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978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784179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7004436-CA73-4D53-89B4-2A5C7347BF2F}" type="datetimeFigureOut">
              <a:rPr lang="en-US" smtClean="0"/>
              <a:t>2/20/2019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87260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7004436-CA73-4D53-89B4-2A5C7347BF2F}" type="datetimeFigureOut">
              <a:rPr lang="en-US" smtClean="0"/>
              <a:t>2/20/2019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093135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7004436-CA73-4D53-89B4-2A5C7347BF2F}" type="datetimeFigureOut">
              <a:rPr lang="en-US" smtClean="0"/>
              <a:t>2/20/2019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716169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7004436-CA73-4D53-89B4-2A5C7347BF2F}" type="datetimeFigureOut">
              <a:rPr lang="en-US" smtClean="0"/>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00480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7004436-CA73-4D53-89B4-2A5C7347BF2F}" type="datetimeFigureOut">
              <a:rPr lang="en-US" smtClean="0"/>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879094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2081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513FEF9-69D0-4F8C-A336-59491FBEDC47}" type="datetimeFigureOut">
              <a:rPr lang="en-US" smtClean="0"/>
              <a:t>2/20/2019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5690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824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EB9C5D3-0140-4E75-8D7F-C0623D06DFD7}" type="datetimeFigureOut">
              <a:rPr lang="en-US" smtClean="0"/>
              <a:t>2/20/2019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531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4344726"/>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smtClean="0"/>
              <a:t>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6126156"/>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400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2/20/2019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947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smtClean="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986271"/>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smtClean="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124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smtClean="0"/>
              <a:t>2/20/2019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685612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2597" y="2896211"/>
            <a:ext cx="9448800" cy="1825096"/>
          </a:xfrm>
        </p:spPr>
        <p:txBody>
          <a:bodyPr/>
          <a:lstStyle/>
          <a:p>
            <a:r>
              <a:rPr lang="en-US" b="1" dirty="0" smtClean="0">
                <a:latin typeface="Gabriola" panose="04040605051002020D02" pitchFamily="82" charset="0"/>
              </a:rPr>
              <a:t>Internal assessment</a:t>
            </a:r>
            <a:endParaRPr lang="en-US" b="1" dirty="0">
              <a:latin typeface="Gabriola" panose="04040605051002020D02" pitchFamily="82" charset="0"/>
            </a:endParaRPr>
          </a:p>
        </p:txBody>
      </p:sp>
      <p:pic>
        <p:nvPicPr>
          <p:cNvPr id="1028" name="Picture 4" descr="http://images.all-free-download.com/images/graphiclarge/the_psychological_corporation_72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517" y="1671169"/>
            <a:ext cx="2145224" cy="21375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8811" y="347730"/>
            <a:ext cx="6980349" cy="1323439"/>
          </a:xfrm>
          <a:prstGeom prst="rect">
            <a:avLst/>
          </a:prstGeom>
          <a:noFill/>
        </p:spPr>
        <p:txBody>
          <a:bodyPr wrap="square" rtlCol="0">
            <a:spAutoFit/>
          </a:bodyPr>
          <a:lstStyle/>
          <a:p>
            <a:r>
              <a:rPr lang="en-US" sz="8000" b="1" dirty="0" smtClean="0">
                <a:latin typeface="Gabriola" panose="04040605051002020D02" pitchFamily="82" charset="0"/>
              </a:rPr>
              <a:t>IB PSYCHOLOGY</a:t>
            </a:r>
            <a:endParaRPr lang="en-US" sz="8000" b="1" dirty="0">
              <a:latin typeface="Gabriola" panose="04040605051002020D02" pitchFamily="82" charset="0"/>
            </a:endParaRPr>
          </a:p>
        </p:txBody>
      </p:sp>
    </p:spTree>
    <p:extLst>
      <p:ext uri="{BB962C8B-B14F-4D97-AF65-F5344CB8AC3E}">
        <p14:creationId xmlns:p14="http://schemas.microsoft.com/office/powerpoint/2010/main" val="1280388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5580"/>
            <a:ext cx="8610600" cy="1293028"/>
          </a:xfrm>
        </p:spPr>
        <p:txBody>
          <a:bodyPr/>
          <a:lstStyle/>
          <a:p>
            <a:r>
              <a:rPr lang="en-US" b="1" dirty="0" smtClean="0"/>
              <a:t>Procedure</a:t>
            </a:r>
            <a:endParaRPr lang="en-US" b="1" dirty="0"/>
          </a:p>
        </p:txBody>
      </p:sp>
      <p:sp>
        <p:nvSpPr>
          <p:cNvPr id="3" name="Content Placeholder 2"/>
          <p:cNvSpPr>
            <a:spLocks noGrp="1"/>
          </p:cNvSpPr>
          <p:nvPr>
            <p:ph idx="1"/>
          </p:nvPr>
        </p:nvSpPr>
        <p:spPr>
          <a:xfrm>
            <a:off x="685800" y="2057402"/>
            <a:ext cx="6914072" cy="4161284"/>
          </a:xfrm>
        </p:spPr>
        <p:txBody>
          <a:bodyPr>
            <a:normAutofit lnSpcReduction="10000"/>
          </a:bodyPr>
          <a:lstStyle/>
          <a:p>
            <a:r>
              <a:rPr lang="en-US" dirty="0" smtClean="0"/>
              <a:t>Outline step by step your procedure.  This can be numbered or in a paragraph.  Cite all materials when they are mentioned. </a:t>
            </a:r>
          </a:p>
          <a:p>
            <a:r>
              <a:rPr lang="en-US" dirty="0" smtClean="0"/>
              <a:t>You are expected to give the full text of the standardized instructions in the appendix.</a:t>
            </a:r>
          </a:p>
          <a:p>
            <a:endParaRPr lang="en-US" dirty="0"/>
          </a:p>
          <a:p>
            <a:pPr marL="0" indent="0">
              <a:buNone/>
            </a:pPr>
            <a:r>
              <a:rPr lang="en-US" b="1" dirty="0" smtClean="0"/>
              <a:t>Example:</a:t>
            </a:r>
          </a:p>
          <a:p>
            <a:pPr marL="457200" indent="-457200">
              <a:buAutoNum type="arabicPeriod"/>
            </a:pPr>
            <a:r>
              <a:rPr lang="en-US" dirty="0" smtClean="0"/>
              <a:t>First we handed out the consent form.  (Appendix A)</a:t>
            </a:r>
          </a:p>
          <a:p>
            <a:pPr marL="457200" indent="-457200">
              <a:buAutoNum type="arabicPeriod"/>
            </a:pPr>
            <a:endParaRPr lang="en-US" dirty="0"/>
          </a:p>
          <a:p>
            <a:pPr marL="0" indent="0">
              <a:buNone/>
            </a:pPr>
            <a:r>
              <a:rPr lang="en-US" dirty="0" smtClean="0"/>
              <a:t>List and explain materials.  Why did you choose to use this list, video, image?</a:t>
            </a:r>
            <a:endParaRPr lang="en-US" dirty="0"/>
          </a:p>
        </p:txBody>
      </p:sp>
      <p:pic>
        <p:nvPicPr>
          <p:cNvPr id="2054" name="Picture 6" descr="Image result for computer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2993" y="2544822"/>
            <a:ext cx="3109297" cy="2889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7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2528" y="888869"/>
            <a:ext cx="8610600" cy="1293028"/>
          </a:xfrm>
        </p:spPr>
        <p:txBody>
          <a:bodyPr/>
          <a:lstStyle/>
          <a:p>
            <a:r>
              <a:rPr lang="en-US" b="1" dirty="0" smtClean="0"/>
              <a:t>analysis</a:t>
            </a:r>
            <a:endParaRPr lang="en-US" b="1" dirty="0"/>
          </a:p>
        </p:txBody>
      </p:sp>
      <p:sp>
        <p:nvSpPr>
          <p:cNvPr id="3" name="Content Placeholder 2"/>
          <p:cNvSpPr>
            <a:spLocks noGrp="1"/>
          </p:cNvSpPr>
          <p:nvPr>
            <p:ph idx="1"/>
          </p:nvPr>
        </p:nvSpPr>
        <p:spPr>
          <a:xfrm>
            <a:off x="194095" y="1996225"/>
            <a:ext cx="6477162" cy="4097378"/>
          </a:xfrm>
        </p:spPr>
        <p:txBody>
          <a:bodyPr>
            <a:normAutofit lnSpcReduction="10000"/>
          </a:bodyPr>
          <a:lstStyle/>
          <a:p>
            <a:r>
              <a:rPr lang="en-US" sz="2400" dirty="0" smtClean="0"/>
              <a:t>This section is worth 6 marks.  The top mark band is 5-6 marks.</a:t>
            </a:r>
          </a:p>
          <a:p>
            <a:r>
              <a:rPr lang="en-US" sz="2400" dirty="0" smtClean="0"/>
              <a:t>The following is expected to get full marks:</a:t>
            </a:r>
          </a:p>
          <a:p>
            <a:pPr marL="0" indent="0">
              <a:buNone/>
            </a:pPr>
            <a:endParaRPr lang="en-US" sz="2400" dirty="0" smtClean="0"/>
          </a:p>
          <a:p>
            <a:pPr lvl="1"/>
            <a:r>
              <a:rPr lang="en-US" sz="2400" dirty="0" smtClean="0"/>
              <a:t>Descriptive and inferential statistics are appropriately applied.</a:t>
            </a:r>
          </a:p>
          <a:p>
            <a:pPr lvl="1"/>
            <a:r>
              <a:rPr lang="en-US" sz="2400" dirty="0" smtClean="0"/>
              <a:t>The graph is correctly presented and addresses the hypothesis.</a:t>
            </a:r>
          </a:p>
          <a:p>
            <a:pPr lvl="1"/>
            <a:r>
              <a:rPr lang="en-US" sz="2400" dirty="0" smtClean="0"/>
              <a:t>The statistical findings are interpreted with regard to data and linked to the hypothesis.</a:t>
            </a:r>
          </a:p>
        </p:txBody>
      </p:sp>
      <p:sp>
        <p:nvSpPr>
          <p:cNvPr id="4" name="TextBox 3"/>
          <p:cNvSpPr txBox="1"/>
          <p:nvPr/>
        </p:nvSpPr>
        <p:spPr>
          <a:xfrm>
            <a:off x="7398588" y="1482090"/>
            <a:ext cx="3985029" cy="4524315"/>
          </a:xfrm>
          <a:prstGeom prst="rect">
            <a:avLst/>
          </a:prstGeom>
          <a:noFill/>
        </p:spPr>
        <p:txBody>
          <a:bodyPr wrap="square" rtlCol="0">
            <a:spAutoFit/>
          </a:bodyPr>
          <a:lstStyle/>
          <a:p>
            <a:r>
              <a:rPr lang="en-US" b="1" dirty="0"/>
              <a:t>Descriptive statistics</a:t>
            </a:r>
            <a:r>
              <a:rPr lang="en-US" dirty="0"/>
              <a:t> uses the data to provide descriptions of the population, either through numerical calculations or graphs or tables. Inferential statistics makes inferences and predictions about a population based on a sample of data taken from the population in question</a:t>
            </a:r>
            <a:r>
              <a:rPr lang="en-US" dirty="0" smtClean="0"/>
              <a:t>.</a:t>
            </a:r>
          </a:p>
          <a:p>
            <a:endParaRPr lang="en-US" dirty="0"/>
          </a:p>
          <a:p>
            <a:r>
              <a:rPr lang="en-US" b="1" dirty="0"/>
              <a:t>Inferential statistics</a:t>
            </a:r>
            <a:r>
              <a:rPr lang="en-US" dirty="0"/>
              <a:t> is one of the two main branches of statistics. Inferential statistics use a random sample of data taken from a population to describe and make inferences about the population. </a:t>
            </a:r>
          </a:p>
        </p:txBody>
      </p:sp>
    </p:spTree>
    <p:extLst>
      <p:ext uri="{BB962C8B-B14F-4D97-AF65-F5344CB8AC3E}">
        <p14:creationId xmlns:p14="http://schemas.microsoft.com/office/powerpoint/2010/main" val="374122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Descriptive Statistics</a:t>
            </a:r>
            <a:endParaRPr lang="en-US" b="1" dirty="0"/>
          </a:p>
        </p:txBody>
      </p:sp>
      <p:sp>
        <p:nvSpPr>
          <p:cNvPr id="3" name="Content Placeholder 2"/>
          <p:cNvSpPr>
            <a:spLocks noGrp="1"/>
          </p:cNvSpPr>
          <p:nvPr>
            <p:ph idx="1"/>
          </p:nvPr>
        </p:nvSpPr>
        <p:spPr>
          <a:xfrm>
            <a:off x="93372" y="2052892"/>
            <a:ext cx="5933941" cy="4592607"/>
          </a:xfrm>
        </p:spPr>
        <p:txBody>
          <a:bodyPr>
            <a:normAutofit/>
          </a:bodyPr>
          <a:lstStyle/>
          <a:p>
            <a:r>
              <a:rPr lang="en-US" sz="2400" dirty="0" smtClean="0"/>
              <a:t>Descriptive statistics describe the variables. You must do the following:</a:t>
            </a:r>
          </a:p>
          <a:p>
            <a:pPr lvl="1"/>
            <a:r>
              <a:rPr lang="en-US" sz="2400" dirty="0" smtClean="0"/>
              <a:t>Determine and explain the level of measurement of the dependent variable.</a:t>
            </a:r>
          </a:p>
          <a:p>
            <a:pPr lvl="1"/>
            <a:r>
              <a:rPr lang="en-US" sz="2400" dirty="0" smtClean="0"/>
              <a:t>Describe the normality of its distribution.</a:t>
            </a:r>
          </a:p>
          <a:p>
            <a:pPr lvl="1"/>
            <a:r>
              <a:rPr lang="en-US" sz="2400" dirty="0" smtClean="0"/>
              <a:t>Calculate and measure a central tendency (mean, median or mode).</a:t>
            </a:r>
          </a:p>
          <a:p>
            <a:pPr lvl="1"/>
            <a:r>
              <a:rPr lang="en-US" sz="2400" dirty="0" smtClean="0"/>
              <a:t>Calculate a measure of dispersion (usually standard deviation).</a:t>
            </a:r>
          </a:p>
        </p:txBody>
      </p:sp>
      <p:pic>
        <p:nvPicPr>
          <p:cNvPr id="1026" name="Picture 2" descr="Image result for psychology ia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043" y="2281282"/>
            <a:ext cx="5153025"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72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358" y="184824"/>
            <a:ext cx="8610600" cy="1293028"/>
          </a:xfrm>
        </p:spPr>
        <p:txBody>
          <a:bodyPr/>
          <a:lstStyle/>
          <a:p>
            <a:r>
              <a:rPr lang="en-US" b="1" dirty="0" smtClean="0"/>
              <a:t>Levels of measurement</a:t>
            </a:r>
            <a:endParaRPr lang="en-US" b="1" dirty="0"/>
          </a:p>
        </p:txBody>
      </p:sp>
      <p:sp>
        <p:nvSpPr>
          <p:cNvPr id="3" name="Content Placeholder 2"/>
          <p:cNvSpPr>
            <a:spLocks noGrp="1"/>
          </p:cNvSpPr>
          <p:nvPr>
            <p:ph idx="1"/>
          </p:nvPr>
        </p:nvSpPr>
        <p:spPr>
          <a:xfrm>
            <a:off x="685800" y="1511979"/>
            <a:ext cx="11085490" cy="5004731"/>
          </a:xfrm>
        </p:spPr>
        <p:txBody>
          <a:bodyPr>
            <a:normAutofit/>
          </a:bodyPr>
          <a:lstStyle/>
          <a:p>
            <a:r>
              <a:rPr lang="en-US" b="1" dirty="0" smtClean="0"/>
              <a:t>Nominal-level variables:  </a:t>
            </a:r>
            <a:r>
              <a:rPr lang="en-US" dirty="0" smtClean="0"/>
              <a:t>cannot be quantified.  For example if people were listing their preference of music genre you can not rank their answers from highest to lowest.  Rock, country, jazz, rap, hip hop would all be in their own category.  The same would hold true for a yes/no answer to a question.</a:t>
            </a:r>
          </a:p>
          <a:p>
            <a:endParaRPr lang="en-US" dirty="0"/>
          </a:p>
          <a:p>
            <a:r>
              <a:rPr lang="en-US" b="1" dirty="0" smtClean="0"/>
              <a:t>Ordinal-level variables:  </a:t>
            </a:r>
            <a:r>
              <a:rPr lang="en-US" dirty="0" smtClean="0"/>
              <a:t>this type of results can be ranked from highest to lowest but intervals in between may not be equal.</a:t>
            </a:r>
          </a:p>
          <a:p>
            <a:endParaRPr lang="en-US" dirty="0"/>
          </a:p>
          <a:p>
            <a:r>
              <a:rPr lang="en-US" b="1" dirty="0" smtClean="0"/>
              <a:t>Interval-level variables:   </a:t>
            </a:r>
            <a:r>
              <a:rPr lang="en-US" dirty="0" smtClean="0"/>
              <a:t>this type of results are ranked from highest to lowest but the intervals in between are presumed to equal.</a:t>
            </a:r>
          </a:p>
          <a:p>
            <a:endParaRPr lang="en-US" dirty="0"/>
          </a:p>
          <a:p>
            <a:r>
              <a:rPr lang="en-US" b="1" dirty="0" smtClean="0"/>
              <a:t>Ratio-level variables: </a:t>
            </a:r>
            <a:r>
              <a:rPr lang="en-US" dirty="0" smtClean="0"/>
              <a:t>in this type the 0 is fixed and meaningful meaning that someone could get a 0 as a score.</a:t>
            </a:r>
            <a:endParaRPr lang="en-US" dirty="0"/>
          </a:p>
        </p:txBody>
      </p:sp>
    </p:spTree>
    <p:extLst>
      <p:ext uri="{BB962C8B-B14F-4D97-AF65-F5344CB8AC3E}">
        <p14:creationId xmlns:p14="http://schemas.microsoft.com/office/powerpoint/2010/main" val="305076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76" y="764373"/>
            <a:ext cx="10089524" cy="1293028"/>
          </a:xfrm>
        </p:spPr>
        <p:txBody>
          <a:bodyPr>
            <a:normAutofit/>
          </a:bodyPr>
          <a:lstStyle/>
          <a:p>
            <a:r>
              <a:rPr lang="en-US" sz="3600" b="1" dirty="0" smtClean="0"/>
              <a:t>Normality of the dependent variable</a:t>
            </a:r>
            <a:endParaRPr lang="en-US" sz="3600" b="1" dirty="0"/>
          </a:p>
        </p:txBody>
      </p:sp>
      <p:sp>
        <p:nvSpPr>
          <p:cNvPr id="3" name="Content Placeholder 2"/>
          <p:cNvSpPr>
            <a:spLocks noGrp="1"/>
          </p:cNvSpPr>
          <p:nvPr>
            <p:ph idx="1"/>
          </p:nvPr>
        </p:nvSpPr>
        <p:spPr>
          <a:xfrm>
            <a:off x="685800" y="1957590"/>
            <a:ext cx="6268792" cy="4261096"/>
          </a:xfrm>
        </p:spPr>
        <p:txBody>
          <a:bodyPr/>
          <a:lstStyle/>
          <a:p>
            <a:r>
              <a:rPr lang="en-US" dirty="0" smtClean="0"/>
              <a:t>This only applies to interval and ratio data.</a:t>
            </a:r>
          </a:p>
          <a:p>
            <a:r>
              <a:rPr lang="en-US" dirty="0" smtClean="0"/>
              <a:t>Distribution is the range of values of a variable according to their frequency.</a:t>
            </a:r>
          </a:p>
          <a:p>
            <a:pPr marL="0" indent="0">
              <a:buNone/>
            </a:pPr>
            <a:endParaRPr lang="en-US" dirty="0"/>
          </a:p>
          <a:p>
            <a:pPr marL="0" indent="0">
              <a:buNone/>
            </a:pPr>
            <a:r>
              <a:rPr lang="en-US" dirty="0" smtClean="0"/>
              <a:t>Example:  if participants are given a list the number they recalled from the list could be distributed according to their frequency.</a:t>
            </a:r>
          </a:p>
          <a:p>
            <a:pPr marL="0" indent="0">
              <a:buNone/>
            </a:pPr>
            <a:endParaRPr lang="en-US" dirty="0"/>
          </a:p>
          <a:p>
            <a:r>
              <a:rPr lang="en-US" dirty="0" smtClean="0"/>
              <a:t>Normal distribution usually is in the form of a bell curve.</a:t>
            </a:r>
            <a:endParaRPr lang="en-US" dirty="0"/>
          </a:p>
        </p:txBody>
      </p:sp>
      <p:pic>
        <p:nvPicPr>
          <p:cNvPr id="2050" name="Picture 2" descr="Image result for bell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750" y="2544340"/>
            <a:ext cx="5498250" cy="315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49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311" y="0"/>
            <a:ext cx="8610600" cy="1293028"/>
          </a:xfrm>
        </p:spPr>
        <p:txBody>
          <a:bodyPr/>
          <a:lstStyle/>
          <a:p>
            <a:r>
              <a:rPr lang="en-US" b="1" dirty="0" smtClean="0"/>
              <a:t>What is normal?</a:t>
            </a:r>
            <a:endParaRPr lang="en-US" b="1" dirty="0"/>
          </a:p>
        </p:txBody>
      </p:sp>
      <p:sp>
        <p:nvSpPr>
          <p:cNvPr id="3" name="Content Placeholder 2"/>
          <p:cNvSpPr>
            <a:spLocks noGrp="1"/>
          </p:cNvSpPr>
          <p:nvPr>
            <p:ph idx="1"/>
          </p:nvPr>
        </p:nvSpPr>
        <p:spPr>
          <a:xfrm>
            <a:off x="711558" y="1390918"/>
            <a:ext cx="3873321" cy="5009881"/>
          </a:xfrm>
        </p:spPr>
        <p:txBody>
          <a:bodyPr/>
          <a:lstStyle/>
          <a:p>
            <a:r>
              <a:rPr lang="en-US" dirty="0" smtClean="0"/>
              <a:t>Normal distribution of scores typically result in the bell score.  </a:t>
            </a:r>
          </a:p>
          <a:p>
            <a:r>
              <a:rPr lang="en-US" dirty="0" smtClean="0"/>
              <a:t>Deviation from the norm is expected to occur.</a:t>
            </a:r>
          </a:p>
          <a:p>
            <a:r>
              <a:rPr lang="en-US" dirty="0" smtClean="0"/>
              <a:t>If the deviation is small then the results can be considered normal.</a:t>
            </a:r>
          </a:p>
          <a:p>
            <a:endParaRPr lang="en-US" dirty="0"/>
          </a:p>
          <a:p>
            <a:pPr marL="0" indent="0">
              <a:buNone/>
            </a:pPr>
            <a:r>
              <a:rPr lang="en-US" dirty="0" smtClean="0"/>
              <a:t>Look for:</a:t>
            </a:r>
          </a:p>
          <a:p>
            <a:pPr marL="0" indent="0">
              <a:buNone/>
            </a:pPr>
            <a:r>
              <a:rPr lang="en-US" b="1" dirty="0" smtClean="0"/>
              <a:t>Outliers:  </a:t>
            </a:r>
            <a:r>
              <a:rPr lang="en-US" dirty="0" smtClean="0"/>
              <a:t>these are scores that are extreme compared to the rest of the distribution.</a:t>
            </a:r>
            <a:endParaRPr lang="en-US" dirty="0"/>
          </a:p>
        </p:txBody>
      </p:sp>
      <p:sp>
        <p:nvSpPr>
          <p:cNvPr id="4" name="TextBox 3"/>
          <p:cNvSpPr txBox="1"/>
          <p:nvPr/>
        </p:nvSpPr>
        <p:spPr>
          <a:xfrm>
            <a:off x="5254580" y="1236371"/>
            <a:ext cx="5893857" cy="2677656"/>
          </a:xfrm>
          <a:prstGeom prst="rect">
            <a:avLst/>
          </a:prstGeom>
          <a:noFill/>
        </p:spPr>
        <p:txBody>
          <a:bodyPr wrap="square" rtlCol="0">
            <a:spAutoFit/>
          </a:bodyPr>
          <a:lstStyle/>
          <a:p>
            <a:r>
              <a:rPr lang="en-US" sz="2400" dirty="0" smtClean="0"/>
              <a:t>Be sure to include raw data table in your appendix.</a:t>
            </a:r>
          </a:p>
          <a:p>
            <a:endParaRPr lang="en-US" sz="2400" dirty="0"/>
          </a:p>
          <a:p>
            <a:r>
              <a:rPr lang="en-US" sz="2400" dirty="0" smtClean="0"/>
              <a:t>Your evaluation of the normality of your results will affect whether you choose to use descriptive statistics or inferential statistics.</a:t>
            </a:r>
            <a:endParaRPr lang="en-US" sz="2400" dirty="0"/>
          </a:p>
        </p:txBody>
      </p:sp>
      <p:pic>
        <p:nvPicPr>
          <p:cNvPr id="8194" name="Picture 2" descr="https://www.michaelgrinder.com/wp-content/uploads/2016/10/Screen-Shot-2016-10-06-at-3.07.09-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913" y="3914027"/>
            <a:ext cx="6634738" cy="294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418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166" y="764373"/>
            <a:ext cx="9291034" cy="1293028"/>
          </a:xfrm>
        </p:spPr>
        <p:txBody>
          <a:bodyPr/>
          <a:lstStyle/>
          <a:p>
            <a:r>
              <a:rPr lang="en-US" b="1" dirty="0" smtClean="0"/>
              <a:t>Measures of central tendency</a:t>
            </a:r>
            <a:endParaRPr lang="en-US" b="1" dirty="0"/>
          </a:p>
        </p:txBody>
      </p:sp>
      <p:sp>
        <p:nvSpPr>
          <p:cNvPr id="3" name="Content Placeholder 2"/>
          <p:cNvSpPr>
            <a:spLocks noGrp="1"/>
          </p:cNvSpPr>
          <p:nvPr>
            <p:ph idx="1"/>
          </p:nvPr>
        </p:nvSpPr>
        <p:spPr>
          <a:xfrm>
            <a:off x="685801" y="1906073"/>
            <a:ext cx="4890752" cy="4623516"/>
          </a:xfrm>
        </p:spPr>
        <p:txBody>
          <a:bodyPr/>
          <a:lstStyle/>
          <a:p>
            <a:pPr marL="0" indent="0">
              <a:buNone/>
            </a:pPr>
            <a:r>
              <a:rPr lang="en-US" b="1" dirty="0" smtClean="0"/>
              <a:t>Mean:  </a:t>
            </a:r>
            <a:r>
              <a:rPr lang="en-US" dirty="0" smtClean="0"/>
              <a:t>this is simply the average of all scores.  Add all the data points and divide by the number of observations (participants). </a:t>
            </a:r>
          </a:p>
          <a:p>
            <a:pPr marL="0" indent="0">
              <a:buNone/>
            </a:pPr>
            <a:endParaRPr lang="en-US" dirty="0"/>
          </a:p>
          <a:p>
            <a:pPr marL="0" indent="0">
              <a:buNone/>
            </a:pPr>
            <a:r>
              <a:rPr lang="en-US" b="1" dirty="0" smtClean="0"/>
              <a:t>Median: </a:t>
            </a:r>
            <a:r>
              <a:rPr lang="en-US" dirty="0" smtClean="0"/>
              <a:t>the middle score of a sorted list.  Use the median when there are strong deviations.</a:t>
            </a:r>
          </a:p>
          <a:p>
            <a:pPr marL="0" indent="0">
              <a:buNone/>
            </a:pPr>
            <a:endParaRPr lang="en-US" dirty="0"/>
          </a:p>
          <a:p>
            <a:pPr marL="0" indent="0">
              <a:buNone/>
            </a:pPr>
            <a:r>
              <a:rPr lang="en-US" b="1" dirty="0" smtClean="0"/>
              <a:t>Mode: </a:t>
            </a:r>
            <a:r>
              <a:rPr lang="en-US" dirty="0" smtClean="0"/>
              <a:t>the value that appears most often.  If your measurement is nominal you can only use mode.</a:t>
            </a:r>
            <a:endParaRPr lang="en-US" dirty="0"/>
          </a:p>
        </p:txBody>
      </p:sp>
      <p:pic>
        <p:nvPicPr>
          <p:cNvPr id="3076" name="Picture 4" descr="Image result for mean median m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070" y="2125015"/>
            <a:ext cx="5386644" cy="418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79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46187"/>
            <a:ext cx="8610600" cy="1293028"/>
          </a:xfrm>
        </p:spPr>
        <p:txBody>
          <a:bodyPr/>
          <a:lstStyle/>
          <a:p>
            <a:r>
              <a:rPr lang="en-US" b="1" dirty="0" smtClean="0"/>
              <a:t>Measures of dispersion</a:t>
            </a:r>
            <a:endParaRPr lang="en-US" b="1" dirty="0"/>
          </a:p>
        </p:txBody>
      </p:sp>
      <p:sp>
        <p:nvSpPr>
          <p:cNvPr id="3" name="Content Placeholder 2"/>
          <p:cNvSpPr>
            <a:spLocks noGrp="1"/>
          </p:cNvSpPr>
          <p:nvPr>
            <p:ph idx="1"/>
          </p:nvPr>
        </p:nvSpPr>
        <p:spPr>
          <a:xfrm>
            <a:off x="499551" y="1354225"/>
            <a:ext cx="5798218" cy="3889553"/>
          </a:xfrm>
        </p:spPr>
        <p:txBody>
          <a:bodyPr>
            <a:normAutofit/>
          </a:bodyPr>
          <a:lstStyle/>
          <a:p>
            <a:pPr marL="0" indent="0">
              <a:buNone/>
            </a:pPr>
            <a:r>
              <a:rPr lang="en-US" b="1" dirty="0" smtClean="0"/>
              <a:t>STANDARD DEVIATION</a:t>
            </a:r>
          </a:p>
          <a:p>
            <a:r>
              <a:rPr lang="en-US" dirty="0" smtClean="0"/>
              <a:t>For standard deviation you first calculate the mean of the data.</a:t>
            </a:r>
          </a:p>
          <a:p>
            <a:r>
              <a:rPr lang="en-US" dirty="0" smtClean="0"/>
              <a:t>After this you square the deviation.</a:t>
            </a:r>
          </a:p>
          <a:p>
            <a:r>
              <a:rPr lang="en-US" dirty="0" smtClean="0"/>
              <a:t>You calculate the sum of all squared deviations.</a:t>
            </a:r>
          </a:p>
          <a:p>
            <a:r>
              <a:rPr lang="en-US" dirty="0" smtClean="0"/>
              <a:t>Calculate the square root of that value.</a:t>
            </a:r>
          </a:p>
          <a:p>
            <a:endParaRPr lang="en-US" dirty="0"/>
          </a:p>
          <a:p>
            <a:pPr marL="0" indent="0">
              <a:buNone/>
            </a:pPr>
            <a:endParaRPr lang="en-US" dirty="0"/>
          </a:p>
          <a:p>
            <a:pPr marL="0" indent="0">
              <a:buNone/>
            </a:pPr>
            <a:endParaRPr lang="en-US" dirty="0"/>
          </a:p>
        </p:txBody>
      </p:sp>
      <p:sp>
        <p:nvSpPr>
          <p:cNvPr id="4" name="Content Placeholder 2"/>
          <p:cNvSpPr txBox="1">
            <a:spLocks/>
          </p:cNvSpPr>
          <p:nvPr/>
        </p:nvSpPr>
        <p:spPr>
          <a:xfrm>
            <a:off x="6998564" y="1354225"/>
            <a:ext cx="4817853" cy="38895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b="1" dirty="0" smtClean="0"/>
              <a:t>SEMI-INTERQUARTILE RANGE</a:t>
            </a:r>
          </a:p>
          <a:p>
            <a:r>
              <a:rPr lang="en-US" dirty="0" smtClean="0"/>
              <a:t>This measure does not assume normality of distribution and can be used with ordinal level data.</a:t>
            </a:r>
          </a:p>
          <a:p>
            <a:r>
              <a:rPr lang="en-US" dirty="0" smtClean="0"/>
              <a:t>When you sort the list you find the quartiles.</a:t>
            </a:r>
          </a:p>
          <a:p>
            <a:pPr marL="0" indent="0">
              <a:buFont typeface="Arial" panose="020B0604020202020204" pitchFamily="34" charset="0"/>
              <a:buNone/>
            </a:pPr>
            <a:endParaRPr lang="en-US" dirty="0"/>
          </a:p>
        </p:txBody>
      </p:sp>
      <p:pic>
        <p:nvPicPr>
          <p:cNvPr id="9218" name="Picture 2" descr="http://www.statisticshowto.com/wp-content/uploads/2012/11/standard-deviation-exampl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793" y="4243149"/>
            <a:ext cx="4751275" cy="261485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mathsisfun.com/data/images/interquartile-ran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9411" y="3902299"/>
            <a:ext cx="4296669" cy="221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252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77" y="120429"/>
            <a:ext cx="8610600" cy="1293028"/>
          </a:xfrm>
        </p:spPr>
        <p:txBody>
          <a:bodyPr/>
          <a:lstStyle/>
          <a:p>
            <a:r>
              <a:rPr lang="en-US" b="1" dirty="0" smtClean="0"/>
              <a:t>graphing</a:t>
            </a:r>
            <a:endParaRPr lang="en-US" b="1" dirty="0"/>
          </a:p>
        </p:txBody>
      </p:sp>
      <p:sp>
        <p:nvSpPr>
          <p:cNvPr id="3" name="Content Placeholder 2"/>
          <p:cNvSpPr>
            <a:spLocks noGrp="1"/>
          </p:cNvSpPr>
          <p:nvPr>
            <p:ph idx="1"/>
          </p:nvPr>
        </p:nvSpPr>
        <p:spPr>
          <a:xfrm>
            <a:off x="685800" y="1751527"/>
            <a:ext cx="5264239" cy="4636393"/>
          </a:xfrm>
        </p:spPr>
        <p:txBody>
          <a:bodyPr>
            <a:normAutofit lnSpcReduction="10000"/>
          </a:bodyPr>
          <a:lstStyle/>
          <a:p>
            <a:r>
              <a:rPr lang="en-US" dirty="0" smtClean="0"/>
              <a:t>When displaying the analysis of your data you want to clearly represent the two conditions that were present in your experiment.</a:t>
            </a:r>
            <a:endParaRPr lang="en-US" dirty="0"/>
          </a:p>
          <a:p>
            <a:r>
              <a:rPr lang="en-US" dirty="0" smtClean="0"/>
              <a:t>The graphs should represent the aim of the experiment.</a:t>
            </a:r>
            <a:endParaRPr lang="en-US" dirty="0"/>
          </a:p>
          <a:p>
            <a:r>
              <a:rPr lang="en-US" dirty="0" smtClean="0"/>
              <a:t>You can use bar charts, circle charts, bell curves and other means to show the data.  </a:t>
            </a:r>
            <a:endParaRPr lang="en-US" dirty="0"/>
          </a:p>
          <a:p>
            <a:r>
              <a:rPr lang="en-US" dirty="0" smtClean="0"/>
              <a:t>Do not include information in the cart that is not directly related to the hypothesis.</a:t>
            </a:r>
          </a:p>
          <a:p>
            <a:r>
              <a:rPr lang="en-US" dirty="0" smtClean="0"/>
              <a:t>Be certain to label the chart with clear labeling that is specific to your conditions.</a:t>
            </a:r>
          </a:p>
          <a:p>
            <a:endParaRPr lang="en-US" dirty="0"/>
          </a:p>
        </p:txBody>
      </p:sp>
      <p:pic>
        <p:nvPicPr>
          <p:cNvPr id="10242" name="Picture 2" descr="https://s3-eu-west-1.amazonaws.com/tutor2u-media/subjects/psychology/IB-Study-Note-Images/HL_IA_Results.png?mtime=201609072251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981" y="2021982"/>
            <a:ext cx="5858708" cy="43530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54059" y="1560317"/>
            <a:ext cx="1404552"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Sample:</a:t>
            </a:r>
            <a:endParaRPr lang="en-U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661492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688" y="103031"/>
            <a:ext cx="8610600" cy="1293028"/>
          </a:xfrm>
        </p:spPr>
        <p:txBody>
          <a:bodyPr/>
          <a:lstStyle/>
          <a:p>
            <a:r>
              <a:rPr lang="en-US" b="1" dirty="0" smtClean="0"/>
              <a:t>Inferential statistics</a:t>
            </a:r>
            <a:endParaRPr lang="en-US" b="1" dirty="0"/>
          </a:p>
        </p:txBody>
      </p:sp>
      <p:sp>
        <p:nvSpPr>
          <p:cNvPr id="3" name="Content Placeholder 2"/>
          <p:cNvSpPr>
            <a:spLocks noGrp="1"/>
          </p:cNvSpPr>
          <p:nvPr>
            <p:ph idx="1"/>
          </p:nvPr>
        </p:nvSpPr>
        <p:spPr>
          <a:xfrm>
            <a:off x="183523" y="1933643"/>
            <a:ext cx="4813479" cy="4802009"/>
          </a:xfrm>
        </p:spPr>
        <p:txBody>
          <a:bodyPr/>
          <a:lstStyle/>
          <a:p>
            <a:r>
              <a:rPr lang="en-US" dirty="0" smtClean="0"/>
              <a:t>Descriptive statistics are used to describe the Dependent Variable, inferential statistics are used to test the hypothesis about the relationship the DV has with the IV.</a:t>
            </a:r>
          </a:p>
          <a:p>
            <a:endParaRPr lang="en-US" dirty="0"/>
          </a:p>
          <a:p>
            <a:r>
              <a:rPr lang="en-US" dirty="0" smtClean="0"/>
              <a:t>Your choice of inferential test will depend on your: </a:t>
            </a:r>
          </a:p>
          <a:p>
            <a:pPr lvl="1"/>
            <a:r>
              <a:rPr lang="en-US" dirty="0" smtClean="0"/>
              <a:t>experimental design</a:t>
            </a:r>
          </a:p>
          <a:p>
            <a:pPr lvl="1"/>
            <a:r>
              <a:rPr lang="en-US" dirty="0" smtClean="0"/>
              <a:t> level of measurement</a:t>
            </a:r>
          </a:p>
          <a:p>
            <a:pPr lvl="1"/>
            <a:r>
              <a:rPr lang="en-US" dirty="0" smtClean="0"/>
              <a:t>Assumptions about the normality of the distribution.</a:t>
            </a:r>
          </a:p>
          <a:p>
            <a:pPr lvl="1"/>
            <a:endParaRPr lang="en-US" dirty="0" smtClean="0"/>
          </a:p>
          <a:p>
            <a:pPr marL="457200" lvl="1" indent="0">
              <a:buNone/>
            </a:pPr>
            <a:endParaRPr lang="en-US" dirty="0"/>
          </a:p>
        </p:txBody>
      </p:sp>
      <p:sp>
        <p:nvSpPr>
          <p:cNvPr id="4" name="TextBox 3"/>
          <p:cNvSpPr txBox="1"/>
          <p:nvPr/>
        </p:nvSpPr>
        <p:spPr>
          <a:xfrm>
            <a:off x="5357611" y="911189"/>
            <a:ext cx="6606862" cy="2585323"/>
          </a:xfrm>
          <a:prstGeom prst="rect">
            <a:avLst/>
          </a:prstGeom>
          <a:noFill/>
        </p:spPr>
        <p:txBody>
          <a:bodyPr wrap="square" rtlCol="0">
            <a:spAutoFit/>
          </a:bodyPr>
          <a:lstStyle/>
          <a:p>
            <a:endParaRPr lang="en-US" dirty="0" smtClean="0"/>
          </a:p>
          <a:p>
            <a:pPr marL="285750" indent="-285750">
              <a:buFont typeface="Arial" panose="020B0604020202020204" pitchFamily="34" charset="0"/>
              <a:buChar char="•"/>
            </a:pPr>
            <a:r>
              <a:rPr lang="en-US" dirty="0" smtClean="0"/>
              <a:t>You will choose between a parametric test or a non-parametric test.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a:t>
            </a:r>
            <a:r>
              <a:rPr lang="en-US" dirty="0"/>
              <a:t> </a:t>
            </a:r>
            <a:r>
              <a:rPr lang="en-US" b="1" dirty="0"/>
              <a:t>parametric</a:t>
            </a:r>
            <a:r>
              <a:rPr lang="en-US" dirty="0"/>
              <a:t> statistical </a:t>
            </a:r>
            <a:r>
              <a:rPr lang="en-US" b="1" dirty="0"/>
              <a:t>test</a:t>
            </a:r>
            <a:r>
              <a:rPr lang="en-US" dirty="0"/>
              <a:t> is one that makes assumptions about the parameters (defining properties) of the population distribution(s) from which one's data are drawn, while a </a:t>
            </a:r>
            <a:r>
              <a:rPr lang="en-US" b="1" dirty="0"/>
              <a:t>non-parametric test</a:t>
            </a:r>
            <a:r>
              <a:rPr lang="en-US" dirty="0"/>
              <a:t> is one that makes no such assumptions.</a:t>
            </a:r>
          </a:p>
        </p:txBody>
      </p:sp>
      <p:pic>
        <p:nvPicPr>
          <p:cNvPr id="11266" name="Picture 2" descr="https://image.slidesharecdn.com/statistics-141016124543-conversion-gate01/95/parametric-vs-nonparametric-tests-when-to-use-which-3-638.jpg?cb=1413464184"/>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26829" b="8248"/>
          <a:stretch/>
        </p:blipFill>
        <p:spPr bwMode="auto">
          <a:xfrm>
            <a:off x="4998879" y="3496513"/>
            <a:ext cx="6645224" cy="323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43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930" y="0"/>
            <a:ext cx="8610600" cy="1293028"/>
          </a:xfrm>
        </p:spPr>
        <p:txBody>
          <a:bodyPr/>
          <a:lstStyle/>
          <a:p>
            <a:r>
              <a:rPr lang="en-US" b="1" dirty="0" smtClean="0"/>
              <a:t>introduction</a:t>
            </a:r>
            <a:endParaRPr lang="en-US" b="1" dirty="0"/>
          </a:p>
        </p:txBody>
      </p:sp>
      <p:sp>
        <p:nvSpPr>
          <p:cNvPr id="3" name="Content Placeholder 2"/>
          <p:cNvSpPr>
            <a:spLocks noGrp="1"/>
          </p:cNvSpPr>
          <p:nvPr>
            <p:ph idx="1"/>
          </p:nvPr>
        </p:nvSpPr>
        <p:spPr>
          <a:xfrm>
            <a:off x="518375" y="1532585"/>
            <a:ext cx="11124127" cy="3514122"/>
          </a:xfrm>
        </p:spPr>
        <p:txBody>
          <a:bodyPr/>
          <a:lstStyle/>
          <a:p>
            <a:pPr marL="0" indent="0">
              <a:buNone/>
            </a:pPr>
            <a:r>
              <a:rPr lang="en-US" dirty="0" smtClean="0"/>
              <a:t>The highest </a:t>
            </a:r>
            <a:r>
              <a:rPr lang="en-US" dirty="0" err="1" smtClean="0"/>
              <a:t>markband</a:t>
            </a:r>
            <a:r>
              <a:rPr lang="en-US" dirty="0" smtClean="0"/>
              <a:t> for this section is 5 to 6 marks.  To acquire that score you must include:</a:t>
            </a:r>
            <a:endParaRPr lang="en-US" dirty="0"/>
          </a:p>
          <a:p>
            <a:r>
              <a:rPr lang="en-US" dirty="0" smtClean="0"/>
              <a:t>The aim to the investigation is stated and its relevance is explained.</a:t>
            </a:r>
          </a:p>
          <a:p>
            <a:r>
              <a:rPr lang="en-US" dirty="0" smtClean="0"/>
              <a:t>The theory or model upon which the student’s investigation is based is described and the link to the student’s investigation is explained.</a:t>
            </a:r>
          </a:p>
          <a:p>
            <a:r>
              <a:rPr lang="en-US" dirty="0" smtClean="0"/>
              <a:t>The independent and dependent variables are stated and operationalized in the null or research hypothesis.</a:t>
            </a:r>
            <a:endParaRPr lang="en-US" dirty="0"/>
          </a:p>
        </p:txBody>
      </p:sp>
      <p:pic>
        <p:nvPicPr>
          <p:cNvPr id="2050" name="Picture 2" descr="https://www.dcu.ie/sites/default/files/introdu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754" y="4250028"/>
            <a:ext cx="5382059" cy="2607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035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23" y="764373"/>
            <a:ext cx="9934977" cy="1293028"/>
          </a:xfrm>
        </p:spPr>
        <p:txBody>
          <a:bodyPr/>
          <a:lstStyle/>
          <a:p>
            <a:r>
              <a:rPr lang="en-US" b="1" dirty="0" smtClean="0"/>
              <a:t>Parametric or non-parametric</a:t>
            </a:r>
            <a:endParaRPr lang="en-US" b="1" dirty="0"/>
          </a:p>
        </p:txBody>
      </p:sp>
      <p:sp>
        <p:nvSpPr>
          <p:cNvPr id="3" name="Content Placeholder 2"/>
          <p:cNvSpPr>
            <a:spLocks noGrp="1"/>
          </p:cNvSpPr>
          <p:nvPr>
            <p:ph idx="1"/>
          </p:nvPr>
        </p:nvSpPr>
        <p:spPr>
          <a:xfrm>
            <a:off x="685800" y="1854558"/>
            <a:ext cx="7479406" cy="4364127"/>
          </a:xfrm>
        </p:spPr>
        <p:txBody>
          <a:bodyPr/>
          <a:lstStyle/>
          <a:p>
            <a:r>
              <a:rPr lang="en-US" dirty="0" smtClean="0"/>
              <a:t>First chart your results on a graph.  </a:t>
            </a:r>
          </a:p>
          <a:p>
            <a:r>
              <a:rPr lang="en-US" dirty="0" smtClean="0"/>
              <a:t>If the results have a normal distribution you will use parametric.</a:t>
            </a:r>
          </a:p>
          <a:p>
            <a:r>
              <a:rPr lang="en-US" dirty="0" smtClean="0"/>
              <a:t>If the results have an abnormal distribution you will use non-parametric.</a:t>
            </a:r>
          </a:p>
          <a:p>
            <a:endParaRPr lang="en-US" dirty="0"/>
          </a:p>
          <a:p>
            <a:r>
              <a:rPr lang="en-US" b="1" dirty="0" smtClean="0"/>
              <a:t>Parametric tests </a:t>
            </a:r>
            <a:r>
              <a:rPr lang="en-US" dirty="0" smtClean="0"/>
              <a:t>have greater power and are more capable of detecting existing differences.</a:t>
            </a:r>
          </a:p>
          <a:p>
            <a:r>
              <a:rPr lang="en-US" b="1" dirty="0" smtClean="0"/>
              <a:t>Non-parametric tests </a:t>
            </a:r>
            <a:r>
              <a:rPr lang="en-US" dirty="0" smtClean="0"/>
              <a:t>reduce the measurement to ordinal, ignoring the intervals between data points, and therefore loses some power.</a:t>
            </a:r>
            <a:endParaRPr lang="en-US" dirty="0"/>
          </a:p>
        </p:txBody>
      </p:sp>
    </p:spTree>
    <p:extLst>
      <p:ext uri="{BB962C8B-B14F-4D97-AF65-F5344CB8AC3E}">
        <p14:creationId xmlns:p14="http://schemas.microsoft.com/office/powerpoint/2010/main" val="2308210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085" y="210582"/>
            <a:ext cx="8610600" cy="1293028"/>
          </a:xfrm>
        </p:spPr>
        <p:txBody>
          <a:bodyPr/>
          <a:lstStyle/>
          <a:p>
            <a:r>
              <a:rPr lang="en-US" b="1" dirty="0" smtClean="0"/>
              <a:t>Unrelated t-test</a:t>
            </a:r>
            <a:br>
              <a:rPr lang="en-US" b="1" dirty="0" smtClean="0"/>
            </a:br>
            <a:r>
              <a:rPr lang="en-US" sz="2800" dirty="0" smtClean="0"/>
              <a:t>independent  t-test</a:t>
            </a:r>
            <a:endParaRPr lang="en-US" b="1" dirty="0"/>
          </a:p>
        </p:txBody>
      </p:sp>
      <p:sp>
        <p:nvSpPr>
          <p:cNvPr id="3" name="Content Placeholder 2"/>
          <p:cNvSpPr>
            <a:spLocks noGrp="1"/>
          </p:cNvSpPr>
          <p:nvPr>
            <p:ph idx="1"/>
          </p:nvPr>
        </p:nvSpPr>
        <p:spPr>
          <a:xfrm>
            <a:off x="685800" y="1815922"/>
            <a:ext cx="5405907" cy="4402764"/>
          </a:xfrm>
        </p:spPr>
        <p:txBody>
          <a:bodyPr/>
          <a:lstStyle/>
          <a:p>
            <a:r>
              <a:rPr lang="en-US" dirty="0" smtClean="0"/>
              <a:t>The unrelated T-Test is used to test the difference between two independent samples.  </a:t>
            </a:r>
          </a:p>
          <a:p>
            <a:pPr lvl="1"/>
            <a:r>
              <a:rPr lang="en-US" dirty="0" smtClean="0"/>
              <a:t>Level of measurement should be either interval or ratio.</a:t>
            </a:r>
          </a:p>
          <a:p>
            <a:pPr lvl="1"/>
            <a:r>
              <a:rPr lang="en-US" dirty="0" smtClean="0"/>
              <a:t>You have used an independent measure design with two groups of participants.</a:t>
            </a:r>
          </a:p>
          <a:p>
            <a:pPr lvl="1"/>
            <a:r>
              <a:rPr lang="en-US" dirty="0" smtClean="0"/>
              <a:t>The DV should be normally distributed for each IV.</a:t>
            </a:r>
          </a:p>
          <a:p>
            <a:pPr lvl="1"/>
            <a:r>
              <a:rPr lang="en-US" dirty="0" smtClean="0"/>
              <a:t>There can be some abnormal scores in the form of outliers.</a:t>
            </a:r>
          </a:p>
          <a:p>
            <a:pPr lvl="1"/>
            <a:endParaRPr lang="en-US" dirty="0"/>
          </a:p>
        </p:txBody>
      </p:sp>
      <p:pic>
        <p:nvPicPr>
          <p:cNvPr id="12292" name="Picture 4" descr="Image result for unrelated t test for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6468" y="1409051"/>
            <a:ext cx="3048000" cy="1495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10289" y="2794715"/>
            <a:ext cx="3360358" cy="923330"/>
          </a:xfrm>
          <a:prstGeom prst="rect">
            <a:avLst/>
          </a:prstGeom>
          <a:noFill/>
        </p:spPr>
        <p:txBody>
          <a:bodyPr wrap="square" rtlCol="0">
            <a:spAutoFit/>
          </a:bodyPr>
          <a:lstStyle/>
          <a:p>
            <a:r>
              <a:rPr lang="en-US" dirty="0" smtClean="0"/>
              <a:t>M is the mean</a:t>
            </a:r>
          </a:p>
          <a:p>
            <a:r>
              <a:rPr lang="en-US" dirty="0" smtClean="0"/>
              <a:t>SD is the standard deviation</a:t>
            </a:r>
          </a:p>
          <a:p>
            <a:r>
              <a:rPr lang="en-US" dirty="0" smtClean="0"/>
              <a:t>N is the sample size</a:t>
            </a:r>
            <a:endParaRPr lang="en-US" dirty="0"/>
          </a:p>
        </p:txBody>
      </p:sp>
    </p:spTree>
    <p:extLst>
      <p:ext uri="{BB962C8B-B14F-4D97-AF65-F5344CB8AC3E}">
        <p14:creationId xmlns:p14="http://schemas.microsoft.com/office/powerpoint/2010/main" val="3564396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445" y="146187"/>
            <a:ext cx="8610600" cy="1293028"/>
          </a:xfrm>
        </p:spPr>
        <p:txBody>
          <a:bodyPr/>
          <a:lstStyle/>
          <a:p>
            <a:r>
              <a:rPr lang="en-US" b="1" dirty="0" smtClean="0"/>
              <a:t>Mann-</a:t>
            </a:r>
            <a:r>
              <a:rPr lang="en-US" b="1" dirty="0" err="1" smtClean="0"/>
              <a:t>whitney</a:t>
            </a:r>
            <a:r>
              <a:rPr lang="en-US" b="1" dirty="0" smtClean="0"/>
              <a:t> u-Test</a:t>
            </a:r>
            <a:endParaRPr lang="en-US" b="1" dirty="0"/>
          </a:p>
        </p:txBody>
      </p:sp>
      <p:sp>
        <p:nvSpPr>
          <p:cNvPr id="3" name="Content Placeholder 2"/>
          <p:cNvSpPr>
            <a:spLocks noGrp="1"/>
          </p:cNvSpPr>
          <p:nvPr>
            <p:ph idx="1"/>
          </p:nvPr>
        </p:nvSpPr>
        <p:spPr>
          <a:xfrm>
            <a:off x="685800" y="1970468"/>
            <a:ext cx="5122572" cy="4248217"/>
          </a:xfrm>
        </p:spPr>
        <p:txBody>
          <a:bodyPr>
            <a:normAutofit lnSpcReduction="10000"/>
          </a:bodyPr>
          <a:lstStyle/>
          <a:p>
            <a:r>
              <a:rPr lang="en-US" dirty="0"/>
              <a:t>In statistics, the Mann–Whitney U </a:t>
            </a:r>
            <a:r>
              <a:rPr lang="en-US" dirty="0" smtClean="0"/>
              <a:t>test, </a:t>
            </a:r>
            <a:r>
              <a:rPr lang="en-US" dirty="0"/>
              <a:t>Wilcoxon rank-sum test, </a:t>
            </a:r>
            <a:r>
              <a:rPr lang="en-US" dirty="0" smtClean="0"/>
              <a:t>is </a:t>
            </a:r>
            <a:r>
              <a:rPr lang="en-US" dirty="0"/>
              <a:t>a nonparametric test of the null hypothesis that it is equally likely that a randomly selected value from one sample will be less than or greater than a randomly selected value from a second sample. </a:t>
            </a:r>
            <a:endParaRPr lang="en-US" dirty="0" smtClean="0"/>
          </a:p>
          <a:p>
            <a:r>
              <a:rPr lang="en-US" dirty="0"/>
              <a:t>Unlike the </a:t>
            </a:r>
            <a:r>
              <a:rPr lang="en-US" i="1" dirty="0"/>
              <a:t>t</a:t>
            </a:r>
            <a:r>
              <a:rPr lang="en-US" dirty="0"/>
              <a:t>-test it does not require the assumption of normal distributions. </a:t>
            </a:r>
            <a:endParaRPr lang="en-US" dirty="0" smtClean="0"/>
          </a:p>
          <a:p>
            <a:r>
              <a:rPr lang="en-US" dirty="0" smtClean="0"/>
              <a:t>It </a:t>
            </a:r>
            <a:r>
              <a:rPr lang="en-US" dirty="0"/>
              <a:t>is nearly as efficient as the </a:t>
            </a:r>
            <a:r>
              <a:rPr lang="en-US" i="1" dirty="0"/>
              <a:t>t</a:t>
            </a:r>
            <a:r>
              <a:rPr lang="en-US" dirty="0"/>
              <a:t>-test on normal distributions. </a:t>
            </a:r>
          </a:p>
        </p:txBody>
      </p:sp>
      <p:sp>
        <p:nvSpPr>
          <p:cNvPr id="4" name="TextBox 3"/>
          <p:cNvSpPr txBox="1"/>
          <p:nvPr/>
        </p:nvSpPr>
        <p:spPr>
          <a:xfrm>
            <a:off x="6426558" y="1378040"/>
            <a:ext cx="4893972"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Choose this test in the following situations: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Your sample size is sufficient, no fewer than 15.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Groups sizes for the two conditions is approximately equal.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There are no apparent outliers and the distribution does not deviate severely from normality.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Level of measurement is at least ordinal.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You have independent measures design.</a:t>
            </a:r>
            <a:endParaRPr lang="en-US" dirty="0"/>
          </a:p>
        </p:txBody>
      </p:sp>
    </p:spTree>
    <p:extLst>
      <p:ext uri="{BB962C8B-B14F-4D97-AF65-F5344CB8AC3E}">
        <p14:creationId xmlns:p14="http://schemas.microsoft.com/office/powerpoint/2010/main" val="3082164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55" y="468159"/>
            <a:ext cx="8610600" cy="1293028"/>
          </a:xfrm>
        </p:spPr>
        <p:txBody>
          <a:bodyPr/>
          <a:lstStyle/>
          <a:p>
            <a:r>
              <a:rPr lang="en-US" b="1" dirty="0" smtClean="0"/>
              <a:t>Related T-Test</a:t>
            </a:r>
            <a:endParaRPr lang="en-US" b="1" dirty="0"/>
          </a:p>
        </p:txBody>
      </p:sp>
      <p:sp>
        <p:nvSpPr>
          <p:cNvPr id="3" name="Content Placeholder 2"/>
          <p:cNvSpPr>
            <a:spLocks noGrp="1"/>
          </p:cNvSpPr>
          <p:nvPr>
            <p:ph idx="1"/>
          </p:nvPr>
        </p:nvSpPr>
        <p:spPr>
          <a:xfrm>
            <a:off x="685801" y="2194560"/>
            <a:ext cx="5805152" cy="4322150"/>
          </a:xfrm>
        </p:spPr>
        <p:txBody>
          <a:bodyPr/>
          <a:lstStyle/>
          <a:p>
            <a:r>
              <a:rPr lang="en-US" dirty="0" smtClean="0"/>
              <a:t>The related t-test is used to compare two means in to related (dependent) samples.</a:t>
            </a:r>
          </a:p>
          <a:p>
            <a:endParaRPr lang="en-US" dirty="0"/>
          </a:p>
          <a:p>
            <a:r>
              <a:rPr lang="en-US" dirty="0" smtClean="0"/>
              <a:t>The level of measurement should be ratio or interval.</a:t>
            </a:r>
          </a:p>
          <a:p>
            <a:r>
              <a:rPr lang="en-US" dirty="0" smtClean="0"/>
              <a:t>Using repeated measures or matched pairs.</a:t>
            </a:r>
          </a:p>
          <a:p>
            <a:r>
              <a:rPr lang="en-US" dirty="0" smtClean="0"/>
              <a:t>The differences in the two related groups should be approximately normal.</a:t>
            </a:r>
            <a:endParaRPr lang="en-US" dirty="0"/>
          </a:p>
        </p:txBody>
      </p:sp>
      <p:sp>
        <p:nvSpPr>
          <p:cNvPr id="4" name="AutoShape 2" descr="Image result for t test"/>
          <p:cNvSpPr>
            <a:spLocks noChangeAspect="1" noChangeArrowheads="1"/>
          </p:cNvSpPr>
          <p:nvPr/>
        </p:nvSpPr>
        <p:spPr bwMode="auto">
          <a:xfrm>
            <a:off x="155575" y="-960438"/>
            <a:ext cx="2143125" cy="200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s://socialresearchmethods.net/kb/Assets/images/stat_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569" y="2369713"/>
            <a:ext cx="3843944" cy="358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82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144" y="1646847"/>
            <a:ext cx="5911157" cy="3980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142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Wilcoxon signed-rank test</a:t>
            </a:r>
            <a:endParaRPr lang="en-US" b="1" dirty="0"/>
          </a:p>
        </p:txBody>
      </p:sp>
      <p:sp>
        <p:nvSpPr>
          <p:cNvPr id="3" name="Content Placeholder 2"/>
          <p:cNvSpPr>
            <a:spLocks noGrp="1"/>
          </p:cNvSpPr>
          <p:nvPr>
            <p:ph idx="1"/>
          </p:nvPr>
        </p:nvSpPr>
        <p:spPr>
          <a:xfrm>
            <a:off x="685800" y="2609783"/>
            <a:ext cx="5328634" cy="4248217"/>
          </a:xfrm>
        </p:spPr>
        <p:txBody>
          <a:bodyPr/>
          <a:lstStyle/>
          <a:p>
            <a:r>
              <a:rPr lang="en-US" dirty="0" smtClean="0"/>
              <a:t>This is the non-parametric equivalent to the T-Test.</a:t>
            </a:r>
            <a:endParaRPr lang="en-US" dirty="0"/>
          </a:p>
          <a:p>
            <a:r>
              <a:rPr lang="en-US" dirty="0" smtClean="0"/>
              <a:t>The level of measurement is at least ordinal.</a:t>
            </a:r>
          </a:p>
          <a:p>
            <a:r>
              <a:rPr lang="en-US" dirty="0" smtClean="0"/>
              <a:t>Use repeated measures or matched pair design.</a:t>
            </a:r>
            <a:endParaRPr lang="en-US" dirty="0"/>
          </a:p>
          <a:p>
            <a:r>
              <a:rPr lang="en-US" dirty="0" smtClean="0"/>
              <a:t>It deals with differences between pairs of values.</a:t>
            </a:r>
            <a:endParaRPr lang="en-US" dirty="0"/>
          </a:p>
        </p:txBody>
      </p:sp>
      <p:pic>
        <p:nvPicPr>
          <p:cNvPr id="5122" name="Picture 2" descr="Image result for wilcoxon signed rank test formula"/>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6627" t="11440" b="11187"/>
          <a:stretch/>
        </p:blipFill>
        <p:spPr bwMode="auto">
          <a:xfrm>
            <a:off x="6387922" y="2240924"/>
            <a:ext cx="5629008" cy="391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833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steps for </a:t>
            </a:r>
            <a:r>
              <a:rPr lang="en-US" dirty="0" err="1" smtClean="0"/>
              <a:t>wilcoxon</a:t>
            </a:r>
            <a:endParaRPr lang="en-US" dirty="0"/>
          </a:p>
        </p:txBody>
      </p:sp>
      <p:sp>
        <p:nvSpPr>
          <p:cNvPr id="3" name="Content Placeholder 2"/>
          <p:cNvSpPr>
            <a:spLocks noGrp="1"/>
          </p:cNvSpPr>
          <p:nvPr>
            <p:ph idx="1"/>
          </p:nvPr>
        </p:nvSpPr>
        <p:spPr/>
        <p:txBody>
          <a:bodyPr/>
          <a:lstStyle/>
          <a:p>
            <a:pPr marL="0" indent="0">
              <a:buNone/>
            </a:pPr>
            <a:r>
              <a:rPr lang="en-US" smtClean="0"/>
              <a:t>1.  </a:t>
            </a:r>
            <a:endParaRPr lang="en-US"/>
          </a:p>
        </p:txBody>
      </p:sp>
    </p:spTree>
    <p:extLst>
      <p:ext uri="{BB962C8B-B14F-4D97-AF65-F5344CB8AC3E}">
        <p14:creationId xmlns:p14="http://schemas.microsoft.com/office/powerpoint/2010/main" val="2777246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40" y="313613"/>
            <a:ext cx="8610600" cy="1293028"/>
          </a:xfrm>
        </p:spPr>
        <p:txBody>
          <a:bodyPr/>
          <a:lstStyle/>
          <a:p>
            <a:r>
              <a:rPr lang="en-US" b="1" dirty="0" smtClean="0"/>
              <a:t>evaluation</a:t>
            </a:r>
            <a:endParaRPr lang="en-US" b="1" dirty="0"/>
          </a:p>
        </p:txBody>
      </p:sp>
      <p:sp>
        <p:nvSpPr>
          <p:cNvPr id="3" name="Content Placeholder 2"/>
          <p:cNvSpPr>
            <a:spLocks noGrp="1"/>
          </p:cNvSpPr>
          <p:nvPr>
            <p:ph idx="1"/>
          </p:nvPr>
        </p:nvSpPr>
        <p:spPr>
          <a:xfrm>
            <a:off x="453981" y="1615009"/>
            <a:ext cx="6483559" cy="4888822"/>
          </a:xfrm>
        </p:spPr>
        <p:txBody>
          <a:bodyPr>
            <a:normAutofit fontScale="92500" lnSpcReduction="10000"/>
          </a:bodyPr>
          <a:lstStyle/>
          <a:p>
            <a:r>
              <a:rPr lang="en-US" sz="2400" dirty="0" smtClean="0"/>
              <a:t>The top </a:t>
            </a:r>
            <a:r>
              <a:rPr lang="en-US" sz="2400" dirty="0" err="1" smtClean="0"/>
              <a:t>markband</a:t>
            </a:r>
            <a:r>
              <a:rPr lang="en-US" sz="2400" dirty="0" smtClean="0"/>
              <a:t> for this section is 5 to 6 marks.</a:t>
            </a:r>
          </a:p>
          <a:p>
            <a:endParaRPr lang="en-US" sz="2400" dirty="0" smtClean="0"/>
          </a:p>
          <a:p>
            <a:pPr lvl="1"/>
            <a:r>
              <a:rPr lang="en-US" sz="2400" dirty="0" smtClean="0"/>
              <a:t>The findings of the student’s investigation are discussed with reference to the background theory or model.</a:t>
            </a:r>
          </a:p>
          <a:p>
            <a:pPr lvl="1"/>
            <a:endParaRPr lang="en-US" sz="2400" dirty="0" smtClean="0"/>
          </a:p>
          <a:p>
            <a:pPr lvl="1"/>
            <a:r>
              <a:rPr lang="en-US" sz="2400" dirty="0" smtClean="0"/>
              <a:t>Strengths and limitations of the design, sample, and procedure are stated and explained and relevant to the investigation.</a:t>
            </a:r>
          </a:p>
          <a:p>
            <a:pPr lvl="1"/>
            <a:endParaRPr lang="en-US" sz="2400" dirty="0" smtClean="0"/>
          </a:p>
          <a:p>
            <a:pPr lvl="1"/>
            <a:r>
              <a:rPr lang="en-US" sz="2400" dirty="0" smtClean="0"/>
              <a:t>Modifications are explicitly linked to the limitations of the student’s investigation and fully justified</a:t>
            </a:r>
            <a:r>
              <a:rPr lang="en-US" dirty="0" smtClean="0"/>
              <a:t>.</a:t>
            </a:r>
            <a:endParaRPr lang="en-US" dirty="0"/>
          </a:p>
        </p:txBody>
      </p:sp>
      <p:pic>
        <p:nvPicPr>
          <p:cNvPr id="1026" name="Picture 2" descr="Image result for eval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540" y="2343954"/>
            <a:ext cx="5322220" cy="316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68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994" y="249218"/>
            <a:ext cx="8610600" cy="1293028"/>
          </a:xfrm>
        </p:spPr>
        <p:txBody>
          <a:bodyPr/>
          <a:lstStyle/>
          <a:p>
            <a:r>
              <a:rPr lang="en-US" b="1" dirty="0" smtClean="0"/>
              <a:t>Information to include</a:t>
            </a:r>
            <a:r>
              <a:rPr lang="en-US" dirty="0" smtClean="0"/>
              <a:t>:</a:t>
            </a:r>
            <a:endParaRPr lang="en-US" dirty="0"/>
          </a:p>
        </p:txBody>
      </p:sp>
      <p:sp>
        <p:nvSpPr>
          <p:cNvPr id="3" name="Content Placeholder 2"/>
          <p:cNvSpPr>
            <a:spLocks noGrp="1"/>
          </p:cNvSpPr>
          <p:nvPr>
            <p:ph idx="1"/>
          </p:nvPr>
        </p:nvSpPr>
        <p:spPr>
          <a:xfrm>
            <a:off x="685800" y="1506828"/>
            <a:ext cx="10815034" cy="4711857"/>
          </a:xfrm>
        </p:spPr>
        <p:txBody>
          <a:bodyPr>
            <a:normAutofit lnSpcReduction="10000"/>
          </a:bodyPr>
          <a:lstStyle/>
          <a:p>
            <a:r>
              <a:rPr lang="en-US" dirty="0" smtClean="0"/>
              <a:t>Did your findings support the background theory or model and why?</a:t>
            </a:r>
          </a:p>
          <a:p>
            <a:r>
              <a:rPr lang="en-US" dirty="0" smtClean="0"/>
              <a:t>Comparison of your findings and the original study.</a:t>
            </a:r>
          </a:p>
          <a:p>
            <a:r>
              <a:rPr lang="en-US" dirty="0" smtClean="0"/>
              <a:t>If you modified the original experiment, how did you and why?</a:t>
            </a:r>
          </a:p>
          <a:p>
            <a:r>
              <a:rPr lang="en-US" dirty="0" smtClean="0"/>
              <a:t>This whole section should be written in the context of whatever theory or model you were replicating in your study.</a:t>
            </a:r>
          </a:p>
          <a:p>
            <a:r>
              <a:rPr lang="en-US" dirty="0" smtClean="0"/>
              <a:t>Focus on strengths and limitations and consider the following:</a:t>
            </a:r>
          </a:p>
          <a:p>
            <a:pPr lvl="1"/>
            <a:r>
              <a:rPr lang="en-US" dirty="0" smtClean="0"/>
              <a:t>Construct Validity- were there confounding variables?</a:t>
            </a:r>
          </a:p>
          <a:p>
            <a:pPr lvl="1"/>
            <a:r>
              <a:rPr lang="en-US" dirty="0" smtClean="0"/>
              <a:t>Internal validity</a:t>
            </a:r>
          </a:p>
          <a:p>
            <a:pPr lvl="1"/>
            <a:r>
              <a:rPr lang="en-US" dirty="0" smtClean="0"/>
              <a:t>External Validity</a:t>
            </a:r>
          </a:p>
          <a:p>
            <a:pPr lvl="1"/>
            <a:r>
              <a:rPr lang="en-US" dirty="0" smtClean="0"/>
              <a:t>How constructs were operationalized</a:t>
            </a:r>
          </a:p>
          <a:p>
            <a:pPr lvl="1"/>
            <a:r>
              <a:rPr lang="en-US" dirty="0" smtClean="0"/>
              <a:t>How variables were controlled</a:t>
            </a:r>
          </a:p>
          <a:p>
            <a:pPr lvl="1"/>
            <a:r>
              <a:rPr lang="en-US" dirty="0" smtClean="0"/>
              <a:t>How sample selected</a:t>
            </a:r>
          </a:p>
          <a:p>
            <a:pPr lvl="1"/>
            <a:r>
              <a:rPr lang="en-US" dirty="0" smtClean="0"/>
              <a:t>Were they a target population</a:t>
            </a:r>
          </a:p>
          <a:p>
            <a:pPr lvl="1"/>
            <a:endParaRPr lang="en-US" dirty="0" smtClean="0"/>
          </a:p>
          <a:p>
            <a:pPr lvl="1"/>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9752" y="3805227"/>
            <a:ext cx="3683280" cy="294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59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25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012" y="344556"/>
            <a:ext cx="8610600" cy="1293028"/>
          </a:xfrm>
        </p:spPr>
        <p:txBody>
          <a:bodyPr/>
          <a:lstStyle/>
          <a:p>
            <a:r>
              <a:rPr lang="en-US" b="1" dirty="0" err="1" smtClean="0"/>
              <a:t>AIm</a:t>
            </a:r>
            <a:endParaRPr lang="en-US" b="1" dirty="0"/>
          </a:p>
        </p:txBody>
      </p:sp>
      <p:sp>
        <p:nvSpPr>
          <p:cNvPr id="3" name="Content Placeholder 2"/>
          <p:cNvSpPr>
            <a:spLocks noGrp="1"/>
          </p:cNvSpPr>
          <p:nvPr>
            <p:ph idx="1"/>
          </p:nvPr>
        </p:nvSpPr>
        <p:spPr>
          <a:xfrm>
            <a:off x="685800" y="1893194"/>
            <a:ext cx="4787721" cy="4325491"/>
          </a:xfrm>
        </p:spPr>
        <p:txBody>
          <a:bodyPr/>
          <a:lstStyle/>
          <a:p>
            <a:r>
              <a:rPr lang="en-US" dirty="0" smtClean="0"/>
              <a:t>Choose the wording carefully for the aim.</a:t>
            </a:r>
          </a:p>
          <a:p>
            <a:r>
              <a:rPr lang="en-US" dirty="0" smtClean="0"/>
              <a:t>If you changed something from the original aim be certain to have that reflected in the way you write your aim.</a:t>
            </a:r>
          </a:p>
          <a:p>
            <a:pPr marL="0" indent="0">
              <a:buNone/>
            </a:pPr>
            <a:endParaRPr lang="en-US" dirty="0"/>
          </a:p>
          <a:p>
            <a:pPr marL="0" indent="0">
              <a:buNone/>
            </a:pPr>
            <a:r>
              <a:rPr lang="en-US" dirty="0" smtClean="0"/>
              <a:t>The aims should bring together the IV, DV and the cause and effect relationship between the two.</a:t>
            </a:r>
            <a:endParaRPr lang="en-US" dirty="0"/>
          </a:p>
        </p:txBody>
      </p:sp>
      <p:sp>
        <p:nvSpPr>
          <p:cNvPr id="4" name="TextBox 3"/>
          <p:cNvSpPr txBox="1"/>
          <p:nvPr/>
        </p:nvSpPr>
        <p:spPr>
          <a:xfrm>
            <a:off x="6529588" y="2013466"/>
            <a:ext cx="4881093" cy="3139321"/>
          </a:xfrm>
          <a:prstGeom prst="rect">
            <a:avLst/>
          </a:prstGeom>
          <a:noFill/>
        </p:spPr>
        <p:txBody>
          <a:bodyPr wrap="square" rtlCol="0">
            <a:spAutoFit/>
          </a:bodyPr>
          <a:lstStyle/>
          <a:p>
            <a:r>
              <a:rPr lang="en-US" b="1" dirty="0" smtClean="0"/>
              <a:t>Example:</a:t>
            </a:r>
            <a:r>
              <a:rPr lang="en-US" dirty="0" smtClean="0"/>
              <a:t>  Loftus and Palmer</a:t>
            </a:r>
          </a:p>
          <a:p>
            <a:endParaRPr lang="en-US" dirty="0"/>
          </a:p>
          <a:p>
            <a:r>
              <a:rPr lang="en-US" dirty="0" smtClean="0"/>
              <a:t>The aim of the experiment was to see the effect different post-event information would have on memory in an eye witness situation.</a:t>
            </a:r>
          </a:p>
          <a:p>
            <a:endParaRPr lang="en-US" dirty="0"/>
          </a:p>
          <a:p>
            <a:r>
              <a:rPr lang="en-US" dirty="0" smtClean="0"/>
              <a:t>IV:  Post-event information</a:t>
            </a:r>
          </a:p>
          <a:p>
            <a:r>
              <a:rPr lang="en-US" dirty="0" smtClean="0"/>
              <a:t>DV: memory</a:t>
            </a:r>
          </a:p>
          <a:p>
            <a:endParaRPr lang="en-US" dirty="0"/>
          </a:p>
          <a:p>
            <a:endParaRPr lang="en-US" dirty="0"/>
          </a:p>
        </p:txBody>
      </p:sp>
      <p:pic>
        <p:nvPicPr>
          <p:cNvPr id="3074" name="Picture 2" descr="http://www.buildthelenox.org/wp-content/uploads/2017/01/OhuhwVCx.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18514" y="4271493"/>
            <a:ext cx="2586507" cy="258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97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527" y="107550"/>
            <a:ext cx="8610600" cy="1293028"/>
          </a:xfrm>
        </p:spPr>
        <p:txBody>
          <a:bodyPr/>
          <a:lstStyle/>
          <a:p>
            <a:r>
              <a:rPr lang="en-US" b="1" dirty="0" smtClean="0"/>
              <a:t>Theory of model</a:t>
            </a:r>
            <a:endParaRPr lang="en-US" b="1" dirty="0"/>
          </a:p>
        </p:txBody>
      </p:sp>
      <p:sp>
        <p:nvSpPr>
          <p:cNvPr id="3" name="Content Placeholder 2"/>
          <p:cNvSpPr>
            <a:spLocks noGrp="1"/>
          </p:cNvSpPr>
          <p:nvPr>
            <p:ph idx="1"/>
          </p:nvPr>
        </p:nvSpPr>
        <p:spPr>
          <a:xfrm>
            <a:off x="943377" y="1262130"/>
            <a:ext cx="9359721" cy="4943677"/>
          </a:xfrm>
        </p:spPr>
        <p:txBody>
          <a:bodyPr/>
          <a:lstStyle/>
          <a:p>
            <a:r>
              <a:rPr lang="en-US" dirty="0" smtClean="0"/>
              <a:t>There should be clear description of the background theory or model that the replicated experiment is based on.</a:t>
            </a:r>
          </a:p>
          <a:p>
            <a:r>
              <a:rPr lang="en-US" dirty="0" smtClean="0"/>
              <a:t>Give a description and explanation of the original research experiment including the researchers.</a:t>
            </a:r>
          </a:p>
          <a:p>
            <a:r>
              <a:rPr lang="en-US" dirty="0" smtClean="0"/>
              <a:t>Try to include the following about the original experiment:</a:t>
            </a:r>
          </a:p>
          <a:p>
            <a:pPr lvl="1"/>
            <a:r>
              <a:rPr lang="en-US" dirty="0" smtClean="0"/>
              <a:t>Sample</a:t>
            </a:r>
          </a:p>
          <a:p>
            <a:pPr lvl="1"/>
            <a:r>
              <a:rPr lang="en-US" dirty="0" smtClean="0"/>
              <a:t>Experimental design</a:t>
            </a:r>
          </a:p>
          <a:p>
            <a:pPr lvl="1"/>
            <a:r>
              <a:rPr lang="en-US" dirty="0" smtClean="0"/>
              <a:t>Essential details</a:t>
            </a:r>
          </a:p>
          <a:p>
            <a:pPr lvl="1"/>
            <a:r>
              <a:rPr lang="en-US" dirty="0" smtClean="0"/>
              <a:t>Procedure</a:t>
            </a:r>
          </a:p>
          <a:p>
            <a:pPr lvl="1"/>
            <a:r>
              <a:rPr lang="en-US" dirty="0" smtClean="0"/>
              <a:t>Controls</a:t>
            </a:r>
          </a:p>
          <a:p>
            <a:pPr lvl="1"/>
            <a:r>
              <a:rPr lang="en-US" dirty="0" smtClean="0"/>
              <a:t>Numerical results</a:t>
            </a:r>
            <a:endParaRPr lang="en-US" dirty="0"/>
          </a:p>
        </p:txBody>
      </p:sp>
      <p:pic>
        <p:nvPicPr>
          <p:cNvPr id="4098" name="Picture 2" descr="http://slideplayer.com/6382034/22/images/13/Differences+between+theory+and+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572" y="3255571"/>
            <a:ext cx="4511318" cy="338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66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State Variables and how they are operationalized</a:t>
            </a:r>
            <a:endParaRPr lang="en-US" b="1" dirty="0"/>
          </a:p>
        </p:txBody>
      </p:sp>
      <p:sp>
        <p:nvSpPr>
          <p:cNvPr id="3" name="Content Placeholder 2"/>
          <p:cNvSpPr>
            <a:spLocks noGrp="1"/>
          </p:cNvSpPr>
          <p:nvPr>
            <p:ph idx="1"/>
          </p:nvPr>
        </p:nvSpPr>
        <p:spPr/>
        <p:txBody>
          <a:bodyPr>
            <a:normAutofit lnSpcReduction="10000"/>
          </a:bodyPr>
          <a:lstStyle/>
          <a:p>
            <a:r>
              <a:rPr lang="en-US" b="1" dirty="0" smtClean="0"/>
              <a:t>Example:  Loftus and Palmer</a:t>
            </a:r>
          </a:p>
          <a:p>
            <a:pPr lvl="1"/>
            <a:r>
              <a:rPr lang="en-US" dirty="0" smtClean="0"/>
              <a:t>IV is post-event information: operationalized is the emotional intensity of the verb.</a:t>
            </a:r>
          </a:p>
          <a:p>
            <a:pPr lvl="1"/>
            <a:r>
              <a:rPr lang="en-US" dirty="0" smtClean="0"/>
              <a:t>DV is memory:  is operationalized as the speed estimate</a:t>
            </a:r>
          </a:p>
          <a:p>
            <a:pPr marL="457200" lvl="1" indent="0">
              <a:buNone/>
            </a:pPr>
            <a:endParaRPr lang="en-US" dirty="0"/>
          </a:p>
          <a:p>
            <a:pPr marL="457200" lvl="1" indent="0">
              <a:buNone/>
            </a:pPr>
            <a:r>
              <a:rPr lang="en-US" b="1" dirty="0" smtClean="0"/>
              <a:t>Make the following points clear in this section:</a:t>
            </a:r>
          </a:p>
          <a:p>
            <a:pPr lvl="1"/>
            <a:r>
              <a:rPr lang="en-US" dirty="0" smtClean="0"/>
              <a:t>What research design was used- comparing different groups or comparing the different conditions of the same group.</a:t>
            </a:r>
          </a:p>
          <a:p>
            <a:pPr lvl="1"/>
            <a:r>
              <a:rPr lang="en-US" dirty="0" smtClean="0"/>
              <a:t>How the variables are measured.</a:t>
            </a:r>
          </a:p>
          <a:p>
            <a:pPr lvl="1"/>
            <a:r>
              <a:rPr lang="en-US" dirty="0" smtClean="0"/>
              <a:t>What is the direction of relationship?</a:t>
            </a:r>
            <a:endParaRPr lang="en-US" dirty="0"/>
          </a:p>
          <a:p>
            <a:pPr lvl="1"/>
            <a:endParaRPr lang="en-US" dirty="0" smtClean="0"/>
          </a:p>
          <a:p>
            <a:pPr marL="457200" lvl="1" indent="0">
              <a:buNone/>
            </a:pPr>
            <a:r>
              <a:rPr lang="en-US" dirty="0" smtClean="0"/>
              <a:t>Directional:  X will be higher than Y</a:t>
            </a:r>
          </a:p>
          <a:p>
            <a:pPr marL="457200" lvl="1" indent="0">
              <a:buNone/>
            </a:pPr>
            <a:r>
              <a:rPr lang="en-US" dirty="0" smtClean="0"/>
              <a:t>Non-Directional:  X will be different than Y</a:t>
            </a:r>
            <a:endParaRPr lang="en-US" dirty="0"/>
          </a:p>
        </p:txBody>
      </p:sp>
      <p:pic>
        <p:nvPicPr>
          <p:cNvPr id="5122" name="Picture 2" descr="http://slideplayer.com/3903620/13/images/5/Types+of+Variables+Independent+Variable+%28IV%29%3A.jpg"/>
          <p:cNvPicPr>
            <a:picLocks noChangeAspect="1" noChangeArrowheads="1"/>
          </p:cNvPicPr>
          <p:nvPr/>
        </p:nvPicPr>
        <p:blipFill rotWithShape="1">
          <a:blip r:embed="rId2">
            <a:extLst>
              <a:ext uri="{28A0092B-C50C-407E-A947-70E740481C1C}">
                <a14:useLocalDpi xmlns:a14="http://schemas.microsoft.com/office/drawing/2010/main" val="0"/>
              </a:ext>
            </a:extLst>
          </a:blip>
          <a:srcRect l="7313" t="17000" r="12969" b="20277"/>
          <a:stretch/>
        </p:blipFill>
        <p:spPr bwMode="auto">
          <a:xfrm>
            <a:off x="7418231" y="4198513"/>
            <a:ext cx="4168515" cy="245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79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34" y="291073"/>
            <a:ext cx="8610600" cy="1293028"/>
          </a:xfrm>
        </p:spPr>
        <p:txBody>
          <a:bodyPr/>
          <a:lstStyle/>
          <a:p>
            <a:r>
              <a:rPr lang="en-US" b="1" dirty="0" smtClean="0"/>
              <a:t>exploration</a:t>
            </a:r>
            <a:endParaRPr lang="en-US" b="1" dirty="0"/>
          </a:p>
        </p:txBody>
      </p:sp>
      <p:sp>
        <p:nvSpPr>
          <p:cNvPr id="3" name="Content Placeholder 2"/>
          <p:cNvSpPr>
            <a:spLocks noGrp="1"/>
          </p:cNvSpPr>
          <p:nvPr>
            <p:ph idx="1"/>
          </p:nvPr>
        </p:nvSpPr>
        <p:spPr>
          <a:xfrm>
            <a:off x="144887" y="1896674"/>
            <a:ext cx="10820400" cy="4024125"/>
          </a:xfrm>
        </p:spPr>
        <p:txBody>
          <a:bodyPr>
            <a:normAutofit/>
          </a:bodyPr>
          <a:lstStyle/>
          <a:p>
            <a:r>
              <a:rPr lang="en-US" sz="3200" dirty="0" smtClean="0"/>
              <a:t>The top mark band is 3-4 marks.</a:t>
            </a:r>
          </a:p>
          <a:p>
            <a:r>
              <a:rPr lang="en-US" sz="3200" dirty="0" smtClean="0"/>
              <a:t>It states:</a:t>
            </a:r>
          </a:p>
          <a:p>
            <a:pPr lvl="1"/>
            <a:r>
              <a:rPr lang="en-US" sz="3200" dirty="0" smtClean="0"/>
              <a:t>The research design is explained.</a:t>
            </a:r>
          </a:p>
          <a:p>
            <a:pPr lvl="1"/>
            <a:r>
              <a:rPr lang="en-US" sz="3200" dirty="0" smtClean="0"/>
              <a:t>The sampling technique is explained.</a:t>
            </a:r>
          </a:p>
          <a:p>
            <a:pPr lvl="1"/>
            <a:r>
              <a:rPr lang="en-US" sz="3200" dirty="0" smtClean="0"/>
              <a:t>The choice of participants is explained.</a:t>
            </a:r>
          </a:p>
          <a:p>
            <a:pPr lvl="1"/>
            <a:r>
              <a:rPr lang="en-US" sz="3200" dirty="0" smtClean="0"/>
              <a:t>Controlled variables are explained.</a:t>
            </a:r>
          </a:p>
          <a:p>
            <a:pPr lvl="1"/>
            <a:r>
              <a:rPr lang="en-US" sz="3200" dirty="0" smtClean="0"/>
              <a:t>The choice of materials is explained.</a:t>
            </a:r>
            <a:endParaRPr lang="en-US" sz="3200" dirty="0"/>
          </a:p>
        </p:txBody>
      </p:sp>
      <p:pic>
        <p:nvPicPr>
          <p:cNvPr id="1026" name="Picture 2" descr="http://images.clipartpanda.com/pencil-writing-clipart-RcdornMc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4063" y="1584101"/>
            <a:ext cx="3240664" cy="464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7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6006" y="390886"/>
            <a:ext cx="9055994" cy="1293028"/>
          </a:xfrm>
        </p:spPr>
        <p:txBody>
          <a:bodyPr/>
          <a:lstStyle/>
          <a:p>
            <a:r>
              <a:rPr lang="en-US" b="1" dirty="0" smtClean="0"/>
              <a:t>Explaining the research design</a:t>
            </a:r>
            <a:endParaRPr lang="en-US" b="1" dirty="0"/>
          </a:p>
        </p:txBody>
      </p:sp>
      <p:sp>
        <p:nvSpPr>
          <p:cNvPr id="3" name="Content Placeholder 2"/>
          <p:cNvSpPr>
            <a:spLocks noGrp="1"/>
          </p:cNvSpPr>
          <p:nvPr>
            <p:ph idx="1"/>
          </p:nvPr>
        </p:nvSpPr>
        <p:spPr>
          <a:xfrm>
            <a:off x="-103031" y="1631325"/>
            <a:ext cx="4752304" cy="4702935"/>
          </a:xfrm>
        </p:spPr>
        <p:txBody>
          <a:bodyPr/>
          <a:lstStyle/>
          <a:p>
            <a:r>
              <a:rPr lang="en-US" sz="2000" dirty="0" smtClean="0"/>
              <a:t>There are three types of design:</a:t>
            </a:r>
          </a:p>
          <a:p>
            <a:pPr marL="457200" lvl="1" indent="0">
              <a:buNone/>
            </a:pPr>
            <a:r>
              <a:rPr lang="en-US" dirty="0" smtClean="0"/>
              <a:t>1. independent measures</a:t>
            </a:r>
          </a:p>
          <a:p>
            <a:pPr marL="457200" lvl="1" indent="0">
              <a:buNone/>
            </a:pPr>
            <a:r>
              <a:rPr lang="en-US" dirty="0" smtClean="0"/>
              <a:t>2. Repeated measures</a:t>
            </a:r>
          </a:p>
          <a:p>
            <a:pPr marL="457200" lvl="1" indent="0">
              <a:buNone/>
            </a:pPr>
            <a:r>
              <a:rPr lang="en-US" dirty="0" smtClean="0"/>
              <a:t>3. matched pairs</a:t>
            </a:r>
            <a:r>
              <a:rPr lang="en-US" dirty="0"/>
              <a:t> </a:t>
            </a:r>
          </a:p>
          <a:p>
            <a:pPr marL="457200" lvl="1" indent="0">
              <a:buNone/>
            </a:pPr>
            <a:endParaRPr lang="en-US" dirty="0" smtClean="0"/>
          </a:p>
          <a:p>
            <a:pPr marL="457200" lvl="1" indent="0">
              <a:buNone/>
            </a:pPr>
            <a:r>
              <a:rPr lang="en-US" dirty="0" smtClean="0"/>
              <a:t>You need to correctly identify which measures you used and explain it in the context of your experiment.</a:t>
            </a:r>
          </a:p>
          <a:p>
            <a:pPr marL="457200" lvl="1" indent="0">
              <a:buNone/>
            </a:pPr>
            <a:endParaRPr lang="en-US" dirty="0" smtClean="0"/>
          </a:p>
        </p:txBody>
      </p:sp>
      <p:sp>
        <p:nvSpPr>
          <p:cNvPr id="4" name="Content Placeholder 2"/>
          <p:cNvSpPr txBox="1">
            <a:spLocks/>
          </p:cNvSpPr>
          <p:nvPr/>
        </p:nvSpPr>
        <p:spPr>
          <a:xfrm>
            <a:off x="6593984" y="1646350"/>
            <a:ext cx="5690316" cy="4520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457200" lvl="1" indent="0">
              <a:buFont typeface="Arial" panose="020B0604020202020204" pitchFamily="34" charset="0"/>
              <a:buNone/>
            </a:pPr>
            <a:r>
              <a:rPr lang="en-US" b="1" dirty="0" smtClean="0"/>
              <a:t>Independent Measures:  </a:t>
            </a:r>
            <a:r>
              <a:rPr lang="en-US" dirty="0" smtClean="0"/>
              <a:t>allocation to the group is random.   Everything is the same for the two groups with the exception of the IV.</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b="1" dirty="0" smtClean="0"/>
              <a:t>Repeated Measures:  </a:t>
            </a:r>
            <a:r>
              <a:rPr lang="en-US" dirty="0" smtClean="0"/>
              <a:t>In this it is comparing the conditions rather than the groups.  All of the participants are exposed to both conditions.</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b="1" dirty="0" smtClean="0"/>
              <a:t>Matched Pairs:  </a:t>
            </a:r>
            <a:r>
              <a:rPr lang="en-US" dirty="0" smtClean="0"/>
              <a:t>Similar to independent measures but the researchers use matching. This would be used if random allocation would not work.</a:t>
            </a:r>
          </a:p>
        </p:txBody>
      </p:sp>
      <p:pic>
        <p:nvPicPr>
          <p:cNvPr id="6146" name="Picture 2" descr="http://blogpsychology.files.wordpress.com/2014/05/independent-measur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55" y="1581598"/>
            <a:ext cx="2600325" cy="12858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2.wp.com/psychologyhacked.com/wp-content/uploads/2016/07/RM.gif?resize=491%2C1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54" y="3318454"/>
            <a:ext cx="2600325" cy="104860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3qksc436bu713cqimwcfglyj-wpengine.netdna-ssl.com/wp-content/uploads/2015/08/Matched-pair-trial-v3_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521" y="4662152"/>
            <a:ext cx="5123903" cy="21716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2521" y="6040192"/>
            <a:ext cx="977947" cy="793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70704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Sampling technique</a:t>
            </a:r>
            <a:endParaRPr lang="en-US" b="1" dirty="0"/>
          </a:p>
        </p:txBody>
      </p:sp>
      <p:sp>
        <p:nvSpPr>
          <p:cNvPr id="3" name="Content Placeholder 2"/>
          <p:cNvSpPr>
            <a:spLocks noGrp="1"/>
          </p:cNvSpPr>
          <p:nvPr>
            <p:ph idx="1"/>
          </p:nvPr>
        </p:nvSpPr>
        <p:spPr>
          <a:xfrm>
            <a:off x="737315" y="1663076"/>
            <a:ext cx="10820400" cy="2700067"/>
          </a:xfrm>
        </p:spPr>
        <p:txBody>
          <a:bodyPr/>
          <a:lstStyle/>
          <a:p>
            <a:r>
              <a:rPr lang="en-US" dirty="0" smtClean="0"/>
              <a:t>Sampling techniques include random, stratified, self-selected and opportunity.</a:t>
            </a:r>
          </a:p>
          <a:p>
            <a:r>
              <a:rPr lang="en-US" dirty="0" smtClean="0"/>
              <a:t>Identify your target population that you will generalize your findings to.</a:t>
            </a:r>
          </a:p>
          <a:p>
            <a:r>
              <a:rPr lang="en-US" dirty="0" smtClean="0"/>
              <a:t>You can identify your sample as random within the target population of the high school but it may not represent a broader sample so you are also using opportunity sampling.</a:t>
            </a:r>
          </a:p>
        </p:txBody>
      </p:sp>
      <p:pic>
        <p:nvPicPr>
          <p:cNvPr id="1026" name="Picture 2" descr="Image result for sampling techniq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220" y="4172755"/>
            <a:ext cx="7431475" cy="238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Explain the procedure</a:t>
            </a:r>
            <a:endParaRPr lang="en-US" b="1" dirty="0"/>
          </a:p>
        </p:txBody>
      </p:sp>
      <p:sp>
        <p:nvSpPr>
          <p:cNvPr id="3" name="Content Placeholder 2"/>
          <p:cNvSpPr>
            <a:spLocks noGrp="1"/>
          </p:cNvSpPr>
          <p:nvPr>
            <p:ph idx="1"/>
          </p:nvPr>
        </p:nvSpPr>
        <p:spPr>
          <a:xfrm>
            <a:off x="685800" y="1769557"/>
            <a:ext cx="8651383" cy="4669880"/>
          </a:xfrm>
        </p:spPr>
        <p:txBody>
          <a:bodyPr>
            <a:normAutofit lnSpcReduction="10000"/>
          </a:bodyPr>
          <a:lstStyle/>
          <a:p>
            <a:r>
              <a:rPr lang="en-US" dirty="0" smtClean="0"/>
              <a:t>You will explain the procedure in regard to the controlled variables.</a:t>
            </a:r>
          </a:p>
          <a:p>
            <a:r>
              <a:rPr lang="en-US" dirty="0" smtClean="0"/>
              <a:t>Come up with a list of factors that could affect the results of your research. </a:t>
            </a:r>
          </a:p>
          <a:p>
            <a:r>
              <a:rPr lang="en-US" dirty="0" smtClean="0"/>
              <a:t>What items can you control?  Describe only the most important factors.</a:t>
            </a:r>
          </a:p>
          <a:p>
            <a:r>
              <a:rPr lang="en-US" dirty="0" smtClean="0"/>
              <a:t>For each one consider what are you going to do:</a:t>
            </a:r>
          </a:p>
          <a:p>
            <a:pPr lvl="2"/>
            <a:r>
              <a:rPr lang="en-US" dirty="0" smtClean="0"/>
              <a:t>Nothing, and acknowledge they might influence the results.</a:t>
            </a:r>
          </a:p>
          <a:p>
            <a:pPr lvl="2"/>
            <a:r>
              <a:rPr lang="en-US" dirty="0" smtClean="0"/>
              <a:t>Use random allocation into groups and expect factors will influence all participants.</a:t>
            </a:r>
          </a:p>
          <a:p>
            <a:pPr lvl="2"/>
            <a:r>
              <a:rPr lang="en-US" dirty="0" smtClean="0"/>
              <a:t>Eliminate confounding variables.</a:t>
            </a:r>
          </a:p>
          <a:p>
            <a:pPr marL="914400" lvl="2" indent="0">
              <a:buNone/>
            </a:pPr>
            <a:endParaRPr lang="en-US" dirty="0"/>
          </a:p>
          <a:p>
            <a:pPr marL="914400" lvl="2" indent="0">
              <a:buNone/>
            </a:pPr>
            <a:r>
              <a:rPr lang="en-US" b="1" dirty="0"/>
              <a:t>Confounding variables are any other variable that also has an effect on your dependent variable. They are like extra independent variables that are having a hidden effect on your dependent variables. </a:t>
            </a:r>
            <a:endParaRPr lang="en-US" b="1" dirty="0" smtClean="0"/>
          </a:p>
        </p:txBody>
      </p:sp>
      <p:pic>
        <p:nvPicPr>
          <p:cNvPr id="7170" name="Picture 2" descr="https://explorable.com/sites/default/files/documents/third-variable.png"/>
          <p:cNvPicPr>
            <a:picLocks noChangeAspect="1" noChangeArrowheads="1"/>
          </p:cNvPicPr>
          <p:nvPr/>
        </p:nvPicPr>
        <p:blipFill rotWithShape="1">
          <a:blip r:embed="rId2">
            <a:extLst>
              <a:ext uri="{28A0092B-C50C-407E-A947-70E740481C1C}">
                <a14:useLocalDpi xmlns:a14="http://schemas.microsoft.com/office/drawing/2010/main" val="0"/>
              </a:ext>
            </a:extLst>
          </a:blip>
          <a:srcRect l="15307" t="10125" r="15900" b="9435"/>
          <a:stretch/>
        </p:blipFill>
        <p:spPr bwMode="auto">
          <a:xfrm>
            <a:off x="8718997" y="2311757"/>
            <a:ext cx="3354947" cy="286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55180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Vapor Trail</Template>
  <TotalTime>3368</TotalTime>
  <Words>2010</Words>
  <Application>Microsoft Office PowerPoint</Application>
  <PresentationFormat>Custom</PresentationFormat>
  <Paragraphs>222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Vapor Trail</vt:lpstr>
      <vt:lpstr>Internal assessment</vt:lpstr>
      <vt:lpstr>introduction</vt:lpstr>
      <vt:lpstr>AIm</vt:lpstr>
      <vt:lpstr>Theory of model</vt:lpstr>
      <vt:lpstr>State Variables and how they are operationalized</vt:lpstr>
      <vt:lpstr>exploration</vt:lpstr>
      <vt:lpstr>Explaining the research design</vt:lpstr>
      <vt:lpstr>Sampling technique</vt:lpstr>
      <vt:lpstr>Explain the procedure</vt:lpstr>
      <vt:lpstr>Procedure</vt:lpstr>
      <vt:lpstr>analysis</vt:lpstr>
      <vt:lpstr>Descriptive Statistics</vt:lpstr>
      <vt:lpstr>Levels of measurement</vt:lpstr>
      <vt:lpstr>Normality of the dependent variable</vt:lpstr>
      <vt:lpstr>What is normal?</vt:lpstr>
      <vt:lpstr>Measures of central tendency</vt:lpstr>
      <vt:lpstr>Measures of dispersion</vt:lpstr>
      <vt:lpstr>graphing</vt:lpstr>
      <vt:lpstr>Inferential statistics</vt:lpstr>
      <vt:lpstr>Parametric or non-parametric</vt:lpstr>
      <vt:lpstr>Unrelated t-test independent  t-test</vt:lpstr>
      <vt:lpstr>Mann-whitney u-Test</vt:lpstr>
      <vt:lpstr>Related T-Test</vt:lpstr>
      <vt:lpstr>PowerPoint Presentation</vt:lpstr>
      <vt:lpstr>Wilcoxon signed-rank test</vt:lpstr>
      <vt:lpstr>Four steps for wilcoxon</vt:lpstr>
      <vt:lpstr>evaluation</vt:lpstr>
      <vt:lpstr>Information to include:</vt:lpstr>
      <vt:lpstr>PowerPoint Presentation</vt:lpstr>
    </vt:vector>
  </TitlesOfParts>
  <Company>Akron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Drugan, Kimberly</dc:creator>
  <cp:lastModifiedBy>Kim Drugan</cp:lastModifiedBy>
  <cp:revision>42</cp:revision>
  <dcterms:created xsi:type="dcterms:W3CDTF">2018-10-16T19:15:55Z</dcterms:created>
  <dcterms:modified xsi:type="dcterms:W3CDTF">2019-02-20T11:28:46Z</dcterms:modified>
</cp:coreProperties>
</file>