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2"/>
  </p:notesMasterIdLst>
  <p:handoutMasterIdLst>
    <p:handoutMasterId r:id="rId143"/>
  </p:handoutMasterIdLst>
  <p:sldIdLst>
    <p:sldId id="257" r:id="rId2"/>
    <p:sldId id="507" r:id="rId3"/>
    <p:sldId id="262" r:id="rId4"/>
    <p:sldId id="319" r:id="rId5"/>
    <p:sldId id="266" r:id="rId6"/>
    <p:sldId id="432" r:id="rId7"/>
    <p:sldId id="320" r:id="rId8"/>
    <p:sldId id="318" r:id="rId9"/>
    <p:sldId id="268" r:id="rId10"/>
    <p:sldId id="269" r:id="rId11"/>
    <p:sldId id="321" r:id="rId12"/>
    <p:sldId id="270" r:id="rId13"/>
    <p:sldId id="271" r:id="rId14"/>
    <p:sldId id="272" r:id="rId15"/>
    <p:sldId id="322" r:id="rId16"/>
    <p:sldId id="279" r:id="rId17"/>
    <p:sldId id="274" r:id="rId18"/>
    <p:sldId id="275" r:id="rId19"/>
    <p:sldId id="276" r:id="rId20"/>
    <p:sldId id="277" r:id="rId21"/>
    <p:sldId id="426" r:id="rId22"/>
    <p:sldId id="427" r:id="rId23"/>
    <p:sldId id="428" r:id="rId24"/>
    <p:sldId id="429" r:id="rId25"/>
    <p:sldId id="430" r:id="rId26"/>
    <p:sldId id="453" r:id="rId27"/>
    <p:sldId id="454" r:id="rId28"/>
    <p:sldId id="455" r:id="rId29"/>
    <p:sldId id="328" r:id="rId30"/>
    <p:sldId id="310" r:id="rId31"/>
    <p:sldId id="317" r:id="rId32"/>
    <p:sldId id="329" r:id="rId33"/>
    <p:sldId id="311" r:id="rId34"/>
    <p:sldId id="392" r:id="rId35"/>
    <p:sldId id="371" r:id="rId36"/>
    <p:sldId id="481" r:id="rId37"/>
    <p:sldId id="482" r:id="rId38"/>
    <p:sldId id="332" r:id="rId39"/>
    <p:sldId id="377" r:id="rId40"/>
    <p:sldId id="331" r:id="rId41"/>
    <p:sldId id="313" r:id="rId42"/>
    <p:sldId id="395" r:id="rId43"/>
    <p:sldId id="375" r:id="rId44"/>
    <p:sldId id="330" r:id="rId45"/>
    <p:sldId id="312" r:id="rId46"/>
    <p:sldId id="372" r:id="rId47"/>
    <p:sldId id="376" r:id="rId48"/>
    <p:sldId id="314" r:id="rId49"/>
    <p:sldId id="333" r:id="rId50"/>
    <p:sldId id="315" r:id="rId51"/>
    <p:sldId id="379" r:id="rId52"/>
    <p:sldId id="393" r:id="rId53"/>
    <p:sldId id="449" r:id="rId54"/>
    <p:sldId id="424" r:id="rId55"/>
    <p:sldId id="435" r:id="rId56"/>
    <p:sldId id="352" r:id="rId57"/>
    <p:sldId id="423" r:id="rId58"/>
    <p:sldId id="508" r:id="rId59"/>
    <p:sldId id="484" r:id="rId60"/>
    <p:sldId id="485" r:id="rId61"/>
    <p:sldId id="486" r:id="rId62"/>
    <p:sldId id="487" r:id="rId63"/>
    <p:sldId id="488" r:id="rId64"/>
    <p:sldId id="489" r:id="rId65"/>
    <p:sldId id="490" r:id="rId66"/>
    <p:sldId id="491" r:id="rId67"/>
    <p:sldId id="492" r:id="rId68"/>
    <p:sldId id="493" r:id="rId69"/>
    <p:sldId id="494" r:id="rId70"/>
    <p:sldId id="495" r:id="rId71"/>
    <p:sldId id="497" r:id="rId72"/>
    <p:sldId id="501" r:id="rId73"/>
    <p:sldId id="502" r:id="rId74"/>
    <p:sldId id="503" r:id="rId75"/>
    <p:sldId id="498" r:id="rId76"/>
    <p:sldId id="504" r:id="rId77"/>
    <p:sldId id="505" r:id="rId78"/>
    <p:sldId id="510" r:id="rId79"/>
    <p:sldId id="511" r:id="rId80"/>
    <p:sldId id="512" r:id="rId81"/>
    <p:sldId id="513" r:id="rId82"/>
    <p:sldId id="514" r:id="rId83"/>
    <p:sldId id="515" r:id="rId84"/>
    <p:sldId id="516" r:id="rId85"/>
    <p:sldId id="517" r:id="rId86"/>
    <p:sldId id="518" r:id="rId87"/>
    <p:sldId id="519" r:id="rId88"/>
    <p:sldId id="520" r:id="rId89"/>
    <p:sldId id="521" r:id="rId90"/>
    <p:sldId id="522" r:id="rId91"/>
    <p:sldId id="523" r:id="rId92"/>
    <p:sldId id="524" r:id="rId93"/>
    <p:sldId id="525" r:id="rId94"/>
    <p:sldId id="526" r:id="rId95"/>
    <p:sldId id="527" r:id="rId96"/>
    <p:sldId id="528" r:id="rId97"/>
    <p:sldId id="529" r:id="rId98"/>
    <p:sldId id="530" r:id="rId99"/>
    <p:sldId id="531" r:id="rId100"/>
    <p:sldId id="532" r:id="rId101"/>
    <p:sldId id="533" r:id="rId102"/>
    <p:sldId id="534" r:id="rId103"/>
    <p:sldId id="535" r:id="rId104"/>
    <p:sldId id="536" r:id="rId105"/>
    <p:sldId id="537" r:id="rId106"/>
    <p:sldId id="364" r:id="rId107"/>
    <p:sldId id="336" r:id="rId108"/>
    <p:sldId id="409" r:id="rId109"/>
    <p:sldId id="365" r:id="rId110"/>
    <p:sldId id="337" r:id="rId111"/>
    <p:sldId id="410" r:id="rId112"/>
    <p:sldId id="539" r:id="rId113"/>
    <p:sldId id="540" r:id="rId114"/>
    <p:sldId id="541" r:id="rId115"/>
    <p:sldId id="538" r:id="rId116"/>
    <p:sldId id="368" r:id="rId117"/>
    <p:sldId id="335" r:id="rId118"/>
    <p:sldId id="407" r:id="rId119"/>
    <p:sldId id="367" r:id="rId120"/>
    <p:sldId id="338" r:id="rId121"/>
    <p:sldId id="378" r:id="rId122"/>
    <p:sldId id="380" r:id="rId123"/>
    <p:sldId id="366" r:id="rId124"/>
    <p:sldId id="339" r:id="rId125"/>
    <p:sldId id="421" r:id="rId126"/>
    <p:sldId id="353" r:id="rId127"/>
    <p:sldId id="340" r:id="rId128"/>
    <p:sldId id="381" r:id="rId129"/>
    <p:sldId id="354" r:id="rId130"/>
    <p:sldId id="341" r:id="rId131"/>
    <p:sldId id="452" r:id="rId132"/>
    <p:sldId id="355" r:id="rId133"/>
    <p:sldId id="343" r:id="rId134"/>
    <p:sldId id="360" r:id="rId135"/>
    <p:sldId id="347" r:id="rId136"/>
    <p:sldId id="417" r:id="rId137"/>
    <p:sldId id="362" r:id="rId138"/>
    <p:sldId id="349" r:id="rId139"/>
    <p:sldId id="414" r:id="rId140"/>
    <p:sldId id="422" r:id="rId1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restone" initial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444" autoAdjust="0"/>
    <p:restoredTop sz="94660"/>
  </p:normalViewPr>
  <p:slideViewPr>
    <p:cSldViewPr>
      <p:cViewPr varScale="1">
        <p:scale>
          <a:sx n="69" d="100"/>
          <a:sy n="69" d="100"/>
        </p:scale>
        <p:origin x="-1158" y="-96"/>
      </p:cViewPr>
      <p:guideLst>
        <p:guide orient="horz" pos="2160"/>
        <p:guide pos="2880"/>
      </p:guideLst>
    </p:cSldViewPr>
  </p:slideViewPr>
  <p:notesTextViewPr>
    <p:cViewPr>
      <p:scale>
        <a:sx n="3" d="2"/>
        <a:sy n="3" d="2"/>
      </p:scale>
      <p:origin x="0" y="0"/>
    </p:cViewPr>
  </p:notesTextViewPr>
  <p:sorterViewPr>
    <p:cViewPr varScale="1">
      <p:scale>
        <a:sx n="1" d="1"/>
        <a:sy n="1" d="1"/>
      </p:scale>
      <p:origin x="0" y="343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handoutMaster" Target="handoutMasters/handout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3-06T08:45:33.885" idx="1">
    <p:pos x="5675" y="1496"/>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616E442-8039-439D-BDDE-D7243EF9FF50}" type="datetimeFigureOut">
              <a:rPr lang="en-US" smtClean="0"/>
              <a:t>4/20/2019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3917044-5ECC-4049-8E39-7710D82DCDE6}" type="slidenum">
              <a:rPr lang="en-US" smtClean="0"/>
              <a:t>‹#›</a:t>
            </a:fld>
            <a:endParaRPr lang="en-US"/>
          </a:p>
        </p:txBody>
      </p:sp>
    </p:spTree>
    <p:extLst>
      <p:ext uri="{BB962C8B-B14F-4D97-AF65-F5344CB8AC3E}">
        <p14:creationId xmlns:p14="http://schemas.microsoft.com/office/powerpoint/2010/main" val="744334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24D223C-F0A3-4FC3-A19E-5EE9CEF2D01D}" type="datetimeFigureOut">
              <a:rPr lang="en-US" smtClean="0"/>
              <a:t>4/20/2019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652BEC-801E-4A4E-910B-BCE62D281597}" type="slidenum">
              <a:rPr lang="en-US" smtClean="0"/>
              <a:t>‹#›</a:t>
            </a:fld>
            <a:endParaRPr lang="en-US"/>
          </a:p>
        </p:txBody>
      </p:sp>
    </p:spTree>
    <p:extLst>
      <p:ext uri="{BB962C8B-B14F-4D97-AF65-F5344CB8AC3E}">
        <p14:creationId xmlns:p14="http://schemas.microsoft.com/office/powerpoint/2010/main" val="406247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the students</a:t>
            </a:r>
            <a:r>
              <a:rPr lang="en-US" baseline="0" dirty="0" smtClean="0"/>
              <a:t> write these down and then we discuss them.  They need to write explanations for some of them so they have examples for a short answer on the state test.</a:t>
            </a:r>
            <a:endParaRPr lang="en-US" dirty="0"/>
          </a:p>
        </p:txBody>
      </p:sp>
      <p:sp>
        <p:nvSpPr>
          <p:cNvPr id="4" name="Slide Number Placeholder 3"/>
          <p:cNvSpPr>
            <a:spLocks noGrp="1"/>
          </p:cNvSpPr>
          <p:nvPr>
            <p:ph type="sldNum" sz="quarter" idx="10"/>
          </p:nvPr>
        </p:nvSpPr>
        <p:spPr/>
        <p:txBody>
          <a:bodyPr/>
          <a:lstStyle/>
          <a:p>
            <a:fld id="{34652BEC-801E-4A4E-910B-BCE62D281597}" type="slidenum">
              <a:rPr lang="en-US" smtClean="0"/>
              <a:t>61</a:t>
            </a:fld>
            <a:endParaRPr lang="en-US"/>
          </a:p>
        </p:txBody>
      </p:sp>
    </p:spTree>
    <p:extLst>
      <p:ext uri="{BB962C8B-B14F-4D97-AF65-F5344CB8AC3E}">
        <p14:creationId xmlns:p14="http://schemas.microsoft.com/office/powerpoint/2010/main" val="185599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92A0A1-0C3A-4AAC-AF04-DB760BD0C599}"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566DE-B368-4FD2-805C-79E030B95DFB}" type="slidenum">
              <a:rPr lang="en-US" smtClean="0"/>
              <a:t>‹#›</a:t>
            </a:fld>
            <a:endParaRPr lang="en-US"/>
          </a:p>
        </p:txBody>
      </p:sp>
    </p:spTree>
    <p:extLst>
      <p:ext uri="{BB962C8B-B14F-4D97-AF65-F5344CB8AC3E}">
        <p14:creationId xmlns:p14="http://schemas.microsoft.com/office/powerpoint/2010/main" val="91410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2A0A1-0C3A-4AAC-AF04-DB760BD0C599}"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566DE-B368-4FD2-805C-79E030B95DFB}" type="slidenum">
              <a:rPr lang="en-US" smtClean="0"/>
              <a:t>‹#›</a:t>
            </a:fld>
            <a:endParaRPr lang="en-US"/>
          </a:p>
        </p:txBody>
      </p:sp>
    </p:spTree>
    <p:extLst>
      <p:ext uri="{BB962C8B-B14F-4D97-AF65-F5344CB8AC3E}">
        <p14:creationId xmlns:p14="http://schemas.microsoft.com/office/powerpoint/2010/main" val="296900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2A0A1-0C3A-4AAC-AF04-DB760BD0C599}"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566DE-B368-4FD2-805C-79E030B95DFB}" type="slidenum">
              <a:rPr lang="en-US" smtClean="0"/>
              <a:t>‹#›</a:t>
            </a:fld>
            <a:endParaRPr lang="en-US"/>
          </a:p>
        </p:txBody>
      </p:sp>
    </p:spTree>
    <p:extLst>
      <p:ext uri="{BB962C8B-B14F-4D97-AF65-F5344CB8AC3E}">
        <p14:creationId xmlns:p14="http://schemas.microsoft.com/office/powerpoint/2010/main" val="1359464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345EB1A-7D90-4D07-91BD-AE9D7368AFF7}" type="slidenum">
              <a:rPr lang="en-US" altLang="en-US"/>
              <a:pPr/>
              <a:t>‹#›</a:t>
            </a:fld>
            <a:endParaRPr lang="en-US" altLang="en-US"/>
          </a:p>
        </p:txBody>
      </p:sp>
    </p:spTree>
    <p:extLst>
      <p:ext uri="{BB962C8B-B14F-4D97-AF65-F5344CB8AC3E}">
        <p14:creationId xmlns:p14="http://schemas.microsoft.com/office/powerpoint/2010/main" val="77707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2A0A1-0C3A-4AAC-AF04-DB760BD0C599}"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566DE-B368-4FD2-805C-79E030B95DFB}" type="slidenum">
              <a:rPr lang="en-US" smtClean="0"/>
              <a:t>‹#›</a:t>
            </a:fld>
            <a:endParaRPr lang="en-US"/>
          </a:p>
        </p:txBody>
      </p:sp>
    </p:spTree>
    <p:extLst>
      <p:ext uri="{BB962C8B-B14F-4D97-AF65-F5344CB8AC3E}">
        <p14:creationId xmlns:p14="http://schemas.microsoft.com/office/powerpoint/2010/main" val="46404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2A0A1-0C3A-4AAC-AF04-DB760BD0C599}"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566DE-B368-4FD2-805C-79E030B95DFB}" type="slidenum">
              <a:rPr lang="en-US" smtClean="0"/>
              <a:t>‹#›</a:t>
            </a:fld>
            <a:endParaRPr lang="en-US"/>
          </a:p>
        </p:txBody>
      </p:sp>
    </p:spTree>
    <p:extLst>
      <p:ext uri="{BB962C8B-B14F-4D97-AF65-F5344CB8AC3E}">
        <p14:creationId xmlns:p14="http://schemas.microsoft.com/office/powerpoint/2010/main" val="351656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92A0A1-0C3A-4AAC-AF04-DB760BD0C599}" type="datetimeFigureOut">
              <a:rPr lang="en-US" smtClean="0"/>
              <a:t>4/20/2019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566DE-B368-4FD2-805C-79E030B95DFB}" type="slidenum">
              <a:rPr lang="en-US" smtClean="0"/>
              <a:t>‹#›</a:t>
            </a:fld>
            <a:endParaRPr lang="en-US"/>
          </a:p>
        </p:txBody>
      </p:sp>
    </p:spTree>
    <p:extLst>
      <p:ext uri="{BB962C8B-B14F-4D97-AF65-F5344CB8AC3E}">
        <p14:creationId xmlns:p14="http://schemas.microsoft.com/office/powerpoint/2010/main" val="1558138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92A0A1-0C3A-4AAC-AF04-DB760BD0C599}" type="datetimeFigureOut">
              <a:rPr lang="en-US" smtClean="0"/>
              <a:t>4/20/2019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8566DE-B368-4FD2-805C-79E030B95DFB}" type="slidenum">
              <a:rPr lang="en-US" smtClean="0"/>
              <a:t>‹#›</a:t>
            </a:fld>
            <a:endParaRPr lang="en-US"/>
          </a:p>
        </p:txBody>
      </p:sp>
    </p:spTree>
    <p:extLst>
      <p:ext uri="{BB962C8B-B14F-4D97-AF65-F5344CB8AC3E}">
        <p14:creationId xmlns:p14="http://schemas.microsoft.com/office/powerpoint/2010/main" val="93580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92A0A1-0C3A-4AAC-AF04-DB760BD0C599}" type="datetimeFigureOut">
              <a:rPr lang="en-US" smtClean="0"/>
              <a:t>4/20/2019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8566DE-B368-4FD2-805C-79E030B95DFB}" type="slidenum">
              <a:rPr lang="en-US" smtClean="0"/>
              <a:t>‹#›</a:t>
            </a:fld>
            <a:endParaRPr lang="en-US"/>
          </a:p>
        </p:txBody>
      </p:sp>
    </p:spTree>
    <p:extLst>
      <p:ext uri="{BB962C8B-B14F-4D97-AF65-F5344CB8AC3E}">
        <p14:creationId xmlns:p14="http://schemas.microsoft.com/office/powerpoint/2010/main" val="187869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2A0A1-0C3A-4AAC-AF04-DB760BD0C599}" type="datetimeFigureOut">
              <a:rPr lang="en-US" smtClean="0"/>
              <a:t>4/20/2019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8566DE-B368-4FD2-805C-79E030B95DFB}" type="slidenum">
              <a:rPr lang="en-US" smtClean="0"/>
              <a:t>‹#›</a:t>
            </a:fld>
            <a:endParaRPr lang="en-US"/>
          </a:p>
        </p:txBody>
      </p:sp>
    </p:spTree>
    <p:extLst>
      <p:ext uri="{BB962C8B-B14F-4D97-AF65-F5344CB8AC3E}">
        <p14:creationId xmlns:p14="http://schemas.microsoft.com/office/powerpoint/2010/main" val="98401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2A0A1-0C3A-4AAC-AF04-DB760BD0C599}" type="datetimeFigureOut">
              <a:rPr lang="en-US" smtClean="0"/>
              <a:t>4/20/2019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566DE-B368-4FD2-805C-79E030B95DFB}" type="slidenum">
              <a:rPr lang="en-US" smtClean="0"/>
              <a:t>‹#›</a:t>
            </a:fld>
            <a:endParaRPr lang="en-US"/>
          </a:p>
        </p:txBody>
      </p:sp>
    </p:spTree>
    <p:extLst>
      <p:ext uri="{BB962C8B-B14F-4D97-AF65-F5344CB8AC3E}">
        <p14:creationId xmlns:p14="http://schemas.microsoft.com/office/powerpoint/2010/main" val="851781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2A0A1-0C3A-4AAC-AF04-DB760BD0C599}" type="datetimeFigureOut">
              <a:rPr lang="en-US" smtClean="0"/>
              <a:t>4/20/2019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566DE-B368-4FD2-805C-79E030B95DFB}" type="slidenum">
              <a:rPr lang="en-US" smtClean="0"/>
              <a:t>‹#›</a:t>
            </a:fld>
            <a:endParaRPr lang="en-US"/>
          </a:p>
        </p:txBody>
      </p:sp>
    </p:spTree>
    <p:extLst>
      <p:ext uri="{BB962C8B-B14F-4D97-AF65-F5344CB8AC3E}">
        <p14:creationId xmlns:p14="http://schemas.microsoft.com/office/powerpoint/2010/main" val="399918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2A0A1-0C3A-4AAC-AF04-DB760BD0C599}" type="datetimeFigureOut">
              <a:rPr lang="en-US" smtClean="0"/>
              <a:t>4/20/2019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566DE-B368-4FD2-805C-79E030B95DFB}" type="slidenum">
              <a:rPr lang="en-US" smtClean="0"/>
              <a:t>‹#›</a:t>
            </a:fld>
            <a:endParaRPr lang="en-US"/>
          </a:p>
        </p:txBody>
      </p:sp>
    </p:spTree>
    <p:extLst>
      <p:ext uri="{BB962C8B-B14F-4D97-AF65-F5344CB8AC3E}">
        <p14:creationId xmlns:p14="http://schemas.microsoft.com/office/powerpoint/2010/main" val="2381497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rds.yahoo.com/_ylt=A0WTb_qeq4NLdFEAO3mjzbkF/SIG=12o4atspe/EXP=1267006750/**http:/passionweiss.com/wp-content/uploads/2008/03/000117147_400.jpg" TargetMode="Externa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rds.yahoo.com/_ylt=A0WTefPHeJdL1jwAUsijzbkF/SIG=12r410d6k/EXP=1268304455/**http:/i187.photobucket.com/albums/x149/nappiejean/sit-inprotesters.jpg"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rds.yahoo.com/_ylt=A0PDoS66AnZNOlsArlWjzbkF/SIG=12lj619mi/EXP=1299608378/**http:/www.wtv-zone.com/Mary/GRAPHICS3/GRAPHICS2/GUNCONTROL64.JPG" TargetMode="External"/><Relationship Id="rId1" Type="http://schemas.openxmlformats.org/officeDocument/2006/relationships/slideLayout" Target="../slideLayouts/slideLayout7.xml"/><Relationship Id="rId6" Type="http://schemas.openxmlformats.org/officeDocument/2006/relationships/hyperlink" Target="http://rds.yahoo.com/_ylt=A0WTb_6WLW9LPTIALLKjzbkF/SIG=12gvbsgkh/EXP=1265663766/**http:/blog.kisero.com/wp-content/uploads/2009/07/stalin.jpg" TargetMode="External"/><Relationship Id="rId5" Type="http://schemas.openxmlformats.org/officeDocument/2006/relationships/image" Target="../media/image20.jpeg"/><Relationship Id="rId4" Type="http://schemas.openxmlformats.org/officeDocument/2006/relationships/hyperlink" Target="http://rds.yahoo.com/_ylt=A0PDoS5QA3ZNd08AzheJzbkF;_ylu=X3oDMTBxMmpuajN2BHBvcwMxMARzZWMDc3IEdnRpZANJMTMzXzgz/SIG=1i4rperf5/EXP=1299608528/**http:/images.search.yahoo.com/images/view?back=http://images.search.yahoo.com/search/images?p%3Dfidel%2Bcastro%26ei%3Dutf-8%26fr%3Dyfp-t-312&amp;w=300&amp;h=250&amp;imgurl=www.thefamouspeople.com/profiles/images/fidel-castro.jpg&amp;rurl=http://www.thefamouspeople.com/profiles/fidel-castro-14.php&amp;size=14KB&amp;name=Fidel+Castro+Bio...&amp;p=fidel+castro&amp;oid=6c1adb671689beb9a630df15257638df&amp;fr2=&amp;no=10&amp;tt=229000&amp;sigr=11reecvdv&amp;sigi=11os9qse9&amp;sigb=12hda9kp6&amp;.crumb=0ot5g4dksIL" TargetMode="External"/><Relationship Id="rId9" Type="http://schemas.openxmlformats.org/officeDocument/2006/relationships/image" Target="../media/image7.jpeg"/></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michael-cramer.eu/ict/89159.html"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9.xml.rels><?xml version="1.0" encoding="UTF-8" standalone="yes"?>
<Relationships xmlns="http://schemas.openxmlformats.org/package/2006/relationships"><Relationship Id="rId3" Type="http://schemas.openxmlformats.org/officeDocument/2006/relationships/hyperlink" Target="http://rds.yahoo.com/_ylt=A0PDoYCh1YFN8HcAsvGjzbkF/SIG=12f5uvhji/EXP=1300383265/**http:/www.southwickresearch.com/Berlin/WestEastGermany.jpg"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upload.wikimedia.org/wikipedia/commons/7/7a/Libertybell_alone_small.jpg" TargetMode="External"/><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34115" y="152400"/>
            <a:ext cx="8675773" cy="1569660"/>
          </a:xfrm>
          <a:prstGeom prst="rect">
            <a:avLst/>
          </a:prstGeom>
          <a:noFill/>
        </p:spPr>
        <p:txBody>
          <a:bodyPr wrap="none" lIns="91440" tIns="45720" rIns="91440" bIns="45720">
            <a:spAutoFit/>
          </a:bodyPr>
          <a:lstStyle/>
          <a:p>
            <a:pPr algn="ctr"/>
            <a:r>
              <a:rPr lang="en-US" sz="9600" dirty="0" smtClean="0">
                <a:ln w="18415" cmpd="sng">
                  <a:solidFill>
                    <a:srgbClr val="FFFFFF"/>
                  </a:solidFill>
                  <a:prstDash val="solid"/>
                </a:ln>
                <a:solidFill>
                  <a:srgbClr val="0000CC"/>
                </a:solidFill>
                <a:effectLst>
                  <a:outerShdw blurRad="63500" dir="3600000" algn="tl" rotWithShape="0">
                    <a:srgbClr val="000000">
                      <a:alpha val="70000"/>
                    </a:srgbClr>
                  </a:outerShdw>
                </a:effectLst>
              </a:rPr>
              <a:t>OHIO STATE TEST</a:t>
            </a:r>
            <a:endParaRPr lang="en-US" sz="9600" b="0" cap="none" spc="0" dirty="0">
              <a:ln w="18415" cmpd="sng">
                <a:solidFill>
                  <a:srgbClr val="FFFFFF"/>
                </a:solidFill>
                <a:prstDash val="solid"/>
              </a:ln>
              <a:solidFill>
                <a:srgbClr val="0000CC"/>
              </a:solidFill>
              <a:effectLst>
                <a:outerShdw blurRad="63500" dir="3600000" algn="tl" rotWithShape="0">
                  <a:srgbClr val="000000">
                    <a:alpha val="70000"/>
                  </a:srgbClr>
                </a:outerShdw>
              </a:effectLst>
            </a:endParaRPr>
          </a:p>
        </p:txBody>
      </p:sp>
      <p:sp>
        <p:nvSpPr>
          <p:cNvPr id="5" name="Rectangle 4"/>
          <p:cNvSpPr/>
          <p:nvPr/>
        </p:nvSpPr>
        <p:spPr>
          <a:xfrm>
            <a:off x="2524375" y="1524000"/>
            <a:ext cx="4019050"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0000CC"/>
                </a:solidFill>
                <a:effectLst>
                  <a:outerShdw blurRad="63500" dir="3600000" algn="tl" rotWithShape="0">
                    <a:srgbClr val="000000">
                      <a:alpha val="70000"/>
                    </a:srgbClr>
                  </a:outerShdw>
                </a:effectLst>
              </a:rPr>
              <a:t>Social Studies</a:t>
            </a:r>
            <a:endParaRPr lang="en-US" sz="5400" b="0" cap="none" spc="0" dirty="0">
              <a:ln w="18415" cmpd="sng">
                <a:solidFill>
                  <a:srgbClr val="FFFFFF"/>
                </a:solidFill>
                <a:prstDash val="solid"/>
              </a:ln>
              <a:solidFill>
                <a:srgbClr val="0000CC"/>
              </a:solidFill>
              <a:effectLst>
                <a:outerShdw blurRad="63500" dir="3600000" algn="tl" rotWithShape="0">
                  <a:srgbClr val="000000">
                    <a:alpha val="70000"/>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375" y="2483458"/>
            <a:ext cx="3926639" cy="4346833"/>
          </a:xfrm>
          <a:prstGeom prst="rect">
            <a:avLst/>
          </a:prstGeom>
        </p:spPr>
      </p:pic>
    </p:spTree>
    <p:extLst>
      <p:ext uri="{BB962C8B-B14F-4D97-AF65-F5344CB8AC3E}">
        <p14:creationId xmlns:p14="http://schemas.microsoft.com/office/powerpoint/2010/main" val="1802795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 y="259398"/>
            <a:ext cx="9265709" cy="6949282"/>
          </a:xfrm>
        </p:spPr>
      </p:pic>
      <p:sp>
        <p:nvSpPr>
          <p:cNvPr id="3" name="TextBox 2"/>
          <p:cNvSpPr txBox="1"/>
          <p:nvPr/>
        </p:nvSpPr>
        <p:spPr>
          <a:xfrm>
            <a:off x="1066799" y="2133600"/>
            <a:ext cx="7467600" cy="3046988"/>
          </a:xfrm>
          <a:prstGeom prst="rect">
            <a:avLst/>
          </a:prstGeom>
          <a:noFill/>
        </p:spPr>
        <p:txBody>
          <a:bodyPr wrap="square" rtlCol="0">
            <a:spAutoFit/>
          </a:bodyPr>
          <a:lstStyle/>
          <a:p>
            <a:pPr marL="457200" lvl="0" indent="-457200">
              <a:buFont typeface="Arial" panose="020B0604020202020204" pitchFamily="34" charset="0"/>
              <a:buChar char="•"/>
            </a:pPr>
            <a:r>
              <a:rPr lang="en-US" sz="2400" dirty="0"/>
              <a:t>What is credibility</a:t>
            </a:r>
            <a:r>
              <a:rPr lang="en-US" sz="2400" dirty="0" smtClean="0"/>
              <a:t>?</a:t>
            </a:r>
          </a:p>
          <a:p>
            <a:pPr marL="457200" lvl="0" indent="-457200">
              <a:buFont typeface="Arial" panose="020B0604020202020204" pitchFamily="34" charset="0"/>
              <a:buChar char="•"/>
            </a:pPr>
            <a:r>
              <a:rPr lang="en-US" sz="2400" dirty="0" smtClean="0"/>
              <a:t>What are the qualifications and reputation of the author?</a:t>
            </a:r>
          </a:p>
          <a:p>
            <a:pPr marL="457200" lvl="0" indent="-457200">
              <a:buFont typeface="Arial" panose="020B0604020202020204" pitchFamily="34" charset="0"/>
              <a:buChar char="•"/>
            </a:pPr>
            <a:r>
              <a:rPr lang="en-US" sz="2400" dirty="0" smtClean="0"/>
              <a:t>Is it in agreement with other sources?</a:t>
            </a:r>
            <a:endParaRPr lang="en-US" sz="2400" dirty="0"/>
          </a:p>
          <a:p>
            <a:pPr marL="457200" lvl="0" indent="-457200">
              <a:buFont typeface="Arial" panose="020B0604020202020204" pitchFamily="34" charset="0"/>
              <a:buChar char="•"/>
            </a:pPr>
            <a:r>
              <a:rPr lang="en-US" sz="2400" dirty="0"/>
              <a:t>How do you determine if a source is credible?</a:t>
            </a:r>
          </a:p>
          <a:p>
            <a:pPr marL="457200" lvl="0" indent="-457200">
              <a:buFont typeface="Arial" panose="020B0604020202020204" pitchFamily="34" charset="0"/>
              <a:buChar char="•"/>
            </a:pPr>
            <a:r>
              <a:rPr lang="en-US" sz="2400" dirty="0"/>
              <a:t>What is bias</a:t>
            </a:r>
            <a:r>
              <a:rPr lang="en-US" sz="2400" dirty="0" smtClean="0"/>
              <a:t>?  What is the perspective of the author?</a:t>
            </a:r>
            <a:endParaRPr lang="en-US" sz="2400" dirty="0"/>
          </a:p>
          <a:p>
            <a:pPr marL="457200" lvl="0" indent="-457200">
              <a:buFont typeface="Arial" panose="020B0604020202020204" pitchFamily="34" charset="0"/>
              <a:buChar char="•"/>
            </a:pPr>
            <a:r>
              <a:rPr lang="en-US" sz="2400" dirty="0"/>
              <a:t>How do you determine bias in a source?</a:t>
            </a:r>
          </a:p>
          <a:p>
            <a:pPr marL="457200" indent="-457200">
              <a:buFont typeface="Arial" panose="020B0604020202020204" pitchFamily="34" charset="0"/>
              <a:buChar char="•"/>
            </a:pPr>
            <a:r>
              <a:rPr lang="en-US" sz="2400" dirty="0"/>
              <a:t>Can you compare credibility in two or more sources?</a:t>
            </a:r>
          </a:p>
        </p:txBody>
      </p:sp>
      <p:sp>
        <p:nvSpPr>
          <p:cNvPr id="6" name="Rectangle 5"/>
          <p:cNvSpPr/>
          <p:nvPr/>
        </p:nvSpPr>
        <p:spPr>
          <a:xfrm>
            <a:off x="1392198" y="1118989"/>
            <a:ext cx="6816803" cy="923330"/>
          </a:xfrm>
          <a:prstGeom prst="rect">
            <a:avLst/>
          </a:prstGeom>
          <a:noFill/>
        </p:spPr>
        <p:txBody>
          <a:bodyPr wrap="none" lIns="91440" tIns="45720" rIns="91440" bIns="45720">
            <a:spAutoFit/>
          </a:bodyPr>
          <a:lstStyle/>
          <a:p>
            <a:pPr algn="ctr"/>
            <a:r>
              <a:rPr lang="en-US"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How it will be assessed:</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18859869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6" name="Rectangle 5"/>
          <p:cNvSpPr/>
          <p:nvPr/>
        </p:nvSpPr>
        <p:spPr>
          <a:xfrm>
            <a:off x="1066800" y="4953000"/>
            <a:ext cx="7938655" cy="1200329"/>
          </a:xfrm>
          <a:prstGeom prst="rect">
            <a:avLst/>
          </a:prstGeom>
        </p:spPr>
        <p:txBody>
          <a:bodyPr wrap="square">
            <a:spAutoFit/>
          </a:bodyPr>
          <a:lstStyle/>
          <a:p>
            <a:r>
              <a:rPr lang="en-US" sz="2400" dirty="0"/>
              <a:t>Cite evidence for historical precedents to the rights incorporated in the Bill of Rights.</a:t>
            </a:r>
          </a:p>
          <a:p>
            <a:r>
              <a:rPr lang="en-US" sz="2400" dirty="0"/>
              <a:t> </a:t>
            </a:r>
          </a:p>
        </p:txBody>
      </p:sp>
      <p:sp>
        <p:nvSpPr>
          <p:cNvPr id="12" name="Rectangle 11"/>
          <p:cNvSpPr/>
          <p:nvPr/>
        </p:nvSpPr>
        <p:spPr>
          <a:xfrm>
            <a:off x="3200400" y="4183559"/>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6" name="Rectangle 15"/>
          <p:cNvSpPr/>
          <p:nvPr/>
        </p:nvSpPr>
        <p:spPr>
          <a:xfrm>
            <a:off x="1869823" y="384473"/>
            <a:ext cx="5450531"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Composition Book</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45430727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5-165-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945" y="-77788"/>
            <a:ext cx="5029200"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899530" y="76200"/>
            <a:ext cx="2971800" cy="1822450"/>
          </a:xfrm>
          <a:prstGeom prst="rect">
            <a:avLst/>
          </a:prstGeom>
          <a:noFill/>
          <a:ln w="7620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CC0000"/>
                </a:solidFill>
                <a:effectLst/>
                <a:latin typeface="Berlin" charset="0"/>
                <a:cs typeface="Arial" pitchFamily="34" charset="0"/>
              </a:rPr>
              <a:t>Bill </a:t>
            </a:r>
            <a:br>
              <a:rPr kumimoji="0" lang="en-US" altLang="en-US" sz="4000" b="1" i="0" u="none" strike="noStrike" cap="none" normalizeH="0" baseline="0" dirty="0" smtClean="0">
                <a:ln>
                  <a:noFill/>
                </a:ln>
                <a:solidFill>
                  <a:srgbClr val="CC0000"/>
                </a:solidFill>
                <a:effectLst/>
                <a:latin typeface="Berlin" charset="0"/>
                <a:cs typeface="Arial" pitchFamily="34" charset="0"/>
              </a:rPr>
            </a:br>
            <a:r>
              <a:rPr kumimoji="0" lang="en-US" altLang="en-US" sz="4000" b="1" i="0" u="none" strike="noStrike" cap="none" normalizeH="0" baseline="0" dirty="0" smtClean="0">
                <a:ln>
                  <a:noFill/>
                </a:ln>
                <a:solidFill>
                  <a:srgbClr val="CC0000"/>
                </a:solidFill>
                <a:effectLst/>
                <a:latin typeface="Berlin" charset="0"/>
                <a:cs typeface="Arial" pitchFamily="34" charset="0"/>
              </a:rPr>
              <a:t>of </a:t>
            </a:r>
            <a:br>
              <a:rPr kumimoji="0" lang="en-US" altLang="en-US" sz="4000" b="1" i="0" u="none" strike="noStrike" cap="none" normalizeH="0" baseline="0" dirty="0" smtClean="0">
                <a:ln>
                  <a:noFill/>
                </a:ln>
                <a:solidFill>
                  <a:srgbClr val="CC0000"/>
                </a:solidFill>
                <a:effectLst/>
                <a:latin typeface="Berlin" charset="0"/>
                <a:cs typeface="Arial" pitchFamily="34" charset="0"/>
              </a:rPr>
            </a:br>
            <a:r>
              <a:rPr kumimoji="0" lang="en-US" altLang="en-US" sz="4000" b="1" i="0" u="none" strike="noStrike" cap="none" normalizeH="0" baseline="0" dirty="0" smtClean="0">
                <a:ln>
                  <a:noFill/>
                </a:ln>
                <a:solidFill>
                  <a:srgbClr val="CC0000"/>
                </a:solidFill>
                <a:effectLst/>
                <a:latin typeface="Berlin" charset="0"/>
                <a:cs typeface="Arial" pitchFamily="34" charset="0"/>
              </a:rPr>
              <a:t>Rights</a:t>
            </a:r>
            <a:endParaRPr kumimoji="0" lang="en-US" alt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descr="http://wallpaperpanda.com/wallpapers/5Tj/9K8/5Tj9K88T8.jpg"/>
          <p:cNvPicPr>
            <a:picLocks noChangeAspect="1" noChangeArrowheads="1"/>
          </p:cNvPicPr>
          <p:nvPr/>
        </p:nvPicPr>
        <p:blipFill rotWithShape="1">
          <a:blip r:embed="rId3">
            <a:extLst>
              <a:ext uri="{28A0092B-C50C-407E-A947-70E740481C1C}">
                <a14:useLocalDpi xmlns:a14="http://schemas.microsoft.com/office/drawing/2010/main" val="0"/>
              </a:ext>
            </a:extLst>
          </a:blip>
          <a:srcRect r="90036"/>
          <a:stretch/>
        </p:blipFill>
        <p:spPr bwMode="auto">
          <a:xfrm>
            <a:off x="-228600" y="-136525"/>
            <a:ext cx="949036" cy="7143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0080" y="2209800"/>
            <a:ext cx="3281220" cy="4524315"/>
          </a:xfrm>
          <a:prstGeom prst="rect">
            <a:avLst/>
          </a:prstGeom>
          <a:noFill/>
        </p:spPr>
        <p:txBody>
          <a:bodyPr wrap="square" rtlCol="0">
            <a:spAutoFit/>
          </a:bodyPr>
          <a:lstStyle/>
          <a:p>
            <a:r>
              <a:rPr lang="en-US" sz="2400" dirty="0"/>
              <a:t>The Bill of Rights is derived from English law, </a:t>
            </a:r>
            <a:r>
              <a:rPr lang="en-US" sz="2400" u="sng" dirty="0"/>
              <a:t>ideas of the Enlightenment</a:t>
            </a:r>
            <a:r>
              <a:rPr lang="en-US" sz="2400" dirty="0"/>
              <a:t>, the </a:t>
            </a:r>
            <a:r>
              <a:rPr lang="en-US" sz="2400" u="sng" dirty="0"/>
              <a:t>experiences of the American colonists</a:t>
            </a:r>
            <a:r>
              <a:rPr lang="en-US" sz="2400" dirty="0"/>
              <a:t>, early experiences of self-government, and the national </a:t>
            </a:r>
            <a:r>
              <a:rPr lang="en-US" sz="2400" u="sng" dirty="0"/>
              <a:t>debate over the ratification of the Constitution of the United States.  </a:t>
            </a:r>
          </a:p>
        </p:txBody>
      </p:sp>
    </p:spTree>
    <p:extLst>
      <p:ext uri="{BB962C8B-B14F-4D97-AF65-F5344CB8AC3E}">
        <p14:creationId xmlns:p14="http://schemas.microsoft.com/office/powerpoint/2010/main" val="202539849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00200" y="76200"/>
            <a:ext cx="689169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POPULATION CHANGES</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1960’S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464857" y="5046678"/>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28</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8216602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9" y="990600"/>
            <a:ext cx="9171710" cy="4876800"/>
          </a:xfrm>
          <a:prstGeom prst="rect">
            <a:avLst/>
          </a:prstGeom>
        </p:spPr>
      </p:pic>
      <p:sp>
        <p:nvSpPr>
          <p:cNvPr id="7" name="Rectangle 6"/>
          <p:cNvSpPr/>
          <p:nvPr/>
        </p:nvSpPr>
        <p:spPr>
          <a:xfrm>
            <a:off x="877453" y="4634449"/>
            <a:ext cx="7389087" cy="461665"/>
          </a:xfrm>
          <a:prstGeom prst="rect">
            <a:avLst/>
          </a:prstGeom>
        </p:spPr>
        <p:txBody>
          <a:bodyPr wrap="square">
            <a:spAutoFit/>
          </a:bodyPr>
          <a:lstStyle/>
          <a:p>
            <a:r>
              <a:rPr lang="en-US" sz="2400" dirty="0"/>
              <a:t> </a:t>
            </a:r>
          </a:p>
        </p:txBody>
      </p:sp>
      <p:sp>
        <p:nvSpPr>
          <p:cNvPr id="6" name="Rectangle 5"/>
          <p:cNvSpPr/>
          <p:nvPr/>
        </p:nvSpPr>
        <p:spPr>
          <a:xfrm>
            <a:off x="1066800" y="2691251"/>
            <a:ext cx="7800516" cy="1323439"/>
          </a:xfrm>
          <a:prstGeom prst="rect">
            <a:avLst/>
          </a:prstGeom>
        </p:spPr>
        <p:txBody>
          <a:bodyPr wrap="square">
            <a:spAutoFit/>
          </a:bodyPr>
          <a:lstStyle/>
          <a:p>
            <a:r>
              <a:rPr lang="en-US" sz="2000" dirty="0"/>
              <a:t>Analyze the social and political effects of the continuing population flow from cities to suburbs, the internal migrations from the Rust Belt to the Sun Belt, and the increase in immigration resulting from passage of the 1965 Immigration Act.</a:t>
            </a:r>
          </a:p>
        </p:txBody>
      </p:sp>
      <p:sp>
        <p:nvSpPr>
          <p:cNvPr id="14" name="Rectangle 13"/>
          <p:cNvSpPr/>
          <p:nvPr/>
        </p:nvSpPr>
        <p:spPr>
          <a:xfrm>
            <a:off x="3429000" y="1787065"/>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82989593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73469" y="-152400"/>
            <a:ext cx="8229600" cy="1143000"/>
          </a:xfrm>
        </p:spPr>
        <p:txBody>
          <a:bodyPr>
            <a:normAutofit/>
          </a:bodyPr>
          <a:lstStyle/>
          <a:p>
            <a:r>
              <a:rPr lang="en-US" altLang="en-US" sz="3600" dirty="0" smtClean="0"/>
              <a:t>What is the Immigration Act of 1965?</a:t>
            </a:r>
          </a:p>
        </p:txBody>
      </p:sp>
      <p:sp>
        <p:nvSpPr>
          <p:cNvPr id="28675" name="Content Placeholder 2"/>
          <p:cNvSpPr>
            <a:spLocks noGrp="1"/>
          </p:cNvSpPr>
          <p:nvPr>
            <p:ph idx="1"/>
          </p:nvPr>
        </p:nvSpPr>
        <p:spPr>
          <a:xfrm>
            <a:off x="324051" y="762000"/>
            <a:ext cx="5638800" cy="4876800"/>
          </a:xfrm>
        </p:spPr>
        <p:txBody>
          <a:bodyPr>
            <a:normAutofit/>
          </a:bodyPr>
          <a:lstStyle/>
          <a:p>
            <a:r>
              <a:rPr lang="en-US" altLang="en-US" sz="2000" b="1" dirty="0" smtClean="0"/>
              <a:t>Immigration Act of 1965</a:t>
            </a:r>
            <a:r>
              <a:rPr lang="en-US" altLang="en-US" sz="2000" dirty="0" smtClean="0"/>
              <a:t>:  The 1965 act marked a radical break from the immigration policies of the past. The law as it stood then excluded Asians and Africans and preferred northern and western Europeans over southern and eastern ones</a:t>
            </a:r>
          </a:p>
          <a:p>
            <a:r>
              <a:rPr lang="en-US" altLang="en-US" sz="2000" dirty="0" smtClean="0"/>
              <a:t>Immigration changed America's </a:t>
            </a:r>
            <a:r>
              <a:rPr lang="en-US" altLang="en-US" sz="2000" u="sng" dirty="0" smtClean="0"/>
              <a:t>demographics, opening the doors to immigrants from Asia, Africa, and the Middle East. </a:t>
            </a:r>
            <a:r>
              <a:rPr lang="en-US" altLang="en-US" sz="2000" dirty="0" smtClean="0"/>
              <a:t>The Latin American population has also dramatically increased since 1965</a:t>
            </a:r>
          </a:p>
          <a:p>
            <a:endParaRPr lang="en-US" alt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888" y="1219200"/>
            <a:ext cx="2166112" cy="1981200"/>
          </a:xfrm>
          <a:prstGeom prst="rect">
            <a:avLst/>
          </a:prstGeom>
        </p:spPr>
      </p:pic>
      <p:sp>
        <p:nvSpPr>
          <p:cNvPr id="3" name="TextBox 2"/>
          <p:cNvSpPr txBox="1"/>
          <p:nvPr/>
        </p:nvSpPr>
        <p:spPr>
          <a:xfrm>
            <a:off x="762000" y="4343400"/>
            <a:ext cx="7620000" cy="2031325"/>
          </a:xfrm>
          <a:prstGeom prst="rect">
            <a:avLst/>
          </a:prstGeom>
          <a:noFill/>
        </p:spPr>
        <p:txBody>
          <a:bodyPr wrap="square" rtlCol="0">
            <a:spAutoFit/>
          </a:bodyPr>
          <a:lstStyle/>
          <a:p>
            <a:r>
              <a:rPr lang="en-US" b="1" dirty="0" smtClean="0"/>
              <a:t>Rust Belt:    </a:t>
            </a:r>
            <a:r>
              <a:rPr lang="en-US" dirty="0" smtClean="0"/>
              <a:t>The </a:t>
            </a:r>
            <a:r>
              <a:rPr lang="en-US" i="1" dirty="0"/>
              <a:t>Rust Belt</a:t>
            </a:r>
            <a:r>
              <a:rPr lang="en-US" dirty="0"/>
              <a:t> is a term for the region from the Great Lakes to the upper Midwest States, referring to economic decline, population loss, and urban decay due to the shrinking of its once-powerful industrial sector. </a:t>
            </a:r>
            <a:endParaRPr lang="en-US" dirty="0" smtClean="0"/>
          </a:p>
          <a:p>
            <a:endParaRPr lang="en-US" dirty="0"/>
          </a:p>
          <a:p>
            <a:r>
              <a:rPr lang="en-US" b="1" dirty="0" smtClean="0"/>
              <a:t>Sun Belt: </a:t>
            </a:r>
            <a:r>
              <a:rPr lang="en-US" dirty="0" smtClean="0"/>
              <a:t>this region has </a:t>
            </a:r>
            <a:r>
              <a:rPr lang="en-US" dirty="0"/>
              <a:t>seen substantial population growth since the 1960s from an influx of people seeking a warm and sunny climate, a surge in retiring baby boomers, and growing economic opportunities. </a:t>
            </a:r>
          </a:p>
        </p:txBody>
      </p:sp>
    </p:spTree>
    <p:extLst>
      <p:ext uri="{BB962C8B-B14F-4D97-AF65-F5344CB8AC3E}">
        <p14:creationId xmlns:p14="http://schemas.microsoft.com/office/powerpoint/2010/main" val="187983456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Rust Belt to Sun Belt</a:t>
            </a:r>
            <a:endParaRPr lang="en-US" dirty="0"/>
          </a:p>
        </p:txBody>
      </p:sp>
      <p:sp>
        <p:nvSpPr>
          <p:cNvPr id="3" name="Content Placeholder 2"/>
          <p:cNvSpPr>
            <a:spLocks noGrp="1"/>
          </p:cNvSpPr>
          <p:nvPr>
            <p:ph idx="1"/>
          </p:nvPr>
        </p:nvSpPr>
        <p:spPr>
          <a:xfrm>
            <a:off x="1143000" y="1268298"/>
            <a:ext cx="7620000" cy="5056302"/>
          </a:xfrm>
        </p:spPr>
        <p:txBody>
          <a:bodyPr>
            <a:normAutofit fontScale="85000" lnSpcReduction="10000"/>
          </a:bodyPr>
          <a:lstStyle/>
          <a:p>
            <a:r>
              <a:rPr lang="en-US" u="sng" dirty="0"/>
              <a:t>With the loss of economic opportunities </a:t>
            </a:r>
            <a:r>
              <a:rPr lang="en-US" dirty="0"/>
              <a:t>in the Rust Belt, it's no surprise that people started moving - and in large numbers. </a:t>
            </a:r>
            <a:endParaRPr lang="en-US" dirty="0" smtClean="0"/>
          </a:p>
          <a:p>
            <a:r>
              <a:rPr lang="en-US" dirty="0" smtClean="0"/>
              <a:t>From </a:t>
            </a:r>
            <a:r>
              <a:rPr lang="en-US" dirty="0"/>
              <a:t>the 1950s-1970s, Americans migrated in droves out of the Rust Belt. But where did they go? </a:t>
            </a:r>
          </a:p>
          <a:p>
            <a:r>
              <a:rPr lang="en-US" dirty="0"/>
              <a:t>Middle-class, generally white Americans moved </a:t>
            </a:r>
            <a:r>
              <a:rPr lang="en-US" u="sng" dirty="0"/>
              <a:t>to new housing developments called </a:t>
            </a:r>
            <a:r>
              <a:rPr lang="en-US" b="1" u="sng" dirty="0"/>
              <a:t>suburbs</a:t>
            </a:r>
            <a:r>
              <a:rPr lang="en-US" dirty="0"/>
              <a:t>. </a:t>
            </a:r>
            <a:endParaRPr lang="en-US" dirty="0" smtClean="0"/>
          </a:p>
          <a:p>
            <a:r>
              <a:rPr lang="en-US" u="sng" dirty="0" smtClean="0"/>
              <a:t>African </a:t>
            </a:r>
            <a:r>
              <a:rPr lang="en-US" u="sng" dirty="0"/>
              <a:t>American populations, still facing intense racial discrimination across the country, tended to move to new urban centers.</a:t>
            </a:r>
            <a:r>
              <a:rPr lang="en-US" dirty="0"/>
              <a:t> </a:t>
            </a:r>
          </a:p>
        </p:txBody>
      </p:sp>
      <p:pic>
        <p:nvPicPr>
          <p:cNvPr id="4"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37349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57910" y="1801091"/>
            <a:ext cx="4953000" cy="3260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9372" y="228600"/>
            <a:ext cx="7871643" cy="1754326"/>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COMPOSITION NOTEBOOK</a:t>
            </a:r>
          </a:p>
          <a:p>
            <a:pPr algn="ct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92960" y="5061519"/>
            <a:ext cx="412446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TECHNOLOGY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4218696" y="1047467"/>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29</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5073226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11" name="TextBox 10"/>
          <p:cNvSpPr txBox="1"/>
          <p:nvPr/>
        </p:nvSpPr>
        <p:spPr>
          <a:xfrm>
            <a:off x="1138380" y="1085118"/>
            <a:ext cx="6867235" cy="1569660"/>
          </a:xfrm>
          <a:prstGeom prst="rect">
            <a:avLst/>
          </a:prstGeom>
          <a:noFill/>
        </p:spPr>
        <p:txBody>
          <a:bodyPr wrap="square" rtlCol="0">
            <a:spAutoFit/>
          </a:bodyPr>
          <a:lstStyle/>
          <a:p>
            <a:r>
              <a:rPr lang="en-US" sz="2400" dirty="0"/>
              <a:t>An improved standard of living for many, combined with technological innovations in communication, transportation and industry resulted in social and cultural changes and tensions. </a:t>
            </a:r>
          </a:p>
        </p:txBody>
      </p:sp>
      <p:sp>
        <p:nvSpPr>
          <p:cNvPr id="13" name="TextBox 12"/>
          <p:cNvSpPr txBox="1"/>
          <p:nvPr/>
        </p:nvSpPr>
        <p:spPr>
          <a:xfrm>
            <a:off x="2530704" y="609597"/>
            <a:ext cx="4479695" cy="461665"/>
          </a:xfrm>
          <a:prstGeom prst="rect">
            <a:avLst/>
          </a:prstGeom>
          <a:noFill/>
        </p:spPr>
        <p:txBody>
          <a:bodyPr wrap="square" rtlCol="0">
            <a:spAutoFit/>
          </a:bodyPr>
          <a:lstStyle/>
          <a:p>
            <a:r>
              <a:rPr lang="en-US" sz="2400" b="1" dirty="0" smtClean="0"/>
              <a:t>COMPOSITION NOTEBOOK #23:</a:t>
            </a:r>
            <a:endParaRPr lang="en-US" sz="2400" b="1" dirty="0"/>
          </a:p>
        </p:txBody>
      </p:sp>
      <p:sp>
        <p:nvSpPr>
          <p:cNvPr id="6" name="Rectangle 5"/>
          <p:cNvSpPr/>
          <p:nvPr/>
        </p:nvSpPr>
        <p:spPr>
          <a:xfrm>
            <a:off x="616527" y="4796134"/>
            <a:ext cx="7938655" cy="461665"/>
          </a:xfrm>
          <a:prstGeom prst="rect">
            <a:avLst/>
          </a:prstGeom>
        </p:spPr>
        <p:txBody>
          <a:bodyPr wrap="square">
            <a:spAutoFit/>
          </a:bodyPr>
          <a:lstStyle/>
          <a:p>
            <a:endParaRPr lang="en-US" sz="2400" dirty="0"/>
          </a:p>
        </p:txBody>
      </p:sp>
      <p:sp>
        <p:nvSpPr>
          <p:cNvPr id="7" name="Rectangle 6"/>
          <p:cNvSpPr/>
          <p:nvPr/>
        </p:nvSpPr>
        <p:spPr>
          <a:xfrm>
            <a:off x="877453" y="4634449"/>
            <a:ext cx="7389087" cy="1569660"/>
          </a:xfrm>
          <a:prstGeom prst="rect">
            <a:avLst/>
          </a:prstGeom>
        </p:spPr>
        <p:txBody>
          <a:bodyPr wrap="square">
            <a:spAutoFit/>
          </a:bodyPr>
          <a:lstStyle/>
          <a:p>
            <a:r>
              <a:rPr lang="en-US" dirty="0" smtClean="0"/>
              <a:t> </a:t>
            </a:r>
            <a:r>
              <a:rPr lang="en-US" sz="2400" dirty="0"/>
              <a:t>Describe how an improved standard of living for many, combined with technological innovations in communication, transportation and industry resulted in social and cultural changes and tensions.</a:t>
            </a:r>
          </a:p>
        </p:txBody>
      </p:sp>
      <p:sp>
        <p:nvSpPr>
          <p:cNvPr id="14" name="Rectangle 13"/>
          <p:cNvSpPr/>
          <p:nvPr/>
        </p:nvSpPr>
        <p:spPr>
          <a:xfrm>
            <a:off x="3124200" y="4026693"/>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416248953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t>Technology</a:t>
            </a:r>
            <a:endParaRPr lang="en-US" b="1" dirty="0"/>
          </a:p>
        </p:txBody>
      </p:sp>
      <p:sp>
        <p:nvSpPr>
          <p:cNvPr id="3" name="Content Placeholder 2"/>
          <p:cNvSpPr>
            <a:spLocks noGrp="1"/>
          </p:cNvSpPr>
          <p:nvPr>
            <p:ph idx="1"/>
          </p:nvPr>
        </p:nvSpPr>
        <p:spPr>
          <a:xfrm>
            <a:off x="381000" y="762000"/>
            <a:ext cx="8229600" cy="4525963"/>
          </a:xfrm>
        </p:spPr>
        <p:txBody>
          <a:bodyPr/>
          <a:lstStyle/>
          <a:p>
            <a:pPr marL="0" lvl="0" indent="0" eaLnBrk="0" fontAlgn="base" hangingPunct="0">
              <a:spcAft>
                <a:spcPct val="0"/>
              </a:spcAft>
              <a:buNone/>
            </a:pPr>
            <a:r>
              <a:rPr lang="en-US" altLang="en-US" sz="2400" u="sng" dirty="0" smtClean="0">
                <a:latin typeface="Calibri" pitchFamily="34" charset="0"/>
              </a:rPr>
              <a:t>1920 </a:t>
            </a:r>
            <a:r>
              <a:rPr lang="en-US" altLang="en-US" sz="2400" u="sng" dirty="0">
                <a:latin typeface="Calibri" pitchFamily="34" charset="0"/>
              </a:rPr>
              <a:t>the first radio broadcast was made.  </a:t>
            </a:r>
            <a:r>
              <a:rPr lang="en-US" altLang="en-US" sz="2400" dirty="0">
                <a:latin typeface="Calibri" pitchFamily="34" charset="0"/>
              </a:rPr>
              <a:t>By the end of the decade more than one million families in America had </a:t>
            </a:r>
            <a:r>
              <a:rPr lang="en-US" altLang="en-US" sz="2400" dirty="0" smtClean="0">
                <a:latin typeface="Calibri" pitchFamily="34" charset="0"/>
              </a:rPr>
              <a:t>radios.  </a:t>
            </a:r>
            <a:r>
              <a:rPr lang="en-US" altLang="en-US" sz="2400" u="sng" dirty="0" smtClean="0">
                <a:latin typeface="Calibri" pitchFamily="34" charset="0"/>
              </a:rPr>
              <a:t>The </a:t>
            </a:r>
            <a:r>
              <a:rPr lang="en-US" altLang="en-US" sz="2400" u="sng" dirty="0">
                <a:latin typeface="Calibri" pitchFamily="34" charset="0"/>
              </a:rPr>
              <a:t>radio will create a common identity and culture amongst Americans</a:t>
            </a:r>
            <a:r>
              <a:rPr lang="en-US" altLang="en-US" sz="2400" u="sng" dirty="0" smtClean="0">
                <a:latin typeface="Calibri" pitchFamily="34" charset="0"/>
              </a:rPr>
              <a:t>. </a:t>
            </a:r>
          </a:p>
          <a:p>
            <a:pPr marL="0" lvl="0" indent="0" eaLnBrk="0" fontAlgn="base" hangingPunct="0">
              <a:spcAft>
                <a:spcPct val="0"/>
              </a:spcAft>
              <a:buNone/>
            </a:pPr>
            <a:r>
              <a:rPr lang="en-US" altLang="en-US" sz="2400" u="sng" dirty="0" smtClean="0">
                <a:latin typeface="Calibri" pitchFamily="34" charset="0"/>
              </a:rPr>
              <a:t>Automobiles were more affordable for everyone which increased the mobility of America.</a:t>
            </a:r>
          </a:p>
          <a:p>
            <a:pPr marL="0" lvl="0" indent="0" eaLnBrk="0" fontAlgn="base" hangingPunct="0">
              <a:spcAft>
                <a:spcPct val="0"/>
              </a:spcAft>
              <a:buNone/>
            </a:pPr>
            <a:endParaRPr lang="en-US" altLang="en-US" sz="2400" u="sng" dirty="0">
              <a:latin typeface="Calibri" pitchFamily="34" charset="0"/>
            </a:endParaRPr>
          </a:p>
          <a:p>
            <a:pPr marL="0" lvl="0" indent="0" eaLnBrk="0" fontAlgn="base" hangingPunct="0">
              <a:spcAft>
                <a:spcPct val="0"/>
              </a:spcAft>
              <a:buNone/>
            </a:pPr>
            <a:r>
              <a:rPr lang="en-US" altLang="en-US" sz="2400" b="1" dirty="0" smtClean="0">
                <a:latin typeface="Calibri" pitchFamily="34" charset="0"/>
              </a:rPr>
              <a:t>Assembly Line:  </a:t>
            </a:r>
            <a:r>
              <a:rPr lang="en-US" altLang="en-US" sz="2400" dirty="0" smtClean="0">
                <a:latin typeface="Calibri" pitchFamily="34" charset="0"/>
              </a:rPr>
              <a:t>able to produce goods quickly and at a lesser cost.  This brings down the cost to the consumer.</a:t>
            </a:r>
          </a:p>
          <a:p>
            <a:pPr marL="0" lvl="0" indent="0" eaLnBrk="0" fontAlgn="base" hangingPunct="0">
              <a:spcAft>
                <a:spcPct val="0"/>
              </a:spcAft>
              <a:buNone/>
            </a:pPr>
            <a:endParaRPr lang="en-US" altLang="en-US" sz="2400" u="sng" dirty="0">
              <a:latin typeface="Calibri" pitchFamily="34" charset="0"/>
            </a:endParaRPr>
          </a:p>
          <a:p>
            <a:pPr marL="0" indent="0">
              <a:buNone/>
            </a:pPr>
            <a:endParaRPr lang="en-US" dirty="0"/>
          </a:p>
        </p:txBody>
      </p:sp>
      <p:pic>
        <p:nvPicPr>
          <p:cNvPr id="1026" name="Picture 2" descr="http://www.capeoldradio.com/cor_picts/SEMP/25348/25348-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419600"/>
            <a:ext cx="3124200" cy="230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94299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9372" y="228600"/>
            <a:ext cx="7871643" cy="1754326"/>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COMPOSITION NOTEBOOK</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30</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31984" y="5013028"/>
            <a:ext cx="610955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1920’s Social Change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0732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00199" y="228600"/>
            <a:ext cx="6509987" cy="1754326"/>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CONTENT STATEMENT</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#3</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78692" y="4648200"/>
            <a:ext cx="5451364"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THESIS, SUPPORT,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REFUTE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828437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181" y="9939"/>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11" name="TextBox 10"/>
          <p:cNvSpPr txBox="1"/>
          <p:nvPr/>
        </p:nvSpPr>
        <p:spPr>
          <a:xfrm>
            <a:off x="1138380" y="1085118"/>
            <a:ext cx="6867235" cy="1200329"/>
          </a:xfrm>
          <a:prstGeom prst="rect">
            <a:avLst/>
          </a:prstGeom>
          <a:noFill/>
        </p:spPr>
        <p:txBody>
          <a:bodyPr wrap="square" rtlCol="0">
            <a:spAutoFit/>
          </a:bodyPr>
          <a:lstStyle/>
          <a:p>
            <a:r>
              <a:rPr lang="en-US" sz="2400" dirty="0"/>
              <a:t>Movements such as the Harlem Renaissance, African-American migration, women’s suffrage, and Prohibition all contributed to social change  </a:t>
            </a:r>
          </a:p>
        </p:txBody>
      </p:sp>
      <p:sp>
        <p:nvSpPr>
          <p:cNvPr id="13" name="TextBox 12"/>
          <p:cNvSpPr txBox="1"/>
          <p:nvPr/>
        </p:nvSpPr>
        <p:spPr>
          <a:xfrm>
            <a:off x="1905000" y="609598"/>
            <a:ext cx="5029200" cy="461665"/>
          </a:xfrm>
          <a:prstGeom prst="rect">
            <a:avLst/>
          </a:prstGeom>
          <a:noFill/>
        </p:spPr>
        <p:txBody>
          <a:bodyPr wrap="square" rtlCol="0">
            <a:spAutoFit/>
          </a:bodyPr>
          <a:lstStyle/>
          <a:p>
            <a:r>
              <a:rPr lang="en-US" sz="2400" b="1" dirty="0" smtClean="0"/>
              <a:t>COMPOSITION NOTEBOOK #24:</a:t>
            </a:r>
            <a:endParaRPr lang="en-US" sz="2400" b="1" dirty="0"/>
          </a:p>
        </p:txBody>
      </p:sp>
      <p:sp>
        <p:nvSpPr>
          <p:cNvPr id="6" name="Rectangle 5"/>
          <p:cNvSpPr/>
          <p:nvPr/>
        </p:nvSpPr>
        <p:spPr>
          <a:xfrm>
            <a:off x="616527" y="4796134"/>
            <a:ext cx="7938655" cy="461665"/>
          </a:xfrm>
          <a:prstGeom prst="rect">
            <a:avLst/>
          </a:prstGeom>
        </p:spPr>
        <p:txBody>
          <a:bodyPr wrap="square">
            <a:spAutoFit/>
          </a:bodyPr>
          <a:lstStyle/>
          <a:p>
            <a:endParaRPr lang="en-US" sz="2400" dirty="0"/>
          </a:p>
        </p:txBody>
      </p:sp>
      <p:sp>
        <p:nvSpPr>
          <p:cNvPr id="7" name="Rectangle 6"/>
          <p:cNvSpPr/>
          <p:nvPr/>
        </p:nvSpPr>
        <p:spPr>
          <a:xfrm>
            <a:off x="877453" y="4634449"/>
            <a:ext cx="7389087" cy="369332"/>
          </a:xfrm>
          <a:prstGeom prst="rect">
            <a:avLst/>
          </a:prstGeom>
        </p:spPr>
        <p:txBody>
          <a:bodyPr wrap="square">
            <a:spAutoFit/>
          </a:bodyPr>
          <a:lstStyle/>
          <a:p>
            <a:r>
              <a:rPr lang="en-US" dirty="0" smtClean="0"/>
              <a:t> </a:t>
            </a:r>
            <a:endParaRPr lang="en-US" sz="2400" dirty="0"/>
          </a:p>
        </p:txBody>
      </p:sp>
      <p:sp>
        <p:nvSpPr>
          <p:cNvPr id="3" name="Rectangle 2"/>
          <p:cNvSpPr/>
          <p:nvPr/>
        </p:nvSpPr>
        <p:spPr>
          <a:xfrm>
            <a:off x="1193096" y="4782378"/>
            <a:ext cx="7190510" cy="1200329"/>
          </a:xfrm>
          <a:prstGeom prst="rect">
            <a:avLst/>
          </a:prstGeom>
        </p:spPr>
        <p:txBody>
          <a:bodyPr wrap="square">
            <a:spAutoFit/>
          </a:bodyPr>
          <a:lstStyle/>
          <a:p>
            <a:r>
              <a:rPr lang="en-US" sz="2400" dirty="0"/>
              <a:t>Describe social changes that came from the Harlem Renaissance, African-American migration, women’s suffrage and Prohibition. </a:t>
            </a:r>
          </a:p>
        </p:txBody>
      </p:sp>
      <p:sp>
        <p:nvSpPr>
          <p:cNvPr id="14" name="Rectangle 13"/>
          <p:cNvSpPr/>
          <p:nvPr/>
        </p:nvSpPr>
        <p:spPr>
          <a:xfrm>
            <a:off x="3200400" y="4104499"/>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3245042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304800"/>
            <a:ext cx="8229600" cy="1143000"/>
          </a:xfrm>
        </p:spPr>
        <p:txBody>
          <a:bodyPr/>
          <a:lstStyle/>
          <a:p>
            <a:r>
              <a:rPr lang="en-US" b="1" dirty="0" smtClean="0"/>
              <a:t>African American Migration</a:t>
            </a:r>
            <a:endParaRPr lang="en-US" b="1" dirty="0"/>
          </a:p>
        </p:txBody>
      </p:sp>
      <p:sp>
        <p:nvSpPr>
          <p:cNvPr id="3" name="Content Placeholder 2"/>
          <p:cNvSpPr>
            <a:spLocks noGrp="1"/>
          </p:cNvSpPr>
          <p:nvPr>
            <p:ph idx="1"/>
          </p:nvPr>
        </p:nvSpPr>
        <p:spPr>
          <a:xfrm>
            <a:off x="838200" y="609600"/>
            <a:ext cx="8062281" cy="5943600"/>
          </a:xfrm>
        </p:spPr>
        <p:txBody>
          <a:bodyPr>
            <a:normAutofit fontScale="62500" lnSpcReduction="20000"/>
          </a:bodyPr>
          <a:lstStyle/>
          <a:p>
            <a:pPr marL="0" lvl="0" indent="0" eaLnBrk="0" fontAlgn="base" hangingPunct="0">
              <a:spcAft>
                <a:spcPct val="0"/>
              </a:spcAft>
              <a:buNone/>
            </a:pPr>
            <a:r>
              <a:rPr lang="en-US" altLang="en-US" sz="3600" b="1" dirty="0">
                <a:solidFill>
                  <a:srgbClr val="17375E"/>
                </a:solidFill>
                <a:latin typeface="Calibri" pitchFamily="34" charset="0"/>
              </a:rPr>
              <a:t>Why people migrated:</a:t>
            </a:r>
          </a:p>
          <a:p>
            <a:pPr marL="0" lvl="0" indent="0" eaLnBrk="0" fontAlgn="base" hangingPunct="0">
              <a:spcAft>
                <a:spcPct val="0"/>
              </a:spcAft>
              <a:buClr>
                <a:srgbClr val="17375E"/>
              </a:buClr>
              <a:buSzPts val="2400"/>
              <a:buFontTx/>
              <a:buChar char="•"/>
            </a:pPr>
            <a:r>
              <a:rPr lang="en-US" altLang="en-US" sz="3600" dirty="0">
                <a:solidFill>
                  <a:srgbClr val="17375E"/>
                </a:solidFill>
                <a:latin typeface="Calibri" pitchFamily="34" charset="0"/>
              </a:rPr>
              <a:t>To escape Jim Crow and the </a:t>
            </a:r>
            <a:endParaRPr lang="en-US" altLang="en-US" sz="3600" dirty="0" smtClean="0">
              <a:solidFill>
                <a:srgbClr val="17375E"/>
              </a:solidFill>
              <a:latin typeface="Calibri" pitchFamily="34" charset="0"/>
            </a:endParaRPr>
          </a:p>
          <a:p>
            <a:pPr marL="0" lvl="0" indent="0" eaLnBrk="0" fontAlgn="base" hangingPunct="0">
              <a:spcAft>
                <a:spcPct val="0"/>
              </a:spcAft>
              <a:buClr>
                <a:srgbClr val="17375E"/>
              </a:buClr>
              <a:buSzPts val="2400"/>
              <a:buNone/>
            </a:pPr>
            <a:r>
              <a:rPr lang="en-US" altLang="en-US" sz="3600" dirty="0">
                <a:solidFill>
                  <a:srgbClr val="17375E"/>
                </a:solidFill>
                <a:latin typeface="Calibri" pitchFamily="34" charset="0"/>
              </a:rPr>
              <a:t> </a:t>
            </a:r>
            <a:r>
              <a:rPr lang="en-US" altLang="en-US" sz="3600" dirty="0" smtClean="0">
                <a:solidFill>
                  <a:srgbClr val="17375E"/>
                </a:solidFill>
                <a:latin typeface="Calibri" pitchFamily="34" charset="0"/>
              </a:rPr>
              <a:t> segregated </a:t>
            </a:r>
            <a:r>
              <a:rPr lang="en-US" altLang="en-US" sz="3600" dirty="0">
                <a:solidFill>
                  <a:srgbClr val="17375E"/>
                </a:solidFill>
                <a:latin typeface="Calibri" pitchFamily="34" charset="0"/>
              </a:rPr>
              <a:t>South.</a:t>
            </a:r>
          </a:p>
          <a:p>
            <a:pPr marL="0" lvl="0" indent="0" eaLnBrk="0" fontAlgn="base" hangingPunct="0">
              <a:spcAft>
                <a:spcPct val="0"/>
              </a:spcAft>
              <a:buClr>
                <a:srgbClr val="17375E"/>
              </a:buClr>
              <a:buSzPts val="2400"/>
              <a:buFontTx/>
              <a:buChar char="•"/>
            </a:pPr>
            <a:r>
              <a:rPr lang="en-US" altLang="en-US" sz="3600" dirty="0">
                <a:solidFill>
                  <a:srgbClr val="17375E"/>
                </a:solidFill>
                <a:latin typeface="Calibri" pitchFamily="34" charset="0"/>
              </a:rPr>
              <a:t>To find jobs in the Northern cities.</a:t>
            </a:r>
          </a:p>
          <a:p>
            <a:pPr marL="0" lvl="0" indent="0" eaLnBrk="0" fontAlgn="base" hangingPunct="0">
              <a:spcAft>
                <a:spcPct val="0"/>
              </a:spcAft>
              <a:buClr>
                <a:srgbClr val="17375E"/>
              </a:buClr>
              <a:buSzPts val="2400"/>
              <a:buFontTx/>
              <a:buChar char="•"/>
            </a:pPr>
            <a:r>
              <a:rPr lang="en-US" altLang="en-US" sz="3600" dirty="0">
                <a:solidFill>
                  <a:srgbClr val="17375E"/>
                </a:solidFill>
                <a:latin typeface="Calibri" pitchFamily="34" charset="0"/>
              </a:rPr>
              <a:t>To find decent housing.</a:t>
            </a:r>
          </a:p>
          <a:p>
            <a:pPr marL="0" lvl="0" indent="0" eaLnBrk="0" fontAlgn="base" hangingPunct="0">
              <a:spcAft>
                <a:spcPct val="0"/>
              </a:spcAft>
              <a:buNone/>
            </a:pPr>
            <a:endParaRPr lang="en-US" altLang="en-US" sz="3600" dirty="0">
              <a:solidFill>
                <a:srgbClr val="17375E"/>
              </a:solidFill>
              <a:latin typeface="Calibri" pitchFamily="34" charset="0"/>
            </a:endParaRPr>
          </a:p>
          <a:p>
            <a:pPr marL="0" lvl="0" indent="0" eaLnBrk="0" fontAlgn="base" hangingPunct="0">
              <a:spcAft>
                <a:spcPct val="0"/>
              </a:spcAft>
              <a:buNone/>
            </a:pPr>
            <a:r>
              <a:rPr lang="en-US" altLang="en-US" sz="3600" b="1" dirty="0">
                <a:solidFill>
                  <a:srgbClr val="17375E"/>
                </a:solidFill>
                <a:latin typeface="Calibri" pitchFamily="34" charset="0"/>
              </a:rPr>
              <a:t>Results</a:t>
            </a:r>
            <a:r>
              <a:rPr lang="en-US" altLang="en-US" sz="3600" b="1" dirty="0" smtClean="0">
                <a:solidFill>
                  <a:srgbClr val="17375E"/>
                </a:solidFill>
                <a:latin typeface="Calibri" pitchFamily="34" charset="0"/>
              </a:rPr>
              <a:t>:</a:t>
            </a:r>
            <a:endParaRPr lang="en-US" altLang="en-US" sz="3600" dirty="0">
              <a:solidFill>
                <a:srgbClr val="17375E"/>
              </a:solidFill>
              <a:latin typeface="Calibri" pitchFamily="34" charset="0"/>
            </a:endParaRPr>
          </a:p>
          <a:p>
            <a:pPr marL="0" lvl="0" indent="0" eaLnBrk="0" fontAlgn="base" hangingPunct="0">
              <a:spcAft>
                <a:spcPct val="0"/>
              </a:spcAft>
              <a:buClr>
                <a:srgbClr val="17375E"/>
              </a:buClr>
              <a:buSzPts val="2400"/>
              <a:buFontTx/>
              <a:buChar char="•"/>
            </a:pPr>
            <a:r>
              <a:rPr lang="en-US" altLang="en-US" sz="3600" dirty="0">
                <a:solidFill>
                  <a:srgbClr val="17375E"/>
                </a:solidFill>
                <a:latin typeface="Calibri" pitchFamily="34" charset="0"/>
              </a:rPr>
              <a:t>More competition for jobs in the North.</a:t>
            </a:r>
          </a:p>
          <a:p>
            <a:pPr marL="0" lvl="0" indent="0" eaLnBrk="0" fontAlgn="base" hangingPunct="0">
              <a:spcAft>
                <a:spcPct val="0"/>
              </a:spcAft>
              <a:buClr>
                <a:srgbClr val="17375E"/>
              </a:buClr>
              <a:buSzPts val="2400"/>
              <a:buFontTx/>
              <a:buChar char="•"/>
            </a:pPr>
            <a:r>
              <a:rPr lang="en-US" altLang="en-US" sz="3600" dirty="0">
                <a:solidFill>
                  <a:srgbClr val="17375E"/>
                </a:solidFill>
                <a:latin typeface="Calibri" pitchFamily="34" charset="0"/>
              </a:rPr>
              <a:t>More competition for housing in the North.</a:t>
            </a:r>
          </a:p>
          <a:p>
            <a:pPr marL="0" lvl="0" indent="0" eaLnBrk="0" fontAlgn="base" hangingPunct="0">
              <a:spcAft>
                <a:spcPct val="0"/>
              </a:spcAft>
              <a:buClr>
                <a:srgbClr val="17375E"/>
              </a:buClr>
              <a:buSzPts val="2400"/>
              <a:buFontTx/>
              <a:buChar char="•"/>
            </a:pPr>
            <a:r>
              <a:rPr lang="en-US" altLang="en-US" sz="3600" dirty="0">
                <a:solidFill>
                  <a:srgbClr val="17375E"/>
                </a:solidFill>
                <a:latin typeface="Calibri" pitchFamily="34" charset="0"/>
              </a:rPr>
              <a:t>The growth of the NAACP and other Civil Rights groups.</a:t>
            </a:r>
          </a:p>
          <a:p>
            <a:pPr marL="0" lvl="0" indent="0" eaLnBrk="0" fontAlgn="base" hangingPunct="0">
              <a:spcAft>
                <a:spcPct val="0"/>
              </a:spcAft>
              <a:buClr>
                <a:srgbClr val="17375E"/>
              </a:buClr>
              <a:buSzPts val="2400"/>
              <a:buFontTx/>
              <a:buChar char="•"/>
            </a:pPr>
            <a:r>
              <a:rPr lang="en-US" altLang="en-US" sz="3600" dirty="0">
                <a:solidFill>
                  <a:srgbClr val="17375E"/>
                </a:solidFill>
                <a:latin typeface="Calibri" pitchFamily="34" charset="0"/>
              </a:rPr>
              <a:t>Less competition for jobs in the South</a:t>
            </a:r>
            <a:r>
              <a:rPr lang="en-US" altLang="en-US" sz="3600" dirty="0" smtClean="0">
                <a:solidFill>
                  <a:srgbClr val="17375E"/>
                </a:solidFill>
                <a:latin typeface="Calibri" pitchFamily="34" charset="0"/>
              </a:rPr>
              <a:t>.</a:t>
            </a:r>
          </a:p>
          <a:p>
            <a:pPr marL="0" lvl="0" indent="0" eaLnBrk="0" fontAlgn="base" hangingPunct="0">
              <a:spcAft>
                <a:spcPct val="0"/>
              </a:spcAft>
              <a:buClr>
                <a:srgbClr val="17375E"/>
              </a:buClr>
              <a:buSzPts val="2400"/>
              <a:buFontTx/>
              <a:buChar char="•"/>
            </a:pPr>
            <a:endParaRPr lang="en-US" altLang="en-US" sz="3600" dirty="0" smtClean="0">
              <a:solidFill>
                <a:srgbClr val="17375E"/>
              </a:solidFill>
              <a:latin typeface="Calibri" pitchFamily="34" charset="0"/>
            </a:endParaRPr>
          </a:p>
          <a:p>
            <a:pPr marL="0" lvl="0" indent="0" eaLnBrk="0" fontAlgn="base" hangingPunct="0">
              <a:spcAft>
                <a:spcPct val="0"/>
              </a:spcAft>
              <a:buClr>
                <a:srgbClr val="17375E"/>
              </a:buClr>
              <a:buSzPts val="2400"/>
              <a:buNone/>
            </a:pPr>
            <a:r>
              <a:rPr lang="en-US" altLang="en-US" sz="3600" b="1" dirty="0" smtClean="0">
                <a:solidFill>
                  <a:srgbClr val="FF0000"/>
                </a:solidFill>
                <a:latin typeface="Calibri" pitchFamily="34" charset="0"/>
              </a:rPr>
              <a:t>Other Movements</a:t>
            </a:r>
            <a:endParaRPr lang="en-US" altLang="en-US" sz="3600" b="1" dirty="0">
              <a:solidFill>
                <a:srgbClr val="FF0000"/>
              </a:solidFill>
              <a:latin typeface="Arial" pitchFamily="34" charset="0"/>
            </a:endParaRPr>
          </a:p>
          <a:p>
            <a:r>
              <a:rPr lang="en-US" dirty="0" smtClean="0"/>
              <a:t>The Harlem Renaissance establishes a venue for African Americans and their art.</a:t>
            </a:r>
          </a:p>
          <a:p>
            <a:r>
              <a:rPr lang="en-US" dirty="0" smtClean="0"/>
              <a:t>Women obtain the right to vote. 19</a:t>
            </a:r>
            <a:r>
              <a:rPr lang="en-US" baseline="30000" dirty="0" smtClean="0"/>
              <a:t>th</a:t>
            </a:r>
            <a:r>
              <a:rPr lang="en-US" dirty="0" smtClean="0"/>
              <a:t> Amendment</a:t>
            </a:r>
          </a:p>
          <a:p>
            <a:r>
              <a:rPr lang="en-US" dirty="0" smtClean="0"/>
              <a:t>Alcohol is prohibited to improve society.  18</a:t>
            </a:r>
            <a:r>
              <a:rPr lang="en-US" baseline="30000" dirty="0" smtClean="0"/>
              <a:t>th</a:t>
            </a:r>
            <a:r>
              <a:rPr lang="en-US" dirty="0" smtClean="0"/>
              <a:t> Amendment</a:t>
            </a:r>
            <a:endParaRPr lang="en-US" dirty="0"/>
          </a:p>
        </p:txBody>
      </p:sp>
      <p:pic>
        <p:nvPicPr>
          <p:cNvPr id="4" name="Picture 2" descr="http://rds.yahoo.com/_ylt=A0WTb_7b4ipNiSEAP0SjzbkF/SIG=12j5r8kqs/EXP=1294742619/**http%3a/www.cardsorbust.com/images/books/9780064434287-l.jpg.gif"/>
          <p:cNvPicPr>
            <a:picLocks noChangeAspect="1" noChangeArrowheads="1"/>
          </p:cNvPicPr>
          <p:nvPr/>
        </p:nvPicPr>
        <p:blipFill>
          <a:blip r:embed="rId2" cstate="print"/>
          <a:srcRect/>
          <a:stretch>
            <a:fillRect/>
          </a:stretch>
        </p:blipFill>
        <p:spPr bwMode="auto">
          <a:xfrm>
            <a:off x="5715000" y="762000"/>
            <a:ext cx="2804481" cy="2227639"/>
          </a:xfrm>
          <a:prstGeom prst="rect">
            <a:avLst/>
          </a:prstGeom>
          <a:noFill/>
        </p:spPr>
      </p:pic>
      <p:pic>
        <p:nvPicPr>
          <p:cNvPr id="5"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519793"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1761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55752" y="304800"/>
            <a:ext cx="47988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GLOBALIZATION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239477" y="4724400"/>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00578208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28600"/>
            <a:ext cx="9265709" cy="7315200"/>
          </a:xfrm>
        </p:spPr>
      </p:pic>
      <p:sp>
        <p:nvSpPr>
          <p:cNvPr id="3" name="TextBox 2"/>
          <p:cNvSpPr txBox="1"/>
          <p:nvPr/>
        </p:nvSpPr>
        <p:spPr>
          <a:xfrm>
            <a:off x="762000" y="2590800"/>
            <a:ext cx="7083287" cy="1569660"/>
          </a:xfrm>
          <a:prstGeom prst="rect">
            <a:avLst/>
          </a:prstGeom>
          <a:noFill/>
        </p:spPr>
        <p:txBody>
          <a:bodyPr wrap="square" rtlCol="0">
            <a:spAutoFit/>
          </a:bodyPr>
          <a:lstStyle/>
          <a:p>
            <a:pPr marL="457200" lvl="0" indent="-457200">
              <a:buFont typeface="Arial" panose="020B0604020202020204" pitchFamily="34" charset="0"/>
              <a:buChar char="•"/>
            </a:pPr>
            <a:r>
              <a:rPr lang="en-US" altLang="en-US" sz="3200" dirty="0"/>
              <a:t>What is globalization?  Give examples of how the world has become more connected.</a:t>
            </a:r>
            <a:endParaRPr lang="en-US" sz="3200" dirty="0"/>
          </a:p>
        </p:txBody>
      </p:sp>
      <p:sp>
        <p:nvSpPr>
          <p:cNvPr id="8" name="Rectangle 7"/>
          <p:cNvSpPr/>
          <p:nvPr/>
        </p:nvSpPr>
        <p:spPr>
          <a:xfrm>
            <a:off x="1219200" y="1488850"/>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8683128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228600" y="304800"/>
            <a:ext cx="7696200" cy="6858000"/>
          </a:xfrm>
        </p:spPr>
        <p:txBody>
          <a:bodyPr>
            <a:normAutofit/>
          </a:bodyPr>
          <a:lstStyle/>
          <a:p>
            <a:pPr eaLnBrk="1" hangingPunct="1">
              <a:buFontTx/>
              <a:buNone/>
            </a:pPr>
            <a:r>
              <a:rPr lang="en-US" altLang="en-US" sz="2400" b="1" dirty="0" smtClean="0"/>
              <a:t>Globalization:  </a:t>
            </a:r>
            <a:r>
              <a:rPr lang="en-US" altLang="en-US" sz="2400" dirty="0" smtClean="0"/>
              <a:t>the act, process, or policy of making something worldwide in scope or application. </a:t>
            </a:r>
            <a:endParaRPr lang="en-US" altLang="en-US" sz="2400" b="1" dirty="0" smtClean="0"/>
          </a:p>
          <a:p>
            <a:pPr eaLnBrk="1" hangingPunct="1">
              <a:buFontTx/>
              <a:buNone/>
            </a:pPr>
            <a:r>
              <a:rPr lang="en-US" altLang="en-US" sz="2400" b="1" dirty="0" smtClean="0"/>
              <a:t>1. The Internet</a:t>
            </a:r>
            <a:r>
              <a:rPr lang="en-US" altLang="en-US" sz="2400" dirty="0" smtClean="0"/>
              <a:t>:  people from all parts of the world can communicate quickly and efficiently. </a:t>
            </a:r>
            <a:endParaRPr lang="en-US" altLang="en-US" sz="2400" b="1" dirty="0" smtClean="0"/>
          </a:p>
          <a:p>
            <a:pPr eaLnBrk="1" hangingPunct="1">
              <a:buFontTx/>
              <a:buNone/>
            </a:pPr>
            <a:r>
              <a:rPr lang="en-US" altLang="en-US" sz="2400" b="1" dirty="0" smtClean="0"/>
              <a:t>2. Airplanes:</a:t>
            </a:r>
            <a:r>
              <a:rPr lang="en-US" altLang="en-US" sz="2400" dirty="0" smtClean="0"/>
              <a:t>  travel is quicker by plane than by ship today which makes overseas travel more appealing for business.</a:t>
            </a:r>
            <a:endParaRPr lang="en-US" altLang="en-US" sz="2400" b="1" dirty="0" smtClean="0"/>
          </a:p>
          <a:p>
            <a:pPr eaLnBrk="1" hangingPunct="1">
              <a:buFontTx/>
              <a:buNone/>
            </a:pPr>
            <a:r>
              <a:rPr lang="en-US" altLang="en-US" sz="2400" b="1" dirty="0" smtClean="0"/>
              <a:t>3. Satellites:</a:t>
            </a:r>
            <a:r>
              <a:rPr lang="en-US" altLang="en-US" sz="2400" dirty="0" smtClean="0"/>
              <a:t>  television news can transmit information over long distances instantaneously.</a:t>
            </a:r>
            <a:endParaRPr lang="en-US" altLang="en-US" sz="2400" b="1" dirty="0" smtClean="0"/>
          </a:p>
          <a:p>
            <a:pPr eaLnBrk="1" hangingPunct="1">
              <a:buFontTx/>
              <a:buNone/>
            </a:pPr>
            <a:r>
              <a:rPr lang="en-US" altLang="en-US" sz="2400" b="1" dirty="0" smtClean="0"/>
              <a:t>4. Cell Phones</a:t>
            </a:r>
            <a:r>
              <a:rPr lang="en-US" altLang="en-US" sz="2400" dirty="0" smtClean="0"/>
              <a:t>:  people can maintain contact with others from any location.</a:t>
            </a:r>
            <a:endParaRPr lang="en-US" altLang="en-US" sz="2400" b="1" dirty="0" smtClean="0"/>
          </a:p>
          <a:p>
            <a:pPr eaLnBrk="1" hangingPunct="1">
              <a:buFontTx/>
              <a:buNone/>
            </a:pPr>
            <a:r>
              <a:rPr lang="en-US" altLang="en-US" sz="2400" dirty="0" smtClean="0"/>
              <a:t> </a:t>
            </a:r>
            <a:endParaRPr lang="en-US" altLang="en-US" sz="2400" b="1" dirty="0" smtClean="0"/>
          </a:p>
          <a:p>
            <a:pPr eaLnBrk="1" hangingPunct="1">
              <a:buFontTx/>
              <a:buNone/>
            </a:pPr>
            <a:r>
              <a:rPr lang="en-US" altLang="en-US" sz="2400" b="1" dirty="0" smtClean="0"/>
              <a:t>Global Economy:  </a:t>
            </a:r>
            <a:r>
              <a:rPr lang="en-US" altLang="en-US" sz="2400" dirty="0" smtClean="0"/>
              <a:t>the interconnections </a:t>
            </a:r>
          </a:p>
          <a:p>
            <a:pPr eaLnBrk="1" hangingPunct="1">
              <a:buFontTx/>
              <a:buNone/>
            </a:pPr>
            <a:r>
              <a:rPr lang="en-US" altLang="en-US" sz="2400" dirty="0" smtClean="0"/>
              <a:t>of the market that go beyond the </a:t>
            </a:r>
          </a:p>
          <a:p>
            <a:pPr eaLnBrk="1" hangingPunct="1">
              <a:buFontTx/>
              <a:buNone/>
            </a:pPr>
            <a:r>
              <a:rPr lang="en-US" altLang="en-US" sz="2400" dirty="0" smtClean="0"/>
              <a:t>national boundaries.</a:t>
            </a:r>
            <a:endParaRPr lang="en-US" altLang="en-US" sz="2400" b="1" dirty="0" smtClean="0"/>
          </a:p>
          <a:p>
            <a:pPr eaLnBrk="1" hangingPunct="1">
              <a:buFontTx/>
              <a:buNone/>
            </a:pPr>
            <a:r>
              <a:rPr lang="en-US" altLang="en-US" sz="2400" dirty="0" smtClean="0"/>
              <a:t>   </a:t>
            </a:r>
            <a:endParaRPr lang="en-US" altLang="en-US" sz="2400" b="1" dirty="0" smtClean="0"/>
          </a:p>
          <a:p>
            <a:pPr eaLnBrk="1" hangingPunct="1">
              <a:buFontTx/>
              <a:buNone/>
            </a:pPr>
            <a:r>
              <a:rPr lang="en-US" altLang="en-US" sz="2000" b="1" dirty="0" smtClean="0"/>
              <a:t> </a:t>
            </a:r>
            <a:endParaRPr lang="en-US" altLang="en-US" sz="2000" dirty="0" smtClean="0"/>
          </a:p>
          <a:p>
            <a:pPr eaLnBrk="1" hangingPunct="1">
              <a:buFontTx/>
              <a:buNone/>
            </a:pPr>
            <a:endParaRPr lang="en-US" altLang="en-US" sz="2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055" y="4114800"/>
            <a:ext cx="3860800" cy="2895600"/>
          </a:xfrm>
          <a:prstGeom prst="rect">
            <a:avLst/>
          </a:prstGeom>
        </p:spPr>
      </p:pic>
    </p:spTree>
    <p:extLst>
      <p:ext uri="{BB962C8B-B14F-4D97-AF65-F5344CB8AC3E}">
        <p14:creationId xmlns:p14="http://schemas.microsoft.com/office/powerpoint/2010/main" val="2818930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67" y="1671658"/>
            <a:ext cx="8976624" cy="2585323"/>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ONES WE </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DIDN’T ENTER INTO THE BOOK</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BUT WE DID COVER IN CLASS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6778599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9372" y="228600"/>
            <a:ext cx="7871643" cy="1754326"/>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COMPOSITION NOTEBOOK</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22</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43502" y="5061519"/>
            <a:ext cx="462338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RED SCARE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9468701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11" name="TextBox 10"/>
          <p:cNvSpPr txBox="1"/>
          <p:nvPr/>
        </p:nvSpPr>
        <p:spPr>
          <a:xfrm>
            <a:off x="1103743" y="1308555"/>
            <a:ext cx="6867235" cy="1200329"/>
          </a:xfrm>
          <a:prstGeom prst="rect">
            <a:avLst/>
          </a:prstGeom>
          <a:noFill/>
        </p:spPr>
        <p:txBody>
          <a:bodyPr wrap="square" rtlCol="0">
            <a:spAutoFit/>
          </a:bodyPr>
          <a:lstStyle/>
          <a:p>
            <a:r>
              <a:rPr lang="en-US" sz="2400" dirty="0"/>
              <a:t>Racial intolerance, anti-immigrant attitudes and the Red Scare contributed to social unrest after World War I. </a:t>
            </a:r>
          </a:p>
        </p:txBody>
      </p:sp>
      <p:sp>
        <p:nvSpPr>
          <p:cNvPr id="13" name="TextBox 12"/>
          <p:cNvSpPr txBox="1"/>
          <p:nvPr/>
        </p:nvSpPr>
        <p:spPr>
          <a:xfrm>
            <a:off x="2895598" y="609598"/>
            <a:ext cx="3657602" cy="461665"/>
          </a:xfrm>
          <a:prstGeom prst="rect">
            <a:avLst/>
          </a:prstGeom>
          <a:noFill/>
        </p:spPr>
        <p:txBody>
          <a:bodyPr wrap="square" rtlCol="0">
            <a:spAutoFit/>
          </a:bodyPr>
          <a:lstStyle/>
          <a:p>
            <a:r>
              <a:rPr lang="en-US" sz="2400" b="1" dirty="0" smtClean="0"/>
              <a:t>COMPOSITION BOOK #22</a:t>
            </a:r>
            <a:endParaRPr lang="en-US" sz="2400" b="1" dirty="0"/>
          </a:p>
        </p:txBody>
      </p:sp>
      <p:sp>
        <p:nvSpPr>
          <p:cNvPr id="6" name="Rectangle 5"/>
          <p:cNvSpPr/>
          <p:nvPr/>
        </p:nvSpPr>
        <p:spPr>
          <a:xfrm>
            <a:off x="616527" y="4796134"/>
            <a:ext cx="7938655" cy="461665"/>
          </a:xfrm>
          <a:prstGeom prst="rect">
            <a:avLst/>
          </a:prstGeom>
        </p:spPr>
        <p:txBody>
          <a:bodyPr wrap="square">
            <a:spAutoFit/>
          </a:bodyPr>
          <a:lstStyle/>
          <a:p>
            <a:endParaRPr lang="en-US" sz="2400" dirty="0"/>
          </a:p>
        </p:txBody>
      </p:sp>
      <p:sp>
        <p:nvSpPr>
          <p:cNvPr id="7" name="Rectangle 6"/>
          <p:cNvSpPr/>
          <p:nvPr/>
        </p:nvSpPr>
        <p:spPr>
          <a:xfrm>
            <a:off x="931715" y="4789435"/>
            <a:ext cx="7239000" cy="1200329"/>
          </a:xfrm>
          <a:prstGeom prst="rect">
            <a:avLst/>
          </a:prstGeom>
        </p:spPr>
        <p:txBody>
          <a:bodyPr wrap="square">
            <a:spAutoFit/>
          </a:bodyPr>
          <a:lstStyle/>
          <a:p>
            <a:r>
              <a:rPr lang="en-US" sz="2400" dirty="0"/>
              <a:t>Describe how racial intolerance, anti-immigrant attitudes and the Red Scare contributed to social unrest after World War I.</a:t>
            </a:r>
          </a:p>
        </p:txBody>
      </p:sp>
      <p:sp>
        <p:nvSpPr>
          <p:cNvPr id="14" name="Rectangle 13"/>
          <p:cNvSpPr/>
          <p:nvPr/>
        </p:nvSpPr>
        <p:spPr>
          <a:xfrm>
            <a:off x="3489093" y="4040548"/>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45651914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r>
              <a:rPr lang="en-US" b="1" dirty="0" smtClean="0"/>
              <a:t>Red Scare</a:t>
            </a:r>
            <a:endParaRPr lang="en-US" b="1" dirty="0"/>
          </a:p>
        </p:txBody>
      </p:sp>
      <p:sp>
        <p:nvSpPr>
          <p:cNvPr id="3" name="Content Placeholder 2"/>
          <p:cNvSpPr>
            <a:spLocks noGrp="1"/>
          </p:cNvSpPr>
          <p:nvPr>
            <p:ph idx="1"/>
          </p:nvPr>
        </p:nvSpPr>
        <p:spPr>
          <a:xfrm>
            <a:off x="1524000" y="838200"/>
            <a:ext cx="7391400" cy="5334000"/>
          </a:xfrm>
        </p:spPr>
        <p:txBody>
          <a:bodyPr>
            <a:normAutofit/>
          </a:bodyPr>
          <a:lstStyle/>
          <a:p>
            <a:pPr marL="0" indent="0" eaLnBrk="0" fontAlgn="base" hangingPunct="0">
              <a:spcAft>
                <a:spcPct val="0"/>
              </a:spcAft>
              <a:buClr>
                <a:schemeClr val="tx1"/>
              </a:buClr>
              <a:buSzPts val="2700"/>
              <a:buFont typeface="Wingdings" pitchFamily="2" charset="2"/>
              <a:buChar char="ü"/>
            </a:pPr>
            <a:r>
              <a:rPr lang="en-US" altLang="en-US" sz="2600" u="sng" dirty="0">
                <a:latin typeface="Calibri" pitchFamily="34" charset="0"/>
              </a:rPr>
              <a:t>Red Scare was an intense fear of communism </a:t>
            </a:r>
            <a:r>
              <a:rPr lang="en-US" altLang="en-US" sz="2600" dirty="0">
                <a:latin typeface="Calibri" pitchFamily="34" charset="0"/>
              </a:rPr>
              <a:t>and other extreme ideas.  The </a:t>
            </a:r>
            <a:r>
              <a:rPr lang="en-US" altLang="en-US" sz="2600" u="sng" dirty="0">
                <a:latin typeface="Calibri" pitchFamily="34" charset="0"/>
              </a:rPr>
              <a:t>fear included the idea that there was a threat to takeover the government of the United States</a:t>
            </a:r>
            <a:r>
              <a:rPr lang="en-US" altLang="en-US" sz="2600" dirty="0">
                <a:latin typeface="Calibri" pitchFamily="34" charset="0"/>
              </a:rPr>
              <a:t>.</a:t>
            </a:r>
          </a:p>
          <a:p>
            <a:pPr marL="0" indent="0" eaLnBrk="0" fontAlgn="base" hangingPunct="0">
              <a:spcAft>
                <a:spcPct val="0"/>
              </a:spcAft>
              <a:buClr>
                <a:schemeClr val="tx1"/>
              </a:buClr>
              <a:buSzPts val="2700"/>
              <a:buFont typeface="Wingdings" pitchFamily="2" charset="2"/>
              <a:buChar char="ü"/>
            </a:pPr>
            <a:r>
              <a:rPr lang="en-US" altLang="en-US" sz="2600" dirty="0">
                <a:latin typeface="Calibri" pitchFamily="34" charset="0"/>
              </a:rPr>
              <a:t>The </a:t>
            </a:r>
            <a:r>
              <a:rPr lang="en-US" altLang="en-US" sz="2600" u="sng" dirty="0">
                <a:latin typeface="Calibri" pitchFamily="34" charset="0"/>
              </a:rPr>
              <a:t>color red </a:t>
            </a:r>
            <a:r>
              <a:rPr lang="en-US" altLang="en-US" sz="2600" dirty="0">
                <a:latin typeface="Calibri" pitchFamily="34" charset="0"/>
              </a:rPr>
              <a:t>has come to symbolize the idea of communism.</a:t>
            </a:r>
          </a:p>
          <a:p>
            <a:pPr marL="0" indent="0" eaLnBrk="0" fontAlgn="base" hangingPunct="0">
              <a:spcAft>
                <a:spcPct val="0"/>
              </a:spcAft>
              <a:buClr>
                <a:schemeClr val="tx1"/>
              </a:buClr>
              <a:buSzPts val="2700"/>
              <a:buFont typeface="Wingdings" pitchFamily="2" charset="2"/>
              <a:buChar char="ü"/>
            </a:pPr>
            <a:r>
              <a:rPr lang="en-US" altLang="en-US" sz="2600" u="sng" dirty="0">
                <a:latin typeface="Calibri" pitchFamily="34" charset="0"/>
              </a:rPr>
              <a:t>People were quick to take action against anything or anyone who they thought was Anti-American.</a:t>
            </a:r>
            <a:endParaRPr lang="en-US" altLang="en-US" sz="2600" dirty="0">
              <a:latin typeface="Calibri" pitchFamily="34" charset="0"/>
            </a:endParaRPr>
          </a:p>
          <a:p>
            <a:pPr marL="0" indent="0" eaLnBrk="0" fontAlgn="base" hangingPunct="0">
              <a:spcAft>
                <a:spcPct val="0"/>
              </a:spcAft>
              <a:buClr>
                <a:schemeClr val="tx1"/>
              </a:buClr>
              <a:buSzPts val="2700"/>
              <a:buFont typeface="Wingdings" pitchFamily="2" charset="2"/>
              <a:buChar char="ü"/>
            </a:pPr>
            <a:r>
              <a:rPr lang="en-US" altLang="en-US" sz="2600" dirty="0">
                <a:latin typeface="Calibri" pitchFamily="34" charset="0"/>
              </a:rPr>
              <a:t>People called for Communists in the country to be jailed or driven out of the country</a:t>
            </a:r>
            <a:r>
              <a:rPr lang="en-US" altLang="en-US" sz="2600" dirty="0" smtClean="0">
                <a:latin typeface="Calibri" pitchFamily="34" charset="0"/>
              </a:rPr>
              <a:t>.</a:t>
            </a:r>
          </a:p>
          <a:p>
            <a:pPr marL="0" indent="0" eaLnBrk="0" fontAlgn="base" hangingPunct="0">
              <a:spcAft>
                <a:spcPct val="0"/>
              </a:spcAft>
              <a:buClr>
                <a:schemeClr val="tx1"/>
              </a:buClr>
              <a:buSzPts val="2700"/>
              <a:buFont typeface="Wingdings" pitchFamily="2" charset="2"/>
              <a:buChar char="ü"/>
            </a:pPr>
            <a:endParaRPr lang="en-US" altLang="en-US" sz="2600" dirty="0">
              <a:latin typeface="Calibri" pitchFamily="34" charset="0"/>
            </a:endParaRPr>
          </a:p>
          <a:p>
            <a:pPr marL="0" indent="0" eaLnBrk="0" fontAlgn="base" hangingPunct="0">
              <a:spcAft>
                <a:spcPct val="0"/>
              </a:spcAft>
              <a:buClr>
                <a:schemeClr val="tx1"/>
              </a:buClr>
              <a:buSzPts val="2700"/>
              <a:buNone/>
            </a:pPr>
            <a:r>
              <a:rPr lang="en-US" altLang="en-US" sz="2600" b="1" dirty="0" smtClean="0">
                <a:latin typeface="Calibri" pitchFamily="34" charset="0"/>
              </a:rPr>
              <a:t>Examples:  </a:t>
            </a:r>
            <a:r>
              <a:rPr lang="en-US" altLang="en-US" sz="2600" dirty="0" smtClean="0">
                <a:latin typeface="Calibri" pitchFamily="34" charset="0"/>
              </a:rPr>
              <a:t>Palmer Raids and Sacco and Vanzetti</a:t>
            </a:r>
            <a:endParaRPr lang="en-US" altLang="en-US" sz="2600" dirty="0">
              <a:latin typeface="Calibri" pitchFamily="34" charset="0"/>
            </a:endParaRPr>
          </a:p>
          <a:p>
            <a:endParaRPr lang="en-US" dirty="0"/>
          </a:p>
        </p:txBody>
      </p:sp>
      <p:pic>
        <p:nvPicPr>
          <p:cNvPr id="6"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274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10417" y="228600"/>
            <a:ext cx="6089552" cy="1754326"/>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COMPOSTION BOOK</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#25</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54130" y="4876800"/>
            <a:ext cx="8189870"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GREAT DEPRESSION/NEW DEAL</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0732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90181" cy="3778597"/>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33800"/>
            <a:ext cx="9171710" cy="3270545"/>
          </a:xfrm>
          <a:prstGeom prst="rect">
            <a:avLst/>
          </a:prstGeom>
        </p:spPr>
      </p:pic>
      <p:sp>
        <p:nvSpPr>
          <p:cNvPr id="3" name="TextBox 2"/>
          <p:cNvSpPr txBox="1"/>
          <p:nvPr/>
        </p:nvSpPr>
        <p:spPr>
          <a:xfrm>
            <a:off x="1057766" y="5029200"/>
            <a:ext cx="7181272" cy="1631216"/>
          </a:xfrm>
          <a:prstGeom prst="rect">
            <a:avLst/>
          </a:prstGeom>
          <a:noFill/>
        </p:spPr>
        <p:txBody>
          <a:bodyPr wrap="square" rtlCol="0">
            <a:spAutoFit/>
          </a:bodyPr>
          <a:lstStyle/>
          <a:p>
            <a:r>
              <a:rPr lang="en-US" sz="3600" dirty="0"/>
              <a:t>Develop a thesis and use evidence to support or refute a position. </a:t>
            </a:r>
          </a:p>
          <a:p>
            <a:r>
              <a:rPr lang="en-US" sz="2800" b="1" dirty="0"/>
              <a:t> </a:t>
            </a:r>
            <a:endParaRPr lang="en-US" sz="2800" dirty="0"/>
          </a:p>
        </p:txBody>
      </p:sp>
      <p:sp>
        <p:nvSpPr>
          <p:cNvPr id="10" name="Rectangle 9"/>
          <p:cNvSpPr/>
          <p:nvPr/>
        </p:nvSpPr>
        <p:spPr>
          <a:xfrm>
            <a:off x="821649" y="1167062"/>
            <a:ext cx="7653505"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Expectations for Learning:</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Rectangle 8"/>
          <p:cNvSpPr/>
          <p:nvPr/>
        </p:nvSpPr>
        <p:spPr>
          <a:xfrm>
            <a:off x="3124200" y="4259759"/>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72601769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195935"/>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5936"/>
            <a:ext cx="9171710" cy="3890664"/>
          </a:xfrm>
          <a:prstGeom prst="rect">
            <a:avLst/>
          </a:prstGeom>
        </p:spPr>
      </p:pic>
      <p:sp>
        <p:nvSpPr>
          <p:cNvPr id="11" name="TextBox 10"/>
          <p:cNvSpPr txBox="1"/>
          <p:nvPr/>
        </p:nvSpPr>
        <p:spPr>
          <a:xfrm>
            <a:off x="1138380" y="1085118"/>
            <a:ext cx="6867235" cy="1323439"/>
          </a:xfrm>
          <a:prstGeom prst="rect">
            <a:avLst/>
          </a:prstGeom>
          <a:noFill/>
        </p:spPr>
        <p:txBody>
          <a:bodyPr wrap="square" rtlCol="0">
            <a:spAutoFit/>
          </a:bodyPr>
          <a:lstStyle/>
          <a:p>
            <a:r>
              <a:rPr lang="en-US" sz="2000" dirty="0"/>
              <a:t>The Great Depression was caused, in part, by the federal government’s monetary policies, stock market speculation and increasing consumer debt. The role of the federal government expanded as a result of the Great Depression. </a:t>
            </a:r>
          </a:p>
        </p:txBody>
      </p:sp>
      <p:sp>
        <p:nvSpPr>
          <p:cNvPr id="6" name="Rectangle 5"/>
          <p:cNvSpPr/>
          <p:nvPr/>
        </p:nvSpPr>
        <p:spPr>
          <a:xfrm>
            <a:off x="616527" y="4796134"/>
            <a:ext cx="7938655" cy="461665"/>
          </a:xfrm>
          <a:prstGeom prst="rect">
            <a:avLst/>
          </a:prstGeom>
        </p:spPr>
        <p:txBody>
          <a:bodyPr wrap="square">
            <a:spAutoFit/>
          </a:bodyPr>
          <a:lstStyle/>
          <a:p>
            <a:endParaRPr lang="en-US" sz="2400" dirty="0"/>
          </a:p>
        </p:txBody>
      </p:sp>
      <p:sp>
        <p:nvSpPr>
          <p:cNvPr id="7" name="Rectangle 6"/>
          <p:cNvSpPr/>
          <p:nvPr/>
        </p:nvSpPr>
        <p:spPr>
          <a:xfrm>
            <a:off x="877453" y="4634449"/>
            <a:ext cx="7389087" cy="369332"/>
          </a:xfrm>
          <a:prstGeom prst="rect">
            <a:avLst/>
          </a:prstGeom>
        </p:spPr>
        <p:txBody>
          <a:bodyPr wrap="square">
            <a:spAutoFit/>
          </a:bodyPr>
          <a:lstStyle/>
          <a:p>
            <a:r>
              <a:rPr lang="en-US" dirty="0" smtClean="0"/>
              <a:t> </a:t>
            </a:r>
            <a:endParaRPr lang="en-US" sz="2400" dirty="0"/>
          </a:p>
        </p:txBody>
      </p:sp>
      <p:sp>
        <p:nvSpPr>
          <p:cNvPr id="3" name="Rectangle 2"/>
          <p:cNvSpPr/>
          <p:nvPr/>
        </p:nvSpPr>
        <p:spPr>
          <a:xfrm>
            <a:off x="415641" y="4518215"/>
            <a:ext cx="8382000" cy="1569660"/>
          </a:xfrm>
          <a:prstGeom prst="rect">
            <a:avLst/>
          </a:prstGeom>
        </p:spPr>
        <p:txBody>
          <a:bodyPr wrap="square">
            <a:spAutoFit/>
          </a:bodyPr>
          <a:lstStyle/>
          <a:p>
            <a:r>
              <a:rPr lang="en-US" sz="2400" dirty="0" smtClean="0"/>
              <a:t>Describe </a:t>
            </a:r>
            <a:r>
              <a:rPr lang="en-US" sz="2400" dirty="0"/>
              <a:t>how the federal government’s monetary policies, stock market speculation and increasing consumer debt led to the Great </a:t>
            </a:r>
            <a:r>
              <a:rPr lang="en-US" sz="2400" dirty="0" smtClean="0"/>
              <a:t>Depression.  Explain </a:t>
            </a:r>
            <a:r>
              <a:rPr lang="en-US" sz="2400" dirty="0"/>
              <a:t>how the efforts to combat the Great Depression led to an expanded role for the federal government.</a:t>
            </a:r>
          </a:p>
        </p:txBody>
      </p:sp>
      <p:sp>
        <p:nvSpPr>
          <p:cNvPr id="14" name="Rectangle 13"/>
          <p:cNvSpPr/>
          <p:nvPr/>
        </p:nvSpPr>
        <p:spPr>
          <a:xfrm>
            <a:off x="3336690" y="3764895"/>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51716833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13855" y="152400"/>
            <a:ext cx="7620000" cy="6248400"/>
          </a:xfrm>
        </p:spPr>
        <p:txBody>
          <a:bodyPr>
            <a:normAutofit/>
          </a:bodyPr>
          <a:lstStyle/>
          <a:p>
            <a:pPr marL="0" indent="0">
              <a:buNone/>
            </a:pPr>
            <a:r>
              <a:rPr lang="en-US" altLang="en-US" sz="2400" b="1" dirty="0" smtClean="0"/>
              <a:t>Causes of the Depression</a:t>
            </a:r>
          </a:p>
          <a:p>
            <a:r>
              <a:rPr lang="en-US" altLang="en-US" sz="2400" b="1" dirty="0" smtClean="0"/>
              <a:t>Farm Crisis</a:t>
            </a:r>
          </a:p>
          <a:p>
            <a:r>
              <a:rPr lang="en-US" altLang="en-US" sz="2400" b="1" dirty="0" smtClean="0"/>
              <a:t>A Weak Economy</a:t>
            </a:r>
            <a:endParaRPr lang="en-US" altLang="en-US" sz="2400" dirty="0" smtClean="0"/>
          </a:p>
          <a:p>
            <a:r>
              <a:rPr lang="en-US" altLang="en-US" sz="2400" b="1" dirty="0" smtClean="0"/>
              <a:t>Stock Market Crash</a:t>
            </a:r>
            <a:endParaRPr lang="en-US" altLang="en-US" sz="2400" dirty="0" smtClean="0"/>
          </a:p>
          <a:p>
            <a:r>
              <a:rPr lang="en-US" altLang="en-US" sz="2400" b="1" dirty="0" smtClean="0"/>
              <a:t>Internal Debt</a:t>
            </a:r>
            <a:r>
              <a:rPr lang="en-US" altLang="en-US" sz="2400" dirty="0" smtClean="0"/>
              <a:t>:</a:t>
            </a:r>
          </a:p>
          <a:p>
            <a:r>
              <a:rPr lang="en-US" altLang="en-US" sz="2400" b="1" dirty="0" smtClean="0"/>
              <a:t>International Debt</a:t>
            </a:r>
            <a:endParaRPr lang="en-US" altLang="en-US" sz="2400" dirty="0" smtClean="0"/>
          </a:p>
          <a:p>
            <a:r>
              <a:rPr lang="en-US" altLang="en-US" sz="2400" b="1" dirty="0" smtClean="0"/>
              <a:t>Overproduction</a:t>
            </a:r>
            <a:endParaRPr lang="en-US" altLang="en-US" sz="2400" dirty="0" smtClean="0"/>
          </a:p>
          <a:p>
            <a:endParaRPr lang="en-US" altLang="en-US" sz="2400" dirty="0" smtClean="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2101" b="-2268"/>
          <a:stretch/>
        </p:blipFill>
        <p:spPr>
          <a:xfrm>
            <a:off x="822173" y="3550920"/>
            <a:ext cx="2038514" cy="2819400"/>
          </a:xfrm>
          <a:prstGeom prst="rect">
            <a:avLst/>
          </a:prstGeom>
        </p:spPr>
      </p:pic>
      <p:sp>
        <p:nvSpPr>
          <p:cNvPr id="2" name="TextBox 1"/>
          <p:cNvSpPr txBox="1"/>
          <p:nvPr/>
        </p:nvSpPr>
        <p:spPr>
          <a:xfrm>
            <a:off x="3733800" y="304800"/>
            <a:ext cx="5334000" cy="6463308"/>
          </a:xfrm>
          <a:prstGeom prst="rect">
            <a:avLst/>
          </a:prstGeom>
          <a:noFill/>
        </p:spPr>
        <p:txBody>
          <a:bodyPr wrap="square" rtlCol="0">
            <a:spAutoFit/>
          </a:bodyPr>
          <a:lstStyle/>
          <a:p>
            <a:pPr>
              <a:buFontTx/>
              <a:buNone/>
            </a:pPr>
            <a:r>
              <a:rPr lang="en-US" altLang="en-US" b="1" dirty="0"/>
              <a:t>The New Deal:  </a:t>
            </a:r>
            <a:r>
              <a:rPr lang="en-US" altLang="en-US" dirty="0"/>
              <a:t>the New Deal was </a:t>
            </a:r>
            <a:r>
              <a:rPr lang="en-US" altLang="en-US" u="sng" dirty="0"/>
              <a:t>a series of programs put into place by F.D.R. to resolve the issues of the Great Depression.</a:t>
            </a:r>
            <a:r>
              <a:rPr lang="en-US" altLang="en-US" dirty="0"/>
              <a:t>  New Deal programs were broken into three categories</a:t>
            </a:r>
            <a:r>
              <a:rPr lang="en-US" altLang="en-US" u="sng" dirty="0"/>
              <a:t>:  Relief, Recovery, Reform </a:t>
            </a:r>
            <a:r>
              <a:rPr lang="en-US" altLang="en-US" dirty="0" smtClean="0"/>
              <a:t>(Three R’s)</a:t>
            </a:r>
            <a:endParaRPr lang="en-US" altLang="en-US" dirty="0"/>
          </a:p>
          <a:p>
            <a:pPr>
              <a:buFontTx/>
              <a:buNone/>
            </a:pPr>
            <a:endParaRPr lang="en-US" altLang="en-US" u="sng" dirty="0"/>
          </a:p>
          <a:p>
            <a:pPr>
              <a:buFontTx/>
              <a:buNone/>
            </a:pPr>
            <a:r>
              <a:rPr lang="en-US" altLang="en-US" u="sng" dirty="0"/>
              <a:t>Many programs were put into place to resolve the depression and they were very expensive to run.</a:t>
            </a:r>
          </a:p>
          <a:p>
            <a:pPr>
              <a:buFontTx/>
              <a:buNone/>
            </a:pPr>
            <a:endParaRPr lang="en-US" altLang="en-US" dirty="0"/>
          </a:p>
          <a:p>
            <a:pPr>
              <a:buFontTx/>
              <a:buNone/>
            </a:pPr>
            <a:r>
              <a:rPr lang="en-US" altLang="en-US" b="1" dirty="0"/>
              <a:t>Social Security</a:t>
            </a:r>
            <a:r>
              <a:rPr lang="en-US" altLang="en-US" dirty="0"/>
              <a:t>:  publicly run system that provides regular payments to people who cannot support themselves.  Ex.  Retirement</a:t>
            </a:r>
            <a:endParaRPr lang="en-US" altLang="en-US" b="1" dirty="0"/>
          </a:p>
          <a:p>
            <a:pPr>
              <a:buFontTx/>
              <a:buNone/>
            </a:pPr>
            <a:r>
              <a:rPr lang="en-US" altLang="en-US" dirty="0"/>
              <a:t> </a:t>
            </a:r>
            <a:endParaRPr lang="en-US" altLang="en-US" b="1" dirty="0"/>
          </a:p>
          <a:p>
            <a:pPr>
              <a:buFontTx/>
              <a:buNone/>
            </a:pPr>
            <a:r>
              <a:rPr lang="en-US" altLang="en-US" b="1" dirty="0"/>
              <a:t>FDIC</a:t>
            </a:r>
            <a:r>
              <a:rPr lang="en-US" altLang="en-US" dirty="0"/>
              <a:t>:  set up to federally insure the safety of a person’s money in the bank.  Ease the fears of people from the numerous bank closings during the Depression</a:t>
            </a:r>
            <a:r>
              <a:rPr lang="en-US" altLang="en-US" dirty="0" smtClean="0"/>
              <a:t>.</a:t>
            </a:r>
          </a:p>
          <a:p>
            <a:pPr>
              <a:buFontTx/>
              <a:buNone/>
            </a:pPr>
            <a:endParaRPr lang="en-US" altLang="en-US" b="1" dirty="0" smtClean="0"/>
          </a:p>
          <a:p>
            <a:pPr>
              <a:buFontTx/>
              <a:buNone/>
            </a:pPr>
            <a:r>
              <a:rPr lang="en-US" altLang="en-US" b="1" dirty="0" smtClean="0"/>
              <a:t>*1932 Election a turning point in how people  view </a:t>
            </a:r>
          </a:p>
          <a:p>
            <a:pPr>
              <a:buFontTx/>
              <a:buNone/>
            </a:pPr>
            <a:r>
              <a:rPr lang="en-US" altLang="en-US" b="1" dirty="0"/>
              <a:t> </a:t>
            </a:r>
            <a:r>
              <a:rPr lang="en-US" altLang="en-US" b="1" dirty="0" smtClean="0"/>
              <a:t> the responsibility of the government to help the </a:t>
            </a:r>
          </a:p>
          <a:p>
            <a:pPr>
              <a:buFontTx/>
              <a:buNone/>
            </a:pPr>
            <a:r>
              <a:rPr lang="en-US" altLang="en-US" b="1" dirty="0"/>
              <a:t> </a:t>
            </a:r>
            <a:r>
              <a:rPr lang="en-US" altLang="en-US" b="1" dirty="0" smtClean="0"/>
              <a:t> people.</a:t>
            </a:r>
          </a:p>
          <a:p>
            <a:pPr>
              <a:buFontTx/>
              <a:buNone/>
            </a:pPr>
            <a:r>
              <a:rPr lang="en-US" altLang="en-US" b="1" dirty="0" smtClean="0"/>
              <a:t>*Deficit Spending/Very expensive.</a:t>
            </a:r>
            <a:endParaRPr lang="en-US" altLang="en-US" b="1" dirty="0"/>
          </a:p>
          <a:p>
            <a:pPr>
              <a:buFontTx/>
              <a:buNone/>
            </a:pPr>
            <a:r>
              <a:rPr lang="en-US" altLang="en-US" b="1" dirty="0" smtClean="0"/>
              <a:t>*Restored faith in democracy.</a:t>
            </a:r>
          </a:p>
          <a:p>
            <a:pPr>
              <a:buFontTx/>
              <a:buNone/>
            </a:pPr>
            <a:endParaRPr lang="en-US" altLang="en-US" b="1" dirty="0"/>
          </a:p>
        </p:txBody>
      </p:sp>
    </p:spTree>
    <p:extLst>
      <p:ext uri="{BB962C8B-B14F-4D97-AF65-F5344CB8AC3E}">
        <p14:creationId xmlns:p14="http://schemas.microsoft.com/office/powerpoint/2010/main" val="299003245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447800" y="381000"/>
            <a:ext cx="7239000" cy="6400800"/>
          </a:xfrm>
        </p:spPr>
        <p:txBody>
          <a:bodyPr>
            <a:normAutofit lnSpcReduction="10000"/>
          </a:bodyPr>
          <a:lstStyle/>
          <a:p>
            <a:pPr>
              <a:buFontTx/>
              <a:buNone/>
            </a:pPr>
            <a:r>
              <a:rPr lang="en-US" altLang="en-US" sz="2400" b="1" dirty="0" smtClean="0"/>
              <a:t>The New Deal:  </a:t>
            </a:r>
            <a:r>
              <a:rPr lang="en-US" altLang="en-US" sz="2400" dirty="0" smtClean="0"/>
              <a:t>the New Deal was </a:t>
            </a:r>
            <a:r>
              <a:rPr lang="en-US" altLang="en-US" sz="2400" u="sng" dirty="0" smtClean="0"/>
              <a:t>a series of programs put into place by F.D.R. to resolve the issues of the Great Depression.</a:t>
            </a:r>
            <a:r>
              <a:rPr lang="en-US" altLang="en-US" sz="2400" dirty="0" smtClean="0"/>
              <a:t>  New Deal programs were broken into three categories</a:t>
            </a:r>
            <a:r>
              <a:rPr lang="en-US" altLang="en-US" sz="2400" u="sng" dirty="0" smtClean="0"/>
              <a:t>:  Relief, Recovery, Reform </a:t>
            </a:r>
          </a:p>
          <a:p>
            <a:pPr>
              <a:buFontTx/>
              <a:buNone/>
            </a:pPr>
            <a:endParaRPr lang="en-US" altLang="en-US" sz="2400" u="sng" dirty="0"/>
          </a:p>
          <a:p>
            <a:pPr>
              <a:buFontTx/>
              <a:buNone/>
            </a:pPr>
            <a:r>
              <a:rPr lang="en-US" altLang="en-US" sz="2400" u="sng" dirty="0" smtClean="0"/>
              <a:t>Many programs were put into place to resolve the depression and they were very expensive to run.</a:t>
            </a:r>
          </a:p>
          <a:p>
            <a:pPr>
              <a:buFontTx/>
              <a:buNone/>
            </a:pPr>
            <a:endParaRPr lang="en-US" altLang="en-US" sz="2400" dirty="0" smtClean="0"/>
          </a:p>
          <a:p>
            <a:pPr>
              <a:buFontTx/>
              <a:buNone/>
            </a:pPr>
            <a:r>
              <a:rPr lang="en-US" altLang="en-US" sz="2400" b="1" dirty="0" smtClean="0"/>
              <a:t>Social Security</a:t>
            </a:r>
            <a:r>
              <a:rPr lang="en-US" altLang="en-US" sz="2400" dirty="0" smtClean="0"/>
              <a:t>:  publicly run system that provides regular payments to people who cannot support themselves.  Ex.  Retirement</a:t>
            </a:r>
            <a:endParaRPr lang="en-US" altLang="en-US" sz="2400" b="1" dirty="0" smtClean="0"/>
          </a:p>
          <a:p>
            <a:pPr>
              <a:buFontTx/>
              <a:buNone/>
            </a:pPr>
            <a:r>
              <a:rPr lang="en-US" altLang="en-US" sz="2400" dirty="0" smtClean="0"/>
              <a:t> </a:t>
            </a:r>
            <a:endParaRPr lang="en-US" altLang="en-US" sz="2400" b="1" dirty="0" smtClean="0"/>
          </a:p>
          <a:p>
            <a:pPr>
              <a:buFontTx/>
              <a:buNone/>
            </a:pPr>
            <a:r>
              <a:rPr lang="en-US" altLang="en-US" sz="2400" b="1" dirty="0" smtClean="0"/>
              <a:t>FDIC</a:t>
            </a:r>
            <a:r>
              <a:rPr lang="en-US" altLang="en-US" sz="2400" dirty="0" smtClean="0"/>
              <a:t>:  set up to federally insure the safety of a person’s money in the bank.  Ease the fears of people from the numerous bank closings during the Depression.</a:t>
            </a:r>
            <a:endParaRPr lang="en-US" altLang="en-US" sz="2400" b="1" dirty="0" smtClean="0"/>
          </a:p>
          <a:p>
            <a:pPr>
              <a:buFontTx/>
              <a:buNone/>
            </a:pPr>
            <a:r>
              <a:rPr lang="en-US" altLang="en-US" sz="2400" dirty="0" smtClean="0"/>
              <a:t> </a:t>
            </a:r>
            <a:endParaRPr lang="en-US" altLang="en-US" sz="2400" b="1" dirty="0" smtClean="0"/>
          </a:p>
        </p:txBody>
      </p:sp>
      <p:pic>
        <p:nvPicPr>
          <p:cNvPr id="5" name="Picture 2" descr="http://wallpaperpanda.com/wallpapers/5Tj/9K8/5Tj9K88T8.jpg"/>
          <p:cNvPicPr>
            <a:picLocks noChangeAspect="1" noChangeArrowheads="1"/>
          </p:cNvPicPr>
          <p:nvPr/>
        </p:nvPicPr>
        <p:blipFill rotWithShape="1">
          <a:blip r:embed="rId2">
            <a:extLst>
              <a:ext uri="{28A0092B-C50C-407E-A947-70E740481C1C}">
                <a14:useLocalDpi xmlns:a14="http://schemas.microsoft.com/office/drawing/2010/main" val="0"/>
              </a:ext>
            </a:extLst>
          </a:blip>
          <a:srcRect r="90036"/>
          <a:stretch/>
        </p:blipFill>
        <p:spPr bwMode="auto">
          <a:xfrm>
            <a:off x="-228600" y="-136525"/>
            <a:ext cx="1143000"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48502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39480" y="228600"/>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#26</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19540" y="5061519"/>
            <a:ext cx="68713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BEFORE WORLD WAR II</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073226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11" name="TextBox 10"/>
          <p:cNvSpPr txBox="1"/>
          <p:nvPr/>
        </p:nvSpPr>
        <p:spPr>
          <a:xfrm>
            <a:off x="1173022" y="722780"/>
            <a:ext cx="6867235" cy="1938992"/>
          </a:xfrm>
          <a:prstGeom prst="rect">
            <a:avLst/>
          </a:prstGeom>
          <a:noFill/>
        </p:spPr>
        <p:txBody>
          <a:bodyPr wrap="square" rtlCol="0">
            <a:spAutoFit/>
          </a:bodyPr>
          <a:lstStyle/>
          <a:p>
            <a:r>
              <a:rPr lang="en-US" sz="2400" dirty="0"/>
              <a:t>During the 1930s, the U.S. government attempted to distance the country from earlier interventionist policies in the Western Hemisphere as well as retain an isolationist approach to events in Europe and Asia until the beginning of World War II.</a:t>
            </a:r>
          </a:p>
        </p:txBody>
      </p:sp>
      <p:sp>
        <p:nvSpPr>
          <p:cNvPr id="6" name="Rectangle 5"/>
          <p:cNvSpPr/>
          <p:nvPr/>
        </p:nvSpPr>
        <p:spPr>
          <a:xfrm>
            <a:off x="616527" y="4796134"/>
            <a:ext cx="7938655" cy="461665"/>
          </a:xfrm>
          <a:prstGeom prst="rect">
            <a:avLst/>
          </a:prstGeom>
        </p:spPr>
        <p:txBody>
          <a:bodyPr wrap="square">
            <a:spAutoFit/>
          </a:bodyPr>
          <a:lstStyle/>
          <a:p>
            <a:endParaRPr lang="en-US" sz="2400" dirty="0"/>
          </a:p>
        </p:txBody>
      </p:sp>
      <p:sp>
        <p:nvSpPr>
          <p:cNvPr id="7" name="Rectangle 6"/>
          <p:cNvSpPr/>
          <p:nvPr/>
        </p:nvSpPr>
        <p:spPr>
          <a:xfrm>
            <a:off x="912097" y="5070832"/>
            <a:ext cx="7389087" cy="830997"/>
          </a:xfrm>
          <a:prstGeom prst="rect">
            <a:avLst/>
          </a:prstGeom>
        </p:spPr>
        <p:txBody>
          <a:bodyPr wrap="square">
            <a:spAutoFit/>
          </a:bodyPr>
          <a:lstStyle/>
          <a:p>
            <a:r>
              <a:rPr lang="en-US" sz="2400" dirty="0"/>
              <a:t>Analyze the reasons for American isolationist sentiment in the interwar period. </a:t>
            </a:r>
          </a:p>
        </p:txBody>
      </p:sp>
      <p:sp>
        <p:nvSpPr>
          <p:cNvPr id="10" name="Rectangle 9"/>
          <p:cNvSpPr/>
          <p:nvPr/>
        </p:nvSpPr>
        <p:spPr>
          <a:xfrm>
            <a:off x="1279449" y="3195935"/>
            <a:ext cx="6654386"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Composition Book #26</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2" name="Rectangle 11"/>
          <p:cNvSpPr/>
          <p:nvPr/>
        </p:nvSpPr>
        <p:spPr>
          <a:xfrm>
            <a:off x="3308981" y="4301391"/>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425084059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ISOLATIONISM</a:t>
            </a:r>
            <a:endParaRPr lang="en-US" b="1" dirty="0"/>
          </a:p>
        </p:txBody>
      </p:sp>
      <p:sp>
        <p:nvSpPr>
          <p:cNvPr id="3" name="Content Placeholder 2"/>
          <p:cNvSpPr>
            <a:spLocks noGrp="1"/>
          </p:cNvSpPr>
          <p:nvPr>
            <p:ph idx="1"/>
          </p:nvPr>
        </p:nvSpPr>
        <p:spPr>
          <a:xfrm>
            <a:off x="1074222" y="1676400"/>
            <a:ext cx="7536378" cy="4648199"/>
          </a:xfrm>
        </p:spPr>
        <p:txBody>
          <a:bodyPr>
            <a:normAutofit fontScale="62500" lnSpcReduction="20000"/>
          </a:bodyPr>
          <a:lstStyle/>
          <a:p>
            <a:r>
              <a:rPr lang="en-US" sz="2800" u="sng" dirty="0"/>
              <a:t>During the 1930s, the combination of the Great Depression and the memory of tragic losses in World War I contributed to pushing American public opinion and policy toward isolationism. </a:t>
            </a:r>
            <a:endParaRPr lang="en-US" sz="2800" u="sng" dirty="0" smtClean="0"/>
          </a:p>
          <a:p>
            <a:r>
              <a:rPr lang="en-US" sz="2800" dirty="0" smtClean="0"/>
              <a:t>Isolationists </a:t>
            </a:r>
            <a:r>
              <a:rPr lang="en-US" sz="2800" dirty="0"/>
              <a:t>advocated </a:t>
            </a:r>
            <a:r>
              <a:rPr lang="en-US" sz="2800" u="sng" dirty="0"/>
              <a:t>non-involvement in European and Asian conflicts </a:t>
            </a:r>
            <a:r>
              <a:rPr lang="en-US" sz="2800" dirty="0"/>
              <a:t>and non-entanglement in international politics</a:t>
            </a:r>
            <a:r>
              <a:rPr lang="en-US" sz="2800" dirty="0" smtClean="0"/>
              <a:t>.</a:t>
            </a:r>
          </a:p>
          <a:p>
            <a:pPr marL="0" indent="0">
              <a:buNone/>
            </a:pPr>
            <a:endParaRPr lang="en-US" sz="2800" dirty="0" smtClean="0"/>
          </a:p>
          <a:p>
            <a:pPr marL="0" indent="0">
              <a:buNone/>
            </a:pPr>
            <a:endParaRPr lang="en-US" sz="2800" dirty="0"/>
          </a:p>
          <a:p>
            <a:pPr marL="0" indent="0">
              <a:buNone/>
            </a:pPr>
            <a:r>
              <a:rPr lang="en-US" sz="2800" dirty="0" smtClean="0"/>
              <a:t>What was the Arsenal of Democracy?    </a:t>
            </a:r>
          </a:p>
          <a:p>
            <a:pPr marL="0" indent="0">
              <a:buNone/>
            </a:pPr>
            <a:endParaRPr lang="en-US" sz="2800" dirty="0"/>
          </a:p>
          <a:p>
            <a:pPr marL="0" indent="0">
              <a:buNone/>
            </a:pPr>
            <a:r>
              <a:rPr lang="en-US" sz="2800" dirty="0" smtClean="0"/>
              <a:t>Lend Lease Act:</a:t>
            </a:r>
            <a:endParaRPr lang="en-US" sz="2800" dirty="0"/>
          </a:p>
          <a:p>
            <a:r>
              <a:rPr lang="en-US" altLang="en-US" sz="2800" u="sng" dirty="0"/>
              <a:t>Roosevelt wanted desperately to help the British fend off Germany.</a:t>
            </a:r>
          </a:p>
          <a:p>
            <a:r>
              <a:rPr lang="en-US" altLang="en-US" sz="2800" dirty="0"/>
              <a:t>Due to American neutrality laws he could not sell weapons to only the British.</a:t>
            </a:r>
          </a:p>
          <a:p>
            <a:r>
              <a:rPr lang="en-US" altLang="en-US" sz="2800" u="sng" dirty="0"/>
              <a:t>To get around the law, Roosevelt had Congress pass the Lend Lease Act.</a:t>
            </a:r>
          </a:p>
          <a:p>
            <a:r>
              <a:rPr lang="en-US" altLang="en-US" sz="2800" u="sng" dirty="0"/>
              <a:t>This allowed the U.S. to lend or lease materials to the British.  </a:t>
            </a:r>
            <a:r>
              <a:rPr lang="en-US" altLang="en-US" sz="2800" dirty="0"/>
              <a:t>(not sell)</a:t>
            </a:r>
          </a:p>
          <a:p>
            <a:endParaRPr lang="en-US" sz="2800" dirty="0"/>
          </a:p>
        </p:txBody>
      </p:sp>
      <p:pic>
        <p:nvPicPr>
          <p:cNvPr id="4"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58963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45614" y="228600"/>
            <a:ext cx="441915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QUESTION #27</a:t>
            </a:r>
          </a:p>
        </p:txBody>
      </p:sp>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15251" y="5061519"/>
            <a:ext cx="447988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WORLD WAR II</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073226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11" name="TextBox 10"/>
          <p:cNvSpPr txBox="1"/>
          <p:nvPr/>
        </p:nvSpPr>
        <p:spPr>
          <a:xfrm>
            <a:off x="1138380" y="1085118"/>
            <a:ext cx="6867235" cy="1200329"/>
          </a:xfrm>
          <a:prstGeom prst="rect">
            <a:avLst/>
          </a:prstGeom>
          <a:noFill/>
        </p:spPr>
        <p:txBody>
          <a:bodyPr wrap="square" rtlCol="0">
            <a:spAutoFit/>
          </a:bodyPr>
          <a:lstStyle/>
          <a:p>
            <a:r>
              <a:rPr lang="en-US" sz="2400" dirty="0"/>
              <a:t>The United States’ mobilization of its economic and military resources during World War II brought significant changes to American society.</a:t>
            </a:r>
          </a:p>
        </p:txBody>
      </p:sp>
      <p:sp>
        <p:nvSpPr>
          <p:cNvPr id="15" name="TextBox 14"/>
          <p:cNvSpPr txBox="1"/>
          <p:nvPr/>
        </p:nvSpPr>
        <p:spPr>
          <a:xfrm>
            <a:off x="2579255" y="4128884"/>
            <a:ext cx="4267200" cy="461665"/>
          </a:xfrm>
          <a:prstGeom prst="rect">
            <a:avLst/>
          </a:prstGeom>
          <a:noFill/>
        </p:spPr>
        <p:txBody>
          <a:bodyPr wrap="square" rtlCol="0">
            <a:spAutoFit/>
          </a:bodyPr>
          <a:lstStyle/>
          <a:p>
            <a:r>
              <a:rPr lang="en-US" sz="2400" b="1" dirty="0" smtClean="0"/>
              <a:t>EXPECTATIONS FOR LEARNING:</a:t>
            </a:r>
            <a:endParaRPr lang="en-US" sz="2400" b="1" dirty="0"/>
          </a:p>
        </p:txBody>
      </p:sp>
      <p:sp>
        <p:nvSpPr>
          <p:cNvPr id="6" name="Rectangle 5"/>
          <p:cNvSpPr/>
          <p:nvPr/>
        </p:nvSpPr>
        <p:spPr>
          <a:xfrm>
            <a:off x="616527" y="4796134"/>
            <a:ext cx="7938655" cy="1200329"/>
          </a:xfrm>
          <a:prstGeom prst="rect">
            <a:avLst/>
          </a:prstGeom>
        </p:spPr>
        <p:txBody>
          <a:bodyPr wrap="square">
            <a:spAutoFit/>
          </a:bodyPr>
          <a:lstStyle/>
          <a:p>
            <a:r>
              <a:rPr lang="en-US" sz="2400" dirty="0"/>
              <a:t>Identify and explain changes American society experienced with the mobilization of its economic and military resources during World War II.</a:t>
            </a:r>
          </a:p>
        </p:txBody>
      </p:sp>
      <p:sp>
        <p:nvSpPr>
          <p:cNvPr id="7" name="Rectangle 6"/>
          <p:cNvSpPr/>
          <p:nvPr/>
        </p:nvSpPr>
        <p:spPr>
          <a:xfrm>
            <a:off x="877453" y="4634449"/>
            <a:ext cx="7389087" cy="369332"/>
          </a:xfrm>
          <a:prstGeom prst="rect">
            <a:avLst/>
          </a:prstGeom>
        </p:spPr>
        <p:txBody>
          <a:bodyPr wrap="square">
            <a:spAutoFit/>
          </a:bodyPr>
          <a:lstStyle/>
          <a:p>
            <a:r>
              <a:rPr lang="en-US" dirty="0" smtClean="0"/>
              <a:t> </a:t>
            </a:r>
            <a:endParaRPr lang="en-US" sz="2400" dirty="0"/>
          </a:p>
        </p:txBody>
      </p:sp>
      <p:sp>
        <p:nvSpPr>
          <p:cNvPr id="10" name="Rectangle 9"/>
          <p:cNvSpPr/>
          <p:nvPr/>
        </p:nvSpPr>
        <p:spPr>
          <a:xfrm>
            <a:off x="3990924" y="3195935"/>
            <a:ext cx="1231427"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#27</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66588494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914400" y="1638589"/>
            <a:ext cx="4038600" cy="5410200"/>
          </a:xfrm>
        </p:spPr>
        <p:txBody>
          <a:bodyPr/>
          <a:lstStyle/>
          <a:p>
            <a:pPr>
              <a:buFontTx/>
              <a:buNone/>
            </a:pPr>
            <a:r>
              <a:rPr lang="en-US" altLang="en-US" sz="2000" dirty="0" smtClean="0"/>
              <a:t>The time </a:t>
            </a:r>
            <a:r>
              <a:rPr lang="en-US" altLang="en-US" sz="2000" u="sng" dirty="0" smtClean="0"/>
              <a:t>just after the Great Depression and in the New Deal era when people were searching for work the war provided many opportunities </a:t>
            </a:r>
            <a:r>
              <a:rPr lang="en-US" altLang="en-US" sz="2000" dirty="0" smtClean="0"/>
              <a:t>for defense production jobs.</a:t>
            </a:r>
            <a:endParaRPr lang="en-US" altLang="en-US" sz="2000" b="1" dirty="0" smtClean="0"/>
          </a:p>
          <a:p>
            <a:pPr>
              <a:buFontTx/>
              <a:buNone/>
            </a:pPr>
            <a:r>
              <a:rPr lang="en-US" altLang="en-US" sz="2000" dirty="0" smtClean="0"/>
              <a:t> </a:t>
            </a:r>
            <a:endParaRPr lang="en-US" altLang="en-US" sz="2000" b="1" dirty="0" smtClean="0"/>
          </a:p>
          <a:p>
            <a:pPr>
              <a:buFontTx/>
              <a:buNone/>
            </a:pPr>
            <a:r>
              <a:rPr lang="en-US" altLang="en-US" sz="2000" u="sng" dirty="0" smtClean="0"/>
              <a:t>Many people who ordinarily could not find work such as women, African</a:t>
            </a:r>
            <a:r>
              <a:rPr lang="en-US" altLang="en-US" sz="2000" b="1" u="sng" dirty="0" smtClean="0"/>
              <a:t> </a:t>
            </a:r>
            <a:r>
              <a:rPr lang="en-US" altLang="en-US" sz="2000" u="sng" dirty="0" smtClean="0"/>
              <a:t>Americans, and Hispanics could now find work due to the large number</a:t>
            </a:r>
            <a:r>
              <a:rPr lang="en-US" altLang="en-US" sz="2000" b="1" u="sng" dirty="0" smtClean="0"/>
              <a:t> </a:t>
            </a:r>
            <a:r>
              <a:rPr lang="en-US" altLang="en-US" sz="2000" u="sng" dirty="0" smtClean="0"/>
              <a:t>of men who went off to war.</a:t>
            </a:r>
            <a:endParaRPr lang="en-US" altLang="en-US" sz="2000" b="1" u="sng" dirty="0" smtClean="0"/>
          </a:p>
          <a:p>
            <a:pPr>
              <a:buFontTx/>
              <a:buNone/>
            </a:pPr>
            <a:r>
              <a:rPr lang="en-US" altLang="en-US" sz="2000" dirty="0" smtClean="0"/>
              <a:t> </a:t>
            </a:r>
            <a:endParaRPr lang="en-US" altLang="en-US" sz="2000" b="1" dirty="0" smtClean="0"/>
          </a:p>
          <a:p>
            <a:pPr>
              <a:buFontTx/>
              <a:buNone/>
            </a:pPr>
            <a:r>
              <a:rPr lang="en-US" altLang="en-US" sz="2000" dirty="0" smtClean="0"/>
              <a:t> </a:t>
            </a:r>
            <a:endParaRPr lang="en-US" altLang="en-US" sz="2000" b="1" dirty="0" smtClean="0"/>
          </a:p>
          <a:p>
            <a:pPr>
              <a:buFontTx/>
              <a:buNone/>
            </a:pPr>
            <a:r>
              <a:rPr lang="en-US" altLang="en-US" sz="2000" dirty="0" smtClean="0"/>
              <a:t> </a:t>
            </a:r>
            <a:endParaRPr lang="en-US" altLang="en-US" sz="2000" b="1" dirty="0" smtClean="0"/>
          </a:p>
          <a:p>
            <a:pPr>
              <a:buFontTx/>
              <a:buNone/>
            </a:pPr>
            <a:endParaRPr lang="en-US" altLang="en-US" sz="2000" dirty="0" smtClean="0"/>
          </a:p>
        </p:txBody>
      </p:sp>
      <p:sp>
        <p:nvSpPr>
          <p:cNvPr id="18436" name="Content Placeholder 2"/>
          <p:cNvSpPr>
            <a:spLocks/>
          </p:cNvSpPr>
          <p:nvPr/>
        </p:nvSpPr>
        <p:spPr bwMode="auto">
          <a:xfrm>
            <a:off x="5105400" y="1638589"/>
            <a:ext cx="403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buFontTx/>
              <a:buNone/>
            </a:pPr>
            <a:r>
              <a:rPr lang="en-US" altLang="en-US" sz="2000" b="1" dirty="0"/>
              <a:t>Selective Service Act:</a:t>
            </a:r>
            <a:r>
              <a:rPr lang="en-US" altLang="en-US" sz="2000" dirty="0"/>
              <a:t>  mobilized troops before the war broke out by recruiting young men into the military. </a:t>
            </a:r>
          </a:p>
          <a:p>
            <a:pPr>
              <a:buFontTx/>
              <a:buNone/>
            </a:pPr>
            <a:endParaRPr lang="en-US" altLang="en-US" sz="2000" dirty="0"/>
          </a:p>
          <a:p>
            <a:pPr>
              <a:buFontTx/>
              <a:buNone/>
            </a:pPr>
            <a:r>
              <a:rPr lang="en-US" altLang="en-US" sz="2000" dirty="0"/>
              <a:t>The draft was re-instated in 1940.</a:t>
            </a:r>
          </a:p>
          <a:p>
            <a:pPr>
              <a:buFontTx/>
              <a:buNone/>
            </a:pPr>
            <a:endParaRPr lang="en-US" altLang="en-US" sz="2000" dirty="0"/>
          </a:p>
          <a:p>
            <a:pPr>
              <a:buFontTx/>
              <a:buNone/>
            </a:pPr>
            <a:r>
              <a:rPr lang="en-US" altLang="en-US" sz="2000" dirty="0"/>
              <a:t>Troops were being mobilized to be trained for future deployment.  </a:t>
            </a:r>
            <a:endParaRPr lang="en-US" altLang="en-US" sz="2000" b="1" dirty="0"/>
          </a:p>
          <a:p>
            <a:pPr>
              <a:buFontTx/>
              <a:buNone/>
            </a:pPr>
            <a:endParaRPr lang="en-US" altLang="en-US" sz="2000" dirty="0"/>
          </a:p>
        </p:txBody>
      </p:sp>
      <p:pic>
        <p:nvPicPr>
          <p:cNvPr id="5" name="Picture 2" descr="http://wallpaperpanda.com/wallpapers/5Tj/9K8/5Tj9K88T8.jpg"/>
          <p:cNvPicPr>
            <a:picLocks noChangeAspect="1" noChangeArrowheads="1"/>
          </p:cNvPicPr>
          <p:nvPr/>
        </p:nvPicPr>
        <p:blipFill rotWithShape="1">
          <a:blip r:embed="rId2">
            <a:extLst>
              <a:ext uri="{28A0092B-C50C-407E-A947-70E740481C1C}">
                <a14:useLocalDpi xmlns:a14="http://schemas.microsoft.com/office/drawing/2010/main" val="0"/>
              </a:ext>
            </a:extLst>
          </a:blip>
          <a:srcRect r="90036"/>
          <a:stretch/>
        </p:blipFill>
        <p:spPr bwMode="auto">
          <a:xfrm>
            <a:off x="-228600" y="-136525"/>
            <a:ext cx="949036" cy="7143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WORLD WAR II</a:t>
            </a:r>
            <a:endParaRPr lang="en-US" dirty="0"/>
          </a:p>
        </p:txBody>
      </p:sp>
    </p:spTree>
    <p:extLst>
      <p:ext uri="{BB962C8B-B14F-4D97-AF65-F5344CB8AC3E}">
        <p14:creationId xmlns:p14="http://schemas.microsoft.com/office/powerpoint/2010/main" val="55684595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45617" y="228600"/>
            <a:ext cx="441915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QUESTION #28</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49869" y="5061519"/>
            <a:ext cx="68106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END OF WORLD WAR II</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0732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90181" cy="6892636"/>
          </a:xfrm>
        </p:spPr>
      </p:pic>
      <p:sp>
        <p:nvSpPr>
          <p:cNvPr id="5" name="Rectangle 4"/>
          <p:cNvSpPr/>
          <p:nvPr/>
        </p:nvSpPr>
        <p:spPr>
          <a:xfrm>
            <a:off x="1087822" y="1066800"/>
            <a:ext cx="6996082"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How it will be assessed:</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1371600" y="2209800"/>
            <a:ext cx="6712304" cy="3046988"/>
          </a:xfrm>
          <a:prstGeom prst="rect">
            <a:avLst/>
          </a:prstGeom>
          <a:noFill/>
        </p:spPr>
        <p:txBody>
          <a:bodyPr wrap="square" rtlCol="0">
            <a:spAutoFit/>
          </a:bodyPr>
          <a:lstStyle/>
          <a:p>
            <a:pPr marL="457200" lvl="0" indent="-457200">
              <a:buFont typeface="Arial" panose="020B0604020202020204" pitchFamily="34" charset="0"/>
              <a:buChar char="•"/>
            </a:pPr>
            <a:r>
              <a:rPr lang="en-US" sz="3200" dirty="0"/>
              <a:t>Matching evidence that supports a thesis.</a:t>
            </a:r>
          </a:p>
          <a:p>
            <a:pPr marL="457200" lvl="0" indent="-457200">
              <a:buFont typeface="Arial" panose="020B0604020202020204" pitchFamily="34" charset="0"/>
              <a:buChar char="•"/>
            </a:pPr>
            <a:r>
              <a:rPr lang="en-US" sz="3200" dirty="0"/>
              <a:t>Find evidence that supports a thesis.</a:t>
            </a:r>
          </a:p>
          <a:p>
            <a:pPr marL="457200" lvl="0" indent="-457200">
              <a:buFont typeface="Arial" panose="020B0604020202020204" pitchFamily="34" charset="0"/>
              <a:buChar char="•"/>
            </a:pPr>
            <a:r>
              <a:rPr lang="en-US" sz="3200" dirty="0"/>
              <a:t>Construct a thesis and provide evidence to support it.</a:t>
            </a:r>
          </a:p>
          <a:p>
            <a:pPr marL="457200" indent="-457200">
              <a:buFont typeface="Arial" panose="020B0604020202020204" pitchFamily="34" charset="0"/>
              <a:buChar char="•"/>
            </a:pPr>
            <a:r>
              <a:rPr lang="en-US" sz="3200" dirty="0"/>
              <a:t>Be able to refute a thesis.</a:t>
            </a:r>
          </a:p>
        </p:txBody>
      </p:sp>
    </p:spTree>
    <p:extLst>
      <p:ext uri="{BB962C8B-B14F-4D97-AF65-F5344CB8AC3E}">
        <p14:creationId xmlns:p14="http://schemas.microsoft.com/office/powerpoint/2010/main" val="380858754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11" name="TextBox 10"/>
          <p:cNvSpPr txBox="1"/>
          <p:nvPr/>
        </p:nvSpPr>
        <p:spPr>
          <a:xfrm>
            <a:off x="1138380" y="1085118"/>
            <a:ext cx="6867235" cy="1200329"/>
          </a:xfrm>
          <a:prstGeom prst="rect">
            <a:avLst/>
          </a:prstGeom>
          <a:noFill/>
        </p:spPr>
        <p:txBody>
          <a:bodyPr wrap="square" rtlCol="0">
            <a:spAutoFit/>
          </a:bodyPr>
          <a:lstStyle/>
          <a:p>
            <a:r>
              <a:rPr lang="en-US" sz="2400" dirty="0"/>
              <a:t>Use of atomic weapons changed the nature of war, altered the balance of power and began the nuclear age.</a:t>
            </a:r>
          </a:p>
        </p:txBody>
      </p:sp>
      <p:sp>
        <p:nvSpPr>
          <p:cNvPr id="15" name="TextBox 14"/>
          <p:cNvSpPr txBox="1"/>
          <p:nvPr/>
        </p:nvSpPr>
        <p:spPr>
          <a:xfrm>
            <a:off x="2579255" y="4128884"/>
            <a:ext cx="4267200" cy="461665"/>
          </a:xfrm>
          <a:prstGeom prst="rect">
            <a:avLst/>
          </a:prstGeom>
          <a:noFill/>
        </p:spPr>
        <p:txBody>
          <a:bodyPr wrap="square" rtlCol="0">
            <a:spAutoFit/>
          </a:bodyPr>
          <a:lstStyle/>
          <a:p>
            <a:r>
              <a:rPr lang="en-US" sz="2400" b="1" dirty="0" smtClean="0"/>
              <a:t>EXPECTATIONS FOR LEARNING:</a:t>
            </a:r>
            <a:endParaRPr lang="en-US" sz="2400" b="1" dirty="0"/>
          </a:p>
        </p:txBody>
      </p:sp>
      <p:sp>
        <p:nvSpPr>
          <p:cNvPr id="7" name="Rectangle 6"/>
          <p:cNvSpPr/>
          <p:nvPr/>
        </p:nvSpPr>
        <p:spPr>
          <a:xfrm>
            <a:off x="877453" y="4634449"/>
            <a:ext cx="7389087" cy="369332"/>
          </a:xfrm>
          <a:prstGeom prst="rect">
            <a:avLst/>
          </a:prstGeom>
        </p:spPr>
        <p:txBody>
          <a:bodyPr wrap="square">
            <a:spAutoFit/>
          </a:bodyPr>
          <a:lstStyle/>
          <a:p>
            <a:r>
              <a:rPr lang="en-US" dirty="0" smtClean="0"/>
              <a:t> </a:t>
            </a:r>
            <a:endParaRPr lang="en-US" sz="2400" dirty="0"/>
          </a:p>
        </p:txBody>
      </p:sp>
      <p:sp>
        <p:nvSpPr>
          <p:cNvPr id="3" name="Rectangle 2"/>
          <p:cNvSpPr/>
          <p:nvPr/>
        </p:nvSpPr>
        <p:spPr>
          <a:xfrm>
            <a:off x="751554" y="4761852"/>
            <a:ext cx="7630445" cy="1200329"/>
          </a:xfrm>
          <a:prstGeom prst="rect">
            <a:avLst/>
          </a:prstGeom>
        </p:spPr>
        <p:txBody>
          <a:bodyPr wrap="square">
            <a:spAutoFit/>
          </a:bodyPr>
          <a:lstStyle/>
          <a:p>
            <a:r>
              <a:rPr lang="en-US" sz="2400" dirty="0"/>
              <a:t>Summarize how atomic weapons have changed the nature of war, altered the balance of power and started the nuclear age.</a:t>
            </a:r>
          </a:p>
        </p:txBody>
      </p:sp>
      <p:sp>
        <p:nvSpPr>
          <p:cNvPr id="12" name="Rectangle 11"/>
          <p:cNvSpPr/>
          <p:nvPr/>
        </p:nvSpPr>
        <p:spPr>
          <a:xfrm>
            <a:off x="3990924" y="3195935"/>
            <a:ext cx="1231427"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#28</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90306219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Dropped the Bomb</a:t>
            </a:r>
            <a:endParaRPr lang="en-US" dirty="0"/>
          </a:p>
        </p:txBody>
      </p:sp>
      <p:sp>
        <p:nvSpPr>
          <p:cNvPr id="3" name="Content Placeholder 2"/>
          <p:cNvSpPr>
            <a:spLocks noGrp="1"/>
          </p:cNvSpPr>
          <p:nvPr>
            <p:ph idx="1"/>
          </p:nvPr>
        </p:nvSpPr>
        <p:spPr>
          <a:xfrm>
            <a:off x="1371600" y="1524000"/>
            <a:ext cx="7315200" cy="4602163"/>
          </a:xfrm>
        </p:spPr>
        <p:txBody>
          <a:bodyPr>
            <a:normAutofit/>
          </a:bodyPr>
          <a:lstStyle/>
          <a:p>
            <a:pPr marL="0" indent="0">
              <a:buNone/>
              <a:defRPr/>
            </a:pPr>
            <a:r>
              <a:rPr lang="en-US" sz="2400" dirty="0" smtClean="0"/>
              <a:t>1.  </a:t>
            </a:r>
            <a:r>
              <a:rPr lang="en-US" sz="2400" dirty="0"/>
              <a:t>End the war quickly with minimal casualties</a:t>
            </a:r>
            <a:r>
              <a:rPr lang="en-US" sz="2400" dirty="0" smtClean="0"/>
              <a:t>.</a:t>
            </a:r>
            <a:endParaRPr lang="en-US" sz="2400" dirty="0"/>
          </a:p>
          <a:p>
            <a:pPr marL="0" indent="0">
              <a:buNone/>
              <a:defRPr/>
            </a:pPr>
            <a:r>
              <a:rPr lang="en-US" sz="2400" dirty="0"/>
              <a:t>2.  End the war before Stalin and Soviets got involved</a:t>
            </a:r>
            <a:r>
              <a:rPr lang="en-US" sz="2400" dirty="0" smtClean="0"/>
              <a:t>.</a:t>
            </a:r>
            <a:endParaRPr lang="en-US" sz="2400" dirty="0"/>
          </a:p>
          <a:p>
            <a:pPr marL="0" indent="0">
              <a:buNone/>
              <a:defRPr/>
            </a:pPr>
            <a:r>
              <a:rPr lang="en-US" sz="2400" dirty="0"/>
              <a:t>3.  </a:t>
            </a:r>
            <a:r>
              <a:rPr lang="en-US" sz="2400" dirty="0" smtClean="0"/>
              <a:t>Show </a:t>
            </a:r>
            <a:r>
              <a:rPr lang="en-US" sz="2400" dirty="0"/>
              <a:t>of power to the rest of the world</a:t>
            </a:r>
            <a:r>
              <a:rPr lang="en-US" sz="2400" dirty="0" smtClean="0"/>
              <a:t>.</a:t>
            </a:r>
            <a:endParaRPr lang="en-US" sz="2400" dirty="0"/>
          </a:p>
          <a:p>
            <a:pPr marL="457200" indent="-457200">
              <a:buAutoNum type="arabicPeriod" startAt="4"/>
              <a:defRPr/>
            </a:pPr>
            <a:r>
              <a:rPr lang="en-US" sz="2400" dirty="0" smtClean="0"/>
              <a:t>To </a:t>
            </a:r>
            <a:r>
              <a:rPr lang="en-US" sz="2400" dirty="0"/>
              <a:t>see what it can do</a:t>
            </a:r>
            <a:r>
              <a:rPr lang="en-US" sz="2400" dirty="0" smtClean="0"/>
              <a:t>. </a:t>
            </a:r>
          </a:p>
          <a:p>
            <a:pPr marL="457200" indent="-457200">
              <a:buAutoNum type="arabicPeriod" startAt="4"/>
              <a:defRPr/>
            </a:pPr>
            <a:endParaRPr lang="en-US" sz="2400" dirty="0"/>
          </a:p>
          <a:p>
            <a:pPr marL="457200" indent="-457200">
              <a:buAutoNum type="arabicPeriod" startAt="4"/>
              <a:defRPr/>
            </a:pPr>
            <a:endParaRPr lang="en-US" sz="2400" dirty="0" smtClean="0"/>
          </a:p>
          <a:p>
            <a:pPr marL="0" indent="0">
              <a:buNone/>
              <a:defRPr/>
            </a:pPr>
            <a:r>
              <a:rPr lang="en-US" sz="2400" u="sng" dirty="0" smtClean="0"/>
              <a:t>The dropping of the bomb shifted the balance of power to the United States immediately after World War II and set off an arms race between us and the Soviet Union that would last 50 years.</a:t>
            </a:r>
            <a:endParaRPr lang="en-US" sz="2400" u="sng" dirty="0"/>
          </a:p>
          <a:p>
            <a:endParaRPr lang="en-US" dirty="0"/>
          </a:p>
        </p:txBody>
      </p:sp>
      <p:pic>
        <p:nvPicPr>
          <p:cNvPr id="4"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3697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00199" y="228600"/>
            <a:ext cx="6509987" cy="1754326"/>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CONTENT STATEMENT</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#25</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65373" y="5061519"/>
            <a:ext cx="61796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COLD WAR AT HOME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073226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11" name="TextBox 10"/>
          <p:cNvSpPr txBox="1"/>
          <p:nvPr/>
        </p:nvSpPr>
        <p:spPr>
          <a:xfrm>
            <a:off x="1138380" y="1085118"/>
            <a:ext cx="6867235" cy="830997"/>
          </a:xfrm>
          <a:prstGeom prst="rect">
            <a:avLst/>
          </a:prstGeom>
          <a:noFill/>
        </p:spPr>
        <p:txBody>
          <a:bodyPr wrap="square" rtlCol="0">
            <a:spAutoFit/>
          </a:bodyPr>
          <a:lstStyle/>
          <a:p>
            <a:r>
              <a:rPr lang="en-US" sz="2400" dirty="0"/>
              <a:t>The second Red Scare and McCarthyism reflected Cold War fears in American society.</a:t>
            </a:r>
          </a:p>
        </p:txBody>
      </p:sp>
      <p:sp>
        <p:nvSpPr>
          <p:cNvPr id="13" name="TextBox 12"/>
          <p:cNvSpPr txBox="1"/>
          <p:nvPr/>
        </p:nvSpPr>
        <p:spPr>
          <a:xfrm>
            <a:off x="2895598" y="609598"/>
            <a:ext cx="3657602" cy="461665"/>
          </a:xfrm>
          <a:prstGeom prst="rect">
            <a:avLst/>
          </a:prstGeom>
          <a:noFill/>
        </p:spPr>
        <p:txBody>
          <a:bodyPr wrap="square" rtlCol="0">
            <a:spAutoFit/>
          </a:bodyPr>
          <a:lstStyle/>
          <a:p>
            <a:r>
              <a:rPr lang="en-US" sz="2400" b="1" dirty="0" smtClean="0"/>
              <a:t>CONTENT STATEMENT 25:</a:t>
            </a:r>
            <a:endParaRPr lang="en-US" sz="2400" b="1" dirty="0"/>
          </a:p>
        </p:txBody>
      </p:sp>
      <p:sp>
        <p:nvSpPr>
          <p:cNvPr id="15" name="TextBox 14"/>
          <p:cNvSpPr txBox="1"/>
          <p:nvPr/>
        </p:nvSpPr>
        <p:spPr>
          <a:xfrm>
            <a:off x="2579255" y="4128884"/>
            <a:ext cx="4267200" cy="461665"/>
          </a:xfrm>
          <a:prstGeom prst="rect">
            <a:avLst/>
          </a:prstGeom>
          <a:noFill/>
        </p:spPr>
        <p:txBody>
          <a:bodyPr wrap="square" rtlCol="0">
            <a:spAutoFit/>
          </a:bodyPr>
          <a:lstStyle/>
          <a:p>
            <a:r>
              <a:rPr lang="en-US" sz="2400" b="1" dirty="0" smtClean="0"/>
              <a:t>EXPECTATIONS FOR LEARNING:</a:t>
            </a:r>
            <a:endParaRPr lang="en-US" sz="2400" b="1" dirty="0"/>
          </a:p>
        </p:txBody>
      </p:sp>
      <p:sp>
        <p:nvSpPr>
          <p:cNvPr id="7" name="Rectangle 6"/>
          <p:cNvSpPr/>
          <p:nvPr/>
        </p:nvSpPr>
        <p:spPr>
          <a:xfrm>
            <a:off x="877453" y="4634449"/>
            <a:ext cx="7389087" cy="1200329"/>
          </a:xfrm>
          <a:prstGeom prst="rect">
            <a:avLst/>
          </a:prstGeom>
        </p:spPr>
        <p:txBody>
          <a:bodyPr wrap="square">
            <a:spAutoFit/>
          </a:bodyPr>
          <a:lstStyle/>
          <a:p>
            <a:r>
              <a:rPr lang="en-US" sz="2400" dirty="0"/>
              <a:t>Explain how the second Red Scare and McCarthyism reflected Cold War fears in American society.</a:t>
            </a:r>
          </a:p>
          <a:p>
            <a:r>
              <a:rPr lang="en-US" sz="2400" dirty="0"/>
              <a:t> </a:t>
            </a:r>
          </a:p>
        </p:txBody>
      </p:sp>
      <p:sp>
        <p:nvSpPr>
          <p:cNvPr id="10" name="Rectangle 9"/>
          <p:cNvSpPr/>
          <p:nvPr/>
        </p:nvSpPr>
        <p:spPr>
          <a:xfrm>
            <a:off x="1365016" y="3195935"/>
            <a:ext cx="6483250"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Content Statement 25</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04813994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901066"/>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26351" y="914400"/>
            <a:ext cx="61294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POST WAR AMERICA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073226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18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11" name="TextBox 10"/>
          <p:cNvSpPr txBox="1"/>
          <p:nvPr/>
        </p:nvSpPr>
        <p:spPr>
          <a:xfrm>
            <a:off x="1138380" y="1085118"/>
            <a:ext cx="6867235" cy="1200329"/>
          </a:xfrm>
          <a:prstGeom prst="rect">
            <a:avLst/>
          </a:prstGeom>
          <a:noFill/>
        </p:spPr>
        <p:txBody>
          <a:bodyPr wrap="square" rtlCol="0">
            <a:spAutoFit/>
          </a:bodyPr>
          <a:lstStyle/>
          <a:p>
            <a:r>
              <a:rPr lang="en-US" sz="2400" dirty="0"/>
              <a:t>The postwar economic boom, greatly affected by advances in science, produced epic changes in American life. </a:t>
            </a:r>
          </a:p>
        </p:txBody>
      </p:sp>
      <p:sp>
        <p:nvSpPr>
          <p:cNvPr id="7" name="Rectangle 6"/>
          <p:cNvSpPr/>
          <p:nvPr/>
        </p:nvSpPr>
        <p:spPr>
          <a:xfrm>
            <a:off x="877453" y="4634449"/>
            <a:ext cx="7389087" cy="461665"/>
          </a:xfrm>
          <a:prstGeom prst="rect">
            <a:avLst/>
          </a:prstGeom>
        </p:spPr>
        <p:txBody>
          <a:bodyPr wrap="square">
            <a:spAutoFit/>
          </a:bodyPr>
          <a:lstStyle/>
          <a:p>
            <a:r>
              <a:rPr lang="en-US" sz="2400" dirty="0"/>
              <a:t> </a:t>
            </a:r>
          </a:p>
        </p:txBody>
      </p:sp>
      <p:sp>
        <p:nvSpPr>
          <p:cNvPr id="3" name="Rectangle 2"/>
          <p:cNvSpPr/>
          <p:nvPr/>
        </p:nvSpPr>
        <p:spPr>
          <a:xfrm>
            <a:off x="877455" y="4657635"/>
            <a:ext cx="7128160" cy="1200329"/>
          </a:xfrm>
          <a:prstGeom prst="rect">
            <a:avLst/>
          </a:prstGeom>
        </p:spPr>
        <p:txBody>
          <a:bodyPr wrap="square">
            <a:spAutoFit/>
          </a:bodyPr>
          <a:lstStyle/>
          <a:p>
            <a:r>
              <a:rPr lang="en-US" sz="2400" dirty="0"/>
              <a:t>Describe how American life in the postwar period was impacted by the postwar economic boom and by advances in science.</a:t>
            </a:r>
          </a:p>
        </p:txBody>
      </p:sp>
      <p:sp>
        <p:nvSpPr>
          <p:cNvPr id="12" name="Rectangle 11"/>
          <p:cNvSpPr/>
          <p:nvPr/>
        </p:nvSpPr>
        <p:spPr>
          <a:xfrm>
            <a:off x="3336690" y="3974995"/>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55237677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 WAR ECONOMY</a:t>
            </a:r>
            <a:endParaRPr lang="en-US" b="1" dirty="0"/>
          </a:p>
        </p:txBody>
      </p:sp>
      <p:sp>
        <p:nvSpPr>
          <p:cNvPr id="3" name="Content Placeholder 2"/>
          <p:cNvSpPr>
            <a:spLocks noGrp="1"/>
          </p:cNvSpPr>
          <p:nvPr>
            <p:ph idx="1"/>
          </p:nvPr>
        </p:nvSpPr>
        <p:spPr>
          <a:xfrm>
            <a:off x="1066800" y="1295400"/>
            <a:ext cx="7848600" cy="5334000"/>
          </a:xfrm>
        </p:spPr>
        <p:txBody>
          <a:bodyPr>
            <a:normAutofit fontScale="92500" lnSpcReduction="20000"/>
          </a:bodyPr>
          <a:lstStyle/>
          <a:p>
            <a:r>
              <a:rPr lang="en-US" sz="2400" dirty="0"/>
              <a:t>As World War II drew to a close, many Americans worried about the domestic economy. </a:t>
            </a:r>
            <a:endParaRPr lang="en-US" sz="2400" dirty="0" smtClean="0"/>
          </a:p>
          <a:p>
            <a:r>
              <a:rPr lang="en-US" sz="2400" dirty="0" smtClean="0"/>
              <a:t>Moreover</a:t>
            </a:r>
            <a:r>
              <a:rPr lang="en-US" sz="2400" dirty="0"/>
              <a:t>, millions of veterans </a:t>
            </a:r>
            <a:r>
              <a:rPr lang="en-US" sz="2400" u="sng" dirty="0"/>
              <a:t>would soon return home in search of jobs that might not be there anymore. </a:t>
            </a:r>
            <a:endParaRPr lang="en-US" sz="2400" u="sng" dirty="0" smtClean="0"/>
          </a:p>
          <a:p>
            <a:r>
              <a:rPr lang="en-US" sz="2400" dirty="0" smtClean="0"/>
              <a:t>Truman </a:t>
            </a:r>
            <a:r>
              <a:rPr lang="en-US" sz="2400" dirty="0"/>
              <a:t>and Congress took steps to address the economic downturn. In 1946, for instance, </a:t>
            </a:r>
            <a:r>
              <a:rPr lang="en-US" sz="2400" u="sng" dirty="0"/>
              <a:t>Congress passed the </a:t>
            </a:r>
            <a:r>
              <a:rPr lang="en-US" sz="2400" b="1" u="sng" dirty="0"/>
              <a:t>Employment Act</a:t>
            </a:r>
            <a:r>
              <a:rPr lang="en-US" sz="2400" u="sng" dirty="0"/>
              <a:t>, which created the </a:t>
            </a:r>
            <a:r>
              <a:rPr lang="en-US" sz="2400" b="1" u="sng" dirty="0"/>
              <a:t>Council of Economic Advisors</a:t>
            </a:r>
            <a:r>
              <a:rPr lang="en-US" sz="2400" u="sng" dirty="0"/>
              <a:t> to help Truman maximize national employment.</a:t>
            </a:r>
          </a:p>
          <a:p>
            <a:r>
              <a:rPr lang="en-US" sz="2400" dirty="0"/>
              <a:t>Perhaps the most important measure taken in combating the recession was the </a:t>
            </a:r>
            <a:r>
              <a:rPr lang="en-US" sz="2400" b="1" u="sng" dirty="0"/>
              <a:t>Montgomery G.I. Bill</a:t>
            </a:r>
            <a:r>
              <a:rPr lang="en-US" sz="2400" u="sng" dirty="0"/>
              <a:t>, which Congress had passed in 1944 to help the 15 million returning U.S. veterans reenter the job market.</a:t>
            </a:r>
          </a:p>
          <a:p>
            <a:r>
              <a:rPr lang="en-US" sz="2400" dirty="0"/>
              <a:t>Republicans in Congress passed the </a:t>
            </a:r>
            <a:r>
              <a:rPr lang="en-US" sz="2400" b="1" u="sng" dirty="0"/>
              <a:t>Taft-Hartley Act</a:t>
            </a:r>
            <a:r>
              <a:rPr lang="en-US" sz="2400" u="sng" dirty="0"/>
              <a:t> in 1947, over Truman’s veto, to restrict the influence of unions. </a:t>
            </a:r>
            <a:r>
              <a:rPr lang="en-US" sz="2400" dirty="0"/>
              <a:t>The act outlawed all-union workplaces, made unions liable for damages incurred during inter-union disputes, and required labor organizers to denounce Communism and take oaths of loyalty. </a:t>
            </a:r>
          </a:p>
          <a:p>
            <a:endParaRPr lang="en-US" sz="2400" dirty="0"/>
          </a:p>
        </p:txBody>
      </p:sp>
      <p:pic>
        <p:nvPicPr>
          <p:cNvPr id="4"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85643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66734" y="228600"/>
            <a:ext cx="8277266"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ROLE OF THE GOVERNMENT</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1945-1994</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073226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18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11" name="TextBox 10"/>
          <p:cNvSpPr txBox="1"/>
          <p:nvPr/>
        </p:nvSpPr>
        <p:spPr>
          <a:xfrm>
            <a:off x="1138380" y="1085118"/>
            <a:ext cx="6867235" cy="1569660"/>
          </a:xfrm>
          <a:prstGeom prst="rect">
            <a:avLst/>
          </a:prstGeom>
          <a:noFill/>
        </p:spPr>
        <p:txBody>
          <a:bodyPr wrap="square" rtlCol="0">
            <a:spAutoFit/>
          </a:bodyPr>
          <a:lstStyle/>
          <a:p>
            <a:r>
              <a:rPr lang="en-US" sz="2400" dirty="0"/>
              <a:t>Political debates focused on the extent of the role of government in the economy, environmental protection, social welfare, and national security.   </a:t>
            </a:r>
          </a:p>
          <a:p>
            <a:r>
              <a:rPr lang="en-US" sz="2400" dirty="0"/>
              <a:t> </a:t>
            </a:r>
          </a:p>
        </p:txBody>
      </p:sp>
      <p:sp>
        <p:nvSpPr>
          <p:cNvPr id="15" name="TextBox 14"/>
          <p:cNvSpPr txBox="1"/>
          <p:nvPr/>
        </p:nvSpPr>
        <p:spPr>
          <a:xfrm>
            <a:off x="2579255" y="4128884"/>
            <a:ext cx="4267200" cy="461665"/>
          </a:xfrm>
          <a:prstGeom prst="rect">
            <a:avLst/>
          </a:prstGeom>
          <a:noFill/>
        </p:spPr>
        <p:txBody>
          <a:bodyPr wrap="square" rtlCol="0">
            <a:spAutoFit/>
          </a:bodyPr>
          <a:lstStyle/>
          <a:p>
            <a:r>
              <a:rPr lang="en-US" sz="2400" b="1" dirty="0" smtClean="0"/>
              <a:t>EXPECTATIONS FOR LEARNING:</a:t>
            </a:r>
            <a:endParaRPr lang="en-US" sz="2400" b="1" dirty="0"/>
          </a:p>
        </p:txBody>
      </p:sp>
      <p:sp>
        <p:nvSpPr>
          <p:cNvPr id="7" name="Rectangle 6"/>
          <p:cNvSpPr/>
          <p:nvPr/>
        </p:nvSpPr>
        <p:spPr>
          <a:xfrm>
            <a:off x="877453" y="4634449"/>
            <a:ext cx="7389087" cy="461665"/>
          </a:xfrm>
          <a:prstGeom prst="rect">
            <a:avLst/>
          </a:prstGeom>
        </p:spPr>
        <p:txBody>
          <a:bodyPr wrap="square">
            <a:spAutoFit/>
          </a:bodyPr>
          <a:lstStyle/>
          <a:p>
            <a:r>
              <a:rPr lang="en-US" sz="2400" dirty="0"/>
              <a:t> </a:t>
            </a:r>
          </a:p>
        </p:txBody>
      </p:sp>
      <p:sp>
        <p:nvSpPr>
          <p:cNvPr id="3" name="Rectangle 2"/>
          <p:cNvSpPr/>
          <p:nvPr/>
        </p:nvSpPr>
        <p:spPr>
          <a:xfrm>
            <a:off x="877455" y="4657635"/>
            <a:ext cx="7128160" cy="461665"/>
          </a:xfrm>
          <a:prstGeom prst="rect">
            <a:avLst/>
          </a:prstGeom>
        </p:spPr>
        <p:txBody>
          <a:bodyPr wrap="square">
            <a:spAutoFit/>
          </a:bodyPr>
          <a:lstStyle/>
          <a:p>
            <a:r>
              <a:rPr lang="en-US" sz="2400" dirty="0" smtClean="0"/>
              <a:t>.</a:t>
            </a:r>
            <a:endParaRPr lang="en-US" sz="2400" dirty="0"/>
          </a:p>
        </p:txBody>
      </p:sp>
      <p:sp>
        <p:nvSpPr>
          <p:cNvPr id="6" name="Rectangle 5"/>
          <p:cNvSpPr/>
          <p:nvPr/>
        </p:nvSpPr>
        <p:spPr>
          <a:xfrm>
            <a:off x="800098" y="4472970"/>
            <a:ext cx="7848602" cy="1569660"/>
          </a:xfrm>
          <a:prstGeom prst="rect">
            <a:avLst/>
          </a:prstGeom>
        </p:spPr>
        <p:txBody>
          <a:bodyPr wrap="square">
            <a:spAutoFit/>
          </a:bodyPr>
          <a:lstStyle/>
          <a:p>
            <a:r>
              <a:rPr lang="en-US" sz="2400" dirty="0"/>
              <a:t>Explain why the government’s role in the economy, environmental protection, social welfare, and national security became the topic of political debates between 1945 and 1994.</a:t>
            </a:r>
          </a:p>
        </p:txBody>
      </p:sp>
    </p:spTree>
    <p:extLst>
      <p:ext uri="{BB962C8B-B14F-4D97-AF65-F5344CB8AC3E}">
        <p14:creationId xmlns:p14="http://schemas.microsoft.com/office/powerpoint/2010/main" val="264280726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153400" cy="6248400"/>
          </a:xfrm>
        </p:spPr>
        <p:txBody>
          <a:bodyPr>
            <a:normAutofit fontScale="92500" lnSpcReduction="20000"/>
          </a:bodyPr>
          <a:lstStyle/>
          <a:p>
            <a:r>
              <a:rPr lang="en-US" dirty="0"/>
              <a:t>The United States emerged from World War II as the </a:t>
            </a:r>
            <a:r>
              <a:rPr lang="en-US" u="sng" dirty="0"/>
              <a:t>world's richest and </a:t>
            </a:r>
            <a:r>
              <a:rPr lang="en-US" u="sng" dirty="0" smtClean="0"/>
              <a:t>most militarily </a:t>
            </a:r>
            <a:r>
              <a:rPr lang="en-US" u="sng" dirty="0"/>
              <a:t>powerful country, </a:t>
            </a:r>
            <a:r>
              <a:rPr lang="en-US" dirty="0"/>
              <a:t>and its leaders soon determined to follow a </a:t>
            </a:r>
            <a:r>
              <a:rPr lang="en-US" u="sng" dirty="0"/>
              <a:t>long-term </a:t>
            </a:r>
            <a:r>
              <a:rPr lang="en-US" u="sng" dirty="0" smtClean="0"/>
              <a:t>policy of </a:t>
            </a:r>
            <a:r>
              <a:rPr lang="en-US" u="sng" dirty="0"/>
              <a:t>global military engagement in pursuit of perceived "national security.</a:t>
            </a:r>
            <a:r>
              <a:rPr lang="en-US" dirty="0"/>
              <a:t>" </a:t>
            </a:r>
            <a:endParaRPr lang="en-US" dirty="0" smtClean="0"/>
          </a:p>
          <a:p>
            <a:r>
              <a:rPr lang="en-US" dirty="0" smtClean="0"/>
              <a:t>In </a:t>
            </a:r>
            <a:r>
              <a:rPr lang="en-US" dirty="0"/>
              <a:t>1947 </a:t>
            </a:r>
            <a:r>
              <a:rPr lang="en-US" dirty="0" smtClean="0"/>
              <a:t>President </a:t>
            </a:r>
            <a:r>
              <a:rPr lang="en-US" dirty="0"/>
              <a:t>Harry S Truman declared what would become known as the </a:t>
            </a:r>
            <a:r>
              <a:rPr lang="en-US" u="sng" dirty="0"/>
              <a:t>Truman Doctrine</a:t>
            </a:r>
            <a:r>
              <a:rPr lang="en-US" dirty="0"/>
              <a:t>, an </a:t>
            </a:r>
            <a:r>
              <a:rPr lang="en-US" u="sng" dirty="0" smtClean="0"/>
              <a:t>open ended</a:t>
            </a:r>
            <a:r>
              <a:rPr lang="en-US" u="sng" dirty="0"/>
              <a:t> </a:t>
            </a:r>
            <a:r>
              <a:rPr lang="en-US" u="sng" dirty="0" smtClean="0"/>
              <a:t>pledge </a:t>
            </a:r>
            <a:r>
              <a:rPr lang="en-US" u="sng" dirty="0"/>
              <a:t>to assist virtually any government threatened by communists</a:t>
            </a:r>
            <a:r>
              <a:rPr lang="en-US" dirty="0"/>
              <a:t>, whether </a:t>
            </a:r>
            <a:r>
              <a:rPr lang="en-US" dirty="0" smtClean="0"/>
              <a:t>from within </a:t>
            </a:r>
            <a:r>
              <a:rPr lang="en-US" dirty="0"/>
              <a:t>or without</a:t>
            </a:r>
            <a:r>
              <a:rPr lang="en-US" dirty="0" smtClean="0"/>
              <a:t>.</a:t>
            </a:r>
          </a:p>
          <a:p>
            <a:r>
              <a:rPr lang="en-US" dirty="0"/>
              <a:t>U.S. government devised </a:t>
            </a:r>
            <a:r>
              <a:rPr lang="en-US" dirty="0" smtClean="0"/>
              <a:t>the </a:t>
            </a:r>
            <a:r>
              <a:rPr lang="en-US" u="sng" dirty="0" smtClean="0"/>
              <a:t>Marshall </a:t>
            </a:r>
            <a:r>
              <a:rPr lang="en-US" u="sng" dirty="0"/>
              <a:t>Plan and entered into the North Atlantic Treaty, </a:t>
            </a:r>
            <a:r>
              <a:rPr lang="en-US" dirty="0"/>
              <a:t>the first formal U.S. alliance </a:t>
            </a:r>
            <a:r>
              <a:rPr lang="en-US" dirty="0" smtClean="0"/>
              <a:t>since the </a:t>
            </a:r>
            <a:r>
              <a:rPr lang="en-US" dirty="0"/>
              <a:t>one with France during the American Revolution.</a:t>
            </a:r>
          </a:p>
        </p:txBody>
      </p:sp>
    </p:spTree>
    <p:extLst>
      <p:ext uri="{BB962C8B-B14F-4D97-AF65-F5344CB8AC3E}">
        <p14:creationId xmlns:p14="http://schemas.microsoft.com/office/powerpoint/2010/main" val="3522344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43000"/>
            <a:ext cx="8229600" cy="4525963"/>
          </a:xfrm>
        </p:spPr>
        <p:txBody>
          <a:bodyPr>
            <a:normAutofit lnSpcReduction="10000"/>
          </a:bodyPr>
          <a:lstStyle/>
          <a:p>
            <a:pPr marL="0" indent="0">
              <a:buNone/>
            </a:pPr>
            <a:r>
              <a:rPr lang="en-US" b="1" dirty="0" smtClean="0"/>
              <a:t>Thesis:</a:t>
            </a:r>
            <a:r>
              <a:rPr lang="en-US" dirty="0" smtClean="0"/>
              <a:t> a proposition that is supported by an argument.</a:t>
            </a:r>
          </a:p>
          <a:p>
            <a:pPr marL="0" indent="0">
              <a:buNone/>
            </a:pPr>
            <a:endParaRPr lang="en-US" dirty="0"/>
          </a:p>
          <a:p>
            <a:pPr marL="0" indent="0">
              <a:buNone/>
            </a:pPr>
            <a:r>
              <a:rPr lang="en-US" b="1" dirty="0" smtClean="0"/>
              <a:t>Evidence:</a:t>
            </a:r>
            <a:r>
              <a:rPr lang="en-US" dirty="0" smtClean="0"/>
              <a:t> used to support an idea.</a:t>
            </a:r>
          </a:p>
          <a:p>
            <a:pPr marL="0" indent="0">
              <a:buNone/>
            </a:pPr>
            <a:endParaRPr lang="en-US" dirty="0"/>
          </a:p>
          <a:p>
            <a:pPr marL="0" indent="0">
              <a:buNone/>
            </a:pPr>
            <a:r>
              <a:rPr lang="en-US" b="1" dirty="0" smtClean="0"/>
              <a:t>Support: </a:t>
            </a:r>
            <a:r>
              <a:rPr lang="en-US" dirty="0" smtClean="0"/>
              <a:t>to argue in favor of an idea or point.</a:t>
            </a:r>
          </a:p>
          <a:p>
            <a:pPr marL="0" indent="0">
              <a:buNone/>
            </a:pPr>
            <a:endParaRPr lang="en-US" dirty="0"/>
          </a:p>
          <a:p>
            <a:pPr marL="0" indent="0">
              <a:buNone/>
            </a:pPr>
            <a:r>
              <a:rPr lang="en-US" b="1" dirty="0" smtClean="0"/>
              <a:t>Refute:</a:t>
            </a:r>
            <a:r>
              <a:rPr lang="en-US" dirty="0" smtClean="0"/>
              <a:t> to argue against an idea or point.</a:t>
            </a:r>
            <a:endParaRPr lang="en-US" dirty="0"/>
          </a:p>
        </p:txBody>
      </p:sp>
      <p:sp>
        <p:nvSpPr>
          <p:cNvPr id="4" name="Rectangle 3"/>
          <p:cNvSpPr/>
          <p:nvPr/>
        </p:nvSpPr>
        <p:spPr>
          <a:xfrm>
            <a:off x="1621556" y="0"/>
            <a:ext cx="5928611"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Content Standard: 3</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1266"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72222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82" y="-15587"/>
            <a:ext cx="9164782" cy="6873587"/>
          </a:xfrm>
        </p:spPr>
      </p:pic>
      <p:sp>
        <p:nvSpPr>
          <p:cNvPr id="5" name="Rectangle 4"/>
          <p:cNvSpPr/>
          <p:nvPr/>
        </p:nvSpPr>
        <p:spPr>
          <a:xfrm>
            <a:off x="1371600" y="2209800"/>
            <a:ext cx="6477000" cy="1569660"/>
          </a:xfrm>
          <a:prstGeom prst="rect">
            <a:avLst/>
          </a:prstGeom>
          <a:noFill/>
        </p:spPr>
        <p:txBody>
          <a:bodyPr wrap="square" lIns="91440" tIns="45720" rIns="91440" bIns="45720">
            <a:spAutoFit/>
          </a:bodyPr>
          <a:lstStyle/>
          <a:p>
            <a:pPr algn="ctr"/>
            <a:r>
              <a:rPr lang="en-US"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a:t>
            </a:r>
            <a:r>
              <a:rPr lang="en-US" sz="9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END</a:t>
            </a:r>
            <a:endParaRPr lang="en-US" sz="9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30376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00199" y="228600"/>
            <a:ext cx="6509987" cy="1754326"/>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CONTENT STATEMENT</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#4</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95756" y="5061519"/>
            <a:ext cx="57188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CAUSE AND EFFECT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8284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 y="1447800"/>
            <a:ext cx="9171710" cy="4648200"/>
          </a:xfrm>
          <a:prstGeom prst="rect">
            <a:avLst/>
          </a:prstGeom>
        </p:spPr>
      </p:pic>
      <p:sp>
        <p:nvSpPr>
          <p:cNvPr id="18" name="TextBox 17"/>
          <p:cNvSpPr txBox="1"/>
          <p:nvPr/>
        </p:nvSpPr>
        <p:spPr>
          <a:xfrm>
            <a:off x="870758" y="2836603"/>
            <a:ext cx="7891895"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Identify examples of multiple causation and long- and short-term causal relationships with respect to historical events. </a:t>
            </a:r>
            <a:endParaRPr lang="en-US" sz="2400" dirty="0" smtClean="0"/>
          </a:p>
          <a:p>
            <a:pPr marL="342900" indent="-342900">
              <a:buFont typeface="Arial" panose="020B0604020202020204" pitchFamily="34" charset="0"/>
              <a:buChar char="•"/>
            </a:pPr>
            <a:r>
              <a:rPr lang="en-US" sz="2400" dirty="0"/>
              <a:t>Analyze the relationship between historical events, taking into consideration cause, effect, sequence, and correlation. 	</a:t>
            </a:r>
          </a:p>
          <a:p>
            <a:endParaRPr lang="en-US" sz="2400" dirty="0"/>
          </a:p>
        </p:txBody>
      </p:sp>
      <p:sp>
        <p:nvSpPr>
          <p:cNvPr id="8" name="Rectangle 7"/>
          <p:cNvSpPr/>
          <p:nvPr/>
        </p:nvSpPr>
        <p:spPr>
          <a:xfrm>
            <a:off x="3581400" y="2067162"/>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129060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28600"/>
            <a:ext cx="9265709" cy="7315200"/>
          </a:xfrm>
        </p:spPr>
      </p:pic>
      <p:sp>
        <p:nvSpPr>
          <p:cNvPr id="3" name="TextBox 2"/>
          <p:cNvSpPr txBox="1"/>
          <p:nvPr/>
        </p:nvSpPr>
        <p:spPr>
          <a:xfrm>
            <a:off x="1295400" y="1143000"/>
            <a:ext cx="7083287" cy="4524315"/>
          </a:xfrm>
          <a:prstGeom prst="rect">
            <a:avLst/>
          </a:prstGeom>
          <a:noFill/>
        </p:spPr>
        <p:txBody>
          <a:bodyPr wrap="square" rtlCol="0">
            <a:spAutoFit/>
          </a:bodyPr>
          <a:lstStyle/>
          <a:p>
            <a:r>
              <a:rPr lang="en-US" sz="3200" dirty="0"/>
              <a:t>Be able to explain how an event may have been caused.  </a:t>
            </a:r>
          </a:p>
          <a:p>
            <a:r>
              <a:rPr lang="en-US" sz="3200" b="1" dirty="0"/>
              <a:t>Examples:</a:t>
            </a:r>
            <a:endParaRPr lang="en-US" sz="3200" dirty="0"/>
          </a:p>
          <a:p>
            <a:pPr marL="457200" lvl="0" indent="-457200">
              <a:buFont typeface="Arial" panose="020B0604020202020204" pitchFamily="34" charset="0"/>
              <a:buChar char="•"/>
            </a:pPr>
            <a:r>
              <a:rPr lang="en-US" sz="3200" dirty="0"/>
              <a:t>World War I</a:t>
            </a:r>
          </a:p>
          <a:p>
            <a:pPr marL="457200" lvl="0" indent="-457200">
              <a:buFont typeface="Arial" panose="020B0604020202020204" pitchFamily="34" charset="0"/>
              <a:buChar char="•"/>
            </a:pPr>
            <a:r>
              <a:rPr lang="en-US" sz="3200" dirty="0"/>
              <a:t>Great Depression</a:t>
            </a:r>
          </a:p>
          <a:p>
            <a:pPr marL="457200" lvl="0" indent="-457200">
              <a:buFont typeface="Arial" panose="020B0604020202020204" pitchFamily="34" charset="0"/>
              <a:buChar char="•"/>
            </a:pPr>
            <a:r>
              <a:rPr lang="en-US" sz="3200" dirty="0"/>
              <a:t>World War </a:t>
            </a:r>
            <a:r>
              <a:rPr lang="en-US" sz="3200" dirty="0" smtClean="0"/>
              <a:t>II</a:t>
            </a:r>
          </a:p>
          <a:p>
            <a:pPr marL="457200" lvl="0" indent="-457200">
              <a:buFont typeface="Arial" panose="020B0604020202020204" pitchFamily="34" charset="0"/>
              <a:buChar char="•"/>
            </a:pPr>
            <a:r>
              <a:rPr lang="en-US" sz="3200" dirty="0" smtClean="0"/>
              <a:t>Cold War</a:t>
            </a:r>
          </a:p>
          <a:p>
            <a:pPr marL="457200" lvl="0" indent="-457200">
              <a:buFont typeface="Arial" panose="020B0604020202020204" pitchFamily="34" charset="0"/>
              <a:buChar char="•"/>
            </a:pPr>
            <a:endParaRPr lang="en-US" sz="3200" dirty="0"/>
          </a:p>
          <a:p>
            <a:pPr lvl="0"/>
            <a:r>
              <a:rPr lang="en-US" sz="3200" dirty="0" smtClean="0"/>
              <a:t>See entries for these topics later in book.</a:t>
            </a:r>
            <a:endParaRPr lang="en-US" sz="3200" dirty="0"/>
          </a:p>
        </p:txBody>
      </p:sp>
      <p:sp>
        <p:nvSpPr>
          <p:cNvPr id="6" name="Rectangle 5"/>
          <p:cNvSpPr/>
          <p:nvPr/>
        </p:nvSpPr>
        <p:spPr>
          <a:xfrm>
            <a:off x="1295400" y="-228600"/>
            <a:ext cx="6996082"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How it will be assessed:</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681740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90181" cy="7315199"/>
          </a:xfrm>
        </p:spPr>
      </p:pic>
      <p:sp>
        <p:nvSpPr>
          <p:cNvPr id="3" name="TextBox 2"/>
          <p:cNvSpPr txBox="1"/>
          <p:nvPr/>
        </p:nvSpPr>
        <p:spPr>
          <a:xfrm>
            <a:off x="1524000" y="1600200"/>
            <a:ext cx="5943600" cy="369332"/>
          </a:xfrm>
          <a:prstGeom prst="rect">
            <a:avLst/>
          </a:prstGeom>
          <a:noFill/>
        </p:spPr>
        <p:txBody>
          <a:bodyPr wrap="square" rtlCol="0">
            <a:spAutoFit/>
          </a:bodyPr>
          <a:lstStyle/>
          <a:p>
            <a:endParaRPr lang="en-US" dirty="0"/>
          </a:p>
        </p:txBody>
      </p:sp>
      <p:sp>
        <p:nvSpPr>
          <p:cNvPr id="6" name="Content Placeholder 2"/>
          <p:cNvSpPr>
            <a:spLocks noGrp="1"/>
          </p:cNvSpPr>
          <p:nvPr>
            <p:ph idx="4294967295"/>
          </p:nvPr>
        </p:nvSpPr>
        <p:spPr bwMode="auto">
          <a:xfrm>
            <a:off x="914400" y="2209800"/>
            <a:ext cx="838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None/>
              <a:tabLst/>
            </a:pPr>
            <a:r>
              <a:rPr kumimoji="0" lang="en-US" altLang="en-US" sz="2000" b="1" i="0" u="none" strike="noStrike" cap="none" normalizeH="0" baseline="0" dirty="0" smtClean="0">
                <a:ln>
                  <a:noFill/>
                </a:ln>
                <a:solidFill>
                  <a:schemeClr val="tx1"/>
                </a:solidFill>
                <a:effectLst/>
                <a:latin typeface="Arial" pitchFamily="34" charset="0"/>
              </a:rPr>
              <a:t>MILITARISM:</a:t>
            </a:r>
            <a:r>
              <a:rPr kumimoji="0" lang="en-US" altLang="en-US" sz="2000" b="0" i="0" u="none" strike="noStrike" cap="none" normalizeH="0" baseline="0" dirty="0" smtClean="0">
                <a:ln>
                  <a:noFill/>
                </a:ln>
                <a:solidFill>
                  <a:schemeClr val="tx1"/>
                </a:solidFill>
                <a:effectLst/>
                <a:latin typeface="Arial" pitchFamily="34" charset="0"/>
              </a:rPr>
              <a:t>  </a:t>
            </a:r>
            <a:r>
              <a:rPr kumimoji="0" lang="en-US" altLang="en-US" sz="2000" b="0" i="0" u="sng" strike="noStrike" cap="none" normalizeH="0" baseline="0" dirty="0" smtClean="0">
                <a:ln>
                  <a:noFill/>
                </a:ln>
                <a:solidFill>
                  <a:schemeClr val="tx1"/>
                </a:solidFill>
                <a:effectLst/>
                <a:latin typeface="Arial" pitchFamily="34" charset="0"/>
              </a:rPr>
              <a:t>Europe was going through a period of military</a:t>
            </a:r>
          </a:p>
          <a:p>
            <a:pPr marL="0" marR="0" lvl="0" indent="0" algn="l" defTabSz="914400" rtl="0" eaLnBrk="0" fontAlgn="base" latinLnBrk="0" hangingPunct="0">
              <a:lnSpc>
                <a:spcPct val="100000"/>
              </a:lnSpc>
              <a:spcBef>
                <a:spcPct val="20000"/>
              </a:spcBef>
              <a:spcAft>
                <a:spcPct val="0"/>
              </a:spcAft>
              <a:buClrTx/>
              <a:buSzTx/>
              <a:buNone/>
              <a:tabLst/>
            </a:pPr>
            <a:r>
              <a:rPr kumimoji="0" lang="en-US" altLang="en-US" sz="2000" b="0" i="0" u="sng" strike="noStrike" cap="none" normalizeH="0" baseline="0" dirty="0" smtClean="0">
                <a:ln>
                  <a:noFill/>
                </a:ln>
                <a:solidFill>
                  <a:schemeClr val="tx1"/>
                </a:solidFill>
                <a:effectLst/>
                <a:latin typeface="Arial" pitchFamily="34" charset="0"/>
              </a:rPr>
              <a:t>build up </a:t>
            </a:r>
            <a:r>
              <a:rPr kumimoji="0" lang="en-US" altLang="en-US" sz="2000" b="0" i="0" u="none" strike="noStrike" cap="none" normalizeH="0" baseline="0" dirty="0" smtClean="0">
                <a:ln>
                  <a:noFill/>
                </a:ln>
                <a:solidFill>
                  <a:schemeClr val="tx1"/>
                </a:solidFill>
                <a:effectLst/>
                <a:latin typeface="Arial" pitchFamily="34" charset="0"/>
              </a:rPr>
              <a:t>which led to the requirement of men to sign up for </a:t>
            </a:r>
          </a:p>
          <a:p>
            <a:pPr marL="0" marR="0" lvl="0" indent="0" algn="l" defTabSz="914400" rtl="0" eaLnBrk="0" fontAlgn="base" latinLnBrk="0" hangingPunct="0">
              <a:lnSpc>
                <a:spcPct val="100000"/>
              </a:lnSpc>
              <a:spcBef>
                <a:spcPct val="20000"/>
              </a:spcBef>
              <a:spcAft>
                <a:spcPct val="0"/>
              </a:spcAft>
              <a:buClrTx/>
              <a:buSzTx/>
              <a:buNone/>
              <a:tabLst/>
            </a:pPr>
            <a:r>
              <a:rPr kumimoji="0" lang="en-US" altLang="en-US" sz="2000" b="0" i="0" u="none" strike="noStrike" cap="none" normalizeH="0" baseline="0" dirty="0" smtClean="0">
                <a:ln>
                  <a:noFill/>
                </a:ln>
                <a:solidFill>
                  <a:schemeClr val="tx1"/>
                </a:solidFill>
                <a:effectLst/>
                <a:latin typeface="Arial" pitchFamily="34" charset="0"/>
              </a:rPr>
              <a:t>military service.</a:t>
            </a:r>
          </a:p>
          <a:p>
            <a:pPr marL="0" marR="0" lvl="0" indent="0" algn="l" defTabSz="914400" rtl="0" eaLnBrk="0" fontAlgn="base" latinLnBrk="0" hangingPunct="0">
              <a:lnSpc>
                <a:spcPct val="100000"/>
              </a:lnSpc>
              <a:spcBef>
                <a:spcPct val="20000"/>
              </a:spcBef>
              <a:spcAft>
                <a:spcPct val="0"/>
              </a:spcAft>
              <a:buClrTx/>
              <a:buSzTx/>
              <a:buNone/>
              <a:tabLst/>
            </a:pPr>
            <a:r>
              <a:rPr kumimoji="0" lang="en-US" altLang="en-US" sz="2000" b="1" i="0" u="none" strike="noStrike" cap="none" normalizeH="0" baseline="0" dirty="0" smtClean="0">
                <a:ln>
                  <a:noFill/>
                </a:ln>
                <a:solidFill>
                  <a:schemeClr val="tx1"/>
                </a:solidFill>
                <a:effectLst/>
                <a:latin typeface="Arial" pitchFamily="34" charset="0"/>
              </a:rPr>
              <a:t>ALLIANCES:</a:t>
            </a:r>
            <a:r>
              <a:rPr kumimoji="0" lang="en-US" altLang="en-US" sz="2000" b="0" i="0" u="none" strike="noStrike" cap="none" normalizeH="0" baseline="0" dirty="0" smtClean="0">
                <a:ln>
                  <a:noFill/>
                </a:ln>
                <a:solidFill>
                  <a:schemeClr val="tx1"/>
                </a:solidFill>
                <a:effectLst/>
                <a:latin typeface="Arial" pitchFamily="34" charset="0"/>
              </a:rPr>
              <a:t>  the countries of Europe began </a:t>
            </a:r>
            <a:r>
              <a:rPr kumimoji="0" lang="en-US" altLang="en-US" sz="2000" b="0" i="0" u="sng" strike="noStrike" cap="none" normalizeH="0" baseline="0" dirty="0" smtClean="0">
                <a:ln>
                  <a:noFill/>
                </a:ln>
                <a:solidFill>
                  <a:schemeClr val="tx1"/>
                </a:solidFill>
                <a:effectLst/>
                <a:latin typeface="Arial" pitchFamily="34" charset="0"/>
              </a:rPr>
              <a:t>to make friendships</a:t>
            </a:r>
          </a:p>
          <a:p>
            <a:pPr marL="0" marR="0" lvl="0" indent="0" algn="l" defTabSz="914400" rtl="0" eaLnBrk="0" fontAlgn="base" latinLnBrk="0" hangingPunct="0">
              <a:lnSpc>
                <a:spcPct val="100000"/>
              </a:lnSpc>
              <a:spcBef>
                <a:spcPct val="20000"/>
              </a:spcBef>
              <a:spcAft>
                <a:spcPct val="0"/>
              </a:spcAft>
              <a:buClrTx/>
              <a:buSzTx/>
              <a:buNone/>
              <a:tabLst/>
            </a:pPr>
            <a:r>
              <a:rPr kumimoji="0" lang="en-US" altLang="en-US" sz="2000" b="0" i="0" u="sng" strike="noStrike" cap="none" normalizeH="0" baseline="0" dirty="0" smtClean="0">
                <a:ln>
                  <a:noFill/>
                </a:ln>
                <a:solidFill>
                  <a:schemeClr val="tx1"/>
                </a:solidFill>
                <a:effectLst/>
                <a:latin typeface="Arial" pitchFamily="34" charset="0"/>
              </a:rPr>
              <a:t>and agreements with one another for protection and to gain </a:t>
            </a:r>
          </a:p>
          <a:p>
            <a:pPr marL="0" marR="0" lvl="0" indent="0" algn="l" defTabSz="914400" rtl="0" eaLnBrk="0" fontAlgn="base" latinLnBrk="0" hangingPunct="0">
              <a:lnSpc>
                <a:spcPct val="100000"/>
              </a:lnSpc>
              <a:spcBef>
                <a:spcPct val="20000"/>
              </a:spcBef>
              <a:spcAft>
                <a:spcPct val="0"/>
              </a:spcAft>
              <a:buClrTx/>
              <a:buSzTx/>
              <a:buNone/>
              <a:tabLst/>
            </a:pPr>
            <a:r>
              <a:rPr kumimoji="0" lang="en-US" altLang="en-US" sz="2000" b="0" i="0" u="sng" strike="noStrike" cap="none" normalizeH="0" baseline="0" dirty="0" smtClean="0">
                <a:ln>
                  <a:noFill/>
                </a:ln>
                <a:solidFill>
                  <a:schemeClr val="tx1"/>
                </a:solidFill>
                <a:effectLst/>
                <a:latin typeface="Arial" pitchFamily="34" charset="0"/>
              </a:rPr>
              <a:t>power.</a:t>
            </a:r>
            <a:endParaRPr kumimoji="0" lang="en-US" altLang="en-US" sz="2000" b="1"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None/>
              <a:tabLst/>
            </a:pPr>
            <a:r>
              <a:rPr kumimoji="0" lang="en-US" altLang="en-US" sz="2000" b="1" i="0" u="none" strike="noStrike" cap="none" normalizeH="0" baseline="0" dirty="0" smtClean="0">
                <a:ln>
                  <a:noFill/>
                </a:ln>
                <a:solidFill>
                  <a:schemeClr val="tx1"/>
                </a:solidFill>
                <a:effectLst/>
                <a:latin typeface="Arial" pitchFamily="34" charset="0"/>
              </a:rPr>
              <a:t>IMPERIALISM: </a:t>
            </a:r>
            <a:r>
              <a:rPr kumimoji="0" lang="en-US" altLang="en-US" sz="2000" b="0" i="0" u="none" strike="noStrike" cap="none" normalizeH="0" baseline="0" dirty="0" smtClean="0">
                <a:ln>
                  <a:noFill/>
                </a:ln>
                <a:solidFill>
                  <a:schemeClr val="tx1"/>
                </a:solidFill>
                <a:effectLst/>
                <a:latin typeface="Arial" pitchFamily="34" charset="0"/>
              </a:rPr>
              <a:t>the policy of stronger countries in taking economic, political, and social control over weaker nations.</a:t>
            </a:r>
          </a:p>
          <a:p>
            <a:pPr marL="0" marR="0" lvl="0" indent="0" algn="l" defTabSz="914400" rtl="0" eaLnBrk="0" fontAlgn="base" latinLnBrk="0" hangingPunct="0">
              <a:lnSpc>
                <a:spcPct val="100000"/>
              </a:lnSpc>
              <a:spcBef>
                <a:spcPct val="20000"/>
              </a:spcBef>
              <a:spcAft>
                <a:spcPct val="0"/>
              </a:spcAft>
              <a:buClrTx/>
              <a:buSzTx/>
              <a:buNone/>
              <a:tabLst/>
            </a:pPr>
            <a:r>
              <a:rPr kumimoji="0" lang="en-US" altLang="en-US" sz="2000" b="1" i="0" u="none" strike="noStrike" cap="none" normalizeH="0" baseline="0" dirty="0" smtClean="0">
                <a:ln>
                  <a:noFill/>
                </a:ln>
                <a:solidFill>
                  <a:schemeClr val="tx1"/>
                </a:solidFill>
                <a:effectLst/>
                <a:latin typeface="Arial" pitchFamily="34" charset="0"/>
              </a:rPr>
              <a:t>NATIONALISM</a:t>
            </a:r>
            <a:r>
              <a:rPr kumimoji="0" lang="en-US" altLang="en-US" sz="2000" b="1" i="0" u="sng" strike="noStrike" cap="none" normalizeH="0" baseline="0" dirty="0" smtClean="0">
                <a:ln>
                  <a:noFill/>
                </a:ln>
                <a:solidFill>
                  <a:schemeClr val="tx1"/>
                </a:solidFill>
                <a:effectLst/>
                <a:latin typeface="Arial" pitchFamily="34" charset="0"/>
              </a:rPr>
              <a:t>:  </a:t>
            </a:r>
            <a:r>
              <a:rPr kumimoji="0" lang="en-US" altLang="en-US" sz="2000" b="0" i="0" u="sng" strike="noStrike" cap="none" normalizeH="0" baseline="0" dirty="0" smtClean="0">
                <a:ln>
                  <a:noFill/>
                </a:ln>
                <a:solidFill>
                  <a:schemeClr val="tx1"/>
                </a:solidFill>
                <a:effectLst/>
                <a:latin typeface="Arial" pitchFamily="34" charset="0"/>
              </a:rPr>
              <a:t>the belief in the traditions and ideas of one’s</a:t>
            </a:r>
          </a:p>
          <a:p>
            <a:pPr marL="0" marR="0" lvl="0" indent="0" algn="l" defTabSz="914400" rtl="0" eaLnBrk="0" fontAlgn="base" latinLnBrk="0" hangingPunct="0">
              <a:lnSpc>
                <a:spcPct val="100000"/>
              </a:lnSpc>
              <a:spcBef>
                <a:spcPct val="20000"/>
              </a:spcBef>
              <a:spcAft>
                <a:spcPct val="0"/>
              </a:spcAft>
              <a:buClrTx/>
              <a:buSzTx/>
              <a:buNone/>
              <a:tabLst/>
            </a:pPr>
            <a:r>
              <a:rPr kumimoji="0" lang="en-US" altLang="en-US" sz="2000" b="0" i="0" u="sng" strike="noStrike" cap="none" normalizeH="0" baseline="0" dirty="0" smtClean="0">
                <a:ln>
                  <a:noFill/>
                </a:ln>
                <a:solidFill>
                  <a:schemeClr val="tx1"/>
                </a:solidFill>
                <a:effectLst/>
                <a:latin typeface="Arial" pitchFamily="34" charset="0"/>
              </a:rPr>
              <a:t>nation</a:t>
            </a:r>
            <a:r>
              <a:rPr kumimoji="0" lang="en-US" altLang="en-US" sz="2000" b="0" i="0" u="none" strike="noStrike" cap="none" normalizeH="0" baseline="0" dirty="0" smtClean="0">
                <a:ln>
                  <a:noFill/>
                </a:ln>
                <a:solidFill>
                  <a:schemeClr val="tx1"/>
                </a:solidFill>
                <a:effectLst/>
                <a:latin typeface="Arial" pitchFamily="34" charset="0"/>
              </a:rPr>
              <a:t> and that there should be unity within that nation.</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altLang="en-US" sz="2000" b="0" i="0" u="none" strike="noStrike" cap="none" normalizeH="0" baseline="0" dirty="0" smtClean="0">
              <a:ln>
                <a:noFill/>
              </a:ln>
              <a:solidFill>
                <a:schemeClr val="tx1"/>
              </a:solidFill>
              <a:effectLst/>
              <a:latin typeface="Arial" pitchFamily="34" charset="0"/>
            </a:endParaRPr>
          </a:p>
        </p:txBody>
      </p:sp>
      <p:sp>
        <p:nvSpPr>
          <p:cNvPr id="7" name="Rectangle 6"/>
          <p:cNvSpPr/>
          <p:nvPr/>
        </p:nvSpPr>
        <p:spPr>
          <a:xfrm>
            <a:off x="1379594" y="1323201"/>
            <a:ext cx="6232412" cy="769441"/>
          </a:xfrm>
          <a:prstGeom prst="rect">
            <a:avLst/>
          </a:prstGeom>
          <a:noFill/>
        </p:spPr>
        <p:txBody>
          <a:bodyPr wrap="none" lIns="91440" tIns="45720" rIns="91440" bIns="45720">
            <a:spAutoFit/>
          </a:bodyPr>
          <a:lstStyle/>
          <a:p>
            <a:pPr algn="ctr"/>
            <a:r>
              <a:rPr lang="en-US"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CAUSES OF WORLD WAR </a:t>
            </a:r>
            <a:r>
              <a:rPr lang="en-US"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4072260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33400"/>
            <a:ext cx="9265709" cy="7924800"/>
          </a:xfrm>
        </p:spPr>
      </p:pic>
      <p:sp>
        <p:nvSpPr>
          <p:cNvPr id="3" name="Content Placeholder 2"/>
          <p:cNvSpPr>
            <a:spLocks noGrp="1"/>
          </p:cNvSpPr>
          <p:nvPr>
            <p:ph idx="4294967295"/>
          </p:nvPr>
        </p:nvSpPr>
        <p:spPr bwMode="auto">
          <a:xfrm>
            <a:off x="1066800" y="1524000"/>
            <a:ext cx="70104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chemeClr val="tx1"/>
              </a:buClr>
              <a:buSzPts val="2400"/>
              <a:buNone/>
              <a:tabLst/>
            </a:pPr>
            <a:r>
              <a:rPr kumimoji="0" lang="en-US" altLang="en-US" sz="2000" b="1" i="0" u="none" strike="noStrike" cap="none" normalizeH="0" baseline="0" dirty="0" smtClean="0">
                <a:ln>
                  <a:noFill/>
                </a:ln>
                <a:solidFill>
                  <a:schemeClr val="tx1"/>
                </a:solidFill>
                <a:effectLst/>
                <a:latin typeface="Arial" pitchFamily="34" charset="0"/>
              </a:rPr>
              <a:t>A Weak Economy</a:t>
            </a:r>
            <a:r>
              <a:rPr kumimoji="0" lang="en-US" altLang="en-US" sz="2000" b="0" i="0" u="none" strike="noStrike" cap="none" normalizeH="0" baseline="0" dirty="0" smtClean="0">
                <a:ln>
                  <a:noFill/>
                </a:ln>
                <a:solidFill>
                  <a:schemeClr val="tx1"/>
                </a:solidFill>
                <a:effectLst/>
                <a:latin typeface="Arial" pitchFamily="34" charset="0"/>
              </a:rPr>
              <a:t>:  People bought everything they needed during the 1920’s.  goods sat on the shelf.</a:t>
            </a:r>
          </a:p>
          <a:p>
            <a:pPr marL="0" marR="0" lvl="0" indent="0" algn="l" defTabSz="914400" rtl="0" eaLnBrk="0" fontAlgn="base" latinLnBrk="0" hangingPunct="0">
              <a:lnSpc>
                <a:spcPct val="100000"/>
              </a:lnSpc>
              <a:spcBef>
                <a:spcPct val="20000"/>
              </a:spcBef>
              <a:spcAft>
                <a:spcPct val="0"/>
              </a:spcAft>
              <a:buClrTx/>
              <a:buSzTx/>
              <a:buNone/>
              <a:tabLst/>
            </a:pPr>
            <a:endParaRPr kumimoji="0" lang="en-US" alt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
                <a:schemeClr val="tx1"/>
              </a:buClr>
              <a:buSzPts val="2400"/>
              <a:buNone/>
              <a:tabLst/>
            </a:pPr>
            <a:r>
              <a:rPr kumimoji="0" lang="en-US" altLang="en-US" sz="2000" b="1" i="0" u="none" strike="noStrike" cap="none" normalizeH="0" baseline="0" dirty="0" smtClean="0">
                <a:ln>
                  <a:noFill/>
                </a:ln>
                <a:solidFill>
                  <a:schemeClr val="tx1"/>
                </a:solidFill>
                <a:effectLst/>
                <a:latin typeface="Arial" pitchFamily="34" charset="0"/>
              </a:rPr>
              <a:t>Stock Market Crash</a:t>
            </a:r>
            <a:r>
              <a:rPr kumimoji="0" lang="en-US" altLang="en-US" sz="2000" b="0" i="0" u="none" strike="noStrike" cap="none" normalizeH="0" baseline="0" dirty="0" smtClean="0">
                <a:ln>
                  <a:noFill/>
                </a:ln>
                <a:solidFill>
                  <a:schemeClr val="tx1"/>
                </a:solidFill>
                <a:effectLst/>
                <a:latin typeface="Arial" pitchFamily="34" charset="0"/>
              </a:rPr>
              <a:t>:  Stock prices dropped  so sharply that investors lost $5 billion in five hours of trade.</a:t>
            </a:r>
          </a:p>
          <a:p>
            <a:pPr marL="0" marR="0" lvl="0" indent="0" algn="l" defTabSz="914400" rtl="0" eaLnBrk="0" fontAlgn="base" latinLnBrk="0" hangingPunct="0">
              <a:lnSpc>
                <a:spcPct val="100000"/>
              </a:lnSpc>
              <a:spcBef>
                <a:spcPct val="20000"/>
              </a:spcBef>
              <a:spcAft>
                <a:spcPct val="0"/>
              </a:spcAft>
              <a:buClrTx/>
              <a:buSzTx/>
              <a:buNone/>
              <a:tabLst/>
            </a:pPr>
            <a:endParaRPr kumimoji="0" lang="en-US" alt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
                <a:schemeClr val="tx1"/>
              </a:buClr>
              <a:buSzPts val="2400"/>
              <a:buNone/>
              <a:tabLst/>
            </a:pPr>
            <a:r>
              <a:rPr kumimoji="0" lang="en-US" altLang="en-US" sz="2000" b="1" i="0" u="none" strike="noStrike" cap="none" normalizeH="0" baseline="0" dirty="0" smtClean="0">
                <a:ln>
                  <a:noFill/>
                </a:ln>
                <a:solidFill>
                  <a:schemeClr val="tx1"/>
                </a:solidFill>
                <a:effectLst/>
                <a:latin typeface="Arial" pitchFamily="34" charset="0"/>
              </a:rPr>
              <a:t>Internal Debt</a:t>
            </a:r>
            <a:r>
              <a:rPr kumimoji="0" lang="en-US" altLang="en-US" sz="2000" b="0" i="0" u="none" strike="noStrike" cap="none" normalizeH="0" baseline="0" dirty="0" smtClean="0">
                <a:ln>
                  <a:noFill/>
                </a:ln>
                <a:solidFill>
                  <a:schemeClr val="tx1"/>
                </a:solidFill>
                <a:effectLst/>
                <a:latin typeface="Arial" pitchFamily="34" charset="0"/>
              </a:rPr>
              <a:t>: More was being spent than taxed</a:t>
            </a:r>
          </a:p>
          <a:p>
            <a:pPr marL="0" marR="0" lvl="0" indent="0" algn="l" defTabSz="914400" rtl="0" eaLnBrk="0" fontAlgn="base" latinLnBrk="0" hangingPunct="0">
              <a:lnSpc>
                <a:spcPct val="100000"/>
              </a:lnSpc>
              <a:spcBef>
                <a:spcPct val="20000"/>
              </a:spcBef>
              <a:spcAft>
                <a:spcPct val="0"/>
              </a:spcAft>
              <a:buClrTx/>
              <a:buSzTx/>
              <a:buNone/>
              <a:tabLst/>
            </a:pPr>
            <a:endParaRPr kumimoji="0" lang="en-US" alt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
                <a:schemeClr val="tx1"/>
              </a:buClr>
              <a:buSzPts val="2400"/>
              <a:buNone/>
              <a:tabLst/>
            </a:pPr>
            <a:r>
              <a:rPr kumimoji="0" lang="en-US" altLang="en-US" sz="2000" b="1" i="0" u="none" strike="noStrike" cap="none" normalizeH="0" baseline="0" dirty="0" smtClean="0">
                <a:ln>
                  <a:noFill/>
                </a:ln>
                <a:solidFill>
                  <a:schemeClr val="tx1"/>
                </a:solidFill>
                <a:effectLst/>
                <a:latin typeface="Arial" pitchFamily="34" charset="0"/>
              </a:rPr>
              <a:t>International Debt</a:t>
            </a:r>
            <a:r>
              <a:rPr kumimoji="0" lang="en-US" altLang="en-US" sz="2000" b="0" i="0" u="none" strike="noStrike" cap="none" normalizeH="0" baseline="0" dirty="0" smtClean="0">
                <a:ln>
                  <a:noFill/>
                </a:ln>
                <a:solidFill>
                  <a:schemeClr val="tx1"/>
                </a:solidFill>
                <a:effectLst/>
                <a:latin typeface="Arial" pitchFamily="34" charset="0"/>
              </a:rPr>
              <a:t>: The United States was owed money by Germany from the war.  The U.S. was assisting European countries to recover from the war.</a:t>
            </a:r>
          </a:p>
          <a:p>
            <a:pPr marL="0" marR="0" lvl="0" indent="0" algn="l" defTabSz="914400" rtl="0" eaLnBrk="0" fontAlgn="base" latinLnBrk="0" hangingPunct="0">
              <a:lnSpc>
                <a:spcPct val="100000"/>
              </a:lnSpc>
              <a:spcBef>
                <a:spcPct val="20000"/>
              </a:spcBef>
              <a:spcAft>
                <a:spcPct val="0"/>
              </a:spcAft>
              <a:buClrTx/>
              <a:buSzTx/>
              <a:buNone/>
              <a:tabLst/>
            </a:pPr>
            <a:endParaRPr kumimoji="0" lang="en-US" alt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
                <a:schemeClr val="tx1"/>
              </a:buClr>
              <a:buSzPts val="2400"/>
              <a:buNone/>
              <a:tabLst/>
            </a:pPr>
            <a:r>
              <a:rPr kumimoji="0" lang="en-US" altLang="en-US" sz="2000" b="1" i="0" u="none" strike="noStrike" cap="none" normalizeH="0" baseline="0" dirty="0" smtClean="0">
                <a:ln>
                  <a:noFill/>
                </a:ln>
                <a:solidFill>
                  <a:schemeClr val="tx1"/>
                </a:solidFill>
                <a:effectLst/>
                <a:latin typeface="Arial" pitchFamily="34" charset="0"/>
              </a:rPr>
              <a:t>Overproduction:</a:t>
            </a:r>
            <a:r>
              <a:rPr kumimoji="0" lang="en-US" altLang="en-US" sz="2000" b="0" i="0" u="none" strike="noStrike" cap="none" normalizeH="0" baseline="0" dirty="0" smtClean="0">
                <a:ln>
                  <a:noFill/>
                </a:ln>
                <a:solidFill>
                  <a:schemeClr val="tx1"/>
                </a:solidFill>
                <a:effectLst/>
                <a:latin typeface="Arial" pitchFamily="34" charset="0"/>
              </a:rPr>
              <a:t>  in manufacturing and farming.</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altLang="en-US" sz="24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altLang="en-US" sz="3200" b="0"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1067328" y="838200"/>
            <a:ext cx="7009355" cy="646331"/>
          </a:xfrm>
          <a:prstGeom prst="rect">
            <a:avLst/>
          </a:prstGeom>
          <a:noFill/>
        </p:spPr>
        <p:txBody>
          <a:bodyPr wrap="none" lIns="91440" tIns="45720" rIns="91440" bIns="45720">
            <a:spAutoFit/>
          </a:bodyPr>
          <a:lstStyle/>
          <a:p>
            <a:pPr algn="ctr"/>
            <a:r>
              <a:rPr lang="en-US"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CAUSES OF THE GREAT DEPRESSION</a:t>
            </a:r>
            <a:endParaRPr lang="en-U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955158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Notebook Order:</a:t>
            </a:r>
            <a:endParaRPr lang="en-US" dirty="0"/>
          </a:p>
        </p:txBody>
      </p:sp>
      <p:sp>
        <p:nvSpPr>
          <p:cNvPr id="3" name="Content Placeholder 2"/>
          <p:cNvSpPr>
            <a:spLocks noGrp="1"/>
          </p:cNvSpPr>
          <p:nvPr>
            <p:ph idx="1"/>
          </p:nvPr>
        </p:nvSpPr>
        <p:spPr>
          <a:xfrm>
            <a:off x="457200" y="914400"/>
            <a:ext cx="4191000" cy="5211763"/>
          </a:xfrm>
        </p:spPr>
        <p:txBody>
          <a:bodyPr>
            <a:normAutofit fontScale="70000" lnSpcReduction="20000"/>
          </a:bodyPr>
          <a:lstStyle/>
          <a:p>
            <a:pPr marL="514350" indent="-514350">
              <a:buAutoNum type="arabicPeriod"/>
            </a:pPr>
            <a:r>
              <a:rPr lang="en-US" dirty="0" smtClean="0"/>
              <a:t>Historical Events</a:t>
            </a:r>
          </a:p>
          <a:p>
            <a:pPr marL="514350" indent="-514350">
              <a:buAutoNum type="arabicPeriod"/>
            </a:pPr>
            <a:r>
              <a:rPr lang="en-US" dirty="0" smtClean="0"/>
              <a:t>Primary and Secondary Sources</a:t>
            </a:r>
          </a:p>
          <a:p>
            <a:pPr marL="514350" indent="-514350">
              <a:buAutoNum type="arabicPeriod"/>
            </a:pPr>
            <a:r>
              <a:rPr lang="en-US" dirty="0" smtClean="0"/>
              <a:t>Thesis, Support and Refute</a:t>
            </a:r>
          </a:p>
          <a:p>
            <a:pPr marL="514350" indent="-514350">
              <a:buAutoNum type="arabicPeriod"/>
            </a:pPr>
            <a:r>
              <a:rPr lang="en-US" dirty="0" smtClean="0"/>
              <a:t>Cause and Effect</a:t>
            </a:r>
          </a:p>
          <a:p>
            <a:pPr marL="514350" indent="-514350">
              <a:buAutoNum type="arabicPeriod"/>
            </a:pPr>
            <a:r>
              <a:rPr lang="en-US" dirty="0" smtClean="0"/>
              <a:t>Post Cold War- 9/11</a:t>
            </a:r>
          </a:p>
          <a:p>
            <a:pPr marL="514350" indent="-514350">
              <a:buAutoNum type="arabicPeriod"/>
            </a:pPr>
            <a:r>
              <a:rPr lang="en-US" dirty="0" smtClean="0"/>
              <a:t>Western Expansion</a:t>
            </a:r>
          </a:p>
          <a:p>
            <a:pPr marL="514350" indent="-514350">
              <a:buAutoNum type="arabicPeriod"/>
            </a:pPr>
            <a:r>
              <a:rPr lang="en-US" dirty="0" smtClean="0"/>
              <a:t>Industrial Revolution</a:t>
            </a:r>
          </a:p>
          <a:p>
            <a:pPr marL="514350" indent="-514350">
              <a:buAutoNum type="arabicPeriod"/>
            </a:pPr>
            <a:r>
              <a:rPr lang="en-US" dirty="0" smtClean="0"/>
              <a:t>Labor Unions</a:t>
            </a:r>
          </a:p>
          <a:p>
            <a:pPr marL="514350" indent="-514350">
              <a:buAutoNum type="arabicPeriod"/>
            </a:pPr>
            <a:r>
              <a:rPr lang="en-US" dirty="0" smtClean="0"/>
              <a:t>Amendments</a:t>
            </a:r>
          </a:p>
          <a:p>
            <a:pPr marL="514350" indent="-514350">
              <a:buAutoNum type="arabicPeriod"/>
            </a:pPr>
            <a:r>
              <a:rPr lang="en-US" dirty="0" smtClean="0"/>
              <a:t>Progressive Movement</a:t>
            </a:r>
          </a:p>
          <a:p>
            <a:pPr marL="514350" indent="-514350">
              <a:buAutoNum type="arabicPeriod"/>
            </a:pPr>
            <a:r>
              <a:rPr lang="en-US" dirty="0" smtClean="0"/>
              <a:t>Social Movements</a:t>
            </a:r>
          </a:p>
          <a:p>
            <a:pPr marL="514350" indent="-514350">
              <a:buAutoNum type="arabicPeriod"/>
            </a:pPr>
            <a:r>
              <a:rPr lang="en-US" dirty="0" smtClean="0"/>
              <a:t>Immigration</a:t>
            </a:r>
          </a:p>
          <a:p>
            <a:pPr marL="514350" indent="-514350">
              <a:buAutoNum type="arabicPeriod"/>
            </a:pPr>
            <a:r>
              <a:rPr lang="en-US" dirty="0" smtClean="0"/>
              <a:t>World War I</a:t>
            </a:r>
            <a:endParaRPr lang="en-US" dirty="0"/>
          </a:p>
        </p:txBody>
      </p:sp>
      <p:sp>
        <p:nvSpPr>
          <p:cNvPr id="4" name="Content Placeholder 2"/>
          <p:cNvSpPr txBox="1">
            <a:spLocks/>
          </p:cNvSpPr>
          <p:nvPr/>
        </p:nvSpPr>
        <p:spPr>
          <a:xfrm>
            <a:off x="4495800" y="914400"/>
            <a:ext cx="4191000" cy="5211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smtClean="0"/>
              <a:t>14. Federal Reserve</a:t>
            </a:r>
          </a:p>
          <a:p>
            <a:pPr marL="0" indent="0">
              <a:buNone/>
            </a:pPr>
            <a:r>
              <a:rPr lang="en-US" sz="2000" dirty="0" smtClean="0"/>
              <a:t>15. 1950’s</a:t>
            </a:r>
          </a:p>
          <a:p>
            <a:pPr marL="0" indent="0">
              <a:buNone/>
            </a:pPr>
            <a:r>
              <a:rPr lang="en-US" sz="2000" dirty="0" smtClean="0"/>
              <a:t>16. Civil Rights/1960’s</a:t>
            </a:r>
          </a:p>
          <a:p>
            <a:pPr marL="514350" indent="-514350">
              <a:buAutoNum type="arabicPeriod" startAt="17"/>
            </a:pPr>
            <a:r>
              <a:rPr lang="en-US" sz="2000" dirty="0" smtClean="0"/>
              <a:t>The Cold War</a:t>
            </a:r>
          </a:p>
          <a:p>
            <a:pPr marL="514350" indent="-514350">
              <a:buAutoNum type="arabicPeriod" startAt="17"/>
            </a:pPr>
            <a:r>
              <a:rPr lang="en-US" sz="2000" dirty="0" smtClean="0"/>
              <a:t> Korea and Vietnam </a:t>
            </a:r>
          </a:p>
          <a:p>
            <a:pPr marL="514350" indent="-514350">
              <a:buAutoNum type="arabicPeriod" startAt="17"/>
            </a:pPr>
            <a:r>
              <a:rPr lang="en-US" sz="2000" dirty="0" smtClean="0"/>
              <a:t>End of Cold War</a:t>
            </a:r>
          </a:p>
          <a:p>
            <a:pPr marL="514350" indent="-514350">
              <a:buAutoNum type="arabicPeriod" startAt="17"/>
            </a:pPr>
            <a:r>
              <a:rPr lang="en-US" sz="2000" dirty="0" smtClean="0"/>
              <a:t>NOW</a:t>
            </a:r>
          </a:p>
          <a:p>
            <a:pPr marL="514350" indent="-514350">
              <a:buAutoNum type="arabicPeriod" startAt="17"/>
            </a:pPr>
            <a:r>
              <a:rPr lang="en-US" sz="2000" dirty="0" smtClean="0"/>
              <a:t>United Farm Workers </a:t>
            </a:r>
          </a:p>
          <a:p>
            <a:pPr marL="514350" indent="-514350">
              <a:buAutoNum type="arabicPeriod" startAt="17"/>
            </a:pPr>
            <a:r>
              <a:rPr lang="en-US" sz="2000" dirty="0" smtClean="0"/>
              <a:t>Declaration of Independence</a:t>
            </a:r>
          </a:p>
          <a:p>
            <a:pPr marL="514350" indent="-514350">
              <a:buAutoNum type="arabicPeriod" startAt="17"/>
            </a:pPr>
            <a:r>
              <a:rPr lang="en-US" sz="2000" dirty="0" smtClean="0"/>
              <a:t>Enlightenment</a:t>
            </a:r>
          </a:p>
          <a:p>
            <a:pPr marL="514350" indent="-514350">
              <a:buAutoNum type="arabicPeriod" startAt="17"/>
            </a:pPr>
            <a:r>
              <a:rPr lang="en-US" sz="2000" dirty="0" smtClean="0"/>
              <a:t>Constitution</a:t>
            </a:r>
          </a:p>
          <a:p>
            <a:pPr marL="514350" indent="-514350">
              <a:buAutoNum type="arabicPeriod" startAt="17"/>
            </a:pPr>
            <a:r>
              <a:rPr lang="en-US" sz="2000" dirty="0" smtClean="0"/>
              <a:t>Northwest Ordinance</a:t>
            </a:r>
          </a:p>
          <a:p>
            <a:pPr marL="514350" indent="-514350">
              <a:buAutoNum type="arabicPeriod" startAt="17"/>
            </a:pPr>
            <a:r>
              <a:rPr lang="en-US" sz="2000" dirty="0" smtClean="0"/>
              <a:t>Federalists/Anti-Federalists</a:t>
            </a:r>
          </a:p>
          <a:p>
            <a:pPr marL="514350" indent="-514350">
              <a:buAutoNum type="arabicPeriod" startAt="17"/>
            </a:pPr>
            <a:r>
              <a:rPr lang="en-US" sz="2000" dirty="0" smtClean="0"/>
              <a:t>Bill of Rights</a:t>
            </a:r>
          </a:p>
        </p:txBody>
      </p:sp>
    </p:spTree>
    <p:extLst>
      <p:ext uri="{BB962C8B-B14F-4D97-AF65-F5344CB8AC3E}">
        <p14:creationId xmlns:p14="http://schemas.microsoft.com/office/powerpoint/2010/main" val="2575964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33400"/>
            <a:ext cx="9190181" cy="7848600"/>
          </a:xfrm>
        </p:spPr>
      </p:pic>
      <p:sp>
        <p:nvSpPr>
          <p:cNvPr id="3" name="TextBox 2"/>
          <p:cNvSpPr txBox="1"/>
          <p:nvPr/>
        </p:nvSpPr>
        <p:spPr>
          <a:xfrm>
            <a:off x="762000" y="1447800"/>
            <a:ext cx="7620000" cy="4370427"/>
          </a:xfrm>
          <a:prstGeom prst="rect">
            <a:avLst/>
          </a:prstGeom>
          <a:noFill/>
        </p:spPr>
        <p:txBody>
          <a:bodyPr wrap="square" rtlCol="0">
            <a:spAutoFit/>
          </a:bodyPr>
          <a:lstStyle/>
          <a:p>
            <a:endParaRPr lang="en-US" b="1" dirty="0" smtClean="0"/>
          </a:p>
          <a:p>
            <a:pPr marL="285750" indent="-285750">
              <a:buFont typeface="Arial" panose="020B0604020202020204" pitchFamily="34" charset="0"/>
              <a:buChar char="•"/>
            </a:pPr>
            <a:r>
              <a:rPr lang="en-US" sz="2000" dirty="0" smtClean="0"/>
              <a:t>The Terms of the Versailles Treaty</a:t>
            </a:r>
            <a:endParaRPr lang="en-US" sz="2000" dirty="0"/>
          </a:p>
          <a:p>
            <a:pPr marL="742950" lvl="1" indent="-285750">
              <a:buFont typeface="Wingdings" panose="05000000000000000000" pitchFamily="2" charset="2"/>
              <a:buChar char="ü"/>
            </a:pPr>
            <a:r>
              <a:rPr lang="en-US" sz="2000" dirty="0" smtClean="0"/>
              <a:t>War </a:t>
            </a:r>
            <a:r>
              <a:rPr lang="en-US" sz="2000" dirty="0"/>
              <a:t>Guilt Clause - Germany should accept the blame for starting World War One</a:t>
            </a:r>
          </a:p>
          <a:p>
            <a:pPr marL="742950" lvl="1" indent="-285750">
              <a:buFont typeface="Wingdings" panose="05000000000000000000" pitchFamily="2" charset="2"/>
              <a:buChar char="ü"/>
            </a:pPr>
            <a:r>
              <a:rPr lang="en-US" sz="2000" dirty="0"/>
              <a:t>Reparations - Germany had to pay 6,600 million pounds for the damage caused by the war</a:t>
            </a:r>
          </a:p>
          <a:p>
            <a:pPr marL="742950" lvl="1" indent="-285750">
              <a:buFont typeface="Wingdings" panose="05000000000000000000" pitchFamily="2" charset="2"/>
              <a:buChar char="ü"/>
            </a:pPr>
            <a:r>
              <a:rPr lang="en-US" sz="2000" dirty="0"/>
              <a:t>Disarmament </a:t>
            </a:r>
            <a:r>
              <a:rPr lang="en-US" sz="2000" dirty="0" smtClean="0"/>
              <a:t>– Reduction of their military.</a:t>
            </a:r>
          </a:p>
          <a:p>
            <a:pPr marL="742950" lvl="1" indent="-285750">
              <a:buFont typeface="Wingdings" panose="05000000000000000000" pitchFamily="2" charset="2"/>
              <a:buChar char="ü"/>
            </a:pPr>
            <a:r>
              <a:rPr lang="en-US" sz="2000" dirty="0" smtClean="0"/>
              <a:t>Territorial </a:t>
            </a:r>
            <a:r>
              <a:rPr lang="en-US" sz="2000" dirty="0"/>
              <a:t>Clauses - Land was taken away from Germany and given to other countries. </a:t>
            </a:r>
            <a:endParaRPr lang="en-US" sz="2000" dirty="0" smtClean="0"/>
          </a:p>
          <a:p>
            <a:pPr lvl="1"/>
            <a:endParaRPr lang="en-US" sz="2000" dirty="0"/>
          </a:p>
          <a:p>
            <a:pPr marL="285750" indent="-285750">
              <a:buFont typeface="Arial" panose="020B0604020202020204" pitchFamily="34" charset="0"/>
              <a:buChar char="•"/>
            </a:pPr>
            <a:r>
              <a:rPr lang="en-US" sz="2000" dirty="0" smtClean="0"/>
              <a:t>The policy of appeasement by Great Britain and France towards Germany.</a:t>
            </a:r>
            <a:endParaRPr lang="en-US" sz="2000" dirty="0"/>
          </a:p>
          <a:p>
            <a:pPr marL="285750" indent="-285750">
              <a:buFont typeface="Arial" panose="020B0604020202020204" pitchFamily="34" charset="0"/>
              <a:buChar char="•"/>
            </a:pPr>
            <a:r>
              <a:rPr lang="en-US" sz="2000" dirty="0" smtClean="0"/>
              <a:t>The invasion of Poland.</a:t>
            </a:r>
            <a:endParaRPr lang="en-US" sz="2000" dirty="0"/>
          </a:p>
          <a:p>
            <a:pPr marL="285750" indent="-285750">
              <a:buFont typeface="Arial" panose="020B0604020202020204" pitchFamily="34" charset="0"/>
              <a:buChar char="•"/>
            </a:pPr>
            <a:r>
              <a:rPr lang="en-US" sz="2000" dirty="0" smtClean="0"/>
              <a:t>The bombing of Pearl Harbor by Japan.</a:t>
            </a:r>
            <a:endParaRPr lang="en-US" sz="2000" dirty="0"/>
          </a:p>
        </p:txBody>
      </p:sp>
      <p:sp>
        <p:nvSpPr>
          <p:cNvPr id="5" name="Rectangle 4"/>
          <p:cNvSpPr/>
          <p:nvPr/>
        </p:nvSpPr>
        <p:spPr>
          <a:xfrm>
            <a:off x="1085084" y="762000"/>
            <a:ext cx="6946132"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CAUSES OF WORLD WAR II</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31211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98608"/>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28563" y="4724400"/>
            <a:ext cx="6125074"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POST- COLD WAR TO</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9/11</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415008" y="228600"/>
            <a:ext cx="88036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#5</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099079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 y="2528769"/>
            <a:ext cx="9171710" cy="3200401"/>
          </a:xfrm>
          <a:prstGeom prst="rect">
            <a:avLst/>
          </a:prstGeom>
        </p:spPr>
      </p:pic>
      <p:sp>
        <p:nvSpPr>
          <p:cNvPr id="15" name="TextBox 14"/>
          <p:cNvSpPr txBox="1"/>
          <p:nvPr/>
        </p:nvSpPr>
        <p:spPr>
          <a:xfrm>
            <a:off x="2438396" y="3192619"/>
            <a:ext cx="4267200" cy="461665"/>
          </a:xfrm>
          <a:prstGeom prst="rect">
            <a:avLst/>
          </a:prstGeom>
          <a:noFill/>
        </p:spPr>
        <p:txBody>
          <a:bodyPr wrap="square" rtlCol="0">
            <a:spAutoFit/>
          </a:bodyPr>
          <a:lstStyle/>
          <a:p>
            <a:r>
              <a:rPr lang="en-US" sz="2400" b="1" dirty="0" smtClean="0"/>
              <a:t>EXPECTATIONS FOR LEARNING:</a:t>
            </a:r>
            <a:endParaRPr lang="en-US" sz="2400" b="1" dirty="0"/>
          </a:p>
        </p:txBody>
      </p:sp>
      <p:sp>
        <p:nvSpPr>
          <p:cNvPr id="7" name="Rectangle 6"/>
          <p:cNvSpPr/>
          <p:nvPr/>
        </p:nvSpPr>
        <p:spPr>
          <a:xfrm>
            <a:off x="877453" y="4634449"/>
            <a:ext cx="7389087" cy="461665"/>
          </a:xfrm>
          <a:prstGeom prst="rect">
            <a:avLst/>
          </a:prstGeom>
        </p:spPr>
        <p:txBody>
          <a:bodyPr wrap="square">
            <a:spAutoFit/>
          </a:bodyPr>
          <a:lstStyle/>
          <a:p>
            <a:r>
              <a:rPr lang="en-US" sz="2400" dirty="0"/>
              <a:t> </a:t>
            </a:r>
          </a:p>
        </p:txBody>
      </p:sp>
      <p:sp>
        <p:nvSpPr>
          <p:cNvPr id="3" name="Rectangle 2"/>
          <p:cNvSpPr/>
          <p:nvPr/>
        </p:nvSpPr>
        <p:spPr>
          <a:xfrm>
            <a:off x="1048329" y="3768230"/>
            <a:ext cx="7656942" cy="1200329"/>
          </a:xfrm>
          <a:prstGeom prst="rect">
            <a:avLst/>
          </a:prstGeom>
        </p:spPr>
        <p:txBody>
          <a:bodyPr wrap="square">
            <a:spAutoFit/>
          </a:bodyPr>
          <a:lstStyle/>
          <a:p>
            <a:r>
              <a:rPr lang="en-US" sz="2400" dirty="0"/>
              <a:t>Describe political, national security and economic challenges the United States faced in the post-Cold War period and following the attacks on September 11, 2001.</a:t>
            </a:r>
          </a:p>
        </p:txBody>
      </p:sp>
      <p:sp>
        <p:nvSpPr>
          <p:cNvPr id="8" name="Rectangle 7"/>
          <p:cNvSpPr/>
          <p:nvPr/>
        </p:nvSpPr>
        <p:spPr>
          <a:xfrm>
            <a:off x="1476020" y="8802"/>
            <a:ext cx="6280630"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COMPOSITION BOOK</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9" name="Rectangle 8"/>
          <p:cNvSpPr/>
          <p:nvPr/>
        </p:nvSpPr>
        <p:spPr>
          <a:xfrm>
            <a:off x="2930081" y="995817"/>
            <a:ext cx="3893438" cy="1200329"/>
          </a:xfrm>
          <a:prstGeom prst="rect">
            <a:avLst/>
          </a:prstGeom>
          <a:noFill/>
        </p:spPr>
        <p:txBody>
          <a:bodyPr wrap="non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Table of Contents:</a:t>
            </a:r>
          </a:p>
          <a:p>
            <a:pPr algn="ctr"/>
            <a:r>
              <a:rPr lang="en-US" sz="3600" b="0" cap="none" spc="0" dirty="0" smtClean="0">
                <a:ln w="0"/>
                <a:solidFill>
                  <a:schemeClr val="tx1"/>
                </a:solidFill>
                <a:effectLst>
                  <a:outerShdw blurRad="38100" dist="19050" dir="2700000" algn="tl" rotWithShape="0">
                    <a:schemeClr val="dk1">
                      <a:alpha val="40000"/>
                    </a:schemeClr>
                  </a:outerShdw>
                </a:effectLst>
              </a:rPr>
              <a:t>#5 -September 11</a:t>
            </a:r>
            <a:r>
              <a:rPr lang="en-US" sz="3600" b="0" cap="none" spc="0" baseline="30000" dirty="0" smtClean="0">
                <a:ln w="0"/>
                <a:solidFill>
                  <a:schemeClr val="tx1"/>
                </a:solidFill>
                <a:effectLst>
                  <a:outerShdw blurRad="38100" dist="19050" dir="2700000" algn="tl" rotWithShape="0">
                    <a:schemeClr val="dk1">
                      <a:alpha val="40000"/>
                    </a:schemeClr>
                  </a:outerShdw>
                </a:effectLst>
              </a:rPr>
              <a:t>th</a:t>
            </a:r>
            <a:r>
              <a:rPr lang="en-US" sz="3600" b="0" cap="none" spc="0" dirty="0" smtClean="0">
                <a:ln w="0"/>
                <a:solidFill>
                  <a:schemeClr val="tx1"/>
                </a:solidFill>
                <a:effectLst>
                  <a:outerShdw blurRad="38100" dist="19050" dir="2700000" algn="tl" rotWithShape="0">
                    <a:schemeClr val="dk1">
                      <a:alpha val="40000"/>
                    </a:schemeClr>
                  </a:outerShdw>
                </a:effectLst>
              </a:rPr>
              <a:t> </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91681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838200" y="448468"/>
            <a:ext cx="5181600" cy="5973763"/>
          </a:xfrm>
        </p:spPr>
        <p:txBody>
          <a:bodyPr>
            <a:normAutofit fontScale="85000" lnSpcReduction="10000"/>
          </a:bodyPr>
          <a:lstStyle/>
          <a:p>
            <a:r>
              <a:rPr lang="en-US" dirty="0"/>
              <a:t>The terrorist attacks on the World Trade Center in New York and the Pentagon in Washington on September 11th, 2001 </a:t>
            </a:r>
            <a:r>
              <a:rPr lang="en-US" u="sng" dirty="0"/>
              <a:t>were calculated moves to test the standing and political and economic positions of the world's sole superpower. </a:t>
            </a:r>
            <a:endParaRPr lang="en-US" u="sng" dirty="0" smtClean="0"/>
          </a:p>
          <a:p>
            <a:r>
              <a:rPr lang="en-US" dirty="0" smtClean="0"/>
              <a:t>They </a:t>
            </a:r>
            <a:r>
              <a:rPr lang="en-US" dirty="0"/>
              <a:t>were aimed at delivering a blow that could carry several messages around the world at once. </a:t>
            </a:r>
            <a:endParaRPr lang="en-US" dirty="0" smtClean="0"/>
          </a:p>
          <a:p>
            <a:r>
              <a:rPr lang="en-US" altLang="en-US" u="sng" dirty="0" smtClean="0"/>
              <a:t>The intention was to attack the system of Capitalism in which the U.S. economy is based.</a:t>
            </a:r>
          </a:p>
        </p:txBody>
      </p:sp>
      <p:pic>
        <p:nvPicPr>
          <p:cNvPr id="4" name="Picture 5" descr="attack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762000"/>
            <a:ext cx="2555008" cy="3592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 name="Picture 2" descr="http://wallpaperpanda.com/wallpapers/5Tj/9K8/5Tj9K88T8.jpg"/>
          <p:cNvPicPr>
            <a:picLocks noChangeAspect="1" noChangeArrowheads="1"/>
          </p:cNvPicPr>
          <p:nvPr/>
        </p:nvPicPr>
        <p:blipFill rotWithShape="1">
          <a:blip r:embed="rId3">
            <a:extLst>
              <a:ext uri="{28A0092B-C50C-407E-A947-70E740481C1C}">
                <a14:useLocalDpi xmlns:a14="http://schemas.microsoft.com/office/drawing/2010/main" val="0"/>
              </a:ext>
            </a:extLst>
          </a:blip>
          <a:srcRect r="90036"/>
          <a:stretch/>
        </p:blipFill>
        <p:spPr bwMode="auto">
          <a:xfrm>
            <a:off x="-228600" y="-136525"/>
            <a:ext cx="949036"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012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536" y="-136525"/>
            <a:ext cx="8229600" cy="1143000"/>
          </a:xfrm>
        </p:spPr>
        <p:txBody>
          <a:bodyPr/>
          <a:lstStyle/>
          <a:p>
            <a:r>
              <a:rPr lang="en-US" b="1" dirty="0" smtClean="0"/>
              <a:t>Patriot Act</a:t>
            </a:r>
            <a:endParaRPr lang="en-US" b="1" dirty="0"/>
          </a:p>
        </p:txBody>
      </p:sp>
      <p:sp>
        <p:nvSpPr>
          <p:cNvPr id="3" name="Content Placeholder 2"/>
          <p:cNvSpPr>
            <a:spLocks noGrp="1"/>
          </p:cNvSpPr>
          <p:nvPr>
            <p:ph idx="1"/>
          </p:nvPr>
        </p:nvSpPr>
        <p:spPr>
          <a:xfrm>
            <a:off x="1143000" y="1006476"/>
            <a:ext cx="4572000" cy="5089524"/>
          </a:xfrm>
        </p:spPr>
        <p:txBody>
          <a:bodyPr>
            <a:normAutofit fontScale="85000" lnSpcReduction="20000"/>
          </a:bodyPr>
          <a:lstStyle/>
          <a:p>
            <a:r>
              <a:rPr lang="en-US" dirty="0"/>
              <a:t>In October 2001, Congress—just one vote short of unanimous bipartisan support—passed the USA Patriot Act. </a:t>
            </a:r>
            <a:endParaRPr lang="en-US" dirty="0" smtClean="0"/>
          </a:p>
          <a:p>
            <a:r>
              <a:rPr lang="en-US" u="sng" dirty="0" smtClean="0"/>
              <a:t>The </a:t>
            </a:r>
            <a:r>
              <a:rPr lang="en-US" u="sng" dirty="0"/>
              <a:t>measure gave law enforcement officials sweeping new powers to conduct searches without warrants, monitor financial transactions and eavesdrop, and detain and deport, in secret, individuals suspected of committing terrorist acts.</a:t>
            </a:r>
          </a:p>
        </p:txBody>
      </p:sp>
      <p:pic>
        <p:nvPicPr>
          <p:cNvPr id="4" name="Picture 2" descr="http://wallpaperpanda.com/wallpapers/5Tj/9K8/5Tj9K88T8.jpg"/>
          <p:cNvPicPr>
            <a:picLocks noChangeAspect="1" noChangeArrowheads="1"/>
          </p:cNvPicPr>
          <p:nvPr/>
        </p:nvPicPr>
        <p:blipFill rotWithShape="1">
          <a:blip r:embed="rId2">
            <a:extLst>
              <a:ext uri="{28A0092B-C50C-407E-A947-70E740481C1C}">
                <a14:useLocalDpi xmlns:a14="http://schemas.microsoft.com/office/drawing/2010/main" val="0"/>
              </a:ext>
            </a:extLst>
          </a:blip>
          <a:srcRect r="90036"/>
          <a:stretch/>
        </p:blipFill>
        <p:spPr bwMode="auto">
          <a:xfrm>
            <a:off x="-228600" y="-136525"/>
            <a:ext cx="949036" cy="7143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mgtvwten.files.wordpress.com/2015/05/patriot-act.jpg?w=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81200"/>
            <a:ext cx="3060700"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1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lstStyle/>
          <a:p>
            <a:r>
              <a:rPr lang="en-US" b="1" dirty="0" smtClean="0"/>
              <a:t>Department of Homeland Security</a:t>
            </a:r>
            <a:endParaRPr lang="en-US" b="1" dirty="0"/>
          </a:p>
        </p:txBody>
      </p:sp>
      <p:sp>
        <p:nvSpPr>
          <p:cNvPr id="3" name="Content Placeholder 2"/>
          <p:cNvSpPr>
            <a:spLocks noGrp="1"/>
          </p:cNvSpPr>
          <p:nvPr>
            <p:ph idx="1"/>
          </p:nvPr>
        </p:nvSpPr>
        <p:spPr>
          <a:xfrm>
            <a:off x="1066800" y="1447800"/>
            <a:ext cx="7620000" cy="4678363"/>
          </a:xfrm>
        </p:spPr>
        <p:txBody>
          <a:bodyPr>
            <a:normAutofit/>
          </a:bodyPr>
          <a:lstStyle/>
          <a:p>
            <a:r>
              <a:rPr lang="en-US" dirty="0"/>
              <a:t>By far the most far-reaching and significant measure enacted after September 11 was the </a:t>
            </a:r>
            <a:r>
              <a:rPr lang="en-US" u="sng" dirty="0"/>
              <a:t>Department of Homeland Security Act of 2002, which established the Cabinet-level Department of Homeland Security (DHS) and created the position of Secretary of Homeland Security. </a:t>
            </a:r>
            <a:endParaRPr lang="en-US" u="sng" dirty="0" smtClean="0"/>
          </a:p>
          <a:p>
            <a:r>
              <a:rPr lang="en-US" dirty="0" smtClean="0"/>
              <a:t>Former </a:t>
            </a:r>
            <a:r>
              <a:rPr lang="en-US" dirty="0"/>
              <a:t>Pennsylvania governor Tom Ridge was the first to serve in the position.</a:t>
            </a:r>
          </a:p>
        </p:txBody>
      </p:sp>
      <p:pic>
        <p:nvPicPr>
          <p:cNvPr id="4" name="Picture 2" descr="http://wallpaperpanda.com/wallpapers/5Tj/9K8/5Tj9K88T8.jpg"/>
          <p:cNvPicPr>
            <a:picLocks noChangeAspect="1" noChangeArrowheads="1"/>
          </p:cNvPicPr>
          <p:nvPr/>
        </p:nvPicPr>
        <p:blipFill rotWithShape="1">
          <a:blip r:embed="rId2">
            <a:extLst>
              <a:ext uri="{28A0092B-C50C-407E-A947-70E740481C1C}">
                <a14:useLocalDpi xmlns:a14="http://schemas.microsoft.com/office/drawing/2010/main" val="0"/>
              </a:ext>
            </a:extLst>
          </a:blip>
          <a:srcRect r="90036"/>
          <a:stretch/>
        </p:blipFill>
        <p:spPr bwMode="auto">
          <a:xfrm>
            <a:off x="-228600" y="-136525"/>
            <a:ext cx="949036"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567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09600"/>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67865" y="3962400"/>
            <a:ext cx="6504153"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WESTERN EXPANSION</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18290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14255"/>
          </a:xfrm>
          <a:prstGeom prst="rect">
            <a:avLst/>
          </a:prstGeom>
        </p:spPr>
      </p:pic>
      <p:sp>
        <p:nvSpPr>
          <p:cNvPr id="3" name="TextBox 2"/>
          <p:cNvSpPr txBox="1"/>
          <p:nvPr/>
        </p:nvSpPr>
        <p:spPr>
          <a:xfrm>
            <a:off x="1041401" y="4618274"/>
            <a:ext cx="7181272" cy="461665"/>
          </a:xfrm>
          <a:prstGeom prst="rect">
            <a:avLst/>
          </a:prstGeom>
          <a:noFill/>
        </p:spPr>
        <p:txBody>
          <a:bodyPr wrap="square" rtlCol="0">
            <a:spAutoFit/>
          </a:bodyPr>
          <a:lstStyle/>
          <a:p>
            <a:endParaRPr lang="en-US" sz="2400" dirty="0"/>
          </a:p>
        </p:txBody>
      </p:sp>
      <p:sp>
        <p:nvSpPr>
          <p:cNvPr id="6" name="Rectangle 5"/>
          <p:cNvSpPr/>
          <p:nvPr/>
        </p:nvSpPr>
        <p:spPr>
          <a:xfrm>
            <a:off x="2113613" y="1782540"/>
            <a:ext cx="4962962" cy="1200329"/>
          </a:xfrm>
          <a:prstGeom prst="rect">
            <a:avLst/>
          </a:prstGeom>
          <a:noFill/>
        </p:spPr>
        <p:txBody>
          <a:bodyPr wrap="none" lIns="91440" tIns="45720" rIns="91440" bIns="4572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Table of Contents:</a:t>
            </a:r>
          </a:p>
          <a:p>
            <a:pPr algn="ct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WESTERN EXPANSION</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Rectangle 9"/>
          <p:cNvSpPr/>
          <p:nvPr/>
        </p:nvSpPr>
        <p:spPr>
          <a:xfrm>
            <a:off x="3278966" y="3962400"/>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2" name="Rectangle 11"/>
          <p:cNvSpPr/>
          <p:nvPr/>
        </p:nvSpPr>
        <p:spPr>
          <a:xfrm>
            <a:off x="1535059" y="760689"/>
            <a:ext cx="6280630"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COMPOSITION BOOK</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TextBox 6"/>
          <p:cNvSpPr txBox="1"/>
          <p:nvPr/>
        </p:nvSpPr>
        <p:spPr>
          <a:xfrm>
            <a:off x="1371600" y="4800600"/>
            <a:ext cx="6851073" cy="923330"/>
          </a:xfrm>
          <a:prstGeom prst="rect">
            <a:avLst/>
          </a:prstGeom>
          <a:noFill/>
        </p:spPr>
        <p:txBody>
          <a:bodyPr wrap="square" rtlCol="0">
            <a:spAutoFit/>
          </a:bodyPr>
          <a:lstStyle/>
          <a:p>
            <a:r>
              <a:rPr lang="en-US" dirty="0" smtClean="0"/>
              <a:t>What factors contributed to Western Expansion? Explain the government’s policy toward Native Americans.  Give examples of how the policy was enforced.</a:t>
            </a:r>
            <a:endParaRPr lang="en-US" dirty="0"/>
          </a:p>
        </p:txBody>
      </p:sp>
    </p:spTree>
    <p:extLst>
      <p:ext uri="{BB962C8B-B14F-4D97-AF65-F5344CB8AC3E}">
        <p14:creationId xmlns:p14="http://schemas.microsoft.com/office/powerpoint/2010/main" val="1091404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3641" y="170693"/>
            <a:ext cx="7647214" cy="4648200"/>
          </a:xfrm>
        </p:spPr>
        <p:txBody>
          <a:bodyPr/>
          <a:lstStyle/>
          <a:p>
            <a:pPr marL="0" indent="0">
              <a:buNone/>
            </a:pPr>
            <a:r>
              <a:rPr lang="en-US" altLang="en-US" sz="2000" b="1" dirty="0" smtClean="0"/>
              <a:t>Reasons for Expansion:</a:t>
            </a:r>
          </a:p>
          <a:p>
            <a:pPr marL="609600" indent="-609600">
              <a:buFontTx/>
              <a:buAutoNum type="arabicPeriod"/>
            </a:pPr>
            <a:r>
              <a:rPr lang="en-US" altLang="en-US" sz="2000" dirty="0" smtClean="0"/>
              <a:t>Manifest </a:t>
            </a:r>
            <a:r>
              <a:rPr lang="en-US" altLang="en-US" sz="2000" dirty="0"/>
              <a:t>Destiny </a:t>
            </a:r>
            <a:r>
              <a:rPr lang="en-US" altLang="en-US" sz="2000" dirty="0" smtClean="0"/>
              <a:t>(bound to control land from coast to coast)</a:t>
            </a:r>
            <a:endParaRPr lang="en-US" altLang="en-US" sz="2000" dirty="0"/>
          </a:p>
          <a:p>
            <a:pPr marL="609600" indent="-609600">
              <a:buFontTx/>
              <a:buAutoNum type="arabicPeriod"/>
            </a:pPr>
            <a:r>
              <a:rPr lang="en-US" altLang="en-US" sz="2000" dirty="0"/>
              <a:t>Gold Discovered in California (1848 – Sutter’s Creek) </a:t>
            </a:r>
          </a:p>
          <a:p>
            <a:pPr marL="609600" indent="-609600">
              <a:buFontTx/>
              <a:buAutoNum type="arabicPeriod"/>
            </a:pPr>
            <a:r>
              <a:rPr lang="en-US" altLang="en-US" sz="2000" dirty="0"/>
              <a:t>Homestead Act of </a:t>
            </a:r>
            <a:r>
              <a:rPr lang="en-US" altLang="en-US" sz="2000" dirty="0" smtClean="0"/>
              <a:t>1862-cheap land for settlers.</a:t>
            </a:r>
            <a:endParaRPr lang="en-US" altLang="en-US" sz="2000" dirty="0"/>
          </a:p>
          <a:p>
            <a:pPr marL="609600" indent="-609600">
              <a:buFontTx/>
              <a:buAutoNum type="arabicPeriod"/>
            </a:pPr>
            <a:r>
              <a:rPr lang="en-US" altLang="en-US" sz="2000" dirty="0"/>
              <a:t>Transcontinental Railroad</a:t>
            </a:r>
          </a:p>
          <a:p>
            <a:endParaRPr lang="en-US" dirty="0"/>
          </a:p>
        </p:txBody>
      </p:sp>
      <p:sp>
        <p:nvSpPr>
          <p:cNvPr id="4" name="TextBox 3"/>
          <p:cNvSpPr txBox="1"/>
          <p:nvPr/>
        </p:nvSpPr>
        <p:spPr>
          <a:xfrm>
            <a:off x="1236335" y="2209800"/>
            <a:ext cx="3945266" cy="4247317"/>
          </a:xfrm>
          <a:prstGeom prst="rect">
            <a:avLst/>
          </a:prstGeom>
          <a:noFill/>
        </p:spPr>
        <p:txBody>
          <a:bodyPr wrap="square" rtlCol="0">
            <a:spAutoFit/>
          </a:bodyPr>
          <a:lstStyle/>
          <a:p>
            <a:r>
              <a:rPr lang="en-US" altLang="en-US" b="1" dirty="0" smtClean="0"/>
              <a:t>Government Policy:</a:t>
            </a:r>
          </a:p>
          <a:p>
            <a:endParaRPr lang="en-US" altLang="en-US" b="1" dirty="0"/>
          </a:p>
          <a:p>
            <a:pPr marL="285750" indent="-285750">
              <a:buFont typeface="Arial" panose="020B0604020202020204" pitchFamily="34" charset="0"/>
              <a:buChar char="•"/>
            </a:pPr>
            <a:r>
              <a:rPr lang="en-US" altLang="en-US" b="1" dirty="0" smtClean="0"/>
              <a:t>Removal</a:t>
            </a:r>
            <a:r>
              <a:rPr lang="en-US" altLang="en-US" dirty="0" smtClean="0"/>
              <a:t> </a:t>
            </a:r>
            <a:r>
              <a:rPr lang="en-US" altLang="en-US" dirty="0"/>
              <a:t>– move natives further and further West placing them on federal </a:t>
            </a:r>
            <a:r>
              <a:rPr lang="en-US" altLang="en-US" dirty="0" smtClean="0"/>
              <a:t>reservations.</a:t>
            </a:r>
          </a:p>
          <a:p>
            <a:pPr marL="285750" indent="-285750">
              <a:buFont typeface="Arial" panose="020B0604020202020204" pitchFamily="34" charset="0"/>
              <a:buChar char="•"/>
            </a:pPr>
            <a:endParaRPr lang="en-US" altLang="en-US" b="1" dirty="0"/>
          </a:p>
          <a:p>
            <a:pPr marL="285750" indent="-285750">
              <a:buFont typeface="Arial" panose="020B0604020202020204" pitchFamily="34" charset="0"/>
              <a:buChar char="•"/>
            </a:pPr>
            <a:r>
              <a:rPr lang="en-US" altLang="en-US" b="1" dirty="0" smtClean="0"/>
              <a:t>Assimilation</a:t>
            </a:r>
            <a:r>
              <a:rPr lang="en-US" altLang="en-US" dirty="0" smtClean="0"/>
              <a:t> </a:t>
            </a:r>
            <a:r>
              <a:rPr lang="en-US" altLang="en-US" dirty="0"/>
              <a:t>–  many children were required to attend US sponsored boarding schools in which they were forced to adopt “mainstream” </a:t>
            </a:r>
            <a:r>
              <a:rPr lang="en-US" altLang="en-US" dirty="0" smtClean="0"/>
              <a:t>customs.</a:t>
            </a:r>
            <a:endParaRPr lang="en-US" altLang="en-US" dirty="0"/>
          </a:p>
          <a:p>
            <a:pPr marL="285750" indent="-285750">
              <a:buFont typeface="Arial" panose="020B0604020202020204" pitchFamily="34" charset="0"/>
              <a:buChar char="•"/>
            </a:pPr>
            <a:endParaRPr lang="en-US" altLang="en-US" b="1" dirty="0" smtClean="0"/>
          </a:p>
          <a:p>
            <a:pPr marL="285750" indent="-285750">
              <a:buFont typeface="Arial" panose="020B0604020202020204" pitchFamily="34" charset="0"/>
              <a:buChar char="•"/>
            </a:pPr>
            <a:r>
              <a:rPr lang="en-US" altLang="en-US" b="1" dirty="0" smtClean="0"/>
              <a:t>Elimination</a:t>
            </a:r>
            <a:r>
              <a:rPr lang="en-US" altLang="en-US" dirty="0" smtClean="0"/>
              <a:t> </a:t>
            </a:r>
            <a:r>
              <a:rPr lang="en-US" altLang="en-US" dirty="0"/>
              <a:t>– go to war and slaughter the buffalo that were vital to plains tribes’ </a:t>
            </a:r>
            <a:r>
              <a:rPr lang="en-US" altLang="en-US" dirty="0" smtClean="0"/>
              <a:t>existence. </a:t>
            </a:r>
            <a:endParaRPr lang="en-US" altLang="en-US" dirty="0"/>
          </a:p>
        </p:txBody>
      </p:sp>
      <p:pic>
        <p:nvPicPr>
          <p:cNvPr id="5"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97882" y="2240071"/>
            <a:ext cx="3392973" cy="4801314"/>
          </a:xfrm>
          <a:prstGeom prst="rect">
            <a:avLst/>
          </a:prstGeom>
          <a:noFill/>
        </p:spPr>
        <p:txBody>
          <a:bodyPr wrap="square" rtlCol="0">
            <a:spAutoFit/>
          </a:bodyPr>
          <a:lstStyle/>
          <a:p>
            <a:r>
              <a:rPr lang="en-US" b="1" dirty="0" smtClean="0"/>
              <a:t>Examples:</a:t>
            </a:r>
          </a:p>
          <a:p>
            <a:pPr marL="285750" indent="-285750">
              <a:buFont typeface="Arial" panose="020B0604020202020204" pitchFamily="34" charset="0"/>
              <a:buChar char="•"/>
            </a:pPr>
            <a:r>
              <a:rPr lang="en-US" b="1" dirty="0" smtClean="0"/>
              <a:t>Trail of Tears- </a:t>
            </a:r>
            <a:r>
              <a:rPr lang="en-US" dirty="0" smtClean="0"/>
              <a:t>forced movement of Native Americans by Jackson Administration.</a:t>
            </a:r>
          </a:p>
          <a:p>
            <a:pPr marL="285750" indent="-285750">
              <a:buFont typeface="Arial" panose="020B0604020202020204" pitchFamily="34" charset="0"/>
              <a:buChar char="•"/>
            </a:pPr>
            <a:r>
              <a:rPr lang="en-US" b="1" dirty="0" smtClean="0"/>
              <a:t>Dawes Act- </a:t>
            </a:r>
            <a:r>
              <a:rPr lang="en-US" dirty="0" smtClean="0"/>
              <a:t>required movement of Native people to reservations. </a:t>
            </a:r>
            <a:endParaRPr lang="en-US" b="1" dirty="0"/>
          </a:p>
          <a:p>
            <a:pPr marL="285750" indent="-285750">
              <a:buFont typeface="Arial" panose="020B0604020202020204" pitchFamily="34" charset="0"/>
              <a:buChar char="•"/>
            </a:pPr>
            <a:r>
              <a:rPr lang="en-US" b="1" dirty="0" smtClean="0"/>
              <a:t>Battle of Little Big Horn- </a:t>
            </a:r>
            <a:r>
              <a:rPr lang="en-US" dirty="0" smtClean="0"/>
              <a:t>most successful battle waged by Native Americans. General Custer’s Last Stand</a:t>
            </a:r>
            <a:endParaRPr lang="en-US" b="1" dirty="0" smtClean="0"/>
          </a:p>
          <a:p>
            <a:pPr marL="285750" indent="-285750">
              <a:buFont typeface="Arial" panose="020B0604020202020204" pitchFamily="34" charset="0"/>
              <a:buChar char="•"/>
            </a:pPr>
            <a:r>
              <a:rPr lang="en-US" b="1" dirty="0" smtClean="0"/>
              <a:t>Battle of Wounded Knee- </a:t>
            </a:r>
            <a:r>
              <a:rPr lang="en-US" dirty="0" smtClean="0"/>
              <a:t>last armed conflict between U.S. Military and Native Americans. </a:t>
            </a:r>
          </a:p>
          <a:p>
            <a:endParaRPr lang="en-US" dirty="0"/>
          </a:p>
          <a:p>
            <a:endParaRPr lang="en-US" dirty="0"/>
          </a:p>
        </p:txBody>
      </p:sp>
      <p:pic>
        <p:nvPicPr>
          <p:cNvPr id="8" name="Picture 4" descr="general-cus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697543" y="4724400"/>
            <a:ext cx="968115" cy="10654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2" descr="Image result for crazy hor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159" y="966912"/>
            <a:ext cx="1447002" cy="138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9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24200"/>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33600" y="533400"/>
            <a:ext cx="59940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INDUSTRIALIZATION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415007" y="1491366"/>
            <a:ext cx="88036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#7</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78284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12677871"/>
              </p:ext>
            </p:extLst>
          </p:nvPr>
        </p:nvGraphicFramePr>
        <p:xfrm>
          <a:off x="512622" y="953501"/>
          <a:ext cx="8077200" cy="5654040"/>
        </p:xfrm>
        <a:graphic>
          <a:graphicData uri="http://schemas.openxmlformats.org/drawingml/2006/table">
            <a:tbl>
              <a:tblPr firstRow="1" firstCol="1" bandRow="1">
                <a:tableStyleId>{5C22544A-7EE6-4342-B048-85BDC9FD1C3A}</a:tableStyleId>
              </a:tblPr>
              <a:tblGrid>
                <a:gridCol w="8077200"/>
              </a:tblGrid>
              <a:tr h="471170">
                <a:tc>
                  <a:txBody>
                    <a:bodyPr/>
                    <a:lstStyle/>
                    <a:p>
                      <a:pPr marL="0" marR="0">
                        <a:spcBef>
                          <a:spcPts val="0"/>
                        </a:spcBef>
                        <a:spcAft>
                          <a:spcPts val="0"/>
                        </a:spcAft>
                      </a:pPr>
                      <a:r>
                        <a:rPr lang="en-US" sz="2800" dirty="0">
                          <a:effectLst/>
                        </a:rPr>
                        <a:t>Historical Thinking and </a:t>
                      </a:r>
                      <a:r>
                        <a:rPr lang="en-US" sz="2800" dirty="0" smtClean="0">
                          <a:effectLst/>
                        </a:rPr>
                        <a:t>Skills </a:t>
                      </a:r>
                      <a:endParaRPr lang="en-US" sz="2800" dirty="0">
                        <a:effectLst/>
                        <a:latin typeface="Times New Roman"/>
                        <a:ea typeface="Times New Roman"/>
                      </a:endParaRPr>
                    </a:p>
                  </a:txBody>
                  <a:tcPr marL="68580" marR="68580" marT="0" marB="0"/>
                </a:tc>
              </a:tr>
              <a:tr h="471170">
                <a:tc>
                  <a:txBody>
                    <a:bodyPr/>
                    <a:lstStyle/>
                    <a:p>
                      <a:pPr marL="0" marR="0">
                        <a:spcBef>
                          <a:spcPts val="0"/>
                        </a:spcBef>
                        <a:spcAft>
                          <a:spcPts val="0"/>
                        </a:spcAft>
                      </a:pPr>
                      <a:r>
                        <a:rPr lang="en-US" sz="2800" dirty="0">
                          <a:effectLst/>
                        </a:rPr>
                        <a:t>Historical </a:t>
                      </a:r>
                      <a:r>
                        <a:rPr lang="en-US" sz="2800" dirty="0" smtClean="0">
                          <a:effectLst/>
                        </a:rPr>
                        <a:t>Documents </a:t>
                      </a:r>
                      <a:endParaRPr lang="en-US" sz="2800" dirty="0">
                        <a:effectLst/>
                        <a:latin typeface="Times New Roman"/>
                        <a:ea typeface="Times New Roman"/>
                      </a:endParaRPr>
                    </a:p>
                  </a:txBody>
                  <a:tcPr marL="68580" marR="68580" marT="0" marB="0"/>
                </a:tc>
              </a:tr>
              <a:tr h="471170">
                <a:tc>
                  <a:txBody>
                    <a:bodyPr/>
                    <a:lstStyle/>
                    <a:p>
                      <a:pPr marL="0" marR="0">
                        <a:spcBef>
                          <a:spcPts val="0"/>
                        </a:spcBef>
                        <a:spcAft>
                          <a:spcPts val="0"/>
                        </a:spcAft>
                      </a:pPr>
                      <a:r>
                        <a:rPr lang="en-US" sz="2800" dirty="0">
                          <a:effectLst/>
                        </a:rPr>
                        <a:t>Industrialization and </a:t>
                      </a:r>
                      <a:r>
                        <a:rPr lang="en-US" sz="2800" dirty="0" smtClean="0">
                          <a:effectLst/>
                        </a:rPr>
                        <a:t>Progressivism </a:t>
                      </a:r>
                      <a:endParaRPr lang="en-US" sz="2800" dirty="0">
                        <a:effectLst/>
                        <a:latin typeface="Times New Roman"/>
                        <a:ea typeface="Times New Roman"/>
                      </a:endParaRPr>
                    </a:p>
                  </a:txBody>
                  <a:tcPr marL="68580" marR="68580" marT="0" marB="0"/>
                </a:tc>
              </a:tr>
              <a:tr h="942340">
                <a:tc>
                  <a:txBody>
                    <a:bodyPr/>
                    <a:lstStyle/>
                    <a:p>
                      <a:pPr marL="0" marR="0">
                        <a:spcBef>
                          <a:spcPts val="0"/>
                        </a:spcBef>
                        <a:spcAft>
                          <a:spcPts val="0"/>
                        </a:spcAft>
                      </a:pPr>
                      <a:r>
                        <a:rPr lang="en-US" sz="2800" dirty="0">
                          <a:effectLst/>
                        </a:rPr>
                        <a:t>Foreign Affairs from Imperialism to Post-World War </a:t>
                      </a:r>
                      <a:r>
                        <a:rPr lang="en-US" sz="2800" dirty="0" smtClean="0">
                          <a:effectLst/>
                        </a:rPr>
                        <a:t>I </a:t>
                      </a:r>
                      <a:endParaRPr lang="en-US" sz="2800" dirty="0">
                        <a:effectLst/>
                        <a:latin typeface="Times New Roman"/>
                        <a:ea typeface="Times New Roman"/>
                      </a:endParaRPr>
                    </a:p>
                  </a:txBody>
                  <a:tcPr marL="68580" marR="68580" marT="0" marB="0"/>
                </a:tc>
              </a:tr>
              <a:tr h="471170">
                <a:tc>
                  <a:txBody>
                    <a:bodyPr/>
                    <a:lstStyle/>
                    <a:p>
                      <a:pPr marL="0" marR="0">
                        <a:spcBef>
                          <a:spcPts val="0"/>
                        </a:spcBef>
                        <a:spcAft>
                          <a:spcPts val="0"/>
                        </a:spcAft>
                      </a:pPr>
                      <a:r>
                        <a:rPr lang="en-US" sz="2800" dirty="0">
                          <a:effectLst/>
                        </a:rPr>
                        <a:t>Prosperity, Depression and the New </a:t>
                      </a:r>
                      <a:r>
                        <a:rPr lang="en-US" sz="2800" dirty="0" smtClean="0">
                          <a:effectLst/>
                        </a:rPr>
                        <a:t>Deal </a:t>
                      </a:r>
                      <a:endParaRPr lang="en-US" sz="2800" dirty="0">
                        <a:effectLst/>
                        <a:latin typeface="Times New Roman"/>
                        <a:ea typeface="Times New Roman"/>
                      </a:endParaRPr>
                    </a:p>
                  </a:txBody>
                  <a:tcPr marL="68580" marR="68580" marT="0" marB="0"/>
                </a:tc>
              </a:tr>
              <a:tr h="471170">
                <a:tc>
                  <a:txBody>
                    <a:bodyPr/>
                    <a:lstStyle/>
                    <a:p>
                      <a:pPr marL="0" marR="0">
                        <a:spcBef>
                          <a:spcPts val="0"/>
                        </a:spcBef>
                        <a:spcAft>
                          <a:spcPts val="0"/>
                        </a:spcAft>
                      </a:pPr>
                      <a:r>
                        <a:rPr lang="en-US" sz="2800" dirty="0">
                          <a:effectLst/>
                        </a:rPr>
                        <a:t>From Isolation to World War </a:t>
                      </a:r>
                      <a:r>
                        <a:rPr lang="en-US" sz="2800" dirty="0" smtClean="0">
                          <a:effectLst/>
                        </a:rPr>
                        <a:t>II </a:t>
                      </a:r>
                      <a:endParaRPr lang="en-US" sz="2800" dirty="0">
                        <a:effectLst/>
                        <a:latin typeface="Times New Roman"/>
                        <a:ea typeface="Times New Roman"/>
                      </a:endParaRPr>
                    </a:p>
                  </a:txBody>
                  <a:tcPr marL="68580" marR="68580" marT="0" marB="0"/>
                </a:tc>
              </a:tr>
              <a:tr h="471170">
                <a:tc>
                  <a:txBody>
                    <a:bodyPr/>
                    <a:lstStyle/>
                    <a:p>
                      <a:pPr marL="0" marR="0">
                        <a:spcBef>
                          <a:spcPts val="0"/>
                        </a:spcBef>
                        <a:spcAft>
                          <a:spcPts val="0"/>
                        </a:spcAft>
                      </a:pPr>
                      <a:r>
                        <a:rPr lang="en-US" sz="2800">
                          <a:effectLst/>
                        </a:rPr>
                        <a:t>The Cold War</a:t>
                      </a:r>
                      <a:endParaRPr lang="en-US" sz="2800">
                        <a:effectLst/>
                        <a:latin typeface="Times New Roman"/>
                        <a:ea typeface="Times New Roman"/>
                      </a:endParaRPr>
                    </a:p>
                  </a:txBody>
                  <a:tcPr marL="68580" marR="68580" marT="0" marB="0"/>
                </a:tc>
              </a:tr>
              <a:tr h="942340">
                <a:tc>
                  <a:txBody>
                    <a:bodyPr/>
                    <a:lstStyle/>
                    <a:p>
                      <a:pPr marL="0" marR="0">
                        <a:spcBef>
                          <a:spcPts val="0"/>
                        </a:spcBef>
                        <a:spcAft>
                          <a:spcPts val="0"/>
                        </a:spcAft>
                      </a:pPr>
                      <a:r>
                        <a:rPr lang="en-US" sz="2800">
                          <a:effectLst/>
                        </a:rPr>
                        <a:t>Social Transformation in the United States (1945–1994)</a:t>
                      </a:r>
                      <a:endParaRPr lang="en-US" sz="2800">
                        <a:effectLst/>
                        <a:latin typeface="Times New Roman"/>
                        <a:ea typeface="Times New Roman"/>
                      </a:endParaRPr>
                    </a:p>
                  </a:txBody>
                  <a:tcPr marL="68580" marR="68580" marT="0" marB="0"/>
                </a:tc>
              </a:tr>
              <a:tr h="942340">
                <a:tc>
                  <a:txBody>
                    <a:bodyPr/>
                    <a:lstStyle/>
                    <a:p>
                      <a:pPr marL="0" marR="0">
                        <a:spcBef>
                          <a:spcPts val="0"/>
                        </a:spcBef>
                        <a:spcAft>
                          <a:spcPts val="0"/>
                        </a:spcAft>
                      </a:pPr>
                      <a:r>
                        <a:rPr lang="en-US" sz="2800" dirty="0">
                          <a:effectLst/>
                        </a:rPr>
                        <a:t>United States and the Post-Cold War World (1991–Present)</a:t>
                      </a:r>
                      <a:endParaRPr lang="en-US" sz="2800" dirty="0">
                        <a:effectLst/>
                        <a:latin typeface="Times New Roman"/>
                        <a:ea typeface="Times New Roman"/>
                      </a:endParaRPr>
                    </a:p>
                  </a:txBody>
                  <a:tcPr marL="68580" marR="68580" marT="0" marB="0"/>
                </a:tc>
              </a:tr>
            </a:tbl>
          </a:graphicData>
        </a:graphic>
      </p:graphicFrame>
      <p:sp>
        <p:nvSpPr>
          <p:cNvPr id="6" name="Rectangle 5"/>
          <p:cNvSpPr/>
          <p:nvPr/>
        </p:nvSpPr>
        <p:spPr>
          <a:xfrm>
            <a:off x="1662258" y="30171"/>
            <a:ext cx="577792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What’s on the test?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79455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13" name="TextBox 12"/>
          <p:cNvSpPr txBox="1"/>
          <p:nvPr/>
        </p:nvSpPr>
        <p:spPr>
          <a:xfrm>
            <a:off x="1204189" y="819274"/>
            <a:ext cx="6781800" cy="2000548"/>
          </a:xfrm>
          <a:prstGeom prst="rect">
            <a:avLst/>
          </a:prstGeom>
          <a:noFill/>
        </p:spPr>
        <p:txBody>
          <a:bodyPr wrap="square" rtlCol="0">
            <a:spAutoFit/>
          </a:bodyPr>
          <a:lstStyle/>
          <a:p>
            <a:pPr algn="ctr"/>
            <a:r>
              <a:rPr lang="en-US" sz="4400" dirty="0" smtClean="0"/>
              <a:t>COMPOSITION BOOK</a:t>
            </a:r>
          </a:p>
          <a:p>
            <a:pPr algn="ctr"/>
            <a:r>
              <a:rPr lang="en-US" sz="4400" b="1" dirty="0" smtClean="0"/>
              <a:t>#</a:t>
            </a:r>
            <a:r>
              <a:rPr lang="en-US" sz="4400" b="1" dirty="0"/>
              <a:t>7</a:t>
            </a:r>
            <a:endParaRPr lang="en-US" sz="4400" b="1" dirty="0" smtClean="0"/>
          </a:p>
          <a:p>
            <a:pPr algn="ctr"/>
            <a:r>
              <a:rPr lang="en-US" sz="3600" b="1" dirty="0" smtClean="0"/>
              <a:t>Industrial Revolution</a:t>
            </a:r>
            <a:endParaRPr lang="en-US" sz="3600" b="1" dirty="0"/>
          </a:p>
        </p:txBody>
      </p:sp>
      <p:sp>
        <p:nvSpPr>
          <p:cNvPr id="3" name="Rectangle 2"/>
          <p:cNvSpPr/>
          <p:nvPr/>
        </p:nvSpPr>
        <p:spPr>
          <a:xfrm>
            <a:off x="952497" y="4675535"/>
            <a:ext cx="7239000" cy="1569660"/>
          </a:xfrm>
          <a:prstGeom prst="rect">
            <a:avLst/>
          </a:prstGeom>
        </p:spPr>
        <p:txBody>
          <a:bodyPr wrap="square">
            <a:spAutoFit/>
          </a:bodyPr>
          <a:lstStyle/>
          <a:p>
            <a:r>
              <a:rPr lang="en-US" sz="2400" dirty="0"/>
              <a:t>Analyze how the rise of corporations, heavy industry, mechanized farming, and technological innovations transformed the American economy from an agrarian to an increasingly urban industrial society. </a:t>
            </a:r>
          </a:p>
        </p:txBody>
      </p:sp>
      <p:sp>
        <p:nvSpPr>
          <p:cNvPr id="12" name="Rectangle 11"/>
          <p:cNvSpPr/>
          <p:nvPr/>
        </p:nvSpPr>
        <p:spPr>
          <a:xfrm>
            <a:off x="3371335" y="4098997"/>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362134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9600" y="0"/>
            <a:ext cx="8534400" cy="615950"/>
          </a:xfrm>
          <a:prstGeom prst="rect">
            <a:avLst/>
          </a:prstGeom>
          <a:noFill/>
          <a:ln w="7620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3600" b="1" dirty="0" smtClean="0">
                <a:solidFill>
                  <a:srgbClr val="CC0000"/>
                </a:solidFill>
                <a:latin typeface="Berlin" charset="0"/>
                <a:cs typeface="Arial" pitchFamily="34" charset="0"/>
              </a:rPr>
              <a:t>Industrialization</a:t>
            </a:r>
            <a:endParaRPr kumimoji="0" lang="en-US" alt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descr="http://wallpaperpanda.com/wallpapers/5Tj/9K8/5Tj9K88T8.jpg"/>
          <p:cNvPicPr>
            <a:picLocks noChangeAspect="1" noChangeArrowheads="1"/>
          </p:cNvPicPr>
          <p:nvPr/>
        </p:nvPicPr>
        <p:blipFill rotWithShape="1">
          <a:blip r:embed="rId2">
            <a:extLst>
              <a:ext uri="{28A0092B-C50C-407E-A947-70E740481C1C}">
                <a14:useLocalDpi xmlns:a14="http://schemas.microsoft.com/office/drawing/2010/main" val="0"/>
              </a:ext>
            </a:extLst>
          </a:blip>
          <a:srcRect r="90036"/>
          <a:stretch/>
        </p:blipFill>
        <p:spPr bwMode="auto">
          <a:xfrm>
            <a:off x="-228600" y="-136525"/>
            <a:ext cx="949036" cy="7143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838200" y="782954"/>
            <a:ext cx="5029200" cy="57702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buFontTx/>
              <a:buNone/>
            </a:pPr>
            <a:r>
              <a:rPr lang="en-US" altLang="en-US" sz="2400" b="1" dirty="0" smtClean="0"/>
              <a:t>Urban:  </a:t>
            </a:r>
            <a:r>
              <a:rPr lang="en-US" altLang="en-US" sz="2400" dirty="0" smtClean="0"/>
              <a:t>in the city			</a:t>
            </a:r>
          </a:p>
          <a:p>
            <a:pPr>
              <a:lnSpc>
                <a:spcPct val="80000"/>
              </a:lnSpc>
              <a:buFontTx/>
              <a:buNone/>
            </a:pPr>
            <a:r>
              <a:rPr lang="en-US" altLang="en-US" sz="2400" b="1" dirty="0" smtClean="0"/>
              <a:t>Rural:  </a:t>
            </a:r>
            <a:r>
              <a:rPr lang="en-US" altLang="en-US" sz="2400" dirty="0" smtClean="0"/>
              <a:t>in the country</a:t>
            </a:r>
          </a:p>
          <a:p>
            <a:pPr>
              <a:lnSpc>
                <a:spcPct val="80000"/>
              </a:lnSpc>
              <a:buFontTx/>
              <a:buNone/>
            </a:pPr>
            <a:r>
              <a:rPr lang="en-US" altLang="en-US" sz="2400" b="1" dirty="0" smtClean="0"/>
              <a:t>Agrarian/Agricultural:  </a:t>
            </a:r>
            <a:r>
              <a:rPr lang="en-US" altLang="en-US" sz="2400" dirty="0" smtClean="0"/>
              <a:t>based on farming</a:t>
            </a:r>
            <a:endParaRPr lang="en-US" altLang="en-US" sz="2400" b="1" dirty="0" smtClean="0"/>
          </a:p>
          <a:p>
            <a:pPr>
              <a:lnSpc>
                <a:spcPct val="80000"/>
              </a:lnSpc>
              <a:buFontTx/>
              <a:buNone/>
            </a:pPr>
            <a:endParaRPr lang="en-US" altLang="en-US" sz="2400" b="1" dirty="0"/>
          </a:p>
          <a:p>
            <a:pPr>
              <a:lnSpc>
                <a:spcPct val="80000"/>
              </a:lnSpc>
              <a:buFontTx/>
              <a:buNone/>
            </a:pPr>
            <a:r>
              <a:rPr lang="en-US" altLang="en-US" sz="2000" b="1" dirty="0" smtClean="0"/>
              <a:t>Causes</a:t>
            </a:r>
          </a:p>
          <a:p>
            <a:pPr>
              <a:lnSpc>
                <a:spcPct val="80000"/>
              </a:lnSpc>
              <a:buFontTx/>
              <a:buNone/>
            </a:pPr>
            <a:r>
              <a:rPr lang="en-US" altLang="en-US" sz="2000" dirty="0" smtClean="0"/>
              <a:t>The use of steam, iron ore, machinery, and advancements in agriculture all led to a growing movement towards industry</a:t>
            </a:r>
            <a:endParaRPr lang="en-US" altLang="en-US" sz="2000" b="1" dirty="0" smtClean="0"/>
          </a:p>
          <a:p>
            <a:pPr>
              <a:lnSpc>
                <a:spcPct val="80000"/>
              </a:lnSpc>
              <a:buFontTx/>
              <a:buNone/>
            </a:pPr>
            <a:endParaRPr lang="en-US" altLang="en-US" sz="2000" b="1" u="sng" dirty="0" smtClean="0"/>
          </a:p>
          <a:p>
            <a:pPr>
              <a:lnSpc>
                <a:spcPct val="80000"/>
              </a:lnSpc>
              <a:buFontTx/>
              <a:buNone/>
            </a:pPr>
            <a:r>
              <a:rPr lang="en-US" altLang="en-US" sz="2000" b="1" dirty="0" smtClean="0"/>
              <a:t>Population</a:t>
            </a:r>
          </a:p>
          <a:p>
            <a:pPr>
              <a:lnSpc>
                <a:spcPct val="80000"/>
              </a:lnSpc>
            </a:pPr>
            <a:r>
              <a:rPr lang="en-US" altLang="en-US" sz="2000" u="sng" dirty="0" smtClean="0"/>
              <a:t>Population increased due to immigration</a:t>
            </a:r>
            <a:r>
              <a:rPr lang="en-US" altLang="en-US" sz="2000" dirty="0" smtClean="0"/>
              <a:t>.  People were leaving Europe in search of a better life and to take factory jobs.</a:t>
            </a:r>
          </a:p>
          <a:p>
            <a:pPr>
              <a:lnSpc>
                <a:spcPct val="80000"/>
              </a:lnSpc>
            </a:pPr>
            <a:r>
              <a:rPr lang="en-US" altLang="en-US" sz="2000" u="sng" dirty="0" smtClean="0"/>
              <a:t>African Americans were leaving the South to escape Jim Crow.  </a:t>
            </a:r>
            <a:r>
              <a:rPr lang="en-US" altLang="en-US" sz="2000" dirty="0" smtClean="0"/>
              <a:t>The population in the cities increased due to movement from rural areas.  </a:t>
            </a:r>
            <a:r>
              <a:rPr lang="en-US" altLang="en-US" sz="2000" u="sng" dirty="0" smtClean="0"/>
              <a:t>Improved technology decreased the number of farming jobs.  </a:t>
            </a:r>
            <a:r>
              <a:rPr lang="en-US" altLang="en-US" sz="2000" dirty="0" smtClean="0"/>
              <a:t>Displaced workers move to the cities.</a:t>
            </a:r>
            <a:endParaRPr lang="en-US" altLang="en-US" sz="2000" b="1" dirty="0" smtClean="0"/>
          </a:p>
          <a:p>
            <a:pPr>
              <a:lnSpc>
                <a:spcPct val="80000"/>
              </a:lnSpc>
              <a:buFontTx/>
              <a:buNone/>
            </a:pPr>
            <a:endParaRPr lang="en-US" altLang="en-US" sz="2400" b="1" dirty="0" smtClean="0"/>
          </a:p>
        </p:txBody>
      </p:sp>
      <p:sp>
        <p:nvSpPr>
          <p:cNvPr id="2" name="TextBox 1"/>
          <p:cNvSpPr txBox="1"/>
          <p:nvPr/>
        </p:nvSpPr>
        <p:spPr>
          <a:xfrm>
            <a:off x="6248400" y="1127026"/>
            <a:ext cx="2590800" cy="2751522"/>
          </a:xfrm>
          <a:prstGeom prst="rect">
            <a:avLst/>
          </a:prstGeom>
          <a:noFill/>
        </p:spPr>
        <p:txBody>
          <a:bodyPr wrap="square" rtlCol="0">
            <a:spAutoFit/>
          </a:bodyPr>
          <a:lstStyle/>
          <a:p>
            <a:pPr>
              <a:lnSpc>
                <a:spcPct val="80000"/>
              </a:lnSpc>
              <a:buFontTx/>
              <a:buNone/>
            </a:pPr>
            <a:r>
              <a:rPr lang="en-US" altLang="en-US" b="1" dirty="0"/>
              <a:t>Monopoly:</a:t>
            </a:r>
            <a:r>
              <a:rPr lang="en-US" altLang="en-US" dirty="0"/>
              <a:t>  when a company has complete control over an industry.  </a:t>
            </a:r>
            <a:endParaRPr lang="en-US" altLang="en-US" dirty="0" smtClean="0"/>
          </a:p>
          <a:p>
            <a:pPr>
              <a:lnSpc>
                <a:spcPct val="80000"/>
              </a:lnSpc>
              <a:buFontTx/>
              <a:buNone/>
            </a:pPr>
            <a:endParaRPr lang="en-US" altLang="en-US" dirty="0"/>
          </a:p>
          <a:p>
            <a:pPr>
              <a:lnSpc>
                <a:spcPct val="80000"/>
              </a:lnSpc>
              <a:buFontTx/>
              <a:buNone/>
            </a:pPr>
            <a:r>
              <a:rPr lang="en-US" altLang="en-US" b="1" dirty="0" smtClean="0"/>
              <a:t>Robber Baron:  </a:t>
            </a:r>
            <a:r>
              <a:rPr lang="en-US" altLang="en-US" dirty="0" smtClean="0"/>
              <a:t>operates for profit, not concern for workers.</a:t>
            </a:r>
          </a:p>
          <a:p>
            <a:pPr>
              <a:lnSpc>
                <a:spcPct val="80000"/>
              </a:lnSpc>
              <a:buFontTx/>
              <a:buNone/>
            </a:pPr>
            <a:endParaRPr lang="en-US" altLang="en-US" dirty="0"/>
          </a:p>
          <a:p>
            <a:pPr>
              <a:lnSpc>
                <a:spcPct val="80000"/>
              </a:lnSpc>
              <a:buFontTx/>
              <a:buNone/>
            </a:pPr>
            <a:r>
              <a:rPr lang="en-US" altLang="en-US" b="1" dirty="0" smtClean="0"/>
              <a:t>Captain of Industry:  </a:t>
            </a:r>
            <a:r>
              <a:rPr lang="en-US" altLang="en-US" dirty="0" smtClean="0"/>
              <a:t>takes time and money to help workers and provide some services/benefits.</a:t>
            </a:r>
            <a:endParaRPr lang="en-US" altLang="en-US" dirty="0"/>
          </a:p>
        </p:txBody>
      </p:sp>
    </p:spTree>
    <p:extLst>
      <p:ext uri="{BB962C8B-B14F-4D97-AF65-F5344CB8AC3E}">
        <p14:creationId xmlns:p14="http://schemas.microsoft.com/office/powerpoint/2010/main" val="3877483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95236"/>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17989" y="3810000"/>
            <a:ext cx="549862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LABOR UNIONS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04426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13" name="TextBox 12"/>
          <p:cNvSpPr txBox="1"/>
          <p:nvPr/>
        </p:nvSpPr>
        <p:spPr>
          <a:xfrm>
            <a:off x="2910607" y="1167080"/>
            <a:ext cx="3657602" cy="1200329"/>
          </a:xfrm>
          <a:prstGeom prst="rect">
            <a:avLst/>
          </a:prstGeom>
          <a:noFill/>
        </p:spPr>
        <p:txBody>
          <a:bodyPr wrap="square" rtlCol="0">
            <a:spAutoFit/>
          </a:bodyPr>
          <a:lstStyle/>
          <a:p>
            <a:pPr algn="ctr"/>
            <a:r>
              <a:rPr lang="en-US" sz="4000" b="1" dirty="0" smtClean="0"/>
              <a:t>#</a:t>
            </a:r>
            <a:r>
              <a:rPr lang="en-US" sz="4000" b="1" dirty="0"/>
              <a:t>8</a:t>
            </a:r>
            <a:endParaRPr lang="en-US" sz="4000" b="1" dirty="0" smtClean="0"/>
          </a:p>
          <a:p>
            <a:pPr algn="ctr"/>
            <a:r>
              <a:rPr lang="en-US" sz="3200" b="1" dirty="0" smtClean="0"/>
              <a:t>LABOR UNIONS</a:t>
            </a:r>
            <a:endParaRPr lang="en-US" sz="3200" b="1" dirty="0"/>
          </a:p>
        </p:txBody>
      </p:sp>
      <p:sp>
        <p:nvSpPr>
          <p:cNvPr id="6" name="Rectangle 5"/>
          <p:cNvSpPr/>
          <p:nvPr/>
        </p:nvSpPr>
        <p:spPr>
          <a:xfrm>
            <a:off x="616527" y="4796134"/>
            <a:ext cx="7938655" cy="461665"/>
          </a:xfrm>
          <a:prstGeom prst="rect">
            <a:avLst/>
          </a:prstGeom>
        </p:spPr>
        <p:txBody>
          <a:bodyPr wrap="square">
            <a:spAutoFit/>
          </a:bodyPr>
          <a:lstStyle/>
          <a:p>
            <a:endParaRPr lang="en-US" sz="2400" dirty="0"/>
          </a:p>
        </p:txBody>
      </p:sp>
      <p:sp>
        <p:nvSpPr>
          <p:cNvPr id="7" name="Rectangle 6"/>
          <p:cNvSpPr/>
          <p:nvPr/>
        </p:nvSpPr>
        <p:spPr>
          <a:xfrm>
            <a:off x="1117599" y="4796134"/>
            <a:ext cx="7243618" cy="1569660"/>
          </a:xfrm>
          <a:prstGeom prst="rect">
            <a:avLst/>
          </a:prstGeom>
        </p:spPr>
        <p:txBody>
          <a:bodyPr wrap="square">
            <a:spAutoFit/>
          </a:bodyPr>
          <a:lstStyle/>
          <a:p>
            <a:r>
              <a:rPr lang="en-US" sz="2400" dirty="0" smtClean="0"/>
              <a:t>Explain </a:t>
            </a:r>
            <a:r>
              <a:rPr lang="en-US" sz="2400" dirty="0"/>
              <a:t>the major social and economic effects of industrialization and the influence of the growth of organized labor following Reconstruction in the United States.</a:t>
            </a:r>
          </a:p>
        </p:txBody>
      </p:sp>
      <p:sp>
        <p:nvSpPr>
          <p:cNvPr id="14" name="Rectangle 13"/>
          <p:cNvSpPr/>
          <p:nvPr/>
        </p:nvSpPr>
        <p:spPr>
          <a:xfrm>
            <a:off x="3371335" y="4098997"/>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922914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4294967295"/>
          </p:nvPr>
        </p:nvSpPr>
        <p:spPr>
          <a:xfrm>
            <a:off x="1219200" y="923330"/>
            <a:ext cx="5897880" cy="6463307"/>
          </a:xfrm>
        </p:spPr>
        <p:txBody>
          <a:bodyPr>
            <a:normAutofit/>
          </a:bodyPr>
          <a:lstStyle/>
          <a:p>
            <a:pPr>
              <a:lnSpc>
                <a:spcPct val="80000"/>
              </a:lnSpc>
              <a:buNone/>
            </a:pPr>
            <a:r>
              <a:rPr lang="en-US" sz="2000" dirty="0"/>
              <a:t>Explain the major social and economic effects of industrialization and the influence of the growth of organized labor following Reconstruction in the United States</a:t>
            </a:r>
            <a:r>
              <a:rPr lang="en-US" sz="2000" dirty="0" smtClean="0"/>
              <a:t>.</a:t>
            </a:r>
          </a:p>
          <a:p>
            <a:pPr>
              <a:lnSpc>
                <a:spcPct val="80000"/>
              </a:lnSpc>
              <a:buNone/>
            </a:pPr>
            <a:endParaRPr lang="en-US" sz="2000" dirty="0"/>
          </a:p>
          <a:p>
            <a:pPr>
              <a:lnSpc>
                <a:spcPct val="80000"/>
              </a:lnSpc>
              <a:buFontTx/>
              <a:buNone/>
            </a:pPr>
            <a:r>
              <a:rPr lang="en-US" altLang="en-US" sz="2000" u="sng" dirty="0" smtClean="0"/>
              <a:t>The labor movement began to gather strength after the Civil War for many reasons:</a:t>
            </a:r>
          </a:p>
          <a:p>
            <a:pPr>
              <a:lnSpc>
                <a:spcPct val="80000"/>
              </a:lnSpc>
              <a:buFont typeface="Arial" charset="0"/>
              <a:buAutoNum type="arabicPeriod"/>
            </a:pPr>
            <a:r>
              <a:rPr lang="en-US" altLang="en-US" sz="2000" dirty="0" smtClean="0"/>
              <a:t>A need </a:t>
            </a:r>
            <a:r>
              <a:rPr lang="en-US" altLang="en-US" sz="2000" u="sng" dirty="0" smtClean="0"/>
              <a:t>to bargain effectively </a:t>
            </a:r>
            <a:r>
              <a:rPr lang="en-US" altLang="en-US" sz="2000" dirty="0" smtClean="0"/>
              <a:t>with employers</a:t>
            </a:r>
          </a:p>
          <a:p>
            <a:pPr>
              <a:lnSpc>
                <a:spcPct val="80000"/>
              </a:lnSpc>
              <a:buFont typeface="Arial" charset="0"/>
              <a:buAutoNum type="arabicPeriod"/>
            </a:pPr>
            <a:r>
              <a:rPr lang="en-US" altLang="en-US" sz="2000" dirty="0" smtClean="0"/>
              <a:t>The </a:t>
            </a:r>
            <a:r>
              <a:rPr lang="en-US" altLang="en-US" sz="2000" u="sng" dirty="0" smtClean="0"/>
              <a:t>rapid growth of industry</a:t>
            </a:r>
          </a:p>
          <a:p>
            <a:pPr>
              <a:lnSpc>
                <a:spcPct val="80000"/>
              </a:lnSpc>
              <a:buFont typeface="Arial" charset="0"/>
              <a:buAutoNum type="arabicPeriod"/>
            </a:pPr>
            <a:r>
              <a:rPr lang="en-US" altLang="en-US" sz="2000" dirty="0" smtClean="0"/>
              <a:t>Millions of </a:t>
            </a:r>
            <a:r>
              <a:rPr lang="en-US" altLang="en-US" sz="2000" u="sng" dirty="0" smtClean="0"/>
              <a:t>new workers </a:t>
            </a:r>
            <a:r>
              <a:rPr lang="en-US" altLang="en-US" sz="2000" dirty="0" smtClean="0"/>
              <a:t>such as women and immigrants.</a:t>
            </a:r>
          </a:p>
          <a:p>
            <a:pPr>
              <a:lnSpc>
                <a:spcPct val="80000"/>
              </a:lnSpc>
              <a:buFont typeface="Arial" charset="0"/>
              <a:buAutoNum type="arabicPeriod"/>
            </a:pPr>
            <a:r>
              <a:rPr lang="en-US" altLang="en-US" sz="2000" dirty="0" smtClean="0"/>
              <a:t>Workers forced out of jobs by </a:t>
            </a:r>
            <a:r>
              <a:rPr lang="en-US" altLang="en-US" sz="2000" u="sng" dirty="0" smtClean="0"/>
              <a:t>new technology. </a:t>
            </a:r>
          </a:p>
          <a:p>
            <a:pPr>
              <a:lnSpc>
                <a:spcPct val="80000"/>
              </a:lnSpc>
              <a:buFont typeface="Arial" charset="0"/>
              <a:buAutoNum type="arabicPeriod"/>
            </a:pPr>
            <a:r>
              <a:rPr lang="en-US" altLang="en-US" sz="2000" u="sng" dirty="0" smtClean="0"/>
              <a:t>Poor conditions in the factories, low pay, long hours, unsafe conditions. </a:t>
            </a:r>
          </a:p>
          <a:p>
            <a:pPr>
              <a:lnSpc>
                <a:spcPct val="80000"/>
              </a:lnSpc>
              <a:buFont typeface="Arial" charset="0"/>
              <a:buAutoNum type="arabicPeriod"/>
            </a:pPr>
            <a:endParaRPr lang="en-US" altLang="en-US" sz="2000" u="sng" dirty="0"/>
          </a:p>
          <a:p>
            <a:pPr marL="0" indent="0">
              <a:lnSpc>
                <a:spcPct val="80000"/>
              </a:lnSpc>
              <a:buNone/>
            </a:pPr>
            <a:r>
              <a:rPr lang="en-US" altLang="en-US" sz="2000" dirty="0" smtClean="0"/>
              <a:t>Scab:  replacement worker for a striking worker.</a:t>
            </a:r>
          </a:p>
          <a:p>
            <a:pPr marL="0" indent="0">
              <a:lnSpc>
                <a:spcPct val="80000"/>
              </a:lnSpc>
              <a:buNone/>
            </a:pPr>
            <a:endParaRPr lang="en-US" altLang="en-US" sz="2000" dirty="0"/>
          </a:p>
          <a:p>
            <a:pPr>
              <a:lnSpc>
                <a:spcPct val="80000"/>
              </a:lnSpc>
            </a:pPr>
            <a:r>
              <a:rPr lang="en-US" altLang="en-US" sz="2000" u="sng" dirty="0" smtClean="0"/>
              <a:t>Government sided with the owners in most cases.</a:t>
            </a:r>
          </a:p>
          <a:p>
            <a:pPr>
              <a:lnSpc>
                <a:spcPct val="80000"/>
              </a:lnSpc>
            </a:pPr>
            <a:endParaRPr lang="en-US" altLang="en-US" sz="2000" u="sng" dirty="0"/>
          </a:p>
          <a:p>
            <a:pPr>
              <a:lnSpc>
                <a:spcPct val="80000"/>
              </a:lnSpc>
            </a:pPr>
            <a:r>
              <a:rPr lang="en-US" altLang="en-US" sz="2000" u="sng" dirty="0" smtClean="0"/>
              <a:t>Public sided with the workers most of the time</a:t>
            </a:r>
            <a:r>
              <a:rPr lang="en-US" altLang="en-US" sz="2000" dirty="0" smtClean="0"/>
              <a:t>.</a:t>
            </a:r>
          </a:p>
          <a:p>
            <a:pPr marL="0" indent="0">
              <a:lnSpc>
                <a:spcPct val="80000"/>
              </a:lnSpc>
              <a:buNone/>
            </a:pPr>
            <a:endParaRPr lang="en-US" altLang="en-US" sz="2400" dirty="0"/>
          </a:p>
        </p:txBody>
      </p:sp>
      <p:sp>
        <p:nvSpPr>
          <p:cNvPr id="2052" name="Text Box 4"/>
          <p:cNvSpPr txBox="1">
            <a:spLocks noChangeArrowheads="1"/>
          </p:cNvSpPr>
          <p:nvPr/>
        </p:nvSpPr>
        <p:spPr bwMode="auto">
          <a:xfrm>
            <a:off x="7120128" y="2057400"/>
            <a:ext cx="28194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dirty="0"/>
              <a:t>Key Terms:</a:t>
            </a:r>
          </a:p>
          <a:p>
            <a:pPr eaLnBrk="1" hangingPunct="1">
              <a:spcBef>
                <a:spcPct val="0"/>
              </a:spcBef>
              <a:buFontTx/>
              <a:buNone/>
            </a:pPr>
            <a:endParaRPr lang="en-US" altLang="en-US" sz="1800" dirty="0"/>
          </a:p>
          <a:p>
            <a:pPr marL="342900" indent="-342900" eaLnBrk="1" hangingPunct="1">
              <a:spcBef>
                <a:spcPct val="0"/>
              </a:spcBef>
            </a:pPr>
            <a:r>
              <a:rPr lang="en-US" altLang="en-US" sz="2400" dirty="0"/>
              <a:t>Grievance</a:t>
            </a:r>
          </a:p>
          <a:p>
            <a:pPr marL="342900" indent="-342900" eaLnBrk="1" hangingPunct="1">
              <a:spcBef>
                <a:spcPct val="0"/>
              </a:spcBef>
            </a:pPr>
            <a:r>
              <a:rPr lang="en-US" altLang="en-US" sz="2400" dirty="0"/>
              <a:t>Dues</a:t>
            </a:r>
          </a:p>
          <a:p>
            <a:pPr marL="342900" indent="-342900" eaLnBrk="1" hangingPunct="1">
              <a:spcBef>
                <a:spcPct val="0"/>
              </a:spcBef>
            </a:pPr>
            <a:r>
              <a:rPr lang="en-US" altLang="en-US" sz="2400" dirty="0"/>
              <a:t>Collective bargaining</a:t>
            </a:r>
          </a:p>
          <a:p>
            <a:pPr marL="342900" indent="-342900" eaLnBrk="1" hangingPunct="1">
              <a:spcBef>
                <a:spcPct val="0"/>
              </a:spcBef>
            </a:pPr>
            <a:r>
              <a:rPr lang="en-US" altLang="en-US" sz="2400" dirty="0"/>
              <a:t>Strike</a:t>
            </a:r>
          </a:p>
          <a:p>
            <a:pPr marL="342900" indent="-342900" eaLnBrk="1" hangingPunct="1">
              <a:spcBef>
                <a:spcPct val="0"/>
              </a:spcBef>
            </a:pPr>
            <a:r>
              <a:rPr lang="en-US" altLang="en-US" sz="2400" dirty="0"/>
              <a:t>Scab</a:t>
            </a:r>
          </a:p>
          <a:p>
            <a:pPr eaLnBrk="1" hangingPunct="1">
              <a:spcBef>
                <a:spcPct val="0"/>
              </a:spcBef>
              <a:buFontTx/>
              <a:buNone/>
            </a:pPr>
            <a:endParaRPr lang="en-US" altLang="en-US" sz="2400" dirty="0"/>
          </a:p>
        </p:txBody>
      </p:sp>
      <p:pic>
        <p:nvPicPr>
          <p:cNvPr id="6"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52600" y="0"/>
            <a:ext cx="4645824"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LABOR UNIONS</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421166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1">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1">
                                            <p:txEl>
                                              <p:pRg st="13" end="1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052">
                                            <p:txEl>
                                              <p:pRg st="2" end="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052">
                                            <p:txEl>
                                              <p:pRg st="3" end="3"/>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052">
                                            <p:txEl>
                                              <p:pRg st="4" end="4"/>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052">
                                            <p:txEl>
                                              <p:pRg st="5" end="5"/>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0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85800" y="228600"/>
            <a:ext cx="7543800" cy="823913"/>
          </a:xfrm>
          <a:prstGeom prst="rect">
            <a:avLst/>
          </a:prstGeom>
          <a:noFill/>
          <a:ln>
            <a:noFill/>
          </a:ln>
          <a:effectLst>
            <a:outerShdw dist="17961" dir="2700000" algn="ctr" rotWithShape="0">
              <a:srgbClr val="333333"/>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US" altLang="en-US" sz="4800" b="1">
                <a:solidFill>
                  <a:srgbClr val="E00000"/>
                </a:solidFill>
                <a:latin typeface="Britannic Bold" pitchFamily="34" charset="0"/>
              </a:rPr>
              <a:t>Management vs. Labor</a:t>
            </a:r>
          </a:p>
        </p:txBody>
      </p:sp>
      <p:sp>
        <p:nvSpPr>
          <p:cNvPr id="76805" name="Oval 5"/>
          <p:cNvSpPr>
            <a:spLocks noChangeArrowheads="1"/>
          </p:cNvSpPr>
          <p:nvPr/>
        </p:nvSpPr>
        <p:spPr bwMode="auto">
          <a:xfrm>
            <a:off x="1905000" y="1066800"/>
            <a:ext cx="1981200" cy="1600200"/>
          </a:xfrm>
          <a:prstGeom prst="ellipse">
            <a:avLst/>
          </a:prstGeom>
          <a:solidFill>
            <a:schemeClr val="tx2"/>
          </a:solidFill>
          <a:ln w="9525">
            <a:solidFill>
              <a:schemeClr val="tx1"/>
            </a:solidFill>
            <a:round/>
            <a:headEnd/>
            <a:tailEnd/>
          </a:ln>
          <a:effectLst/>
        </p:spPr>
        <p:txBody>
          <a:bodyPr wrap="none" anchor="ctr"/>
          <a:lstStyle/>
          <a:p>
            <a:pPr algn="ctr" fontAlgn="auto">
              <a:spcBef>
                <a:spcPts val="0"/>
              </a:spcBef>
              <a:spcAft>
                <a:spcPts val="0"/>
              </a:spcAft>
              <a:defRPr/>
            </a:pPr>
            <a:r>
              <a:rPr lang="en-US" sz="2200" dirty="0">
                <a:solidFill>
                  <a:schemeClr val="bg1"/>
                </a:solidFill>
                <a:effectLst>
                  <a:outerShdw blurRad="38100" dist="38100" dir="2700000" algn="tl">
                    <a:srgbClr val="B2B2B2"/>
                  </a:outerShdw>
                </a:effectLst>
                <a:latin typeface="+mn-lt"/>
                <a:cs typeface="+mn-cs"/>
              </a:rPr>
              <a:t>“Tools” of </a:t>
            </a:r>
            <a:br>
              <a:rPr lang="en-US" sz="2200" dirty="0">
                <a:solidFill>
                  <a:schemeClr val="bg1"/>
                </a:solidFill>
                <a:effectLst>
                  <a:outerShdw blurRad="38100" dist="38100" dir="2700000" algn="tl">
                    <a:srgbClr val="B2B2B2"/>
                  </a:outerShdw>
                </a:effectLst>
                <a:latin typeface="+mn-lt"/>
                <a:cs typeface="+mn-cs"/>
              </a:rPr>
            </a:br>
            <a:r>
              <a:rPr lang="en-US" sz="2200" dirty="0">
                <a:solidFill>
                  <a:schemeClr val="bg1"/>
                </a:solidFill>
                <a:effectLst>
                  <a:outerShdw blurRad="38100" dist="38100" dir="2700000" algn="tl">
                    <a:srgbClr val="B2B2B2"/>
                  </a:outerShdw>
                </a:effectLst>
                <a:latin typeface="+mn-lt"/>
                <a:cs typeface="+mn-cs"/>
              </a:rPr>
              <a:t>Management</a:t>
            </a:r>
          </a:p>
        </p:txBody>
      </p:sp>
      <p:sp>
        <p:nvSpPr>
          <p:cNvPr id="76806" name="Oval 6"/>
          <p:cNvSpPr>
            <a:spLocks noChangeArrowheads="1"/>
          </p:cNvSpPr>
          <p:nvPr/>
        </p:nvSpPr>
        <p:spPr bwMode="auto">
          <a:xfrm>
            <a:off x="5334000" y="1066800"/>
            <a:ext cx="1981200" cy="1600200"/>
          </a:xfrm>
          <a:prstGeom prst="ellipse">
            <a:avLst/>
          </a:prstGeom>
          <a:solidFill>
            <a:schemeClr val="bg1"/>
          </a:solidFill>
          <a:ln w="9525">
            <a:solidFill>
              <a:schemeClr val="tx1"/>
            </a:solidFill>
            <a:round/>
            <a:headEnd/>
            <a:tailEnd/>
          </a:ln>
          <a:effectLst/>
        </p:spPr>
        <p:txBody>
          <a:bodyPr wrap="none" anchor="ctr"/>
          <a:lstStyle/>
          <a:p>
            <a:pPr algn="ctr" fontAlgn="auto">
              <a:spcBef>
                <a:spcPts val="0"/>
              </a:spcBef>
              <a:spcAft>
                <a:spcPts val="0"/>
              </a:spcAft>
              <a:defRPr/>
            </a:pPr>
            <a:r>
              <a:rPr lang="en-US" sz="2200" dirty="0">
                <a:effectLst>
                  <a:outerShdw blurRad="38100" dist="38100" dir="2700000" algn="tl">
                    <a:srgbClr val="C0C0C0"/>
                  </a:outerShdw>
                </a:effectLst>
                <a:latin typeface="+mn-lt"/>
                <a:cs typeface="+mn-cs"/>
              </a:rPr>
              <a:t>“Tools” of </a:t>
            </a:r>
            <a:br>
              <a:rPr lang="en-US" sz="2200" dirty="0">
                <a:effectLst>
                  <a:outerShdw blurRad="38100" dist="38100" dir="2700000" algn="tl">
                    <a:srgbClr val="C0C0C0"/>
                  </a:outerShdw>
                </a:effectLst>
                <a:latin typeface="+mn-lt"/>
                <a:cs typeface="+mn-cs"/>
              </a:rPr>
            </a:br>
            <a:r>
              <a:rPr lang="en-US" sz="2200" dirty="0">
                <a:effectLst>
                  <a:outerShdw blurRad="38100" dist="38100" dir="2700000" algn="tl">
                    <a:srgbClr val="C0C0C0"/>
                  </a:outerShdw>
                </a:effectLst>
                <a:latin typeface="+mn-lt"/>
                <a:cs typeface="+mn-cs"/>
              </a:rPr>
              <a:t>Labor</a:t>
            </a:r>
          </a:p>
        </p:txBody>
      </p:sp>
      <p:sp>
        <p:nvSpPr>
          <p:cNvPr id="76811" name="Text Box 11"/>
          <p:cNvSpPr txBox="1">
            <a:spLocks noChangeArrowheads="1"/>
          </p:cNvSpPr>
          <p:nvPr/>
        </p:nvSpPr>
        <p:spPr bwMode="auto">
          <a:xfrm>
            <a:off x="1752600" y="2819400"/>
            <a:ext cx="3200400" cy="3597275"/>
          </a:xfrm>
          <a:prstGeom prst="rect">
            <a:avLst/>
          </a:prstGeom>
          <a:noFill/>
          <a:ln w="9525">
            <a:noFill/>
            <a:miter lim="800000"/>
            <a:headEnd/>
            <a:tailEnd/>
          </a:ln>
          <a:effectLst/>
        </p:spPr>
        <p:txBody>
          <a:bodyPr>
            <a:spAutoFit/>
          </a:bodyPr>
          <a:lstStyle/>
          <a:p>
            <a:pPr marL="398463" indent="-398463" fontAlgn="auto">
              <a:spcBef>
                <a:spcPct val="50000"/>
              </a:spcBef>
              <a:spcAft>
                <a:spcPts val="0"/>
              </a:spcAft>
              <a:buClr>
                <a:srgbClr val="FF0000"/>
              </a:buClr>
              <a:buFont typeface="Wingdings" pitchFamily="2" charset="2"/>
              <a:buChar char="M"/>
              <a:defRPr/>
            </a:pPr>
            <a:r>
              <a:rPr lang="en-US" sz="2000" dirty="0">
                <a:effectLst>
                  <a:outerShdw blurRad="38100" dist="38100" dir="2700000" algn="tl">
                    <a:srgbClr val="C0C0C0"/>
                  </a:outerShdw>
                </a:effectLst>
                <a:latin typeface="Comic Sans MS" pitchFamily="66" charset="0"/>
                <a:cs typeface="+mn-cs"/>
              </a:rPr>
              <a:t>“scabs”</a:t>
            </a:r>
          </a:p>
          <a:p>
            <a:pPr marL="398463" indent="-398463" fontAlgn="auto">
              <a:spcBef>
                <a:spcPct val="50000"/>
              </a:spcBef>
              <a:spcAft>
                <a:spcPts val="0"/>
              </a:spcAft>
              <a:buClr>
                <a:srgbClr val="FF0000"/>
              </a:buClr>
              <a:buFont typeface="Wingdings" pitchFamily="2" charset="2"/>
              <a:buChar char="M"/>
              <a:defRPr/>
            </a:pPr>
            <a:r>
              <a:rPr lang="en-US" sz="2000" dirty="0">
                <a:effectLst>
                  <a:outerShdw blurRad="38100" dist="38100" dir="2700000" algn="tl">
                    <a:srgbClr val="C0C0C0"/>
                  </a:outerShdw>
                </a:effectLst>
                <a:latin typeface="Comic Sans MS" pitchFamily="66" charset="0"/>
                <a:cs typeface="+mn-cs"/>
              </a:rPr>
              <a:t>P. R. campaign</a:t>
            </a:r>
          </a:p>
          <a:p>
            <a:pPr marL="398463" indent="-398463" fontAlgn="auto">
              <a:spcBef>
                <a:spcPct val="50000"/>
              </a:spcBef>
              <a:spcAft>
                <a:spcPts val="0"/>
              </a:spcAft>
              <a:buClr>
                <a:srgbClr val="FF0000"/>
              </a:buClr>
              <a:buFont typeface="Wingdings" pitchFamily="2" charset="2"/>
              <a:buChar char="M"/>
              <a:defRPr/>
            </a:pPr>
            <a:r>
              <a:rPr lang="en-US" sz="2000" dirty="0" err="1">
                <a:effectLst>
                  <a:outerShdw blurRad="38100" dist="38100" dir="2700000" algn="tl">
                    <a:srgbClr val="C0C0C0"/>
                  </a:outerShdw>
                </a:effectLst>
                <a:latin typeface="Comic Sans MS" pitchFamily="66" charset="0"/>
                <a:cs typeface="+mn-cs"/>
              </a:rPr>
              <a:t>Pinkertons</a:t>
            </a:r>
            <a:endParaRPr lang="en-US" sz="2000" dirty="0">
              <a:effectLst>
                <a:outerShdw blurRad="38100" dist="38100" dir="2700000" algn="tl">
                  <a:srgbClr val="C0C0C0"/>
                </a:outerShdw>
              </a:effectLst>
              <a:latin typeface="Comic Sans MS" pitchFamily="66" charset="0"/>
              <a:cs typeface="+mn-cs"/>
            </a:endParaRPr>
          </a:p>
          <a:p>
            <a:pPr marL="398463" indent="-398463" fontAlgn="auto">
              <a:spcBef>
                <a:spcPct val="50000"/>
              </a:spcBef>
              <a:spcAft>
                <a:spcPts val="0"/>
              </a:spcAft>
              <a:buClr>
                <a:srgbClr val="FF0000"/>
              </a:buClr>
              <a:buFont typeface="Wingdings" pitchFamily="2" charset="2"/>
              <a:buChar char="M"/>
              <a:defRPr/>
            </a:pPr>
            <a:r>
              <a:rPr lang="en-US" sz="2000" dirty="0">
                <a:effectLst>
                  <a:outerShdw blurRad="38100" dist="38100" dir="2700000" algn="tl">
                    <a:srgbClr val="C0C0C0"/>
                  </a:outerShdw>
                </a:effectLst>
                <a:latin typeface="Comic Sans MS" pitchFamily="66" charset="0"/>
                <a:cs typeface="+mn-cs"/>
              </a:rPr>
              <a:t>lockout</a:t>
            </a:r>
          </a:p>
          <a:p>
            <a:pPr marL="398463" indent="-398463" fontAlgn="auto">
              <a:spcBef>
                <a:spcPct val="50000"/>
              </a:spcBef>
              <a:spcAft>
                <a:spcPts val="0"/>
              </a:spcAft>
              <a:buClr>
                <a:srgbClr val="FF0000"/>
              </a:buClr>
              <a:buFont typeface="Wingdings" pitchFamily="2" charset="2"/>
              <a:buChar char="M"/>
              <a:defRPr/>
            </a:pPr>
            <a:r>
              <a:rPr lang="en-US" sz="2000" dirty="0">
                <a:effectLst>
                  <a:outerShdw blurRad="38100" dist="38100" dir="2700000" algn="tl">
                    <a:srgbClr val="C0C0C0"/>
                  </a:outerShdw>
                </a:effectLst>
                <a:latin typeface="Comic Sans MS" pitchFamily="66" charset="0"/>
                <a:cs typeface="+mn-cs"/>
              </a:rPr>
              <a:t>blacklisting</a:t>
            </a:r>
          </a:p>
          <a:p>
            <a:pPr marL="398463" indent="-398463" fontAlgn="auto">
              <a:spcBef>
                <a:spcPct val="50000"/>
              </a:spcBef>
              <a:spcAft>
                <a:spcPts val="0"/>
              </a:spcAft>
              <a:buClr>
                <a:srgbClr val="FF0000"/>
              </a:buClr>
              <a:buFont typeface="Wingdings" pitchFamily="2" charset="2"/>
              <a:buChar char="M"/>
              <a:defRPr/>
            </a:pPr>
            <a:r>
              <a:rPr lang="en-US" sz="2000" dirty="0">
                <a:effectLst>
                  <a:outerShdw blurRad="38100" dist="38100" dir="2700000" algn="tl">
                    <a:srgbClr val="C0C0C0"/>
                  </a:outerShdw>
                </a:effectLst>
                <a:latin typeface="Comic Sans MS" pitchFamily="66" charset="0"/>
                <a:cs typeface="+mn-cs"/>
              </a:rPr>
              <a:t>yellow-dog contracts</a:t>
            </a:r>
          </a:p>
          <a:p>
            <a:pPr marL="398463" indent="-398463" fontAlgn="auto">
              <a:spcBef>
                <a:spcPct val="50000"/>
              </a:spcBef>
              <a:spcAft>
                <a:spcPts val="0"/>
              </a:spcAft>
              <a:buClr>
                <a:srgbClr val="FF0000"/>
              </a:buClr>
              <a:buFont typeface="Wingdings" pitchFamily="2" charset="2"/>
              <a:buChar char="M"/>
              <a:defRPr/>
            </a:pPr>
            <a:r>
              <a:rPr lang="en-US" sz="2000" dirty="0">
                <a:effectLst>
                  <a:outerShdw blurRad="38100" dist="38100" dir="2700000" algn="tl">
                    <a:srgbClr val="C0C0C0"/>
                  </a:outerShdw>
                </a:effectLst>
                <a:latin typeface="Comic Sans MS" pitchFamily="66" charset="0"/>
                <a:cs typeface="+mn-cs"/>
              </a:rPr>
              <a:t>court injunctions</a:t>
            </a:r>
          </a:p>
          <a:p>
            <a:pPr marL="398463" indent="-398463" fontAlgn="auto">
              <a:spcBef>
                <a:spcPct val="50000"/>
              </a:spcBef>
              <a:spcAft>
                <a:spcPts val="0"/>
              </a:spcAft>
              <a:buClr>
                <a:srgbClr val="FF0000"/>
              </a:buClr>
              <a:buFont typeface="Wingdings" pitchFamily="2" charset="2"/>
              <a:buChar char="M"/>
              <a:defRPr/>
            </a:pPr>
            <a:r>
              <a:rPr lang="en-US" sz="2000" dirty="0">
                <a:effectLst>
                  <a:outerShdw blurRad="38100" dist="38100" dir="2700000" algn="tl">
                    <a:srgbClr val="C0C0C0"/>
                  </a:outerShdw>
                </a:effectLst>
                <a:latin typeface="Comic Sans MS" pitchFamily="66" charset="0"/>
                <a:cs typeface="+mn-cs"/>
              </a:rPr>
              <a:t>open shop</a:t>
            </a:r>
          </a:p>
        </p:txBody>
      </p:sp>
      <p:sp>
        <p:nvSpPr>
          <p:cNvPr id="76812" name="Text Box 12"/>
          <p:cNvSpPr txBox="1">
            <a:spLocks noChangeArrowheads="1"/>
          </p:cNvSpPr>
          <p:nvPr/>
        </p:nvSpPr>
        <p:spPr bwMode="auto">
          <a:xfrm>
            <a:off x="5334000" y="2819400"/>
            <a:ext cx="2743200" cy="3324225"/>
          </a:xfrm>
          <a:prstGeom prst="rect">
            <a:avLst/>
          </a:prstGeom>
          <a:noFill/>
          <a:ln w="9525">
            <a:noFill/>
            <a:miter lim="800000"/>
            <a:headEnd/>
            <a:tailEnd/>
          </a:ln>
          <a:effectLst/>
        </p:spPr>
        <p:txBody>
          <a:bodyPr>
            <a:spAutoFit/>
          </a:bodyPr>
          <a:lstStyle/>
          <a:p>
            <a:pPr marL="398463" indent="-398463" fontAlgn="auto">
              <a:spcBef>
                <a:spcPct val="50000"/>
              </a:spcBef>
              <a:spcAft>
                <a:spcPts val="0"/>
              </a:spcAft>
              <a:buClr>
                <a:srgbClr val="FF0000"/>
              </a:buClr>
              <a:buFont typeface="Wingdings" pitchFamily="2" charset="2"/>
              <a:buChar char="M"/>
              <a:defRPr/>
            </a:pPr>
            <a:r>
              <a:rPr lang="en-US" sz="2000" dirty="0">
                <a:effectLst>
                  <a:outerShdw blurRad="38100" dist="38100" dir="2700000" algn="tl">
                    <a:srgbClr val="C0C0C0"/>
                  </a:outerShdw>
                </a:effectLst>
                <a:latin typeface="Comic Sans MS" pitchFamily="66" charset="0"/>
                <a:cs typeface="+mn-cs"/>
              </a:rPr>
              <a:t>boycotts</a:t>
            </a:r>
          </a:p>
          <a:p>
            <a:pPr marL="398463" indent="-398463" fontAlgn="auto">
              <a:spcBef>
                <a:spcPct val="50000"/>
              </a:spcBef>
              <a:spcAft>
                <a:spcPts val="0"/>
              </a:spcAft>
              <a:buClr>
                <a:srgbClr val="FF0000"/>
              </a:buClr>
              <a:buFont typeface="Wingdings" pitchFamily="2" charset="2"/>
              <a:buChar char="M"/>
              <a:defRPr/>
            </a:pPr>
            <a:r>
              <a:rPr lang="en-US" sz="2000" dirty="0">
                <a:effectLst>
                  <a:outerShdw blurRad="38100" dist="38100" dir="2700000" algn="tl">
                    <a:srgbClr val="C0C0C0"/>
                  </a:outerShdw>
                </a:effectLst>
                <a:latin typeface="Comic Sans MS" pitchFamily="66" charset="0"/>
                <a:cs typeface="+mn-cs"/>
              </a:rPr>
              <a:t>sympathy </a:t>
            </a:r>
            <a:br>
              <a:rPr lang="en-US" sz="2000" dirty="0">
                <a:effectLst>
                  <a:outerShdw blurRad="38100" dist="38100" dir="2700000" algn="tl">
                    <a:srgbClr val="C0C0C0"/>
                  </a:outerShdw>
                </a:effectLst>
                <a:latin typeface="Comic Sans MS" pitchFamily="66" charset="0"/>
                <a:cs typeface="+mn-cs"/>
              </a:rPr>
            </a:br>
            <a:r>
              <a:rPr lang="en-US" sz="2000" dirty="0">
                <a:effectLst>
                  <a:outerShdw blurRad="38100" dist="38100" dir="2700000" algn="tl">
                    <a:srgbClr val="C0C0C0"/>
                  </a:outerShdw>
                </a:effectLst>
                <a:latin typeface="Comic Sans MS" pitchFamily="66" charset="0"/>
                <a:cs typeface="+mn-cs"/>
              </a:rPr>
              <a:t>demonstrations</a:t>
            </a:r>
          </a:p>
          <a:p>
            <a:pPr marL="398463" indent="-398463" fontAlgn="auto">
              <a:spcBef>
                <a:spcPct val="50000"/>
              </a:spcBef>
              <a:spcAft>
                <a:spcPts val="0"/>
              </a:spcAft>
              <a:buClr>
                <a:srgbClr val="FF0000"/>
              </a:buClr>
              <a:buFont typeface="Wingdings" pitchFamily="2" charset="2"/>
              <a:buChar char="M"/>
              <a:defRPr/>
            </a:pPr>
            <a:r>
              <a:rPr lang="en-US" sz="2000" dirty="0">
                <a:effectLst>
                  <a:outerShdw blurRad="38100" dist="38100" dir="2700000" algn="tl">
                    <a:srgbClr val="C0C0C0"/>
                  </a:outerShdw>
                </a:effectLst>
                <a:latin typeface="Comic Sans MS" pitchFamily="66" charset="0"/>
                <a:cs typeface="+mn-cs"/>
              </a:rPr>
              <a:t>picketing</a:t>
            </a:r>
          </a:p>
          <a:p>
            <a:pPr marL="398463" indent="-398463" fontAlgn="auto">
              <a:spcBef>
                <a:spcPct val="50000"/>
              </a:spcBef>
              <a:spcAft>
                <a:spcPts val="0"/>
              </a:spcAft>
              <a:buClr>
                <a:srgbClr val="FF0000"/>
              </a:buClr>
              <a:buFont typeface="Wingdings" pitchFamily="2" charset="2"/>
              <a:buChar char="M"/>
              <a:defRPr/>
            </a:pPr>
            <a:r>
              <a:rPr lang="en-US" sz="2000" dirty="0">
                <a:effectLst>
                  <a:outerShdw blurRad="38100" dist="38100" dir="2700000" algn="tl">
                    <a:srgbClr val="C0C0C0"/>
                  </a:outerShdw>
                </a:effectLst>
                <a:latin typeface="Comic Sans MS" pitchFamily="66" charset="0"/>
                <a:cs typeface="+mn-cs"/>
              </a:rPr>
              <a:t>closed shops</a:t>
            </a:r>
          </a:p>
          <a:p>
            <a:pPr marL="398463" indent="-398463" fontAlgn="auto">
              <a:spcBef>
                <a:spcPct val="50000"/>
              </a:spcBef>
              <a:spcAft>
                <a:spcPts val="0"/>
              </a:spcAft>
              <a:buClr>
                <a:srgbClr val="FF0000"/>
              </a:buClr>
              <a:buFont typeface="Wingdings" pitchFamily="2" charset="2"/>
              <a:buChar char="M"/>
              <a:defRPr/>
            </a:pPr>
            <a:r>
              <a:rPr lang="en-US" sz="2000" dirty="0">
                <a:effectLst>
                  <a:outerShdw blurRad="38100" dist="38100" dir="2700000" algn="tl">
                    <a:srgbClr val="C0C0C0"/>
                  </a:outerShdw>
                </a:effectLst>
                <a:latin typeface="Comic Sans MS" pitchFamily="66" charset="0"/>
                <a:cs typeface="+mn-cs"/>
              </a:rPr>
              <a:t>organized </a:t>
            </a:r>
            <a:br>
              <a:rPr lang="en-US" sz="2000" dirty="0">
                <a:effectLst>
                  <a:outerShdw blurRad="38100" dist="38100" dir="2700000" algn="tl">
                    <a:srgbClr val="C0C0C0"/>
                  </a:outerShdw>
                </a:effectLst>
                <a:latin typeface="Comic Sans MS" pitchFamily="66" charset="0"/>
                <a:cs typeface="+mn-cs"/>
              </a:rPr>
            </a:br>
            <a:r>
              <a:rPr lang="en-US" sz="2000" dirty="0">
                <a:effectLst>
                  <a:outerShdw blurRad="38100" dist="38100" dir="2700000" algn="tl">
                    <a:srgbClr val="C0C0C0"/>
                  </a:outerShdw>
                </a:effectLst>
                <a:latin typeface="Comic Sans MS" pitchFamily="66" charset="0"/>
                <a:cs typeface="+mn-cs"/>
              </a:rPr>
              <a:t>strikes</a:t>
            </a:r>
          </a:p>
          <a:p>
            <a:pPr marL="398463" indent="-398463" fontAlgn="auto">
              <a:spcBef>
                <a:spcPct val="50000"/>
              </a:spcBef>
              <a:spcAft>
                <a:spcPts val="0"/>
              </a:spcAft>
              <a:buClr>
                <a:srgbClr val="FF0000"/>
              </a:buClr>
              <a:buFont typeface="Wingdings" pitchFamily="2" charset="2"/>
              <a:buChar char="M"/>
              <a:defRPr/>
            </a:pPr>
            <a:r>
              <a:rPr lang="en-US" sz="2000" dirty="0">
                <a:effectLst>
                  <a:outerShdw blurRad="38100" dist="38100" dir="2700000" algn="tl">
                    <a:srgbClr val="C0C0C0"/>
                  </a:outerShdw>
                </a:effectLst>
                <a:latin typeface="Comic Sans MS" pitchFamily="66" charset="0"/>
                <a:cs typeface="+mn-cs"/>
              </a:rPr>
              <a:t>“wildcat” strikes</a:t>
            </a:r>
          </a:p>
        </p:txBody>
      </p:sp>
      <p:pic>
        <p:nvPicPr>
          <p:cNvPr id="7"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111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additive="base">
                                        <p:cTn id="7" dur="1000" fill="hold"/>
                                        <p:tgtEl>
                                          <p:spTgt spid="76805"/>
                                        </p:tgtEl>
                                        <p:attrNameLst>
                                          <p:attrName>ppt_x</p:attrName>
                                        </p:attrNameLst>
                                      </p:cBhvr>
                                      <p:tavLst>
                                        <p:tav tm="0">
                                          <p:val>
                                            <p:strVal val="0-#ppt_w/2"/>
                                          </p:val>
                                        </p:tav>
                                        <p:tav tm="100000">
                                          <p:val>
                                            <p:strVal val="#ppt_x"/>
                                          </p:val>
                                        </p:tav>
                                      </p:tavLst>
                                    </p:anim>
                                    <p:anim calcmode="lin" valueType="num">
                                      <p:cBhvr additive="base">
                                        <p:cTn id="8" dur="1000" fill="hold"/>
                                        <p:tgtEl>
                                          <p:spTgt spid="7680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76811"/>
                                        </p:tgtEl>
                                        <p:attrNameLst>
                                          <p:attrName>style.visibility</p:attrName>
                                        </p:attrNameLst>
                                      </p:cBhvr>
                                      <p:to>
                                        <p:strVal val="visible"/>
                                      </p:to>
                                    </p:set>
                                    <p:animEffect transition="in" filter="wipe(up)">
                                      <p:cBhvr>
                                        <p:cTn id="12" dur="5000"/>
                                        <p:tgtEl>
                                          <p:spTgt spid="768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2" fill="hold" grpId="0" nodeType="clickEffect">
                                  <p:stCondLst>
                                    <p:cond delay="0"/>
                                  </p:stCondLst>
                                  <p:childTnLst>
                                    <p:set>
                                      <p:cBhvr>
                                        <p:cTn id="16" dur="1" fill="hold">
                                          <p:stCondLst>
                                            <p:cond delay="0"/>
                                          </p:stCondLst>
                                        </p:cTn>
                                        <p:tgtEl>
                                          <p:spTgt spid="76806"/>
                                        </p:tgtEl>
                                        <p:attrNameLst>
                                          <p:attrName>style.visibility</p:attrName>
                                        </p:attrNameLst>
                                      </p:cBhvr>
                                      <p:to>
                                        <p:strVal val="visible"/>
                                      </p:to>
                                    </p:set>
                                    <p:anim calcmode="lin" valueType="num">
                                      <p:cBhvr additive="base">
                                        <p:cTn id="17" dur="1000" fill="hold"/>
                                        <p:tgtEl>
                                          <p:spTgt spid="76806"/>
                                        </p:tgtEl>
                                        <p:attrNameLst>
                                          <p:attrName>ppt_x</p:attrName>
                                        </p:attrNameLst>
                                      </p:cBhvr>
                                      <p:tavLst>
                                        <p:tav tm="0">
                                          <p:val>
                                            <p:strVal val="1+#ppt_w/2"/>
                                          </p:val>
                                        </p:tav>
                                        <p:tav tm="100000">
                                          <p:val>
                                            <p:strVal val="#ppt_x"/>
                                          </p:val>
                                        </p:tav>
                                      </p:tavLst>
                                    </p:anim>
                                    <p:anim calcmode="lin" valueType="num">
                                      <p:cBhvr additive="base">
                                        <p:cTn id="18" dur="1000" fill="hold"/>
                                        <p:tgtEl>
                                          <p:spTgt spid="7680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76812"/>
                                        </p:tgtEl>
                                        <p:attrNameLst>
                                          <p:attrName>style.visibility</p:attrName>
                                        </p:attrNameLst>
                                      </p:cBhvr>
                                      <p:to>
                                        <p:strVal val="visible"/>
                                      </p:to>
                                    </p:set>
                                    <p:animEffect transition="in" filter="wipe(up)">
                                      <p:cBhvr>
                                        <p:cTn id="22" dur="5000"/>
                                        <p:tgtEl>
                                          <p:spTgt spid="76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P spid="76806" grpId="0" animBg="1"/>
      <p:bldP spid="76811" grpId="0"/>
      <p:bldP spid="768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95236"/>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86213" y="3810000"/>
            <a:ext cx="53621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 AMENDMENTS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1981200" y="4733330"/>
            <a:ext cx="7239000" cy="830997"/>
          </a:xfrm>
          <a:prstGeom prst="rect">
            <a:avLst/>
          </a:prstGeom>
        </p:spPr>
        <p:txBody>
          <a:bodyPr wrap="square">
            <a:spAutoFit/>
          </a:bodyPr>
          <a:lstStyle/>
          <a:p>
            <a:r>
              <a:rPr lang="en-US" sz="2400" dirty="0" smtClean="0"/>
              <a:t>Be able to identify significant amendments to the Constitution and why they were put into place.</a:t>
            </a:r>
            <a:endParaRPr lang="en-US" sz="2400" dirty="0"/>
          </a:p>
        </p:txBody>
      </p:sp>
    </p:spTree>
    <p:extLst>
      <p:ext uri="{BB962C8B-B14F-4D97-AF65-F5344CB8AC3E}">
        <p14:creationId xmlns:p14="http://schemas.microsoft.com/office/powerpoint/2010/main" val="3066913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010400" cy="1112838"/>
          </a:xfrm>
        </p:spPr>
        <p:txBody>
          <a:bodyPr/>
          <a:lstStyle/>
          <a:p>
            <a:r>
              <a:rPr lang="en-US" b="1" dirty="0" smtClean="0"/>
              <a:t>Amendments</a:t>
            </a:r>
            <a:endParaRPr lang="en-US" b="1" dirty="0"/>
          </a:p>
        </p:txBody>
      </p:sp>
      <p:sp>
        <p:nvSpPr>
          <p:cNvPr id="3" name="Content Placeholder 2"/>
          <p:cNvSpPr>
            <a:spLocks noGrp="1"/>
          </p:cNvSpPr>
          <p:nvPr>
            <p:ph idx="1"/>
          </p:nvPr>
        </p:nvSpPr>
        <p:spPr>
          <a:xfrm>
            <a:off x="1524000" y="990600"/>
            <a:ext cx="8763000" cy="5562600"/>
          </a:xfrm>
        </p:spPr>
        <p:txBody>
          <a:bodyPr>
            <a:normAutofit fontScale="85000" lnSpcReduction="20000"/>
          </a:bodyPr>
          <a:lstStyle/>
          <a:p>
            <a:r>
              <a:rPr lang="en-US" sz="3600" dirty="0" smtClean="0"/>
              <a:t>12</a:t>
            </a:r>
            <a:r>
              <a:rPr lang="en-US" sz="3600" baseline="30000" dirty="0" smtClean="0"/>
              <a:t>th</a:t>
            </a:r>
            <a:r>
              <a:rPr lang="en-US" sz="3600" dirty="0" smtClean="0"/>
              <a:t>- electoral college/president and vice   </a:t>
            </a:r>
          </a:p>
          <a:p>
            <a:pPr marL="0" indent="0">
              <a:buNone/>
            </a:pPr>
            <a:r>
              <a:rPr lang="en-US" sz="3600" dirty="0"/>
              <a:t> </a:t>
            </a:r>
            <a:r>
              <a:rPr lang="en-US" sz="3600" dirty="0" smtClean="0"/>
              <a:t>             president</a:t>
            </a:r>
          </a:p>
          <a:p>
            <a:r>
              <a:rPr lang="en-US" sz="3600" dirty="0" smtClean="0"/>
              <a:t>13</a:t>
            </a:r>
            <a:r>
              <a:rPr lang="en-US" sz="3600" baseline="30000" dirty="0" smtClean="0"/>
              <a:t>th</a:t>
            </a:r>
            <a:r>
              <a:rPr lang="en-US" sz="3600" dirty="0" smtClean="0"/>
              <a:t>- abolition of slavery</a:t>
            </a:r>
          </a:p>
          <a:p>
            <a:r>
              <a:rPr lang="en-US" sz="3600" dirty="0" smtClean="0"/>
              <a:t>14</a:t>
            </a:r>
            <a:r>
              <a:rPr lang="en-US" sz="3600" baseline="30000" dirty="0" smtClean="0"/>
              <a:t>th</a:t>
            </a:r>
            <a:r>
              <a:rPr lang="en-US" sz="3600" dirty="0" smtClean="0"/>
              <a:t>- equal protection under the law</a:t>
            </a:r>
          </a:p>
          <a:p>
            <a:r>
              <a:rPr lang="en-US" sz="3600" dirty="0" smtClean="0"/>
              <a:t>15</a:t>
            </a:r>
            <a:r>
              <a:rPr lang="en-US" sz="3600" baseline="30000" dirty="0" smtClean="0"/>
              <a:t>th</a:t>
            </a:r>
            <a:r>
              <a:rPr lang="en-US" sz="3600" dirty="0" smtClean="0"/>
              <a:t>- voting rights/African Americans</a:t>
            </a:r>
          </a:p>
          <a:p>
            <a:r>
              <a:rPr lang="en-US" sz="3600" dirty="0" smtClean="0"/>
              <a:t>18</a:t>
            </a:r>
            <a:r>
              <a:rPr lang="en-US" sz="3600" baseline="30000" dirty="0" smtClean="0"/>
              <a:t>th</a:t>
            </a:r>
            <a:r>
              <a:rPr lang="en-US" sz="3600" dirty="0" smtClean="0"/>
              <a:t>- Prohibition of alcohol</a:t>
            </a:r>
          </a:p>
          <a:p>
            <a:r>
              <a:rPr lang="en-US" sz="3600" dirty="0" smtClean="0"/>
              <a:t>19</a:t>
            </a:r>
            <a:r>
              <a:rPr lang="en-US" sz="3600" baseline="30000" dirty="0" smtClean="0"/>
              <a:t>th</a:t>
            </a:r>
            <a:r>
              <a:rPr lang="en-US" sz="3600" dirty="0" smtClean="0"/>
              <a:t>- Women’s Voting Rights</a:t>
            </a:r>
          </a:p>
          <a:p>
            <a:r>
              <a:rPr lang="en-US" sz="3600" dirty="0" smtClean="0"/>
              <a:t>21</a:t>
            </a:r>
            <a:r>
              <a:rPr lang="en-US" sz="3600" baseline="30000" dirty="0" smtClean="0"/>
              <a:t>st</a:t>
            </a:r>
            <a:r>
              <a:rPr lang="en-US" sz="3600" dirty="0" smtClean="0"/>
              <a:t>- End Prohibition</a:t>
            </a:r>
          </a:p>
          <a:p>
            <a:r>
              <a:rPr lang="en-US" sz="3600" dirty="0" smtClean="0"/>
              <a:t>22</a:t>
            </a:r>
            <a:r>
              <a:rPr lang="en-US" sz="3600" baseline="30000" dirty="0" smtClean="0"/>
              <a:t>nd</a:t>
            </a:r>
            <a:r>
              <a:rPr lang="en-US" sz="3600" dirty="0" smtClean="0"/>
              <a:t>- two terms for President</a:t>
            </a:r>
          </a:p>
          <a:p>
            <a:r>
              <a:rPr lang="en-US" sz="3600" dirty="0" smtClean="0"/>
              <a:t>24</a:t>
            </a:r>
            <a:r>
              <a:rPr lang="en-US" sz="3600" baseline="30000" dirty="0" smtClean="0"/>
              <a:t>th</a:t>
            </a:r>
            <a:r>
              <a:rPr lang="en-US" sz="3600" dirty="0" smtClean="0"/>
              <a:t>- voting/poll taxes</a:t>
            </a:r>
          </a:p>
          <a:p>
            <a:r>
              <a:rPr lang="en-US" sz="3600" dirty="0" smtClean="0"/>
              <a:t>26</a:t>
            </a:r>
            <a:r>
              <a:rPr lang="en-US" sz="3600" baseline="30000" dirty="0" smtClean="0"/>
              <a:t>th</a:t>
            </a:r>
            <a:r>
              <a:rPr lang="en-US" sz="3600" dirty="0" smtClean="0"/>
              <a:t>- voting at 18 years old</a:t>
            </a:r>
          </a:p>
          <a:p>
            <a:pPr marL="0" indent="0">
              <a:buNone/>
            </a:pPr>
            <a:endParaRPr lang="en-US" dirty="0" smtClean="0"/>
          </a:p>
          <a:p>
            <a:endParaRPr lang="en-US" dirty="0"/>
          </a:p>
        </p:txBody>
      </p:sp>
      <p:pic>
        <p:nvPicPr>
          <p:cNvPr id="4"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1208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00199" y="228600"/>
            <a:ext cx="6509987" cy="1754326"/>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CONTENT STATEMENT</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#10</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27042" y="5061519"/>
            <a:ext cx="54563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PROGRESSIVE ERA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04426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4294967295"/>
          </p:nvPr>
        </p:nvSpPr>
        <p:spPr>
          <a:xfrm>
            <a:off x="929640" y="627683"/>
            <a:ext cx="7905750" cy="6230317"/>
          </a:xfrm>
        </p:spPr>
        <p:txBody>
          <a:bodyPr>
            <a:normAutofit fontScale="92500" lnSpcReduction="10000"/>
          </a:bodyPr>
          <a:lstStyle/>
          <a:p>
            <a:pPr>
              <a:lnSpc>
                <a:spcPct val="80000"/>
              </a:lnSpc>
              <a:buFontTx/>
              <a:buNone/>
            </a:pPr>
            <a:endParaRPr lang="en-US" altLang="en-US" sz="1600" dirty="0" smtClean="0"/>
          </a:p>
          <a:p>
            <a:pPr>
              <a:lnSpc>
                <a:spcPct val="80000"/>
              </a:lnSpc>
              <a:buFontTx/>
              <a:buNone/>
            </a:pPr>
            <a:r>
              <a:rPr lang="en-US" altLang="en-US" sz="2000" b="1" dirty="0" smtClean="0"/>
              <a:t>Progressive Movement</a:t>
            </a:r>
            <a:r>
              <a:rPr lang="en-US" altLang="en-US" sz="2000" dirty="0" smtClean="0"/>
              <a:t>:  taking place from around 1900-1914, this movement focused on improving the human condition in many areas.</a:t>
            </a:r>
          </a:p>
          <a:p>
            <a:pPr>
              <a:lnSpc>
                <a:spcPct val="80000"/>
              </a:lnSpc>
              <a:buFontTx/>
              <a:buNone/>
            </a:pPr>
            <a:endParaRPr lang="en-US" altLang="en-US" sz="2000" dirty="0" smtClean="0"/>
          </a:p>
          <a:p>
            <a:pPr>
              <a:lnSpc>
                <a:spcPct val="80000"/>
              </a:lnSpc>
              <a:buFontTx/>
              <a:buNone/>
            </a:pPr>
            <a:r>
              <a:rPr lang="en-US" altLang="en-US" sz="2000" dirty="0" smtClean="0"/>
              <a:t>1. </a:t>
            </a:r>
            <a:r>
              <a:rPr lang="en-US" altLang="en-US" sz="2000" b="1" dirty="0" smtClean="0"/>
              <a:t>Labor</a:t>
            </a:r>
            <a:r>
              <a:rPr lang="en-US" altLang="en-US" sz="2000" dirty="0" smtClean="0"/>
              <a:t>-  factories were unsafe, workers poorly paid, long hours- Labor Unions, Safety Laws and Codes</a:t>
            </a:r>
          </a:p>
          <a:p>
            <a:pPr>
              <a:lnSpc>
                <a:spcPct val="80000"/>
              </a:lnSpc>
              <a:buFontTx/>
              <a:buNone/>
            </a:pPr>
            <a:r>
              <a:rPr lang="en-US" altLang="en-US" sz="2000" dirty="0" smtClean="0"/>
              <a:t>2. </a:t>
            </a:r>
            <a:r>
              <a:rPr lang="en-US" altLang="en-US" sz="2000" b="1" dirty="0" smtClean="0"/>
              <a:t>Politics</a:t>
            </a:r>
            <a:r>
              <a:rPr lang="en-US" altLang="en-US" sz="2000" dirty="0" smtClean="0"/>
              <a:t>-  elections were rigged, politicians were corrupt. Government reforms like recall, referendum, petitions.</a:t>
            </a:r>
          </a:p>
          <a:p>
            <a:pPr>
              <a:lnSpc>
                <a:spcPct val="80000"/>
              </a:lnSpc>
              <a:buFontTx/>
              <a:buNone/>
            </a:pPr>
            <a:r>
              <a:rPr lang="en-US" altLang="en-US" sz="2000" dirty="0" smtClean="0"/>
              <a:t>3. </a:t>
            </a:r>
            <a:r>
              <a:rPr lang="en-US" altLang="en-US" sz="2000" b="1" dirty="0" smtClean="0"/>
              <a:t>Food</a:t>
            </a:r>
            <a:r>
              <a:rPr lang="en-US" altLang="en-US" sz="2000" dirty="0" smtClean="0"/>
              <a:t>-  meat and other foods were improperly handled and shipped for human consumption- Pure Food and Drug Act, Meat Inspection Act. </a:t>
            </a:r>
          </a:p>
          <a:p>
            <a:pPr>
              <a:lnSpc>
                <a:spcPct val="80000"/>
              </a:lnSpc>
              <a:buFontTx/>
              <a:buNone/>
            </a:pPr>
            <a:r>
              <a:rPr lang="en-US" altLang="en-US" sz="2000" dirty="0" smtClean="0"/>
              <a:t>4. </a:t>
            </a:r>
            <a:r>
              <a:rPr lang="en-US" altLang="en-US" sz="2000" b="1" dirty="0" smtClean="0"/>
              <a:t>Women</a:t>
            </a:r>
            <a:r>
              <a:rPr lang="en-US" altLang="en-US" sz="2000" dirty="0" smtClean="0"/>
              <a:t> had no rights:  19</a:t>
            </a:r>
            <a:r>
              <a:rPr lang="en-US" altLang="en-US" sz="2000" baseline="30000" dirty="0" smtClean="0"/>
              <a:t>th</a:t>
            </a:r>
            <a:r>
              <a:rPr lang="en-US" altLang="en-US" sz="2000" dirty="0" smtClean="0"/>
              <a:t> Amendment</a:t>
            </a:r>
          </a:p>
          <a:p>
            <a:pPr>
              <a:lnSpc>
                <a:spcPct val="80000"/>
              </a:lnSpc>
              <a:buFontTx/>
              <a:buNone/>
            </a:pPr>
            <a:r>
              <a:rPr lang="en-US" altLang="en-US" sz="2000" dirty="0" smtClean="0"/>
              <a:t>5.  </a:t>
            </a:r>
            <a:r>
              <a:rPr lang="en-US" altLang="en-US" sz="2000" b="1" dirty="0" smtClean="0"/>
              <a:t>Alcohol</a:t>
            </a:r>
            <a:r>
              <a:rPr lang="en-US" altLang="en-US" sz="2000" dirty="0" smtClean="0"/>
              <a:t> was seen as detrimental to society- Temperance-  18</a:t>
            </a:r>
            <a:r>
              <a:rPr lang="en-US" altLang="en-US" sz="2000" baseline="30000" dirty="0" smtClean="0"/>
              <a:t>th</a:t>
            </a:r>
            <a:r>
              <a:rPr lang="en-US" altLang="en-US" sz="2000" dirty="0" smtClean="0"/>
              <a:t> Amendment Prohibition</a:t>
            </a:r>
          </a:p>
          <a:p>
            <a:pPr>
              <a:lnSpc>
                <a:spcPct val="80000"/>
              </a:lnSpc>
              <a:buFontTx/>
              <a:buNone/>
            </a:pPr>
            <a:endParaRPr lang="en-US" altLang="en-US" sz="2000" b="1" dirty="0" smtClean="0"/>
          </a:p>
          <a:p>
            <a:pPr>
              <a:lnSpc>
                <a:spcPct val="80000"/>
              </a:lnSpc>
              <a:buFontTx/>
              <a:buNone/>
            </a:pPr>
            <a:r>
              <a:rPr lang="en-US" altLang="en-US" sz="2000" b="1" dirty="0" smtClean="0"/>
              <a:t>Muckraker:  </a:t>
            </a:r>
            <a:r>
              <a:rPr lang="en-US" altLang="en-US" sz="2000" dirty="0" smtClean="0"/>
              <a:t>person who exposes the ills of society, typically a writer or journalist.</a:t>
            </a:r>
          </a:p>
          <a:p>
            <a:pPr>
              <a:lnSpc>
                <a:spcPct val="80000"/>
              </a:lnSpc>
              <a:buFontTx/>
              <a:buNone/>
            </a:pPr>
            <a:endParaRPr lang="en-US" altLang="en-US" sz="2000" dirty="0" smtClean="0"/>
          </a:p>
          <a:p>
            <a:pPr>
              <a:lnSpc>
                <a:spcPct val="80000"/>
              </a:lnSpc>
              <a:buFontTx/>
              <a:buNone/>
            </a:pPr>
            <a:r>
              <a:rPr lang="en-US" altLang="en-US" sz="2000" b="1" dirty="0" smtClean="0"/>
              <a:t>The Progressives:</a:t>
            </a:r>
          </a:p>
          <a:p>
            <a:pPr>
              <a:lnSpc>
                <a:spcPct val="80000"/>
              </a:lnSpc>
              <a:buFontTx/>
              <a:buNone/>
            </a:pPr>
            <a:r>
              <a:rPr lang="en-US" altLang="en-US" sz="1600" b="1" dirty="0" smtClean="0"/>
              <a:t>Teddy Roosevelt- Food/Drug Act</a:t>
            </a:r>
          </a:p>
          <a:p>
            <a:pPr>
              <a:lnSpc>
                <a:spcPct val="80000"/>
              </a:lnSpc>
              <a:buFontTx/>
              <a:buNone/>
            </a:pPr>
            <a:r>
              <a:rPr lang="en-US" altLang="en-US" sz="1600" b="1" dirty="0" smtClean="0"/>
              <a:t>Frances Perkins- Labor</a:t>
            </a:r>
          </a:p>
          <a:p>
            <a:pPr>
              <a:lnSpc>
                <a:spcPct val="80000"/>
              </a:lnSpc>
              <a:buFontTx/>
              <a:buNone/>
            </a:pPr>
            <a:endParaRPr lang="en-US" altLang="en-US" sz="1600" b="1" dirty="0" smtClean="0"/>
          </a:p>
          <a:p>
            <a:pPr>
              <a:lnSpc>
                <a:spcPct val="80000"/>
              </a:lnSpc>
              <a:buFontTx/>
              <a:buNone/>
            </a:pPr>
            <a:r>
              <a:rPr lang="en-US" altLang="en-US" sz="1600" b="1" dirty="0" smtClean="0"/>
              <a:t>Muckrakers</a:t>
            </a:r>
          </a:p>
          <a:p>
            <a:pPr>
              <a:lnSpc>
                <a:spcPct val="80000"/>
              </a:lnSpc>
              <a:buFontTx/>
              <a:buNone/>
            </a:pPr>
            <a:r>
              <a:rPr lang="en-US" altLang="en-US" sz="1600" b="1" dirty="0" smtClean="0"/>
              <a:t>Upton Sinclair- The Jungle</a:t>
            </a:r>
          </a:p>
          <a:p>
            <a:pPr>
              <a:lnSpc>
                <a:spcPct val="80000"/>
              </a:lnSpc>
              <a:buFontTx/>
              <a:buNone/>
            </a:pPr>
            <a:r>
              <a:rPr lang="en-US" altLang="en-US" sz="1600" b="1" dirty="0" smtClean="0"/>
              <a:t>Ida Tarbell- Standard Oil</a:t>
            </a:r>
          </a:p>
          <a:p>
            <a:pPr>
              <a:lnSpc>
                <a:spcPct val="80000"/>
              </a:lnSpc>
              <a:buFontTx/>
              <a:buNone/>
            </a:pPr>
            <a:r>
              <a:rPr lang="en-US" altLang="en-US" sz="1600" b="1" dirty="0" smtClean="0"/>
              <a:t>Lincoln Steffens- Shame of Cities</a:t>
            </a:r>
          </a:p>
          <a:p>
            <a:pPr>
              <a:lnSpc>
                <a:spcPct val="80000"/>
              </a:lnSpc>
              <a:buFontTx/>
              <a:buNone/>
            </a:pPr>
            <a:r>
              <a:rPr lang="en-US" altLang="en-US" sz="1600" b="1" dirty="0" smtClean="0"/>
              <a:t>Jacob Riis- How the Other Half Lives</a:t>
            </a:r>
          </a:p>
        </p:txBody>
      </p:sp>
      <p:pic>
        <p:nvPicPr>
          <p:cNvPr id="9220" name="Picture 3" descr="2689738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313896"/>
            <a:ext cx="1143000" cy="149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View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5881" y="4462494"/>
            <a:ext cx="1590611" cy="15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allpaperpanda.com/wallpapers/5Tj/9K8/5Tj9K88T8.jpg"/>
          <p:cNvPicPr>
            <a:picLocks noChangeAspect="1" noChangeArrowheads="1"/>
          </p:cNvPicPr>
          <p:nvPr/>
        </p:nvPicPr>
        <p:blipFill rotWithShape="1">
          <a:blip r:embed="rId5">
            <a:extLst>
              <a:ext uri="{28A0092B-C50C-407E-A947-70E740481C1C}">
                <a14:useLocalDpi xmlns:a14="http://schemas.microsoft.com/office/drawing/2010/main" val="0"/>
              </a:ext>
            </a:extLst>
          </a:blip>
          <a:srcRect r="90036"/>
          <a:stretch/>
        </p:blipFill>
        <p:spPr bwMode="auto">
          <a:xfrm>
            <a:off x="-228600" y="-136525"/>
            <a:ext cx="949036" cy="7143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42810" y="-40399"/>
            <a:ext cx="1292341" cy="769441"/>
          </a:xfrm>
          <a:prstGeom prst="rect">
            <a:avLst/>
          </a:prstGeom>
          <a:noFill/>
        </p:spPr>
        <p:txBody>
          <a:bodyPr wrap="none" lIns="91440" tIns="45720" rIns="91440" bIns="45720">
            <a:spAutoFit/>
          </a:bodyPr>
          <a:lstStyle/>
          <a:p>
            <a:pPr algn="ctr"/>
            <a:r>
              <a:rPr lang="en-US" sz="4400" dirty="0" smtClean="0">
                <a:ln w="0"/>
                <a:solidFill>
                  <a:schemeClr val="accent1"/>
                </a:solidFill>
                <a:effectLst>
                  <a:outerShdw blurRad="38100" dist="25400" dir="5400000" algn="ctr" rotWithShape="0">
                    <a:srgbClr val="6E747A">
                      <a:alpha val="43000"/>
                    </a:srgbClr>
                  </a:outerShdw>
                </a:effectLst>
              </a:rPr>
              <a:t>  #10</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2639753" y="12192"/>
            <a:ext cx="4485523" cy="646331"/>
          </a:xfrm>
          <a:prstGeom prst="rect">
            <a:avLst/>
          </a:prstGeom>
          <a:noFill/>
        </p:spPr>
        <p:txBody>
          <a:bodyPr wrap="non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Progressive Movement</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pic>
        <p:nvPicPr>
          <p:cNvPr id="1026" name="Picture 2" descr="Image result for jacob rii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7085" y="5334000"/>
            <a:ext cx="1917613" cy="143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89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0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0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603">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603">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603">
                                            <p:txEl>
                                              <p:pRg st="17" end="1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603">
                                            <p:txEl>
                                              <p:pRg st="18" end="1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60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15008" y="228600"/>
            <a:ext cx="88036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85404" y="5061519"/>
            <a:ext cx="593957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HISTORICAL EVENTS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61051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00199" y="228600"/>
            <a:ext cx="6509987" cy="1754326"/>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CONTENT STATEMENT</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40869" y="5061519"/>
            <a:ext cx="7228646"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POST-RECONSTRUCTION</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Social Movements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04426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1242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8000"/>
            <a:ext cx="9171710" cy="3810001"/>
          </a:xfrm>
          <a:prstGeom prst="rect">
            <a:avLst/>
          </a:prstGeom>
        </p:spPr>
      </p:pic>
      <p:sp>
        <p:nvSpPr>
          <p:cNvPr id="13" name="TextBox 12"/>
          <p:cNvSpPr txBox="1"/>
          <p:nvPr/>
        </p:nvSpPr>
        <p:spPr>
          <a:xfrm>
            <a:off x="2028597" y="490251"/>
            <a:ext cx="5659584" cy="1938992"/>
          </a:xfrm>
          <a:prstGeom prst="rect">
            <a:avLst/>
          </a:prstGeom>
          <a:noFill/>
        </p:spPr>
        <p:txBody>
          <a:bodyPr wrap="square" rtlCol="0">
            <a:spAutoFit/>
          </a:bodyPr>
          <a:lstStyle/>
          <a:p>
            <a:endParaRPr lang="en-US" sz="2400" b="1" dirty="0"/>
          </a:p>
          <a:p>
            <a:r>
              <a:rPr lang="en-US" sz="3600" b="1" dirty="0"/>
              <a:t> </a:t>
            </a:r>
            <a:r>
              <a:rPr lang="en-US" sz="3600" b="1" dirty="0" smtClean="0"/>
              <a:t>     Social Movements</a:t>
            </a:r>
          </a:p>
          <a:p>
            <a:r>
              <a:rPr lang="en-US" sz="3600" b="1" dirty="0"/>
              <a:t> </a:t>
            </a:r>
            <a:r>
              <a:rPr lang="en-US" sz="3600" b="1" dirty="0" smtClean="0"/>
              <a:t>        Reconstruction</a:t>
            </a:r>
          </a:p>
          <a:p>
            <a:endParaRPr lang="en-US" sz="2400" b="1" dirty="0"/>
          </a:p>
        </p:txBody>
      </p:sp>
      <p:sp>
        <p:nvSpPr>
          <p:cNvPr id="6" name="Rectangle 5"/>
          <p:cNvSpPr/>
          <p:nvPr/>
        </p:nvSpPr>
        <p:spPr>
          <a:xfrm>
            <a:off x="616527" y="4796134"/>
            <a:ext cx="7938655" cy="461665"/>
          </a:xfrm>
          <a:prstGeom prst="rect">
            <a:avLst/>
          </a:prstGeom>
        </p:spPr>
        <p:txBody>
          <a:bodyPr wrap="square">
            <a:spAutoFit/>
          </a:bodyPr>
          <a:lstStyle/>
          <a:p>
            <a:endParaRPr lang="en-US" sz="2400" dirty="0"/>
          </a:p>
        </p:txBody>
      </p:sp>
      <p:sp>
        <p:nvSpPr>
          <p:cNvPr id="7" name="Rectangle 6"/>
          <p:cNvSpPr/>
          <p:nvPr/>
        </p:nvSpPr>
        <p:spPr>
          <a:xfrm>
            <a:off x="1046079" y="4527787"/>
            <a:ext cx="7624620" cy="1569660"/>
          </a:xfrm>
          <a:prstGeom prst="rect">
            <a:avLst/>
          </a:prstGeom>
        </p:spPr>
        <p:txBody>
          <a:bodyPr wrap="square">
            <a:spAutoFit/>
          </a:bodyPr>
          <a:lstStyle/>
          <a:p>
            <a:r>
              <a:rPr lang="en-US" sz="2400" dirty="0" smtClean="0"/>
              <a:t>Analyze </a:t>
            </a:r>
            <a:r>
              <a:rPr lang="en-US" sz="2400" dirty="0"/>
              <a:t>the post-Reconstruction political and social developments that led to institutionalized racism in the United States. </a:t>
            </a:r>
            <a:r>
              <a:rPr lang="en-US" sz="2400" dirty="0" smtClean="0"/>
              <a:t>  Describe </a:t>
            </a:r>
            <a:r>
              <a:rPr lang="en-US" sz="2400" dirty="0"/>
              <a:t>institutionalized racist practices in post-Reconstruction America.</a:t>
            </a:r>
          </a:p>
        </p:txBody>
      </p:sp>
      <p:sp>
        <p:nvSpPr>
          <p:cNvPr id="14" name="Rectangle 13"/>
          <p:cNvSpPr/>
          <p:nvPr/>
        </p:nvSpPr>
        <p:spPr>
          <a:xfrm>
            <a:off x="3371335" y="3714276"/>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9248683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95400" y="152400"/>
            <a:ext cx="7696200" cy="350838"/>
          </a:xfrm>
        </p:spPr>
        <p:txBody>
          <a:bodyPr>
            <a:normAutofit fontScale="90000"/>
          </a:bodyPr>
          <a:lstStyle/>
          <a:p>
            <a:pPr eaLnBrk="1" hangingPunct="1"/>
            <a:r>
              <a:rPr lang="en-US" altLang="en-US" sz="3200" b="1" dirty="0" smtClean="0"/>
              <a:t>Social Movements</a:t>
            </a:r>
          </a:p>
        </p:txBody>
      </p:sp>
      <p:sp>
        <p:nvSpPr>
          <p:cNvPr id="4099" name="Rectangle 3"/>
          <p:cNvSpPr>
            <a:spLocks noGrp="1" noChangeArrowheads="1"/>
          </p:cNvSpPr>
          <p:nvPr>
            <p:ph type="body" idx="1"/>
          </p:nvPr>
        </p:nvSpPr>
        <p:spPr>
          <a:xfrm>
            <a:off x="860090" y="657321"/>
            <a:ext cx="4191000" cy="3916363"/>
          </a:xfrm>
        </p:spPr>
        <p:txBody>
          <a:bodyPr>
            <a:noAutofit/>
          </a:bodyPr>
          <a:lstStyle/>
          <a:p>
            <a:pPr marL="609600" indent="-609600" eaLnBrk="1" hangingPunct="1">
              <a:lnSpc>
                <a:spcPct val="90000"/>
              </a:lnSpc>
              <a:buFont typeface="Wingdings" pitchFamily="2" charset="2"/>
              <a:buNone/>
            </a:pPr>
            <a:r>
              <a:rPr lang="en-US" altLang="en-US" sz="2800" b="1" dirty="0" smtClean="0"/>
              <a:t>Movements:</a:t>
            </a:r>
          </a:p>
          <a:p>
            <a:pPr marL="609600" indent="-609600" eaLnBrk="1" hangingPunct="1">
              <a:lnSpc>
                <a:spcPct val="90000"/>
              </a:lnSpc>
              <a:buFontTx/>
              <a:buNone/>
            </a:pPr>
            <a:r>
              <a:rPr lang="en-US" altLang="en-US" sz="2000" b="1" u="sng" dirty="0" smtClean="0"/>
              <a:t>Abolition</a:t>
            </a:r>
            <a:r>
              <a:rPr lang="en-US" altLang="en-US" sz="2000" b="1" dirty="0" smtClean="0"/>
              <a:t>:</a:t>
            </a:r>
            <a:r>
              <a:rPr lang="en-US" altLang="en-US" sz="2000" dirty="0" smtClean="0"/>
              <a:t>  the movement to ban slavery in the United States.  </a:t>
            </a:r>
          </a:p>
          <a:p>
            <a:pPr marL="609600" indent="-609600" eaLnBrk="1" hangingPunct="1">
              <a:lnSpc>
                <a:spcPct val="90000"/>
              </a:lnSpc>
              <a:buFontTx/>
              <a:buNone/>
            </a:pPr>
            <a:r>
              <a:rPr lang="en-US" altLang="en-US" sz="2000" dirty="0" smtClean="0"/>
              <a:t>        </a:t>
            </a:r>
            <a:r>
              <a:rPr lang="en-US" altLang="en-US" sz="2000" b="1" dirty="0" smtClean="0"/>
              <a:t>Key People</a:t>
            </a:r>
            <a:r>
              <a:rPr lang="en-US" altLang="en-US" sz="2000" dirty="0" smtClean="0"/>
              <a:t>:  Frederick Douglass, William Lloyd Garrison</a:t>
            </a:r>
          </a:p>
          <a:p>
            <a:pPr marL="609600" indent="-609600" eaLnBrk="1" hangingPunct="1">
              <a:lnSpc>
                <a:spcPct val="90000"/>
              </a:lnSpc>
              <a:buFontTx/>
              <a:buNone/>
            </a:pPr>
            <a:r>
              <a:rPr lang="en-US" altLang="en-US" sz="2000" b="1" u="sng" dirty="0" smtClean="0"/>
              <a:t>Women’s Suffrage</a:t>
            </a:r>
            <a:r>
              <a:rPr lang="en-US" altLang="en-US" sz="2000" dirty="0" smtClean="0"/>
              <a:t>:  movement to obtain voting rights for women.  </a:t>
            </a:r>
          </a:p>
          <a:p>
            <a:pPr marL="609600" indent="-609600" eaLnBrk="1" hangingPunct="1">
              <a:lnSpc>
                <a:spcPct val="90000"/>
              </a:lnSpc>
              <a:buFontTx/>
              <a:buNone/>
            </a:pPr>
            <a:r>
              <a:rPr lang="en-US" altLang="en-US" sz="2000" dirty="0" smtClean="0"/>
              <a:t>        </a:t>
            </a:r>
            <a:r>
              <a:rPr lang="en-US" altLang="en-US" sz="2000" b="1" dirty="0" smtClean="0"/>
              <a:t>Key People</a:t>
            </a:r>
            <a:r>
              <a:rPr lang="en-US" altLang="en-US" sz="2000" dirty="0" smtClean="0"/>
              <a:t>:  Susan B. Anthony, Elizabeth Cady Stanton</a:t>
            </a:r>
          </a:p>
          <a:p>
            <a:pPr marL="609600" indent="-609600" eaLnBrk="1" hangingPunct="1">
              <a:lnSpc>
                <a:spcPct val="90000"/>
              </a:lnSpc>
              <a:buFontTx/>
              <a:buNone/>
            </a:pPr>
            <a:r>
              <a:rPr lang="en-US" altLang="en-US" sz="2000" b="1" u="sng" dirty="0" smtClean="0"/>
              <a:t>Temperance</a:t>
            </a:r>
            <a:r>
              <a:rPr lang="en-US" altLang="en-US" sz="2000" dirty="0" smtClean="0"/>
              <a:t>:  movement to ban alcohol use as a means to better society.</a:t>
            </a:r>
          </a:p>
          <a:p>
            <a:pPr marL="609600" indent="-609600" eaLnBrk="1" hangingPunct="1">
              <a:lnSpc>
                <a:spcPct val="90000"/>
              </a:lnSpc>
              <a:buFontTx/>
              <a:buNone/>
            </a:pPr>
            <a:r>
              <a:rPr lang="en-US" altLang="en-US" sz="2000" b="1" dirty="0" smtClean="0"/>
              <a:t>        Key People:  </a:t>
            </a:r>
            <a:r>
              <a:rPr lang="en-US" altLang="en-US" sz="2000" dirty="0" smtClean="0"/>
              <a:t>Carrie Nation, most of the suffrage movement people</a:t>
            </a:r>
            <a:r>
              <a:rPr lang="en-US" altLang="en-US" sz="2400" dirty="0" smtClean="0"/>
              <a:t>.</a:t>
            </a:r>
            <a:endParaRPr lang="en-US" altLang="en-US" sz="2400" b="1" dirty="0" smtClean="0"/>
          </a:p>
        </p:txBody>
      </p:sp>
      <p:pic>
        <p:nvPicPr>
          <p:cNvPr id="4" name="Picture 2" descr="http://wallpaperpanda.com/wallpapers/5Tj/9K8/5Tj9K88T8.jpg"/>
          <p:cNvPicPr>
            <a:picLocks noChangeAspect="1" noChangeArrowheads="1"/>
          </p:cNvPicPr>
          <p:nvPr/>
        </p:nvPicPr>
        <p:blipFill rotWithShape="1">
          <a:blip r:embed="rId2">
            <a:extLst>
              <a:ext uri="{28A0092B-C50C-407E-A947-70E740481C1C}">
                <a14:useLocalDpi xmlns:a14="http://schemas.microsoft.com/office/drawing/2010/main" val="0"/>
              </a:ext>
            </a:extLst>
          </a:blip>
          <a:srcRect r="90036"/>
          <a:stretch/>
        </p:blipFill>
        <p:spPr bwMode="auto">
          <a:xfrm>
            <a:off x="-228600" y="-136525"/>
            <a:ext cx="949036" cy="7143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18176" y="693897"/>
            <a:ext cx="3657600" cy="4893647"/>
          </a:xfrm>
          <a:prstGeom prst="rect">
            <a:avLst/>
          </a:prstGeom>
          <a:noFill/>
        </p:spPr>
        <p:txBody>
          <a:bodyPr wrap="square" rtlCol="0">
            <a:spAutoFit/>
          </a:bodyPr>
          <a:lstStyle/>
          <a:p>
            <a:pPr>
              <a:buFont typeface="Wingdings" pitchFamily="2" charset="2"/>
              <a:buNone/>
            </a:pPr>
            <a:r>
              <a:rPr lang="en-US" altLang="en-US" sz="2400" b="1" dirty="0" smtClean="0"/>
              <a:t>Institutionalized Racism:</a:t>
            </a:r>
          </a:p>
          <a:p>
            <a:pPr>
              <a:buFont typeface="Wingdings" pitchFamily="2" charset="2"/>
              <a:buNone/>
            </a:pPr>
            <a:endParaRPr lang="en-US" altLang="en-US" b="1" dirty="0" smtClean="0"/>
          </a:p>
          <a:p>
            <a:pPr>
              <a:buFont typeface="Wingdings" pitchFamily="2" charset="2"/>
              <a:buNone/>
            </a:pPr>
            <a:r>
              <a:rPr lang="en-US" altLang="en-US" b="1" dirty="0" smtClean="0"/>
              <a:t>Plessy v. Ferguson- </a:t>
            </a:r>
            <a:r>
              <a:rPr lang="en-US" altLang="en-US" dirty="0" smtClean="0"/>
              <a:t>Separate But Equal ruling.</a:t>
            </a:r>
          </a:p>
          <a:p>
            <a:pPr>
              <a:buFont typeface="Wingdings" pitchFamily="2" charset="2"/>
              <a:buNone/>
            </a:pPr>
            <a:endParaRPr lang="en-US" altLang="en-US" b="1" dirty="0" smtClean="0"/>
          </a:p>
          <a:p>
            <a:pPr>
              <a:buFont typeface="Wingdings" pitchFamily="2" charset="2"/>
              <a:buNone/>
            </a:pPr>
            <a:r>
              <a:rPr lang="en-US" altLang="en-US" b="1" dirty="0" smtClean="0"/>
              <a:t>Ku Klux Klan:  </a:t>
            </a:r>
            <a:r>
              <a:rPr lang="en-US" altLang="en-US" dirty="0" smtClean="0"/>
              <a:t>growth of the KKK lead to intimidation and suppression.</a:t>
            </a:r>
          </a:p>
          <a:p>
            <a:pPr>
              <a:buFont typeface="Wingdings" pitchFamily="2" charset="2"/>
              <a:buNone/>
            </a:pPr>
            <a:endParaRPr lang="en-US" altLang="en-US" dirty="0" smtClean="0"/>
          </a:p>
          <a:p>
            <a:pPr>
              <a:buFont typeface="Wingdings" pitchFamily="2" charset="2"/>
              <a:buNone/>
            </a:pPr>
            <a:r>
              <a:rPr lang="en-US" altLang="en-US" b="1" dirty="0" smtClean="0"/>
              <a:t>Jim </a:t>
            </a:r>
            <a:r>
              <a:rPr lang="en-US" altLang="en-US" b="1" dirty="0"/>
              <a:t>Crow Laws:</a:t>
            </a:r>
            <a:r>
              <a:rPr lang="en-US" altLang="en-US" dirty="0"/>
              <a:t>  these laws were set up to segregate society.  They called for legal segregation of every part of life</a:t>
            </a:r>
            <a:r>
              <a:rPr lang="en-US" altLang="en-US" dirty="0" smtClean="0"/>
              <a:t>.</a:t>
            </a:r>
          </a:p>
          <a:p>
            <a:pPr>
              <a:buFont typeface="Wingdings" pitchFamily="2" charset="2"/>
              <a:buNone/>
            </a:pPr>
            <a:endParaRPr lang="en-US" altLang="en-US" dirty="0"/>
          </a:p>
          <a:p>
            <a:pPr>
              <a:buFont typeface="Wingdings" pitchFamily="2" charset="2"/>
              <a:buNone/>
            </a:pPr>
            <a:r>
              <a:rPr lang="en-US" altLang="en-US" b="1" dirty="0"/>
              <a:t>Examples</a:t>
            </a:r>
            <a:r>
              <a:rPr lang="en-US" altLang="en-US" dirty="0"/>
              <a:t>:</a:t>
            </a:r>
          </a:p>
          <a:p>
            <a:pPr>
              <a:buFont typeface="Wingdings" pitchFamily="2" charset="2"/>
              <a:buNone/>
            </a:pPr>
            <a:r>
              <a:rPr lang="en-US" altLang="en-US" dirty="0"/>
              <a:t>Restrooms, waiting areas, theaters, water fountains, restaurants.</a:t>
            </a:r>
          </a:p>
          <a:p>
            <a:pPr>
              <a:buFont typeface="Wingdings" pitchFamily="2" charset="2"/>
              <a:buNone/>
            </a:pPr>
            <a:endParaRPr lang="en-US" altLang="en-US" dirty="0"/>
          </a:p>
        </p:txBody>
      </p:sp>
      <p:pic>
        <p:nvPicPr>
          <p:cNvPr id="6" name="Picture 4" descr="Jim Crow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9973" y="5297424"/>
            <a:ext cx="133580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1294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152400"/>
            <a:ext cx="7793038" cy="1462088"/>
          </a:xfrm>
        </p:spPr>
        <p:txBody>
          <a:bodyPr/>
          <a:lstStyle/>
          <a:p>
            <a:pPr fontAlgn="auto">
              <a:spcAft>
                <a:spcPts val="0"/>
              </a:spcAft>
              <a:defRPr/>
            </a:pPr>
            <a:r>
              <a:rPr lang="en-US" altLang="en-US" dirty="0" smtClean="0">
                <a:solidFill>
                  <a:schemeClr val="accent1">
                    <a:tint val="88000"/>
                    <a:satMod val="150000"/>
                  </a:schemeClr>
                </a:solidFill>
              </a:rPr>
              <a:t>Jim Crow</a:t>
            </a:r>
          </a:p>
        </p:txBody>
      </p:sp>
      <p:sp>
        <p:nvSpPr>
          <p:cNvPr id="70659" name="Rectangle 3"/>
          <p:cNvSpPr>
            <a:spLocks noGrp="1" noChangeArrowheads="1"/>
          </p:cNvSpPr>
          <p:nvPr>
            <p:ph idx="1"/>
          </p:nvPr>
        </p:nvSpPr>
        <p:spPr>
          <a:xfrm>
            <a:off x="1524000" y="990600"/>
            <a:ext cx="5257800" cy="5287963"/>
          </a:xfrm>
        </p:spPr>
        <p:txBody>
          <a:bodyPr>
            <a:noAutofit/>
          </a:bodyPr>
          <a:lstStyle/>
          <a:p>
            <a:pPr>
              <a:buFont typeface="Wingdings" pitchFamily="2" charset="2"/>
              <a:buNone/>
            </a:pPr>
            <a:r>
              <a:rPr lang="en-US" altLang="en-US" sz="2800" b="1" dirty="0" smtClean="0"/>
              <a:t>Jim Crow Laws:</a:t>
            </a:r>
            <a:r>
              <a:rPr lang="en-US" altLang="en-US" sz="2800" dirty="0" smtClean="0"/>
              <a:t>  these laws were set up to segregate society.  They called for legal segregation of every part of life.</a:t>
            </a:r>
          </a:p>
          <a:p>
            <a:pPr>
              <a:buFont typeface="Wingdings" pitchFamily="2" charset="2"/>
              <a:buNone/>
            </a:pPr>
            <a:r>
              <a:rPr lang="en-US" altLang="en-US" sz="2800" b="1" dirty="0" smtClean="0"/>
              <a:t>Examples</a:t>
            </a:r>
            <a:r>
              <a:rPr lang="en-US" altLang="en-US" sz="2800" dirty="0" smtClean="0"/>
              <a:t>:</a:t>
            </a:r>
          </a:p>
          <a:p>
            <a:pPr>
              <a:buFont typeface="Wingdings" pitchFamily="2" charset="2"/>
              <a:buNone/>
            </a:pPr>
            <a:r>
              <a:rPr lang="en-US" altLang="en-US" sz="2800" dirty="0" smtClean="0"/>
              <a:t>Restrooms, waiting areas, theaters, water fountains, restaurants.</a:t>
            </a:r>
          </a:p>
          <a:p>
            <a:pPr>
              <a:buFont typeface="Wingdings" pitchFamily="2" charset="2"/>
              <a:buNone/>
            </a:pPr>
            <a:endParaRPr lang="en-US" altLang="en-US" sz="2800" dirty="0" smtClean="0"/>
          </a:p>
          <a:p>
            <a:pPr>
              <a:buFont typeface="Wingdings" pitchFamily="2" charset="2"/>
              <a:buNone/>
            </a:pPr>
            <a:r>
              <a:rPr lang="en-US" altLang="en-US" sz="2800" dirty="0" smtClean="0"/>
              <a:t>Jim Crow was named after a character in a minstrel show.  </a:t>
            </a:r>
          </a:p>
        </p:txBody>
      </p:sp>
      <p:pic>
        <p:nvPicPr>
          <p:cNvPr id="70660" name="Picture 4" descr="Jim Crow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1338" y="3962400"/>
            <a:ext cx="2538026"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6428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48304" y="5061519"/>
            <a:ext cx="44137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IMMIGRATION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4239476" y="597931"/>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12</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2044262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11" name="TextBox 10"/>
          <p:cNvSpPr txBox="1"/>
          <p:nvPr/>
        </p:nvSpPr>
        <p:spPr>
          <a:xfrm>
            <a:off x="1600200" y="1371600"/>
            <a:ext cx="6867235" cy="954107"/>
          </a:xfrm>
          <a:prstGeom prst="rect">
            <a:avLst/>
          </a:prstGeom>
          <a:noFill/>
        </p:spPr>
        <p:txBody>
          <a:bodyPr wrap="square" rtlCol="0">
            <a:spAutoFit/>
          </a:bodyPr>
          <a:lstStyle/>
          <a:p>
            <a:r>
              <a:rPr lang="en-US" sz="2800" dirty="0"/>
              <a:t>Immigration, internal migration and urbanization transformed American life.  </a:t>
            </a:r>
          </a:p>
        </p:txBody>
      </p:sp>
      <p:sp>
        <p:nvSpPr>
          <p:cNvPr id="13" name="TextBox 12"/>
          <p:cNvSpPr txBox="1"/>
          <p:nvPr/>
        </p:nvSpPr>
        <p:spPr>
          <a:xfrm>
            <a:off x="2743199" y="993902"/>
            <a:ext cx="3657602" cy="461665"/>
          </a:xfrm>
          <a:prstGeom prst="rect">
            <a:avLst/>
          </a:prstGeom>
          <a:noFill/>
        </p:spPr>
        <p:txBody>
          <a:bodyPr wrap="square" rtlCol="0">
            <a:spAutoFit/>
          </a:bodyPr>
          <a:lstStyle/>
          <a:p>
            <a:r>
              <a:rPr lang="en-US" sz="2400" b="1" dirty="0" smtClean="0"/>
              <a:t>CONTENT STATEMENT 12:</a:t>
            </a:r>
            <a:endParaRPr lang="en-US" sz="2400" b="1" dirty="0"/>
          </a:p>
        </p:txBody>
      </p:sp>
      <p:sp>
        <p:nvSpPr>
          <p:cNvPr id="6" name="Rectangle 5"/>
          <p:cNvSpPr/>
          <p:nvPr/>
        </p:nvSpPr>
        <p:spPr>
          <a:xfrm>
            <a:off x="616527" y="4796134"/>
            <a:ext cx="7938655" cy="461665"/>
          </a:xfrm>
          <a:prstGeom prst="rect">
            <a:avLst/>
          </a:prstGeom>
        </p:spPr>
        <p:txBody>
          <a:bodyPr wrap="square">
            <a:spAutoFit/>
          </a:bodyPr>
          <a:lstStyle/>
          <a:p>
            <a:endParaRPr lang="en-US" sz="2400" dirty="0"/>
          </a:p>
        </p:txBody>
      </p:sp>
      <p:sp>
        <p:nvSpPr>
          <p:cNvPr id="7" name="Rectangle 6"/>
          <p:cNvSpPr/>
          <p:nvPr/>
        </p:nvSpPr>
        <p:spPr>
          <a:xfrm>
            <a:off x="1034070" y="4906367"/>
            <a:ext cx="7521112" cy="830997"/>
          </a:xfrm>
          <a:prstGeom prst="rect">
            <a:avLst/>
          </a:prstGeom>
        </p:spPr>
        <p:txBody>
          <a:bodyPr wrap="square">
            <a:spAutoFit/>
          </a:bodyPr>
          <a:lstStyle/>
          <a:p>
            <a:r>
              <a:rPr lang="en-US" sz="2400" dirty="0"/>
              <a:t>Analyze and evaluate how immigration, internal migration and urbanization transformed American life.</a:t>
            </a:r>
          </a:p>
        </p:txBody>
      </p:sp>
      <p:sp>
        <p:nvSpPr>
          <p:cNvPr id="14" name="Rectangle 13"/>
          <p:cNvSpPr/>
          <p:nvPr/>
        </p:nvSpPr>
        <p:spPr>
          <a:xfrm>
            <a:off x="3371335" y="4098997"/>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Rectangle 2"/>
          <p:cNvSpPr/>
          <p:nvPr/>
        </p:nvSpPr>
        <p:spPr>
          <a:xfrm>
            <a:off x="2590800" y="301404"/>
            <a:ext cx="3713709"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Immigration</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0070460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362200" y="25146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a:p>
        </p:txBody>
      </p:sp>
      <p:sp>
        <p:nvSpPr>
          <p:cNvPr id="5125" name="Rectangle 14"/>
          <p:cNvSpPr>
            <a:spLocks noGrp="1" noChangeArrowheads="1"/>
          </p:cNvSpPr>
          <p:nvPr>
            <p:ph type="title"/>
          </p:nvPr>
        </p:nvSpPr>
        <p:spPr>
          <a:xfrm>
            <a:off x="685800" y="-228600"/>
            <a:ext cx="8229600" cy="1143000"/>
          </a:xfrm>
          <a:noFill/>
        </p:spPr>
        <p:txBody>
          <a:bodyPr/>
          <a:lstStyle/>
          <a:p>
            <a:pPr eaLnBrk="1" hangingPunct="1"/>
            <a:r>
              <a:rPr lang="en-US" altLang="en-US" dirty="0" smtClean="0"/>
              <a:t>Two Phases of Immigration:</a:t>
            </a:r>
          </a:p>
        </p:txBody>
      </p:sp>
      <p:graphicFrame>
        <p:nvGraphicFramePr>
          <p:cNvPr id="2" name="Table 1"/>
          <p:cNvGraphicFramePr>
            <a:graphicFrameLocks noGrp="1"/>
          </p:cNvGraphicFramePr>
          <p:nvPr>
            <p:extLst>
              <p:ext uri="{D42A27DB-BD31-4B8C-83A1-F6EECF244321}">
                <p14:modId xmlns:p14="http://schemas.microsoft.com/office/powerpoint/2010/main" val="146611039"/>
              </p:ext>
            </p:extLst>
          </p:nvPr>
        </p:nvGraphicFramePr>
        <p:xfrm>
          <a:off x="159323" y="914400"/>
          <a:ext cx="8756076" cy="3595066"/>
        </p:xfrm>
        <a:graphic>
          <a:graphicData uri="http://schemas.openxmlformats.org/drawingml/2006/table">
            <a:tbl>
              <a:tblPr firstRow="1" bandRow="1">
                <a:tableStyleId>{5C22544A-7EE6-4342-B048-85BDC9FD1C3A}</a:tableStyleId>
              </a:tblPr>
              <a:tblGrid>
                <a:gridCol w="4378038"/>
                <a:gridCol w="4378038"/>
              </a:tblGrid>
              <a:tr h="489254">
                <a:tc>
                  <a:txBody>
                    <a:bodyPr/>
                    <a:lstStyle/>
                    <a:p>
                      <a:r>
                        <a:rPr lang="en-US" sz="3200" dirty="0" smtClean="0"/>
                        <a:t>OLD IMMIGRANTS</a:t>
                      </a:r>
                      <a:endParaRPr lang="en-US" sz="3200" dirty="0"/>
                    </a:p>
                  </a:txBody>
                  <a:tcPr/>
                </a:tc>
                <a:tc>
                  <a:txBody>
                    <a:bodyPr/>
                    <a:lstStyle/>
                    <a:p>
                      <a:r>
                        <a:rPr lang="en-US" sz="3200" dirty="0" smtClean="0"/>
                        <a:t>NEW IMMIGRANTS</a:t>
                      </a:r>
                      <a:endParaRPr lang="en-US" sz="3200" dirty="0"/>
                    </a:p>
                  </a:txBody>
                  <a:tcPr/>
                </a:tc>
              </a:tr>
              <a:tr h="3015946">
                <a:tc>
                  <a:txBody>
                    <a:bodyPr/>
                    <a:lstStyle/>
                    <a:p>
                      <a:pPr eaLnBrk="1" hangingPunct="1"/>
                      <a:r>
                        <a:rPr lang="en-US" altLang="en-US" dirty="0" smtClean="0"/>
                        <a:t>1</a:t>
                      </a:r>
                      <a:r>
                        <a:rPr lang="en-US" altLang="en-US" sz="2400" dirty="0" smtClean="0"/>
                        <a:t>.  Lasted until 1880.</a:t>
                      </a:r>
                    </a:p>
                    <a:p>
                      <a:pPr eaLnBrk="1" hangingPunct="1"/>
                      <a:r>
                        <a:rPr lang="en-US" altLang="en-US" sz="2400" dirty="0" smtClean="0"/>
                        <a:t>2.  Mostly Protestants</a:t>
                      </a:r>
                    </a:p>
                    <a:p>
                      <a:pPr eaLnBrk="1" hangingPunct="1"/>
                      <a:r>
                        <a:rPr lang="en-US" altLang="en-US" sz="2400" dirty="0" smtClean="0"/>
                        <a:t>3.  Northern and Western Europe</a:t>
                      </a:r>
                    </a:p>
                    <a:p>
                      <a:pPr eaLnBrk="1" hangingPunct="1"/>
                      <a:r>
                        <a:rPr lang="en-US" altLang="en-US" sz="2400" dirty="0" smtClean="0"/>
                        <a:t>4.  Most were farmers leaving behind poverty, overcrowding, and famine.</a:t>
                      </a:r>
                    </a:p>
                    <a:p>
                      <a:endParaRPr lang="en-US" sz="2400" dirty="0"/>
                    </a:p>
                  </a:txBody>
                  <a:tcPr/>
                </a:tc>
                <a:tc>
                  <a:txBody>
                    <a:bodyPr/>
                    <a:lstStyle/>
                    <a:p>
                      <a:pPr marL="0" indent="0">
                        <a:spcBef>
                          <a:spcPct val="20000"/>
                        </a:spcBef>
                        <a:buFontTx/>
                        <a:buNone/>
                        <a:defRPr/>
                      </a:pPr>
                      <a:r>
                        <a:rPr lang="en-US" sz="2400" kern="0" dirty="0" smtClean="0">
                          <a:solidFill>
                            <a:schemeClr val="tx1"/>
                          </a:solidFill>
                          <a:latin typeface="+mn-lt"/>
                          <a:cs typeface="+mn-cs"/>
                        </a:rPr>
                        <a:t>1.  Began in the 1880’s</a:t>
                      </a:r>
                    </a:p>
                    <a:p>
                      <a:pPr marL="0" indent="0">
                        <a:spcBef>
                          <a:spcPct val="20000"/>
                        </a:spcBef>
                        <a:buFontTx/>
                        <a:buNone/>
                        <a:defRPr/>
                      </a:pPr>
                      <a:r>
                        <a:rPr lang="en-US" sz="2400" kern="0" dirty="0" smtClean="0">
                          <a:solidFill>
                            <a:schemeClr val="tx1"/>
                          </a:solidFill>
                          <a:latin typeface="+mn-lt"/>
                          <a:cs typeface="+mn-cs"/>
                        </a:rPr>
                        <a:t>2.  Mostly Catholic and Jewish</a:t>
                      </a:r>
                    </a:p>
                    <a:p>
                      <a:pPr marL="0" indent="0">
                        <a:spcBef>
                          <a:spcPct val="20000"/>
                        </a:spcBef>
                        <a:buFontTx/>
                        <a:buNone/>
                        <a:defRPr/>
                      </a:pPr>
                      <a:r>
                        <a:rPr lang="en-US" sz="2400" kern="0" dirty="0" smtClean="0">
                          <a:solidFill>
                            <a:schemeClr val="tx1"/>
                          </a:solidFill>
                          <a:latin typeface="+mn-lt"/>
                          <a:cs typeface="+mn-cs"/>
                        </a:rPr>
                        <a:t>3.  Southern and Eastern Europe</a:t>
                      </a:r>
                    </a:p>
                    <a:p>
                      <a:pPr marL="0" indent="0">
                        <a:spcBef>
                          <a:spcPct val="20000"/>
                        </a:spcBef>
                        <a:buFontTx/>
                        <a:buNone/>
                        <a:defRPr/>
                      </a:pPr>
                      <a:r>
                        <a:rPr lang="en-US" sz="2400" kern="0" dirty="0" smtClean="0">
                          <a:solidFill>
                            <a:schemeClr val="tx1"/>
                          </a:solidFill>
                          <a:latin typeface="+mn-lt"/>
                          <a:cs typeface="+mn-cs"/>
                        </a:rPr>
                        <a:t>4.  They left for many reasons.</a:t>
                      </a:r>
                    </a:p>
                    <a:p>
                      <a:endParaRPr lang="en-US" sz="2400" dirty="0">
                        <a:solidFill>
                          <a:schemeClr val="tx1"/>
                        </a:solidFill>
                      </a:endParaRPr>
                    </a:p>
                  </a:txBody>
                  <a:tcPr/>
                </a:tc>
              </a:tr>
            </a:tbl>
          </a:graphicData>
        </a:graphic>
      </p:graphicFrame>
    </p:spTree>
    <p:extLst>
      <p:ext uri="{BB962C8B-B14F-4D97-AF65-F5344CB8AC3E}">
        <p14:creationId xmlns:p14="http://schemas.microsoft.com/office/powerpoint/2010/main" val="37647750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27709"/>
            <a:ext cx="8229600" cy="1143000"/>
          </a:xfrm>
        </p:spPr>
        <p:txBody>
          <a:bodyPr/>
          <a:lstStyle/>
          <a:p>
            <a:pPr fontAlgn="auto">
              <a:spcAft>
                <a:spcPts val="0"/>
              </a:spcAft>
              <a:defRPr/>
            </a:pPr>
            <a:r>
              <a:rPr lang="en-US" altLang="en-US" dirty="0" smtClean="0">
                <a:solidFill>
                  <a:schemeClr val="accent1">
                    <a:tint val="88000"/>
                    <a:satMod val="150000"/>
                  </a:schemeClr>
                </a:solidFill>
              </a:rPr>
              <a:t>African American Voting Rights</a:t>
            </a:r>
          </a:p>
        </p:txBody>
      </p:sp>
      <p:sp>
        <p:nvSpPr>
          <p:cNvPr id="36867" name="Rectangle 3"/>
          <p:cNvSpPr>
            <a:spLocks noGrp="1" noChangeArrowheads="1"/>
          </p:cNvSpPr>
          <p:nvPr>
            <p:ph idx="1"/>
          </p:nvPr>
        </p:nvSpPr>
        <p:spPr>
          <a:xfrm>
            <a:off x="1143000" y="1066800"/>
            <a:ext cx="7620000" cy="5943600"/>
          </a:xfrm>
        </p:spPr>
        <p:txBody>
          <a:bodyPr/>
          <a:lstStyle/>
          <a:p>
            <a:pPr marL="0" indent="0">
              <a:lnSpc>
                <a:spcPct val="90000"/>
              </a:lnSpc>
              <a:buNone/>
            </a:pPr>
            <a:r>
              <a:rPr lang="en-US" altLang="en-US" sz="2400" dirty="0" smtClean="0"/>
              <a:t>13</a:t>
            </a:r>
            <a:r>
              <a:rPr lang="en-US" altLang="en-US" sz="2400" baseline="30000" dirty="0" smtClean="0"/>
              <a:t>th</a:t>
            </a:r>
            <a:r>
              <a:rPr lang="en-US" altLang="en-US" sz="2400" dirty="0" smtClean="0"/>
              <a:t> Amendment- Ended Slavery</a:t>
            </a:r>
          </a:p>
          <a:p>
            <a:pPr marL="0" indent="0">
              <a:lnSpc>
                <a:spcPct val="90000"/>
              </a:lnSpc>
              <a:buNone/>
            </a:pPr>
            <a:r>
              <a:rPr lang="en-US" altLang="en-US" sz="2400" dirty="0" smtClean="0"/>
              <a:t>14</a:t>
            </a:r>
            <a:r>
              <a:rPr lang="en-US" altLang="en-US" sz="2400" baseline="30000" dirty="0" smtClean="0"/>
              <a:t>th</a:t>
            </a:r>
            <a:r>
              <a:rPr lang="en-US" altLang="en-US" sz="2400" dirty="0" smtClean="0"/>
              <a:t> Amendment- Equal Protection Under the Law</a:t>
            </a:r>
          </a:p>
          <a:p>
            <a:pPr marL="0" indent="0">
              <a:lnSpc>
                <a:spcPct val="90000"/>
              </a:lnSpc>
              <a:buNone/>
            </a:pPr>
            <a:r>
              <a:rPr lang="en-US" altLang="en-US" sz="2400" dirty="0" smtClean="0"/>
              <a:t>15</a:t>
            </a:r>
            <a:r>
              <a:rPr lang="en-US" altLang="en-US" sz="2400" baseline="30000" dirty="0" smtClean="0"/>
              <a:t>th</a:t>
            </a:r>
            <a:r>
              <a:rPr lang="en-US" altLang="en-US" sz="2400" dirty="0" smtClean="0"/>
              <a:t> Amendment- Voting Rights to all male citizens.</a:t>
            </a:r>
          </a:p>
          <a:p>
            <a:pPr>
              <a:lnSpc>
                <a:spcPct val="90000"/>
              </a:lnSpc>
            </a:pPr>
            <a:endParaRPr lang="en-US" altLang="en-US" sz="2400" u="sng" dirty="0"/>
          </a:p>
          <a:p>
            <a:pPr>
              <a:lnSpc>
                <a:spcPct val="90000"/>
              </a:lnSpc>
            </a:pPr>
            <a:r>
              <a:rPr lang="en-US" altLang="en-US" sz="2400" u="sng" dirty="0" smtClean="0"/>
              <a:t>After Reconstruction ended, Southern governments began to restrict the rights of African Americans.</a:t>
            </a:r>
          </a:p>
          <a:p>
            <a:pPr>
              <a:lnSpc>
                <a:spcPct val="90000"/>
              </a:lnSpc>
            </a:pPr>
            <a:r>
              <a:rPr lang="en-US" altLang="en-US" sz="2400" dirty="0" smtClean="0"/>
              <a:t>One way to weaken African Americans political power was to </a:t>
            </a:r>
            <a:r>
              <a:rPr lang="en-US" altLang="en-US" sz="2400" u="sng" dirty="0" smtClean="0"/>
              <a:t>restrict their voting rights.</a:t>
            </a:r>
          </a:p>
          <a:p>
            <a:pPr>
              <a:lnSpc>
                <a:spcPct val="90000"/>
              </a:lnSpc>
            </a:pPr>
            <a:r>
              <a:rPr lang="en-US" altLang="en-US" sz="2400" dirty="0" smtClean="0"/>
              <a:t>Southerners </a:t>
            </a:r>
            <a:r>
              <a:rPr lang="en-US" altLang="en-US" sz="2400" u="sng" dirty="0" smtClean="0"/>
              <a:t>passed laws that restricted voting rights with literacy tests.</a:t>
            </a:r>
          </a:p>
          <a:p>
            <a:pPr>
              <a:lnSpc>
                <a:spcPct val="90000"/>
              </a:lnSpc>
            </a:pPr>
            <a:r>
              <a:rPr lang="en-US" altLang="en-US" sz="2400" dirty="0" smtClean="0"/>
              <a:t>Tests were unfair.  They were very difficult, sometimes written in Latin.</a:t>
            </a:r>
          </a:p>
        </p:txBody>
      </p:sp>
      <p:pic>
        <p:nvPicPr>
          <p:cNvPr id="5" name="Picture 2" descr="http://wallpaperpanda.com/wallpapers/5Tj/9K8/5Tj9K88T8.jpg"/>
          <p:cNvPicPr>
            <a:picLocks noChangeAspect="1" noChangeArrowheads="1"/>
          </p:cNvPicPr>
          <p:nvPr/>
        </p:nvPicPr>
        <p:blipFill rotWithShape="1">
          <a:blip r:embed="rId2">
            <a:extLst>
              <a:ext uri="{28A0092B-C50C-407E-A947-70E740481C1C}">
                <a14:useLocalDpi xmlns:a14="http://schemas.microsoft.com/office/drawing/2010/main" val="0"/>
              </a:ext>
            </a:extLst>
          </a:blip>
          <a:srcRect r="90036"/>
          <a:stretch/>
        </p:blipFill>
        <p:spPr bwMode="auto">
          <a:xfrm>
            <a:off x="-228600" y="-136525"/>
            <a:ext cx="949036"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76722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11" name="TextBox 10"/>
          <p:cNvSpPr txBox="1"/>
          <p:nvPr/>
        </p:nvSpPr>
        <p:spPr>
          <a:xfrm>
            <a:off x="1138380" y="1085118"/>
            <a:ext cx="6867235" cy="1200329"/>
          </a:xfrm>
          <a:prstGeom prst="rect">
            <a:avLst/>
          </a:prstGeom>
          <a:noFill/>
        </p:spPr>
        <p:txBody>
          <a:bodyPr wrap="square" rtlCol="0">
            <a:spAutoFit/>
          </a:bodyPr>
          <a:lstStyle/>
          <a:p>
            <a:r>
              <a:rPr lang="en-US" sz="2400" dirty="0"/>
              <a:t>The Progressive Era was an effort to address the ills of American society stemming from industrial capitalism, urbanization and political corruption.</a:t>
            </a:r>
          </a:p>
        </p:txBody>
      </p:sp>
      <p:sp>
        <p:nvSpPr>
          <p:cNvPr id="6" name="Rectangle 5"/>
          <p:cNvSpPr/>
          <p:nvPr/>
        </p:nvSpPr>
        <p:spPr>
          <a:xfrm>
            <a:off x="616527" y="4796134"/>
            <a:ext cx="7938655" cy="461665"/>
          </a:xfrm>
          <a:prstGeom prst="rect">
            <a:avLst/>
          </a:prstGeom>
        </p:spPr>
        <p:txBody>
          <a:bodyPr wrap="square">
            <a:spAutoFit/>
          </a:bodyPr>
          <a:lstStyle/>
          <a:p>
            <a:endParaRPr lang="en-US" sz="2400" dirty="0"/>
          </a:p>
        </p:txBody>
      </p:sp>
      <p:sp>
        <p:nvSpPr>
          <p:cNvPr id="7" name="Rectangle 6"/>
          <p:cNvSpPr/>
          <p:nvPr/>
        </p:nvSpPr>
        <p:spPr>
          <a:xfrm>
            <a:off x="1138380" y="4590549"/>
            <a:ext cx="7548420" cy="1569660"/>
          </a:xfrm>
          <a:prstGeom prst="rect">
            <a:avLst/>
          </a:prstGeom>
        </p:spPr>
        <p:txBody>
          <a:bodyPr wrap="square">
            <a:spAutoFit/>
          </a:bodyPr>
          <a:lstStyle/>
          <a:p>
            <a:r>
              <a:rPr lang="en-US" sz="2400" dirty="0"/>
              <a:t>Analyze and evaluate the success of progressive reforms during the late 19th and early 20th centuries in addressing problems associated with industrial capitalism, urbanization and political corruption.</a:t>
            </a:r>
          </a:p>
        </p:txBody>
      </p:sp>
      <p:sp>
        <p:nvSpPr>
          <p:cNvPr id="14" name="Rectangle 13"/>
          <p:cNvSpPr/>
          <p:nvPr/>
        </p:nvSpPr>
        <p:spPr>
          <a:xfrm>
            <a:off x="3336691" y="4026693"/>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888800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00199" y="228600"/>
            <a:ext cx="6509987" cy="1754326"/>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CONTENT STATEMENT</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#13</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42377" y="5061519"/>
            <a:ext cx="582563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IMPERIALISM/WWI</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04426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733801"/>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33801"/>
            <a:ext cx="9171710" cy="3201272"/>
          </a:xfrm>
          <a:prstGeom prst="rect">
            <a:avLst/>
          </a:prstGeom>
        </p:spPr>
      </p:pic>
      <p:sp>
        <p:nvSpPr>
          <p:cNvPr id="3" name="TextBox 2"/>
          <p:cNvSpPr txBox="1"/>
          <p:nvPr/>
        </p:nvSpPr>
        <p:spPr>
          <a:xfrm>
            <a:off x="995219" y="5029200"/>
            <a:ext cx="7181272" cy="1200329"/>
          </a:xfrm>
          <a:prstGeom prst="rect">
            <a:avLst/>
          </a:prstGeom>
          <a:noFill/>
        </p:spPr>
        <p:txBody>
          <a:bodyPr wrap="square" rtlCol="0">
            <a:spAutoFit/>
          </a:bodyPr>
          <a:lstStyle/>
          <a:p>
            <a:r>
              <a:rPr lang="en-US" sz="2400" dirty="0"/>
              <a:t>Analyze a historical decision and predict the possible consequences of alternative courses of action.</a:t>
            </a:r>
          </a:p>
          <a:p>
            <a:r>
              <a:rPr lang="en-US" sz="2400" b="1" dirty="0"/>
              <a:t> </a:t>
            </a:r>
            <a:endParaRPr lang="en-US" sz="2400" dirty="0"/>
          </a:p>
        </p:txBody>
      </p:sp>
      <p:sp>
        <p:nvSpPr>
          <p:cNvPr id="11" name="TextBox 10"/>
          <p:cNvSpPr txBox="1"/>
          <p:nvPr/>
        </p:nvSpPr>
        <p:spPr>
          <a:xfrm>
            <a:off x="1131454" y="1399446"/>
            <a:ext cx="6867235" cy="1569660"/>
          </a:xfrm>
          <a:prstGeom prst="rect">
            <a:avLst/>
          </a:prstGeom>
          <a:noFill/>
        </p:spPr>
        <p:txBody>
          <a:bodyPr wrap="square" rtlCol="0">
            <a:spAutoFit/>
          </a:bodyPr>
          <a:lstStyle/>
          <a:p>
            <a:r>
              <a:rPr lang="en-US" sz="2400" dirty="0"/>
              <a:t>Historical events provide opportunities to examine alternative courses of action. </a:t>
            </a:r>
            <a:endParaRPr lang="en-US" sz="2400" dirty="0" smtClean="0"/>
          </a:p>
          <a:p>
            <a:endParaRPr lang="en-US" sz="2400" dirty="0"/>
          </a:p>
          <a:p>
            <a:pPr algn="ctr"/>
            <a:r>
              <a:rPr lang="en-US" sz="2400" b="1" dirty="0" smtClean="0"/>
              <a:t>(Not tested)</a:t>
            </a:r>
            <a:endParaRPr lang="en-US" sz="2400" b="1" dirty="0"/>
          </a:p>
        </p:txBody>
      </p:sp>
      <p:sp>
        <p:nvSpPr>
          <p:cNvPr id="13" name="TextBox 12"/>
          <p:cNvSpPr txBox="1"/>
          <p:nvPr/>
        </p:nvSpPr>
        <p:spPr>
          <a:xfrm>
            <a:off x="2286000" y="685800"/>
            <a:ext cx="4800600" cy="584775"/>
          </a:xfrm>
          <a:prstGeom prst="rect">
            <a:avLst/>
          </a:prstGeom>
          <a:noFill/>
        </p:spPr>
        <p:txBody>
          <a:bodyPr wrap="square" rtlCol="0">
            <a:spAutoFit/>
          </a:bodyPr>
          <a:lstStyle/>
          <a:p>
            <a:r>
              <a:rPr lang="en-US" sz="3200" b="1" dirty="0" smtClean="0"/>
              <a:t>CONTENT STATEMENT 1:</a:t>
            </a:r>
            <a:endParaRPr lang="en-US" sz="3200" b="1" dirty="0"/>
          </a:p>
        </p:txBody>
      </p:sp>
      <p:sp>
        <p:nvSpPr>
          <p:cNvPr id="15" name="TextBox 14"/>
          <p:cNvSpPr txBox="1"/>
          <p:nvPr/>
        </p:nvSpPr>
        <p:spPr>
          <a:xfrm>
            <a:off x="2286000" y="4567535"/>
            <a:ext cx="4267200" cy="461665"/>
          </a:xfrm>
          <a:prstGeom prst="rect">
            <a:avLst/>
          </a:prstGeom>
          <a:noFill/>
        </p:spPr>
        <p:txBody>
          <a:bodyPr wrap="square" rtlCol="0">
            <a:spAutoFit/>
          </a:bodyPr>
          <a:lstStyle/>
          <a:p>
            <a:r>
              <a:rPr lang="en-US" sz="2400" b="1" dirty="0" smtClean="0"/>
              <a:t>EXPECTATIONS FOR LEARNING:</a:t>
            </a:r>
            <a:endParaRPr lang="en-US" sz="2400" b="1" dirty="0"/>
          </a:p>
        </p:txBody>
      </p:sp>
    </p:spTree>
    <p:extLst>
      <p:ext uri="{BB962C8B-B14F-4D97-AF65-F5344CB8AC3E}">
        <p14:creationId xmlns:p14="http://schemas.microsoft.com/office/powerpoint/2010/main" val="37804855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11" name="TextBox 10"/>
          <p:cNvSpPr txBox="1"/>
          <p:nvPr/>
        </p:nvSpPr>
        <p:spPr>
          <a:xfrm>
            <a:off x="1138380" y="1085118"/>
            <a:ext cx="6867235" cy="1200329"/>
          </a:xfrm>
          <a:prstGeom prst="rect">
            <a:avLst/>
          </a:prstGeom>
          <a:noFill/>
        </p:spPr>
        <p:txBody>
          <a:bodyPr wrap="square" rtlCol="0">
            <a:spAutoFit/>
          </a:bodyPr>
          <a:lstStyle/>
          <a:p>
            <a:r>
              <a:rPr lang="en-US" sz="2400" dirty="0"/>
              <a:t>As a result of overseas expansion, the Spanish–American War and World War I, the United States emerged as a world power.</a:t>
            </a:r>
          </a:p>
        </p:txBody>
      </p:sp>
      <p:sp>
        <p:nvSpPr>
          <p:cNvPr id="13" name="TextBox 12"/>
          <p:cNvSpPr txBox="1"/>
          <p:nvPr/>
        </p:nvSpPr>
        <p:spPr>
          <a:xfrm>
            <a:off x="2895598" y="609598"/>
            <a:ext cx="3657602" cy="461665"/>
          </a:xfrm>
          <a:prstGeom prst="rect">
            <a:avLst/>
          </a:prstGeom>
          <a:noFill/>
        </p:spPr>
        <p:txBody>
          <a:bodyPr wrap="square" rtlCol="0">
            <a:spAutoFit/>
          </a:bodyPr>
          <a:lstStyle/>
          <a:p>
            <a:r>
              <a:rPr lang="en-US" sz="2400" b="1" dirty="0" smtClean="0"/>
              <a:t>CONTENT STATEMENT 13:</a:t>
            </a:r>
            <a:endParaRPr lang="en-US" sz="2400" b="1" dirty="0"/>
          </a:p>
        </p:txBody>
      </p:sp>
      <p:sp>
        <p:nvSpPr>
          <p:cNvPr id="6" name="Rectangle 5"/>
          <p:cNvSpPr/>
          <p:nvPr/>
        </p:nvSpPr>
        <p:spPr>
          <a:xfrm>
            <a:off x="616527" y="4796134"/>
            <a:ext cx="7938655" cy="461665"/>
          </a:xfrm>
          <a:prstGeom prst="rect">
            <a:avLst/>
          </a:prstGeom>
        </p:spPr>
        <p:txBody>
          <a:bodyPr wrap="square">
            <a:spAutoFit/>
          </a:bodyPr>
          <a:lstStyle/>
          <a:p>
            <a:endParaRPr lang="en-US" sz="2400" dirty="0"/>
          </a:p>
        </p:txBody>
      </p:sp>
      <p:sp>
        <p:nvSpPr>
          <p:cNvPr id="7" name="Rectangle 6"/>
          <p:cNvSpPr/>
          <p:nvPr/>
        </p:nvSpPr>
        <p:spPr>
          <a:xfrm>
            <a:off x="813955" y="4611469"/>
            <a:ext cx="7543800" cy="830997"/>
          </a:xfrm>
          <a:prstGeom prst="rect">
            <a:avLst/>
          </a:prstGeom>
        </p:spPr>
        <p:txBody>
          <a:bodyPr wrap="square">
            <a:spAutoFit/>
          </a:bodyPr>
          <a:lstStyle/>
          <a:p>
            <a:r>
              <a:rPr lang="en-US" sz="2400" dirty="0"/>
              <a:t>Analyze the circumstances that enabled the United States to emerge as a world power in the early 1900s.</a:t>
            </a:r>
          </a:p>
        </p:txBody>
      </p:sp>
      <p:sp>
        <p:nvSpPr>
          <p:cNvPr id="14" name="Rectangle 13"/>
          <p:cNvSpPr/>
          <p:nvPr/>
        </p:nvSpPr>
        <p:spPr>
          <a:xfrm>
            <a:off x="3336691" y="4026693"/>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6070416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066800" y="806026"/>
            <a:ext cx="7848600" cy="1502200"/>
          </a:xfrm>
        </p:spPr>
        <p:txBody>
          <a:bodyPr>
            <a:normAutofit/>
          </a:bodyPr>
          <a:lstStyle/>
          <a:p>
            <a:pPr algn="l" eaLnBrk="1" hangingPunct="1"/>
            <a:r>
              <a:rPr lang="en-US" altLang="en-US" sz="2400" dirty="0" smtClean="0"/>
              <a:t>What is the definition of imperialism?  Give two reasons why the United States had imperialistic ideas. </a:t>
            </a:r>
            <a:r>
              <a:rPr lang="en-US" altLang="en-US" b="1" dirty="0" smtClean="0"/>
              <a:t/>
            </a:r>
            <a:br>
              <a:rPr lang="en-US" altLang="en-US" b="1" dirty="0" smtClean="0"/>
            </a:br>
            <a:endParaRPr lang="en-US" altLang="en-US" dirty="0" smtClean="0"/>
          </a:p>
        </p:txBody>
      </p:sp>
      <p:sp>
        <p:nvSpPr>
          <p:cNvPr id="9219" name="Rectangle 3"/>
          <p:cNvSpPr>
            <a:spLocks noGrp="1" noChangeArrowheads="1"/>
          </p:cNvSpPr>
          <p:nvPr>
            <p:ph type="subTitle" idx="1"/>
          </p:nvPr>
        </p:nvSpPr>
        <p:spPr>
          <a:xfrm>
            <a:off x="990599" y="1981200"/>
            <a:ext cx="7619997" cy="5029200"/>
          </a:xfrm>
        </p:spPr>
        <p:txBody>
          <a:bodyPr>
            <a:normAutofit lnSpcReduction="10000"/>
          </a:bodyPr>
          <a:lstStyle/>
          <a:p>
            <a:pPr algn="l"/>
            <a:r>
              <a:rPr lang="en-US" altLang="en-US" sz="2800" b="1" dirty="0" smtClean="0">
                <a:solidFill>
                  <a:schemeClr val="tx1"/>
                </a:solidFill>
              </a:rPr>
              <a:t>Imperialism:</a:t>
            </a:r>
            <a:r>
              <a:rPr lang="en-US" altLang="en-US" sz="2800" dirty="0" smtClean="0">
                <a:solidFill>
                  <a:schemeClr val="tx1"/>
                </a:solidFill>
              </a:rPr>
              <a:t>  the policy of stronger countries in taking economic, political, and social control of weaker countries.</a:t>
            </a:r>
            <a:endParaRPr lang="en-US" altLang="en-US" sz="2800" b="1" dirty="0" smtClean="0">
              <a:solidFill>
                <a:schemeClr val="tx1"/>
              </a:solidFill>
            </a:endParaRPr>
          </a:p>
          <a:p>
            <a:pPr algn="l"/>
            <a:r>
              <a:rPr lang="en-US" altLang="en-US" sz="2800" dirty="0" smtClean="0">
                <a:solidFill>
                  <a:schemeClr val="tx1"/>
                </a:solidFill>
              </a:rPr>
              <a:t> </a:t>
            </a:r>
            <a:endParaRPr lang="en-US" altLang="en-US" sz="2800" b="1" dirty="0" smtClean="0">
              <a:solidFill>
                <a:schemeClr val="tx1"/>
              </a:solidFill>
            </a:endParaRPr>
          </a:p>
          <a:p>
            <a:pPr algn="l"/>
            <a:r>
              <a:rPr lang="en-US" altLang="en-US" sz="2800" dirty="0" smtClean="0">
                <a:solidFill>
                  <a:schemeClr val="tx1"/>
                </a:solidFill>
              </a:rPr>
              <a:t>Reasons:  </a:t>
            </a:r>
            <a:endParaRPr lang="en-US" altLang="en-US" sz="2800" b="1" dirty="0" smtClean="0">
              <a:solidFill>
                <a:schemeClr val="tx1"/>
              </a:solidFill>
            </a:endParaRPr>
          </a:p>
          <a:p>
            <a:pPr algn="l"/>
            <a:r>
              <a:rPr lang="en-US" altLang="en-US" sz="2800" dirty="0" smtClean="0">
                <a:solidFill>
                  <a:schemeClr val="tx1"/>
                </a:solidFill>
              </a:rPr>
              <a:t>1. Competition in the marketplace with Europe.</a:t>
            </a:r>
            <a:endParaRPr lang="en-US" altLang="en-US" sz="2800" b="1" dirty="0" smtClean="0">
              <a:solidFill>
                <a:schemeClr val="tx1"/>
              </a:solidFill>
            </a:endParaRPr>
          </a:p>
          <a:p>
            <a:pPr algn="l"/>
            <a:r>
              <a:rPr lang="en-US" altLang="en-US" sz="2800" dirty="0" smtClean="0">
                <a:solidFill>
                  <a:schemeClr val="tx1"/>
                </a:solidFill>
              </a:rPr>
              <a:t>2. Expand territory</a:t>
            </a:r>
            <a:endParaRPr lang="en-US" altLang="en-US" sz="2800" b="1" dirty="0" smtClean="0">
              <a:solidFill>
                <a:schemeClr val="tx1"/>
              </a:solidFill>
            </a:endParaRPr>
          </a:p>
          <a:p>
            <a:pPr algn="l"/>
            <a:r>
              <a:rPr lang="en-US" altLang="en-US" sz="2800" dirty="0" smtClean="0">
                <a:solidFill>
                  <a:schemeClr val="tx1"/>
                </a:solidFill>
              </a:rPr>
              <a:t>3. Increase power</a:t>
            </a:r>
            <a:endParaRPr lang="en-US" altLang="en-US" sz="2800" b="1" dirty="0" smtClean="0">
              <a:solidFill>
                <a:schemeClr val="tx1"/>
              </a:solidFill>
            </a:endParaRPr>
          </a:p>
          <a:p>
            <a:pPr algn="l"/>
            <a:r>
              <a:rPr lang="en-US" altLang="en-US" sz="2800" dirty="0" smtClean="0">
                <a:solidFill>
                  <a:schemeClr val="tx1"/>
                </a:solidFill>
              </a:rPr>
              <a:t>4. Keep the French and British out of South America.</a:t>
            </a:r>
            <a:endParaRPr lang="en-US" altLang="en-US" sz="2800" b="1" dirty="0" smtClean="0">
              <a:solidFill>
                <a:schemeClr val="tx1"/>
              </a:solidFill>
            </a:endParaRPr>
          </a:p>
          <a:p>
            <a:r>
              <a:rPr lang="en-US" altLang="en-US" sz="2800" dirty="0" smtClean="0">
                <a:solidFill>
                  <a:schemeClr val="tx1"/>
                </a:solidFill>
              </a:rPr>
              <a:t> </a:t>
            </a:r>
            <a:endParaRPr lang="en-US" altLang="en-US" sz="2800" b="1" dirty="0" smtClean="0">
              <a:solidFill>
                <a:schemeClr val="tx1"/>
              </a:solidFill>
            </a:endParaRPr>
          </a:p>
          <a:p>
            <a:pPr eaLnBrk="1" hangingPunct="1"/>
            <a:endParaRPr lang="en-US" altLang="en-US" dirty="0" smtClean="0"/>
          </a:p>
        </p:txBody>
      </p:sp>
      <p:sp>
        <p:nvSpPr>
          <p:cNvPr id="4" name="Rectangle 3"/>
          <p:cNvSpPr/>
          <p:nvPr/>
        </p:nvSpPr>
        <p:spPr>
          <a:xfrm>
            <a:off x="3429000" y="36584"/>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5" name="Picture 2" descr="http://wallpaperpanda.com/wallpapers/5Tj/9K8/5Tj9K88T8.jpg"/>
          <p:cNvPicPr>
            <a:picLocks noChangeAspect="1" noChangeArrowheads="1"/>
          </p:cNvPicPr>
          <p:nvPr/>
        </p:nvPicPr>
        <p:blipFill rotWithShape="1">
          <a:blip r:embed="rId2">
            <a:extLst>
              <a:ext uri="{28A0092B-C50C-407E-A947-70E740481C1C}">
                <a14:useLocalDpi xmlns:a14="http://schemas.microsoft.com/office/drawing/2010/main" val="0"/>
              </a:ext>
            </a:extLst>
          </a:blip>
          <a:srcRect r="90036"/>
          <a:stretch/>
        </p:blipFill>
        <p:spPr bwMode="auto">
          <a:xfrm>
            <a:off x="-228600" y="-136525"/>
            <a:ext cx="949036"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326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1447800" y="374585"/>
            <a:ext cx="7696200" cy="990600"/>
          </a:xfrm>
        </p:spPr>
        <p:txBody>
          <a:bodyPr>
            <a:normAutofit fontScale="90000"/>
          </a:bodyPr>
          <a:lstStyle/>
          <a:p>
            <a:pPr algn="l" eaLnBrk="1" hangingPunct="1"/>
            <a:r>
              <a:rPr lang="en-US" altLang="en-US" sz="2400" b="1" dirty="0"/>
              <a:t/>
            </a:r>
            <a:br>
              <a:rPr lang="en-US" altLang="en-US" sz="2400" b="1" dirty="0"/>
            </a:br>
            <a:r>
              <a:rPr lang="en-US" altLang="en-US" sz="2400" b="1" dirty="0" smtClean="0"/>
              <a:t>What were the causes and consequences of the Spanish American War?</a:t>
            </a:r>
            <a:endParaRPr lang="en-US" altLang="en-US" dirty="0" smtClean="0"/>
          </a:p>
        </p:txBody>
      </p:sp>
      <p:sp>
        <p:nvSpPr>
          <p:cNvPr id="9219" name="Rectangle 3"/>
          <p:cNvSpPr>
            <a:spLocks noGrp="1" noChangeArrowheads="1"/>
          </p:cNvSpPr>
          <p:nvPr>
            <p:ph type="subTitle" idx="4294967295"/>
          </p:nvPr>
        </p:nvSpPr>
        <p:spPr>
          <a:xfrm>
            <a:off x="1039586" y="1752600"/>
            <a:ext cx="8077200" cy="5334000"/>
          </a:xfrm>
        </p:spPr>
        <p:txBody>
          <a:bodyPr>
            <a:noAutofit/>
          </a:bodyPr>
          <a:lstStyle/>
          <a:p>
            <a:pPr marL="0" indent="0" eaLnBrk="1" hangingPunct="1">
              <a:buFontTx/>
              <a:buNone/>
            </a:pPr>
            <a:r>
              <a:rPr lang="en-US" altLang="en-US" sz="2400" b="1" dirty="0" smtClean="0"/>
              <a:t>Causes:</a:t>
            </a:r>
          </a:p>
          <a:p>
            <a:pPr marL="0" indent="0" eaLnBrk="1" hangingPunct="1">
              <a:buFont typeface="Wingdings" pitchFamily="2" charset="2"/>
              <a:buChar char="Ø"/>
            </a:pPr>
            <a:r>
              <a:rPr lang="en-US" altLang="en-US" sz="2400" dirty="0" smtClean="0"/>
              <a:t>The </a:t>
            </a:r>
            <a:r>
              <a:rPr lang="en-US" altLang="en-US" sz="2400" u="sng" dirty="0" smtClean="0"/>
              <a:t>U.S. business owners </a:t>
            </a:r>
            <a:r>
              <a:rPr lang="en-US" altLang="en-US" sz="2400" dirty="0" smtClean="0"/>
              <a:t>in Cuba were concerned that their businesses would be </a:t>
            </a:r>
            <a:r>
              <a:rPr lang="en-US" altLang="en-US" sz="2400" u="sng" dirty="0" smtClean="0"/>
              <a:t>impacted by the violence between Cubans and the Spanish</a:t>
            </a:r>
            <a:r>
              <a:rPr lang="en-US" altLang="en-US" sz="2400" dirty="0" smtClean="0"/>
              <a:t>.</a:t>
            </a:r>
          </a:p>
          <a:p>
            <a:pPr marL="0" indent="0" eaLnBrk="1" hangingPunct="1">
              <a:buFont typeface="Wingdings" pitchFamily="2" charset="2"/>
              <a:buChar char="Ø"/>
            </a:pPr>
            <a:r>
              <a:rPr lang="en-US" altLang="en-US" sz="2400" dirty="0" smtClean="0"/>
              <a:t>Word that </a:t>
            </a:r>
            <a:r>
              <a:rPr lang="en-US" altLang="en-US" sz="2400" u="sng" dirty="0" smtClean="0"/>
              <a:t>Spain was oppressive towards the Cubans </a:t>
            </a:r>
            <a:r>
              <a:rPr lang="en-US" altLang="en-US" sz="2400" dirty="0" smtClean="0"/>
              <a:t>makes U.S. citizens call for action.</a:t>
            </a:r>
          </a:p>
          <a:p>
            <a:pPr marL="0" indent="0" eaLnBrk="1" hangingPunct="1">
              <a:buFont typeface="Wingdings" pitchFamily="2" charset="2"/>
              <a:buChar char="Ø"/>
            </a:pPr>
            <a:r>
              <a:rPr lang="en-US" altLang="en-US" sz="2400" dirty="0" smtClean="0"/>
              <a:t>The </a:t>
            </a:r>
            <a:r>
              <a:rPr lang="en-US" altLang="en-US" sz="2400" u="sng" dirty="0" smtClean="0"/>
              <a:t>sinking of the U.S.S. Maine </a:t>
            </a:r>
            <a:r>
              <a:rPr lang="en-US" altLang="en-US" sz="2400" dirty="0" smtClean="0"/>
              <a:t>further ignites anger amongst Americans to clamor for war. </a:t>
            </a:r>
          </a:p>
          <a:p>
            <a:pPr marL="0" indent="0" eaLnBrk="1" hangingPunct="1">
              <a:buFont typeface="Wingdings" pitchFamily="2" charset="2"/>
              <a:buNone/>
            </a:pPr>
            <a:r>
              <a:rPr lang="en-US" altLang="en-US" sz="2400" b="1" dirty="0" smtClean="0"/>
              <a:t>Effects: </a:t>
            </a:r>
          </a:p>
          <a:p>
            <a:pPr marL="0" indent="0" eaLnBrk="1" hangingPunct="1">
              <a:buFont typeface="Wingdings" pitchFamily="2" charset="2"/>
              <a:buChar char="Ø"/>
            </a:pPr>
            <a:r>
              <a:rPr lang="en-US" altLang="en-US" sz="2400" dirty="0" smtClean="0"/>
              <a:t>The </a:t>
            </a:r>
            <a:r>
              <a:rPr lang="en-US" altLang="en-US" sz="2400" u="sng" dirty="0" smtClean="0"/>
              <a:t>U.S. gained territory such as Puerto Rico, Guam, and the Philippines</a:t>
            </a:r>
            <a:r>
              <a:rPr lang="en-US" altLang="en-US" sz="2400" dirty="0" smtClean="0"/>
              <a:t>.</a:t>
            </a:r>
          </a:p>
        </p:txBody>
      </p:sp>
      <p:pic>
        <p:nvPicPr>
          <p:cNvPr id="4"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33800" y="-10135"/>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362788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295400" y="707886"/>
            <a:ext cx="7190509" cy="3200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000" b="1" dirty="0" smtClean="0"/>
              <a:t>Isolationism:</a:t>
            </a:r>
            <a:r>
              <a:rPr lang="en-US" altLang="en-US" sz="2000" dirty="0" smtClean="0"/>
              <a:t>  policy of not getting involved in foreign affairs.</a:t>
            </a:r>
          </a:p>
          <a:p>
            <a:pPr marL="0" indent="0">
              <a:buNone/>
            </a:pPr>
            <a:r>
              <a:rPr lang="en-US" altLang="en-US" sz="2000" b="1" dirty="0" smtClean="0"/>
              <a:t>Selective Service:  </a:t>
            </a:r>
            <a:r>
              <a:rPr lang="en-US" altLang="en-US" sz="2000" dirty="0" smtClean="0"/>
              <a:t>raise troops for the war.</a:t>
            </a:r>
            <a:endParaRPr lang="en-US" altLang="en-US" sz="2000" dirty="0"/>
          </a:p>
          <a:p>
            <a:pPr marL="0" indent="0">
              <a:buNone/>
            </a:pPr>
            <a:r>
              <a:rPr lang="en-US" altLang="en-US" sz="2000" b="1" dirty="0" smtClean="0"/>
              <a:t>Main Causes:  </a:t>
            </a:r>
            <a:r>
              <a:rPr lang="en-US" altLang="en-US" sz="2000" dirty="0" smtClean="0"/>
              <a:t>militarism, alliances, imperialism, nationalism</a:t>
            </a:r>
            <a:endParaRPr lang="en-US" altLang="en-US" sz="2000" dirty="0"/>
          </a:p>
          <a:p>
            <a:pPr marL="0" indent="0">
              <a:buNone/>
            </a:pPr>
            <a:r>
              <a:rPr lang="en-US" altLang="en-US" sz="2000" b="1" dirty="0" smtClean="0"/>
              <a:t>U.S. Causes: (1917)</a:t>
            </a:r>
            <a:r>
              <a:rPr lang="en-US" altLang="en-US" sz="2000" dirty="0" smtClean="0"/>
              <a:t>submarines, Zimmerman Note, Lusitania, Sussex</a:t>
            </a:r>
          </a:p>
          <a:p>
            <a:pPr marL="0" indent="0">
              <a:buNone/>
            </a:pPr>
            <a:endParaRPr lang="en-US" altLang="en-US" sz="2000" dirty="0"/>
          </a:p>
          <a:p>
            <a:pPr marL="0" indent="0">
              <a:buNone/>
            </a:pPr>
            <a:r>
              <a:rPr lang="en-US" altLang="en-US" sz="2000" b="1" dirty="0" smtClean="0"/>
              <a:t>End of the War:  </a:t>
            </a:r>
            <a:endParaRPr lang="en-US" altLang="en-US" sz="2000" b="1" dirty="0"/>
          </a:p>
          <a:p>
            <a:pPr marL="0" indent="0">
              <a:buNone/>
            </a:pPr>
            <a:r>
              <a:rPr lang="en-US" altLang="en-US" sz="2000" b="1" dirty="0" smtClean="0"/>
              <a:t>The 14 Points:  </a:t>
            </a:r>
            <a:r>
              <a:rPr lang="en-US" altLang="en-US" sz="2000" dirty="0" smtClean="0"/>
              <a:t>this was Wilson’s plan for peace.  It addressed key issues concerning the causes:</a:t>
            </a:r>
          </a:p>
          <a:p>
            <a:pPr marL="0" indent="0">
              <a:buNone/>
            </a:pPr>
            <a:r>
              <a:rPr lang="en-US" altLang="en-US" sz="2000" dirty="0" smtClean="0"/>
              <a:t>End to secret alliances:  </a:t>
            </a:r>
            <a:r>
              <a:rPr lang="en-US" altLang="en-US" sz="2000" b="1" dirty="0" smtClean="0"/>
              <a:t>alliances</a:t>
            </a:r>
          </a:p>
          <a:p>
            <a:pPr marL="0" indent="0">
              <a:buNone/>
            </a:pPr>
            <a:r>
              <a:rPr lang="en-US" altLang="en-US" sz="2000" dirty="0" smtClean="0"/>
              <a:t>Reduction of armies and navies:  </a:t>
            </a:r>
            <a:r>
              <a:rPr lang="en-US" altLang="en-US" sz="2000" b="1" dirty="0" smtClean="0"/>
              <a:t>militarism</a:t>
            </a:r>
          </a:p>
          <a:p>
            <a:pPr marL="0" indent="0">
              <a:buNone/>
            </a:pPr>
            <a:r>
              <a:rPr lang="en-US" altLang="en-US" sz="2000" dirty="0" smtClean="0"/>
              <a:t>League of Nations:  association of nations to settle territorial disputes:  </a:t>
            </a:r>
            <a:r>
              <a:rPr lang="en-US" altLang="en-US" sz="2000" b="1" dirty="0" smtClean="0"/>
              <a:t>imperialism </a:t>
            </a:r>
          </a:p>
          <a:p>
            <a:pPr marL="0" indent="0">
              <a:buNone/>
            </a:pPr>
            <a:endParaRPr lang="en-US" altLang="en-US" sz="2000" b="1" dirty="0"/>
          </a:p>
          <a:p>
            <a:pPr marL="0" indent="0">
              <a:buNone/>
            </a:pPr>
            <a:r>
              <a:rPr lang="en-US" altLang="en-US" sz="2000" b="1" u="sng" dirty="0" smtClean="0"/>
              <a:t>The U.S. did not join the League of Nations or sign off on the Versailles Treaty because we didn’t want drawn into foreign conflicts.</a:t>
            </a:r>
          </a:p>
          <a:p>
            <a:pPr marL="0" indent="0">
              <a:buNone/>
            </a:pPr>
            <a:endParaRPr lang="en-US" altLang="en-US" sz="2000" b="1" dirty="0" smtClean="0"/>
          </a:p>
          <a:p>
            <a:pPr marL="0" indent="0">
              <a:buNone/>
            </a:pPr>
            <a:endParaRPr lang="en-US" altLang="en-US" sz="2000" dirty="0"/>
          </a:p>
          <a:p>
            <a:pPr marL="0" indent="0">
              <a:buNone/>
            </a:pPr>
            <a:endParaRPr lang="en-US" altLang="en-US" sz="2000" dirty="0" smtClean="0"/>
          </a:p>
        </p:txBody>
      </p:sp>
      <p:pic>
        <p:nvPicPr>
          <p:cNvPr id="5"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36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Bottom)">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Bottom)">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slide(fromBottom)">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slide(fromBottom)">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slide(fromBottom)">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slide(fromBottom)">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slide(fromBottom)">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slide(fromBottom)">
                                      <p:cBhvr>
                                        <p:cTn id="5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9586" y="1295400"/>
            <a:ext cx="7952014" cy="6374720"/>
          </a:xfrm>
        </p:spPr>
        <p:txBody>
          <a:bodyPr>
            <a:normAutofit fontScale="70000" lnSpcReduction="20000"/>
          </a:bodyPr>
          <a:lstStyle/>
          <a:p>
            <a:pPr marL="0" indent="0">
              <a:buNone/>
            </a:pPr>
            <a:r>
              <a:rPr lang="en-US" b="1" dirty="0"/>
              <a:t>Question:  </a:t>
            </a:r>
            <a:r>
              <a:rPr lang="en-US" dirty="0"/>
              <a:t>What was the Versailles Treaty?  What were some of the terms?</a:t>
            </a:r>
            <a:endParaRPr lang="en-US" b="1" dirty="0"/>
          </a:p>
          <a:p>
            <a:pPr marL="0" indent="0">
              <a:buNone/>
            </a:pPr>
            <a:r>
              <a:rPr lang="en-US" dirty="0"/>
              <a:t> </a:t>
            </a:r>
            <a:endParaRPr lang="en-US" b="1" dirty="0"/>
          </a:p>
          <a:p>
            <a:pPr marL="0" indent="0">
              <a:buNone/>
            </a:pPr>
            <a:r>
              <a:rPr lang="en-US" b="1" dirty="0"/>
              <a:t>Versailles Treaty:  </a:t>
            </a:r>
            <a:r>
              <a:rPr lang="en-US" u="sng" dirty="0"/>
              <a:t>treaty signed at the end of World War I that blamed Germany for being the aggressor during the war. This treaty held Germany </a:t>
            </a:r>
            <a:r>
              <a:rPr lang="en-US" u="sng" dirty="0" smtClean="0"/>
              <a:t>solely </a:t>
            </a:r>
            <a:r>
              <a:rPr lang="en-US" u="sng" dirty="0"/>
              <a:t>responsible for WWI.  </a:t>
            </a:r>
            <a:endParaRPr lang="en-US" b="1" u="sng" dirty="0"/>
          </a:p>
          <a:p>
            <a:pPr marL="0" indent="0">
              <a:buNone/>
            </a:pPr>
            <a:r>
              <a:rPr lang="en-US" dirty="0"/>
              <a:t> </a:t>
            </a:r>
            <a:endParaRPr lang="en-US" b="1" dirty="0"/>
          </a:p>
          <a:p>
            <a:pPr marL="0" indent="0">
              <a:buNone/>
            </a:pPr>
            <a:r>
              <a:rPr lang="en-US" dirty="0"/>
              <a:t>*They were </a:t>
            </a:r>
            <a:r>
              <a:rPr lang="en-US" u="sng" dirty="0"/>
              <a:t>forced to pay reparations </a:t>
            </a:r>
            <a:r>
              <a:rPr lang="en-US" dirty="0"/>
              <a:t>totaling 132,000,000,000 in </a:t>
            </a:r>
            <a:r>
              <a:rPr lang="en-US" dirty="0" smtClean="0"/>
              <a:t>gold.  They </a:t>
            </a:r>
            <a:r>
              <a:rPr lang="en-US" dirty="0"/>
              <a:t>lost </a:t>
            </a:r>
            <a:r>
              <a:rPr lang="en-US" u="sng" dirty="0"/>
              <a:t>1/8 of all its land</a:t>
            </a:r>
            <a:r>
              <a:rPr lang="en-US" dirty="0"/>
              <a:t>, all of its colonies, all overseas financial </a:t>
            </a:r>
            <a:r>
              <a:rPr lang="en-US" dirty="0" smtClean="0"/>
              <a:t>assets</a:t>
            </a:r>
            <a:r>
              <a:rPr lang="en-US" dirty="0"/>
              <a:t>, a new map of Europe was carved out of Germany, and </a:t>
            </a:r>
            <a:r>
              <a:rPr lang="en-US" dirty="0" smtClean="0"/>
              <a:t>The </a:t>
            </a:r>
            <a:r>
              <a:rPr lang="en-US" dirty="0"/>
              <a:t>German </a:t>
            </a:r>
            <a:r>
              <a:rPr lang="en-US" u="sng" dirty="0"/>
              <a:t>military was basically non-existent</a:t>
            </a:r>
            <a:r>
              <a:rPr lang="en-US" dirty="0"/>
              <a:t>.  </a:t>
            </a:r>
            <a:endParaRPr lang="en-US" b="1" dirty="0"/>
          </a:p>
          <a:p>
            <a:pPr marL="0" indent="0">
              <a:buNone/>
            </a:pPr>
            <a:r>
              <a:rPr lang="en-US" dirty="0"/>
              <a:t> </a:t>
            </a:r>
            <a:endParaRPr lang="en-US" b="1" dirty="0"/>
          </a:p>
          <a:p>
            <a:pPr marL="0" indent="0">
              <a:buNone/>
            </a:pPr>
            <a:r>
              <a:rPr lang="en-US" dirty="0"/>
              <a:t>*</a:t>
            </a:r>
            <a:r>
              <a:rPr lang="en-US" u="sng" dirty="0"/>
              <a:t>The treaty devastated Germany politically and </a:t>
            </a:r>
            <a:r>
              <a:rPr lang="en-US" u="sng" dirty="0" smtClean="0"/>
              <a:t>economically</a:t>
            </a:r>
            <a:r>
              <a:rPr lang="en-US" u="sng" dirty="0"/>
              <a:t> </a:t>
            </a:r>
            <a:r>
              <a:rPr lang="en-US" u="sng" dirty="0" smtClean="0"/>
              <a:t>which made the country unstable and subject to rule by dictatorship. </a:t>
            </a:r>
          </a:p>
          <a:p>
            <a:pPr marL="0" indent="0">
              <a:buNone/>
            </a:pPr>
            <a:endParaRPr lang="en-US" b="1" u="sng" dirty="0"/>
          </a:p>
          <a:p>
            <a:pPr marL="0" indent="0">
              <a:buNone/>
            </a:pPr>
            <a:r>
              <a:rPr lang="en-US" b="1" u="sng" dirty="0" smtClean="0"/>
              <a:t>The U.S. will refuse to ratify the Versailles Treaty in order to avoid future conflicts.</a:t>
            </a:r>
            <a:endParaRPr lang="en-US" b="1" u="sng" dirty="0"/>
          </a:p>
          <a:p>
            <a:endParaRPr lang="en-US" dirty="0"/>
          </a:p>
        </p:txBody>
      </p:sp>
      <p:pic>
        <p:nvPicPr>
          <p:cNvPr id="4"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51002" y="-152400"/>
            <a:ext cx="4729180" cy="1384995"/>
          </a:xfrm>
          <a:prstGeom prst="rect">
            <a:avLst/>
          </a:prstGeom>
          <a:noFill/>
        </p:spPr>
        <p:txBody>
          <a:bodyPr wrap="none" lIns="91440" tIns="45720" rIns="91440" bIns="45720">
            <a:spAutoFit/>
          </a:bodyPr>
          <a:lstStyle/>
          <a:p>
            <a:pPr algn="ctr"/>
            <a:r>
              <a:rPr lang="en-US"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Composition Book </a:t>
            </a:r>
            <a:r>
              <a:rPr lang="en-US"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en-US"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lgn="ct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Versailles Treaty</a:t>
            </a:r>
            <a:endParaRPr 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87271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0"/>
            <a:ext cx="7772400" cy="1143000"/>
          </a:xfrm>
        </p:spPr>
        <p:txBody>
          <a:bodyPr/>
          <a:lstStyle/>
          <a:p>
            <a:pPr eaLnBrk="1" fontAlgn="auto" hangingPunct="1">
              <a:spcAft>
                <a:spcPts val="0"/>
              </a:spcAft>
              <a:defRPr/>
            </a:pPr>
            <a:r>
              <a:rPr lang="en-US" altLang="en-US" dirty="0" smtClean="0"/>
              <a:t>Fourteen Points</a:t>
            </a:r>
          </a:p>
        </p:txBody>
      </p:sp>
      <p:sp>
        <p:nvSpPr>
          <p:cNvPr id="113667" name="Rectangle 3"/>
          <p:cNvSpPr>
            <a:spLocks noGrp="1" noChangeArrowheads="1"/>
          </p:cNvSpPr>
          <p:nvPr>
            <p:ph type="body" sz="half" idx="1"/>
          </p:nvPr>
        </p:nvSpPr>
        <p:spPr>
          <a:xfrm>
            <a:off x="609600" y="1143000"/>
            <a:ext cx="7086600" cy="5257800"/>
          </a:xfrm>
        </p:spPr>
        <p:txBody>
          <a:bodyPr>
            <a:normAutofit lnSpcReduction="10000"/>
          </a:bodyPr>
          <a:lstStyle/>
          <a:p>
            <a:pPr eaLnBrk="1" hangingPunct="1">
              <a:lnSpc>
                <a:spcPct val="90000"/>
              </a:lnSpc>
              <a:buFontTx/>
              <a:buNone/>
            </a:pPr>
            <a:endParaRPr lang="en-US" altLang="en-US" sz="2400" dirty="0" smtClean="0"/>
          </a:p>
          <a:p>
            <a:pPr eaLnBrk="1" hangingPunct="1">
              <a:lnSpc>
                <a:spcPct val="90000"/>
              </a:lnSpc>
            </a:pPr>
            <a:r>
              <a:rPr lang="en-US" altLang="en-US" sz="2400" dirty="0" smtClean="0"/>
              <a:t>Wilson’s plan for peace was called the </a:t>
            </a:r>
            <a:r>
              <a:rPr lang="en-US" altLang="en-US" sz="2400" u="sng" dirty="0" smtClean="0"/>
              <a:t>Fourteen Points.</a:t>
            </a:r>
          </a:p>
          <a:p>
            <a:pPr eaLnBrk="1" hangingPunct="1">
              <a:lnSpc>
                <a:spcPct val="90000"/>
              </a:lnSpc>
              <a:buFontTx/>
              <a:buNone/>
            </a:pPr>
            <a:endParaRPr lang="en-US" altLang="en-US" sz="2400" u="sng" dirty="0" smtClean="0"/>
          </a:p>
          <a:p>
            <a:pPr eaLnBrk="1" hangingPunct="1">
              <a:lnSpc>
                <a:spcPct val="90000"/>
              </a:lnSpc>
            </a:pPr>
            <a:r>
              <a:rPr lang="en-US" altLang="en-US" sz="2400" dirty="0" smtClean="0"/>
              <a:t> This plan called for an </a:t>
            </a:r>
            <a:r>
              <a:rPr lang="en-US" altLang="en-US" sz="2400" u="sng" dirty="0" smtClean="0"/>
              <a:t>end of secret treaties</a:t>
            </a:r>
            <a:r>
              <a:rPr lang="en-US" altLang="en-US" sz="2400" dirty="0" smtClean="0"/>
              <a:t>, </a:t>
            </a:r>
            <a:r>
              <a:rPr lang="en-US" altLang="en-US" sz="2400" u="sng" dirty="0" smtClean="0"/>
              <a:t>freedom of the seas, reduced armies/navy and a general association of nations.</a:t>
            </a:r>
          </a:p>
          <a:p>
            <a:pPr marL="0" indent="0" eaLnBrk="1" hangingPunct="1">
              <a:lnSpc>
                <a:spcPct val="90000"/>
              </a:lnSpc>
              <a:buNone/>
            </a:pPr>
            <a:endParaRPr lang="en-US" altLang="en-US" sz="2400" u="sng" dirty="0" smtClean="0"/>
          </a:p>
          <a:p>
            <a:pPr>
              <a:lnSpc>
                <a:spcPct val="90000"/>
              </a:lnSpc>
            </a:pPr>
            <a:r>
              <a:rPr lang="en-US" sz="2400" dirty="0" smtClean="0"/>
              <a:t>2. Absolute</a:t>
            </a:r>
            <a:r>
              <a:rPr lang="en-US" sz="2400" dirty="0"/>
              <a:t> freedom of navigation upon the seas, outside territorial waters, alike in peace and in war, except as the seas may be closed in whole or in part by international action for the enforcement of international covenants</a:t>
            </a:r>
            <a:r>
              <a:rPr lang="en-US" sz="2400" dirty="0" smtClean="0"/>
              <a:t>.</a:t>
            </a:r>
          </a:p>
          <a:p>
            <a:pPr>
              <a:lnSpc>
                <a:spcPct val="90000"/>
              </a:lnSpc>
            </a:pPr>
            <a:r>
              <a:rPr lang="en-US" sz="2400" dirty="0" smtClean="0"/>
              <a:t>4. Adequate </a:t>
            </a:r>
            <a:r>
              <a:rPr lang="en-US" sz="2400" dirty="0"/>
              <a:t>guarantees given and taken that national armaments will be reduced to the lowest point consistent with domestic safety.</a:t>
            </a:r>
            <a:endParaRPr lang="en-US" altLang="en-US" sz="2400" u="sng" dirty="0" smtClean="0"/>
          </a:p>
        </p:txBody>
      </p:sp>
      <p:sp>
        <p:nvSpPr>
          <p:cNvPr id="113668" name="Rectangle 7"/>
          <p:cNvSpPr>
            <a:spLocks noChangeArrowheads="1"/>
          </p:cNvSpPr>
          <p:nvPr/>
        </p:nvSpPr>
        <p:spPr bwMode="auto">
          <a:xfrm>
            <a:off x="0" y="305593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850">
            <a:spAutoFit/>
          </a:bodyPr>
          <a:lstStyle>
            <a:lvl1pPr eaLnBrk="0" hangingPunct="0">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eaLnBrk="0" hangingPunct="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eaLnBrk="0" hangingPunct="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eaLnBrk="0" hangingPunct="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eaLnBrk="0" hangingPunct="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100">
                <a:latin typeface="Times New Roman" panose="02020603050405020304" pitchFamily="18" charset="0"/>
              </a:rPr>
              <a:t> </a:t>
            </a:r>
            <a:endParaRPr lang="en-US" altLang="en-US" sz="2400">
              <a:latin typeface="Times New Roman" panose="02020603050405020304" pitchFamily="18" charset="0"/>
            </a:endParaRPr>
          </a:p>
        </p:txBody>
      </p:sp>
      <p:sp>
        <p:nvSpPr>
          <p:cNvPr id="113669" name="Text Box 9"/>
          <p:cNvSpPr txBox="1">
            <a:spLocks noChangeArrowheads="1"/>
          </p:cNvSpPr>
          <p:nvPr/>
        </p:nvSpPr>
        <p:spPr bwMode="auto">
          <a:xfrm>
            <a:off x="5562600" y="5257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eaLnBrk="0" hangingPunct="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eaLnBrk="0" hangingPunct="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eaLnBrk="0" hangingPunct="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eaLnBrk="0" hangingPunct="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eaLnBrk="1" hangingPunct="1">
              <a:spcBef>
                <a:spcPct val="50000"/>
              </a:spcBef>
              <a:buClrTx/>
              <a:buSzTx/>
              <a:buFontTx/>
              <a:buNone/>
            </a:pPr>
            <a:endParaRPr lang="en-US" altLang="en-US" sz="2400">
              <a:latin typeface="Times New Roman" panose="02020603050405020304" pitchFamily="18" charset="0"/>
            </a:endParaRPr>
          </a:p>
        </p:txBody>
      </p:sp>
      <p:pic>
        <p:nvPicPr>
          <p:cNvPr id="113670" name="Picture 7" descr="http://i1238.photobucket.com/albums/ff496/SectionEuro/wwi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8211" y="0"/>
            <a:ext cx="2209800" cy="207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2073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00199" y="228600"/>
            <a:ext cx="6509987" cy="1754326"/>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CONTENT STATEMENT</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#14</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89257" y="5061519"/>
            <a:ext cx="47318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Federal Reserve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07322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381000"/>
            <a:ext cx="8229600" cy="1143000"/>
          </a:xfrm>
        </p:spPr>
        <p:txBody>
          <a:bodyPr>
            <a:noAutofit/>
          </a:bodyPr>
          <a:lstStyle/>
          <a:p>
            <a:pPr algn="l" eaLnBrk="1" hangingPunct="1"/>
            <a:r>
              <a:rPr lang="en-US" altLang="en-US" sz="2400" b="1" dirty="0" smtClean="0"/>
              <a:t>Question:  </a:t>
            </a:r>
            <a:r>
              <a:rPr lang="en-US" altLang="en-US" sz="2400" dirty="0" smtClean="0"/>
              <a:t>Explain how the Federal Reserve System, by </a:t>
            </a:r>
            <a:r>
              <a:rPr lang="en-US" altLang="en-US" sz="2400" b="1" dirty="0"/>
              <a:t> </a:t>
            </a:r>
            <a:r>
              <a:rPr lang="en-US" altLang="en-US" sz="2400" dirty="0" smtClean="0"/>
              <a:t>adjusting the interest rate, attempts to prevent the worst</a:t>
            </a:r>
            <a:r>
              <a:rPr lang="en-US" altLang="en-US" sz="2400" b="1" dirty="0"/>
              <a:t> </a:t>
            </a:r>
            <a:r>
              <a:rPr lang="en-US" altLang="en-US" sz="2400" dirty="0" smtClean="0"/>
              <a:t>consequences of periods of high inflation and economic </a:t>
            </a:r>
            <a:r>
              <a:rPr lang="en-US" altLang="en-US" sz="2400" b="1" dirty="0" smtClean="0"/>
              <a:t/>
            </a:r>
            <a:br>
              <a:rPr lang="en-US" altLang="en-US" sz="2400" b="1" dirty="0" smtClean="0"/>
            </a:br>
            <a:r>
              <a:rPr lang="en-US" altLang="en-US" sz="2400" b="1" dirty="0" smtClean="0"/>
              <a:t>r</a:t>
            </a:r>
            <a:r>
              <a:rPr lang="en-US" altLang="en-US" sz="2400" dirty="0" smtClean="0"/>
              <a:t>ecessions.</a:t>
            </a:r>
            <a:r>
              <a:rPr lang="en-US" altLang="en-US" sz="2400" b="1" dirty="0" smtClean="0"/>
              <a:t/>
            </a:r>
            <a:br>
              <a:rPr lang="en-US" altLang="en-US" sz="2400" b="1" dirty="0" smtClean="0"/>
            </a:br>
            <a:endParaRPr lang="en-US" altLang="en-US" sz="2400" dirty="0" smtClean="0"/>
          </a:p>
        </p:txBody>
      </p:sp>
      <p:sp>
        <p:nvSpPr>
          <p:cNvPr id="10243" name="Content Placeholder 2"/>
          <p:cNvSpPr>
            <a:spLocks noGrp="1"/>
          </p:cNvSpPr>
          <p:nvPr>
            <p:ph idx="1"/>
          </p:nvPr>
        </p:nvSpPr>
        <p:spPr>
          <a:xfrm>
            <a:off x="685800" y="1524000"/>
            <a:ext cx="8305800" cy="4953000"/>
          </a:xfrm>
        </p:spPr>
        <p:txBody>
          <a:bodyPr>
            <a:normAutofit/>
          </a:bodyPr>
          <a:lstStyle/>
          <a:p>
            <a:pPr eaLnBrk="1" hangingPunct="1"/>
            <a:r>
              <a:rPr lang="en-US" altLang="en-US" sz="2000" dirty="0" smtClean="0"/>
              <a:t> All national banks were required to become members.</a:t>
            </a:r>
            <a:endParaRPr lang="en-US" altLang="en-US" sz="2000" b="1" dirty="0" smtClean="0"/>
          </a:p>
          <a:p>
            <a:pPr eaLnBrk="1" hangingPunct="1"/>
            <a:r>
              <a:rPr lang="en-US" altLang="en-US" sz="2000" u="sng" dirty="0" smtClean="0"/>
              <a:t> All Federal Reserve Banks are supervised by a Reserve Board</a:t>
            </a:r>
            <a:r>
              <a:rPr lang="en-US" altLang="en-US" sz="2000" dirty="0" smtClean="0"/>
              <a:t>.</a:t>
            </a:r>
          </a:p>
          <a:p>
            <a:pPr eaLnBrk="1" hangingPunct="1">
              <a:buFontTx/>
              <a:buNone/>
            </a:pPr>
            <a:endParaRPr lang="en-US" altLang="en-US" sz="2000" b="1" dirty="0" smtClean="0"/>
          </a:p>
          <a:p>
            <a:pPr eaLnBrk="1" hangingPunct="1"/>
            <a:r>
              <a:rPr lang="en-US" altLang="en-US" sz="2000" u="sng" dirty="0" smtClean="0"/>
              <a:t> Each regional bank allowed member banks to borrow money to meet short term demands</a:t>
            </a:r>
            <a:r>
              <a:rPr lang="en-US" altLang="en-US" sz="2000" dirty="0" smtClean="0"/>
              <a:t>.  </a:t>
            </a:r>
            <a:r>
              <a:rPr lang="en-US" altLang="en-US" sz="2000" u="sng" dirty="0" smtClean="0"/>
              <a:t>This would help to prevent </a:t>
            </a:r>
            <a:r>
              <a:rPr lang="en-US" altLang="en-US" sz="2000" b="1" u="sng" dirty="0" smtClean="0"/>
              <a:t> </a:t>
            </a:r>
            <a:r>
              <a:rPr lang="en-US" altLang="en-US" sz="2000" u="sng" dirty="0" smtClean="0"/>
              <a:t>bank failures and economic  panic.</a:t>
            </a:r>
          </a:p>
          <a:p>
            <a:pPr eaLnBrk="1" hangingPunct="1">
              <a:buFontTx/>
              <a:buNone/>
            </a:pPr>
            <a:endParaRPr lang="en-US" altLang="en-US" sz="2000" b="1" dirty="0" smtClean="0"/>
          </a:p>
          <a:p>
            <a:pPr eaLnBrk="1" hangingPunct="1"/>
            <a:r>
              <a:rPr lang="en-US" altLang="en-US" sz="2000" dirty="0" smtClean="0"/>
              <a:t> The Federal Reserve created reserve notes that will become</a:t>
            </a:r>
            <a:r>
              <a:rPr lang="en-US" altLang="en-US" sz="2000" b="1" dirty="0" smtClean="0"/>
              <a:t> </a:t>
            </a:r>
            <a:r>
              <a:rPr lang="en-US" altLang="en-US" sz="2000" dirty="0" smtClean="0"/>
              <a:t>that </a:t>
            </a:r>
            <a:r>
              <a:rPr lang="en-US" altLang="en-US" sz="2000" u="sng" dirty="0" smtClean="0"/>
              <a:t>national currency</a:t>
            </a:r>
            <a:r>
              <a:rPr lang="en-US" altLang="en-US" sz="2000" dirty="0" smtClean="0"/>
              <a:t>.  This will allow the </a:t>
            </a:r>
            <a:r>
              <a:rPr lang="en-US" altLang="en-US" sz="2000" u="sng" dirty="0" smtClean="0"/>
              <a:t>reserve to expand</a:t>
            </a:r>
            <a:r>
              <a:rPr lang="en-US" altLang="en-US" sz="2000" b="1" u="sng" dirty="0" smtClean="0"/>
              <a:t> </a:t>
            </a:r>
            <a:r>
              <a:rPr lang="en-US" altLang="en-US" sz="2000" u="sng" dirty="0" smtClean="0"/>
              <a:t>or contract the amount of money in circulation according to</a:t>
            </a:r>
            <a:r>
              <a:rPr lang="en-US" altLang="en-US" sz="2000" b="1" u="sng" dirty="0" smtClean="0"/>
              <a:t> </a:t>
            </a:r>
            <a:r>
              <a:rPr lang="en-US" altLang="en-US" sz="2000" u="sng" dirty="0" smtClean="0"/>
              <a:t>business needs</a:t>
            </a:r>
            <a:r>
              <a:rPr lang="en-US" altLang="en-US" sz="2000" dirty="0" smtClean="0"/>
              <a:t>.</a:t>
            </a:r>
          </a:p>
          <a:p>
            <a:pPr eaLnBrk="1" hangingPunct="1">
              <a:buFontTx/>
              <a:buNone/>
            </a:pPr>
            <a:endParaRPr lang="en-US" altLang="en-US" sz="2000" b="1" dirty="0" smtClean="0"/>
          </a:p>
          <a:p>
            <a:pPr eaLnBrk="1" hangingPunct="1"/>
            <a:r>
              <a:rPr lang="en-US" altLang="en-US" sz="2000" dirty="0" smtClean="0"/>
              <a:t> The Federal Reserve Bank can </a:t>
            </a:r>
            <a:r>
              <a:rPr lang="en-US" altLang="en-US" sz="2000" u="sng" dirty="0" smtClean="0"/>
              <a:t>decrease the interest rate </a:t>
            </a:r>
            <a:r>
              <a:rPr lang="en-US" altLang="en-US" sz="2000" dirty="0" smtClean="0"/>
              <a:t>in</a:t>
            </a:r>
            <a:r>
              <a:rPr lang="en-US" altLang="en-US" sz="2000" b="1" dirty="0" smtClean="0"/>
              <a:t> </a:t>
            </a:r>
            <a:r>
              <a:rPr lang="en-US" altLang="en-US" sz="2000" dirty="0" smtClean="0"/>
              <a:t>times of </a:t>
            </a:r>
            <a:r>
              <a:rPr lang="en-US" altLang="en-US" sz="2000" u="sng" dirty="0" smtClean="0"/>
              <a:t>inflation or economic recession </a:t>
            </a:r>
            <a:r>
              <a:rPr lang="en-US" altLang="en-US" sz="2000" dirty="0" smtClean="0"/>
              <a:t>in order to </a:t>
            </a:r>
            <a:r>
              <a:rPr lang="en-US" altLang="en-US" sz="2000" u="sng" dirty="0" smtClean="0"/>
              <a:t>put more money in the hands of the public.</a:t>
            </a:r>
            <a:endParaRPr lang="en-US" altLang="en-US" sz="2000" b="1" u="sng" dirty="0" smtClean="0"/>
          </a:p>
          <a:p>
            <a:pPr eaLnBrk="1" hangingPunct="1">
              <a:buFontTx/>
              <a:buNone/>
            </a:pPr>
            <a:endParaRPr lang="en-US" altLang="en-US" sz="2000" b="1" dirty="0" smtClean="0"/>
          </a:p>
          <a:p>
            <a:pPr marL="0" indent="0" eaLnBrk="1" hangingPunct="1">
              <a:buNone/>
            </a:pPr>
            <a:endParaRPr lang="en-US" altLang="en-US" sz="2000" dirty="0" smtClean="0"/>
          </a:p>
        </p:txBody>
      </p:sp>
      <p:pic>
        <p:nvPicPr>
          <p:cNvPr id="4"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685800"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2900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9392" y="228600"/>
            <a:ext cx="5485220" cy="2154436"/>
          </a:xfrm>
          <a:prstGeom prst="rect">
            <a:avLst/>
          </a:prstGeom>
          <a:noFill/>
        </p:spPr>
        <p:txBody>
          <a:bodyPr wrap="none" lIns="91440" tIns="45720" rIns="91440" bIns="45720">
            <a:spAutoFit/>
          </a:bodyPr>
          <a:lstStyle/>
          <a:p>
            <a:pPr algn="ctr"/>
            <a:r>
              <a:rPr lang="en-US" sz="8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1950’s</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From Decade Days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Rectangle 4"/>
          <p:cNvSpPr/>
          <p:nvPr/>
        </p:nvSpPr>
        <p:spPr>
          <a:xfrm>
            <a:off x="3886200" y="2590800"/>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15</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0825564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70852"/>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15229" y="3733800"/>
            <a:ext cx="760894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CIVIL RIGHTS MOVEMENT</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16</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18393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3854"/>
            <a:ext cx="9190179" cy="6871853"/>
          </a:xfrm>
        </p:spPr>
      </p:pic>
      <p:sp>
        <p:nvSpPr>
          <p:cNvPr id="13" name="TextBox 12"/>
          <p:cNvSpPr txBox="1"/>
          <p:nvPr/>
        </p:nvSpPr>
        <p:spPr>
          <a:xfrm>
            <a:off x="2438400" y="846138"/>
            <a:ext cx="4800600" cy="584775"/>
          </a:xfrm>
          <a:prstGeom prst="rect">
            <a:avLst/>
          </a:prstGeom>
          <a:noFill/>
        </p:spPr>
        <p:txBody>
          <a:bodyPr wrap="square" rtlCol="0">
            <a:spAutoFit/>
          </a:bodyPr>
          <a:lstStyle/>
          <a:p>
            <a:r>
              <a:rPr lang="en-US" sz="3200" b="1" dirty="0" smtClean="0"/>
              <a:t>CONTENT STATEMENT 1:</a:t>
            </a:r>
            <a:endParaRPr lang="en-US" sz="3200" b="1" dirty="0"/>
          </a:p>
        </p:txBody>
      </p:sp>
      <p:sp>
        <p:nvSpPr>
          <p:cNvPr id="6" name="TextBox 5"/>
          <p:cNvSpPr txBox="1"/>
          <p:nvPr/>
        </p:nvSpPr>
        <p:spPr>
          <a:xfrm>
            <a:off x="1143000" y="1838108"/>
            <a:ext cx="7010400" cy="830997"/>
          </a:xfrm>
          <a:prstGeom prst="rect">
            <a:avLst/>
          </a:prstGeom>
          <a:noFill/>
        </p:spPr>
        <p:txBody>
          <a:bodyPr wrap="square" rtlCol="0">
            <a:spAutoFit/>
          </a:bodyPr>
          <a:lstStyle/>
          <a:p>
            <a:r>
              <a:rPr lang="en-US" sz="2400" dirty="0"/>
              <a:t>What if Democratic Party officeholders had not been restored to power in the South after Reconstruction? </a:t>
            </a:r>
          </a:p>
        </p:txBody>
      </p:sp>
      <p:sp>
        <p:nvSpPr>
          <p:cNvPr id="7" name="TextBox 6"/>
          <p:cNvSpPr txBox="1"/>
          <p:nvPr/>
        </p:nvSpPr>
        <p:spPr>
          <a:xfrm>
            <a:off x="1143000" y="3200400"/>
            <a:ext cx="6705600" cy="461665"/>
          </a:xfrm>
          <a:prstGeom prst="rect">
            <a:avLst/>
          </a:prstGeom>
          <a:noFill/>
        </p:spPr>
        <p:txBody>
          <a:bodyPr wrap="square" rtlCol="0">
            <a:spAutoFit/>
          </a:bodyPr>
          <a:lstStyle/>
          <a:p>
            <a:r>
              <a:rPr lang="en-US" sz="2400" dirty="0"/>
              <a:t>What if the U.S. had joined the League of Nations? </a:t>
            </a:r>
          </a:p>
        </p:txBody>
      </p:sp>
      <p:sp>
        <p:nvSpPr>
          <p:cNvPr id="8" name="TextBox 7"/>
          <p:cNvSpPr txBox="1"/>
          <p:nvPr/>
        </p:nvSpPr>
        <p:spPr>
          <a:xfrm>
            <a:off x="1143000" y="4193360"/>
            <a:ext cx="6705600" cy="830997"/>
          </a:xfrm>
          <a:prstGeom prst="rect">
            <a:avLst/>
          </a:prstGeom>
          <a:noFill/>
        </p:spPr>
        <p:txBody>
          <a:bodyPr wrap="square" rtlCol="0">
            <a:spAutoFit/>
          </a:bodyPr>
          <a:lstStyle/>
          <a:p>
            <a:r>
              <a:rPr lang="en-US" sz="2400" dirty="0"/>
              <a:t>What if Truman had not ordered atomic bombs dropped on Japan?</a:t>
            </a:r>
          </a:p>
        </p:txBody>
      </p:sp>
    </p:spTree>
    <p:extLst>
      <p:ext uri="{BB962C8B-B14F-4D97-AF65-F5344CB8AC3E}">
        <p14:creationId xmlns:p14="http://schemas.microsoft.com/office/powerpoint/2010/main" val="164189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447800" y="-20782"/>
            <a:ext cx="7772400" cy="1143000"/>
          </a:xfrm>
        </p:spPr>
        <p:txBody>
          <a:bodyPr/>
          <a:lstStyle/>
          <a:p>
            <a:pPr algn="l" eaLnBrk="1" hangingPunct="1"/>
            <a:r>
              <a:rPr lang="en-US" altLang="en-US" sz="2400" b="1" smtClean="0"/>
              <a:t>OGT Question</a:t>
            </a:r>
            <a:r>
              <a:rPr lang="en-US" altLang="en-US" sz="2400" smtClean="0"/>
              <a:t>:  What is civil disobedience?  Give an example.</a:t>
            </a:r>
          </a:p>
        </p:txBody>
      </p:sp>
      <p:sp>
        <p:nvSpPr>
          <p:cNvPr id="36867" name="Rectangle 3"/>
          <p:cNvSpPr>
            <a:spLocks noGrp="1" noChangeArrowheads="1"/>
          </p:cNvSpPr>
          <p:nvPr>
            <p:ph type="body" idx="4294967295"/>
          </p:nvPr>
        </p:nvSpPr>
        <p:spPr>
          <a:xfrm>
            <a:off x="720436" y="990600"/>
            <a:ext cx="8305800" cy="5334000"/>
          </a:xfrm>
        </p:spPr>
        <p:txBody>
          <a:bodyPr/>
          <a:lstStyle/>
          <a:p>
            <a:pPr eaLnBrk="1" hangingPunct="1">
              <a:lnSpc>
                <a:spcPct val="80000"/>
              </a:lnSpc>
            </a:pPr>
            <a:r>
              <a:rPr lang="en-US" altLang="en-US" sz="2400" u="sng" dirty="0" smtClean="0"/>
              <a:t>Civil Disobedience is the active refusal to obey certain laws, demands and commands of a government, or of an occupying international power, using no form of violence. </a:t>
            </a:r>
          </a:p>
          <a:p>
            <a:pPr eaLnBrk="1" hangingPunct="1">
              <a:lnSpc>
                <a:spcPct val="80000"/>
              </a:lnSpc>
            </a:pPr>
            <a:r>
              <a:rPr lang="en-US" altLang="en-US" sz="2400" dirty="0" smtClean="0"/>
              <a:t>It is one of the primary methods of nonviolent resistance </a:t>
            </a:r>
          </a:p>
          <a:p>
            <a:pPr eaLnBrk="1" hangingPunct="1">
              <a:lnSpc>
                <a:spcPct val="80000"/>
              </a:lnSpc>
              <a:buFontTx/>
              <a:buNone/>
            </a:pPr>
            <a:endParaRPr lang="en-US" altLang="en-US" sz="2400" dirty="0" smtClean="0"/>
          </a:p>
          <a:p>
            <a:pPr eaLnBrk="1" hangingPunct="1">
              <a:lnSpc>
                <a:spcPct val="80000"/>
              </a:lnSpc>
              <a:buFontTx/>
              <a:buNone/>
            </a:pPr>
            <a:r>
              <a:rPr lang="en-US" altLang="en-US" sz="2400" b="1" dirty="0" smtClean="0"/>
              <a:t>Examples:</a:t>
            </a:r>
          </a:p>
          <a:p>
            <a:pPr eaLnBrk="1" hangingPunct="1">
              <a:lnSpc>
                <a:spcPct val="80000"/>
              </a:lnSpc>
              <a:buFontTx/>
              <a:buNone/>
            </a:pPr>
            <a:endParaRPr lang="en-US" altLang="en-US" sz="2400" b="1" dirty="0" smtClean="0"/>
          </a:p>
          <a:p>
            <a:pPr eaLnBrk="1" hangingPunct="1">
              <a:lnSpc>
                <a:spcPct val="80000"/>
              </a:lnSpc>
              <a:buFontTx/>
              <a:buNone/>
            </a:pPr>
            <a:r>
              <a:rPr lang="en-US" altLang="en-US" sz="2400" dirty="0" smtClean="0"/>
              <a:t>Gandhi’s independence movement in India.</a:t>
            </a:r>
          </a:p>
          <a:p>
            <a:pPr eaLnBrk="1" hangingPunct="1">
              <a:lnSpc>
                <a:spcPct val="80000"/>
              </a:lnSpc>
              <a:buFontTx/>
              <a:buNone/>
            </a:pPr>
            <a:r>
              <a:rPr lang="en-US" altLang="en-US" sz="2400" dirty="0" smtClean="0"/>
              <a:t>Civil Rights Movement:</a:t>
            </a:r>
          </a:p>
          <a:p>
            <a:pPr eaLnBrk="1" hangingPunct="1">
              <a:lnSpc>
                <a:spcPct val="80000"/>
              </a:lnSpc>
              <a:buFontTx/>
              <a:buNone/>
            </a:pPr>
            <a:r>
              <a:rPr lang="en-US" altLang="en-US" sz="2400" dirty="0" smtClean="0"/>
              <a:t>    -sit ins</a:t>
            </a:r>
          </a:p>
          <a:p>
            <a:pPr eaLnBrk="1" hangingPunct="1">
              <a:lnSpc>
                <a:spcPct val="80000"/>
              </a:lnSpc>
              <a:buFontTx/>
              <a:buNone/>
            </a:pPr>
            <a:r>
              <a:rPr lang="en-US" altLang="en-US" sz="2400" dirty="0" smtClean="0"/>
              <a:t>    -freedom rides</a:t>
            </a:r>
          </a:p>
          <a:p>
            <a:pPr eaLnBrk="1" hangingPunct="1">
              <a:lnSpc>
                <a:spcPct val="80000"/>
              </a:lnSpc>
              <a:buFontTx/>
              <a:buNone/>
            </a:pPr>
            <a:endParaRPr lang="en-US" altLang="en-US" sz="2400" dirty="0" smtClean="0"/>
          </a:p>
          <a:p>
            <a:pPr eaLnBrk="1" hangingPunct="1">
              <a:lnSpc>
                <a:spcPct val="80000"/>
              </a:lnSpc>
              <a:buFontTx/>
              <a:buNone/>
            </a:pPr>
            <a:r>
              <a:rPr lang="en-US" altLang="en-US" sz="2400" dirty="0" smtClean="0"/>
              <a:t>Is a boycott civil disobedience?</a:t>
            </a:r>
          </a:p>
          <a:p>
            <a:pPr eaLnBrk="1" hangingPunct="1">
              <a:lnSpc>
                <a:spcPct val="80000"/>
              </a:lnSpc>
              <a:buFontTx/>
              <a:buNone/>
            </a:pPr>
            <a:r>
              <a:rPr lang="en-US" altLang="en-US" sz="2400" dirty="0" smtClean="0"/>
              <a:t>Is a march civil disobedience?</a:t>
            </a:r>
          </a:p>
          <a:p>
            <a:pPr eaLnBrk="1" hangingPunct="1">
              <a:lnSpc>
                <a:spcPct val="80000"/>
              </a:lnSpc>
              <a:buFontTx/>
              <a:buNone/>
            </a:pPr>
            <a:endParaRPr lang="en-US" altLang="en-US" sz="2400" b="1" dirty="0" smtClean="0"/>
          </a:p>
        </p:txBody>
      </p:sp>
      <p:pic>
        <p:nvPicPr>
          <p:cNvPr id="36868" name="Picture 5" descr="View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38600"/>
            <a:ext cx="312420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allpaperpanda.com/wallpapers/5Tj/9K8/5Tj9K88T8.jpg"/>
          <p:cNvPicPr>
            <a:picLocks noChangeAspect="1" noChangeArrowheads="1"/>
          </p:cNvPicPr>
          <p:nvPr/>
        </p:nvPicPr>
        <p:blipFill rotWithShape="1">
          <a:blip r:embed="rId4">
            <a:extLst>
              <a:ext uri="{28A0092B-C50C-407E-A947-70E740481C1C}">
                <a14:useLocalDpi xmlns:a14="http://schemas.microsoft.com/office/drawing/2010/main" val="0"/>
              </a:ext>
            </a:extLst>
          </a:blip>
          <a:srcRect r="90036"/>
          <a:stretch/>
        </p:blipFill>
        <p:spPr bwMode="auto">
          <a:xfrm>
            <a:off x="-228600" y="-136525"/>
            <a:ext cx="949036"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122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686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86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6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86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867">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867">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86691" y="609600"/>
            <a:ext cx="8229600" cy="1143000"/>
          </a:xfrm>
        </p:spPr>
        <p:txBody>
          <a:bodyPr>
            <a:normAutofit fontScale="90000"/>
          </a:bodyPr>
          <a:lstStyle/>
          <a:p>
            <a:r>
              <a:rPr lang="en-US" altLang="en-US" sz="2400" dirty="0" smtClean="0"/>
              <a:t>Summarize the struggle for racial and gender equality and the extension of civil rights that occurred in the United States in the postwar period.</a:t>
            </a:r>
            <a:br>
              <a:rPr lang="en-US" altLang="en-US" sz="2400" dirty="0" smtClean="0"/>
            </a:br>
            <a:endParaRPr lang="en-US" altLang="en-US" sz="2400" dirty="0" smtClean="0"/>
          </a:p>
        </p:txBody>
      </p:sp>
      <p:sp>
        <p:nvSpPr>
          <p:cNvPr id="26627" name="Content Placeholder 2"/>
          <p:cNvSpPr>
            <a:spLocks noGrp="1"/>
          </p:cNvSpPr>
          <p:nvPr>
            <p:ph idx="1"/>
          </p:nvPr>
        </p:nvSpPr>
        <p:spPr>
          <a:xfrm>
            <a:off x="1524000" y="1752600"/>
            <a:ext cx="4953000" cy="4754563"/>
          </a:xfrm>
        </p:spPr>
        <p:txBody>
          <a:bodyPr>
            <a:normAutofit fontScale="92500" lnSpcReduction="20000"/>
          </a:bodyPr>
          <a:lstStyle/>
          <a:p>
            <a:r>
              <a:rPr lang="en-US" altLang="en-US" sz="2600" dirty="0" smtClean="0"/>
              <a:t>Jim Crow</a:t>
            </a:r>
          </a:p>
          <a:p>
            <a:r>
              <a:rPr lang="en-US" altLang="en-US" sz="2600" dirty="0" smtClean="0"/>
              <a:t>Brown v. the Board</a:t>
            </a:r>
          </a:p>
          <a:p>
            <a:r>
              <a:rPr lang="en-US" altLang="en-US" sz="2600" dirty="0" smtClean="0"/>
              <a:t>Emmett Till</a:t>
            </a:r>
          </a:p>
          <a:p>
            <a:r>
              <a:rPr lang="en-US" altLang="en-US" sz="2600" dirty="0" smtClean="0"/>
              <a:t>Montgomery Bus Boycott</a:t>
            </a:r>
          </a:p>
          <a:p>
            <a:r>
              <a:rPr lang="en-US" altLang="en-US" sz="2600" dirty="0" smtClean="0"/>
              <a:t>Little Rock</a:t>
            </a:r>
          </a:p>
          <a:p>
            <a:r>
              <a:rPr lang="en-US" altLang="en-US" sz="2600" dirty="0" smtClean="0"/>
              <a:t>Sit ins</a:t>
            </a:r>
          </a:p>
          <a:p>
            <a:r>
              <a:rPr lang="en-US" altLang="en-US" sz="2600" dirty="0" smtClean="0"/>
              <a:t>Freedom Rides</a:t>
            </a:r>
          </a:p>
          <a:p>
            <a:r>
              <a:rPr lang="en-US" altLang="en-US" sz="2600" dirty="0" smtClean="0"/>
              <a:t>March on Washington</a:t>
            </a:r>
          </a:p>
          <a:p>
            <a:r>
              <a:rPr lang="en-US" altLang="en-US" sz="2600" dirty="0" smtClean="0"/>
              <a:t>Mississippi</a:t>
            </a:r>
          </a:p>
          <a:p>
            <a:r>
              <a:rPr lang="en-US" altLang="en-US" sz="2600" dirty="0" smtClean="0"/>
              <a:t>Birmingham</a:t>
            </a:r>
          </a:p>
          <a:p>
            <a:r>
              <a:rPr lang="en-US" altLang="en-US" sz="2600" dirty="0" smtClean="0"/>
              <a:t>Freedom Summer</a:t>
            </a:r>
          </a:p>
          <a:p>
            <a:r>
              <a:rPr lang="en-US" altLang="en-US" sz="2600" dirty="0" smtClean="0"/>
              <a:t>Selma</a:t>
            </a:r>
          </a:p>
          <a:p>
            <a:endParaRPr lang="en-US" altLang="en-US" sz="2400" dirty="0" smtClean="0"/>
          </a:p>
          <a:p>
            <a:endParaRPr lang="en-US" altLang="en-US" sz="2400" dirty="0" smtClean="0"/>
          </a:p>
          <a:p>
            <a:endParaRPr lang="en-US" altLang="en-US" sz="2400" dirty="0" smtClean="0"/>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24000"/>
            <a:ext cx="29178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5243945" y="4267200"/>
            <a:ext cx="49530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sz="2400" kern="0" dirty="0" smtClean="0"/>
              <a:t>Malcolm X</a:t>
            </a:r>
          </a:p>
          <a:p>
            <a:pPr>
              <a:defRPr/>
            </a:pPr>
            <a:r>
              <a:rPr lang="en-US" sz="2400" kern="0" dirty="0" smtClean="0"/>
              <a:t>Black Separatism </a:t>
            </a:r>
          </a:p>
          <a:p>
            <a:pPr>
              <a:defRPr/>
            </a:pPr>
            <a:r>
              <a:rPr lang="en-US" sz="2400" kern="0" dirty="0" smtClean="0"/>
              <a:t>Black Power</a:t>
            </a:r>
          </a:p>
          <a:p>
            <a:pPr>
              <a:defRPr/>
            </a:pPr>
            <a:r>
              <a:rPr lang="en-US" sz="2400" kern="0" dirty="0" smtClean="0"/>
              <a:t>Black Panthers</a:t>
            </a:r>
          </a:p>
          <a:p>
            <a:pPr>
              <a:defRPr/>
            </a:pPr>
            <a:r>
              <a:rPr lang="en-US" sz="2400" kern="0" dirty="0" smtClean="0"/>
              <a:t>Watts Riots</a:t>
            </a:r>
          </a:p>
          <a:p>
            <a:pPr>
              <a:defRPr/>
            </a:pPr>
            <a:endParaRPr lang="en-US" sz="2400" kern="0" dirty="0" smtClean="0"/>
          </a:p>
          <a:p>
            <a:pPr>
              <a:defRPr/>
            </a:pPr>
            <a:endParaRPr lang="en-US" sz="2400" kern="0" dirty="0" smtClean="0"/>
          </a:p>
          <a:p>
            <a:pPr>
              <a:defRPr/>
            </a:pPr>
            <a:endParaRPr lang="en-US" sz="2400" kern="0" dirty="0"/>
          </a:p>
        </p:txBody>
      </p:sp>
      <p:pic>
        <p:nvPicPr>
          <p:cNvPr id="6" name="Picture 2" descr="http://wallpaperpanda.com/wallpapers/5Tj/9K8/5Tj9K88T8.jpg"/>
          <p:cNvPicPr>
            <a:picLocks noChangeAspect="1" noChangeArrowheads="1"/>
          </p:cNvPicPr>
          <p:nvPr/>
        </p:nvPicPr>
        <p:blipFill rotWithShape="1">
          <a:blip r:embed="rId4">
            <a:extLst>
              <a:ext uri="{28A0092B-C50C-407E-A947-70E740481C1C}">
                <a14:useLocalDpi xmlns:a14="http://schemas.microsoft.com/office/drawing/2010/main" val="0"/>
              </a:ext>
            </a:extLst>
          </a:blip>
          <a:srcRect r="90036"/>
          <a:stretch/>
        </p:blipFill>
        <p:spPr bwMode="auto">
          <a:xfrm>
            <a:off x="-228600" y="-136525"/>
            <a:ext cx="949036" cy="7143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505200" y="-122670"/>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7558476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
            <a:ext cx="7696200" cy="7086600"/>
          </a:xfrm>
        </p:spPr>
        <p:txBody>
          <a:bodyPr>
            <a:normAutofit fontScale="85000" lnSpcReduction="20000"/>
          </a:bodyPr>
          <a:lstStyle/>
          <a:p>
            <a:r>
              <a:rPr lang="en-US" b="1" dirty="0" smtClean="0"/>
              <a:t>Jim Crow:  </a:t>
            </a:r>
            <a:r>
              <a:rPr lang="en-US" dirty="0" smtClean="0"/>
              <a:t>laws that segregated the South after the Civil War.</a:t>
            </a:r>
          </a:p>
          <a:p>
            <a:r>
              <a:rPr lang="en-US" b="1" dirty="0" smtClean="0"/>
              <a:t>Brown v. the Board:  </a:t>
            </a:r>
            <a:r>
              <a:rPr lang="en-US" dirty="0" smtClean="0"/>
              <a:t>Court case that overturned the Plessy v. Ferguson case that created “Separate but Equal”.</a:t>
            </a:r>
          </a:p>
          <a:p>
            <a:r>
              <a:rPr lang="en-US" b="1" dirty="0" smtClean="0"/>
              <a:t>Emmett Till:  </a:t>
            </a:r>
            <a:r>
              <a:rPr lang="en-US" dirty="0" smtClean="0"/>
              <a:t>young man from Chicago who went to the South and was lynched.</a:t>
            </a:r>
          </a:p>
          <a:p>
            <a:r>
              <a:rPr lang="en-US" b="1" dirty="0" smtClean="0"/>
              <a:t>Montgomery Bus Boycott:  </a:t>
            </a:r>
            <a:r>
              <a:rPr lang="en-US" dirty="0" smtClean="0"/>
              <a:t>started with Rosa Parks, sparked the whole movement, introduced Dr. King.</a:t>
            </a:r>
          </a:p>
          <a:p>
            <a:r>
              <a:rPr lang="en-US" b="1" dirty="0" smtClean="0"/>
              <a:t>Little Rock:  </a:t>
            </a:r>
            <a:r>
              <a:rPr lang="en-US" dirty="0" smtClean="0"/>
              <a:t>first major test of the Brown v. Board ruling to desegregate the schools.</a:t>
            </a:r>
          </a:p>
          <a:p>
            <a:r>
              <a:rPr lang="en-US" b="1" dirty="0" smtClean="0"/>
              <a:t>Sit ins:  </a:t>
            </a:r>
            <a:r>
              <a:rPr lang="en-US" dirty="0" smtClean="0"/>
              <a:t>to protest the segregated lunch counters, organized by young people.</a:t>
            </a:r>
          </a:p>
          <a:p>
            <a:r>
              <a:rPr lang="en-US" b="1" dirty="0" smtClean="0"/>
              <a:t>Freedom Rides:  </a:t>
            </a:r>
            <a:r>
              <a:rPr lang="en-US" dirty="0" smtClean="0"/>
              <a:t>to desegregate the interstate busing system.</a:t>
            </a:r>
          </a:p>
          <a:p>
            <a:r>
              <a:rPr lang="en-US" dirty="0" smtClean="0"/>
              <a:t>Selma:  march for voting rights, march broken up with violence.</a:t>
            </a:r>
          </a:p>
          <a:p>
            <a:endParaRPr lang="en-US" dirty="0"/>
          </a:p>
        </p:txBody>
      </p:sp>
      <p:pic>
        <p:nvPicPr>
          <p:cNvPr id="4"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4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0600" y="1066800"/>
            <a:ext cx="7696200" cy="5059363"/>
          </a:xfrm>
        </p:spPr>
        <p:txBody>
          <a:bodyPr>
            <a:normAutofit fontScale="92500" lnSpcReduction="20000"/>
          </a:bodyPr>
          <a:lstStyle/>
          <a:p>
            <a:endParaRPr lang="en-US" dirty="0"/>
          </a:p>
          <a:p>
            <a:r>
              <a:rPr lang="en-US" b="1" dirty="0"/>
              <a:t>Malcolm X:</a:t>
            </a:r>
            <a:r>
              <a:rPr lang="en-US" dirty="0"/>
              <a:t>  black separatist, seen as a radical, visited Mecca, assassinated.</a:t>
            </a:r>
          </a:p>
          <a:p>
            <a:r>
              <a:rPr lang="en-US" b="1" dirty="0"/>
              <a:t>Black Separatism:  </a:t>
            </a:r>
            <a:r>
              <a:rPr lang="en-US" dirty="0"/>
              <a:t>whites will never view blacks as equal, set up a separate society.</a:t>
            </a:r>
          </a:p>
          <a:p>
            <a:r>
              <a:rPr lang="en-US" b="1" dirty="0"/>
              <a:t>Black Power: </a:t>
            </a:r>
            <a:r>
              <a:rPr lang="en-US" dirty="0"/>
              <a:t> viewed more as a radical part of the movement.</a:t>
            </a:r>
          </a:p>
          <a:p>
            <a:r>
              <a:rPr lang="en-US" b="1" dirty="0"/>
              <a:t>Black Panthers:  </a:t>
            </a:r>
            <a:r>
              <a:rPr lang="en-US" dirty="0"/>
              <a:t>political group trying to keep the peace in LA and watch for police brutality.</a:t>
            </a:r>
          </a:p>
          <a:p>
            <a:r>
              <a:rPr lang="en-US" b="1" dirty="0"/>
              <a:t>Watts Riots:</a:t>
            </a:r>
            <a:r>
              <a:rPr lang="en-US" dirty="0"/>
              <a:t>  broke out after a police related death.</a:t>
            </a:r>
          </a:p>
          <a:p>
            <a:endParaRPr lang="en-US" dirty="0"/>
          </a:p>
        </p:txBody>
      </p:sp>
      <p:pic>
        <p:nvPicPr>
          <p:cNvPr id="4"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6278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1" y="3124200"/>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63859" y="762000"/>
            <a:ext cx="458266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COLD WAR</a:t>
            </a:r>
          </a:p>
          <a:p>
            <a:pPr algn="ct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232549" y="1590257"/>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17</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3149807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62" y="1295400"/>
            <a:ext cx="9171710" cy="4549337"/>
          </a:xfrm>
          <a:prstGeom prst="rect">
            <a:avLst/>
          </a:prstGeom>
        </p:spPr>
      </p:pic>
      <p:sp>
        <p:nvSpPr>
          <p:cNvPr id="15" name="TextBox 14"/>
          <p:cNvSpPr txBox="1"/>
          <p:nvPr/>
        </p:nvSpPr>
        <p:spPr>
          <a:xfrm>
            <a:off x="2667000" y="2474259"/>
            <a:ext cx="4267200" cy="461665"/>
          </a:xfrm>
          <a:prstGeom prst="rect">
            <a:avLst/>
          </a:prstGeom>
          <a:noFill/>
        </p:spPr>
        <p:txBody>
          <a:bodyPr wrap="square" rtlCol="0">
            <a:spAutoFit/>
          </a:bodyPr>
          <a:lstStyle/>
          <a:p>
            <a:r>
              <a:rPr lang="en-US" sz="2400" b="1" dirty="0" smtClean="0"/>
              <a:t>EXPECTATIONS FOR LEARNING:</a:t>
            </a:r>
            <a:endParaRPr lang="en-US" sz="2400" b="1" dirty="0"/>
          </a:p>
        </p:txBody>
      </p:sp>
      <p:sp>
        <p:nvSpPr>
          <p:cNvPr id="7" name="Rectangle 6"/>
          <p:cNvSpPr/>
          <p:nvPr/>
        </p:nvSpPr>
        <p:spPr>
          <a:xfrm>
            <a:off x="877453" y="4634449"/>
            <a:ext cx="7389087" cy="369332"/>
          </a:xfrm>
          <a:prstGeom prst="rect">
            <a:avLst/>
          </a:prstGeom>
        </p:spPr>
        <p:txBody>
          <a:bodyPr wrap="square">
            <a:spAutoFit/>
          </a:bodyPr>
          <a:lstStyle/>
          <a:p>
            <a:r>
              <a:rPr lang="en-US" dirty="0" smtClean="0"/>
              <a:t> </a:t>
            </a:r>
            <a:endParaRPr lang="en-US" sz="2400" dirty="0"/>
          </a:p>
        </p:txBody>
      </p:sp>
      <p:sp>
        <p:nvSpPr>
          <p:cNvPr id="3" name="Rectangle 2"/>
          <p:cNvSpPr/>
          <p:nvPr/>
        </p:nvSpPr>
        <p:spPr>
          <a:xfrm>
            <a:off x="1236520" y="3185022"/>
            <a:ext cx="7128160" cy="1200329"/>
          </a:xfrm>
          <a:prstGeom prst="rect">
            <a:avLst/>
          </a:prstGeom>
        </p:spPr>
        <p:txBody>
          <a:bodyPr wrap="square">
            <a:spAutoFit/>
          </a:bodyPr>
          <a:lstStyle/>
          <a:p>
            <a:r>
              <a:rPr lang="en-US" sz="2400" dirty="0" smtClean="0"/>
              <a:t>Understand the causes of the Cold War.  Analyze </a:t>
            </a:r>
            <a:r>
              <a:rPr lang="en-US" sz="2400" dirty="0"/>
              <a:t>the policy of containment the United States followed during the Cold War in response to the spread of communism</a:t>
            </a:r>
            <a:r>
              <a:rPr lang="en-US" dirty="0"/>
              <a:t>.</a:t>
            </a:r>
          </a:p>
        </p:txBody>
      </p:sp>
    </p:spTree>
    <p:extLst>
      <p:ext uri="{BB962C8B-B14F-4D97-AF65-F5344CB8AC3E}">
        <p14:creationId xmlns:p14="http://schemas.microsoft.com/office/powerpoint/2010/main" val="38699533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066800" y="304800"/>
            <a:ext cx="7810500" cy="6019800"/>
          </a:xfrm>
        </p:spPr>
        <p:txBody>
          <a:bodyPr>
            <a:normAutofit lnSpcReduction="10000"/>
          </a:bodyPr>
          <a:lstStyle/>
          <a:p>
            <a:pPr eaLnBrk="1" hangingPunct="1">
              <a:lnSpc>
                <a:spcPct val="80000"/>
              </a:lnSpc>
              <a:buFontTx/>
              <a:buNone/>
            </a:pPr>
            <a:r>
              <a:rPr lang="en-US" altLang="en-US" sz="3600" b="1" dirty="0" smtClean="0"/>
              <a:t>THE COLD WAR-</a:t>
            </a:r>
          </a:p>
          <a:p>
            <a:pPr eaLnBrk="1" hangingPunct="1">
              <a:lnSpc>
                <a:spcPct val="80000"/>
              </a:lnSpc>
              <a:buFontTx/>
              <a:buNone/>
            </a:pPr>
            <a:endParaRPr lang="en-US" altLang="en-US" sz="2000" b="1" dirty="0" smtClean="0"/>
          </a:p>
          <a:p>
            <a:pPr eaLnBrk="1" hangingPunct="1">
              <a:lnSpc>
                <a:spcPct val="80000"/>
              </a:lnSpc>
              <a:buFontTx/>
              <a:buNone/>
            </a:pPr>
            <a:r>
              <a:rPr lang="en-US" altLang="en-US" sz="2400" b="1" dirty="0" smtClean="0"/>
              <a:t>CAUSES:</a:t>
            </a:r>
            <a:r>
              <a:rPr lang="en-US" altLang="en-US" sz="2400" dirty="0" smtClean="0"/>
              <a:t> </a:t>
            </a:r>
          </a:p>
          <a:p>
            <a:pPr eaLnBrk="1" hangingPunct="1">
              <a:lnSpc>
                <a:spcPct val="80000"/>
              </a:lnSpc>
              <a:buFontTx/>
              <a:buNone/>
            </a:pPr>
            <a:r>
              <a:rPr lang="en-US" altLang="en-US" sz="2400" dirty="0" smtClean="0"/>
              <a:t>The use of atomic weapons</a:t>
            </a:r>
          </a:p>
          <a:p>
            <a:pPr eaLnBrk="1" hangingPunct="1">
              <a:lnSpc>
                <a:spcPct val="80000"/>
              </a:lnSpc>
              <a:buFontTx/>
              <a:buNone/>
            </a:pPr>
            <a:r>
              <a:rPr lang="en-US" altLang="en-US" sz="2400" dirty="0" smtClean="0"/>
              <a:t>Race to build more weapons</a:t>
            </a:r>
          </a:p>
          <a:p>
            <a:pPr eaLnBrk="1" hangingPunct="1">
              <a:lnSpc>
                <a:spcPct val="80000"/>
              </a:lnSpc>
              <a:buFontTx/>
              <a:buNone/>
            </a:pPr>
            <a:r>
              <a:rPr lang="en-US" altLang="en-US" sz="2400" dirty="0" smtClean="0"/>
              <a:t>Soviet’s refusal to leave Eastern Europe after WWII, </a:t>
            </a:r>
          </a:p>
          <a:p>
            <a:pPr eaLnBrk="1" hangingPunct="1">
              <a:lnSpc>
                <a:spcPct val="80000"/>
              </a:lnSpc>
              <a:buFontTx/>
              <a:buNone/>
            </a:pPr>
            <a:r>
              <a:rPr lang="en-US" altLang="en-US" sz="2400" dirty="0" smtClean="0"/>
              <a:t>Race to Space</a:t>
            </a:r>
          </a:p>
          <a:p>
            <a:pPr eaLnBrk="1" hangingPunct="1">
              <a:lnSpc>
                <a:spcPct val="80000"/>
              </a:lnSpc>
              <a:buFontTx/>
              <a:buNone/>
            </a:pPr>
            <a:endParaRPr lang="en-US" altLang="en-US" sz="2400" dirty="0" smtClean="0"/>
          </a:p>
          <a:p>
            <a:pPr eaLnBrk="1" hangingPunct="1">
              <a:lnSpc>
                <a:spcPct val="80000"/>
              </a:lnSpc>
              <a:buFontTx/>
              <a:buNone/>
            </a:pPr>
            <a:r>
              <a:rPr lang="en-US" altLang="en-US" sz="2400" b="1" dirty="0" smtClean="0"/>
              <a:t>Differing economic ideologies</a:t>
            </a:r>
            <a:r>
              <a:rPr lang="en-US" altLang="en-US" sz="2400" dirty="0" smtClean="0"/>
              <a:t>:  command economy/market economy</a:t>
            </a:r>
          </a:p>
          <a:p>
            <a:pPr eaLnBrk="1" hangingPunct="1">
              <a:lnSpc>
                <a:spcPct val="80000"/>
              </a:lnSpc>
              <a:buFontTx/>
              <a:buNone/>
            </a:pPr>
            <a:endParaRPr lang="en-US" altLang="en-US" sz="2400" dirty="0" smtClean="0"/>
          </a:p>
          <a:p>
            <a:pPr eaLnBrk="1" hangingPunct="1">
              <a:lnSpc>
                <a:spcPct val="80000"/>
              </a:lnSpc>
              <a:buFontTx/>
              <a:buNone/>
            </a:pPr>
            <a:r>
              <a:rPr lang="en-US" altLang="en-US" sz="2400" b="1" dirty="0" smtClean="0"/>
              <a:t>Significance: </a:t>
            </a:r>
            <a:r>
              <a:rPr lang="en-US" altLang="en-US" sz="2400" dirty="0" smtClean="0"/>
              <a:t>Use of containment to stop the spread of Communism will start other wars, the arms race, spending.</a:t>
            </a:r>
          </a:p>
          <a:p>
            <a:pPr eaLnBrk="1" hangingPunct="1">
              <a:lnSpc>
                <a:spcPct val="80000"/>
              </a:lnSpc>
              <a:buFontTx/>
              <a:buNone/>
            </a:pPr>
            <a:endParaRPr lang="en-US" altLang="en-US" sz="2400" dirty="0" smtClean="0"/>
          </a:p>
          <a:p>
            <a:pPr eaLnBrk="1" hangingPunct="1">
              <a:lnSpc>
                <a:spcPct val="80000"/>
              </a:lnSpc>
              <a:buFontTx/>
              <a:buNone/>
            </a:pPr>
            <a:r>
              <a:rPr lang="en-US" altLang="en-US" sz="2400" b="1" dirty="0" smtClean="0"/>
              <a:t>Outcome:  </a:t>
            </a:r>
            <a:r>
              <a:rPr lang="en-US" altLang="en-US" sz="2400" dirty="0" smtClean="0"/>
              <a:t>Korean War, Vietnam War, uneasy relationship between Democracies and Communist nations. Fall of the Soviet Union, national debt.</a:t>
            </a:r>
          </a:p>
        </p:txBody>
      </p:sp>
      <p:pic>
        <p:nvPicPr>
          <p:cNvPr id="7"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600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5363">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36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1219200" y="238702"/>
            <a:ext cx="8915400" cy="5105400"/>
          </a:xfrm>
        </p:spPr>
        <p:txBody>
          <a:bodyPr>
            <a:normAutofit/>
          </a:bodyPr>
          <a:lstStyle/>
          <a:p>
            <a:pPr eaLnBrk="1" hangingPunct="1">
              <a:lnSpc>
                <a:spcPct val="80000"/>
              </a:lnSpc>
              <a:buFontTx/>
              <a:buNone/>
            </a:pPr>
            <a:r>
              <a:rPr lang="en-US" altLang="en-US" b="1" dirty="0" smtClean="0"/>
              <a:t>THE COLD WAR- Terms</a:t>
            </a:r>
          </a:p>
          <a:p>
            <a:pPr eaLnBrk="1" hangingPunct="1">
              <a:lnSpc>
                <a:spcPct val="80000"/>
              </a:lnSpc>
              <a:buFontTx/>
              <a:buNone/>
            </a:pPr>
            <a:endParaRPr lang="en-US" altLang="en-US" sz="2000" dirty="0" smtClean="0"/>
          </a:p>
          <a:p>
            <a:pPr eaLnBrk="1" hangingPunct="1">
              <a:lnSpc>
                <a:spcPct val="80000"/>
              </a:lnSpc>
              <a:buFontTx/>
              <a:buNone/>
            </a:pPr>
            <a:r>
              <a:rPr lang="en-US" altLang="en-US" sz="2400" b="1" dirty="0" smtClean="0"/>
              <a:t>Appeasement:</a:t>
            </a:r>
            <a:r>
              <a:rPr lang="en-US" altLang="en-US" sz="2400" dirty="0" smtClean="0"/>
              <a:t>  give in to lesser demands hoping for peace.</a:t>
            </a:r>
          </a:p>
          <a:p>
            <a:pPr eaLnBrk="1" hangingPunct="1">
              <a:lnSpc>
                <a:spcPct val="80000"/>
              </a:lnSpc>
              <a:buFontTx/>
              <a:buNone/>
            </a:pPr>
            <a:endParaRPr lang="en-US" altLang="en-US" sz="2400" dirty="0" smtClean="0"/>
          </a:p>
          <a:p>
            <a:pPr eaLnBrk="1" hangingPunct="1">
              <a:lnSpc>
                <a:spcPct val="80000"/>
              </a:lnSpc>
              <a:buFontTx/>
              <a:buNone/>
            </a:pPr>
            <a:r>
              <a:rPr lang="en-US" altLang="en-US" sz="2400" b="1" dirty="0" smtClean="0"/>
              <a:t>Containment:</a:t>
            </a:r>
            <a:r>
              <a:rPr lang="en-US" altLang="en-US" sz="2400" dirty="0" smtClean="0"/>
              <a:t>  stop the spread of Communism</a:t>
            </a:r>
          </a:p>
          <a:p>
            <a:pPr eaLnBrk="1" hangingPunct="1">
              <a:lnSpc>
                <a:spcPct val="80000"/>
              </a:lnSpc>
              <a:buFontTx/>
              <a:buNone/>
            </a:pPr>
            <a:endParaRPr lang="en-US" altLang="en-US" sz="2400" dirty="0" smtClean="0"/>
          </a:p>
          <a:p>
            <a:pPr eaLnBrk="1" hangingPunct="1">
              <a:lnSpc>
                <a:spcPct val="80000"/>
              </a:lnSpc>
              <a:buFontTx/>
              <a:buNone/>
            </a:pPr>
            <a:r>
              <a:rPr lang="en-US" altLang="en-US" sz="2400" b="1" dirty="0" smtClean="0"/>
              <a:t>Domino Theory:</a:t>
            </a:r>
            <a:r>
              <a:rPr lang="en-US" altLang="en-US" sz="2400" dirty="0" smtClean="0"/>
              <a:t>  one country falls to Communism they all will.</a:t>
            </a:r>
          </a:p>
          <a:p>
            <a:pPr eaLnBrk="1" hangingPunct="1">
              <a:lnSpc>
                <a:spcPct val="80000"/>
              </a:lnSpc>
              <a:buFontTx/>
              <a:buNone/>
            </a:pPr>
            <a:endParaRPr lang="en-US" altLang="en-US" sz="2400" dirty="0" smtClean="0"/>
          </a:p>
          <a:p>
            <a:pPr eaLnBrk="1" hangingPunct="1">
              <a:lnSpc>
                <a:spcPct val="80000"/>
              </a:lnSpc>
              <a:buFontTx/>
              <a:buNone/>
            </a:pPr>
            <a:endParaRPr lang="en-US" altLang="en-US" sz="2400" dirty="0" smtClean="0"/>
          </a:p>
          <a:p>
            <a:pPr eaLnBrk="1" hangingPunct="1">
              <a:lnSpc>
                <a:spcPct val="80000"/>
              </a:lnSpc>
              <a:buFontTx/>
              <a:buNone/>
            </a:pPr>
            <a:r>
              <a:rPr lang="en-US" altLang="en-US" sz="2400" u="sng" dirty="0" smtClean="0"/>
              <a:t>Korea and Vietnam are examples of containment.</a:t>
            </a:r>
          </a:p>
          <a:p>
            <a:pPr eaLnBrk="1" hangingPunct="1">
              <a:lnSpc>
                <a:spcPct val="80000"/>
              </a:lnSpc>
              <a:buFontTx/>
              <a:buNone/>
            </a:pPr>
            <a:endParaRPr lang="en-US" altLang="en-US" sz="2000" dirty="0" smtClean="0"/>
          </a:p>
          <a:p>
            <a:pPr eaLnBrk="1" hangingPunct="1">
              <a:lnSpc>
                <a:spcPct val="80000"/>
              </a:lnSpc>
              <a:buFontTx/>
              <a:buNone/>
            </a:pPr>
            <a:endParaRPr lang="en-US" altLang="en-US" sz="2000" dirty="0" smtClean="0"/>
          </a:p>
        </p:txBody>
      </p:sp>
      <p:pic>
        <p:nvPicPr>
          <p:cNvPr id="9230" name="Picture 14" descr="View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105400"/>
            <a:ext cx="1346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Go to full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337175"/>
            <a:ext cx="18288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View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5410200"/>
            <a:ext cx="12334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descr="thumbna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5334000"/>
            <a:ext cx="16764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allpaperpanda.com/wallpapers/5Tj/9K8/5Tj9K88T8.jpg"/>
          <p:cNvPicPr>
            <a:picLocks noChangeAspect="1" noChangeArrowheads="1"/>
          </p:cNvPicPr>
          <p:nvPr/>
        </p:nvPicPr>
        <p:blipFill rotWithShape="1">
          <a:blip r:embed="rId9">
            <a:extLst>
              <a:ext uri="{28A0092B-C50C-407E-A947-70E740481C1C}">
                <a14:useLocalDpi xmlns:a14="http://schemas.microsoft.com/office/drawing/2010/main" val="0"/>
              </a:ext>
            </a:extLst>
          </a:blip>
          <a:srcRect r="90036"/>
          <a:stretch/>
        </p:blipFill>
        <p:spPr bwMode="auto">
          <a:xfrm>
            <a:off x="-228600" y="-136525"/>
            <a:ext cx="949036"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683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3964" y="0"/>
            <a:ext cx="8229600" cy="1143000"/>
          </a:xfrm>
        </p:spPr>
        <p:txBody>
          <a:bodyPr/>
          <a:lstStyle/>
          <a:p>
            <a:r>
              <a:rPr lang="en-US" altLang="en-US" b="1" dirty="0" smtClean="0"/>
              <a:t>Events of the Cold War</a:t>
            </a:r>
          </a:p>
        </p:txBody>
      </p:sp>
      <p:sp>
        <p:nvSpPr>
          <p:cNvPr id="20483" name="Content Placeholder 2"/>
          <p:cNvSpPr>
            <a:spLocks noGrp="1"/>
          </p:cNvSpPr>
          <p:nvPr>
            <p:ph idx="1"/>
          </p:nvPr>
        </p:nvSpPr>
        <p:spPr>
          <a:xfrm>
            <a:off x="838200" y="1143000"/>
            <a:ext cx="5562600" cy="5029200"/>
          </a:xfrm>
        </p:spPr>
        <p:txBody>
          <a:bodyPr>
            <a:noAutofit/>
          </a:bodyPr>
          <a:lstStyle/>
          <a:p>
            <a:r>
              <a:rPr lang="en-US" altLang="en-US" sz="2000" dirty="0" smtClean="0"/>
              <a:t>Dropping of Atomic Bomb</a:t>
            </a:r>
          </a:p>
          <a:p>
            <a:pPr marL="0" indent="0">
              <a:buNone/>
            </a:pPr>
            <a:r>
              <a:rPr lang="en-US" altLang="en-US" sz="2000" dirty="0"/>
              <a:t> </a:t>
            </a:r>
            <a:r>
              <a:rPr lang="en-US" altLang="en-US" sz="2000" dirty="0" smtClean="0"/>
              <a:t>    Reasons</a:t>
            </a:r>
          </a:p>
          <a:p>
            <a:pPr marL="0" indent="0">
              <a:buNone/>
            </a:pPr>
            <a:r>
              <a:rPr lang="en-US" altLang="en-US" sz="2000" dirty="0"/>
              <a:t>	</a:t>
            </a:r>
            <a:r>
              <a:rPr lang="en-US" altLang="en-US" sz="2000" dirty="0" smtClean="0"/>
              <a:t>-End the war.</a:t>
            </a:r>
          </a:p>
          <a:p>
            <a:pPr marL="0" indent="0">
              <a:buNone/>
            </a:pPr>
            <a:r>
              <a:rPr lang="en-US" altLang="en-US" sz="2000" dirty="0"/>
              <a:t>	</a:t>
            </a:r>
            <a:r>
              <a:rPr lang="en-US" altLang="en-US" sz="2000" dirty="0" smtClean="0"/>
              <a:t>-Power</a:t>
            </a:r>
          </a:p>
          <a:p>
            <a:pPr marL="0" indent="0">
              <a:buNone/>
            </a:pPr>
            <a:r>
              <a:rPr lang="en-US" altLang="en-US" sz="2000" dirty="0"/>
              <a:t>	</a:t>
            </a:r>
            <a:r>
              <a:rPr lang="en-US" altLang="en-US" sz="2000" dirty="0" smtClean="0"/>
              <a:t>-Stop Russia from entering the</a:t>
            </a:r>
          </a:p>
          <a:p>
            <a:pPr marL="0" indent="0">
              <a:buNone/>
            </a:pPr>
            <a:r>
              <a:rPr lang="en-US" altLang="en-US" sz="2000" dirty="0"/>
              <a:t>	</a:t>
            </a:r>
            <a:r>
              <a:rPr lang="en-US" altLang="en-US" sz="2000" dirty="0" smtClean="0"/>
              <a:t>  war.</a:t>
            </a:r>
          </a:p>
          <a:p>
            <a:pPr marL="0" indent="0">
              <a:buNone/>
            </a:pPr>
            <a:r>
              <a:rPr lang="en-US" altLang="en-US" sz="2000" dirty="0"/>
              <a:t>	</a:t>
            </a:r>
            <a:r>
              <a:rPr lang="en-US" altLang="en-US" sz="2000" dirty="0" smtClean="0"/>
              <a:t>-What will it do?</a:t>
            </a:r>
          </a:p>
          <a:p>
            <a:r>
              <a:rPr lang="en-US" altLang="en-US" sz="2000" b="1" dirty="0" smtClean="0"/>
              <a:t>Iron Curtain:  </a:t>
            </a:r>
            <a:r>
              <a:rPr lang="en-US" altLang="en-US" sz="2000" dirty="0" smtClean="0"/>
              <a:t>line that divided Europe.</a:t>
            </a:r>
          </a:p>
          <a:p>
            <a:r>
              <a:rPr lang="en-US" altLang="en-US" sz="2000" b="1" dirty="0" smtClean="0"/>
              <a:t>Marshall </a:t>
            </a:r>
            <a:r>
              <a:rPr lang="en-US" altLang="en-US" sz="2000" b="1" dirty="0"/>
              <a:t>Plan:</a:t>
            </a:r>
            <a:r>
              <a:rPr lang="en-US" altLang="en-US" sz="2000" dirty="0"/>
              <a:t> economic aid to European </a:t>
            </a:r>
            <a:endParaRPr lang="en-US" altLang="en-US" sz="2000" dirty="0" smtClean="0"/>
          </a:p>
          <a:p>
            <a:pPr marL="0" indent="0">
              <a:buNone/>
            </a:pPr>
            <a:r>
              <a:rPr lang="en-US" altLang="en-US" sz="2000" dirty="0"/>
              <a:t> </a:t>
            </a:r>
            <a:r>
              <a:rPr lang="en-US" altLang="en-US" sz="2000" dirty="0" smtClean="0"/>
              <a:t>    countries </a:t>
            </a:r>
            <a:r>
              <a:rPr lang="en-US" altLang="en-US" sz="2000" dirty="0"/>
              <a:t>after </a:t>
            </a:r>
            <a:r>
              <a:rPr lang="en-US" altLang="en-US" sz="2000" dirty="0" smtClean="0"/>
              <a:t>WWII</a:t>
            </a:r>
          </a:p>
          <a:p>
            <a:r>
              <a:rPr lang="en-US" altLang="en-US" sz="2000" b="1" dirty="0"/>
              <a:t>Joseph McCarthy </a:t>
            </a:r>
            <a:r>
              <a:rPr lang="en-US" altLang="en-US" sz="2000" dirty="0"/>
              <a:t>and </a:t>
            </a:r>
            <a:r>
              <a:rPr lang="en-US" altLang="en-US" sz="2000" b="1" dirty="0"/>
              <a:t>McCarthyism</a:t>
            </a:r>
            <a:r>
              <a:rPr lang="en-US" altLang="en-US" sz="2000" dirty="0"/>
              <a:t>- using fear of Communism to get elected to political office</a:t>
            </a:r>
            <a:r>
              <a:rPr lang="en-US" altLang="en-US" sz="2000" dirty="0" smtClean="0"/>
              <a:t>.</a:t>
            </a:r>
          </a:p>
          <a:p>
            <a:r>
              <a:rPr lang="en-US" altLang="en-US" sz="2000" u="sng" dirty="0" smtClean="0"/>
              <a:t>Berlin and Berlin Wall</a:t>
            </a:r>
          </a:p>
        </p:txBody>
      </p:sp>
      <p:pic>
        <p:nvPicPr>
          <p:cNvPr id="20485" name="Picture 7" descr="http://www.southwickresearch.com/Berlin/IronCurtainTrail.jpg">
            <a:hlinkClick r:id="rId2" tooltip="Click to see the Internet source of this ma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167384"/>
            <a:ext cx="2372093" cy="260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allpaperpanda.com/wallpapers/5Tj/9K8/5Tj9K88T8.jpg"/>
          <p:cNvPicPr>
            <a:picLocks noChangeAspect="1" noChangeArrowheads="1"/>
          </p:cNvPicPr>
          <p:nvPr/>
        </p:nvPicPr>
        <p:blipFill rotWithShape="1">
          <a:blip r:embed="rId4">
            <a:extLst>
              <a:ext uri="{28A0092B-C50C-407E-A947-70E740481C1C}">
                <a14:useLocalDpi xmlns:a14="http://schemas.microsoft.com/office/drawing/2010/main" val="0"/>
              </a:ext>
            </a:extLst>
          </a:blip>
          <a:srcRect r="90036"/>
          <a:stretch/>
        </p:blipFill>
        <p:spPr bwMode="auto">
          <a:xfrm>
            <a:off x="-228600" y="-136525"/>
            <a:ext cx="949036"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1480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676400"/>
            <a:ext cx="3810000" cy="4257675"/>
          </a:xfrm>
          <a:prstGeom prst="rect">
            <a:avLst/>
          </a:prstGeom>
        </p:spPr>
      </p:pic>
      <p:pic>
        <p:nvPicPr>
          <p:cNvPr id="8" name="Picture 5" descr="View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85800"/>
            <a:ext cx="4417996" cy="590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4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15008" y="228600"/>
            <a:ext cx="88036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39586" y="4800600"/>
            <a:ext cx="803360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PRIMARY AND SECONDARY</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SOURCES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82843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403" y="838200"/>
            <a:ext cx="4047397" cy="5105400"/>
          </a:xfrm>
        </p:spPr>
        <p:txBody>
          <a:bodyPr>
            <a:normAutofit fontScale="92500" lnSpcReduction="20000"/>
          </a:bodyPr>
          <a:lstStyle/>
          <a:p>
            <a:pPr>
              <a:buNone/>
            </a:pPr>
            <a:r>
              <a:rPr lang="en-US" sz="2800" u="sng" dirty="0"/>
              <a:t>In 1948, Stalin made an effort to take all of Berlin for </a:t>
            </a:r>
            <a:r>
              <a:rPr lang="en-US" sz="2800" u="sng" dirty="0" smtClean="0"/>
              <a:t>the </a:t>
            </a:r>
            <a:r>
              <a:rPr lang="en-US" sz="2800" u="sng" dirty="0"/>
              <a:t>Soviet Union.  He sealed off all railways, rivers, </a:t>
            </a:r>
            <a:r>
              <a:rPr lang="en-US" sz="2800" u="sng" dirty="0" smtClean="0"/>
              <a:t>and </a:t>
            </a:r>
            <a:r>
              <a:rPr lang="en-US" sz="2800" u="sng" dirty="0"/>
              <a:t>highways to block all supplies.</a:t>
            </a:r>
          </a:p>
          <a:p>
            <a:pPr>
              <a:buNone/>
            </a:pPr>
            <a:r>
              <a:rPr lang="en-US" sz="2800" dirty="0"/>
              <a:t> </a:t>
            </a:r>
          </a:p>
          <a:p>
            <a:pPr>
              <a:buNone/>
            </a:pPr>
            <a:r>
              <a:rPr lang="en-US" sz="2800" u="sng" dirty="0" smtClean="0"/>
              <a:t>This </a:t>
            </a:r>
            <a:r>
              <a:rPr lang="en-US" sz="2800" u="sng" dirty="0"/>
              <a:t>became known as the Berlin Blockade</a:t>
            </a:r>
            <a:r>
              <a:rPr lang="en-US" sz="2800" dirty="0"/>
              <a:t>.  The U.S. </a:t>
            </a:r>
            <a:r>
              <a:rPr lang="en-US" sz="2800" dirty="0" smtClean="0"/>
              <a:t>and </a:t>
            </a:r>
            <a:r>
              <a:rPr lang="en-US" sz="2800" dirty="0"/>
              <a:t>its allies began a massive airlift to West Berlin.</a:t>
            </a:r>
          </a:p>
          <a:p>
            <a:pPr>
              <a:buNone/>
            </a:pPr>
            <a:r>
              <a:rPr lang="en-US" sz="2800" dirty="0"/>
              <a:t> </a:t>
            </a:r>
          </a:p>
          <a:p>
            <a:pPr>
              <a:buNone/>
            </a:pPr>
            <a:r>
              <a:rPr lang="en-US" dirty="0"/>
              <a:t> </a:t>
            </a:r>
          </a:p>
          <a:p>
            <a:endParaRPr lang="en-US" dirty="0"/>
          </a:p>
        </p:txBody>
      </p:sp>
      <p:pic>
        <p:nvPicPr>
          <p:cNvPr id="4" name="Picture 2"/>
          <p:cNvPicPr>
            <a:picLocks noChangeArrowheads="1"/>
          </p:cNvPicPr>
          <p:nvPr/>
        </p:nvPicPr>
        <p:blipFill>
          <a:blip r:embed="rId2" cstate="print"/>
          <a:srcRect/>
          <a:stretch>
            <a:fillRect/>
          </a:stretch>
        </p:blipFill>
        <p:spPr bwMode="auto">
          <a:xfrm>
            <a:off x="276952" y="5029200"/>
            <a:ext cx="4390297" cy="1524000"/>
          </a:xfrm>
          <a:prstGeom prst="rect">
            <a:avLst/>
          </a:prstGeom>
          <a:noFill/>
          <a:ln w="12700">
            <a:noFill/>
            <a:miter lim="800000"/>
            <a:headEnd/>
            <a:tailEnd/>
          </a:ln>
          <a:effectLst/>
        </p:spPr>
      </p:pic>
      <p:sp>
        <p:nvSpPr>
          <p:cNvPr id="5" name="Rectangle 4"/>
          <p:cNvSpPr/>
          <p:nvPr/>
        </p:nvSpPr>
        <p:spPr>
          <a:xfrm>
            <a:off x="3367201" y="13479"/>
            <a:ext cx="2392000"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BERLIN </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6" name="Picture 2" descr="http://steeljawscribe.com/wordpress/wp-content/uploads/2008/10/berlinerblockadeluftwe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8130" y="113719"/>
            <a:ext cx="3152936" cy="330461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820183" y="3257550"/>
            <a:ext cx="4323817" cy="5372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u="sng" dirty="0" smtClean="0"/>
              <a:t>Food and supplies were flown in by plane for almost a year.  </a:t>
            </a:r>
            <a:r>
              <a:rPr lang="en-US" sz="2400" dirty="0" smtClean="0"/>
              <a:t>A plane would land in Berlin every three minutes bringing supplies.</a:t>
            </a:r>
          </a:p>
          <a:p>
            <a:r>
              <a:rPr lang="en-US" sz="2400" u="sng" dirty="0" smtClean="0"/>
              <a:t>The Soviet Union could not halt the air traffic without starting a war.  </a:t>
            </a:r>
            <a:r>
              <a:rPr lang="en-US" sz="2400" dirty="0" smtClean="0"/>
              <a:t>Eventually the blockade failed.</a:t>
            </a:r>
            <a:endParaRPr lang="en-US" sz="2400" dirty="0"/>
          </a:p>
        </p:txBody>
      </p:sp>
    </p:spTree>
    <p:extLst>
      <p:ext uri="{BB962C8B-B14F-4D97-AF65-F5344CB8AC3E}">
        <p14:creationId xmlns:p14="http://schemas.microsoft.com/office/powerpoint/2010/main" val="118684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5181600" cy="6400800"/>
          </a:xfrm>
        </p:spPr>
        <p:txBody>
          <a:bodyPr>
            <a:normAutofit/>
          </a:bodyPr>
          <a:lstStyle/>
          <a:p>
            <a:pPr marL="0" indent="0">
              <a:buNone/>
            </a:pPr>
            <a:r>
              <a:rPr lang="en-US" altLang="en-US" sz="4000" b="1" dirty="0"/>
              <a:t>Cuba:  </a:t>
            </a:r>
          </a:p>
          <a:p>
            <a:pPr>
              <a:buFontTx/>
              <a:buNone/>
            </a:pPr>
            <a:r>
              <a:rPr lang="en-US" altLang="en-US" dirty="0"/>
              <a:t>   </a:t>
            </a:r>
            <a:r>
              <a:rPr lang="en-US" altLang="en-US" sz="2800" dirty="0"/>
              <a:t>1.  </a:t>
            </a:r>
            <a:r>
              <a:rPr lang="en-US" altLang="en-US" sz="2800" b="1" dirty="0" smtClean="0"/>
              <a:t>Castro</a:t>
            </a:r>
            <a:r>
              <a:rPr lang="en-US" altLang="en-US" sz="2800" dirty="0" smtClean="0"/>
              <a:t>-  came to power in 1959, became friendly with the Soviet Union, turned Cuba Communist.</a:t>
            </a:r>
            <a:endParaRPr lang="en-US" altLang="en-US" sz="2800" dirty="0"/>
          </a:p>
          <a:p>
            <a:pPr>
              <a:buFontTx/>
              <a:buNone/>
            </a:pPr>
            <a:r>
              <a:rPr lang="en-US" altLang="en-US" sz="2800" dirty="0"/>
              <a:t>   2.  </a:t>
            </a:r>
            <a:r>
              <a:rPr lang="en-US" altLang="en-US" sz="2800" b="1" dirty="0"/>
              <a:t>Bay of </a:t>
            </a:r>
            <a:r>
              <a:rPr lang="en-US" altLang="en-US" sz="2800" b="1" dirty="0" smtClean="0"/>
              <a:t>Pigs- </a:t>
            </a:r>
            <a:r>
              <a:rPr lang="en-US" altLang="en-US" sz="2800" dirty="0" smtClean="0"/>
              <a:t>failed attempt to overthrow Castro by the U.S. government.</a:t>
            </a:r>
            <a:endParaRPr lang="en-US" altLang="en-US" sz="2800" dirty="0"/>
          </a:p>
          <a:p>
            <a:pPr>
              <a:buFontTx/>
              <a:buNone/>
            </a:pPr>
            <a:r>
              <a:rPr lang="en-US" altLang="en-US" sz="2800" dirty="0"/>
              <a:t>   3.  </a:t>
            </a:r>
            <a:r>
              <a:rPr lang="en-US" altLang="en-US" sz="2800" b="1" dirty="0"/>
              <a:t>Cuban Missile </a:t>
            </a:r>
            <a:r>
              <a:rPr lang="en-US" altLang="en-US" sz="2800" b="1" dirty="0" smtClean="0"/>
              <a:t>Crisis- </a:t>
            </a:r>
            <a:r>
              <a:rPr lang="en-US" altLang="en-US" sz="2800" dirty="0" smtClean="0"/>
              <a:t>Closest the U.S. and Soviet Union came to war.  Soviet Union installed missiles in Cuba pointed at the U.S.</a:t>
            </a:r>
            <a:endParaRPr lang="en-US" altLang="en-US" sz="2800" b="1" dirty="0"/>
          </a:p>
          <a:p>
            <a:endParaRPr lang="en-US" dirty="0"/>
          </a:p>
        </p:txBody>
      </p:sp>
      <p:pic>
        <p:nvPicPr>
          <p:cNvPr id="4"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304800"/>
            <a:ext cx="1004271" cy="7635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ay of pi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8600"/>
            <a:ext cx="2505075" cy="2790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uban missile crisis l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276600"/>
            <a:ext cx="2362200" cy="314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0489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9456"/>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81453" y="3886200"/>
            <a:ext cx="652409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KOREA AND VIETNAM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419600" y="4806791"/>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18</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4658491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868" y="-228600"/>
            <a:ext cx="9190181" cy="7162800"/>
          </a:xfrm>
        </p:spPr>
      </p:pic>
      <p:sp>
        <p:nvSpPr>
          <p:cNvPr id="5" name="Rectangle 4"/>
          <p:cNvSpPr/>
          <p:nvPr/>
        </p:nvSpPr>
        <p:spPr>
          <a:xfrm>
            <a:off x="3200400" y="1645432"/>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 name="TextBox 6"/>
          <p:cNvSpPr txBox="1"/>
          <p:nvPr/>
        </p:nvSpPr>
        <p:spPr>
          <a:xfrm>
            <a:off x="838200" y="2590800"/>
            <a:ext cx="7543800" cy="3416320"/>
          </a:xfrm>
          <a:prstGeom prst="rect">
            <a:avLst/>
          </a:prstGeom>
          <a:noFill/>
        </p:spPr>
        <p:txBody>
          <a:bodyPr wrap="square" rtlCol="0">
            <a:spAutoFit/>
          </a:bodyPr>
          <a:lstStyle/>
          <a:p>
            <a:r>
              <a:rPr lang="en-US" altLang="en-US" sz="3600" dirty="0"/>
              <a:t>Analyze how the Cold War and conflicts in Korea and Vietnam influenced domestic and international politics between the end of World War II and 1992.</a:t>
            </a:r>
            <a:br>
              <a:rPr lang="en-US" altLang="en-US" sz="3600" dirty="0"/>
            </a:br>
            <a:endParaRPr lang="en-US" sz="3600" dirty="0"/>
          </a:p>
        </p:txBody>
      </p:sp>
      <p:sp>
        <p:nvSpPr>
          <p:cNvPr id="3" name="Rectangle 2"/>
          <p:cNvSpPr/>
          <p:nvPr/>
        </p:nvSpPr>
        <p:spPr>
          <a:xfrm>
            <a:off x="2895600" y="836506"/>
            <a:ext cx="2868093"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VIETNAM</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537229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81000"/>
            <a:ext cx="7543800" cy="6248400"/>
          </a:xfrm>
        </p:spPr>
        <p:txBody>
          <a:bodyPr>
            <a:normAutofit/>
          </a:bodyPr>
          <a:lstStyle/>
          <a:p>
            <a:pPr>
              <a:defRPr/>
            </a:pPr>
            <a:r>
              <a:rPr lang="en-US" sz="2000" dirty="0" smtClean="0"/>
              <a:t>Both the Korean and Vietnam wars </a:t>
            </a:r>
            <a:r>
              <a:rPr lang="en-US" sz="2000" u="sng" dirty="0" smtClean="0"/>
              <a:t>were undeclared</a:t>
            </a:r>
            <a:r>
              <a:rPr lang="en-US" sz="2000" dirty="0" smtClean="0"/>
              <a:t>.  Korea was referred to as a </a:t>
            </a:r>
            <a:r>
              <a:rPr lang="en-US" sz="2000" u="sng" dirty="0" smtClean="0"/>
              <a:t>“Police Action”. </a:t>
            </a:r>
            <a:r>
              <a:rPr lang="en-US" sz="2000" dirty="0" smtClean="0"/>
              <a:t>In both cases they were attempts to contain Communism.</a:t>
            </a:r>
          </a:p>
          <a:p>
            <a:pPr>
              <a:defRPr/>
            </a:pPr>
            <a:endParaRPr lang="en-US" sz="2000" dirty="0"/>
          </a:p>
          <a:p>
            <a:pPr>
              <a:defRPr/>
            </a:pPr>
            <a:r>
              <a:rPr lang="en-US" sz="2000" dirty="0" smtClean="0"/>
              <a:t>In </a:t>
            </a:r>
            <a:r>
              <a:rPr lang="en-US" sz="2000" u="sng" dirty="0" smtClean="0"/>
              <a:t>Vietnam the war was long and drawn out </a:t>
            </a:r>
            <a:r>
              <a:rPr lang="en-US" sz="2000" dirty="0" smtClean="0"/>
              <a:t>and many Americans turned against the war effort.  The American people wanted out of the war yet the war continued.</a:t>
            </a:r>
          </a:p>
          <a:p>
            <a:pPr>
              <a:defRPr/>
            </a:pPr>
            <a:endParaRPr lang="en-US" sz="2000" dirty="0"/>
          </a:p>
          <a:p>
            <a:pPr>
              <a:defRPr/>
            </a:pPr>
            <a:r>
              <a:rPr lang="en-US" sz="2000" b="1" dirty="0" smtClean="0"/>
              <a:t>Gulf of Tonkin Resolution</a:t>
            </a:r>
            <a:r>
              <a:rPr lang="en-US" sz="2000" dirty="0" smtClean="0"/>
              <a:t>:  </a:t>
            </a:r>
            <a:r>
              <a:rPr lang="en-US" sz="2000" u="sng" dirty="0" smtClean="0"/>
              <a:t>gave the president the authority to take all necessary measures to repel any armed attack</a:t>
            </a:r>
            <a:r>
              <a:rPr lang="en-US" sz="2000" dirty="0" smtClean="0"/>
              <a:t> against the United States.  Johnson could send forces </a:t>
            </a:r>
            <a:r>
              <a:rPr lang="en-US" sz="2000" u="sng" dirty="0" smtClean="0"/>
              <a:t>without a declaration of war.</a:t>
            </a:r>
          </a:p>
          <a:p>
            <a:pPr>
              <a:defRPr/>
            </a:pPr>
            <a:endParaRPr lang="en-US" sz="2000" u="sng" dirty="0"/>
          </a:p>
          <a:p>
            <a:pPr>
              <a:defRPr/>
            </a:pPr>
            <a:r>
              <a:rPr lang="en-US" sz="2000" b="1" u="sng" dirty="0" smtClean="0"/>
              <a:t>War Powers Act</a:t>
            </a:r>
            <a:r>
              <a:rPr lang="en-US" sz="2000" u="sng" dirty="0" smtClean="0"/>
              <a:t>: </a:t>
            </a:r>
            <a:r>
              <a:rPr lang="en-US" sz="2000" dirty="0"/>
              <a:t>The aim of the act was to prevent future wars </a:t>
            </a:r>
            <a:r>
              <a:rPr lang="en-US" sz="2000" dirty="0" smtClean="0"/>
              <a:t>from starting </a:t>
            </a:r>
            <a:r>
              <a:rPr lang="en-US" sz="2000" dirty="0"/>
              <a:t>without congressional </a:t>
            </a:r>
            <a:r>
              <a:rPr lang="en-US" sz="2000" dirty="0" smtClean="0"/>
              <a:t>support.</a:t>
            </a:r>
            <a:r>
              <a:rPr lang="en-US" sz="2000" dirty="0"/>
              <a:t> </a:t>
            </a:r>
            <a:r>
              <a:rPr lang="en-US" sz="2000" dirty="0" smtClean="0"/>
              <a:t> The </a:t>
            </a:r>
            <a:r>
              <a:rPr lang="en-US" sz="2000" dirty="0"/>
              <a:t>President had to inform Congress within two </a:t>
            </a:r>
            <a:r>
              <a:rPr lang="en-US" sz="2000" dirty="0" smtClean="0"/>
              <a:t>days  of </a:t>
            </a:r>
            <a:r>
              <a:rPr lang="en-US" sz="2000" dirty="0"/>
              <a:t>any military troops used in a foreign country.</a:t>
            </a:r>
          </a:p>
          <a:p>
            <a:pPr marL="0" indent="0">
              <a:buFontTx/>
              <a:buNone/>
              <a:defRPr/>
            </a:pPr>
            <a:r>
              <a:rPr lang="en-US" sz="2000" u="sng" dirty="0" smtClean="0"/>
              <a:t> </a:t>
            </a:r>
          </a:p>
          <a:p>
            <a:pPr>
              <a:defRPr/>
            </a:pPr>
            <a:endParaRPr lang="en-US" sz="2000" dirty="0"/>
          </a:p>
        </p:txBody>
      </p:sp>
      <p:pic>
        <p:nvPicPr>
          <p:cNvPr id="4"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8373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89" y="1801091"/>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76400" y="533400"/>
            <a:ext cx="691343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END OF THE COLD WAR</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287974" y="4800600"/>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19</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9876303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95400" y="457200"/>
            <a:ext cx="7543800" cy="655638"/>
          </a:xfrm>
        </p:spPr>
        <p:txBody>
          <a:bodyPr>
            <a:normAutofit fontScale="90000"/>
          </a:bodyPr>
          <a:lstStyle/>
          <a:p>
            <a:pPr algn="l"/>
            <a:r>
              <a:rPr lang="en-US" altLang="en-US" sz="2400" b="1" dirty="0" smtClean="0"/>
              <a:t/>
            </a:r>
            <a:br>
              <a:rPr lang="en-US" altLang="en-US" sz="2400" b="1" dirty="0" smtClean="0"/>
            </a:br>
            <a:r>
              <a:rPr lang="en-US" altLang="en-US" sz="2400" b="1" dirty="0" smtClean="0"/>
              <a:t>What is NOW?  Describe two ways in which the Organization improved the lives of women?</a:t>
            </a:r>
            <a:br>
              <a:rPr lang="en-US" altLang="en-US" sz="2400" b="1" dirty="0" smtClean="0"/>
            </a:br>
            <a:r>
              <a:rPr lang="en-US" altLang="en-US" sz="2400" b="1" dirty="0" smtClean="0"/>
              <a:t> </a:t>
            </a:r>
            <a:r>
              <a:rPr lang="en-US" altLang="en-US" b="1" dirty="0" smtClean="0"/>
              <a:t/>
            </a:r>
            <a:br>
              <a:rPr lang="en-US" altLang="en-US" b="1" dirty="0" smtClean="0"/>
            </a:br>
            <a:endParaRPr lang="en-US" altLang="en-US" dirty="0" smtClean="0"/>
          </a:p>
        </p:txBody>
      </p:sp>
      <p:sp>
        <p:nvSpPr>
          <p:cNvPr id="9219" name="Content Placeholder 2"/>
          <p:cNvSpPr>
            <a:spLocks noGrp="1"/>
          </p:cNvSpPr>
          <p:nvPr>
            <p:ph idx="1"/>
          </p:nvPr>
        </p:nvSpPr>
        <p:spPr>
          <a:xfrm>
            <a:off x="1612232" y="813895"/>
            <a:ext cx="7239000" cy="5867400"/>
          </a:xfrm>
        </p:spPr>
        <p:txBody>
          <a:bodyPr>
            <a:normAutofit/>
          </a:bodyPr>
          <a:lstStyle/>
          <a:p>
            <a:pPr>
              <a:buFontTx/>
              <a:buNone/>
            </a:pPr>
            <a:r>
              <a:rPr lang="en-US" altLang="en-US" sz="1800" b="1" dirty="0" smtClean="0"/>
              <a:t>NOW</a:t>
            </a:r>
            <a:r>
              <a:rPr lang="en-US" altLang="en-US" sz="1800" dirty="0" smtClean="0"/>
              <a:t> stands for </a:t>
            </a:r>
            <a:r>
              <a:rPr lang="en-US" altLang="en-US" sz="1800" u="sng" dirty="0" smtClean="0"/>
              <a:t>National Organization for Women.  </a:t>
            </a:r>
            <a:endParaRPr lang="en-US" altLang="en-US" sz="1800" b="1" u="sng" dirty="0" smtClean="0"/>
          </a:p>
          <a:p>
            <a:pPr>
              <a:buFontTx/>
              <a:buNone/>
            </a:pPr>
            <a:endParaRPr lang="en-US" altLang="en-US" sz="1800" b="1" u="sng" dirty="0" smtClean="0"/>
          </a:p>
          <a:p>
            <a:pPr>
              <a:buFontTx/>
              <a:buNone/>
            </a:pPr>
            <a:r>
              <a:rPr lang="en-US" altLang="en-US" sz="1800" dirty="0" smtClean="0"/>
              <a:t>The main goal of NOW was to take action to bring American</a:t>
            </a:r>
            <a:r>
              <a:rPr lang="en-US" altLang="en-US" sz="1800" b="1" dirty="0" smtClean="0"/>
              <a:t> </a:t>
            </a:r>
            <a:r>
              <a:rPr lang="en-US" altLang="en-US" sz="1800" dirty="0" smtClean="0"/>
              <a:t>women into full participation in the mainstream of American</a:t>
            </a:r>
            <a:r>
              <a:rPr lang="en-US" altLang="en-US" sz="1800" b="1" dirty="0" smtClean="0"/>
              <a:t> </a:t>
            </a:r>
            <a:r>
              <a:rPr lang="en-US" altLang="en-US" sz="1800" dirty="0" smtClean="0"/>
              <a:t>society.</a:t>
            </a:r>
            <a:endParaRPr lang="en-US" altLang="en-US" sz="1800" b="1" dirty="0" smtClean="0"/>
          </a:p>
          <a:p>
            <a:pPr>
              <a:buFontTx/>
              <a:buNone/>
            </a:pPr>
            <a:r>
              <a:rPr lang="en-US" altLang="en-US" sz="1800" dirty="0" smtClean="0"/>
              <a:t> </a:t>
            </a:r>
            <a:endParaRPr lang="en-US" altLang="en-US" sz="1800" b="1" dirty="0" smtClean="0"/>
          </a:p>
          <a:p>
            <a:pPr>
              <a:buFontTx/>
              <a:buNone/>
            </a:pPr>
            <a:r>
              <a:rPr lang="en-US" altLang="en-US" sz="1800" u="sng" dirty="0" smtClean="0"/>
              <a:t>It fought for equal pay and equal job opportunities</a:t>
            </a:r>
            <a:r>
              <a:rPr lang="en-US" altLang="en-US" sz="1800" dirty="0" smtClean="0"/>
              <a:t>.  It attacked the </a:t>
            </a:r>
            <a:r>
              <a:rPr lang="en-US" altLang="en-US" sz="1800" u="sng" dirty="0" smtClean="0"/>
              <a:t>false image of women in the media, such as</a:t>
            </a:r>
            <a:r>
              <a:rPr lang="en-US" altLang="en-US" sz="1800" b="1" u="sng" dirty="0" smtClean="0"/>
              <a:t> </a:t>
            </a:r>
            <a:r>
              <a:rPr lang="en-US" altLang="en-US" sz="1800" u="sng" dirty="0" smtClean="0"/>
              <a:t>advertising that used sexist slogans or photographs.</a:t>
            </a:r>
          </a:p>
          <a:p>
            <a:pPr>
              <a:buFontTx/>
              <a:buNone/>
            </a:pPr>
            <a:endParaRPr lang="en-US" altLang="en-US" sz="1800" b="1" u="sng" dirty="0" smtClean="0"/>
          </a:p>
          <a:p>
            <a:pPr>
              <a:buFontTx/>
              <a:buNone/>
            </a:pPr>
            <a:r>
              <a:rPr lang="en-US" altLang="en-US" sz="1800" dirty="0" smtClean="0"/>
              <a:t>The movement tried to get the </a:t>
            </a:r>
            <a:r>
              <a:rPr lang="en-US" altLang="en-US" sz="1800" u="sng" dirty="0" smtClean="0"/>
              <a:t>Equal Rights Amendment </a:t>
            </a:r>
            <a:r>
              <a:rPr lang="en-US" altLang="en-US" sz="1800" dirty="0" smtClean="0"/>
              <a:t>passed but failed.</a:t>
            </a:r>
          </a:p>
          <a:p>
            <a:pPr>
              <a:buFontTx/>
              <a:buNone/>
            </a:pPr>
            <a:r>
              <a:rPr lang="en-US" altLang="en-US" sz="1800" dirty="0" smtClean="0"/>
              <a:t> </a:t>
            </a:r>
            <a:endParaRPr lang="en-US" altLang="en-US" sz="1800" b="1" dirty="0" smtClean="0"/>
          </a:p>
          <a:p>
            <a:pPr>
              <a:buFontTx/>
              <a:buNone/>
            </a:pPr>
            <a:r>
              <a:rPr lang="en-US" altLang="en-US" sz="1800" b="1" u="sng" dirty="0" smtClean="0"/>
              <a:t>Additional Note</a:t>
            </a:r>
            <a:endParaRPr lang="en-US" altLang="en-US" sz="1800" b="1" dirty="0" smtClean="0"/>
          </a:p>
          <a:p>
            <a:pPr>
              <a:buFontTx/>
              <a:buNone/>
            </a:pPr>
            <a:r>
              <a:rPr lang="en-US" altLang="en-US" sz="1800" b="1" dirty="0" smtClean="0"/>
              <a:t>AIM-  American Indian Movement-  </a:t>
            </a:r>
            <a:r>
              <a:rPr lang="en-US" altLang="en-US" sz="1800" dirty="0" smtClean="0"/>
              <a:t>The American Indian</a:t>
            </a:r>
            <a:r>
              <a:rPr lang="en-US" altLang="en-US" sz="1800" b="1" dirty="0" smtClean="0"/>
              <a:t> </a:t>
            </a:r>
            <a:r>
              <a:rPr lang="en-US" altLang="en-US" sz="1800" dirty="0" smtClean="0"/>
              <a:t>Movement focused on the problems of Native Americans.</a:t>
            </a:r>
            <a:endParaRPr lang="en-US" altLang="en-US" sz="1800" b="1" dirty="0" smtClean="0"/>
          </a:p>
          <a:p>
            <a:pPr>
              <a:buFontTx/>
              <a:buNone/>
            </a:pPr>
            <a:r>
              <a:rPr lang="en-US" altLang="en-US" sz="1800" dirty="0" smtClean="0"/>
              <a:t> </a:t>
            </a:r>
            <a:endParaRPr lang="en-US" altLang="en-US" sz="1800" b="1" dirty="0" smtClean="0"/>
          </a:p>
          <a:p>
            <a:pPr>
              <a:buFontTx/>
              <a:buNone/>
            </a:pPr>
            <a:r>
              <a:rPr lang="en-US" altLang="en-US" sz="1800" u="sng" dirty="0" smtClean="0"/>
              <a:t>They fought for legal rights and autonomy, or self government</a:t>
            </a:r>
            <a:r>
              <a:rPr lang="en-US" altLang="en-US" sz="1800" dirty="0" smtClean="0"/>
              <a:t>.</a:t>
            </a:r>
            <a:r>
              <a:rPr lang="en-US" altLang="en-US" sz="1800" b="1" dirty="0" smtClean="0"/>
              <a:t>  </a:t>
            </a:r>
            <a:r>
              <a:rPr lang="en-US" altLang="en-US" sz="1800" dirty="0" smtClean="0"/>
              <a:t>They also sought the </a:t>
            </a:r>
            <a:r>
              <a:rPr lang="en-US" altLang="en-US" sz="1800" u="sng" dirty="0" smtClean="0"/>
              <a:t>restoration of land that they believed was illegally taken from them</a:t>
            </a:r>
            <a:r>
              <a:rPr lang="en-US" altLang="en-US" sz="1800" dirty="0" smtClean="0"/>
              <a:t>.</a:t>
            </a:r>
            <a:r>
              <a:rPr lang="en-US" altLang="en-US" sz="1800" b="1" dirty="0" smtClean="0"/>
              <a:t>  </a:t>
            </a:r>
            <a:r>
              <a:rPr lang="en-US" altLang="en-US" sz="1800" dirty="0" smtClean="0"/>
              <a:t>AIM used a </a:t>
            </a:r>
            <a:r>
              <a:rPr lang="en-US" altLang="en-US" sz="1800" u="sng" dirty="0" smtClean="0"/>
              <a:t>militant approach </a:t>
            </a:r>
            <a:r>
              <a:rPr lang="en-US" altLang="en-US" sz="1800" dirty="0" smtClean="0"/>
              <a:t>much like the Black Panthers.</a:t>
            </a:r>
            <a:endParaRPr lang="en-US" altLang="en-US" sz="1800" b="1" dirty="0" smtClean="0"/>
          </a:p>
          <a:p>
            <a:pPr>
              <a:buFontTx/>
              <a:buNone/>
            </a:pPr>
            <a:endParaRPr lang="en-US" altLang="en-US" sz="1600" dirty="0" smtClean="0"/>
          </a:p>
        </p:txBody>
      </p:sp>
      <p:pic>
        <p:nvPicPr>
          <p:cNvPr id="4"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86600" y="533400"/>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20</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773150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1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95400" y="191202"/>
            <a:ext cx="8229600" cy="1143000"/>
          </a:xfrm>
        </p:spPr>
        <p:txBody>
          <a:bodyPr/>
          <a:lstStyle/>
          <a:p>
            <a:pPr algn="l"/>
            <a:r>
              <a:rPr lang="en-US" altLang="en-US" sz="2400" dirty="0" smtClean="0"/>
              <a:t>Who was Cesar Chavez and what did he do?</a:t>
            </a:r>
          </a:p>
        </p:txBody>
      </p:sp>
      <p:sp>
        <p:nvSpPr>
          <p:cNvPr id="27651" name="Content Placeholder 2"/>
          <p:cNvSpPr>
            <a:spLocks noGrp="1"/>
          </p:cNvSpPr>
          <p:nvPr>
            <p:ph idx="1"/>
          </p:nvPr>
        </p:nvSpPr>
        <p:spPr>
          <a:xfrm>
            <a:off x="1192984" y="1654674"/>
            <a:ext cx="5257800" cy="4953000"/>
          </a:xfrm>
        </p:spPr>
        <p:txBody>
          <a:bodyPr>
            <a:normAutofit lnSpcReduction="10000"/>
          </a:bodyPr>
          <a:lstStyle/>
          <a:p>
            <a:r>
              <a:rPr lang="en-US" altLang="en-US" sz="2400" u="sng" dirty="0" smtClean="0"/>
              <a:t>Chavez was an American farm worker, labor leader, and civil rights activist.</a:t>
            </a:r>
          </a:p>
          <a:p>
            <a:r>
              <a:rPr lang="en-US" altLang="en-US" sz="2400" dirty="0" smtClean="0"/>
              <a:t>He </a:t>
            </a:r>
            <a:r>
              <a:rPr lang="en-US" altLang="en-US" sz="2400" u="sng" dirty="0" smtClean="0"/>
              <a:t>cofounded the United Farm Workers which is a labor union for people who work in the farm industry.</a:t>
            </a:r>
          </a:p>
          <a:p>
            <a:r>
              <a:rPr lang="en-US" altLang="en-US" sz="2400" dirty="0" smtClean="0"/>
              <a:t>Many of the workers that were targeted for membership </a:t>
            </a:r>
            <a:r>
              <a:rPr lang="en-US" altLang="en-US" sz="2400" u="sng" dirty="0" smtClean="0"/>
              <a:t>were Hispanic </a:t>
            </a:r>
            <a:r>
              <a:rPr lang="en-US" altLang="en-US" sz="2400" dirty="0" smtClean="0"/>
              <a:t>and worked in </a:t>
            </a:r>
            <a:r>
              <a:rPr lang="en-US" altLang="en-US" sz="2400" u="sng" dirty="0" smtClean="0"/>
              <a:t>the grape industry</a:t>
            </a:r>
            <a:r>
              <a:rPr lang="en-US" altLang="en-US" sz="2400" dirty="0" smtClean="0"/>
              <a:t> out West.</a:t>
            </a:r>
          </a:p>
          <a:p>
            <a:r>
              <a:rPr lang="en-US" altLang="en-US" sz="2400" u="sng" dirty="0" smtClean="0"/>
              <a:t>The UFW was committed to restricting immigration </a:t>
            </a:r>
            <a:r>
              <a:rPr lang="en-US" altLang="en-US" sz="2400" dirty="0" smtClean="0"/>
              <a:t>because it exploited migrant workers and growers could use </a:t>
            </a:r>
            <a:r>
              <a:rPr lang="en-US" altLang="en-US" sz="2400" u="sng" dirty="0" smtClean="0"/>
              <a:t>cheap immigrant labor to get around the union</a:t>
            </a:r>
            <a:r>
              <a:rPr lang="en-US" altLang="en-US" sz="2400" dirty="0" smtClean="0"/>
              <a:t>.</a:t>
            </a:r>
          </a:p>
          <a:p>
            <a:endParaRPr lang="en-US" altLang="en-US" sz="2400" dirty="0" smtClean="0"/>
          </a:p>
          <a:p>
            <a:endParaRPr lang="en-US" altLang="en-US" dirty="0" smtClean="0"/>
          </a:p>
        </p:txBody>
      </p:sp>
      <p:pic>
        <p:nvPicPr>
          <p:cNvPr id="4"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899" y="897556"/>
            <a:ext cx="2381250" cy="23812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182" y="3505200"/>
            <a:ext cx="2368769" cy="3100067"/>
          </a:xfrm>
          <a:prstGeom prst="rect">
            <a:avLst/>
          </a:prstGeom>
        </p:spPr>
      </p:pic>
      <p:sp>
        <p:nvSpPr>
          <p:cNvPr id="7" name="Rectangle 6"/>
          <p:cNvSpPr/>
          <p:nvPr/>
        </p:nvSpPr>
        <p:spPr>
          <a:xfrm>
            <a:off x="1219200" y="897556"/>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9460289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743200"/>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62200" y="976682"/>
            <a:ext cx="533658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DECLARATION OF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INDEPENDENCE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414780" y="5715000"/>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22</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7156645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14255"/>
          </a:xfrm>
          <a:prstGeom prst="rect">
            <a:avLst/>
          </a:prstGeom>
        </p:spPr>
      </p:pic>
      <p:sp>
        <p:nvSpPr>
          <p:cNvPr id="3" name="TextBox 2"/>
          <p:cNvSpPr txBox="1"/>
          <p:nvPr/>
        </p:nvSpPr>
        <p:spPr>
          <a:xfrm>
            <a:off x="1041401" y="4618274"/>
            <a:ext cx="7181272" cy="1569660"/>
          </a:xfrm>
          <a:prstGeom prst="rect">
            <a:avLst/>
          </a:prstGeom>
          <a:noFill/>
        </p:spPr>
        <p:txBody>
          <a:bodyPr wrap="square" rtlCol="0">
            <a:spAutoFit/>
          </a:bodyPr>
          <a:lstStyle/>
          <a:p>
            <a:r>
              <a:rPr lang="en-US" sz="2400" dirty="0"/>
              <a:t>Explain a grievance listed in the Declaration of Independence in terms of its relationship to Enlightenment ideas of natural rights and the social contract. </a:t>
            </a:r>
          </a:p>
        </p:txBody>
      </p:sp>
      <p:sp>
        <p:nvSpPr>
          <p:cNvPr id="10" name="Rectangle 9"/>
          <p:cNvSpPr/>
          <p:nvPr/>
        </p:nvSpPr>
        <p:spPr>
          <a:xfrm>
            <a:off x="3278966" y="3962400"/>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2" name="Rectangle 11"/>
          <p:cNvSpPr/>
          <p:nvPr/>
        </p:nvSpPr>
        <p:spPr>
          <a:xfrm>
            <a:off x="1535059" y="760689"/>
            <a:ext cx="6280630"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COMPOSITION BOOK</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437553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37" y="0"/>
            <a:ext cx="9190181" cy="3352800"/>
          </a:xfrm>
          <a:prstGeom prst="rect">
            <a:avLst/>
          </a:prstGeom>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0" y="3352800"/>
            <a:ext cx="9171710" cy="3505200"/>
          </a:xfrm>
          <a:prstGeom prst="rect">
            <a:avLst/>
          </a:prstGeom>
        </p:spPr>
      </p:pic>
      <p:sp>
        <p:nvSpPr>
          <p:cNvPr id="14" name="TextBox 13"/>
          <p:cNvSpPr txBox="1"/>
          <p:nvPr/>
        </p:nvSpPr>
        <p:spPr>
          <a:xfrm>
            <a:off x="2438400" y="533400"/>
            <a:ext cx="4509656" cy="584775"/>
          </a:xfrm>
          <a:prstGeom prst="rect">
            <a:avLst/>
          </a:prstGeom>
          <a:noFill/>
        </p:spPr>
        <p:txBody>
          <a:bodyPr wrap="square" rtlCol="0">
            <a:spAutoFit/>
          </a:bodyPr>
          <a:lstStyle/>
          <a:p>
            <a:r>
              <a:rPr lang="en-US" sz="3200" b="1" dirty="0" smtClean="0"/>
              <a:t>CONTENT STATEMENT 2:</a:t>
            </a:r>
            <a:endParaRPr lang="en-US" sz="3200" b="1" dirty="0"/>
          </a:p>
        </p:txBody>
      </p:sp>
      <p:sp>
        <p:nvSpPr>
          <p:cNvPr id="17" name="TextBox 16"/>
          <p:cNvSpPr txBox="1"/>
          <p:nvPr/>
        </p:nvSpPr>
        <p:spPr>
          <a:xfrm>
            <a:off x="808181" y="1260901"/>
            <a:ext cx="7499928" cy="830997"/>
          </a:xfrm>
          <a:prstGeom prst="rect">
            <a:avLst/>
          </a:prstGeom>
          <a:noFill/>
        </p:spPr>
        <p:txBody>
          <a:bodyPr wrap="square" rtlCol="0">
            <a:spAutoFit/>
          </a:bodyPr>
          <a:lstStyle/>
          <a:p>
            <a:r>
              <a:rPr lang="en-US" sz="2400" dirty="0"/>
              <a:t>The use of primary and secondary sources of information includes an examination of the credibility of each source. </a:t>
            </a:r>
          </a:p>
        </p:txBody>
      </p:sp>
      <p:sp>
        <p:nvSpPr>
          <p:cNvPr id="18" name="TextBox 17"/>
          <p:cNvSpPr txBox="1"/>
          <p:nvPr/>
        </p:nvSpPr>
        <p:spPr>
          <a:xfrm>
            <a:off x="1103743" y="4862991"/>
            <a:ext cx="7561119" cy="830997"/>
          </a:xfrm>
          <a:prstGeom prst="rect">
            <a:avLst/>
          </a:prstGeom>
          <a:noFill/>
        </p:spPr>
        <p:txBody>
          <a:bodyPr wrap="square" rtlCol="0">
            <a:spAutoFit/>
          </a:bodyPr>
          <a:lstStyle/>
          <a:p>
            <a:r>
              <a:rPr lang="en-US" sz="2400" dirty="0"/>
              <a:t>Analyze and evaluate the credibility of primary and secondary sources.</a:t>
            </a:r>
          </a:p>
        </p:txBody>
      </p:sp>
      <p:sp>
        <p:nvSpPr>
          <p:cNvPr id="19" name="Rectangle 18"/>
          <p:cNvSpPr/>
          <p:nvPr/>
        </p:nvSpPr>
        <p:spPr>
          <a:xfrm>
            <a:off x="3124200" y="4026693"/>
            <a:ext cx="2470612"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Question: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5015678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3013" y="1828800"/>
            <a:ext cx="7391400" cy="4449763"/>
          </a:xfrm>
        </p:spPr>
        <p:txBody>
          <a:bodyPr>
            <a:normAutofit lnSpcReduction="10000"/>
          </a:bodyPr>
          <a:lstStyle/>
          <a:p>
            <a:pPr>
              <a:defRPr/>
            </a:pPr>
            <a:r>
              <a:rPr lang="en-US" sz="2400" dirty="0"/>
              <a:t>Some documents in American history have considerable importance for the development of the nation. </a:t>
            </a:r>
            <a:endParaRPr lang="en-US" sz="2400" dirty="0" smtClean="0"/>
          </a:p>
          <a:p>
            <a:pPr>
              <a:defRPr/>
            </a:pPr>
            <a:r>
              <a:rPr lang="en-US" sz="2400" dirty="0" smtClean="0"/>
              <a:t>Students </a:t>
            </a:r>
            <a:r>
              <a:rPr lang="en-US" sz="2400" dirty="0"/>
              <a:t>use historical thinking to examine key documents which form the basis for the United States of </a:t>
            </a:r>
            <a:r>
              <a:rPr lang="en-US" sz="2400" dirty="0" smtClean="0"/>
              <a:t>America.</a:t>
            </a:r>
          </a:p>
          <a:p>
            <a:pPr>
              <a:defRPr/>
            </a:pPr>
            <a:endParaRPr lang="en-US" dirty="0"/>
          </a:p>
          <a:p>
            <a:pPr marL="0" indent="0" algn="ctr">
              <a:buFontTx/>
              <a:buNone/>
              <a:defRPr/>
            </a:pPr>
            <a:r>
              <a:rPr lang="en-US" sz="2400" b="1" i="1" dirty="0" smtClean="0"/>
              <a:t>The </a:t>
            </a:r>
            <a:r>
              <a:rPr lang="en-US" sz="2400" b="1" i="1" dirty="0"/>
              <a:t>Declaration of Independence reflects an application of Enlightenment ideas to the grievances of British subjects in the American colonies. </a:t>
            </a:r>
            <a:endParaRPr lang="en-US" sz="2400" b="1" dirty="0"/>
          </a:p>
          <a:p>
            <a:pPr marL="0" indent="0">
              <a:buFontTx/>
              <a:buNone/>
              <a:defRPr/>
            </a:pPr>
            <a:r>
              <a:rPr lang="en-US" sz="2400" dirty="0"/>
              <a:t>	</a:t>
            </a:r>
          </a:p>
          <a:p>
            <a:pPr marL="0" indent="0">
              <a:buFontTx/>
              <a:buNone/>
              <a:defRPr/>
            </a:pPr>
            <a:endParaRPr lang="en-US" dirty="0"/>
          </a:p>
        </p:txBody>
      </p:sp>
      <p:pic>
        <p:nvPicPr>
          <p:cNvPr id="3076" name="Picture 4" descr="American Flag by revtoddf@sbcglobal.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95400" y="347614"/>
            <a:ext cx="6934199" cy="2123658"/>
          </a:xfrm>
          <a:prstGeom prst="rect">
            <a:avLst/>
          </a:prstGeom>
          <a:noFill/>
        </p:spPr>
        <p:txBody>
          <a:bodyPr wrap="squar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DECLARATION OF </a:t>
            </a:r>
          </a:p>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INDEPENDENCE</a:t>
            </a:r>
          </a:p>
          <a:p>
            <a:pPr algn="ct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5639953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9800" y="381000"/>
            <a:ext cx="6172200" cy="1066800"/>
          </a:xfrm>
          <a:ln w="76200">
            <a:solidFill>
              <a:srgbClr val="003399"/>
            </a:solidFill>
            <a:miter lim="800000"/>
            <a:headEnd/>
            <a:tailEnd/>
          </a:ln>
        </p:spPr>
        <p:txBody>
          <a:bodyPr/>
          <a:lstStyle/>
          <a:p>
            <a:pPr eaLnBrk="1" hangingPunct="1"/>
            <a:r>
              <a:rPr lang="en-US" altLang="en-US" sz="4000" b="1" smtClean="0">
                <a:solidFill>
                  <a:srgbClr val="CC0000"/>
                </a:solidFill>
                <a:latin typeface="Bradley Hand ITC" pitchFamily="66" charset="0"/>
              </a:rPr>
              <a:t>Declaration of Independence</a:t>
            </a:r>
          </a:p>
        </p:txBody>
      </p:sp>
      <p:sp>
        <p:nvSpPr>
          <p:cNvPr id="58371" name="Rectangle 3"/>
          <p:cNvSpPr>
            <a:spLocks noGrp="1" noChangeArrowheads="1"/>
          </p:cNvSpPr>
          <p:nvPr>
            <p:ph type="subTitle" idx="1"/>
          </p:nvPr>
        </p:nvSpPr>
        <p:spPr>
          <a:xfrm>
            <a:off x="1371600" y="1905000"/>
            <a:ext cx="7467600" cy="4343400"/>
          </a:xfrm>
          <a:ln w="38100">
            <a:solidFill>
              <a:srgbClr val="003399"/>
            </a:solidFill>
            <a:miter lim="800000"/>
            <a:headEnd/>
            <a:tailEnd/>
          </a:ln>
        </p:spPr>
        <p:txBody>
          <a:bodyPr/>
          <a:lstStyle/>
          <a:p>
            <a:pPr marL="609600" indent="-609600" algn="l" eaLnBrk="1" hangingPunct="1">
              <a:buClr>
                <a:srgbClr val="CC0000"/>
              </a:buClr>
              <a:buFont typeface="Wingdings" pitchFamily="2" charset="2"/>
              <a:buChar char="Ø"/>
            </a:pPr>
            <a:r>
              <a:rPr lang="en-US" altLang="en-US" sz="2800" dirty="0" smtClean="0">
                <a:solidFill>
                  <a:schemeClr val="accent2"/>
                </a:solidFill>
              </a:rPr>
              <a:t>A committee was appointed to draft a Declaration of Independence.</a:t>
            </a:r>
          </a:p>
          <a:p>
            <a:pPr marL="609600" indent="-609600" algn="l" eaLnBrk="1" hangingPunct="1">
              <a:buClr>
                <a:srgbClr val="CC0000"/>
              </a:buClr>
              <a:buFont typeface="Wingdings" pitchFamily="2" charset="2"/>
              <a:buChar char="Ø"/>
            </a:pPr>
            <a:r>
              <a:rPr lang="en-US" altLang="en-US" sz="2800" dirty="0" smtClean="0">
                <a:solidFill>
                  <a:schemeClr val="accent2"/>
                </a:solidFill>
              </a:rPr>
              <a:t>The group chose Thomas Jefferson to compose the Declaration for three reasons:</a:t>
            </a:r>
          </a:p>
          <a:p>
            <a:pPr marL="609600" indent="-609600" algn="l" eaLnBrk="1" hangingPunct="1">
              <a:buFontTx/>
              <a:buAutoNum type="arabicPeriod"/>
            </a:pPr>
            <a:r>
              <a:rPr lang="en-US" altLang="en-US" sz="2800" dirty="0" smtClean="0">
                <a:solidFill>
                  <a:schemeClr val="accent2"/>
                </a:solidFill>
              </a:rPr>
              <a:t>He was an excellent writer.</a:t>
            </a:r>
          </a:p>
          <a:p>
            <a:pPr marL="609600" indent="-609600" algn="l" eaLnBrk="1" hangingPunct="1">
              <a:buFontTx/>
              <a:buAutoNum type="arabicPeriod"/>
            </a:pPr>
            <a:r>
              <a:rPr lang="en-US" altLang="en-US" sz="2800" dirty="0" smtClean="0">
                <a:solidFill>
                  <a:schemeClr val="accent2"/>
                </a:solidFill>
              </a:rPr>
              <a:t>He was from Virginia.</a:t>
            </a:r>
          </a:p>
          <a:p>
            <a:pPr marL="609600" indent="-609600" algn="l" eaLnBrk="1" hangingPunct="1">
              <a:buFontTx/>
              <a:buAutoNum type="arabicPeriod"/>
            </a:pPr>
            <a:r>
              <a:rPr lang="en-US" altLang="en-US" sz="2800" dirty="0" smtClean="0">
                <a:solidFill>
                  <a:schemeClr val="accent2"/>
                </a:solidFill>
              </a:rPr>
              <a:t>He was the youngest and would not be able to back out.</a:t>
            </a:r>
          </a:p>
        </p:txBody>
      </p:sp>
      <p:pic>
        <p:nvPicPr>
          <p:cNvPr id="4100" name="Picture 4" descr="American Flag by revtoddf@sbcglobal.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Line 5"/>
          <p:cNvSpPr>
            <a:spLocks noChangeShapeType="1"/>
          </p:cNvSpPr>
          <p:nvPr/>
        </p:nvSpPr>
        <p:spPr bwMode="auto">
          <a:xfrm>
            <a:off x="1600200" y="1600200"/>
            <a:ext cx="71628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28823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00200" y="381000"/>
            <a:ext cx="7162800" cy="1066800"/>
          </a:xfrm>
          <a:ln w="76200">
            <a:solidFill>
              <a:srgbClr val="003399"/>
            </a:solidFill>
            <a:miter lim="800000"/>
            <a:headEnd/>
            <a:tailEnd/>
          </a:ln>
        </p:spPr>
        <p:txBody>
          <a:bodyPr>
            <a:normAutofit fontScale="90000"/>
          </a:bodyPr>
          <a:lstStyle/>
          <a:p>
            <a:pPr eaLnBrk="1" hangingPunct="1"/>
            <a:r>
              <a:rPr lang="en-US" altLang="en-US" sz="7200" b="1" smtClean="0">
                <a:solidFill>
                  <a:srgbClr val="CC0000"/>
                </a:solidFill>
                <a:latin typeface="Amienne" pitchFamily="82" charset="0"/>
              </a:rPr>
              <a:t>Contents of the Declaration</a:t>
            </a:r>
          </a:p>
        </p:txBody>
      </p:sp>
      <p:sp>
        <p:nvSpPr>
          <p:cNvPr id="5123" name="Rectangle 3"/>
          <p:cNvSpPr>
            <a:spLocks noGrp="1" noChangeArrowheads="1"/>
          </p:cNvSpPr>
          <p:nvPr>
            <p:ph type="subTitle" idx="1"/>
          </p:nvPr>
        </p:nvSpPr>
        <p:spPr>
          <a:xfrm>
            <a:off x="1371600" y="1828800"/>
            <a:ext cx="4724400" cy="4419600"/>
          </a:xfrm>
          <a:ln w="38100">
            <a:solidFill>
              <a:srgbClr val="003399"/>
            </a:solidFill>
            <a:miter lim="800000"/>
            <a:headEnd/>
            <a:tailEnd/>
          </a:ln>
        </p:spPr>
        <p:txBody>
          <a:bodyPr/>
          <a:lstStyle/>
          <a:p>
            <a:pPr marL="609600" indent="-609600" algn="l" eaLnBrk="1" hangingPunct="1">
              <a:lnSpc>
                <a:spcPct val="90000"/>
              </a:lnSpc>
              <a:buFontTx/>
              <a:buAutoNum type="arabicPeriod"/>
            </a:pPr>
            <a:r>
              <a:rPr lang="en-US" altLang="en-US" sz="2400" smtClean="0">
                <a:solidFill>
                  <a:schemeClr val="accent2"/>
                </a:solidFill>
              </a:rPr>
              <a:t>Preamble</a:t>
            </a:r>
          </a:p>
          <a:p>
            <a:pPr marL="609600" indent="-609600" algn="l" eaLnBrk="1" hangingPunct="1">
              <a:lnSpc>
                <a:spcPct val="90000"/>
              </a:lnSpc>
              <a:buFontTx/>
              <a:buAutoNum type="arabicPeriod"/>
            </a:pPr>
            <a:r>
              <a:rPr lang="en-US" altLang="en-US" sz="2400" smtClean="0">
                <a:solidFill>
                  <a:schemeClr val="accent2"/>
                </a:solidFill>
              </a:rPr>
              <a:t>Explanation of political principles and underlying rights of the people.</a:t>
            </a:r>
          </a:p>
          <a:p>
            <a:pPr marL="609600" indent="-609600" algn="l" eaLnBrk="1" hangingPunct="1">
              <a:lnSpc>
                <a:spcPct val="90000"/>
              </a:lnSpc>
              <a:buFontTx/>
              <a:buAutoNum type="arabicPeriod"/>
            </a:pPr>
            <a:r>
              <a:rPr lang="en-US" altLang="en-US" sz="2400" smtClean="0">
                <a:solidFill>
                  <a:schemeClr val="accent2"/>
                </a:solidFill>
              </a:rPr>
              <a:t>List of 27 unfair acts of the king.</a:t>
            </a:r>
          </a:p>
          <a:p>
            <a:pPr marL="609600" indent="-609600" algn="l" eaLnBrk="1" hangingPunct="1">
              <a:lnSpc>
                <a:spcPct val="90000"/>
              </a:lnSpc>
              <a:buFontTx/>
              <a:buAutoNum type="arabicPeriod"/>
            </a:pPr>
            <a:r>
              <a:rPr lang="en-US" altLang="en-US" sz="2400" smtClean="0">
                <a:solidFill>
                  <a:schemeClr val="accent2"/>
                </a:solidFill>
              </a:rPr>
              <a:t>Colonial acts to redress the problems.</a:t>
            </a:r>
          </a:p>
          <a:p>
            <a:pPr marL="609600" indent="-609600" algn="l" eaLnBrk="1" hangingPunct="1">
              <a:lnSpc>
                <a:spcPct val="90000"/>
              </a:lnSpc>
              <a:buFontTx/>
              <a:buAutoNum type="arabicPeriod"/>
            </a:pPr>
            <a:r>
              <a:rPr lang="en-US" altLang="en-US" sz="2400" smtClean="0">
                <a:solidFill>
                  <a:schemeClr val="accent2"/>
                </a:solidFill>
              </a:rPr>
              <a:t>Actual declaration of independence from Britain.</a:t>
            </a:r>
          </a:p>
        </p:txBody>
      </p:sp>
      <p:pic>
        <p:nvPicPr>
          <p:cNvPr id="5124" name="Picture 4" descr="American Flag by revtoddf@sbcglobal.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Line 5"/>
          <p:cNvSpPr>
            <a:spLocks noChangeShapeType="1"/>
          </p:cNvSpPr>
          <p:nvPr/>
        </p:nvSpPr>
        <p:spPr bwMode="auto">
          <a:xfrm>
            <a:off x="1600200" y="1600200"/>
            <a:ext cx="71628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126" name="Picture 6" descr="Declaration of Independence-1"/>
          <p:cNvPicPr>
            <a:picLocks noChangeAspect="1" noChangeArrowheads="1"/>
          </p:cNvPicPr>
          <p:nvPr/>
        </p:nvPicPr>
        <p:blipFill>
          <a:blip r:embed="rId3">
            <a:lum contrast="12000"/>
            <a:extLst>
              <a:ext uri="{28A0092B-C50C-407E-A947-70E740481C1C}">
                <a14:useLocalDpi xmlns:a14="http://schemas.microsoft.com/office/drawing/2010/main" val="0"/>
              </a:ext>
            </a:extLst>
          </a:blip>
          <a:srcRect l="2000" r="2000"/>
          <a:stretch>
            <a:fillRect/>
          </a:stretch>
        </p:blipFill>
        <p:spPr bwMode="auto">
          <a:xfrm>
            <a:off x="6162675" y="2209800"/>
            <a:ext cx="2981325" cy="3695700"/>
          </a:xfrm>
          <a:prstGeom prst="rect">
            <a:avLst/>
          </a:prstGeom>
          <a:noFill/>
          <a:ln w="9525">
            <a:solidFill>
              <a:srgbClr val="CC27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1208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34636"/>
            <a:ext cx="4495800" cy="7807036"/>
          </a:xfr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0"/>
            <a:ext cx="4694381" cy="7848600"/>
          </a:xfrm>
          <a:prstGeom prst="rect">
            <a:avLst/>
          </a:prstGeom>
        </p:spPr>
      </p:pic>
      <p:sp>
        <p:nvSpPr>
          <p:cNvPr id="6" name="Rectangle 5"/>
          <p:cNvSpPr/>
          <p:nvPr/>
        </p:nvSpPr>
        <p:spPr>
          <a:xfrm>
            <a:off x="338933" y="0"/>
            <a:ext cx="8493864"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Declaration of Independence</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533400" y="1163379"/>
            <a:ext cx="3429000" cy="5078313"/>
          </a:xfrm>
          <a:prstGeom prst="rect">
            <a:avLst/>
          </a:prstGeom>
          <a:noFill/>
        </p:spPr>
        <p:txBody>
          <a:bodyPr wrap="square" rtlCol="0">
            <a:spAutoFit/>
          </a:bodyPr>
          <a:lstStyle/>
          <a:p>
            <a:endParaRPr lang="en-US" dirty="0" smtClean="0"/>
          </a:p>
          <a:p>
            <a:r>
              <a:rPr lang="en-US" dirty="0" smtClean="0"/>
              <a:t>27 GRIEVANCES:</a:t>
            </a:r>
            <a:endParaRPr lang="en-US" dirty="0"/>
          </a:p>
          <a:p>
            <a:endParaRPr lang="en-US" dirty="0" smtClean="0"/>
          </a:p>
          <a:p>
            <a:r>
              <a:rPr lang="en-US" dirty="0" smtClean="0"/>
              <a:t>He </a:t>
            </a:r>
            <a:r>
              <a:rPr lang="en-US" dirty="0"/>
              <a:t>has </a:t>
            </a:r>
            <a:r>
              <a:rPr lang="en-US" u="sng" dirty="0"/>
              <a:t>forbidden his Governors to pass Laws </a:t>
            </a:r>
            <a:r>
              <a:rPr lang="en-US" dirty="0"/>
              <a:t>of immediate and pressing </a:t>
            </a:r>
            <a:r>
              <a:rPr lang="en-US" dirty="0" smtClean="0"/>
              <a:t>importance.</a:t>
            </a:r>
          </a:p>
          <a:p>
            <a:endParaRPr lang="en-US" dirty="0"/>
          </a:p>
          <a:p>
            <a:r>
              <a:rPr lang="en-US" u="sng" dirty="0"/>
              <a:t>He has obstructed the Administration of Justice </a:t>
            </a:r>
            <a:r>
              <a:rPr lang="en-US" dirty="0"/>
              <a:t>by refusing his Assent to Laws for establishing Judiciary Powers.</a:t>
            </a:r>
          </a:p>
          <a:p>
            <a:endParaRPr lang="en-US" dirty="0"/>
          </a:p>
          <a:p>
            <a:r>
              <a:rPr lang="en-US" dirty="0"/>
              <a:t>He has </a:t>
            </a:r>
            <a:r>
              <a:rPr lang="en-US" u="sng" dirty="0"/>
              <a:t>dissolved Representative Houses </a:t>
            </a:r>
            <a:r>
              <a:rPr lang="en-US" dirty="0"/>
              <a:t>repeatedly, for opposing with manly firmness his invasions on the rights of the people</a:t>
            </a:r>
            <a:r>
              <a:rPr lang="en-US" dirty="0" smtClean="0"/>
              <a:t>.</a:t>
            </a:r>
          </a:p>
          <a:p>
            <a:endParaRPr lang="en-US" dirty="0"/>
          </a:p>
          <a:p>
            <a:endParaRPr lang="en-US" dirty="0"/>
          </a:p>
        </p:txBody>
      </p:sp>
      <p:sp>
        <p:nvSpPr>
          <p:cNvPr id="7" name="TextBox 6"/>
          <p:cNvSpPr txBox="1"/>
          <p:nvPr/>
        </p:nvSpPr>
        <p:spPr>
          <a:xfrm>
            <a:off x="5059795" y="1184161"/>
            <a:ext cx="3566390" cy="5355312"/>
          </a:xfrm>
          <a:prstGeom prst="rect">
            <a:avLst/>
          </a:prstGeom>
          <a:noFill/>
        </p:spPr>
        <p:txBody>
          <a:bodyPr wrap="square" rtlCol="0">
            <a:spAutoFit/>
          </a:bodyPr>
          <a:lstStyle/>
          <a:p>
            <a:r>
              <a:rPr lang="en-US" dirty="0"/>
              <a:t>He has </a:t>
            </a:r>
            <a:r>
              <a:rPr lang="en-US" u="sng" dirty="0"/>
              <a:t>kept among us, in times of peace, Standing Armies without the Consent of our legislatures</a:t>
            </a:r>
            <a:r>
              <a:rPr lang="en-US" u="sng" dirty="0" smtClean="0"/>
              <a:t>.</a:t>
            </a:r>
          </a:p>
          <a:p>
            <a:endParaRPr lang="en-US" dirty="0"/>
          </a:p>
          <a:p>
            <a:r>
              <a:rPr lang="en-US" dirty="0"/>
              <a:t>For </a:t>
            </a:r>
            <a:r>
              <a:rPr lang="en-US" u="sng" dirty="0"/>
              <a:t>quartering large bodies of armed troops among us:</a:t>
            </a:r>
          </a:p>
          <a:p>
            <a:endParaRPr lang="en-US" dirty="0" smtClean="0"/>
          </a:p>
          <a:p>
            <a:r>
              <a:rPr lang="en-US" dirty="0"/>
              <a:t>For </a:t>
            </a:r>
            <a:r>
              <a:rPr lang="en-US" u="sng" dirty="0"/>
              <a:t>cutting off our Trade </a:t>
            </a:r>
            <a:r>
              <a:rPr lang="en-US" dirty="0"/>
              <a:t>with all parts of the world:</a:t>
            </a:r>
          </a:p>
          <a:p>
            <a:endParaRPr lang="en-US" dirty="0" smtClean="0"/>
          </a:p>
          <a:p>
            <a:r>
              <a:rPr lang="en-US" dirty="0" smtClean="0"/>
              <a:t>For </a:t>
            </a:r>
            <a:r>
              <a:rPr lang="en-US" u="sng" dirty="0"/>
              <a:t>imposing Taxes </a:t>
            </a:r>
            <a:r>
              <a:rPr lang="en-US" dirty="0"/>
              <a:t>on us without our Consent:</a:t>
            </a:r>
          </a:p>
          <a:p>
            <a:endParaRPr lang="en-US" dirty="0" smtClean="0"/>
          </a:p>
          <a:p>
            <a:r>
              <a:rPr lang="en-US" dirty="0" smtClean="0"/>
              <a:t>For </a:t>
            </a:r>
            <a:r>
              <a:rPr lang="en-US" dirty="0"/>
              <a:t>depriving us in many cases, of the </a:t>
            </a:r>
            <a:r>
              <a:rPr lang="en-US" u="sng" dirty="0"/>
              <a:t>benefit of Trial by Jury</a:t>
            </a:r>
            <a:r>
              <a:rPr lang="en-US" dirty="0"/>
              <a:t>:</a:t>
            </a:r>
          </a:p>
          <a:p>
            <a:endParaRPr lang="en-US" dirty="0" smtClean="0"/>
          </a:p>
          <a:p>
            <a:r>
              <a:rPr lang="en-US" dirty="0" smtClean="0"/>
              <a:t>For </a:t>
            </a:r>
            <a:r>
              <a:rPr lang="en-US" dirty="0"/>
              <a:t>transporting us beyond Seas to be tried for pretended offences:</a:t>
            </a:r>
          </a:p>
          <a:p>
            <a:endParaRPr lang="en-US" dirty="0"/>
          </a:p>
        </p:txBody>
      </p:sp>
    </p:spTree>
    <p:extLst>
      <p:ext uri="{BB962C8B-B14F-4D97-AF65-F5344CB8AC3E}">
        <p14:creationId xmlns:p14="http://schemas.microsoft.com/office/powerpoint/2010/main" val="7093846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569027" y="3276600"/>
            <a:ext cx="707274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000" b="1" dirty="0">
                <a:solidFill>
                  <a:schemeClr val="tx2"/>
                </a:solidFill>
              </a:rPr>
              <a:t>How do the thinkers of the Enlightenment relate to the American Revolution?</a:t>
            </a:r>
            <a:br>
              <a:rPr lang="en-US" altLang="en-US" sz="4000" b="1" dirty="0">
                <a:solidFill>
                  <a:schemeClr val="tx2"/>
                </a:solidFill>
              </a:rPr>
            </a:br>
            <a:endParaRPr lang="en-US" altLang="en-US" sz="4000" b="1" dirty="0">
              <a:solidFill>
                <a:schemeClr val="tx2"/>
              </a:solidFill>
            </a:endParaRPr>
          </a:p>
        </p:txBody>
      </p:sp>
      <p:pic>
        <p:nvPicPr>
          <p:cNvPr id="3" name="Picture 4" descr="American Flag by revtoddf@sbcglobal.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114800" y="2568714"/>
            <a:ext cx="212654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8" descr="File:Libertybell alone smal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5562600"/>
            <a:ext cx="914400" cy="116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143002" y="236244"/>
            <a:ext cx="3924793" cy="1384995"/>
          </a:xfrm>
          <a:prstGeom prst="rect">
            <a:avLst/>
          </a:prstGeom>
          <a:noFill/>
        </p:spPr>
        <p:txBody>
          <a:bodyPr wrap="none" lIns="91440" tIns="45720" rIns="91440" bIns="45720">
            <a:spAutoFit/>
          </a:bodyPr>
          <a:lstStyle/>
          <a:p>
            <a:pPr algn="ctr"/>
            <a:endPar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Enlightenment</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Rectangle 6"/>
          <p:cNvSpPr/>
          <p:nvPr/>
        </p:nvSpPr>
        <p:spPr>
          <a:xfrm>
            <a:off x="4489684" y="1621239"/>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23</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14700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8" y="381000"/>
            <a:ext cx="9448800" cy="1143000"/>
          </a:xfrm>
        </p:spPr>
        <p:txBody>
          <a:bodyPr>
            <a:noAutofit/>
          </a:bodyPr>
          <a:lstStyle/>
          <a:p>
            <a:r>
              <a:rPr lang="en-US" sz="3600" dirty="0" smtClean="0">
                <a:solidFill>
                  <a:srgbClr val="0070C0"/>
                </a:solidFill>
              </a:rPr>
              <a:t>The Enlightenment and the American Revolution</a:t>
            </a:r>
            <a:endParaRPr lang="en-US" sz="3600" dirty="0">
              <a:solidFill>
                <a:srgbClr val="0070C0"/>
              </a:solidFill>
            </a:endParaRPr>
          </a:p>
        </p:txBody>
      </p:sp>
      <p:sp>
        <p:nvSpPr>
          <p:cNvPr id="3" name="Content Placeholder 2"/>
          <p:cNvSpPr>
            <a:spLocks noGrp="1"/>
          </p:cNvSpPr>
          <p:nvPr>
            <p:ph idx="1"/>
          </p:nvPr>
        </p:nvSpPr>
        <p:spPr/>
        <p:txBody>
          <a:bodyPr/>
          <a:lstStyle/>
          <a:p>
            <a:endParaRPr lang="en-US"/>
          </a:p>
        </p:txBody>
      </p:sp>
      <p:pic>
        <p:nvPicPr>
          <p:cNvPr id="2050" name="Picture 2" descr="http://maxstudy.org/Social%20Studies/World%20History/MP%204/Enlightenment%20and%20Revolu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25212" t="10444" r="1889"/>
          <a:stretch/>
        </p:blipFill>
        <p:spPr bwMode="auto">
          <a:xfrm>
            <a:off x="62345" y="1447800"/>
            <a:ext cx="8853054" cy="537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5163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32232" y="609600"/>
            <a:ext cx="8839200" cy="1630363"/>
          </a:xfrm>
        </p:spPr>
        <p:txBody>
          <a:bodyPr anchor="ctr"/>
          <a:lstStyle/>
          <a:p>
            <a:r>
              <a:rPr lang="en-US" altLang="en-US" sz="1600" b="0" dirty="0"/>
              <a:t/>
            </a:r>
            <a:br>
              <a:rPr lang="en-US" altLang="en-US" sz="1600" b="0" dirty="0"/>
            </a:br>
            <a:r>
              <a:rPr lang="en-US" altLang="en-US" sz="2800" b="1" dirty="0" smtClean="0"/>
              <a:t>Describe </a:t>
            </a:r>
            <a:r>
              <a:rPr lang="en-US" altLang="en-US" sz="2800" b="1" dirty="0"/>
              <a:t>the Enlightenment and some of the key figures.</a:t>
            </a:r>
          </a:p>
        </p:txBody>
      </p:sp>
      <p:sp>
        <p:nvSpPr>
          <p:cNvPr id="2052" name="Text Box 4"/>
          <p:cNvSpPr txBox="1">
            <a:spLocks noChangeArrowheads="1"/>
          </p:cNvSpPr>
          <p:nvPr/>
        </p:nvSpPr>
        <p:spPr bwMode="auto">
          <a:xfrm>
            <a:off x="228600" y="2377123"/>
            <a:ext cx="4572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cs typeface="Arial" charset="0"/>
              </a:defRPr>
            </a:lvl1pPr>
            <a:lvl2pPr marL="742950" indent="-285750">
              <a:spcBef>
                <a:spcPct val="20000"/>
              </a:spcBef>
              <a:buClr>
                <a:schemeClr val="tx1"/>
              </a:buClr>
              <a:buSzPct val="75000"/>
              <a:buChar char="–"/>
              <a:defRPr sz="24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cs typeface="Arial" charset="0"/>
              </a:defRPr>
            </a:lvl3pPr>
            <a:lvl4pPr marL="1600200" indent="-228600">
              <a:spcBef>
                <a:spcPct val="20000"/>
              </a:spcBef>
              <a:buClr>
                <a:schemeClr val="tx1"/>
              </a:buClr>
              <a:buSzPct val="80000"/>
              <a:buChar char="–"/>
              <a:defRPr>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9pPr>
          </a:lstStyle>
          <a:p>
            <a:pPr>
              <a:spcBef>
                <a:spcPct val="0"/>
              </a:spcBef>
              <a:buFont typeface="Wingdings" pitchFamily="2" charset="2"/>
              <a:buNone/>
            </a:pPr>
            <a:r>
              <a:rPr lang="en-US" altLang="en-US" sz="2400" b="1" dirty="0"/>
              <a:t>Adam Smith-</a:t>
            </a:r>
            <a:r>
              <a:rPr lang="en-US" altLang="en-US" sz="2400" dirty="0"/>
              <a:t> believed in free enterprise, in which every person could go into business and operate for profit. </a:t>
            </a:r>
          </a:p>
          <a:p>
            <a:pPr>
              <a:spcBef>
                <a:spcPct val="0"/>
              </a:spcBef>
              <a:buFont typeface="Wingdings" pitchFamily="2" charset="2"/>
              <a:buNone/>
            </a:pPr>
            <a:r>
              <a:rPr lang="en-US" altLang="en-US" sz="2400" dirty="0"/>
              <a:t> </a:t>
            </a:r>
          </a:p>
          <a:p>
            <a:pPr>
              <a:spcBef>
                <a:spcPct val="0"/>
              </a:spcBef>
              <a:buFont typeface="Wingdings" pitchFamily="2" charset="2"/>
              <a:buNone/>
            </a:pPr>
            <a:r>
              <a:rPr lang="en-US" altLang="en-US" sz="2400" b="1" dirty="0"/>
              <a:t>Jean-Jacques Rousseau-</a:t>
            </a:r>
            <a:r>
              <a:rPr lang="en-US" altLang="en-US" sz="2400" dirty="0"/>
              <a:t> believed in popular sovereignty,</a:t>
            </a:r>
          </a:p>
          <a:p>
            <a:pPr>
              <a:spcBef>
                <a:spcPct val="0"/>
              </a:spcBef>
              <a:buFont typeface="Wingdings" pitchFamily="2" charset="2"/>
              <a:buNone/>
            </a:pPr>
            <a:r>
              <a:rPr lang="en-US" altLang="en-US" sz="2400" dirty="0"/>
              <a:t>that the government should operate based on the will of the people</a:t>
            </a:r>
          </a:p>
        </p:txBody>
      </p:sp>
      <p:sp>
        <p:nvSpPr>
          <p:cNvPr id="4" name="Text Box 4"/>
          <p:cNvSpPr txBox="1">
            <a:spLocks noChangeArrowheads="1"/>
          </p:cNvSpPr>
          <p:nvPr/>
        </p:nvSpPr>
        <p:spPr bwMode="auto">
          <a:xfrm>
            <a:off x="5029200" y="2438400"/>
            <a:ext cx="4038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cs typeface="Arial" charset="0"/>
              </a:defRPr>
            </a:lvl1pPr>
            <a:lvl2pPr marL="742950" indent="-285750">
              <a:spcBef>
                <a:spcPct val="20000"/>
              </a:spcBef>
              <a:buClr>
                <a:schemeClr val="tx1"/>
              </a:buClr>
              <a:buSzPct val="75000"/>
              <a:buChar char="–"/>
              <a:defRPr sz="24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cs typeface="Arial" charset="0"/>
              </a:defRPr>
            </a:lvl3pPr>
            <a:lvl4pPr marL="1600200" indent="-228600">
              <a:spcBef>
                <a:spcPct val="20000"/>
              </a:spcBef>
              <a:buClr>
                <a:schemeClr val="tx1"/>
              </a:buClr>
              <a:buSzPct val="80000"/>
              <a:buChar char="–"/>
              <a:defRPr>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9pPr>
          </a:lstStyle>
          <a:p>
            <a:pPr>
              <a:spcBef>
                <a:spcPct val="0"/>
              </a:spcBef>
              <a:buFont typeface="Wingdings" pitchFamily="2" charset="2"/>
              <a:buNone/>
            </a:pPr>
            <a:r>
              <a:rPr lang="en-US" altLang="en-US" sz="2400" b="1" dirty="0" smtClean="0"/>
              <a:t>John Locke- </a:t>
            </a:r>
            <a:r>
              <a:rPr lang="en-US" altLang="en-US" sz="2400" dirty="0" smtClean="0"/>
              <a:t>believed in the social contract theory.  All people are equal and independent.</a:t>
            </a:r>
          </a:p>
          <a:p>
            <a:pPr>
              <a:spcBef>
                <a:spcPct val="0"/>
              </a:spcBef>
              <a:buFont typeface="Wingdings" pitchFamily="2" charset="2"/>
              <a:buNone/>
            </a:pPr>
            <a:endParaRPr lang="en-US" altLang="en-US" sz="2400" dirty="0"/>
          </a:p>
          <a:p>
            <a:pPr>
              <a:spcBef>
                <a:spcPct val="0"/>
              </a:spcBef>
              <a:buFont typeface="Wingdings" pitchFamily="2" charset="2"/>
              <a:buNone/>
            </a:pPr>
            <a:r>
              <a:rPr lang="en-US" altLang="en-US" sz="2400" b="1" dirty="0" smtClean="0"/>
              <a:t>Montesquieu- </a:t>
            </a:r>
            <a:r>
              <a:rPr lang="en-US" altLang="en-US" sz="2400" dirty="0" smtClean="0"/>
              <a:t>best known for his views on Separation of Powers.</a:t>
            </a:r>
            <a:endParaRPr lang="en-US" altLang="en-US" sz="2400" dirty="0"/>
          </a:p>
        </p:txBody>
      </p:sp>
    </p:spTree>
    <p:extLst>
      <p:ext uri="{BB962C8B-B14F-4D97-AF65-F5344CB8AC3E}">
        <p14:creationId xmlns:p14="http://schemas.microsoft.com/office/powerpoint/2010/main" val="2928730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33847" y="228600"/>
            <a:ext cx="584269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CONSTITUTION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572000" y="4999173"/>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24</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5936148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90181" cy="3411414"/>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76600"/>
            <a:ext cx="9171710" cy="3629095"/>
          </a:xfrm>
          <a:prstGeom prst="rect">
            <a:avLst/>
          </a:prstGeom>
        </p:spPr>
      </p:pic>
      <p:sp>
        <p:nvSpPr>
          <p:cNvPr id="3" name="TextBox 2"/>
          <p:cNvSpPr txBox="1"/>
          <p:nvPr/>
        </p:nvSpPr>
        <p:spPr>
          <a:xfrm>
            <a:off x="1076035" y="4323032"/>
            <a:ext cx="7542644" cy="1938992"/>
          </a:xfrm>
          <a:prstGeom prst="rect">
            <a:avLst/>
          </a:prstGeom>
          <a:noFill/>
        </p:spPr>
        <p:txBody>
          <a:bodyPr wrap="square" rtlCol="0">
            <a:spAutoFit/>
          </a:bodyPr>
          <a:lstStyle/>
          <a:p>
            <a:r>
              <a:rPr lang="en-US" sz="2000" dirty="0" smtClean="0"/>
              <a:t>Develop </a:t>
            </a:r>
            <a:r>
              <a:rPr lang="en-US" sz="2000" dirty="0"/>
              <a:t>an argument that a particular provision of the Constitution of the United States would help in addressing a problem facing the United States in the 1780s.</a:t>
            </a:r>
          </a:p>
          <a:p>
            <a:r>
              <a:rPr lang="en-US" sz="2000" dirty="0"/>
              <a:t> </a:t>
            </a:r>
          </a:p>
          <a:p>
            <a:r>
              <a:rPr lang="en-US" sz="2000" dirty="0" smtClean="0"/>
              <a:t>Explain </a:t>
            </a:r>
            <a:r>
              <a:rPr lang="en-US" sz="2000" dirty="0"/>
              <a:t>a provision of the Constitution of the United States in terms of how it reflects Enlightenment thinking.</a:t>
            </a:r>
          </a:p>
        </p:txBody>
      </p:sp>
      <p:sp>
        <p:nvSpPr>
          <p:cNvPr id="17" name="TextBox 16"/>
          <p:cNvSpPr txBox="1"/>
          <p:nvPr/>
        </p:nvSpPr>
        <p:spPr>
          <a:xfrm>
            <a:off x="1213424" y="5791200"/>
            <a:ext cx="7499928" cy="461665"/>
          </a:xfrm>
          <a:prstGeom prst="rect">
            <a:avLst/>
          </a:prstGeom>
          <a:noFill/>
        </p:spPr>
        <p:txBody>
          <a:bodyPr wrap="square" rtlCol="0">
            <a:spAutoFit/>
          </a:bodyPr>
          <a:lstStyle/>
          <a:p>
            <a:r>
              <a:rPr lang="en-US" sz="2400" dirty="0" smtClean="0"/>
              <a:t>. </a:t>
            </a:r>
            <a:endParaRPr lang="en-US" sz="2400" dirty="0"/>
          </a:p>
        </p:txBody>
      </p:sp>
      <p:sp>
        <p:nvSpPr>
          <p:cNvPr id="18" name="TextBox 17"/>
          <p:cNvSpPr txBox="1"/>
          <p:nvPr/>
        </p:nvSpPr>
        <p:spPr>
          <a:xfrm>
            <a:off x="1103744" y="5693988"/>
            <a:ext cx="7561119" cy="461665"/>
          </a:xfrm>
          <a:prstGeom prst="rect">
            <a:avLst/>
          </a:prstGeom>
          <a:noFill/>
        </p:spPr>
        <p:txBody>
          <a:bodyPr wrap="square" rtlCol="0">
            <a:spAutoFit/>
          </a:bodyPr>
          <a:lstStyle/>
          <a:p>
            <a:r>
              <a:rPr lang="en-US" sz="2400" dirty="0" smtClean="0"/>
              <a:t>.</a:t>
            </a:r>
            <a:endParaRPr lang="en-US" sz="2400" dirty="0"/>
          </a:p>
        </p:txBody>
      </p:sp>
      <p:sp>
        <p:nvSpPr>
          <p:cNvPr id="11" name="Rectangle 10"/>
          <p:cNvSpPr/>
          <p:nvPr/>
        </p:nvSpPr>
        <p:spPr>
          <a:xfrm>
            <a:off x="3352800" y="3636672"/>
            <a:ext cx="212654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1431685" y="384473"/>
            <a:ext cx="6280630"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COMPOSITION BOOK</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8876143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Chart</a:t>
            </a:r>
            <a:endParaRPr lang="en-US" dirty="0"/>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nvPr>
        </p:nvGraphicFramePr>
        <p:xfrm>
          <a:off x="152400" y="1447800"/>
          <a:ext cx="8839200" cy="5225318"/>
        </p:xfrm>
        <a:graphic>
          <a:graphicData uri="http://schemas.openxmlformats.org/drawingml/2006/table">
            <a:tbl>
              <a:tblPr firstRow="1" bandRow="1">
                <a:tableStyleId>{5C22544A-7EE6-4342-B048-85BDC9FD1C3A}</a:tableStyleId>
              </a:tblPr>
              <a:tblGrid>
                <a:gridCol w="4159624"/>
                <a:gridCol w="4679576"/>
              </a:tblGrid>
              <a:tr h="609600">
                <a:tc>
                  <a:txBody>
                    <a:bodyPr/>
                    <a:lstStyle/>
                    <a:p>
                      <a:r>
                        <a:rPr lang="en-US" dirty="0" smtClean="0"/>
                        <a:t>                      ENLIGHTENMENT</a:t>
                      </a:r>
                      <a:endParaRPr lang="en-US" dirty="0"/>
                    </a:p>
                  </a:txBody>
                  <a:tcPr/>
                </a:tc>
                <a:tc>
                  <a:txBody>
                    <a:bodyPr/>
                    <a:lstStyle/>
                    <a:p>
                      <a:r>
                        <a:rPr lang="en-US" dirty="0" smtClean="0"/>
                        <a:t>                            CONSTITUTION</a:t>
                      </a:r>
                      <a:endParaRPr lang="en-US" dirty="0"/>
                    </a:p>
                  </a:txBody>
                  <a:tcPr/>
                </a:tc>
              </a:tr>
              <a:tr h="1180099">
                <a:tc>
                  <a:txBody>
                    <a:bodyPr/>
                    <a:lstStyle/>
                    <a:p>
                      <a:endParaRPr lang="en-US" u="sng" dirty="0" smtClean="0"/>
                    </a:p>
                  </a:txBody>
                  <a:tcPr/>
                </a:tc>
                <a:tc>
                  <a:txBody>
                    <a:bodyPr/>
                    <a:lstStyle/>
                    <a:p>
                      <a:endParaRPr lang="en-US" dirty="0"/>
                    </a:p>
                  </a:txBody>
                  <a:tcPr/>
                </a:tc>
              </a:tr>
              <a:tr h="1058179">
                <a:tc>
                  <a:txBody>
                    <a:bodyPr/>
                    <a:lstStyle/>
                    <a:p>
                      <a:endParaRPr lang="en-US" u="sn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
                      </a:r>
                      <a:br>
                        <a:rPr lang="en-US" dirty="0" smtClean="0">
                          <a:effectLst/>
                        </a:rPr>
                      </a:br>
                      <a:endParaRPr lang="en-US" dirty="0" smtClean="0">
                        <a:effectLst/>
                      </a:endParaRPr>
                    </a:p>
                    <a:p>
                      <a:endParaRPr lang="en-US" dirty="0"/>
                    </a:p>
                  </a:txBody>
                  <a:tcPr/>
                </a:tc>
              </a:tr>
              <a:tr h="445239">
                <a:tc>
                  <a:txBody>
                    <a:bodyPr/>
                    <a:lstStyle/>
                    <a:p>
                      <a:endParaRPr lang="en-US" u="sng" dirty="0" smtClean="0"/>
                    </a:p>
                    <a:p>
                      <a:endParaRPr lang="en-US" u="sng" dirty="0" smtClean="0"/>
                    </a:p>
                    <a:p>
                      <a:endParaRPr lang="en-US" u="sng" dirty="0" smtClean="0"/>
                    </a:p>
                    <a:p>
                      <a:endParaRPr lang="en-US" u="sng" dirty="0"/>
                    </a:p>
                  </a:txBody>
                  <a:tcPr/>
                </a:tc>
                <a:tc>
                  <a:txBody>
                    <a:bodyPr/>
                    <a:lstStyle/>
                    <a:p>
                      <a:endParaRPr lang="en-US" dirty="0"/>
                    </a:p>
                  </a:txBody>
                  <a:tcPr/>
                </a:tc>
              </a:tr>
              <a:tr h="445239">
                <a:tc>
                  <a:txBody>
                    <a:bodyPr/>
                    <a:lstStyle/>
                    <a:p>
                      <a:endParaRPr lang="en-US" dirty="0" smtClean="0"/>
                    </a:p>
                    <a:p>
                      <a:endParaRPr lang="en-US" dirty="0" smtClean="0"/>
                    </a:p>
                    <a:p>
                      <a:endParaRPr lang="en-US" dirty="0" smtClean="0"/>
                    </a:p>
                    <a:p>
                      <a:endParaRPr lang="en-US" dirty="0"/>
                    </a:p>
                  </a:txBody>
                  <a:tcPr/>
                </a:tc>
                <a:tc>
                  <a:txBody>
                    <a:bodyPr/>
                    <a:lstStyle/>
                    <a:p>
                      <a:endParaRPr lang="en-US" dirty="0" smtClean="0"/>
                    </a:p>
                    <a:p>
                      <a:endParaRPr lang="en-US" dirty="0" smtClean="0"/>
                    </a:p>
                    <a:p>
                      <a:endParaRPr lang="en-US" dirty="0"/>
                    </a:p>
                  </a:txBody>
                  <a:tcPr/>
                </a:tc>
              </a:tr>
            </a:tbl>
          </a:graphicData>
        </a:graphic>
      </p:graphicFrame>
    </p:spTree>
    <p:extLst>
      <p:ext uri="{BB962C8B-B14F-4D97-AF65-F5344CB8AC3E}">
        <p14:creationId xmlns:p14="http://schemas.microsoft.com/office/powerpoint/2010/main" val="3064885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1219200"/>
            <a:ext cx="7696200" cy="4893647"/>
          </a:xfrm>
          <a:prstGeom prst="rect">
            <a:avLst/>
          </a:prstGeom>
          <a:noFill/>
        </p:spPr>
        <p:txBody>
          <a:bodyPr wrap="square" rtlCol="0">
            <a:spAutoFit/>
          </a:bodyPr>
          <a:lstStyle/>
          <a:p>
            <a:r>
              <a:rPr lang="en-US" sz="2400" b="1" dirty="0" smtClean="0"/>
              <a:t>Primary Source: </a:t>
            </a:r>
            <a:r>
              <a:rPr lang="en-US" sz="2400" dirty="0" smtClean="0"/>
              <a:t>In the study of history as an academic discipline, a primary source is an artifact, a document, a recording, or other source of information that was created at the time under study.</a:t>
            </a:r>
          </a:p>
          <a:p>
            <a:endParaRPr lang="en-US" sz="2400" dirty="0"/>
          </a:p>
          <a:p>
            <a:r>
              <a:rPr lang="en-US" sz="2400" b="1" dirty="0" smtClean="0"/>
              <a:t>Secondary Source: </a:t>
            </a:r>
            <a:r>
              <a:rPr lang="en-US" sz="2400" dirty="0" smtClean="0"/>
              <a:t>is a document or recording that relates or discusses information originally presented elsewhere.</a:t>
            </a:r>
            <a:endParaRPr lang="en-US" sz="2400" b="1" dirty="0" smtClean="0"/>
          </a:p>
          <a:p>
            <a:endParaRPr lang="en-US" sz="2400" dirty="0"/>
          </a:p>
          <a:p>
            <a:r>
              <a:rPr lang="en-US" sz="2400" b="1" dirty="0" smtClean="0"/>
              <a:t>Credibility:</a:t>
            </a:r>
            <a:r>
              <a:rPr lang="en-US" sz="2400" dirty="0" smtClean="0"/>
              <a:t>  refers to the objective and subjective components of the believability of a source or message.</a:t>
            </a:r>
          </a:p>
          <a:p>
            <a:endParaRPr lang="en-US" sz="2400" dirty="0"/>
          </a:p>
          <a:p>
            <a:r>
              <a:rPr lang="en-US" sz="2400" b="1" dirty="0" smtClean="0"/>
              <a:t>Bias: </a:t>
            </a:r>
            <a:r>
              <a:rPr lang="en-US" sz="2400" dirty="0" smtClean="0"/>
              <a:t>a perspective, preference, or inclination that inhibits impartial judgment.</a:t>
            </a:r>
            <a:endParaRPr lang="en-US" sz="2400" dirty="0"/>
          </a:p>
        </p:txBody>
      </p:sp>
      <p:sp>
        <p:nvSpPr>
          <p:cNvPr id="7" name="Rectangle 6"/>
          <p:cNvSpPr/>
          <p:nvPr/>
        </p:nvSpPr>
        <p:spPr>
          <a:xfrm>
            <a:off x="1752600" y="228600"/>
            <a:ext cx="5928611"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Content Standard: 2</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8" name="Picture 2" descr="http://www.pptbackgrounds.net/uploads/wave-of-stars-blue-red-white-powerpoint-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24514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152400" y="724901"/>
          <a:ext cx="8839200" cy="5913120"/>
        </p:xfrm>
        <a:graphic>
          <a:graphicData uri="http://schemas.openxmlformats.org/drawingml/2006/table">
            <a:tbl>
              <a:tblPr firstRow="1" bandRow="1">
                <a:tableStyleId>{5C22544A-7EE6-4342-B048-85BDC9FD1C3A}</a:tableStyleId>
              </a:tblPr>
              <a:tblGrid>
                <a:gridCol w="4159624"/>
                <a:gridCol w="4679576"/>
              </a:tblGrid>
              <a:tr h="609600">
                <a:tc>
                  <a:txBody>
                    <a:bodyPr/>
                    <a:lstStyle/>
                    <a:p>
                      <a:r>
                        <a:rPr lang="en-US" dirty="0" smtClean="0"/>
                        <a:t>ENLIGHTENMENT</a:t>
                      </a:r>
                      <a:endParaRPr lang="en-US" dirty="0"/>
                    </a:p>
                  </a:txBody>
                  <a:tcPr/>
                </a:tc>
                <a:tc>
                  <a:txBody>
                    <a:bodyPr/>
                    <a:lstStyle/>
                    <a:p>
                      <a:r>
                        <a:rPr lang="en-US" dirty="0" smtClean="0"/>
                        <a:t>CONSTITUTION</a:t>
                      </a:r>
                      <a:endParaRPr lang="en-US" dirty="0"/>
                    </a:p>
                  </a:txBody>
                  <a:tcPr/>
                </a:tc>
              </a:tr>
              <a:tr h="1180099">
                <a:tc>
                  <a:txBody>
                    <a:bodyPr/>
                    <a:lstStyle/>
                    <a:p>
                      <a:r>
                        <a:rPr lang="en-US" b="1" u="sng" dirty="0" smtClean="0"/>
                        <a:t>Rousseau,</a:t>
                      </a:r>
                      <a:r>
                        <a:rPr lang="en-US" u="sng" dirty="0" smtClean="0"/>
                        <a:t> who argued for a society based upon reason rather than faith and Catholic doctrine, for a new civil order based on natural law.</a:t>
                      </a:r>
                    </a:p>
                  </a:txBody>
                  <a:tcPr/>
                </a:tc>
                <a:tc>
                  <a:txBody>
                    <a:bodyPr/>
                    <a:lstStyle/>
                    <a:p>
                      <a:r>
                        <a:rPr lang="en-US" u="sng" dirty="0" smtClean="0"/>
                        <a:t>Freedom</a:t>
                      </a:r>
                      <a:r>
                        <a:rPr lang="en-US" u="sng" baseline="0" dirty="0" smtClean="0"/>
                        <a:t> of religion </a:t>
                      </a:r>
                      <a:r>
                        <a:rPr lang="en-US" baseline="0" dirty="0" smtClean="0"/>
                        <a:t>is found in the First Amendment in the Bill of Rights.</a:t>
                      </a:r>
                      <a:endParaRPr lang="en-US" dirty="0"/>
                    </a:p>
                  </a:txBody>
                  <a:tcPr/>
                </a:tc>
              </a:tr>
              <a:tr h="1058179">
                <a:tc>
                  <a:txBody>
                    <a:bodyPr/>
                    <a:lstStyle/>
                    <a:p>
                      <a:r>
                        <a:rPr lang="en-US" dirty="0" smtClean="0"/>
                        <a:t>The political philosopher </a:t>
                      </a:r>
                      <a:r>
                        <a:rPr lang="en-US" b="1" u="sng" dirty="0" smtClean="0"/>
                        <a:t>Montesquieu</a:t>
                      </a:r>
                      <a:r>
                        <a:rPr lang="en-US" b="1" dirty="0" smtClean="0"/>
                        <a:t> </a:t>
                      </a:r>
                      <a:r>
                        <a:rPr lang="en-US" dirty="0" smtClean="0"/>
                        <a:t>introduced the idea of a </a:t>
                      </a:r>
                      <a:r>
                        <a:rPr lang="en-US" u="sng" dirty="0" smtClean="0"/>
                        <a:t>separation of powers in a government</a:t>
                      </a:r>
                      <a:endParaRPr lang="en-US" u="sn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r>
                        <a:rPr lang="en-US" dirty="0" smtClean="0">
                          <a:effectLst/>
                        </a:rPr>
                        <a:t>eparation of Powers-Divide </a:t>
                      </a:r>
                      <a:r>
                        <a:rPr lang="en-US" u="sng" dirty="0" smtClean="0">
                          <a:effectLst/>
                        </a:rPr>
                        <a:t>Government into Legislative, Judicial, and Executive </a:t>
                      </a:r>
                      <a:r>
                        <a:rPr lang="en-US" dirty="0" smtClean="0">
                          <a:effectLst/>
                        </a:rPr>
                        <a:t/>
                      </a:r>
                      <a:br>
                        <a:rPr lang="en-US" dirty="0" smtClean="0">
                          <a:effectLst/>
                        </a:rPr>
                      </a:br>
                      <a:endParaRPr lang="en-US" dirty="0" smtClean="0">
                        <a:effectLst/>
                      </a:endParaRPr>
                    </a:p>
                    <a:p>
                      <a:endParaRPr lang="en-US" dirty="0"/>
                    </a:p>
                  </a:txBody>
                  <a:tcPr/>
                </a:tc>
              </a:tr>
              <a:tr h="445239">
                <a:tc>
                  <a:txBody>
                    <a:bodyPr/>
                    <a:lstStyle/>
                    <a:p>
                      <a:r>
                        <a:rPr lang="en-US" b="1" u="sng" dirty="0" smtClean="0"/>
                        <a:t>Voltaire</a:t>
                      </a:r>
                      <a:r>
                        <a:rPr lang="en-US" u="sng" baseline="0" dirty="0" smtClean="0"/>
                        <a:t> advocated for</a:t>
                      </a:r>
                      <a:r>
                        <a:rPr lang="en-US" u="sng" dirty="0" smtClean="0"/>
                        <a:t> freedom of religion</a:t>
                      </a:r>
                      <a:r>
                        <a:rPr lang="en-US" dirty="0" smtClean="0"/>
                        <a:t>, </a:t>
                      </a:r>
                      <a:r>
                        <a:rPr lang="en-US" u="sng" dirty="0" smtClean="0"/>
                        <a:t>freedom of expression, and separation of church and state.</a:t>
                      </a:r>
                      <a:endParaRPr lang="en-US" u="sng" dirty="0"/>
                    </a:p>
                  </a:txBody>
                  <a:tcPr/>
                </a:tc>
                <a:tc>
                  <a:txBody>
                    <a:bodyPr/>
                    <a:lstStyle/>
                    <a:p>
                      <a:r>
                        <a:rPr lang="en-US" u="sng" dirty="0" smtClean="0"/>
                        <a:t>First Amendment in</a:t>
                      </a:r>
                      <a:r>
                        <a:rPr lang="en-US" u="sng" baseline="0" dirty="0" smtClean="0"/>
                        <a:t> the Bill of Rights</a:t>
                      </a:r>
                      <a:r>
                        <a:rPr lang="en-US" baseline="0" dirty="0" smtClean="0"/>
                        <a:t>.</a:t>
                      </a:r>
                      <a:endParaRPr lang="en-US" dirty="0"/>
                    </a:p>
                  </a:txBody>
                  <a:tcPr/>
                </a:tc>
              </a:tr>
              <a:tr h="445239">
                <a:tc>
                  <a:txBody>
                    <a:bodyPr/>
                    <a:lstStyle/>
                    <a:p>
                      <a:r>
                        <a:rPr lang="en-US" b="1" dirty="0" smtClean="0"/>
                        <a:t>John Locke </a:t>
                      </a:r>
                      <a:r>
                        <a:rPr lang="en-US" dirty="0" smtClean="0"/>
                        <a:t>believed in </a:t>
                      </a:r>
                      <a:r>
                        <a:rPr lang="en-US" u="sng" dirty="0" smtClean="0"/>
                        <a:t>separation</a:t>
                      </a:r>
                      <a:r>
                        <a:rPr lang="en-US" u="sng" baseline="0" dirty="0" smtClean="0"/>
                        <a:t> of church and state</a:t>
                      </a:r>
                      <a:r>
                        <a:rPr lang="en-US" baseline="0" dirty="0" smtClean="0"/>
                        <a:t>.  </a:t>
                      </a:r>
                      <a:r>
                        <a:rPr lang="en-US" dirty="0" smtClean="0">
                          <a:effectLst/>
                        </a:rPr>
                        <a:t>His arguments concerning liberty and the social contract later influenced the written works of Alexander Hamilton, James Madison, Thomas Jefferson, and other founding fathers.</a:t>
                      </a:r>
                      <a:endParaRPr lang="en-US" dirty="0"/>
                    </a:p>
                  </a:txBody>
                  <a:tcPr/>
                </a:tc>
                <a:tc>
                  <a:txBody>
                    <a:bodyPr/>
                    <a:lstStyle/>
                    <a:p>
                      <a:r>
                        <a:rPr lang="en-US" u="sng" dirty="0" smtClean="0"/>
                        <a:t>First Amendment</a:t>
                      </a:r>
                    </a:p>
                    <a:p>
                      <a:endParaRPr lang="en-US" u="sng" dirty="0" smtClean="0"/>
                    </a:p>
                    <a:p>
                      <a:r>
                        <a:rPr lang="en-US" u="sng" dirty="0" smtClean="0"/>
                        <a:t>Separation of Church and State</a:t>
                      </a:r>
                    </a:p>
                    <a:p>
                      <a:endParaRPr lang="en-US" u="sng" dirty="0" smtClean="0"/>
                    </a:p>
                    <a:p>
                      <a:r>
                        <a:rPr lang="en-US" u="sng" dirty="0" smtClean="0"/>
                        <a:t>Popular Sovereignty</a:t>
                      </a:r>
                      <a:r>
                        <a:rPr lang="en-US" u="sng" baseline="0" dirty="0" smtClean="0"/>
                        <a:t> or the Will of the People</a:t>
                      </a:r>
                      <a:r>
                        <a:rPr lang="en-US" baseline="0" dirty="0" smtClean="0"/>
                        <a:t>.</a:t>
                      </a:r>
                      <a:endParaRPr lang="en-US" dirty="0"/>
                    </a:p>
                  </a:txBody>
                  <a:tcPr/>
                </a:tc>
              </a:tr>
            </a:tbl>
          </a:graphicData>
        </a:graphic>
      </p:graphicFrame>
      <p:sp>
        <p:nvSpPr>
          <p:cNvPr id="12" name="Rectangle 11"/>
          <p:cNvSpPr/>
          <p:nvPr/>
        </p:nvSpPr>
        <p:spPr>
          <a:xfrm>
            <a:off x="460470" y="-198429"/>
            <a:ext cx="8250785"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Enlightenment/Constitution</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1835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95400" y="685800"/>
            <a:ext cx="75703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NORTHWEST ORDINANCE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464857" y="5046678"/>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25</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0763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8" name="Rectangle 7"/>
          <p:cNvSpPr/>
          <p:nvPr/>
        </p:nvSpPr>
        <p:spPr>
          <a:xfrm>
            <a:off x="609598" y="4805065"/>
            <a:ext cx="8382002" cy="1200329"/>
          </a:xfrm>
          <a:prstGeom prst="rect">
            <a:avLst/>
          </a:prstGeom>
        </p:spPr>
        <p:txBody>
          <a:bodyPr wrap="square">
            <a:spAutoFit/>
          </a:bodyPr>
          <a:lstStyle/>
          <a:p>
            <a:r>
              <a:rPr lang="en-US" sz="2400" dirty="0"/>
              <a:t>Show how the Northwest Ordinance, in providing government for the Northwest Territory, established a precedent for governing the United States.</a:t>
            </a:r>
          </a:p>
        </p:txBody>
      </p:sp>
      <p:sp>
        <p:nvSpPr>
          <p:cNvPr id="10" name="Rectangle 9"/>
          <p:cNvSpPr/>
          <p:nvPr/>
        </p:nvSpPr>
        <p:spPr>
          <a:xfrm>
            <a:off x="3508725" y="4122426"/>
            <a:ext cx="212654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1846731" y="1230611"/>
            <a:ext cx="5450531"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Composition Book</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4822549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600200"/>
            <a:ext cx="5943600" cy="369332"/>
          </a:xfrm>
          <a:prstGeom prst="rect">
            <a:avLst/>
          </a:prstGeom>
          <a:noFill/>
        </p:spPr>
        <p:txBody>
          <a:bodyPr wrap="square" rtlCol="0">
            <a:spAutoFit/>
          </a:bodyPr>
          <a:lstStyle/>
          <a:p>
            <a:endParaRPr lang="en-US" dirty="0"/>
          </a:p>
        </p:txBody>
      </p:sp>
      <p:sp>
        <p:nvSpPr>
          <p:cNvPr id="6" name="Content Placeholder 2"/>
          <p:cNvSpPr>
            <a:spLocks noGrp="1"/>
          </p:cNvSpPr>
          <p:nvPr>
            <p:ph idx="4294967295"/>
          </p:nvPr>
        </p:nvSpPr>
        <p:spPr bwMode="auto">
          <a:xfrm>
            <a:off x="193964" y="914400"/>
            <a:ext cx="5368636"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endParaRPr lang="en-US" sz="2400" u="sng" dirty="0"/>
          </a:p>
          <a:p>
            <a:pPr marL="0" indent="0">
              <a:buNone/>
            </a:pPr>
            <a:r>
              <a:rPr lang="en-US" sz="2400" dirty="0" smtClean="0"/>
              <a:t>Three Stage Model:</a:t>
            </a:r>
          </a:p>
          <a:p>
            <a:pPr marL="0" indent="0">
              <a:buNone/>
            </a:pPr>
            <a:endParaRPr lang="en-US" sz="2400" dirty="0"/>
          </a:p>
          <a:p>
            <a:r>
              <a:rPr lang="en-US" sz="2400" dirty="0" smtClean="0"/>
              <a:t>	1. </a:t>
            </a:r>
            <a:r>
              <a:rPr lang="en-US" sz="2400" u="sng" dirty="0" smtClean="0"/>
              <a:t>Must </a:t>
            </a:r>
            <a:r>
              <a:rPr lang="en-US" sz="2400" u="sng" dirty="0"/>
              <a:t>have a governor, secretary, and three judges to rule.</a:t>
            </a:r>
          </a:p>
          <a:p>
            <a:r>
              <a:rPr lang="en-US" sz="2400" dirty="0" smtClean="0"/>
              <a:t>	2. </a:t>
            </a:r>
            <a:r>
              <a:rPr lang="en-US" sz="2400" u="sng" dirty="0" smtClean="0"/>
              <a:t>An </a:t>
            </a:r>
            <a:r>
              <a:rPr lang="en-US" sz="2400" u="sng" dirty="0"/>
              <a:t>elected assembly </a:t>
            </a:r>
            <a:r>
              <a:rPr lang="en-US" sz="2400" dirty="0"/>
              <a:t>and one nonvoting delegate to </a:t>
            </a:r>
            <a:r>
              <a:rPr lang="en-US" sz="2400" dirty="0" smtClean="0"/>
              <a:t>Congress </a:t>
            </a:r>
            <a:r>
              <a:rPr lang="en-US" sz="2400" dirty="0"/>
              <a:t>to </a:t>
            </a:r>
            <a:r>
              <a:rPr lang="en-US" sz="2400" dirty="0" smtClean="0"/>
              <a:t>be </a:t>
            </a:r>
            <a:r>
              <a:rPr lang="en-US" sz="2400" dirty="0"/>
              <a:t>elected when the population of the territory </a:t>
            </a:r>
            <a:r>
              <a:rPr lang="en-US" sz="2400" dirty="0" smtClean="0"/>
              <a:t>reached </a:t>
            </a:r>
            <a:r>
              <a:rPr lang="en-US" sz="2400" dirty="0"/>
              <a:t>5,000 free </a:t>
            </a:r>
            <a:r>
              <a:rPr lang="en-US" sz="2400" dirty="0" smtClean="0"/>
              <a:t>males</a:t>
            </a:r>
            <a:r>
              <a:rPr lang="en-US" sz="2400" dirty="0"/>
              <a:t>. </a:t>
            </a:r>
          </a:p>
          <a:p>
            <a:r>
              <a:rPr lang="en-US" sz="2400" dirty="0" smtClean="0"/>
              <a:t>	3.  A </a:t>
            </a:r>
            <a:r>
              <a:rPr lang="en-US" sz="2400" u="sng" dirty="0"/>
              <a:t>state constitution </a:t>
            </a:r>
            <a:r>
              <a:rPr lang="en-US" sz="2400" dirty="0"/>
              <a:t>should be drafted and membership to </a:t>
            </a:r>
            <a:r>
              <a:rPr lang="en-US" sz="2400" dirty="0" smtClean="0"/>
              <a:t>the Union </a:t>
            </a:r>
            <a:r>
              <a:rPr lang="en-US" sz="2400" dirty="0"/>
              <a:t>to be requested in the when the population </a:t>
            </a:r>
            <a:r>
              <a:rPr lang="en-US" sz="2400" dirty="0" smtClean="0"/>
              <a:t>	reached </a:t>
            </a:r>
            <a:r>
              <a:rPr lang="en-US" sz="2400" dirty="0"/>
              <a:t>60,000.</a:t>
            </a:r>
          </a:p>
          <a:p>
            <a:endParaRPr lang="en-US" sz="2400" b="1" u="sng" dirty="0"/>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altLang="en-US" sz="2000" b="0" i="0" u="none" strike="noStrike" cap="none" normalizeH="0" baseline="0" dirty="0" smtClean="0">
              <a:ln>
                <a:noFill/>
              </a:ln>
              <a:solidFill>
                <a:schemeClr val="tx1"/>
              </a:solidFill>
              <a:effectLst/>
              <a:latin typeface="Arial" pitchFamily="34" charset="0"/>
            </a:endParaRPr>
          </a:p>
        </p:txBody>
      </p:sp>
      <p:sp>
        <p:nvSpPr>
          <p:cNvPr id="7" name="Rectangle 6"/>
          <p:cNvSpPr/>
          <p:nvPr/>
        </p:nvSpPr>
        <p:spPr>
          <a:xfrm>
            <a:off x="76200" y="514"/>
            <a:ext cx="6198620"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NORTHWEST ORDINANCE</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5" name="Picture 4" descr="http://upload.wikimedia.org/wikipedia/commons/9/9e/Northwest-territory-usa-178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24000"/>
            <a:ext cx="3474110" cy="274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70892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5410200" cy="4953000"/>
          </a:xfrm>
        </p:spPr>
        <p:txBody>
          <a:bodyPr/>
          <a:lstStyle/>
          <a:p>
            <a:r>
              <a:rPr lang="en-US" dirty="0"/>
              <a:t>(3) </a:t>
            </a:r>
            <a:r>
              <a:rPr lang="en-US" u="sng" dirty="0"/>
              <a:t>A bill of rights </a:t>
            </a:r>
            <a:r>
              <a:rPr lang="en-US" dirty="0"/>
              <a:t>protecting </a:t>
            </a:r>
            <a:r>
              <a:rPr lang="en-US" u="sng" dirty="0"/>
              <a:t>religious freedom</a:t>
            </a:r>
            <a:r>
              <a:rPr lang="en-US" dirty="0"/>
              <a:t>, the right to a </a:t>
            </a:r>
            <a:r>
              <a:rPr lang="en-US" u="sng" dirty="0"/>
              <a:t>writ of habeas corpus</a:t>
            </a:r>
            <a:r>
              <a:rPr lang="en-US" dirty="0"/>
              <a:t>, the benefit of </a:t>
            </a:r>
            <a:r>
              <a:rPr lang="en-US" u="sng" dirty="0"/>
              <a:t>trial by jury</a:t>
            </a:r>
            <a:r>
              <a:rPr lang="en-US" dirty="0"/>
              <a:t>, and other </a:t>
            </a:r>
            <a:r>
              <a:rPr lang="en-US" u="sng" dirty="0"/>
              <a:t>individual rights</a:t>
            </a:r>
            <a:r>
              <a:rPr lang="en-US" dirty="0"/>
              <a:t>. In addition the ordinance encouraged education and </a:t>
            </a:r>
            <a:r>
              <a:rPr lang="en-US" u="sng" dirty="0"/>
              <a:t>forbade slavery.</a:t>
            </a:r>
          </a:p>
          <a:p>
            <a:endParaRPr lang="en-US" dirty="0"/>
          </a:p>
        </p:txBody>
      </p:sp>
      <p:pic>
        <p:nvPicPr>
          <p:cNvPr id="1026" name="Picture 2" descr="http://academickids.com/encyclopedia/images/thumb/4/4d/200px-NWTerritory17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014" y="1447800"/>
            <a:ext cx="3526277" cy="3314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385234"/>
            <a:ext cx="6198620"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NORTHWEST ORDINANCE</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6413212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438400"/>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0" y="304800"/>
            <a:ext cx="550451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FEDERALISTS/</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ANTI-FEDERALISTS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422545" y="5370639"/>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26</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7719861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90181" cy="365760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9171710" cy="3200401"/>
          </a:xfrm>
          <a:prstGeom prst="rect">
            <a:avLst/>
          </a:prstGeom>
        </p:spPr>
      </p:pic>
      <p:sp>
        <p:nvSpPr>
          <p:cNvPr id="3" name="Rectangle 2"/>
          <p:cNvSpPr/>
          <p:nvPr/>
        </p:nvSpPr>
        <p:spPr>
          <a:xfrm>
            <a:off x="699655" y="4606866"/>
            <a:ext cx="7772400" cy="1569660"/>
          </a:xfrm>
          <a:prstGeom prst="rect">
            <a:avLst/>
          </a:prstGeom>
        </p:spPr>
        <p:txBody>
          <a:bodyPr wrap="square">
            <a:spAutoFit/>
          </a:bodyPr>
          <a:lstStyle/>
          <a:p>
            <a:r>
              <a:rPr lang="en-US" sz="2400" dirty="0"/>
              <a:t>Compare the arguments of the Federalists and Anti-Federalists on a common topic related to the ratification of the Constitution of the United States, and hypothesize about why the winning argument was more persuasive.</a:t>
            </a:r>
          </a:p>
        </p:txBody>
      </p:sp>
      <p:sp>
        <p:nvSpPr>
          <p:cNvPr id="9" name="Rectangle 8"/>
          <p:cNvSpPr/>
          <p:nvPr/>
        </p:nvSpPr>
        <p:spPr>
          <a:xfrm>
            <a:off x="3508725" y="3990615"/>
            <a:ext cx="212654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1869823" y="384473"/>
            <a:ext cx="5450531"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Composition Book</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2" name="Rectangle 11"/>
          <p:cNvSpPr/>
          <p:nvPr/>
        </p:nvSpPr>
        <p:spPr>
          <a:xfrm>
            <a:off x="1646209" y="1295180"/>
            <a:ext cx="6195287" cy="1200329"/>
          </a:xfrm>
          <a:prstGeom prst="rect">
            <a:avLst/>
          </a:prstGeom>
          <a:noFill/>
        </p:spPr>
        <p:txBody>
          <a:bodyPr wrap="non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Table of Contents:</a:t>
            </a:r>
          </a:p>
          <a:p>
            <a:pPr algn="ctr"/>
            <a:r>
              <a:rPr lang="en-US" sz="3600" dirty="0" smtClean="0">
                <a:ln w="0"/>
                <a:solidFill>
                  <a:schemeClr val="accent1"/>
                </a:solidFill>
                <a:effectLst>
                  <a:outerShdw blurRad="38100" dist="25400" dir="5400000" algn="ctr" rotWithShape="0">
                    <a:srgbClr val="6E747A">
                      <a:alpha val="43000"/>
                    </a:srgbClr>
                  </a:outerShdw>
                </a:effectLst>
              </a:rPr>
              <a:t>#10- Federalists/Anti-Federalists</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7403325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a Chart</a:t>
            </a:r>
            <a:br>
              <a:rPr lang="en-US" dirty="0" smtClean="0"/>
            </a:br>
            <a:r>
              <a:rPr lang="en-US" dirty="0" smtClean="0"/>
              <a:t>in your notebook.</a:t>
            </a:r>
            <a:endParaRPr lang="en-US" dirty="0"/>
          </a:p>
        </p:txBody>
      </p:sp>
      <p:graphicFrame>
        <p:nvGraphicFramePr>
          <p:cNvPr id="4" name="Table 3"/>
          <p:cNvGraphicFramePr>
            <a:graphicFrameLocks noGrp="1"/>
          </p:cNvGraphicFramePr>
          <p:nvPr>
            <p:extLst/>
          </p:nvPr>
        </p:nvGraphicFramePr>
        <p:xfrm>
          <a:off x="1371600" y="2133600"/>
          <a:ext cx="6096000" cy="4507364"/>
        </p:xfrm>
        <a:graphic>
          <a:graphicData uri="http://schemas.openxmlformats.org/drawingml/2006/table">
            <a:tbl>
              <a:tblPr firstRow="1" bandRow="1">
                <a:tableStyleId>{5C22544A-7EE6-4342-B048-85BDC9FD1C3A}</a:tableStyleId>
              </a:tblPr>
              <a:tblGrid>
                <a:gridCol w="2868706"/>
                <a:gridCol w="3227294"/>
              </a:tblGrid>
              <a:tr h="414027">
                <a:tc>
                  <a:txBody>
                    <a:bodyPr/>
                    <a:lstStyle/>
                    <a:p>
                      <a:r>
                        <a:rPr lang="en-US" dirty="0" smtClean="0"/>
                        <a:t>                      FEDERALISTS</a:t>
                      </a:r>
                      <a:endParaRPr lang="en-US" dirty="0"/>
                    </a:p>
                  </a:txBody>
                  <a:tcPr/>
                </a:tc>
                <a:tc>
                  <a:txBody>
                    <a:bodyPr/>
                    <a:lstStyle/>
                    <a:p>
                      <a:pPr algn="ctr"/>
                      <a:r>
                        <a:rPr lang="en-US" dirty="0" smtClean="0"/>
                        <a:t>ANTI-FEDERALISTS</a:t>
                      </a:r>
                      <a:endParaRPr lang="en-US" dirty="0"/>
                    </a:p>
                  </a:txBody>
                  <a:tcPr/>
                </a:tc>
              </a:tr>
              <a:tr h="801497">
                <a:tc>
                  <a:txBody>
                    <a:bodyPr/>
                    <a:lstStyle/>
                    <a:p>
                      <a:endParaRPr lang="en-US" u="sng" dirty="0" smtClean="0"/>
                    </a:p>
                  </a:txBody>
                  <a:tcPr/>
                </a:tc>
                <a:tc>
                  <a:txBody>
                    <a:bodyPr/>
                    <a:lstStyle/>
                    <a:p>
                      <a:endParaRPr lang="en-US" dirty="0"/>
                    </a:p>
                  </a:txBody>
                  <a:tcPr/>
                </a:tc>
              </a:tr>
              <a:tr h="718691">
                <a:tc>
                  <a:txBody>
                    <a:bodyPr/>
                    <a:lstStyle/>
                    <a:p>
                      <a:endParaRPr lang="en-US" u="sn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
                      </a:r>
                      <a:br>
                        <a:rPr lang="en-US" dirty="0" smtClean="0">
                          <a:effectLst/>
                        </a:rPr>
                      </a:br>
                      <a:endParaRPr lang="en-US" dirty="0" smtClean="0">
                        <a:effectLst/>
                      </a:endParaRPr>
                    </a:p>
                    <a:p>
                      <a:endParaRPr lang="en-US" dirty="0"/>
                    </a:p>
                  </a:txBody>
                  <a:tcPr/>
                </a:tc>
              </a:tr>
              <a:tr h="807352">
                <a:tc>
                  <a:txBody>
                    <a:bodyPr/>
                    <a:lstStyle/>
                    <a:p>
                      <a:endParaRPr lang="en-US" u="sng" dirty="0" smtClean="0"/>
                    </a:p>
                    <a:p>
                      <a:endParaRPr lang="en-US" u="sng" dirty="0" smtClean="0"/>
                    </a:p>
                    <a:p>
                      <a:endParaRPr lang="en-US" u="sng" dirty="0" smtClean="0"/>
                    </a:p>
                    <a:p>
                      <a:endParaRPr lang="en-US" u="sng" dirty="0"/>
                    </a:p>
                  </a:txBody>
                  <a:tcPr/>
                </a:tc>
                <a:tc>
                  <a:txBody>
                    <a:bodyPr/>
                    <a:lstStyle/>
                    <a:p>
                      <a:endParaRPr lang="en-US" dirty="0"/>
                    </a:p>
                  </a:txBody>
                  <a:tcPr/>
                </a:tc>
              </a:tr>
              <a:tr h="807352">
                <a:tc>
                  <a:txBody>
                    <a:bodyPr/>
                    <a:lstStyle/>
                    <a:p>
                      <a:endParaRPr lang="en-US" dirty="0" smtClean="0"/>
                    </a:p>
                    <a:p>
                      <a:endParaRPr lang="en-US" dirty="0" smtClean="0"/>
                    </a:p>
                    <a:p>
                      <a:endParaRPr lang="en-US" dirty="0" smtClean="0"/>
                    </a:p>
                    <a:p>
                      <a:endParaRPr lang="en-US" dirty="0"/>
                    </a:p>
                  </a:txBody>
                  <a:tcPr/>
                </a:tc>
                <a:tc>
                  <a:txBody>
                    <a:bodyPr/>
                    <a:lstStyle/>
                    <a:p>
                      <a:endParaRPr lang="en-US" dirty="0" smtClean="0"/>
                    </a:p>
                    <a:p>
                      <a:endParaRPr lang="en-US" dirty="0" smtClean="0"/>
                    </a:p>
                    <a:p>
                      <a:endParaRPr lang="en-US" dirty="0"/>
                    </a:p>
                  </a:txBody>
                  <a:tcPr/>
                </a:tc>
              </a:tr>
            </a:tbl>
          </a:graphicData>
        </a:graphic>
      </p:graphicFrame>
    </p:spTree>
    <p:extLst>
      <p:ext uri="{BB962C8B-B14F-4D97-AF65-F5344CB8AC3E}">
        <p14:creationId xmlns:p14="http://schemas.microsoft.com/office/powerpoint/2010/main" val="33487215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36" y="-56645"/>
            <a:ext cx="4620500" cy="6949282"/>
          </a:xfr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5864" y="1"/>
            <a:ext cx="4604317" cy="6892636"/>
          </a:xfrm>
          <a:prstGeom prst="rect">
            <a:avLst/>
          </a:prstGeom>
        </p:spPr>
      </p:pic>
      <p:sp>
        <p:nvSpPr>
          <p:cNvPr id="6" name="Rectangle 5"/>
          <p:cNvSpPr/>
          <p:nvPr/>
        </p:nvSpPr>
        <p:spPr>
          <a:xfrm>
            <a:off x="1645572" y="0"/>
            <a:ext cx="5880584"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FEDERALIST PAPERS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533400" y="1676400"/>
            <a:ext cx="342900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federalists believe that it is best for the country to gather </a:t>
            </a:r>
            <a:r>
              <a:rPr lang="en-US" u="sng" dirty="0" smtClean="0"/>
              <a:t>most of the authoritative and political power in one central government.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They believed that the </a:t>
            </a:r>
            <a:r>
              <a:rPr lang="en-US" u="sng" dirty="0" smtClean="0"/>
              <a:t>rights of citizen were assumed in Constitution </a:t>
            </a:r>
            <a:r>
              <a:rPr lang="en-US" dirty="0" smtClean="0"/>
              <a:t>and </a:t>
            </a:r>
            <a:r>
              <a:rPr lang="en-US" u="sng" dirty="0" smtClean="0"/>
              <a:t>did not need written in.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u="sng" dirty="0" smtClean="0"/>
              <a:t>Nation should be protected by a National Army.</a:t>
            </a:r>
          </a:p>
          <a:p>
            <a:r>
              <a:rPr lang="en-US" dirty="0" smtClean="0"/>
              <a:t/>
            </a:r>
            <a:br>
              <a:rPr lang="en-US" dirty="0" smtClean="0"/>
            </a:br>
            <a:endParaRPr lang="en-US" dirty="0"/>
          </a:p>
        </p:txBody>
      </p:sp>
      <p:sp>
        <p:nvSpPr>
          <p:cNvPr id="7" name="TextBox 6"/>
          <p:cNvSpPr txBox="1"/>
          <p:nvPr/>
        </p:nvSpPr>
        <p:spPr>
          <a:xfrm>
            <a:off x="5059795" y="1569661"/>
            <a:ext cx="3566390" cy="4524315"/>
          </a:xfrm>
          <a:prstGeom prst="rect">
            <a:avLst/>
          </a:prstGeom>
          <a:noFill/>
        </p:spPr>
        <p:txBody>
          <a:bodyPr wrap="square" rtlCol="0">
            <a:spAutoFit/>
          </a:bodyPr>
          <a:lstStyle/>
          <a:p>
            <a:pPr marL="285750" indent="-285750">
              <a:buFont typeface="Arial" panose="020B0604020202020204" pitchFamily="34" charset="0"/>
              <a:buChar char="•"/>
            </a:pPr>
            <a:r>
              <a:rPr lang="en-US" dirty="0"/>
              <a:t>The anti-federalists have </a:t>
            </a:r>
            <a:r>
              <a:rPr lang="en-US" u="sng" dirty="0"/>
              <a:t>suspicions in solely placing utmost power in a central, federal </a:t>
            </a:r>
            <a:r>
              <a:rPr lang="en-US" u="sng" dirty="0" smtClean="0"/>
              <a:t>government.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a:t>
            </a:r>
            <a:r>
              <a:rPr lang="en-US" dirty="0"/>
              <a:t>anti-federalists were the first to raise the concern for the </a:t>
            </a:r>
            <a:r>
              <a:rPr lang="en-US" u="sng" dirty="0"/>
              <a:t>lack </a:t>
            </a:r>
            <a:r>
              <a:rPr lang="en-US" u="sng" dirty="0" smtClean="0"/>
              <a:t>of citizens rights.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They are concerned about the </a:t>
            </a:r>
            <a:r>
              <a:rPr lang="en-US" u="sng" dirty="0" smtClean="0"/>
              <a:t>rights of the states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To appease the anti-Federalists the </a:t>
            </a:r>
            <a:r>
              <a:rPr lang="en-US" u="sng" dirty="0" smtClean="0"/>
              <a:t>Bill of Rights will be added to the Constitution.</a:t>
            </a:r>
            <a:r>
              <a:rPr lang="en-US" u="sng" dirty="0"/>
              <a:t/>
            </a:r>
            <a:br>
              <a:rPr lang="en-US" u="sng" dirty="0"/>
            </a:br>
            <a:endParaRPr lang="en-US" u="sng" dirty="0"/>
          </a:p>
        </p:txBody>
      </p:sp>
      <p:sp>
        <p:nvSpPr>
          <p:cNvPr id="8" name="Rectangle 7"/>
          <p:cNvSpPr/>
          <p:nvPr/>
        </p:nvSpPr>
        <p:spPr>
          <a:xfrm>
            <a:off x="1130253" y="923330"/>
            <a:ext cx="2235291" cy="646331"/>
          </a:xfrm>
          <a:prstGeom prst="rect">
            <a:avLst/>
          </a:prstGeom>
          <a:noFill/>
        </p:spPr>
        <p:txBody>
          <a:bodyPr wrap="none" lIns="91440" tIns="45720" rIns="91440" bIns="4572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Federalists</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Rectangle 8"/>
          <p:cNvSpPr/>
          <p:nvPr/>
        </p:nvSpPr>
        <p:spPr>
          <a:xfrm>
            <a:off x="5255408" y="923329"/>
            <a:ext cx="317516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Anti-Federalists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634133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fw7576.org/Flag-Ohi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8692" y="1752600"/>
            <a:ext cx="4953000" cy="3260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ptbackgrounds.net/uploads/wave-of-stars-blue-red-white-powerpoint-backgrounds.jpg"/>
          <p:cNvPicPr>
            <a:picLocks noChangeAspect="1" noChangeArrowheads="1"/>
          </p:cNvPicPr>
          <p:nvPr/>
        </p:nvPicPr>
        <p:blipFill rotWithShape="1">
          <a:blip r:embed="rId3">
            <a:extLst>
              <a:ext uri="{28A0092B-C50C-407E-A947-70E740481C1C}">
                <a14:useLocalDpi xmlns:a14="http://schemas.microsoft.com/office/drawing/2010/main" val="0"/>
              </a:ext>
            </a:extLst>
          </a:blip>
          <a:srcRect t="-3732" r="91473"/>
          <a:stretch/>
        </p:blipFill>
        <p:spPr bwMode="auto">
          <a:xfrm>
            <a:off x="0" y="-420914"/>
            <a:ext cx="1039586" cy="7904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74054" y="832318"/>
            <a:ext cx="456227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BILL OF RIGHTS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343400" y="5013028"/>
            <a:ext cx="1231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27</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982929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53802</TotalTime>
  <Words>6543</Words>
  <Application>Microsoft Office PowerPoint</Application>
  <PresentationFormat>On-screen Show (4:3)</PresentationFormat>
  <Paragraphs>919</Paragraphs>
  <Slides>140</Slides>
  <Notes>1</Notes>
  <HiddenSlides>0</HiddenSlides>
  <MMClips>0</MMClips>
  <ScaleCrop>false</ScaleCrop>
  <HeadingPairs>
    <vt:vector size="4" baseType="variant">
      <vt:variant>
        <vt:lpstr>Theme</vt:lpstr>
      </vt:variant>
      <vt:variant>
        <vt:i4>1</vt:i4>
      </vt:variant>
      <vt:variant>
        <vt:lpstr>Slide Titles</vt:lpstr>
      </vt:variant>
      <vt:variant>
        <vt:i4>140</vt:i4>
      </vt:variant>
    </vt:vector>
  </HeadingPairs>
  <TitlesOfParts>
    <vt:vector size="141" baseType="lpstr">
      <vt:lpstr>Office Theme</vt:lpstr>
      <vt:lpstr>PowerPoint Presentation</vt:lpstr>
      <vt:lpstr>Notebook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Patriot Act</vt:lpstr>
      <vt:lpstr>Department of Homeland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Amendments</vt:lpstr>
      <vt:lpstr>PowerPoint Presentation</vt:lpstr>
      <vt:lpstr>PowerPoint Presentation</vt:lpstr>
      <vt:lpstr>PowerPoint Presentation</vt:lpstr>
      <vt:lpstr>PowerPoint Presentation</vt:lpstr>
      <vt:lpstr>Social Movements</vt:lpstr>
      <vt:lpstr>Jim Crow</vt:lpstr>
      <vt:lpstr>PowerPoint Presentation</vt:lpstr>
      <vt:lpstr>PowerPoint Presentation</vt:lpstr>
      <vt:lpstr>Two Phases of Immigration:</vt:lpstr>
      <vt:lpstr>African American Voting Rights</vt:lpstr>
      <vt:lpstr>PowerPoint Presentation</vt:lpstr>
      <vt:lpstr>PowerPoint Presentation</vt:lpstr>
      <vt:lpstr>PowerPoint Presentation</vt:lpstr>
      <vt:lpstr>What is the definition of imperialism?  Give two reasons why the United States had imperialistic ideas.  </vt:lpstr>
      <vt:lpstr> What were the causes and consequences of the Spanish American War?</vt:lpstr>
      <vt:lpstr>PowerPoint Presentation</vt:lpstr>
      <vt:lpstr>PowerPoint Presentation</vt:lpstr>
      <vt:lpstr>Fourteen Points</vt:lpstr>
      <vt:lpstr>PowerPoint Presentation</vt:lpstr>
      <vt:lpstr>Question:  Explain how the Federal Reserve System, by  adjusting the interest rate, attempts to prevent the worst consequences of periods of high inflation and economic  recessions. </vt:lpstr>
      <vt:lpstr>PowerPoint Presentation</vt:lpstr>
      <vt:lpstr>PowerPoint Presentation</vt:lpstr>
      <vt:lpstr>OGT Question:  What is civil disobedience?  Give an example.</vt:lpstr>
      <vt:lpstr>Summarize the struggle for racial and gender equality and the extension of civil rights that occurred in the United States in the postwar period. </vt:lpstr>
      <vt:lpstr>PowerPoint Presentation</vt:lpstr>
      <vt:lpstr>PowerPoint Presentation</vt:lpstr>
      <vt:lpstr>PowerPoint Presentation</vt:lpstr>
      <vt:lpstr>PowerPoint Presentation</vt:lpstr>
      <vt:lpstr>PowerPoint Presentation</vt:lpstr>
      <vt:lpstr>PowerPoint Presentation</vt:lpstr>
      <vt:lpstr>Events of the Cold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is NOW?  Describe two ways in which the Organization improved the lives of women?   </vt:lpstr>
      <vt:lpstr>Who was Cesar Chavez and what did he do?</vt:lpstr>
      <vt:lpstr>PowerPoint Presentation</vt:lpstr>
      <vt:lpstr>PowerPoint Presentation</vt:lpstr>
      <vt:lpstr>PowerPoint Presentation</vt:lpstr>
      <vt:lpstr>Declaration of Independence</vt:lpstr>
      <vt:lpstr>Contents of the Declaration</vt:lpstr>
      <vt:lpstr>PowerPoint Presentation</vt:lpstr>
      <vt:lpstr>PowerPoint Presentation</vt:lpstr>
      <vt:lpstr>The Enlightenment and the American Revolution</vt:lpstr>
      <vt:lpstr> Describe the Enlightenment and some of the key figures.</vt:lpstr>
      <vt:lpstr>PowerPoint Presentation</vt:lpstr>
      <vt:lpstr>PowerPoint Presentation</vt:lpstr>
      <vt:lpstr>Make a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Make a Chart in your notebook.</vt:lpstr>
      <vt:lpstr>PowerPoint Presentation</vt:lpstr>
      <vt:lpstr>PowerPoint Presentation</vt:lpstr>
      <vt:lpstr>PowerPoint Presentation</vt:lpstr>
      <vt:lpstr>PowerPoint Presentation</vt:lpstr>
      <vt:lpstr>PowerPoint Presentation</vt:lpstr>
      <vt:lpstr>PowerPoint Presentation</vt:lpstr>
      <vt:lpstr>What is the Immigration Act of 1965?</vt:lpstr>
      <vt:lpstr>Rust Belt to Sun Belt</vt:lpstr>
      <vt:lpstr>PowerPoint Presentation</vt:lpstr>
      <vt:lpstr>PowerPoint Presentation</vt:lpstr>
      <vt:lpstr>Technology</vt:lpstr>
      <vt:lpstr>PowerPoint Presentation</vt:lpstr>
      <vt:lpstr>PowerPoint Presentation</vt:lpstr>
      <vt:lpstr>African American Migration</vt:lpstr>
      <vt:lpstr>PowerPoint Presentation</vt:lpstr>
      <vt:lpstr>PowerPoint Presentation</vt:lpstr>
      <vt:lpstr>PowerPoint Presentation</vt:lpstr>
      <vt:lpstr>PowerPoint Presentation</vt:lpstr>
      <vt:lpstr>PowerPoint Presentation</vt:lpstr>
      <vt:lpstr>PowerPoint Presentation</vt:lpstr>
      <vt:lpstr>Red Scare</vt:lpstr>
      <vt:lpstr>PowerPoint Presentation</vt:lpstr>
      <vt:lpstr>PowerPoint Presentation</vt:lpstr>
      <vt:lpstr>PowerPoint Presentation</vt:lpstr>
      <vt:lpstr>PowerPoint Presentation</vt:lpstr>
      <vt:lpstr>PowerPoint Presentation</vt:lpstr>
      <vt:lpstr>PowerPoint Presentation</vt:lpstr>
      <vt:lpstr>ISOLATIONISM</vt:lpstr>
      <vt:lpstr>PowerPoint Presentation</vt:lpstr>
      <vt:lpstr>PowerPoint Presentation</vt:lpstr>
      <vt:lpstr>WORLD WAR II</vt:lpstr>
      <vt:lpstr>PowerPoint Presentation</vt:lpstr>
      <vt:lpstr>PowerPoint Presentation</vt:lpstr>
      <vt:lpstr>Why We Dropped the Bomb</vt:lpstr>
      <vt:lpstr>PowerPoint Presentation</vt:lpstr>
      <vt:lpstr>PowerPoint Presentation</vt:lpstr>
      <vt:lpstr>PowerPoint Presentation</vt:lpstr>
      <vt:lpstr>PowerPoint Presentation</vt:lpstr>
      <vt:lpstr>POST WAR ECONOMY</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Kim Drugan</cp:lastModifiedBy>
  <cp:revision>225</cp:revision>
  <cp:lastPrinted>2018-04-19T18:04:54Z</cp:lastPrinted>
  <dcterms:created xsi:type="dcterms:W3CDTF">2015-02-21T21:00:48Z</dcterms:created>
  <dcterms:modified xsi:type="dcterms:W3CDTF">2019-04-20T12:59:08Z</dcterms:modified>
</cp:coreProperties>
</file>