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2" r:id="rId5"/>
    <p:sldId id="258" r:id="rId6"/>
    <p:sldId id="273" r:id="rId7"/>
    <p:sldId id="259" r:id="rId8"/>
    <p:sldId id="260" r:id="rId9"/>
    <p:sldId id="274" r:id="rId10"/>
    <p:sldId id="263" r:id="rId11"/>
    <p:sldId id="262" r:id="rId12"/>
    <p:sldId id="264" r:id="rId13"/>
    <p:sldId id="275" r:id="rId14"/>
    <p:sldId id="276" r:id="rId15"/>
    <p:sldId id="266" r:id="rId16"/>
    <p:sldId id="267" r:id="rId17"/>
    <p:sldId id="268" r:id="rId18"/>
    <p:sldId id="265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A5E2-0C9B-405C-9769-233E8912E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0FDA-7A33-4055-A248-56AFC034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erator.com/ap-us-history/checklist?utm_source=sendy&amp;utm_medium=email&amp;utm_campaign=ap-teacher-april-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3326" y="762000"/>
            <a:ext cx="317747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PERIOD 1</a:t>
            </a:r>
          </a:p>
          <a:p>
            <a:pPr algn="ctr"/>
            <a:r>
              <a:rPr lang="en-US" sz="3200" b="1" dirty="0"/>
              <a:t>1491-1607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3709" y="-18779"/>
            <a:ext cx="175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APUS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sp.yimg.com/xj/th?id=OIP.M48c0274596f58575ab65897e9c4a8bb6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823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29718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hlinkClick r:id="rId3"/>
              </a:rPr>
              <a:t>Pre Columbian Native Life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hlinkClick r:id="rId3"/>
              </a:rPr>
              <a:t>European Interactions (Columbian Exchange)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 </a:t>
            </a:r>
            <a:r>
              <a:rPr lang="en-US" sz="2400" dirty="0" smtClean="0">
                <a:hlinkClick r:id="rId3"/>
              </a:rPr>
              <a:t>Consequences </a:t>
            </a:r>
            <a:r>
              <a:rPr lang="en-US" sz="2400" dirty="0">
                <a:hlinkClick r:id="rId3"/>
              </a:rPr>
              <a:t>of European Contact (Columbian Exchange)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36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6019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Spanish often tried to convert Natives to Christianity</a:t>
            </a:r>
            <a:endParaRPr lang="en-US" sz="2800" dirty="0"/>
          </a:p>
          <a:p>
            <a:pPr lvl="1"/>
            <a:r>
              <a:rPr lang="en-US" dirty="0"/>
              <a:t>Spanish Mission System:</a:t>
            </a:r>
            <a:endParaRPr lang="en-US" sz="2400" dirty="0"/>
          </a:p>
          <a:p>
            <a:pPr lvl="2"/>
            <a:r>
              <a:rPr lang="en-US" dirty="0"/>
              <a:t>Outposts throughout the Americas to help convert Natives</a:t>
            </a:r>
            <a:endParaRPr lang="en-US" sz="2000" dirty="0"/>
          </a:p>
          <a:p>
            <a:pPr lvl="2"/>
            <a:r>
              <a:rPr lang="en-US" dirty="0"/>
              <a:t>Outposts were often military bases as </a:t>
            </a:r>
            <a:r>
              <a:rPr lang="en-US" dirty="0" smtClean="0"/>
              <a:t>well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Columbian Exchange revolutionized life in the Americas, Europe, and Africa.</a:t>
            </a:r>
            <a:endParaRPr lang="en-US" sz="2800" dirty="0"/>
          </a:p>
          <a:p>
            <a:pPr lvl="0"/>
            <a:r>
              <a:rPr lang="en-US" dirty="0"/>
              <a:t>Big Ideas:</a:t>
            </a:r>
            <a:endParaRPr lang="en-US" sz="2800" dirty="0"/>
          </a:p>
          <a:p>
            <a:pPr lvl="1"/>
            <a:r>
              <a:rPr lang="en-US" dirty="0"/>
              <a:t>What were positives and negatives of the Columbian Exchange on both hemispheres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Columbian Exchange and its impacts </a:t>
            </a:r>
            <a:endParaRPr lang="en-US" sz="2800" dirty="0" smtClean="0"/>
          </a:p>
          <a:p>
            <a:pPr lvl="1"/>
            <a:r>
              <a:rPr lang="en-US" dirty="0" smtClean="0"/>
              <a:t>What was it?</a:t>
            </a:r>
            <a:endParaRPr lang="en-US" sz="2400" dirty="0" smtClean="0"/>
          </a:p>
          <a:p>
            <a:pPr lvl="2"/>
            <a:r>
              <a:rPr lang="en-US" dirty="0" smtClean="0"/>
              <a:t>The exchange of plants, animals, culture, humans, diseases, etc. between the Americas, Europe, and Africa</a:t>
            </a:r>
            <a:endParaRPr lang="en-US" sz="2000" dirty="0" smtClean="0"/>
          </a:p>
          <a:p>
            <a:pPr lvl="1"/>
            <a:r>
              <a:rPr lang="en-US" dirty="0" smtClean="0"/>
              <a:t>Examples of goods:</a:t>
            </a:r>
            <a:endParaRPr lang="en-US" sz="2400" dirty="0" smtClean="0"/>
          </a:p>
          <a:p>
            <a:pPr lvl="2"/>
            <a:r>
              <a:rPr lang="en-US" dirty="0" smtClean="0"/>
              <a:t>Americas to Europe and Africa: potatoes, maize (corn), tomatoes</a:t>
            </a:r>
            <a:endParaRPr lang="en-US" sz="2000" dirty="0" smtClean="0"/>
          </a:p>
          <a:p>
            <a:pPr lvl="2"/>
            <a:r>
              <a:rPr lang="en-US" dirty="0" smtClean="0"/>
              <a:t>Europe to the Americas: wheat, rice, horses, chickens, oxen</a:t>
            </a:r>
            <a:endParaRPr lang="en-US" sz="2000" dirty="0" smtClean="0"/>
          </a:p>
          <a:p>
            <a:endParaRPr lang="en-US" dirty="0" smtClean="0"/>
          </a:p>
          <a:p>
            <a:pPr lvl="1"/>
            <a:endParaRPr lang="en-US" sz="24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8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53400" cy="5943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Impact of exchange?</a:t>
            </a:r>
            <a:endParaRPr lang="en-US" sz="2400" dirty="0"/>
          </a:p>
          <a:p>
            <a:pPr lvl="2"/>
            <a:r>
              <a:rPr lang="en-US" dirty="0"/>
              <a:t>In Europe and Asia: massive population growth due to new food; increase in wealth; decrease in feudalism and a rise of capitalism</a:t>
            </a:r>
            <a:endParaRPr lang="en-US" sz="2000" dirty="0"/>
          </a:p>
          <a:p>
            <a:pPr lvl="2"/>
            <a:r>
              <a:rPr lang="en-US" dirty="0"/>
              <a:t>In Africa: Spanish and Portuguese used Africans from West Africa to be used as slaves in the Americas</a:t>
            </a:r>
            <a:endParaRPr lang="en-US" sz="2000" dirty="0"/>
          </a:p>
          <a:p>
            <a:pPr lvl="2"/>
            <a:r>
              <a:rPr lang="en-US" dirty="0"/>
              <a:t>In the Americas: spread of diseases (smallpox and measles), social classes (Mestizos), horse transformed Native life (made hunting easier), Encomienda system</a:t>
            </a:r>
            <a:endParaRPr lang="en-US" sz="2000" dirty="0"/>
          </a:p>
          <a:p>
            <a:pPr lvl="2"/>
            <a:endParaRPr lang="en-US" dirty="0" smtClean="0"/>
          </a:p>
          <a:p>
            <a:pPr lvl="2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5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wesomedanner.com/uploads/5/8/6/4/5864055/433825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5854"/>
            <a:ext cx="9157855" cy="68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8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Technology and trade</a:t>
            </a:r>
            <a:endParaRPr lang="en-US" sz="2800" dirty="0" smtClean="0"/>
          </a:p>
          <a:p>
            <a:pPr lvl="1"/>
            <a:r>
              <a:rPr lang="en-US" dirty="0" smtClean="0"/>
              <a:t>New technology aided exploration:</a:t>
            </a:r>
            <a:endParaRPr lang="en-US" sz="2400" dirty="0" smtClean="0"/>
          </a:p>
          <a:p>
            <a:pPr lvl="2"/>
            <a:r>
              <a:rPr lang="en-US" dirty="0" smtClean="0"/>
              <a:t>Sextant – could be used to find exact position on earth – more precise sailing </a:t>
            </a:r>
            <a:endParaRPr lang="en-US" sz="2000" dirty="0" smtClean="0"/>
          </a:p>
          <a:p>
            <a:pPr lvl="2"/>
            <a:r>
              <a:rPr lang="en-US" dirty="0" smtClean="0"/>
              <a:t>Caravel, compass, and quadrant improved sailing efficiency</a:t>
            </a:r>
          </a:p>
          <a:p>
            <a:pPr lvl="1"/>
            <a:r>
              <a:rPr lang="en-US" dirty="0" smtClean="0"/>
              <a:t>Economic improvements:</a:t>
            </a:r>
            <a:endParaRPr lang="en-US" sz="2400" dirty="0" smtClean="0"/>
          </a:p>
          <a:p>
            <a:pPr lvl="2"/>
            <a:r>
              <a:rPr lang="en-US" dirty="0" smtClean="0"/>
              <a:t>Joint-stock companies – used to raise $ for explorations</a:t>
            </a:r>
            <a:endParaRPr lang="en-US" sz="2000" dirty="0" smtClean="0"/>
          </a:p>
          <a:p>
            <a:pPr lvl="3"/>
            <a:r>
              <a:rPr lang="en-US" dirty="0" smtClean="0"/>
              <a:t>Used in Jamestown (1607)</a:t>
            </a:r>
            <a:endParaRPr lang="en-US" sz="18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2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B) Encomienda System (Check out video in the description)</a:t>
            </a:r>
            <a:endParaRPr lang="en-US" sz="2800" dirty="0"/>
          </a:p>
          <a:p>
            <a:pPr lvl="1"/>
            <a:r>
              <a:rPr lang="en-US" dirty="0"/>
              <a:t>Native American labor was </a:t>
            </a:r>
            <a:r>
              <a:rPr lang="en-US" b="1" dirty="0"/>
              <a:t>marshaled</a:t>
            </a:r>
            <a:r>
              <a:rPr lang="en-US" dirty="0"/>
              <a:t> (arranged, assembled) on plantations</a:t>
            </a:r>
            <a:endParaRPr lang="en-US" sz="2400" dirty="0"/>
          </a:p>
          <a:p>
            <a:pPr lvl="1"/>
            <a:r>
              <a:rPr lang="en-US" dirty="0"/>
              <a:t>The goal was to use labor for agriculture and gain precious metal </a:t>
            </a:r>
            <a:endParaRPr lang="en-US" sz="2400" dirty="0"/>
          </a:p>
          <a:p>
            <a:pPr lvl="1"/>
            <a:r>
              <a:rPr lang="en-US" dirty="0"/>
              <a:t>Eventually, the encomienda system was replaced by African Slave Labor</a:t>
            </a:r>
            <a:endParaRPr lang="en-US" sz="2400" dirty="0"/>
          </a:p>
          <a:p>
            <a:pPr lvl="2"/>
            <a:r>
              <a:rPr lang="en-US" dirty="0"/>
              <a:t>New Laws of 1542 outlawed the encomienda system</a:t>
            </a:r>
            <a:endParaRPr lang="en-US" sz="2000" dirty="0"/>
          </a:p>
          <a:p>
            <a:pPr lvl="0"/>
            <a:r>
              <a:rPr lang="en-US" dirty="0"/>
              <a:t>C) Spanish and Portuguese traders acquired slaves from some West African groups </a:t>
            </a:r>
            <a:endParaRPr lang="en-US" sz="2800" dirty="0"/>
          </a:p>
          <a:p>
            <a:pPr lvl="1"/>
            <a:r>
              <a:rPr lang="en-US" dirty="0"/>
              <a:t>Slaves were used by the Spanish on plantations and mines </a:t>
            </a:r>
            <a:endParaRPr lang="en-US" sz="2400" dirty="0"/>
          </a:p>
          <a:p>
            <a:pPr lvl="0"/>
            <a:r>
              <a:rPr lang="en-US" dirty="0"/>
              <a:t>D) Spanish Caste System:</a:t>
            </a:r>
            <a:endParaRPr lang="en-US" sz="2800" dirty="0"/>
          </a:p>
          <a:p>
            <a:pPr lvl="1"/>
            <a:r>
              <a:rPr lang="en-US" dirty="0"/>
              <a:t>Incorporated Europeans, Africans, Natives</a:t>
            </a:r>
            <a:endParaRPr lang="en-US" sz="2400" dirty="0"/>
          </a:p>
          <a:p>
            <a:pPr lvl="2"/>
            <a:r>
              <a:rPr lang="en-US" dirty="0"/>
              <a:t>Europeans were at the top (</a:t>
            </a:r>
            <a:r>
              <a:rPr lang="en-US" dirty="0" err="1"/>
              <a:t>peninsulares</a:t>
            </a:r>
            <a:r>
              <a:rPr lang="en-US" dirty="0"/>
              <a:t> and creoles)</a:t>
            </a:r>
            <a:endParaRPr lang="en-US" sz="2000" dirty="0"/>
          </a:p>
          <a:p>
            <a:pPr lvl="2"/>
            <a:r>
              <a:rPr lang="en-US" dirty="0"/>
              <a:t>Mestizo and </a:t>
            </a:r>
            <a:r>
              <a:rPr lang="en-US" dirty="0" err="1"/>
              <a:t>mulatos</a:t>
            </a:r>
            <a:r>
              <a:rPr lang="en-US" dirty="0"/>
              <a:t> (mixed European and Native, European and African ancestry)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096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Key Concept 1.2, II: “In their interactions, Europeans and Native Americans asserted divergent worldviews regarding issues such as religion, gender roles, family, land use, and power.”</a:t>
            </a:r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lvl="0"/>
            <a:r>
              <a:rPr lang="en-US" dirty="0"/>
              <a:t>A) Misunderstandings between each group</a:t>
            </a:r>
            <a:endParaRPr lang="en-US" sz="2800" dirty="0"/>
          </a:p>
          <a:p>
            <a:pPr lvl="1"/>
            <a:r>
              <a:rPr lang="en-US" dirty="0"/>
              <a:t>Gender – many Natives societies were matrilineal </a:t>
            </a:r>
            <a:endParaRPr lang="en-US" sz="2400" dirty="0"/>
          </a:p>
          <a:p>
            <a:pPr lvl="1"/>
            <a:r>
              <a:rPr lang="en-US" dirty="0"/>
              <a:t>Land – Natives did not own individual land</a:t>
            </a:r>
            <a:endParaRPr lang="en-US" sz="2400" dirty="0"/>
          </a:p>
          <a:p>
            <a:pPr lvl="1"/>
            <a:r>
              <a:rPr lang="en-US" dirty="0"/>
              <a:t>Religion – Natives believed in animism, polytheistic; shamans held power</a:t>
            </a:r>
            <a:endParaRPr lang="en-US" sz="2400" dirty="0"/>
          </a:p>
          <a:p>
            <a:pPr lvl="0"/>
            <a:r>
              <a:rPr lang="en-US" dirty="0"/>
              <a:t>Some useful aspects of each other’s cultures were eventually adapted:</a:t>
            </a:r>
            <a:endParaRPr lang="en-US" sz="2800" dirty="0"/>
          </a:p>
          <a:p>
            <a:pPr lvl="1"/>
            <a:r>
              <a:rPr lang="en-US" dirty="0"/>
              <a:t>Natives adapted technology</a:t>
            </a:r>
            <a:endParaRPr lang="en-US" sz="2400" dirty="0"/>
          </a:p>
          <a:p>
            <a:pPr lvl="1"/>
            <a:r>
              <a:rPr lang="en-US" dirty="0"/>
              <a:t>Europeans adapted agriculture techniques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9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6248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300" dirty="0"/>
              <a:t>B) Native resistance to European encroachment and labor:</a:t>
            </a:r>
          </a:p>
          <a:p>
            <a:pPr lvl="1"/>
            <a:r>
              <a:rPr lang="en-US" dirty="0"/>
              <a:t>Natives sought to preserve political, economic, and religious autonomy (independence, self-rule)</a:t>
            </a:r>
            <a:endParaRPr lang="en-US" sz="2400" dirty="0"/>
          </a:p>
          <a:p>
            <a:pPr lvl="2"/>
            <a:r>
              <a:rPr lang="en-US" dirty="0"/>
              <a:t>Diplomatically and/or militarily </a:t>
            </a:r>
            <a:endParaRPr lang="en-US" sz="2000" dirty="0"/>
          </a:p>
          <a:p>
            <a:pPr lvl="0"/>
            <a:r>
              <a:rPr lang="en-US" dirty="0"/>
              <a:t>C) Debates over how non-Europeans should be treated:</a:t>
            </a:r>
            <a:endParaRPr lang="en-US" sz="2800" dirty="0"/>
          </a:p>
          <a:p>
            <a:pPr lvl="1"/>
            <a:r>
              <a:rPr lang="en-US" dirty="0"/>
              <a:t>Many Europeans saw Natives and Africans as “savages” </a:t>
            </a:r>
            <a:endParaRPr lang="en-US" sz="2400" dirty="0"/>
          </a:p>
          <a:p>
            <a:pPr lvl="2"/>
            <a:r>
              <a:rPr lang="en-US" dirty="0"/>
              <a:t>Juan de Sepulveda:</a:t>
            </a:r>
            <a:endParaRPr lang="en-US" sz="2000" dirty="0"/>
          </a:p>
          <a:p>
            <a:pPr lvl="3"/>
            <a:r>
              <a:rPr lang="en-US" dirty="0"/>
              <a:t>Advocated harsh treatment of Natives</a:t>
            </a:r>
            <a:endParaRPr lang="en-US" sz="1800" dirty="0"/>
          </a:p>
          <a:p>
            <a:pPr lvl="3"/>
            <a:r>
              <a:rPr lang="en-US" dirty="0"/>
              <a:t>Claimed slavery for Natives was justified under Christianity</a:t>
            </a:r>
            <a:endParaRPr lang="en-US" sz="1800" dirty="0"/>
          </a:p>
          <a:p>
            <a:pPr lvl="2"/>
            <a:r>
              <a:rPr lang="en-US" dirty="0"/>
              <a:t>Bartolome de Las Casas:</a:t>
            </a:r>
            <a:endParaRPr lang="en-US" sz="2000" dirty="0"/>
          </a:p>
          <a:p>
            <a:pPr lvl="3"/>
            <a:r>
              <a:rPr lang="en-US" dirty="0"/>
              <a:t>Argued that Natives deserved the same treatment as all other men</a:t>
            </a:r>
            <a:endParaRPr lang="en-US" sz="1800" dirty="0"/>
          </a:p>
          <a:p>
            <a:pPr lvl="3"/>
            <a:r>
              <a:rPr lang="en-US" dirty="0"/>
              <a:t>Played an instrumental role in the ending of the encomienda system</a:t>
            </a:r>
            <a:endParaRPr lang="en-US" sz="1800" dirty="0"/>
          </a:p>
          <a:p>
            <a:pPr lvl="3"/>
            <a:r>
              <a:rPr lang="en-US" dirty="0"/>
              <a:t>Contributed to the “Black Legend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Arguments used to subjugate Africans and Natives?</a:t>
            </a:r>
            <a:endParaRPr lang="en-US" sz="2400" dirty="0"/>
          </a:p>
          <a:p>
            <a:pPr lvl="2"/>
            <a:r>
              <a:rPr lang="en-US" dirty="0"/>
              <a:t>Racism, religious - spread of Christianity, Natives and Africans were seen as “barbaric” </a:t>
            </a:r>
            <a:endParaRPr lang="en-US" sz="2000" dirty="0"/>
          </a:p>
          <a:p>
            <a:pPr lvl="3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0"/>
            <a:r>
              <a:rPr lang="en-US" dirty="0"/>
              <a:t>A) Impact of Spanish exploration:</a:t>
            </a:r>
            <a:endParaRPr lang="en-US" sz="2800" dirty="0"/>
          </a:p>
          <a:p>
            <a:pPr lvl="1"/>
            <a:r>
              <a:rPr lang="en-US" dirty="0"/>
              <a:t>Deadly diseases:</a:t>
            </a:r>
            <a:endParaRPr lang="en-US" sz="2400" dirty="0"/>
          </a:p>
          <a:p>
            <a:pPr lvl="2"/>
            <a:r>
              <a:rPr lang="en-US" dirty="0"/>
              <a:t>Smallpox, malaria</a:t>
            </a:r>
            <a:endParaRPr lang="en-US" sz="2000" dirty="0"/>
          </a:p>
          <a:p>
            <a:pPr lvl="3"/>
            <a:r>
              <a:rPr lang="en-US" dirty="0"/>
              <a:t>Killed as many as 90% of Natives in some areas – not immune to European diseases</a:t>
            </a:r>
            <a:endParaRPr lang="en-US" sz="1800" dirty="0"/>
          </a:p>
          <a:p>
            <a:pPr lvl="1"/>
            <a:r>
              <a:rPr lang="en-US" dirty="0"/>
              <a:t>Introduction of new animals and crops:</a:t>
            </a:r>
            <a:endParaRPr lang="en-US" sz="2400" dirty="0"/>
          </a:p>
          <a:p>
            <a:pPr lvl="2"/>
            <a:r>
              <a:rPr lang="en-US" dirty="0"/>
              <a:t>Horse – transformed Native life on the Great Plains</a:t>
            </a:r>
            <a:endParaRPr lang="en-US" sz="2000" dirty="0"/>
          </a:p>
          <a:p>
            <a:pPr lvl="2"/>
            <a:r>
              <a:rPr lang="en-US" dirty="0"/>
              <a:t>Crops – wheat, rice, and sugar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7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918120"/>
            <a:ext cx="8229600" cy="4525963"/>
          </a:xfrm>
        </p:spPr>
        <p:txBody>
          <a:bodyPr/>
          <a:lstStyle/>
          <a:p>
            <a:r>
              <a:rPr lang="en-US" dirty="0"/>
              <a:t>Contacts among American Indians, Africans, </a:t>
            </a:r>
            <a:r>
              <a:rPr lang="en-US" dirty="0" smtClean="0"/>
              <a:t>and Europeans </a:t>
            </a:r>
            <a:r>
              <a:rPr lang="en-US" dirty="0"/>
              <a:t>challenged the worldviews of each group.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3277" y="148679"/>
            <a:ext cx="4083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Concept 1.3: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stevelentoror.files.wordpress.com/2014/02/earlyameri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7727"/>
            <a:ext cx="6130540" cy="4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2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2184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Before the arrival of Europeans, native populations in North America developed a wide variety of social, political, and economic structures based in part on interactions with the environment and each other.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152400"/>
            <a:ext cx="4083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Concept 1.1: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fc09.deviantart.net/fs70/i/2012/300/e/8/ancient_native_american_life_by_casey62-d5j3o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52" y="2895600"/>
            <a:ext cx="5445065" cy="4083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6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Many Spanish and Portuguese did not understand Natives and their cultures</a:t>
            </a:r>
            <a:endParaRPr lang="en-US" sz="2800" dirty="0"/>
          </a:p>
          <a:p>
            <a:pPr lvl="1"/>
            <a:r>
              <a:rPr lang="en-US" dirty="0"/>
              <a:t>Natives were viewed as “Savages” by many Europeans</a:t>
            </a:r>
            <a:endParaRPr lang="en-US" sz="2400" dirty="0"/>
          </a:p>
          <a:p>
            <a:pPr lvl="0"/>
            <a:r>
              <a:rPr lang="en-US" dirty="0"/>
              <a:t>Juan de Sepulveda:</a:t>
            </a:r>
            <a:endParaRPr lang="en-US" sz="2800" dirty="0"/>
          </a:p>
          <a:p>
            <a:pPr lvl="1"/>
            <a:r>
              <a:rPr lang="en-US" dirty="0"/>
              <a:t>Advocated harsh treatment of Natives</a:t>
            </a:r>
            <a:endParaRPr lang="en-US" sz="2400" dirty="0"/>
          </a:p>
          <a:p>
            <a:pPr lvl="1"/>
            <a:r>
              <a:rPr lang="en-US" dirty="0"/>
              <a:t>Claimed slavery for Natives was justified under Christianity</a:t>
            </a:r>
            <a:endParaRPr lang="en-US" sz="2400" dirty="0"/>
          </a:p>
          <a:p>
            <a:pPr lvl="0"/>
            <a:r>
              <a:rPr lang="en-US" dirty="0"/>
              <a:t>Bartolome de Las Casas:</a:t>
            </a:r>
            <a:endParaRPr lang="en-US" sz="2800" dirty="0"/>
          </a:p>
          <a:p>
            <a:pPr lvl="1"/>
            <a:r>
              <a:rPr lang="en-US" dirty="0"/>
              <a:t>Argued that Natives deserved the same treatment as all other men</a:t>
            </a:r>
            <a:endParaRPr lang="en-US" sz="2400" dirty="0"/>
          </a:p>
          <a:p>
            <a:pPr lvl="1"/>
            <a:r>
              <a:rPr lang="en-US" dirty="0"/>
              <a:t>Played an instrumental role in the ending of the encomienda system</a:t>
            </a:r>
            <a:endParaRPr lang="en-US" sz="2400" dirty="0"/>
          </a:p>
          <a:p>
            <a:pPr lvl="0"/>
            <a:r>
              <a:rPr lang="en-US" dirty="0"/>
              <a:t>Europeans began to develop a belief in white superiority to justify the treatment of Africans and Natives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92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01000" cy="5943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Europeans began to develop a belief in white superiority to justify the treatment of Africans and Natives</a:t>
            </a:r>
            <a:endParaRPr lang="en-US" sz="2800" dirty="0"/>
          </a:p>
          <a:p>
            <a:pPr lvl="0"/>
            <a:r>
              <a:rPr lang="en-US" dirty="0"/>
              <a:t>The Spanish often tried to convert Natives to Christianity</a:t>
            </a:r>
            <a:endParaRPr lang="en-US" sz="2800" dirty="0"/>
          </a:p>
          <a:p>
            <a:pPr lvl="1"/>
            <a:r>
              <a:rPr lang="en-US" dirty="0"/>
              <a:t>Spanish Mission System:</a:t>
            </a:r>
            <a:endParaRPr lang="en-US" sz="2400" dirty="0"/>
          </a:p>
          <a:p>
            <a:pPr lvl="2"/>
            <a:r>
              <a:rPr lang="en-US" dirty="0"/>
              <a:t>Outposts throughout the Americas to help convert Natives</a:t>
            </a:r>
            <a:endParaRPr lang="en-US" sz="2000" dirty="0"/>
          </a:p>
          <a:p>
            <a:pPr lvl="2"/>
            <a:r>
              <a:rPr lang="en-US" dirty="0"/>
              <a:t>Outposts were often military bases as well</a:t>
            </a:r>
            <a:endParaRPr lang="en-US" sz="2000" dirty="0"/>
          </a:p>
          <a:p>
            <a:pPr lvl="2"/>
            <a:r>
              <a:rPr lang="en-US" dirty="0"/>
              <a:t>Don Juan de Onate defeated the Pueblos</a:t>
            </a:r>
            <a:endParaRPr lang="en-US" sz="2000" dirty="0"/>
          </a:p>
          <a:p>
            <a:pPr lvl="2"/>
            <a:r>
              <a:rPr lang="en-US" dirty="0"/>
              <a:t>Spanish established Santa Fe in 1610 </a:t>
            </a:r>
            <a:endParaRPr lang="en-US" sz="2000" dirty="0"/>
          </a:p>
          <a:p>
            <a:pPr lvl="2"/>
            <a:r>
              <a:rPr lang="en-US" dirty="0"/>
              <a:t>Spanish priests and government suppressed Native practices that were inconsistent with Christianity</a:t>
            </a:r>
            <a:endParaRPr lang="en-US" sz="2000" dirty="0"/>
          </a:p>
          <a:p>
            <a:pPr lvl="2"/>
            <a:r>
              <a:rPr lang="en-US" dirty="0"/>
              <a:t>Spanish demanded tribute and labor from Natives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8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5715000" cy="640080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4000" b="1" dirty="0" smtClean="0"/>
              <a:t>How </a:t>
            </a:r>
            <a:r>
              <a:rPr lang="en-US" sz="4000" b="1" dirty="0"/>
              <a:t>did natives adapt to their environment?</a:t>
            </a:r>
          </a:p>
          <a:p>
            <a:pPr marL="0" lvl="0" indent="0">
              <a:buNone/>
            </a:pPr>
            <a:r>
              <a:rPr lang="en-US" dirty="0"/>
              <a:t>“Different native societies adapted to and transformed their environments through innovations in agriculture, resource use, and social structure.”</a:t>
            </a:r>
            <a:endParaRPr lang="en-US" sz="2800" dirty="0"/>
          </a:p>
          <a:p>
            <a:pPr lvl="0"/>
            <a:r>
              <a:rPr lang="en-US" dirty="0" smtClean="0"/>
              <a:t> </a:t>
            </a:r>
            <a:r>
              <a:rPr lang="en-US" dirty="0"/>
              <a:t>Impact of maize cultivation:</a:t>
            </a:r>
            <a:endParaRPr lang="en-US" sz="2800" dirty="0"/>
          </a:p>
          <a:p>
            <a:pPr lvl="1"/>
            <a:r>
              <a:rPr lang="en-US" dirty="0"/>
              <a:t>Very popular in the southwest</a:t>
            </a:r>
            <a:endParaRPr lang="en-US" sz="2400" dirty="0"/>
          </a:p>
          <a:p>
            <a:pPr lvl="1"/>
            <a:r>
              <a:rPr lang="en-US" dirty="0"/>
              <a:t>Societies developed vast irrigation systems (Pueblos in Rio Grande)</a:t>
            </a:r>
            <a:endParaRPr lang="en-US" sz="2400" dirty="0"/>
          </a:p>
          <a:p>
            <a:pPr lvl="0"/>
            <a:r>
              <a:rPr lang="en-US" dirty="0"/>
              <a:t>How did maize transform societies?</a:t>
            </a:r>
            <a:endParaRPr lang="en-US" sz="2800" dirty="0"/>
          </a:p>
          <a:p>
            <a:pPr lvl="1"/>
            <a:r>
              <a:rPr lang="en-US" dirty="0"/>
              <a:t>Less emphasis on hunting and gathering</a:t>
            </a:r>
            <a:endParaRPr lang="en-US" sz="2400" dirty="0"/>
          </a:p>
          <a:p>
            <a:pPr lvl="1"/>
            <a:r>
              <a:rPr lang="en-US" dirty="0"/>
              <a:t>Increase in population</a:t>
            </a:r>
            <a:endParaRPr lang="en-US" sz="2400" dirty="0"/>
          </a:p>
          <a:p>
            <a:pPr lvl="1"/>
            <a:r>
              <a:rPr lang="en-US" dirty="0"/>
              <a:t>Establishment of permanent villages with socially diverse societies</a:t>
            </a:r>
            <a:endParaRPr lang="en-US" sz="2400" dirty="0"/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5122" name="Picture 2" descr="http://s1.hubimg.com/u/3581824_f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/>
          <a:stretch/>
        </p:blipFill>
        <p:spPr bwMode="auto">
          <a:xfrm>
            <a:off x="5922818" y="0"/>
            <a:ext cx="3255818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mageblogs.org/wp-content/uploads/2011/06/american-native-in-ancient-days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5" y="3741673"/>
            <a:ext cx="2072944" cy="3116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6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191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Most natives lived off of hunting and gathering</a:t>
            </a:r>
            <a:endParaRPr lang="en-US" sz="2800" dirty="0" smtClean="0"/>
          </a:p>
          <a:p>
            <a:pPr lvl="1"/>
            <a:r>
              <a:rPr lang="en-US" dirty="0" smtClean="0"/>
              <a:t>Lack of natural resources </a:t>
            </a:r>
            <a:endParaRPr lang="en-US" sz="2400" dirty="0" smtClean="0"/>
          </a:p>
          <a:p>
            <a:pPr lvl="1"/>
            <a:r>
              <a:rPr lang="en-US" dirty="0" smtClean="0"/>
              <a:t>Large, flat area that was arid (dry) – Basin</a:t>
            </a:r>
            <a:endParaRPr lang="en-US" sz="2400" dirty="0" smtClean="0"/>
          </a:p>
          <a:p>
            <a:pPr lvl="1"/>
            <a:r>
              <a:rPr lang="en-US" dirty="0" smtClean="0"/>
              <a:t>Grassland- Plains</a:t>
            </a:r>
            <a:endParaRPr lang="en-US" sz="2400" dirty="0" smtClean="0"/>
          </a:p>
          <a:p>
            <a:pPr lvl="0"/>
            <a:r>
              <a:rPr lang="en-US" dirty="0" smtClean="0"/>
              <a:t>With the introduction of the horse, life on the Great Plains was drastically altered</a:t>
            </a:r>
            <a:endParaRPr lang="en-US" sz="2800" dirty="0" smtClean="0"/>
          </a:p>
          <a:p>
            <a:pPr lvl="1"/>
            <a:r>
              <a:rPr lang="en-US" dirty="0" smtClean="0"/>
              <a:t>Bison hunting became much easier</a:t>
            </a:r>
            <a:endParaRPr lang="en-US" sz="2400" dirty="0" smtClean="0"/>
          </a:p>
          <a:p>
            <a:pPr lvl="1"/>
            <a:r>
              <a:rPr lang="en-US" dirty="0" smtClean="0"/>
              <a:t>Natives with horses became stronger militarily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146" name="Picture 2" descr="http://images.nationalgeographic.com/wpf/media-live/photos/000/423/cache/speared-mastodon-bone-early-americans-clovis-illustration_42340_600x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/>
          <a:stretch/>
        </p:blipFill>
        <p:spPr bwMode="auto">
          <a:xfrm>
            <a:off x="1676400" y="4045527"/>
            <a:ext cx="5715000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00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Natives in the Great Basin hunted bison and sheep</a:t>
            </a:r>
            <a:endParaRPr lang="en-US" sz="2800" dirty="0"/>
          </a:p>
          <a:p>
            <a:pPr lvl="1"/>
            <a:r>
              <a:rPr lang="en-US" dirty="0"/>
              <a:t>Like natives on the Great Plains, horses helped natives become more powerful</a:t>
            </a:r>
            <a:endParaRPr lang="en-US" sz="2400" dirty="0"/>
          </a:p>
          <a:p>
            <a:pPr lvl="0"/>
            <a:r>
              <a:rPr lang="en-US" dirty="0"/>
              <a:t>Many societies were a mix of hunting and gathering, and agriculture and developed permanent </a:t>
            </a:r>
            <a:r>
              <a:rPr lang="en-US" dirty="0" smtClean="0"/>
              <a:t>villages</a:t>
            </a:r>
          </a:p>
          <a:p>
            <a:pPr lvl="0"/>
            <a:endParaRPr lang="en-US" sz="2800" dirty="0"/>
          </a:p>
          <a:p>
            <a:pPr lvl="0"/>
            <a:r>
              <a:rPr lang="en-US" dirty="0" smtClean="0"/>
              <a:t>Iroquois: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lvl="1"/>
            <a:r>
              <a:rPr lang="en-US" dirty="0"/>
              <a:t>Adapted to </a:t>
            </a:r>
            <a:r>
              <a:rPr lang="en-US" dirty="0" smtClean="0"/>
              <a:t>their </a:t>
            </a:r>
            <a:r>
              <a:rPr lang="en-US" dirty="0"/>
              <a:t>environment:</a:t>
            </a:r>
            <a:endParaRPr lang="en-US" sz="2400" dirty="0"/>
          </a:p>
          <a:p>
            <a:pPr lvl="2"/>
            <a:r>
              <a:rPr lang="en-US" dirty="0"/>
              <a:t>Burned forests to hunt and grow crops</a:t>
            </a:r>
            <a:endParaRPr lang="en-US" sz="2000" dirty="0"/>
          </a:p>
          <a:p>
            <a:pPr lvl="2"/>
            <a:r>
              <a:rPr lang="en-US" dirty="0"/>
              <a:t>Villages were built around maize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170" name="Picture 2" descr="http://microcosm.binghamton.edu/wp-content/uploads/2013/12/iroquois-hiawatha-6Onond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60461"/>
            <a:ext cx="4412673" cy="27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572000" cy="5943600"/>
          </a:xfrm>
        </p:spPr>
        <p:txBody>
          <a:bodyPr/>
          <a:lstStyle/>
          <a:p>
            <a:pPr lvl="0"/>
            <a:r>
              <a:rPr lang="en-US" dirty="0" smtClean="0"/>
              <a:t>Iroquois were a </a:t>
            </a:r>
            <a:r>
              <a:rPr lang="en-US" b="1" i="1" dirty="0" smtClean="0"/>
              <a:t>matriarchal </a:t>
            </a:r>
            <a:r>
              <a:rPr lang="en-US" dirty="0" smtClean="0"/>
              <a:t>society:</a:t>
            </a:r>
            <a:endParaRPr lang="en-US" sz="2800" dirty="0" smtClean="0"/>
          </a:p>
          <a:p>
            <a:pPr lvl="1"/>
            <a:r>
              <a:rPr lang="en-US" dirty="0" smtClean="0"/>
              <a:t>Power was based on female authority</a:t>
            </a:r>
            <a:endParaRPr lang="en-US" sz="2400" dirty="0" smtClean="0"/>
          </a:p>
          <a:p>
            <a:pPr lvl="1"/>
            <a:r>
              <a:rPr lang="en-US" dirty="0" smtClean="0"/>
              <a:t>Women were instrumental in councils and decision-making</a:t>
            </a:r>
            <a:endParaRPr lang="en-US" sz="2400" dirty="0" smtClean="0"/>
          </a:p>
          <a:p>
            <a:pPr lvl="1"/>
            <a:r>
              <a:rPr lang="en-US" dirty="0" smtClean="0"/>
              <a:t>Women would tend to crops and oversaw community affairs while men hunted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 descr="http://media-cache-ak0.pinimg.com/736x/0b/43/88/0b43887a8144e1836de2f9a316909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89924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6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7010400" cy="6324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Cahokia Indians – near present-day St. Louis (around 30,000 people in 1200)</a:t>
            </a:r>
            <a:endParaRPr lang="en-US" sz="2800" dirty="0"/>
          </a:p>
          <a:p>
            <a:pPr lvl="1"/>
            <a:r>
              <a:rPr lang="en-US" dirty="0"/>
              <a:t>Built giant mounds</a:t>
            </a:r>
            <a:endParaRPr lang="en-US" sz="2400" dirty="0"/>
          </a:p>
          <a:p>
            <a:pPr lvl="1"/>
            <a:r>
              <a:rPr lang="en-US" dirty="0"/>
              <a:t>Largest settled community until NY and Philadelphia in 1800</a:t>
            </a:r>
            <a:endParaRPr lang="en-US" sz="2400" dirty="0"/>
          </a:p>
          <a:p>
            <a:pPr lvl="0"/>
            <a:r>
              <a:rPr lang="en-US" dirty="0"/>
              <a:t>Roughly 300,000 natives lived in California prior to the arrival of Europeans</a:t>
            </a:r>
            <a:endParaRPr lang="en-US" sz="2800" dirty="0"/>
          </a:p>
          <a:p>
            <a:pPr lvl="1"/>
            <a:r>
              <a:rPr lang="en-US" dirty="0"/>
              <a:t>Most of these societies were based on hunting, gathering, and foraging</a:t>
            </a:r>
            <a:endParaRPr lang="en-US" sz="2400" dirty="0"/>
          </a:p>
          <a:p>
            <a:pPr lvl="2"/>
            <a:r>
              <a:rPr lang="en-US" dirty="0"/>
              <a:t>Gather nuts, fish, and hunted</a:t>
            </a:r>
            <a:endParaRPr lang="en-US" sz="2000" dirty="0"/>
          </a:p>
          <a:p>
            <a:pPr lvl="1"/>
            <a:r>
              <a:rPr lang="en-US" dirty="0"/>
              <a:t>Societies tended to be ruled by wealthy families</a:t>
            </a:r>
            <a:endParaRPr lang="en-US" sz="2400" dirty="0"/>
          </a:p>
          <a:p>
            <a:pPr lvl="0"/>
            <a:r>
              <a:rPr lang="en-US" dirty="0"/>
              <a:t>Chinooks</a:t>
            </a:r>
            <a:endParaRPr lang="en-US" sz="2800" dirty="0"/>
          </a:p>
          <a:p>
            <a:pPr lvl="1"/>
            <a:r>
              <a:rPr lang="en-US" dirty="0"/>
              <a:t>Advocated warrior traditions</a:t>
            </a:r>
            <a:endParaRPr lang="en-US" sz="2400" dirty="0"/>
          </a:p>
          <a:p>
            <a:pPr lvl="1"/>
            <a:r>
              <a:rPr lang="en-US" dirty="0"/>
              <a:t>Used advanced fighting techniques</a:t>
            </a:r>
            <a:endParaRPr lang="en-US" sz="2400" dirty="0"/>
          </a:p>
          <a:p>
            <a:pPr lvl="1"/>
            <a:r>
              <a:rPr lang="en-US" dirty="0"/>
              <a:t>Lived in longhouses which could house many families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218" name="Picture 2" descr="http://www.findfast.org/tribes-native-americans/chino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30099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0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85" y="756100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dirty="0"/>
              <a:t>“Contact among Europeans, Native Americans, and Africans resulted in the Columbian Exchange and significant social, cultural, and political changes on both sides of the Atlantic Ocean.”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-13341"/>
            <a:ext cx="4083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Concept 1.2: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i896.photobucket.com/albums/ac169/suwaneemom3/MayflowerCompactSig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85" y="2498883"/>
            <a:ext cx="6172200" cy="43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9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686800" cy="3733800"/>
          </a:xfrm>
        </p:spPr>
        <p:txBody>
          <a:bodyPr/>
          <a:lstStyle/>
          <a:p>
            <a:r>
              <a:rPr lang="en-US" dirty="0" smtClean="0"/>
              <a:t>What were reasons that led to European exploration? </a:t>
            </a:r>
            <a:endParaRPr lang="en-US" sz="2800" dirty="0" smtClean="0"/>
          </a:p>
          <a:p>
            <a:pPr lvl="1"/>
            <a:r>
              <a:rPr lang="en-US" dirty="0" smtClean="0"/>
              <a:t>Countries sought new sources of wealth – gold and silver</a:t>
            </a:r>
            <a:endParaRPr lang="en-US" sz="2400" dirty="0" smtClean="0"/>
          </a:p>
          <a:p>
            <a:pPr lvl="1"/>
            <a:r>
              <a:rPr lang="en-US" dirty="0" smtClean="0"/>
              <a:t>Economic and military competition – glory (defeat of the Spanish Armada by the English)</a:t>
            </a:r>
            <a:endParaRPr lang="en-US" sz="2400" dirty="0" smtClean="0"/>
          </a:p>
          <a:p>
            <a:pPr lvl="1"/>
            <a:r>
              <a:rPr lang="en-US" dirty="0" smtClean="0"/>
              <a:t>Spread Christianity – Spain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1266" name="Picture 2" descr="http://www.jamesjohnsonart.com/wp-content/uploads/2012/04/I12CK_SpanMiss_F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05174"/>
            <a:ext cx="4876800" cy="32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2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1231</Words>
  <Application>Microsoft Office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1</dc:title>
  <dc:creator>Kim Drugan</dc:creator>
  <cp:lastModifiedBy>Kim Drugan</cp:lastModifiedBy>
  <cp:revision>9</cp:revision>
  <dcterms:created xsi:type="dcterms:W3CDTF">2016-04-30T11:33:32Z</dcterms:created>
  <dcterms:modified xsi:type="dcterms:W3CDTF">2016-04-30T12:35:54Z</dcterms:modified>
</cp:coreProperties>
</file>