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567" r:id="rId9"/>
    <p:sldId id="264" r:id="rId10"/>
    <p:sldId id="560" r:id="rId11"/>
    <p:sldId id="561" r:id="rId12"/>
    <p:sldId id="265" r:id="rId13"/>
    <p:sldId id="266" r:id="rId14"/>
    <p:sldId id="267" r:id="rId15"/>
    <p:sldId id="743" r:id="rId16"/>
    <p:sldId id="257" r:id="rId17"/>
    <p:sldId id="269" r:id="rId18"/>
    <p:sldId id="272" r:id="rId19"/>
    <p:sldId id="270" r:id="rId20"/>
    <p:sldId id="271" r:id="rId21"/>
    <p:sldId id="273" r:id="rId22"/>
    <p:sldId id="274" r:id="rId23"/>
    <p:sldId id="276" r:id="rId24"/>
    <p:sldId id="275" r:id="rId25"/>
    <p:sldId id="277" r:id="rId26"/>
    <p:sldId id="278" r:id="rId27"/>
    <p:sldId id="282" r:id="rId28"/>
    <p:sldId id="279" r:id="rId29"/>
    <p:sldId id="296" r:id="rId30"/>
    <p:sldId id="424" r:id="rId31"/>
    <p:sldId id="285" r:id="rId32"/>
    <p:sldId id="288" r:id="rId33"/>
    <p:sldId id="290" r:id="rId34"/>
    <p:sldId id="289" r:id="rId35"/>
    <p:sldId id="286" r:id="rId36"/>
    <p:sldId id="500" r:id="rId37"/>
    <p:sldId id="501" r:id="rId38"/>
    <p:sldId id="502" r:id="rId39"/>
    <p:sldId id="503" r:id="rId40"/>
    <p:sldId id="504" r:id="rId41"/>
    <p:sldId id="505" r:id="rId42"/>
    <p:sldId id="506" r:id="rId43"/>
    <p:sldId id="507" r:id="rId44"/>
    <p:sldId id="291" r:id="rId45"/>
    <p:sldId id="476" r:id="rId46"/>
    <p:sldId id="477" r:id="rId47"/>
    <p:sldId id="478" r:id="rId48"/>
    <p:sldId id="479" r:id="rId49"/>
    <p:sldId id="480" r:id="rId50"/>
    <p:sldId id="482" r:id="rId51"/>
    <p:sldId id="483" r:id="rId52"/>
    <p:sldId id="484" r:id="rId53"/>
    <p:sldId id="486" r:id="rId54"/>
    <p:sldId id="487" r:id="rId55"/>
    <p:sldId id="425" r:id="rId56"/>
    <p:sldId id="333" r:id="rId57"/>
    <p:sldId id="334" r:id="rId58"/>
    <p:sldId id="337" r:id="rId59"/>
    <p:sldId id="508" r:id="rId60"/>
    <p:sldId id="335" r:id="rId61"/>
    <p:sldId id="509" r:id="rId62"/>
    <p:sldId id="510" r:id="rId63"/>
    <p:sldId id="512" r:id="rId64"/>
    <p:sldId id="513" r:id="rId65"/>
    <p:sldId id="521" r:id="rId66"/>
    <p:sldId id="517" r:id="rId67"/>
    <p:sldId id="519" r:id="rId68"/>
    <p:sldId id="522" r:id="rId69"/>
    <p:sldId id="527" r:id="rId70"/>
    <p:sldId id="528" r:id="rId71"/>
    <p:sldId id="568" r:id="rId72"/>
    <p:sldId id="569" r:id="rId73"/>
    <p:sldId id="570" r:id="rId74"/>
    <p:sldId id="571" r:id="rId75"/>
    <p:sldId id="572" r:id="rId76"/>
    <p:sldId id="573" r:id="rId77"/>
    <p:sldId id="574" r:id="rId78"/>
    <p:sldId id="575" r:id="rId79"/>
    <p:sldId id="576" r:id="rId80"/>
    <p:sldId id="577" r:id="rId81"/>
    <p:sldId id="336" r:id="rId82"/>
    <p:sldId id="338" r:id="rId83"/>
    <p:sldId id="339" r:id="rId84"/>
    <p:sldId id="372" r:id="rId85"/>
    <p:sldId id="373" r:id="rId86"/>
    <p:sldId id="342" r:id="rId87"/>
    <p:sldId id="343" r:id="rId88"/>
    <p:sldId id="344" r:id="rId89"/>
    <p:sldId id="351" r:id="rId90"/>
    <p:sldId id="376" r:id="rId91"/>
    <p:sldId id="375" r:id="rId92"/>
    <p:sldId id="345" r:id="rId93"/>
    <p:sldId id="346" r:id="rId94"/>
    <p:sldId id="347" r:id="rId95"/>
    <p:sldId id="349" r:id="rId96"/>
    <p:sldId id="350" r:id="rId97"/>
    <p:sldId id="354" r:id="rId98"/>
    <p:sldId id="355" r:id="rId99"/>
    <p:sldId id="356" r:id="rId100"/>
    <p:sldId id="357" r:id="rId101"/>
    <p:sldId id="358" r:id="rId102"/>
    <p:sldId id="359" r:id="rId103"/>
    <p:sldId id="360" r:id="rId104"/>
    <p:sldId id="361" r:id="rId105"/>
    <p:sldId id="374" r:id="rId106"/>
    <p:sldId id="362" r:id="rId107"/>
    <p:sldId id="363" r:id="rId108"/>
    <p:sldId id="364" r:id="rId109"/>
    <p:sldId id="365" r:id="rId110"/>
    <p:sldId id="366" r:id="rId111"/>
    <p:sldId id="368" r:id="rId112"/>
    <p:sldId id="369" r:id="rId113"/>
    <p:sldId id="371" r:id="rId114"/>
    <p:sldId id="566" r:id="rId115"/>
    <p:sldId id="383" r:id="rId116"/>
    <p:sldId id="578" r:id="rId117"/>
    <p:sldId id="581" r:id="rId118"/>
    <p:sldId id="583" r:id="rId119"/>
    <p:sldId id="384" r:id="rId120"/>
    <p:sldId id="385" r:id="rId121"/>
    <p:sldId id="386" r:id="rId122"/>
    <p:sldId id="387" r:id="rId123"/>
    <p:sldId id="377" r:id="rId124"/>
    <p:sldId id="378" r:id="rId125"/>
    <p:sldId id="379" r:id="rId126"/>
    <p:sldId id="380" r:id="rId127"/>
    <p:sldId id="381" r:id="rId128"/>
    <p:sldId id="584" r:id="rId129"/>
    <p:sldId id="382" r:id="rId130"/>
    <p:sldId id="301" r:id="rId131"/>
    <p:sldId id="302" r:id="rId132"/>
    <p:sldId id="303" r:id="rId133"/>
    <p:sldId id="415" r:id="rId134"/>
    <p:sldId id="529" r:id="rId135"/>
    <p:sldId id="551" r:id="rId136"/>
    <p:sldId id="627" r:id="rId137"/>
    <p:sldId id="628" r:id="rId138"/>
    <p:sldId id="629" r:id="rId139"/>
    <p:sldId id="630" r:id="rId140"/>
    <p:sldId id="631" r:id="rId141"/>
    <p:sldId id="632" r:id="rId142"/>
    <p:sldId id="633" r:id="rId143"/>
    <p:sldId id="615" r:id="rId144"/>
    <p:sldId id="634" r:id="rId145"/>
    <p:sldId id="635" r:id="rId146"/>
    <p:sldId id="637" r:id="rId147"/>
    <p:sldId id="639" r:id="rId148"/>
    <p:sldId id="640" r:id="rId149"/>
    <p:sldId id="616" r:id="rId150"/>
    <p:sldId id="617" r:id="rId151"/>
    <p:sldId id="618" r:id="rId152"/>
    <p:sldId id="804" r:id="rId153"/>
    <p:sldId id="805" r:id="rId154"/>
    <p:sldId id="806" r:id="rId155"/>
    <p:sldId id="623" r:id="rId156"/>
    <p:sldId id="624" r:id="rId157"/>
    <p:sldId id="625" r:id="rId158"/>
    <p:sldId id="641" r:id="rId159"/>
    <p:sldId id="602" r:id="rId160"/>
    <p:sldId id="626" r:id="rId161"/>
    <p:sldId id="542" r:id="rId162"/>
    <p:sldId id="544" r:id="rId163"/>
    <p:sldId id="545" r:id="rId164"/>
    <p:sldId id="550" r:id="rId165"/>
    <p:sldId id="546" r:id="rId166"/>
    <p:sldId id="559" r:id="rId167"/>
    <p:sldId id="642" r:id="rId168"/>
    <p:sldId id="643" r:id="rId169"/>
    <p:sldId id="402" r:id="rId170"/>
    <p:sldId id="389" r:id="rId171"/>
    <p:sldId id="395" r:id="rId172"/>
    <p:sldId id="391" r:id="rId173"/>
    <p:sldId id="392" r:id="rId174"/>
    <p:sldId id="393" r:id="rId175"/>
    <p:sldId id="394" r:id="rId176"/>
    <p:sldId id="644" r:id="rId177"/>
    <p:sldId id="396" r:id="rId178"/>
    <p:sldId id="397" r:id="rId179"/>
    <p:sldId id="398" r:id="rId180"/>
    <p:sldId id="413" r:id="rId181"/>
    <p:sldId id="410" r:id="rId182"/>
    <p:sldId id="407" r:id="rId183"/>
    <p:sldId id="408" r:id="rId184"/>
    <p:sldId id="399" r:id="rId185"/>
    <p:sldId id="405" r:id="rId186"/>
    <p:sldId id="400" r:id="rId187"/>
    <p:sldId id="305" r:id="rId188"/>
    <p:sldId id="306" r:id="rId189"/>
    <p:sldId id="562" r:id="rId190"/>
    <p:sldId id="563" r:id="rId191"/>
    <p:sldId id="564" r:id="rId192"/>
    <p:sldId id="565" r:id="rId193"/>
    <p:sldId id="488" r:id="rId194"/>
    <p:sldId id="489" r:id="rId195"/>
    <p:sldId id="490" r:id="rId196"/>
    <p:sldId id="492" r:id="rId197"/>
    <p:sldId id="495" r:id="rId198"/>
    <p:sldId id="645" r:id="rId199"/>
    <p:sldId id="673" r:id="rId200"/>
    <p:sldId id="649" r:id="rId201"/>
    <p:sldId id="650" r:id="rId202"/>
    <p:sldId id="651" r:id="rId203"/>
    <p:sldId id="648" r:id="rId204"/>
    <p:sldId id="647" r:id="rId205"/>
    <p:sldId id="705" r:id="rId206"/>
    <p:sldId id="652" r:id="rId207"/>
    <p:sldId id="654" r:id="rId208"/>
    <p:sldId id="655" r:id="rId209"/>
    <p:sldId id="657" r:id="rId210"/>
    <p:sldId id="674" r:id="rId211"/>
    <p:sldId id="676" r:id="rId212"/>
    <p:sldId id="675" r:id="rId213"/>
    <p:sldId id="689" r:id="rId214"/>
    <p:sldId id="699" r:id="rId215"/>
    <p:sldId id="677" r:id="rId216"/>
    <p:sldId id="693" r:id="rId217"/>
    <p:sldId id="694" r:id="rId218"/>
    <p:sldId id="695" r:id="rId219"/>
    <p:sldId id="696" r:id="rId220"/>
    <p:sldId id="703" r:id="rId221"/>
    <p:sldId id="697" r:id="rId222"/>
    <p:sldId id="698" r:id="rId223"/>
    <p:sldId id="704" r:id="rId224"/>
    <p:sldId id="803" r:id="rId225"/>
    <p:sldId id="707" r:id="rId226"/>
    <p:sldId id="700" r:id="rId227"/>
    <p:sldId id="692" r:id="rId228"/>
    <p:sldId id="701" r:id="rId229"/>
    <p:sldId id="678" r:id="rId230"/>
    <p:sldId id="702" r:id="rId231"/>
    <p:sldId id="658" r:id="rId232"/>
    <p:sldId id="659" r:id="rId233"/>
    <p:sldId id="660" r:id="rId234"/>
    <p:sldId id="661" r:id="rId235"/>
    <p:sldId id="664" r:id="rId236"/>
    <p:sldId id="665" r:id="rId237"/>
    <p:sldId id="667" r:id="rId238"/>
    <p:sldId id="669" r:id="rId239"/>
    <p:sldId id="670" r:id="rId240"/>
    <p:sldId id="690" r:id="rId241"/>
    <p:sldId id="706" r:id="rId242"/>
    <p:sldId id="672" r:id="rId243"/>
    <p:sldId id="708" r:id="rId244"/>
    <p:sldId id="736" r:id="rId245"/>
    <p:sldId id="709" r:id="rId246"/>
    <p:sldId id="737" r:id="rId247"/>
    <p:sldId id="738" r:id="rId248"/>
    <p:sldId id="739" r:id="rId249"/>
    <p:sldId id="710" r:id="rId250"/>
    <p:sldId id="711" r:id="rId251"/>
    <p:sldId id="712" r:id="rId252"/>
    <p:sldId id="713" r:id="rId253"/>
    <p:sldId id="714" r:id="rId254"/>
    <p:sldId id="715" r:id="rId255"/>
    <p:sldId id="716" r:id="rId256"/>
    <p:sldId id="717" r:id="rId257"/>
    <p:sldId id="718" r:id="rId258"/>
    <p:sldId id="720" r:id="rId259"/>
    <p:sldId id="722" r:id="rId260"/>
    <p:sldId id="723" r:id="rId261"/>
    <p:sldId id="724" r:id="rId262"/>
    <p:sldId id="725" r:id="rId263"/>
    <p:sldId id="726" r:id="rId264"/>
    <p:sldId id="727" r:id="rId265"/>
    <p:sldId id="728" r:id="rId266"/>
    <p:sldId id="729" r:id="rId267"/>
    <p:sldId id="730" r:id="rId268"/>
    <p:sldId id="731" r:id="rId269"/>
    <p:sldId id="732" r:id="rId270"/>
    <p:sldId id="318" r:id="rId271"/>
    <p:sldId id="740" r:id="rId272"/>
    <p:sldId id="741" r:id="rId273"/>
    <p:sldId id="310" r:id="rId274"/>
    <p:sldId id="742" r:id="rId275"/>
    <p:sldId id="313" r:id="rId276"/>
    <p:sldId id="780" r:id="rId277"/>
    <p:sldId id="316" r:id="rId278"/>
    <p:sldId id="781" r:id="rId279"/>
    <p:sldId id="314" r:id="rId280"/>
    <p:sldId id="317" r:id="rId281"/>
    <p:sldId id="745" r:id="rId282"/>
    <p:sldId id="746" r:id="rId283"/>
    <p:sldId id="754" r:id="rId284"/>
    <p:sldId id="747" r:id="rId285"/>
    <p:sldId id="748" r:id="rId286"/>
    <p:sldId id="749" r:id="rId287"/>
    <p:sldId id="750" r:id="rId288"/>
    <p:sldId id="752" r:id="rId289"/>
    <p:sldId id="753" r:id="rId290"/>
    <p:sldId id="755" r:id="rId291"/>
    <p:sldId id="756" r:id="rId292"/>
    <p:sldId id="757" r:id="rId293"/>
    <p:sldId id="758" r:id="rId294"/>
    <p:sldId id="782" r:id="rId295"/>
    <p:sldId id="759" r:id="rId296"/>
    <p:sldId id="760" r:id="rId297"/>
    <p:sldId id="761" r:id="rId298"/>
    <p:sldId id="762" r:id="rId299"/>
    <p:sldId id="763" r:id="rId300"/>
    <p:sldId id="764" r:id="rId301"/>
    <p:sldId id="765" r:id="rId302"/>
    <p:sldId id="768" r:id="rId303"/>
    <p:sldId id="769" r:id="rId304"/>
    <p:sldId id="771" r:id="rId305"/>
    <p:sldId id="772" r:id="rId306"/>
    <p:sldId id="783" r:id="rId307"/>
    <p:sldId id="784" r:id="rId308"/>
    <p:sldId id="785" r:id="rId309"/>
    <p:sldId id="786" r:id="rId310"/>
    <p:sldId id="787" r:id="rId311"/>
    <p:sldId id="788" r:id="rId312"/>
    <p:sldId id="789" r:id="rId313"/>
    <p:sldId id="790" r:id="rId314"/>
    <p:sldId id="791" r:id="rId315"/>
    <p:sldId id="792" r:id="rId316"/>
    <p:sldId id="793" r:id="rId317"/>
    <p:sldId id="794" r:id="rId318"/>
    <p:sldId id="800" r:id="rId319"/>
    <p:sldId id="795" r:id="rId320"/>
    <p:sldId id="796" r:id="rId321"/>
    <p:sldId id="797" r:id="rId322"/>
    <p:sldId id="801" r:id="rId323"/>
    <p:sldId id="802" r:id="rId324"/>
    <p:sldId id="321" r:id="rId325"/>
    <p:sldId id="322" r:id="rId326"/>
    <p:sldId id="323" r:id="rId3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8471" autoAdjust="0"/>
    <p:restoredTop sz="94660"/>
  </p:normalViewPr>
  <p:slideViewPr>
    <p:cSldViewPr snapToGrid="0">
      <p:cViewPr varScale="1">
        <p:scale>
          <a:sx n="72" d="100"/>
          <a:sy n="72" d="100"/>
        </p:scale>
        <p:origin x="-138" y="-84"/>
      </p:cViewPr>
      <p:guideLst>
        <p:guide orient="horz" pos="2160"/>
        <p:guide pos="3840"/>
      </p:guideLst>
    </p:cSldViewPr>
  </p:slideViewPr>
  <p:notesTextViewPr>
    <p:cViewPr>
      <p:scale>
        <a:sx n="3" d="2"/>
        <a:sy n="3" d="2"/>
      </p:scale>
      <p:origin x="0" y="0"/>
    </p:cViewPr>
  </p:notesTextViewPr>
  <p:sorterViewPr>
    <p:cViewPr varScale="1">
      <p:scale>
        <a:sx n="1" d="1"/>
        <a:sy n="1" d="1"/>
      </p:scale>
      <p:origin x="0" y="1033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theme" Target="theme/theme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12/9/2018</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52FC0C56-B264-47B0-B7A9-AC4A7EDCFA91}" type="slidenum">
              <a:rPr lang="en-US"/>
              <a:pPr>
                <a:defRPr/>
              </a:pPr>
              <a:t>‹#›</a:t>
            </a:fld>
            <a:endParaRPr lang="en-US"/>
          </a:p>
        </p:txBody>
      </p:sp>
    </p:spTree>
    <p:extLst>
      <p:ext uri="{BB962C8B-B14F-4D97-AF65-F5344CB8AC3E}">
        <p14:creationId xmlns:p14="http://schemas.microsoft.com/office/powerpoint/2010/main" val="3606956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576917" y="2017713"/>
            <a:ext cx="508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8C58FCE2-5B7B-4E53-8F03-7EAE3D541CF2}" type="slidenum">
              <a:rPr lang="en-US"/>
              <a:pPr>
                <a:defRPr/>
              </a:pPr>
              <a:t>‹#›</a:t>
            </a:fld>
            <a:endParaRPr lang="en-US"/>
          </a:p>
        </p:txBody>
      </p:sp>
    </p:spTree>
    <p:extLst>
      <p:ext uri="{BB962C8B-B14F-4D97-AF65-F5344CB8AC3E}">
        <p14:creationId xmlns:p14="http://schemas.microsoft.com/office/powerpoint/2010/main" val="376342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12/9/2018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0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en.wikipedia.org/wiki/File:Hazelton_coal_miners.jpg" TargetMode="External"/><Relationship Id="rId1" Type="http://schemas.openxmlformats.org/officeDocument/2006/relationships/slideLayout" Target="../slideLayouts/slideLayout7.xml"/><Relationship Id="rId5" Type="http://schemas.openxmlformats.org/officeDocument/2006/relationships/image" Target="../media/image192.jpeg"/><Relationship Id="rId4" Type="http://schemas.openxmlformats.org/officeDocument/2006/relationships/hyperlink" Target="http://en.wikipedia.org/wiki/File:Theodore_Roosevelt-Pach.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upload.wikimedia.org/wikipedia/en/d/d8/Strike1902.JPG" TargetMode="External"/><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11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rds.yahoo.com/_ylt=A0WTb_3rI6ZKR0cBPq6jzbkF/SIG=12grdfp0o/EXP=1252488555/**http:/www.makingmyself.com/imagenes/Andrew%20Carnagie.jpg"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138.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4.png"/><Relationship Id="rId7" Type="http://schemas.openxmlformats.org/officeDocument/2006/relationships/hyperlink" Target="http://rds.yahoo.com/_ylt=A0WTefN56ZxKb3QBn12jzbkF/SIG=123oudeau/EXP=1251883769/**http:/www.flickr.com/photos/galessa/405277983/" TargetMode="External"/><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jpeg"/></Relationships>
</file>

<file path=ppt/slides/_rels/slide1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7.xml"/><Relationship Id="rId4" Type="http://schemas.openxmlformats.org/officeDocument/2006/relationships/image" Target="../media/image257.jpeg"/></Relationships>
</file>

<file path=ppt/slides/_rels/slide15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hyperlink" Target="http://rds.yahoo.com/_ylt=A0WTb_hnI8NKkxcAbvajzbkF/SIG=1265h2t8i/EXP=1254388967/**http:/www.flickr.com/photos/peachhead/3716903533/" TargetMode="External"/><Relationship Id="rId1" Type="http://schemas.openxmlformats.org/officeDocument/2006/relationships/slideLayout" Target="../slideLayouts/slideLayout7.xml"/><Relationship Id="rId5" Type="http://schemas.openxmlformats.org/officeDocument/2006/relationships/image" Target="../media/image259.jpeg"/><Relationship Id="rId4" Type="http://schemas.openxmlformats.org/officeDocument/2006/relationships/hyperlink" Target="http://rds.yahoo.com/_ylt=A0WTb_63I8NKAyUAf5ajzbkF/SIG=13mvtiacr/EXP=1254389047/**http:/www.family-images.com/nj/misc/Horse%20Drawn%20Fire%20Engines%20Bridgeton%20NJ.jpg"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hyperlink" Target="http://upload.wikimedia.org/wikipedia/commons/e/e8/Chicago-fire1.jpg"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7.xml"/><Relationship Id="rId4" Type="http://schemas.openxmlformats.org/officeDocument/2006/relationships/image" Target="../media/image266.jpeg"/></Relationships>
</file>

<file path=ppt/slides/_rels/slide15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hyperlink" Target="http://upload.wikimedia.org/wikipedia/commons/1/17/San_Francisco_1906_earthquake_Panoramic_View.jpg" TargetMode="External"/><Relationship Id="rId1" Type="http://schemas.openxmlformats.org/officeDocument/2006/relationships/slideLayout" Target="../slideLayouts/slideLayout7.xml"/><Relationship Id="rId4" Type="http://schemas.openxmlformats.org/officeDocument/2006/relationships/image" Target="../media/image272.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hyperlink" Target="http://upload.wikimedia.org/wikipedia/commons/7/72/Post-and-Grant-Avenue.-Look.jpg" TargetMode="Externa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hyperlink" Target="http://upload.wikimedia.org/wikipedia/commons/e/ec/SanFranHouses06.JPG"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hyperlink" Target="http://rds.yahoo.com/_ylt=A0WTefbx2sNKFEoB8mWjzbkF/SIG=12crtojnq/EXP=1254435953/**http:/www.flickr.com/photos/janepriceestrada/504460536/" TargetMode="External"/><Relationship Id="rId1" Type="http://schemas.openxmlformats.org/officeDocument/2006/relationships/slideLayout" Target="../slideLayouts/slideLayout7.xml"/><Relationship Id="rId5" Type="http://schemas.openxmlformats.org/officeDocument/2006/relationships/image" Target="../media/image277.jpeg"/><Relationship Id="rId4" Type="http://schemas.openxmlformats.org/officeDocument/2006/relationships/hyperlink" Target="http://rds.yahoo.com/_ylt=A0WTefMN28NKtlAAyS2jzbkF/SIG=12cd4qm5a/EXP=1254435981/**http:/www.flickr.com/photos/janepriceestrada/504493051/" TargetMode="External"/></Relationships>
</file>

<file path=ppt/slides/_rels/slide164.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hyperlink" Target="http://rds.yahoo.com/_ylt=A0WTefNF2sNK_UEAWx6jzbkF/SIG=14ikoc170/EXP=1254435781/**http:/news.nationalgeographic.com/news/2006/04/photogalleries/san_francisco_quake/images/primary/san_francisco_quake3_461.jpg" TargetMode="External"/><Relationship Id="rId2" Type="http://schemas.openxmlformats.org/officeDocument/2006/relationships/image" Target="../media/image279.jpeg"/><Relationship Id="rId1" Type="http://schemas.openxmlformats.org/officeDocument/2006/relationships/slideLayout" Target="../slideLayouts/slideLayout7.xml"/><Relationship Id="rId6" Type="http://schemas.openxmlformats.org/officeDocument/2006/relationships/image" Target="../media/image281.jpeg"/><Relationship Id="rId5" Type="http://schemas.openxmlformats.org/officeDocument/2006/relationships/hyperlink" Target="http://rds.yahoo.com/_ylt=A0WTefgn2sNKhIoAQWGjzbkF/SIG=14iogkrk2/EXP=1254435751/**http:/news.nationalgeographic.com/news/2006/04/photogalleries/san_francisco_quake/images/primary/san_francisco_quake6_461.jpg" TargetMode="External"/><Relationship Id="rId4" Type="http://schemas.openxmlformats.org/officeDocument/2006/relationships/image" Target="../media/image280.jpeg"/></Relationships>
</file>

<file path=ppt/slides/_rels/slide16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rds.yahoo.com/_ylt=A0WTb_g6I6ZK8VsB9lWjzbkF/SIG=12in7g2al/EXP=1252488378/**http:/www4.dr-rath-foundation.org/images/rockefeller_john.jp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hyperlink" Target="http://rds.yahoo.com/_ylt=A0WTeffdE61KhjUBQMijzbkF/SIG=12r4d4m73/EXP=1252943197/**http:/new-brunswick.net/Saint_John/partridge/pics/immigrantsOnShip.jpg"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rds.yahoo.com/_ylt=A0WTeffdE61KhjUBQMijzbkF/SIG=12r4d4m73/EXP=1252943197/**http:/new-brunswick.net/Saint_John/partridge/pics/immigrantsOnShip.jpg" TargetMode="External"/><Relationship Id="rId2" Type="http://schemas.openxmlformats.org/officeDocument/2006/relationships/image" Target="../media/image288.jpeg"/><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72.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hyperlink" Target="http://rds.yahoo.com/_ylt=A0WTeff_1IFLnHQA3J6jzbkF/SIG=124nf40kn/EXP=1266886271/**http:/www.passportsplus.com/images/passport.JPG" TargetMode="External"/><Relationship Id="rId1" Type="http://schemas.openxmlformats.org/officeDocument/2006/relationships/slideLayout" Target="../slideLayouts/slideLayout2.xml"/><Relationship Id="rId5" Type="http://schemas.openxmlformats.org/officeDocument/2006/relationships/image" Target="../media/image291.jpeg"/><Relationship Id="rId4" Type="http://schemas.openxmlformats.org/officeDocument/2006/relationships/hyperlink" Target="http://rds.yahoo.com/_ylt=A0WTefcT1YFLnXQAhGajzbkF/SIG=12q0ipgvn/EXP=1266886291/**http:/img.dailymail.co.uk/i/pix/2007/03_02/passport200307_228x337.jpg"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hyperlink" Target="http://rds.yahoo.com/_ylt=A0WTefWRYa9KGoABjJWjzbkF/SIG=125a479tb/EXP=1253094161/**http:/www.uiowa.edu/~c045001/images/steerage.jpg" TargetMode="External"/><Relationship Id="rId1" Type="http://schemas.openxmlformats.org/officeDocument/2006/relationships/slideLayout" Target="../slideLayouts/slideLayout2.xml"/><Relationship Id="rId4" Type="http://schemas.openxmlformats.org/officeDocument/2006/relationships/image" Target="../media/image294.jpeg"/></Relationships>
</file>

<file path=ppt/slides/_rels/slide176.xml.rels><?xml version="1.0" encoding="UTF-8" standalone="yes"?>
<Relationships xmlns="http://schemas.openxmlformats.org/package/2006/relationships"><Relationship Id="rId3" Type="http://schemas.openxmlformats.org/officeDocument/2006/relationships/image" Target="../media/image296.gif"/><Relationship Id="rId2" Type="http://schemas.openxmlformats.org/officeDocument/2006/relationships/image" Target="../media/image295.jpeg"/><Relationship Id="rId1" Type="http://schemas.openxmlformats.org/officeDocument/2006/relationships/slideLayout" Target="../slideLayouts/slideLayout2.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17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hyperlink" Target="http://rds.yahoo.com/_ylt=A0WTefgf14FLoSYADA6jzbkF/SIG=12fmv1jds/EXP=1266886815/**http:/www.theschoolbell.com/Links/Chinatown/chinatown.JPEG" TargetMode="External"/><Relationship Id="rId1" Type="http://schemas.openxmlformats.org/officeDocument/2006/relationships/slideLayout" Target="../slideLayouts/slideLayout2.xml"/><Relationship Id="rId5" Type="http://schemas.openxmlformats.org/officeDocument/2006/relationships/image" Target="../media/image302.jpeg"/><Relationship Id="rId4" Type="http://schemas.openxmlformats.org/officeDocument/2006/relationships/image" Target="../media/image301.jpeg"/></Relationships>
</file>

<file path=ppt/slides/_rels/slide178.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2.xml"/><Relationship Id="rId4" Type="http://schemas.openxmlformats.org/officeDocument/2006/relationships/image" Target="../media/image306.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0.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hyperlink" Target="http://rds.yahoo.com/_ylt=A0WTefZzAslKP8AAQ26jzbkF/SIG=1228826tk/EXP=1254773747/**http:/www.literacymatters.org/images/Jane.jpg"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audio" Target="file:///C:\AHAP\Immigration%20&amp;%20Rise%20of%20Big%20Cities\The-Entertainer_Scott-Joplin_Bruce-Wood376.mid" TargetMode="Externa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png"/></Relationships>
</file>

<file path=ppt/slides/_rels/slide19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3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rds.yahoo.com/_ylt=A0PDoS77Q4VM4D8A3fWjzbkF/SIG=11sv4qro6/EXP=1283888507/**http:/www.memo.fr/Media/CON_IND_000.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hyperlink" Target="http://upload.wikimedia.org/wikipedia/commons/c/c6/Tweed-Boss-LOC.jpg" TargetMode="External"/><Relationship Id="rId1" Type="http://schemas.openxmlformats.org/officeDocument/2006/relationships/slideLayout" Target="../slideLayouts/slideLayout2.xml"/><Relationship Id="rId5" Type="http://schemas.openxmlformats.org/officeDocument/2006/relationships/image" Target="../media/image336.jpeg"/><Relationship Id="rId4" Type="http://schemas.openxmlformats.org/officeDocument/2006/relationships/image" Target="../media/image335.png"/></Relationships>
</file>

<file path=ppt/slides/_rels/slide201.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w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hyperlink" Target="http://rds.yahoo.com/_ylt=A0WTb_qeq4NLdFEAO3mjzbkF/SIG=12o4atspe/EXP=1267006750/**http:/passionweiss.com/wp-content/uploads/2008/03/000117147_400.jpg"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42.jpeg"/><Relationship Id="rId7" Type="http://schemas.openxmlformats.org/officeDocument/2006/relationships/image" Target="../media/image344.jpeg"/><Relationship Id="rId2" Type="http://schemas.openxmlformats.org/officeDocument/2006/relationships/hyperlink" Target="http://upload.wikimedia.org/wikipedia/commons/8/8b/Thomasnastselfportrait.jpg" TargetMode="External"/><Relationship Id="rId1" Type="http://schemas.openxmlformats.org/officeDocument/2006/relationships/slideLayout" Target="../slideLayouts/slideLayout2.xml"/><Relationship Id="rId6" Type="http://schemas.openxmlformats.org/officeDocument/2006/relationships/hyperlink" Target="http://upload.wikimedia.org/wikipedia/commons/3/38/Thomas_H_Nast.jpg" TargetMode="External"/><Relationship Id="rId5" Type="http://schemas.openxmlformats.org/officeDocument/2006/relationships/image" Target="../media/image343.jpeg"/><Relationship Id="rId4" Type="http://schemas.openxmlformats.org/officeDocument/2006/relationships/hyperlink" Target="http://upload.wikimedia.org/wikipedia/commons/a/a0/Appletons'_Nast_Thomas_signature.jpg"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2.xml"/><Relationship Id="rId4" Type="http://schemas.openxmlformats.org/officeDocument/2006/relationships/image" Target="../media/image351.jpeg"/></Relationships>
</file>

<file path=ppt/slides/_rels/slide209.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rds.yahoo.com/_ylt=A0WTb_t4I6ZKx0kBuNijzbkF/SIG=129ilk2v9/EXP=1252488440/**http:/www.flickr.com/photos/52886825@N00/1426407762/" TargetMode="Externa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rds.yahoo.com/_ylt=A0WTb_6gI6ZK1IwAjY2jzbkF/SIG=127h81gsu/EXP=1252488480/**http:/www.flickr.com/photos/46901841@N00/81173302/" TargetMode="External"/></Relationships>
</file>

<file path=ppt/slides/_rels/slide210.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jpeg"/><Relationship Id="rId1" Type="http://schemas.openxmlformats.org/officeDocument/2006/relationships/slideLayout" Target="../slideLayouts/slideLayout2.xml"/><Relationship Id="rId4" Type="http://schemas.openxmlformats.org/officeDocument/2006/relationships/image" Target="../media/image367.jpeg"/></Relationships>
</file>

<file path=ppt/slides/_rels/slide222.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70.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2.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s>
</file>

<file path=ppt/slides/_rels/slide229.xml.rels><?xml version="1.0" encoding="UTF-8" standalone="yes"?>
<Relationships xmlns="http://schemas.openxmlformats.org/package/2006/relationships"><Relationship Id="rId2" Type="http://schemas.openxmlformats.org/officeDocument/2006/relationships/image" Target="../media/image37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upload.wikimedia.org/wikipedia/commons/8/8c/Garfield_assassination_engraving_cropped.jpg" TargetMode="External"/><Relationship Id="rId2" Type="http://schemas.openxmlformats.org/officeDocument/2006/relationships/image" Target="../media/image385.jpeg"/><Relationship Id="rId1" Type="http://schemas.openxmlformats.org/officeDocument/2006/relationships/slideLayout" Target="../slideLayouts/slideLayout2.xml"/><Relationship Id="rId6" Type="http://schemas.openxmlformats.org/officeDocument/2006/relationships/image" Target="../media/image388.jpeg"/><Relationship Id="rId5" Type="http://schemas.openxmlformats.org/officeDocument/2006/relationships/image" Target="../media/image387.png"/><Relationship Id="rId4" Type="http://schemas.openxmlformats.org/officeDocument/2006/relationships/image" Target="../media/image386.jpeg"/></Relationships>
</file>

<file path=ppt/slides/_rels/slide235.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image" Target="../media/image389.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image" Target="../media/image391.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image" Target="../media/image395.jpeg"/><Relationship Id="rId1" Type="http://schemas.openxmlformats.org/officeDocument/2006/relationships/slideLayout" Target="../slideLayouts/slideLayout2.xml"/><Relationship Id="rId4" Type="http://schemas.openxmlformats.org/officeDocument/2006/relationships/image" Target="../media/image397.jpeg"/></Relationships>
</file>

<file path=ppt/slides/_rels/slide23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2.xml"/><Relationship Id="rId4" Type="http://schemas.openxmlformats.org/officeDocument/2006/relationships/image" Target="../media/image400.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rds.yahoo.com/_ylt=A0PDoTFlRIVMUh8AD8.jzbkF/SIG=131ln44sa/EXP=1283888613/**http:/www.russianavantgard.com/Artists/kuprin/kuprin_bessemerovsky_tzekh.jpg" TargetMode="Externa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rds.yahoo.com/_ylt=A0PDoTGMRIVMkSwAUCOjzbkF/SIG=120vfn7h1/EXP=1283888652/**http:/www.shela-nye.com/shu/photos/Besm.jpg"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jpeg"/><Relationship Id="rId1" Type="http://schemas.openxmlformats.org/officeDocument/2006/relationships/slideLayout" Target="../slideLayouts/slideLayout2.xml"/><Relationship Id="rId4" Type="http://schemas.openxmlformats.org/officeDocument/2006/relationships/image" Target="../media/image403.jpeg"/></Relationships>
</file>

<file path=ppt/slides/_rels/slide241.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407.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8" Type="http://schemas.openxmlformats.org/officeDocument/2006/relationships/image" Target="../media/image416.jpeg"/><Relationship Id="rId3" Type="http://schemas.openxmlformats.org/officeDocument/2006/relationships/hyperlink" Target="http://www.bettymills.com/shop/product/view/Kimberly%20Clark%20Professional/KIM26080BX.html?referer=search" TargetMode="External"/><Relationship Id="rId7" Type="http://schemas.openxmlformats.org/officeDocument/2006/relationships/image" Target="../media/image415.jpeg"/><Relationship Id="rId2" Type="http://schemas.openxmlformats.org/officeDocument/2006/relationships/image" Target="../media/image412.jpeg"/><Relationship Id="rId1" Type="http://schemas.openxmlformats.org/officeDocument/2006/relationships/slideLayout" Target="../slideLayouts/slideLayout2.xml"/><Relationship Id="rId6" Type="http://schemas.openxmlformats.org/officeDocument/2006/relationships/image" Target="../media/image414.jpeg"/><Relationship Id="rId5" Type="http://schemas.openxmlformats.org/officeDocument/2006/relationships/hyperlink" Target="http://upload.wikimedia.org/wikipedia/commons/f/f9/White_menbo.jpg" TargetMode="External"/><Relationship Id="rId10" Type="http://schemas.openxmlformats.org/officeDocument/2006/relationships/image" Target="../media/image417.jpeg"/><Relationship Id="rId4" Type="http://schemas.openxmlformats.org/officeDocument/2006/relationships/image" Target="../media/image413.jpeg"/><Relationship Id="rId9" Type="http://schemas.openxmlformats.org/officeDocument/2006/relationships/hyperlink" Target="http://www.bing.com/shopping/Chapstick-Lip-Balm-Spearmint-24-Each/search?q=chapstick&amp;p1=%5bCommerceService%20scenario%3d%22o%22%20docid%3d%22BED3BF67B37FB34CA6CD%22%20cashback%3d%221%22%5d&amp;wf=Commerce&amp;scope=cashback&amp;FORM=EGCA1" TargetMode="Externa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50.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hyperlink" Target="http://upload.wikimedia.org/wikipedia/commons/9/9e/How_to_Enter_Vaudeville_cover.jpg" TargetMode="Externa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image" Target="../media/image419.jpeg"/><Relationship Id="rId1" Type="http://schemas.openxmlformats.org/officeDocument/2006/relationships/slideLayout" Target="../slideLayouts/slideLayout7.xml"/><Relationship Id="rId6" Type="http://schemas.openxmlformats.org/officeDocument/2006/relationships/image" Target="../media/image422.jpeg"/><Relationship Id="rId5" Type="http://schemas.openxmlformats.org/officeDocument/2006/relationships/hyperlink" Target="http://upload.wikimedia.org/wikipedia/commons/1/1c/SarahBernhardt.png" TargetMode="External"/><Relationship Id="rId4" Type="http://schemas.openxmlformats.org/officeDocument/2006/relationships/image" Target="../media/image421.jpeg"/></Relationships>
</file>

<file path=ppt/slides/_rels/slide252.xml.rels><?xml version="1.0" encoding="UTF-8" standalone="yes"?>
<Relationships xmlns="http://schemas.openxmlformats.org/package/2006/relationships"><Relationship Id="rId2" Type="http://schemas.openxmlformats.org/officeDocument/2006/relationships/image" Target="../media/image423.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hyperlink" Target="http://upload.wikimedia.org/wikipedia/commons/c/ca/Scott_Joplin_19072.jpg" TargetMode="External"/><Relationship Id="rId1" Type="http://schemas.openxmlformats.org/officeDocument/2006/relationships/slideLayout" Target="../slideLayouts/slideLayout7.xml"/><Relationship Id="rId5" Type="http://schemas.openxmlformats.org/officeDocument/2006/relationships/image" Target="../media/image426.jpeg"/><Relationship Id="rId4" Type="http://schemas.openxmlformats.org/officeDocument/2006/relationships/image" Target="../media/image425.jpeg"/></Relationships>
</file>

<file path=ppt/slides/_rels/slide254.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hyperlink" Target="http://rds.yahoo.com/_ylt=A0WTb_rsjcpKgKoA_OejzbkF/SIG=12ihpomk5/EXP=1254874988/**http:/image.listen.com/img/356x237/3/5/9/5/745953_356x237.jpg" TargetMode="External"/><Relationship Id="rId1" Type="http://schemas.openxmlformats.org/officeDocument/2006/relationships/slideLayout" Target="../slideLayouts/slideLayout7.xml"/><Relationship Id="rId5" Type="http://schemas.openxmlformats.org/officeDocument/2006/relationships/image" Target="../media/image428.jpeg"/><Relationship Id="rId4" Type="http://schemas.openxmlformats.org/officeDocument/2006/relationships/hyperlink" Target="http://rds.yahoo.com/_ylt=A0PDoX9evmZNCg4AMmSJzbkF;_ylu=X3oDMTBqdGFzdWxiBHBvcwMxNQRzZWMDc3IEdnRpZAM-/SIG=1k6ipnhpl/EXP=1298607838/**http:/images.search.yahoo.com/images/view?back=http://images.search.yahoo.com/search/images?_adv_prop=image&amp;va=scott+joplin&amp;vm=r&amp;fr=yfp-t-311&amp;w=487&amp;h=479&amp;imgurl=dancesihaveseen.files.wordpress.com/2009/12/scott-joplin-ragtime.jpg&amp;rurl=http://dancesihaveseen.wordpress.com/2009/12/18/dance-theatre-of-harlem-ensemble/&amp;size=81KB&amp;name=Scott+Joplin+Rag...&amp;p=scott+joplin&amp;oid=c0f562361e4769bb6c341d61d1849909&amp;fr2=&amp;no=15&amp;tt=24600&amp;sigr=12h2r5dg3&amp;sigi=1244o7irj&amp;sigb=12u86t2q0&amp;.crumb=Mi10S0poWA2"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hyperlink" Target="http://rds.yahoo.com/_ylt=A0PDoTDAhmdNslEAzRajzbkF/SIG=1246fen0h/EXP=1298659136/**http:/www.poorwilliam.net/pix/ringling-bros.jpg" TargetMode="External"/><Relationship Id="rId1" Type="http://schemas.openxmlformats.org/officeDocument/2006/relationships/slideLayout" Target="../slideLayouts/slideLayout7.xml"/><Relationship Id="rId4" Type="http://schemas.openxmlformats.org/officeDocument/2006/relationships/image" Target="../media/image430.jpeg"/></Relationships>
</file>

<file path=ppt/slides/_rels/slide256.xml.rels><?xml version="1.0" encoding="UTF-8" standalone="yes"?>
<Relationships xmlns="http://schemas.openxmlformats.org/package/2006/relationships"><Relationship Id="rId8" Type="http://schemas.openxmlformats.org/officeDocument/2006/relationships/image" Target="../media/image434.jpeg"/><Relationship Id="rId3" Type="http://schemas.openxmlformats.org/officeDocument/2006/relationships/image" Target="../media/image431.jpeg"/><Relationship Id="rId7" Type="http://schemas.openxmlformats.org/officeDocument/2006/relationships/image" Target="../media/image433.jpeg"/><Relationship Id="rId2" Type="http://schemas.openxmlformats.org/officeDocument/2006/relationships/hyperlink" Target="http://upload.wikimedia.org/wikipedia/commons/7/7f/Barnum_and_Commodore_Nutt.jpg" TargetMode="External"/><Relationship Id="rId1" Type="http://schemas.openxmlformats.org/officeDocument/2006/relationships/slideLayout" Target="../slideLayouts/slideLayout7.xml"/><Relationship Id="rId6" Type="http://schemas.openxmlformats.org/officeDocument/2006/relationships/hyperlink" Target="http://rds.yahoo.com/_ylt=A0PDoTA5h2dNfFAA0zyjzbkF/SIG=12ht88o5u/EXP=1298659257/**http:/farm1.static.flickr.com/199/501530244_71a41c16a3_o.jpg" TargetMode="External"/><Relationship Id="rId5" Type="http://schemas.openxmlformats.org/officeDocument/2006/relationships/image" Target="../media/image432.jpeg"/><Relationship Id="rId4" Type="http://schemas.openxmlformats.org/officeDocument/2006/relationships/hyperlink" Target="http://rds.yahoo.com/_ylt=A0PDoTARh2dN61AAmUWjzbkF/SIG=12hdjmdnc/EXP=1298659217/**http:/28.media.tumblr.com/tumblr_l7elzrRAzx1qbcfcko1_500.jpg" TargetMode="External"/><Relationship Id="rId9" Type="http://schemas.openxmlformats.org/officeDocument/2006/relationships/image" Target="../media/image435.jpeg"/></Relationships>
</file>

<file path=ppt/slides/_rels/slide257.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hyperlink" Target="http://upload.wikimedia.org/wikipedia/commons/d/df/Phineas_Taylor_Barnum_portrait.jpg" TargetMode="External"/><Relationship Id="rId1" Type="http://schemas.openxmlformats.org/officeDocument/2006/relationships/slideLayout" Target="../slideLayouts/slideLayout7.xml"/><Relationship Id="rId4" Type="http://schemas.openxmlformats.org/officeDocument/2006/relationships/image" Target="../media/image437.jpeg"/></Relationships>
</file>

<file path=ppt/slides/_rels/slide258.xml.rels><?xml version="1.0" encoding="UTF-8" standalone="yes"?>
<Relationships xmlns="http://schemas.openxmlformats.org/package/2006/relationships"><Relationship Id="rId3" Type="http://schemas.openxmlformats.org/officeDocument/2006/relationships/hyperlink" Target="http://www.thepointol.com/cponle/postcards/breakers.jpg" TargetMode="External"/><Relationship Id="rId2" Type="http://schemas.openxmlformats.org/officeDocument/2006/relationships/image" Target="../media/image438.png"/><Relationship Id="rId1" Type="http://schemas.openxmlformats.org/officeDocument/2006/relationships/slideLayout" Target="../slideLayouts/slideLayout7.xml"/><Relationship Id="rId5" Type="http://schemas.openxmlformats.org/officeDocument/2006/relationships/image" Target="../media/image440.jpeg"/><Relationship Id="rId4" Type="http://schemas.openxmlformats.org/officeDocument/2006/relationships/image" Target="../media/image439.jpeg"/></Relationships>
</file>

<file path=ppt/slides/_rels/slide259.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image" Target="../media/image4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hyperlink" Target="http://rds.yahoo.com/_ylt=A0WTefh6an5Ld2UA1xyjzbkF/SIG=12jk5m0te/EXP=1266662394/**http:/www.19cbaseball.com/images/boston-baseball-team-1879.jpg" TargetMode="External"/><Relationship Id="rId1" Type="http://schemas.openxmlformats.org/officeDocument/2006/relationships/slideLayout" Target="../slideLayouts/slideLayout7.xml"/><Relationship Id="rId5" Type="http://schemas.openxmlformats.org/officeDocument/2006/relationships/image" Target="../media/image444.jpeg"/><Relationship Id="rId4" Type="http://schemas.openxmlformats.org/officeDocument/2006/relationships/hyperlink" Target="http://rds.yahoo.com/_ylt=A0WTefiZan5LnlEAybyjzbkF/SIG=134ehmuga/EXP=1266662425/**http:/www.19cbaseball.com/images/knickerbocker-and-excelsior-baseball-teams.jpg" TargetMode="External"/></Relationships>
</file>

<file path=ppt/slides/_rels/slide261.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hyperlink" Target="http://bss.sfsu.edu/tygiel/hist490/19thcprofessional/19thcphotos/reds/redstockmusic.jpg" TargetMode="Externa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8" Type="http://schemas.openxmlformats.org/officeDocument/2006/relationships/image" Target="../media/image450.jpeg"/><Relationship Id="rId3" Type="http://schemas.openxmlformats.org/officeDocument/2006/relationships/image" Target="../media/image447.jpeg"/><Relationship Id="rId7" Type="http://schemas.openxmlformats.org/officeDocument/2006/relationships/image" Target="../media/image449.jpeg"/><Relationship Id="rId2" Type="http://schemas.openxmlformats.org/officeDocument/2006/relationships/hyperlink" Target="http://upload.wikimedia.org/wikipedia/commons/5/5e/New_York_Giants_Opening_Day_line-up_at_the_Polo_Grounds_New_York._Left_to_right_Fred_Snodgrass,_Tillie_Shafer,_George_Burns,_Larry_Doyle,_Red_Murray,_Fred_Merkle,_Buck_Herzog,_Chief_Meyers_(baseball)_(LOC).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e/e9/HonusWagnerCard.jpg" TargetMode="External"/><Relationship Id="rId5" Type="http://schemas.openxmlformats.org/officeDocument/2006/relationships/image" Target="../media/image448.jpeg"/><Relationship Id="rId4" Type="http://schemas.openxmlformats.org/officeDocument/2006/relationships/hyperlink" Target="http://upload.wikimedia.org/wikipedia/commons/4/46/Cy_young_pitching.jpg" TargetMode="External"/></Relationships>
</file>

<file path=ppt/slides/_rels/slide264.xml.rels><?xml version="1.0" encoding="UTF-8" standalone="yes"?>
<Relationships xmlns="http://schemas.openxmlformats.org/package/2006/relationships"><Relationship Id="rId8" Type="http://schemas.openxmlformats.org/officeDocument/2006/relationships/image" Target="../media/image454.jpeg"/><Relationship Id="rId3" Type="http://schemas.openxmlformats.org/officeDocument/2006/relationships/image" Target="../media/image451.jpeg"/><Relationship Id="rId7" Type="http://schemas.openxmlformats.org/officeDocument/2006/relationships/hyperlink" Target="http://rds.yahoo.com/_ylt=A0PDoX6a22pNRgoAinCjzbkF/SIG=12nacu7gk/EXP=1298877466/**http:/www.abcallaboutchildren.com/images/bilder/old-football-2.jpg" TargetMode="External"/><Relationship Id="rId2" Type="http://schemas.openxmlformats.org/officeDocument/2006/relationships/hyperlink" Target="http://upload.wikimedia.org/wikipedia/commons/3/30/Walter_Camp_-_Project_Gutenberg_eText_18048.jpg" TargetMode="External"/><Relationship Id="rId1" Type="http://schemas.openxmlformats.org/officeDocument/2006/relationships/slideLayout" Target="../slideLayouts/slideLayout7.xml"/><Relationship Id="rId6" Type="http://schemas.openxmlformats.org/officeDocument/2006/relationships/image" Target="../media/image453.jpeg"/><Relationship Id="rId5" Type="http://schemas.openxmlformats.org/officeDocument/2006/relationships/image" Target="../media/image452.jpeg"/><Relationship Id="rId4" Type="http://schemas.openxmlformats.org/officeDocument/2006/relationships/hyperlink" Target="http://rds.yahoo.com/_ylt=A0PDoX4q22pNKwoAalKjzbkF/SIG=12667nrf3/EXP=1298877354/**http:/www.antiquemystique.com/images/8835_jpg.jpg" TargetMode="External"/></Relationships>
</file>

<file path=ppt/slides/_rels/slide265.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hyperlink" Target="http://upload.wikimedia.org/wikipedia/commons/d/df/Theodore_Roosevelt_circa_1902.jpg" TargetMode="External"/><Relationship Id="rId1" Type="http://schemas.openxmlformats.org/officeDocument/2006/relationships/slideLayout" Target="../slideLayouts/slideLayout7.xml"/><Relationship Id="rId4" Type="http://schemas.openxmlformats.org/officeDocument/2006/relationships/image" Target="../media/image456.jpeg"/></Relationships>
</file>

<file path=ppt/slides/_rels/slide266.xml.rels><?xml version="1.0" encoding="UTF-8" standalone="yes"?>
<Relationships xmlns="http://schemas.openxmlformats.org/package/2006/relationships"><Relationship Id="rId8" Type="http://schemas.openxmlformats.org/officeDocument/2006/relationships/hyperlink" Target="http://en.wikipedia.org/wiki/Columbus_Panhandles" TargetMode="External"/><Relationship Id="rId13" Type="http://schemas.openxmlformats.org/officeDocument/2006/relationships/hyperlink" Target="http://en.wikipedia.org/wiki/Muncie_Flyers" TargetMode="External"/><Relationship Id="rId18" Type="http://schemas.openxmlformats.org/officeDocument/2006/relationships/image" Target="../media/image458.png"/><Relationship Id="rId3" Type="http://schemas.openxmlformats.org/officeDocument/2006/relationships/image" Target="../media/image457.jpeg"/><Relationship Id="rId7" Type="http://schemas.openxmlformats.org/officeDocument/2006/relationships/hyperlink" Target="http://en.wikipedia.org/wiki/Cleveland_Indians_(NFL)" TargetMode="External"/><Relationship Id="rId12" Type="http://schemas.openxmlformats.org/officeDocument/2006/relationships/hyperlink" Target="http://en.wikipedia.org/wiki/Hammond_Pros" TargetMode="External"/><Relationship Id="rId17" Type="http://schemas.openxmlformats.org/officeDocument/2006/relationships/hyperlink" Target="http://upload.wikimedia.org/wikipedia/en/1/12/National_Football_League_2008.svg" TargetMode="External"/><Relationship Id="rId2" Type="http://schemas.openxmlformats.org/officeDocument/2006/relationships/hyperlink" Target="http://upload.wikimedia.org/wikipedia/commons/7/7a/Jim_Thorpe.jpg" TargetMode="External"/><Relationship Id="rId16" Type="http://schemas.openxmlformats.org/officeDocument/2006/relationships/hyperlink" Target="http://en.wikipedia.org/wiki/Rock_Island_Independents" TargetMode="External"/><Relationship Id="rId1" Type="http://schemas.openxmlformats.org/officeDocument/2006/relationships/slideLayout" Target="../slideLayouts/slideLayout7.xml"/><Relationship Id="rId6" Type="http://schemas.openxmlformats.org/officeDocument/2006/relationships/hyperlink" Target="http://en.wikipedia.org/wiki/Chicago_Tigers" TargetMode="External"/><Relationship Id="rId11" Type="http://schemas.openxmlformats.org/officeDocument/2006/relationships/hyperlink" Target="http://en.wikipedia.org/wiki/Detroit_(NFL)" TargetMode="External"/><Relationship Id="rId5" Type="http://schemas.openxmlformats.org/officeDocument/2006/relationships/hyperlink" Target="http://en.wikipedia.org/wiki/Canton_Bulldogs" TargetMode="External"/><Relationship Id="rId15" Type="http://schemas.openxmlformats.org/officeDocument/2006/relationships/hyperlink" Target="http://en.wikipedia.org/wiki/Rochester_Jeffersons" TargetMode="External"/><Relationship Id="rId10" Type="http://schemas.openxmlformats.org/officeDocument/2006/relationships/hyperlink" Target="http://en.wikipedia.org/wiki/Chicago_Bears" TargetMode="External"/><Relationship Id="rId19" Type="http://schemas.openxmlformats.org/officeDocument/2006/relationships/image" Target="../media/image459.jpeg"/><Relationship Id="rId4" Type="http://schemas.openxmlformats.org/officeDocument/2006/relationships/hyperlink" Target="http://en.wikipedia.org/wiki/Buffalo_All-Americans" TargetMode="External"/><Relationship Id="rId9" Type="http://schemas.openxmlformats.org/officeDocument/2006/relationships/hyperlink" Target="http://en.wikipedia.org/wiki/Dayton_Triangles" TargetMode="External"/><Relationship Id="rId14" Type="http://schemas.openxmlformats.org/officeDocument/2006/relationships/hyperlink" Target="http://en.wikipedia.org/wiki/Arizona_Cardinals"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hyperlink" Target="http://upload.wikimedia.org/wikipedia/en/a/aa/Akron_pros_1920.jpg" TargetMode="Externa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hyperlink" Target="http://upload.wikimedia.org/wikipedia/en/2/2e/RobinsonThrowing2.jpg" TargetMode="External"/><Relationship Id="rId1" Type="http://schemas.openxmlformats.org/officeDocument/2006/relationships/slideLayout" Target="../slideLayouts/slideLayout7.xml"/><Relationship Id="rId4" Type="http://schemas.openxmlformats.org/officeDocument/2006/relationships/image" Target="../media/image462.jpeg"/></Relationships>
</file>

<file path=ppt/slides/_rels/slide269.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hyperlink" Target="http://upload.wikimedia.org/wikipedia/commons/f/f8/Firstbasketball.jpg" TargetMode="External"/><Relationship Id="rId1" Type="http://schemas.openxmlformats.org/officeDocument/2006/relationships/slideLayout" Target="../slideLayouts/slideLayout7.xml"/><Relationship Id="rId6" Type="http://schemas.openxmlformats.org/officeDocument/2006/relationships/image" Target="../media/image466.jpeg"/><Relationship Id="rId5" Type="http://schemas.openxmlformats.org/officeDocument/2006/relationships/image" Target="../media/image465.png"/><Relationship Id="rId4" Type="http://schemas.openxmlformats.org/officeDocument/2006/relationships/image" Target="../media/image464.jpe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467.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image" Target="../media/image468.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475.jpeg"/><Relationship Id="rId2" Type="http://schemas.openxmlformats.org/officeDocument/2006/relationships/image" Target="../media/image474.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hyperlink" Target="http://rds.yahoo.com/_ylt=A0WTefRUNXtLWy8AArujzbkF/SIG=12mks3l22/EXP=1266452180/**http:/www.microkhan.com/wp-content/uploads/2009/02/childminer.jpg" TargetMode="Externa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478.jpeg"/><Relationship Id="rId2" Type="http://schemas.openxmlformats.org/officeDocument/2006/relationships/image" Target="../media/image47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479.jpeg"/><Relationship Id="rId2" Type="http://schemas.openxmlformats.org/officeDocument/2006/relationships/hyperlink" Target="http://www.google.com/url?sa=i&amp;rct=j&amp;q=truancy+laws+u.s.+history&amp;source=images&amp;cd=&amp;cad=rja&amp;uact=8&amp;docid=2p3ZHyVqxiPhyM&amp;tbnid=1o86JsI0tQ6akM:&amp;ved=0CAcQjRw&amp;url=http://www.ehow.com/list_6529268_child-truancy-laws-texas.html&amp;ei=nRw9VOS7I86iyAT_o4LACQ&amp;bvm=bv.77161500,d.aWw&amp;psig=AFQjCNE_qTOzhfABkcNj46U1vvn43jYpzg&amp;ust=1413377555077625" TargetMode="Externa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image" Target="../media/image486.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image" Target="../media/image489.jpeg"/><Relationship Id="rId1" Type="http://schemas.openxmlformats.org/officeDocument/2006/relationships/slideLayout" Target="../slideLayouts/slideLayout2.xml"/><Relationship Id="rId4" Type="http://schemas.openxmlformats.org/officeDocument/2006/relationships/image" Target="../media/image491.jpeg"/></Relationships>
</file>

<file path=ppt/slides/_rels/slide286.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hyperlink" Target="http://www.josephhaworth.com/images/Other%20Actors/William%20Lloyd%20Garrison/William%20Lloyd%20Garrison%20(1805-1879)-Photo%203-B&amp;amp;W-Cropped%20&amp;amp;%20Resized.jpg" TargetMode="External"/><Relationship Id="rId1" Type="http://schemas.openxmlformats.org/officeDocument/2006/relationships/slideLayout" Target="../slideLayouts/slideLayout2.xml"/><Relationship Id="rId5" Type="http://schemas.openxmlformats.org/officeDocument/2006/relationships/image" Target="../media/image493.jpeg"/><Relationship Id="rId4" Type="http://schemas.openxmlformats.org/officeDocument/2006/relationships/hyperlink" Target="http://rds.yahoo.com/_ylt=A0WTb_lqtLpKe8AA3SijzbkF/SIG=131ivluqj/EXP=1253836266/**http:/theblog.cc/revolutionaryflowerpotsociety/images/Frederick_Douglass.jpg" TargetMode="External"/></Relationships>
</file>

<file path=ppt/slides/_rels/slide287.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94.jpeg"/><Relationship Id="rId1" Type="http://schemas.openxmlformats.org/officeDocument/2006/relationships/slideLayout" Target="../slideLayouts/slideLayout18.xml"/></Relationships>
</file>

<file path=ppt/slides/_rels/slide288.xml.rels><?xml version="1.0" encoding="UTF-8" standalone="yes"?>
<Relationships xmlns="http://schemas.openxmlformats.org/package/2006/relationships"><Relationship Id="rId3" Type="http://schemas.openxmlformats.org/officeDocument/2006/relationships/image" Target="../media/image496.jpeg"/><Relationship Id="rId2" Type="http://schemas.openxmlformats.org/officeDocument/2006/relationships/image" Target="../media/image495.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image" Target="../media/image49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501.jpeg"/><Relationship Id="rId2" Type="http://schemas.openxmlformats.org/officeDocument/2006/relationships/hyperlink" Target="http://rds.yahoo.com/_ylt=A0WTeffRtbpKKg8BIJ6jzbkF/SIG=134qvkves/EXP=1253836625/**http:/3quarksdaily.blogs.com/3quarksdaily/images/2008/02/09/sojourner_truth.jpg" TargetMode="External"/><Relationship Id="rId1" Type="http://schemas.openxmlformats.org/officeDocument/2006/relationships/slideLayout" Target="../slideLayouts/slideLayout2.xml"/><Relationship Id="rId4" Type="http://schemas.openxmlformats.org/officeDocument/2006/relationships/image" Target="../media/image502.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506.jpeg"/><Relationship Id="rId2" Type="http://schemas.openxmlformats.org/officeDocument/2006/relationships/image" Target="../media/image505.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image" Target="../media/image507.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509.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5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512.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2.xml"/><Relationship Id="rId4" Type="http://schemas.openxmlformats.org/officeDocument/2006/relationships/image" Target="../media/image515.jpeg"/></Relationships>
</file>

<file path=ppt/slides/_rels/slide303.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18.xml"/><Relationship Id="rId4" Type="http://schemas.openxmlformats.org/officeDocument/2006/relationships/image" Target="../media/image518.jpeg"/></Relationships>
</file>

<file path=ppt/slides/_rels/slide30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52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522.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hyperlink" Target="http://upload.wikimedia.org/wikipedia/commons/c/ca/McKinley_home_Canton.jpg" TargetMode="External"/><Relationship Id="rId1" Type="http://schemas.openxmlformats.org/officeDocument/2006/relationships/slideLayout" Target="../slideLayouts/slideLayout7.xml"/><Relationship Id="rId4" Type="http://schemas.openxmlformats.org/officeDocument/2006/relationships/image" Target="../media/image524.jpeg"/></Relationships>
</file>

<file path=ppt/slides/_rels/slide308.xml.rels><?xml version="1.0" encoding="UTF-8" standalone="yes"?>
<Relationships xmlns="http://schemas.openxmlformats.org/package/2006/relationships"><Relationship Id="rId2" Type="http://schemas.openxmlformats.org/officeDocument/2006/relationships/image" Target="../media/image525.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526.jpeg"/><Relationship Id="rId2" Type="http://schemas.openxmlformats.org/officeDocument/2006/relationships/hyperlink" Target="http://upload.wikimedia.org/wikipedia/commons/c/ce/McKinley's_last_address_wide2.jp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uh.edu/engines/model-t.gif"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0.xml.rels><?xml version="1.0" encoding="UTF-8" standalone="yes"?>
<Relationships xmlns="http://schemas.openxmlformats.org/package/2006/relationships"><Relationship Id="rId2" Type="http://schemas.openxmlformats.org/officeDocument/2006/relationships/image" Target="../media/image527.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528.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529.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530.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532.jpeg"/><Relationship Id="rId2" Type="http://schemas.openxmlformats.org/officeDocument/2006/relationships/image" Target="../media/image531.jpeg"/><Relationship Id="rId1" Type="http://schemas.openxmlformats.org/officeDocument/2006/relationships/slideLayout" Target="../slideLayouts/slideLayout7.xml"/><Relationship Id="rId4" Type="http://schemas.openxmlformats.org/officeDocument/2006/relationships/image" Target="../media/image533.jpeg"/></Relationships>
</file>

<file path=ppt/slides/_rels/slide315.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image" Target="../media/image534.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536.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537.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538.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5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rds.yahoo.com/_ylt=A0WTb_7opSFNJnwAmbKjzbkF/SIG=12qrcj2pe/EXP=1294137192/**http:/www.dream-american-cars.com/american-cars/images/henry_ford.jpg"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rds.yahoo.com/_ylt=A0WTefdzfqxLeAcA_wCjzbkF/SIG=12hchuk1k/EXP=1269682163/**http:/members.lycos.nl/fordmustang1968/hpbimg/henry_ford.jpg" TargetMode="External"/></Relationships>
</file>

<file path=ppt/slides/_rels/slide320.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hyperlink" Target="http://rds.yahoo.com/_ylt=A0WTefYPicpKLloBKEOjzbkF/SIG=127f89pu8/EXP=1254873743/**http%3A/www.flickr.com/photos/thorpehamlet/29193071/" TargetMode="Externa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542.jpeg"/><Relationship Id="rId2" Type="http://schemas.openxmlformats.org/officeDocument/2006/relationships/image" Target="../media/image541.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543.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545.jpeg"/><Relationship Id="rId2" Type="http://schemas.openxmlformats.org/officeDocument/2006/relationships/image" Target="../media/image544.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546.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547.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5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rds.yahoo.com/_ylt=A0WTefehfqxLkhwAdt6jzbkF/SIG=12ntj0plt/EXP=1269682209/**http:/www.autoatlantic.com/images/sept2008/ModelTAssembly_1924.jpg"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rds.yahoo.com/_ylt=A0WTb_3rI6ZKR0cBPq6jzbkF/SIG=12grdfp0o/EXP=1252488555/**http:/www.makingmyself.com/imagenes/Andrew%20Carnagie.jpg" TargetMode="Externa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rds.yahoo.com/_ylt=A0WTb_uTJKZK.1MBaZWjzbkF/SIG=11v6ahgs8/EXP=1252488723/**http:/www.adeptis.ru/vinci/bill_gates2.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c/c8/Clarabartonwcbbrady.jpg" TargetMode="Externa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rds.yahoo.com/_ylt=A0WTefiiLHFLIQ8A.MWjzbkF/SIG=12ou3m6tr/EXP=1265794594/**http:/library.thinkquest.org/26026/History/IndustrialRevolution.gif"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rds.yahoo.com/_ylt=A9G_bI9ZN3FLPigAwjOjzbkF/SIG=12979fvcs/EXP=1265797337/**http:/www.signsbyyou.com/images/Signs/signs_osha.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rds.yahoo.com/_ylt=A9G_bHJWOHFLtGsAao2jzbkF/SIG=121eum97s/EXP=1265797590/**http:/i8.ebayimg.com/03/c/00/c0/6a/9d_32.JPG" TargetMode="External"/><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File:John_Jacob_Astor.jpg"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rds.yahoo.com/_ylt=A0WTb_7jJ8NKy0AABvijzbkF/SIG=12q8tqa20/EXP=1254390115/**http:/www.familyoldphotos.com/oh/images/dec3/OHcollinwood-ruins-r.jpg"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rds.yahoo.com/_ylt=A0WTb_7jJ8NKy0AAAfijzbkF/SIG=12piqur2o/EXP=1254390115/**http:/www.talkingproud.us/ImagesEducation/SchoolFires/Collinwood.jpg" TargetMode="Externa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hyperlink" Target="http://rds.yahoo.com/_ylt=A0WTbx_HJ8NK8VsBFI6jzbkF/SIG=12qn16ajj/EXP=1254390087/**http:/www.familyoldphotos.com/oh/images/dec4/OHcollinwoodschfire1.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rds.yahoo.com/_ylt=A0WTb_7jJ8NKy0AAGvijzbkF/SIG=11vaeuomt/EXP=1254390115/**http:/cpl.org/images/Cleveland/CP05165.jpg"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rds.yahoo.com/_ylt=A0WTb_jcJcNKuHIB9OejzbkF/SIG=12oah4a00/EXP=1254389596/**http:/www.pajamadeen.com/images/collinwood-school-fire-postcard.jpg"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rds.yahoo.com/_ylt=A0WTb_sSJ8NKPQUBKFijzbkF/SIG=12842jtgd/EXP=1254389906/**http:/www.flickr.com/photos/modestospeed/491528886/"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rds.yahoo.com/_ylt=A0WTb_0DKsNKWrsAmRWjzbkF/SIG=124o390o4/EXP=1254390659/**http:/www.flickr.com/photos/hellmutt/489810336/"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rds.yahoo.com/_ylt=A0WTb_6bJ8NK.TgAN3OjzbkF/SIG=129f5aces/EXP=1254390043/**http:/www.flickr.com/photos/sevendwarves/2538304529/" TargetMode="External"/><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gif"/><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n.wikipedia.org/wiki/File:Cornelius_Vanderbilt_Daguerrotype2.jpg"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rds.yahoo.com/_ylt=A0WTb_3hPHtLgyoAGDSjzbkF/SIG=122rnrrhl/EXP=1266454113/**http:/cdbpdx.com/MONOPOLY/200-deed-rr_B-O.JPG" TargetMode="External"/><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9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upload.wikimedia.org/wikipedia/commons/8/8a/Harpers_8_11_1877_6th_Regiment_Fighting_Baltimore.jpg" TargetMode="Externa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hyperlink" Target="http://upload.wikimedia.org/wikipedia/commons/2/22/Harpers_8_11_1877_Destruction_of_the_Union_Depot.jpg"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upload.wikimedia.org/wikipedia/commons/e/eb/Haymarketnewspaper.jpg" TargetMode="Externa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hyperlink" Target="http://upload.wikimedia.org/wikipedia/commons/d/df/Haymarket_Flier.jpg"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upload.wikimedia.org/wikipedia/commons/1/18/ChicagoAnarchists.jpg" TargetMode="Externa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9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Industrialization</a:t>
            </a:r>
            <a:br>
              <a:rPr lang="en-US" dirty="0" smtClean="0"/>
            </a:br>
            <a:r>
              <a:rPr lang="en-US" dirty="0" smtClean="0"/>
              <a:t>immigration</a:t>
            </a:r>
            <a:br>
              <a:rPr lang="en-US" dirty="0" smtClean="0"/>
            </a:br>
            <a:r>
              <a:rPr lang="en-US" dirty="0" smtClean="0"/>
              <a:t>progressive movement</a:t>
            </a:r>
            <a:endParaRPr lang="en-US" dirty="0"/>
          </a:p>
        </p:txBody>
      </p:sp>
      <p:sp>
        <p:nvSpPr>
          <p:cNvPr id="3" name="Subtitle 2"/>
          <p:cNvSpPr>
            <a:spLocks noGrp="1"/>
          </p:cNvSpPr>
          <p:nvPr>
            <p:ph type="subTitle" idx="1"/>
          </p:nvPr>
        </p:nvSpPr>
        <p:spPr/>
        <p:txBody>
          <a:bodyPr/>
          <a:lstStyle/>
          <a:p>
            <a:r>
              <a:rPr lang="en-US" dirty="0" smtClean="0"/>
              <a:t>Period 6</a:t>
            </a:r>
            <a:endParaRPr lang="en-US" dirty="0"/>
          </a:p>
        </p:txBody>
      </p:sp>
    </p:spTree>
    <p:extLst>
      <p:ext uri="{BB962C8B-B14F-4D97-AF65-F5344CB8AC3E}">
        <p14:creationId xmlns:p14="http://schemas.microsoft.com/office/powerpoint/2010/main" val="3004345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905000" y="0"/>
            <a:ext cx="8763000" cy="990600"/>
          </a:xfrm>
          <a:effectLst>
            <a:outerShdw dist="35921" dir="2700000" algn="ctr" rotWithShape="0">
              <a:srgbClr val="008080"/>
            </a:outerShdw>
          </a:effectLst>
        </p:spPr>
        <p:txBody>
          <a:bodyPr vert="horz" lIns="90488" tIns="44450" rIns="90488" bIns="44450" rtlCol="0" anchor="ctr">
            <a:normAutofit/>
          </a:bodyPr>
          <a:lstStyle/>
          <a:p>
            <a:pPr eaLnBrk="1" hangingPunct="1">
              <a:defRPr/>
            </a:pPr>
            <a:r>
              <a:rPr lang="en-US" sz="3600" b="1" dirty="0">
                <a:solidFill>
                  <a:schemeClr val="tx1"/>
                </a:solidFill>
                <a:latin typeface="Spirit Medium" pitchFamily="34" charset="0"/>
              </a:rPr>
              <a:t>Cornelius Vanderbilt</a:t>
            </a:r>
          </a:p>
        </p:txBody>
      </p:sp>
      <p:pic>
        <p:nvPicPr>
          <p:cNvPr id="60419" name="Picture 3" descr="cartoon-Vanderbilt &amp; Fisk-1870"/>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1905000" y="957264"/>
            <a:ext cx="8458200" cy="5900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7568"/>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1"/>
          <p:cNvSpPr>
            <a:spLocks noGrp="1"/>
          </p:cNvSpPr>
          <p:nvPr>
            <p:ph type="title" idx="4294967295"/>
          </p:nvPr>
        </p:nvSpPr>
        <p:spPr>
          <a:xfrm>
            <a:off x="0" y="0"/>
            <a:ext cx="10396882" cy="1151965"/>
          </a:xfrm>
        </p:spPr>
        <p:txBody>
          <a:bodyPr/>
          <a:lstStyle/>
          <a:p>
            <a:pPr eaLnBrk="1" hangingPunct="1">
              <a:defRPr/>
            </a:pPr>
            <a:r>
              <a:rPr lang="en-US" altLang="en-US" dirty="0" smtClean="0"/>
              <a:t>Homestead Strike of 1892</a:t>
            </a:r>
          </a:p>
        </p:txBody>
      </p:sp>
      <p:sp>
        <p:nvSpPr>
          <p:cNvPr id="183299" name="Content Placeholder 2"/>
          <p:cNvSpPr>
            <a:spLocks noGrp="1"/>
          </p:cNvSpPr>
          <p:nvPr>
            <p:ph idx="4294967295"/>
          </p:nvPr>
        </p:nvSpPr>
        <p:spPr>
          <a:xfrm>
            <a:off x="4387733" y="879246"/>
            <a:ext cx="4724400" cy="4525963"/>
          </a:xfrm>
        </p:spPr>
        <p:txBody>
          <a:bodyPr/>
          <a:lstStyle/>
          <a:p>
            <a:pPr eaLnBrk="1" hangingPunct="1"/>
            <a:r>
              <a:rPr lang="en-US" altLang="en-US" sz="2400" cap="none" dirty="0" smtClean="0">
                <a:latin typeface="Calibri" panose="020F0502020204030204" pitchFamily="34" charset="0"/>
              </a:rPr>
              <a:t>During the summer of 1892 while </a:t>
            </a:r>
            <a:r>
              <a:rPr lang="en-US" altLang="en-US" sz="2400" u="sng" cap="none" dirty="0">
                <a:latin typeface="Calibri" panose="020F0502020204030204" pitchFamily="34" charset="0"/>
              </a:rPr>
              <a:t>A</a:t>
            </a:r>
            <a:r>
              <a:rPr lang="en-US" altLang="en-US" sz="2400" u="sng" cap="none" dirty="0" smtClean="0">
                <a:latin typeface="Calibri" panose="020F0502020204030204" pitchFamily="34" charset="0"/>
              </a:rPr>
              <a:t>ndrew </a:t>
            </a:r>
            <a:r>
              <a:rPr lang="en-US" altLang="en-US" sz="2400" u="sng" cap="none" dirty="0">
                <a:latin typeface="Calibri" panose="020F0502020204030204" pitchFamily="34" charset="0"/>
              </a:rPr>
              <a:t>C</a:t>
            </a:r>
            <a:r>
              <a:rPr lang="en-US" altLang="en-US" sz="2400" u="sng" cap="none" dirty="0" smtClean="0">
                <a:latin typeface="Calibri" panose="020F0502020204030204" pitchFamily="34" charset="0"/>
              </a:rPr>
              <a:t>arnegie was in </a:t>
            </a:r>
            <a:r>
              <a:rPr lang="en-US" altLang="en-US" sz="2400" u="sng" cap="none" dirty="0">
                <a:latin typeface="Calibri" panose="020F0502020204030204" pitchFamily="34" charset="0"/>
              </a:rPr>
              <a:t>E</a:t>
            </a:r>
            <a:r>
              <a:rPr lang="en-US" altLang="en-US" sz="2400" u="sng" cap="none" dirty="0" smtClean="0">
                <a:latin typeface="Calibri" panose="020F0502020204030204" pitchFamily="34" charset="0"/>
              </a:rPr>
              <a:t>urope </a:t>
            </a:r>
            <a:r>
              <a:rPr lang="en-US" altLang="en-US" sz="2400" cap="none" dirty="0" smtClean="0">
                <a:latin typeface="Calibri" panose="020F0502020204030204" pitchFamily="34" charset="0"/>
              </a:rPr>
              <a:t>his business partner </a:t>
            </a:r>
            <a:r>
              <a:rPr lang="en-US" altLang="en-US" sz="2400" u="sng" cap="none" dirty="0">
                <a:latin typeface="Calibri" panose="020F0502020204030204" pitchFamily="34" charset="0"/>
              </a:rPr>
              <a:t>H</a:t>
            </a:r>
            <a:r>
              <a:rPr lang="en-US" altLang="en-US" sz="2400" u="sng" cap="none" dirty="0" smtClean="0">
                <a:latin typeface="Calibri" panose="020F0502020204030204" pitchFamily="34" charset="0"/>
              </a:rPr>
              <a:t>enry </a:t>
            </a:r>
            <a:r>
              <a:rPr lang="en-US" altLang="en-US" sz="2400" u="sng" cap="none" dirty="0">
                <a:latin typeface="Calibri" panose="020F0502020204030204" pitchFamily="34" charset="0"/>
              </a:rPr>
              <a:t>F</a:t>
            </a:r>
            <a:r>
              <a:rPr lang="en-US" altLang="en-US" sz="2400" u="sng" cap="none" dirty="0" smtClean="0">
                <a:latin typeface="Calibri" panose="020F0502020204030204" pitchFamily="34" charset="0"/>
              </a:rPr>
              <a:t>rick tried to cut wages at </a:t>
            </a:r>
            <a:r>
              <a:rPr lang="en-US" altLang="en-US" sz="2400" u="sng" cap="none" dirty="0">
                <a:latin typeface="Calibri" panose="020F0502020204030204" pitchFamily="34" charset="0"/>
              </a:rPr>
              <a:t>C</a:t>
            </a:r>
            <a:r>
              <a:rPr lang="en-US" altLang="en-US" sz="2400" u="sng" cap="none" dirty="0" smtClean="0">
                <a:latin typeface="Calibri" panose="020F0502020204030204" pitchFamily="34" charset="0"/>
              </a:rPr>
              <a:t>arnegie Steel</a:t>
            </a:r>
            <a:r>
              <a:rPr lang="en-US" altLang="en-US" sz="2400" cap="none" dirty="0" smtClean="0">
                <a:latin typeface="Calibri" panose="020F0502020204030204" pitchFamily="34" charset="0"/>
              </a:rPr>
              <a:t>.</a:t>
            </a:r>
          </a:p>
          <a:p>
            <a:pPr eaLnBrk="1" hangingPunct="1"/>
            <a:r>
              <a:rPr lang="en-US" altLang="en-US" sz="2400" u="sng" cap="none" dirty="0" smtClean="0">
                <a:latin typeface="Calibri" panose="020F0502020204030204" pitchFamily="34" charset="0"/>
              </a:rPr>
              <a:t>The union at the Homestead plant called for a strike</a:t>
            </a:r>
            <a:r>
              <a:rPr lang="en-US" altLang="en-US" sz="2400" cap="none" dirty="0" smtClean="0">
                <a:latin typeface="Calibri" panose="020F0502020204030204" pitchFamily="34" charset="0"/>
              </a:rPr>
              <a:t>.  Frick planned to break the union at any cost.</a:t>
            </a:r>
            <a:endParaRPr lang="en-US" altLang="en-US" sz="2400" cap="none" dirty="0">
              <a:latin typeface="Calibri" panose="020F0502020204030204" pitchFamily="34" charset="0"/>
            </a:endParaRPr>
          </a:p>
        </p:txBody>
      </p:sp>
      <p:pic>
        <p:nvPicPr>
          <p:cNvPr id="36866" name="Picture 2" descr="http://www.elpais.com/recorte/20101114elpepspor_4/LCO340/Ies/Henry_Clay_Fri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133" y="1338469"/>
            <a:ext cx="2722059" cy="40667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868" name="Picture 4" descr="http://explorepahistory.com/kora/files/1/2/1-2-10DB-25-ExplorePAHistory-a0k6x9-a_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27" y="1093293"/>
            <a:ext cx="4011242" cy="495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01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p:cNvSpPr>
            <a:spLocks noGrp="1"/>
          </p:cNvSpPr>
          <p:nvPr>
            <p:ph type="title" idx="4294967295"/>
          </p:nvPr>
        </p:nvSpPr>
        <p:spPr>
          <a:xfrm>
            <a:off x="2057400" y="-152400"/>
            <a:ext cx="8229600" cy="1143000"/>
          </a:xfrm>
        </p:spPr>
        <p:txBody>
          <a:bodyPr/>
          <a:lstStyle/>
          <a:p>
            <a:pPr eaLnBrk="1" hangingPunct="1">
              <a:defRPr/>
            </a:pPr>
            <a:r>
              <a:rPr lang="en-US" altLang="en-US" smtClean="0"/>
              <a:t>The Pinkertons</a:t>
            </a:r>
          </a:p>
        </p:txBody>
      </p:sp>
      <p:sp>
        <p:nvSpPr>
          <p:cNvPr id="184323" name="Content Placeholder 2"/>
          <p:cNvSpPr>
            <a:spLocks noGrp="1"/>
          </p:cNvSpPr>
          <p:nvPr>
            <p:ph idx="4294967295"/>
          </p:nvPr>
        </p:nvSpPr>
        <p:spPr>
          <a:xfrm>
            <a:off x="1905000" y="755374"/>
            <a:ext cx="5131904" cy="5247861"/>
          </a:xfrm>
        </p:spPr>
        <p:txBody>
          <a:bodyPr/>
          <a:lstStyle/>
          <a:p>
            <a:pPr eaLnBrk="1" hangingPunct="1"/>
            <a:r>
              <a:rPr lang="en-US" altLang="en-US" sz="2800" u="sng" cap="none" dirty="0" smtClean="0">
                <a:latin typeface="Calibri" panose="020F0502020204030204" pitchFamily="34" charset="0"/>
              </a:rPr>
              <a:t>Frick called in a private police security force called the </a:t>
            </a:r>
            <a:r>
              <a:rPr lang="en-US" altLang="en-US" sz="2800" u="sng" cap="none" dirty="0" err="1">
                <a:latin typeface="Calibri" panose="020F0502020204030204" pitchFamily="34" charset="0"/>
              </a:rPr>
              <a:t>P</a:t>
            </a:r>
            <a:r>
              <a:rPr lang="en-US" altLang="en-US" sz="2800" u="sng" cap="none" dirty="0" err="1" smtClean="0">
                <a:latin typeface="Calibri" panose="020F0502020204030204" pitchFamily="34" charset="0"/>
              </a:rPr>
              <a:t>inkertons</a:t>
            </a:r>
            <a:r>
              <a:rPr lang="en-US" altLang="en-US" sz="2800" u="sng" cap="none" dirty="0" smtClean="0">
                <a:latin typeface="Calibri" panose="020F0502020204030204" pitchFamily="34" charset="0"/>
              </a:rPr>
              <a:t>.</a:t>
            </a:r>
          </a:p>
          <a:p>
            <a:pPr eaLnBrk="1" hangingPunct="1"/>
            <a:r>
              <a:rPr lang="en-US" altLang="en-US" sz="2800" cap="none" dirty="0" smtClean="0">
                <a:latin typeface="Calibri" panose="020F0502020204030204" pitchFamily="34" charset="0"/>
              </a:rPr>
              <a:t>The agency would soon become a major force against the young labor movement developing in the United </a:t>
            </a:r>
            <a:r>
              <a:rPr lang="en-US" altLang="en-US" sz="2800" cap="none" dirty="0">
                <a:latin typeface="Calibri" panose="020F0502020204030204" pitchFamily="34" charset="0"/>
              </a:rPr>
              <a:t>S</a:t>
            </a:r>
            <a:r>
              <a:rPr lang="en-US" altLang="en-US" sz="2800" cap="none" dirty="0" smtClean="0">
                <a:latin typeface="Calibri" panose="020F0502020204030204" pitchFamily="34" charset="0"/>
              </a:rPr>
              <a:t>tates. </a:t>
            </a:r>
          </a:p>
          <a:p>
            <a:pPr eaLnBrk="1" hangingPunct="1">
              <a:buFontTx/>
              <a:buNone/>
            </a:pPr>
            <a:endParaRPr lang="en-US" altLang="en-US" sz="2400" dirty="0"/>
          </a:p>
        </p:txBody>
      </p:sp>
      <p:pic>
        <p:nvPicPr>
          <p:cNvPr id="184324" name="Picture 5" descr="Pinkert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769" y="289270"/>
            <a:ext cx="4203205" cy="52023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pinkertons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000"/>
                    </a14:imgEffect>
                  </a14:imgLayer>
                </a14:imgProps>
              </a:ext>
              <a:ext uri="{28A0092B-C50C-407E-A947-70E740481C1C}">
                <a14:useLocalDpi xmlns:a14="http://schemas.microsoft.com/office/drawing/2010/main" val="0"/>
              </a:ext>
            </a:extLst>
          </a:blip>
          <a:srcRect/>
          <a:stretch>
            <a:fillRect/>
          </a:stretch>
        </p:blipFill>
        <p:spPr bwMode="auto">
          <a:xfrm>
            <a:off x="0" y="192157"/>
            <a:ext cx="1905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8235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ehistory.osu.edu/sites/ehistory.osu.edu/files/mmh/HomesteadStrike1892/Marc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6" y="3938518"/>
            <a:ext cx="4619625" cy="3143250"/>
          </a:xfrm>
          <a:prstGeom prst="rect">
            <a:avLst/>
          </a:prstGeom>
          <a:noFill/>
          <a:extLst>
            <a:ext uri="{909E8E84-426E-40DD-AFC4-6F175D3DCCD1}">
              <a14:hiddenFill xmlns:a14="http://schemas.microsoft.com/office/drawing/2010/main">
                <a:solidFill>
                  <a:srgbClr val="FFFFFF"/>
                </a:solidFill>
              </a14:hiddenFill>
            </a:ext>
          </a:extLst>
        </p:spPr>
      </p:pic>
      <p:sp>
        <p:nvSpPr>
          <p:cNvPr id="185346" name="Text Box 2"/>
          <p:cNvSpPr txBox="1">
            <a:spLocks noChangeArrowheads="1"/>
          </p:cNvSpPr>
          <p:nvPr/>
        </p:nvSpPr>
        <p:spPr bwMode="auto">
          <a:xfrm>
            <a:off x="0" y="159028"/>
            <a:ext cx="8610600" cy="830263"/>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altLang="en-US" sz="4800" b="1" dirty="0">
                <a:solidFill>
                  <a:srgbClr val="E00000"/>
                </a:solidFill>
                <a:latin typeface="Britannic Bold" panose="020B0903060703020204" pitchFamily="34" charset="0"/>
              </a:rPr>
              <a:t>The Pinkerton Agents Arrive</a:t>
            </a:r>
          </a:p>
        </p:txBody>
      </p:sp>
      <p:pic>
        <p:nvPicPr>
          <p:cNvPr id="185347" name="Picture 3" descr="Pinkerton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7066" t="22661" r="4425" b="8371"/>
          <a:stretch>
            <a:fillRect/>
          </a:stretch>
        </p:blipFill>
        <p:spPr bwMode="auto">
          <a:xfrm>
            <a:off x="1297678" y="989291"/>
            <a:ext cx="2819400" cy="33718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85348" name="TextBox 4"/>
          <p:cNvSpPr txBox="1">
            <a:spLocks noChangeArrowheads="1"/>
          </p:cNvSpPr>
          <p:nvPr/>
        </p:nvSpPr>
        <p:spPr bwMode="auto">
          <a:xfrm>
            <a:off x="5017191" y="989291"/>
            <a:ext cx="644055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dirty="0">
                <a:latin typeface="Calibri" panose="020F0502020204030204" pitchFamily="34" charset="0"/>
              </a:rPr>
              <a:t>The </a:t>
            </a:r>
            <a:r>
              <a:rPr lang="en-US" altLang="en-US" sz="2400" dirty="0" err="1">
                <a:latin typeface="Calibri" panose="020F0502020204030204" pitchFamily="34" charset="0"/>
              </a:rPr>
              <a:t>Pinkertons</a:t>
            </a:r>
            <a:r>
              <a:rPr lang="en-US" altLang="en-US" sz="2400" dirty="0">
                <a:latin typeface="Calibri" panose="020F0502020204030204" pitchFamily="34" charset="0"/>
              </a:rPr>
              <a:t> </a:t>
            </a:r>
            <a:r>
              <a:rPr lang="en-US" altLang="en-US" sz="2400" u="sng" dirty="0">
                <a:latin typeface="Calibri" panose="020F0502020204030204" pitchFamily="34" charset="0"/>
              </a:rPr>
              <a:t>moved in </a:t>
            </a:r>
            <a:r>
              <a:rPr lang="en-US" altLang="en-US" sz="2400" dirty="0">
                <a:latin typeface="Calibri" panose="020F0502020204030204" pitchFamily="34" charset="0"/>
              </a:rPr>
              <a:t>near the steel company under the </a:t>
            </a:r>
            <a:r>
              <a:rPr lang="en-US" altLang="en-US" sz="2400" u="sng" dirty="0">
                <a:latin typeface="Calibri" panose="020F0502020204030204" pitchFamily="34" charset="0"/>
              </a:rPr>
              <a:t>cover of darkness.  </a:t>
            </a:r>
          </a:p>
          <a:p>
            <a:pPr eaLnBrk="1" hangingPunct="1">
              <a:spcBef>
                <a:spcPct val="0"/>
              </a:spcBef>
              <a:buClrTx/>
              <a:buFontTx/>
              <a:buNone/>
            </a:pPr>
            <a:endParaRPr lang="en-US" altLang="en-US" sz="2400" u="sng" dirty="0">
              <a:latin typeface="Calibri" panose="020F0502020204030204" pitchFamily="34" charset="0"/>
            </a:endParaRPr>
          </a:p>
          <a:p>
            <a:pPr eaLnBrk="1" hangingPunct="1">
              <a:spcBef>
                <a:spcPct val="0"/>
              </a:spcBef>
              <a:buClrTx/>
              <a:buFontTx/>
              <a:buNone/>
            </a:pPr>
            <a:r>
              <a:rPr lang="en-US" altLang="en-US" sz="2400" u="sng" dirty="0">
                <a:latin typeface="Calibri" panose="020F0502020204030204" pitchFamily="34" charset="0"/>
              </a:rPr>
              <a:t>Shooting broke out </a:t>
            </a:r>
            <a:r>
              <a:rPr lang="en-US" altLang="en-US" sz="2400" dirty="0">
                <a:latin typeface="Calibri" panose="020F0502020204030204" pitchFamily="34" charset="0"/>
              </a:rPr>
              <a:t>when they arrived near the plant.</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r>
              <a:rPr lang="en-US" altLang="en-US" sz="2400" u="sng" dirty="0">
                <a:latin typeface="Calibri" panose="020F0502020204030204" pitchFamily="34" charset="0"/>
              </a:rPr>
              <a:t>At first Americans sympathized with the strikers.</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r>
              <a:rPr lang="en-US" altLang="en-US" sz="2400" dirty="0">
                <a:latin typeface="Calibri" panose="020F0502020204030204" pitchFamily="34" charset="0"/>
              </a:rPr>
              <a:t>The effort against labor tarnished the image of the </a:t>
            </a:r>
            <a:r>
              <a:rPr lang="en-US" altLang="en-US" sz="2400" dirty="0" err="1">
                <a:latin typeface="Calibri" panose="020F0502020204030204" pitchFamily="34" charset="0"/>
              </a:rPr>
              <a:t>Pinkertons</a:t>
            </a:r>
            <a:r>
              <a:rPr lang="en-US" altLang="en-US" sz="2400" dirty="0">
                <a:latin typeface="Calibri" panose="020F0502020204030204" pitchFamily="34" charset="0"/>
              </a:rPr>
              <a:t> for years. </a:t>
            </a:r>
          </a:p>
          <a:p>
            <a:pPr eaLnBrk="1" hangingPunct="1">
              <a:spcBef>
                <a:spcPct val="0"/>
              </a:spcBef>
              <a:buClrTx/>
              <a:buFontTx/>
              <a:buNone/>
            </a:pPr>
            <a:endParaRPr lang="en-US" altLang="en-US" sz="2400" dirty="0">
              <a:latin typeface="Calibri" panose="020F0502020204030204" pitchFamily="34" charset="0"/>
            </a:endParaRPr>
          </a:p>
        </p:txBody>
      </p:sp>
      <p:pic>
        <p:nvPicPr>
          <p:cNvPr id="1853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04" y="4810366"/>
            <a:ext cx="3707295" cy="204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2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45573" y="488373"/>
            <a:ext cx="9265227" cy="913391"/>
          </a:xfrm>
        </p:spPr>
        <p:txBody>
          <a:bodyPr>
            <a:normAutofit/>
          </a:bodyPr>
          <a:lstStyle/>
          <a:p>
            <a:pPr eaLnBrk="1" hangingPunct="1">
              <a:lnSpc>
                <a:spcPct val="80000"/>
              </a:lnSpc>
              <a:defRPr/>
            </a:pPr>
            <a:r>
              <a:rPr lang="en-US" altLang="en-US" sz="2400" dirty="0"/>
              <a:t>The Carnegie Steel Works. Showing the shield used by the strikers when firing the cannon and watching the Pinkerton men.</a:t>
            </a:r>
          </a:p>
        </p:txBody>
      </p:sp>
      <p:pic>
        <p:nvPicPr>
          <p:cNvPr id="186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846" y="1401764"/>
            <a:ext cx="6203372" cy="56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2602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14300" y="45002"/>
            <a:ext cx="7543800" cy="793750"/>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600" b="1" dirty="0">
                <a:solidFill>
                  <a:srgbClr val="E00000"/>
                </a:solidFill>
                <a:latin typeface="Britannic Bold" panose="020B0903060703020204" pitchFamily="34" charset="0"/>
              </a:rPr>
              <a:t>Attempted Assassination!</a:t>
            </a:r>
          </a:p>
        </p:txBody>
      </p:sp>
      <p:sp>
        <p:nvSpPr>
          <p:cNvPr id="78851" name="Text Box 3"/>
          <p:cNvSpPr txBox="1">
            <a:spLocks noChangeArrowheads="1"/>
          </p:cNvSpPr>
          <p:nvPr/>
        </p:nvSpPr>
        <p:spPr bwMode="auto">
          <a:xfrm>
            <a:off x="381000" y="2633662"/>
            <a:ext cx="1828800" cy="338138"/>
          </a:xfrm>
          <a:prstGeom prst="rect">
            <a:avLst/>
          </a:prstGeom>
          <a:noFill/>
          <a:ln w="9525">
            <a:noFill/>
            <a:miter lim="800000"/>
            <a:headEnd/>
            <a:tailEnd/>
          </a:ln>
          <a:effectLst/>
        </p:spPr>
        <p:txBody>
          <a:bodyPr>
            <a:spAutoFit/>
          </a:bodyPr>
          <a:lstStyle/>
          <a:p>
            <a:pPr algn="ctr">
              <a:spcBef>
                <a:spcPct val="50000"/>
              </a:spcBef>
              <a:defRPr/>
            </a:pPr>
            <a:r>
              <a:rPr lang="en-US" sz="1600" dirty="0">
                <a:effectLst>
                  <a:outerShdw blurRad="38100" dist="38100" dir="2700000" algn="tl">
                    <a:srgbClr val="C0C0C0"/>
                  </a:outerShdw>
                </a:effectLst>
                <a:latin typeface="Comic Sans MS" pitchFamily="66" charset="0"/>
              </a:rPr>
              <a:t>Henry Clay Frick</a:t>
            </a:r>
          </a:p>
        </p:txBody>
      </p:sp>
      <p:pic>
        <p:nvPicPr>
          <p:cNvPr id="187396" name="Picture 5" descr="Henry Clay Frick"/>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685800" y="838752"/>
            <a:ext cx="1219200" cy="160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4" name="Text Box 6"/>
          <p:cNvSpPr txBox="1">
            <a:spLocks noChangeArrowheads="1"/>
          </p:cNvSpPr>
          <p:nvPr/>
        </p:nvSpPr>
        <p:spPr bwMode="auto">
          <a:xfrm>
            <a:off x="-206308" y="5143917"/>
            <a:ext cx="2892287" cy="338554"/>
          </a:xfrm>
          <a:prstGeom prst="rect">
            <a:avLst/>
          </a:prstGeom>
          <a:noFill/>
          <a:ln w="9525">
            <a:noFill/>
            <a:miter lim="800000"/>
            <a:headEnd/>
            <a:tailEnd/>
          </a:ln>
          <a:effectLst/>
        </p:spPr>
        <p:txBody>
          <a:bodyPr wrap="square">
            <a:spAutoFit/>
          </a:bodyPr>
          <a:lstStyle/>
          <a:p>
            <a:pPr algn="ctr">
              <a:spcBef>
                <a:spcPct val="50000"/>
              </a:spcBef>
              <a:defRPr/>
            </a:pPr>
            <a:r>
              <a:rPr lang="en-US" sz="1600" dirty="0">
                <a:effectLst>
                  <a:outerShdw blurRad="38100" dist="38100" dir="2700000" algn="tl">
                    <a:srgbClr val="C0C0C0"/>
                  </a:outerShdw>
                </a:effectLst>
                <a:latin typeface="Comic Sans MS" pitchFamily="66" charset="0"/>
              </a:rPr>
              <a:t>Alexander </a:t>
            </a:r>
            <a:r>
              <a:rPr lang="en-US" sz="1600" dirty="0" err="1">
                <a:effectLst>
                  <a:outerShdw blurRad="38100" dist="38100" dir="2700000" algn="tl">
                    <a:srgbClr val="C0C0C0"/>
                  </a:outerShdw>
                </a:effectLst>
                <a:latin typeface="Comic Sans MS" pitchFamily="66" charset="0"/>
              </a:rPr>
              <a:t>Berkman</a:t>
            </a:r>
            <a:endParaRPr lang="en-US" sz="1600" dirty="0">
              <a:effectLst>
                <a:outerShdw blurRad="38100" dist="38100" dir="2700000" algn="tl">
                  <a:srgbClr val="C0C0C0"/>
                </a:outerShdw>
              </a:effectLst>
              <a:latin typeface="Comic Sans MS" pitchFamily="66" charset="0"/>
            </a:endParaRPr>
          </a:p>
        </p:txBody>
      </p:sp>
      <p:sp>
        <p:nvSpPr>
          <p:cNvPr id="187399" name="TextBox 7"/>
          <p:cNvSpPr txBox="1">
            <a:spLocks noChangeArrowheads="1"/>
          </p:cNvSpPr>
          <p:nvPr/>
        </p:nvSpPr>
        <p:spPr bwMode="auto">
          <a:xfrm>
            <a:off x="2534478" y="730083"/>
            <a:ext cx="5867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 typeface="Wingdings" panose="05000000000000000000" pitchFamily="2" charset="2"/>
              <a:buChar char="§"/>
            </a:pPr>
            <a:r>
              <a:rPr lang="en-US" altLang="en-US" sz="2800" dirty="0">
                <a:latin typeface="Calibri" panose="020F0502020204030204" pitchFamily="34" charset="0"/>
              </a:rPr>
              <a:t>On July 23</a:t>
            </a:r>
            <a:r>
              <a:rPr lang="en-US" altLang="en-US" sz="2800" baseline="30000" dirty="0">
                <a:latin typeface="Calibri" panose="020F0502020204030204" pitchFamily="34" charset="0"/>
              </a:rPr>
              <a:t>rd</a:t>
            </a:r>
            <a:r>
              <a:rPr lang="en-US" altLang="en-US" sz="2800" dirty="0">
                <a:latin typeface="Calibri" panose="020F0502020204030204" pitchFamily="34" charset="0"/>
              </a:rPr>
              <a:t>, an anarchist named Alexander Berkman tried to </a:t>
            </a:r>
            <a:r>
              <a:rPr lang="en-US" altLang="en-US" sz="2800" u="sng" dirty="0">
                <a:latin typeface="Calibri" panose="020F0502020204030204" pitchFamily="34" charset="0"/>
              </a:rPr>
              <a:t>assassinate Frick.  </a:t>
            </a:r>
          </a:p>
          <a:p>
            <a:pPr eaLnBrk="1" hangingPunct="1">
              <a:spcBef>
                <a:spcPct val="0"/>
              </a:spcBef>
              <a:buClrTx/>
              <a:buFont typeface="Wingdings" panose="05000000000000000000" pitchFamily="2" charset="2"/>
              <a:buChar char="§"/>
            </a:pPr>
            <a:r>
              <a:rPr lang="en-US" altLang="en-US" sz="2800" u="sng" dirty="0">
                <a:latin typeface="Calibri" panose="020F0502020204030204" pitchFamily="34" charset="0"/>
              </a:rPr>
              <a:t>Americans quickly changed their sympathies </a:t>
            </a:r>
            <a:r>
              <a:rPr lang="en-US" altLang="en-US" sz="2800" dirty="0">
                <a:latin typeface="Calibri" panose="020F0502020204030204" pitchFamily="34" charset="0"/>
              </a:rPr>
              <a:t>and sided with the Frick and the company.</a:t>
            </a:r>
          </a:p>
          <a:p>
            <a:pPr eaLnBrk="1" hangingPunct="1">
              <a:spcBef>
                <a:spcPct val="0"/>
              </a:spcBef>
              <a:buClrTx/>
              <a:buFont typeface="Wingdings" panose="05000000000000000000" pitchFamily="2" charset="2"/>
              <a:buChar char="§"/>
            </a:pPr>
            <a:r>
              <a:rPr lang="en-US" altLang="en-US" sz="2800" u="sng" dirty="0">
                <a:latin typeface="Calibri" panose="020F0502020204030204" pitchFamily="34" charset="0"/>
              </a:rPr>
              <a:t>The union eventually admitted defeat</a:t>
            </a:r>
            <a:r>
              <a:rPr lang="en-US" altLang="en-US" sz="2800" dirty="0">
                <a:latin typeface="Calibri" panose="020F0502020204030204" pitchFamily="34" charset="0"/>
              </a:rPr>
              <a:t>.</a:t>
            </a:r>
          </a:p>
          <a:p>
            <a:pPr eaLnBrk="1" hangingPunct="1">
              <a:spcBef>
                <a:spcPct val="0"/>
              </a:spcBef>
              <a:buClrTx/>
              <a:buFont typeface="Wingdings" panose="05000000000000000000" pitchFamily="2" charset="2"/>
              <a:buChar char="§"/>
            </a:pPr>
            <a:r>
              <a:rPr lang="en-US" altLang="en-US" sz="2800" dirty="0">
                <a:latin typeface="Calibri" panose="020F0502020204030204" pitchFamily="34" charset="0"/>
              </a:rPr>
              <a:t>Carnegie out of a guilty conscience built one of the largest libraries at Homestead.</a:t>
            </a:r>
          </a:p>
        </p:txBody>
      </p:sp>
      <p:pic>
        <p:nvPicPr>
          <p:cNvPr id="38914" name="Picture 2" descr="http://explorepahistory.com/kora/files/1/2/1-2-A61-25-ExplorePAHistory-a0j4l2-a_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874" y="120304"/>
            <a:ext cx="3831676" cy="3043445"/>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www.tomatobubble.com/sitebuildercontent/sitebuilderpictures/BerkmYoungCra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09" y="3023002"/>
            <a:ext cx="1712982" cy="210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349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209800" y="228600"/>
            <a:ext cx="7543800" cy="1200150"/>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3600" b="1">
                <a:solidFill>
                  <a:srgbClr val="E00000"/>
                </a:solidFill>
                <a:latin typeface="Britannic Bold" panose="020B0903060703020204" pitchFamily="34" charset="0"/>
              </a:rPr>
              <a:t>International Workers of the World  </a:t>
            </a:r>
            <a:r>
              <a:rPr lang="en-US" altLang="en-US" sz="3600" b="1">
                <a:solidFill>
                  <a:srgbClr val="E80000"/>
                </a:solidFill>
                <a:latin typeface="Britannic Bold" panose="020B0903060703020204" pitchFamily="34" charset="0"/>
              </a:rPr>
              <a:t>(</a:t>
            </a:r>
            <a:r>
              <a:rPr lang="en-US" altLang="en-US" sz="3600" b="1">
                <a:solidFill>
                  <a:srgbClr val="3333CC"/>
                </a:solidFill>
                <a:latin typeface="Britannic Bold" panose="020B0903060703020204" pitchFamily="34" charset="0"/>
              </a:rPr>
              <a:t>“Wobblies”</a:t>
            </a:r>
            <a:r>
              <a:rPr lang="en-US" altLang="en-US" sz="3600" b="1">
                <a:solidFill>
                  <a:srgbClr val="E80000"/>
                </a:solidFill>
                <a:latin typeface="Britannic Bold" panose="020B0903060703020204" pitchFamily="34" charset="0"/>
              </a:rPr>
              <a:t>)</a:t>
            </a:r>
          </a:p>
        </p:txBody>
      </p:sp>
      <p:sp>
        <p:nvSpPr>
          <p:cNvPr id="165892" name="TextBox 3"/>
          <p:cNvSpPr txBox="1">
            <a:spLocks noChangeArrowheads="1"/>
          </p:cNvSpPr>
          <p:nvPr/>
        </p:nvSpPr>
        <p:spPr bwMode="auto">
          <a:xfrm>
            <a:off x="4000501" y="1460431"/>
            <a:ext cx="436162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dirty="0">
                <a:latin typeface="Calibri" panose="020F0502020204030204" pitchFamily="34" charset="0"/>
              </a:rPr>
              <a:t>The IWW was founded in Chicago in June 1905 at a convention of two hundred socialists, anarchists, and radical trade unionists from all over the United States who were opposed to the policies of the American Federation of Labor.</a:t>
            </a:r>
            <a:endParaRPr lang="en-US" altLang="en-US" sz="2800" baseline="30000" dirty="0">
              <a:latin typeface="Calibri" panose="020F0502020204030204" pitchFamily="34" charset="0"/>
            </a:endParaRPr>
          </a:p>
        </p:txBody>
      </p:sp>
      <p:pic>
        <p:nvPicPr>
          <p:cNvPr id="39938" name="Picture 2" descr="http://1.bp.blogspot.com/-URyROEKFMgk/T21ZVv27caI/AAAAAAAAABU/OtgGhMmVa1o/s1600/head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7697" y="1460431"/>
            <a:ext cx="3305175" cy="3257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IWW chart"/>
          <p:cNvPicPr>
            <a:picLocks noChangeAspect="1" noChangeArrowheads="1"/>
          </p:cNvPicPr>
          <p:nvPr/>
        </p:nvPicPr>
        <p:blipFill>
          <a:blip r:embed="rId3">
            <a:lum contrast="6000"/>
            <a:extLst>
              <a:ext uri="{28A0092B-C50C-407E-A947-70E740481C1C}">
                <a14:useLocalDpi xmlns:a14="http://schemas.microsoft.com/office/drawing/2010/main" val="0"/>
              </a:ext>
            </a:extLst>
          </a:blip>
          <a:srcRect l="13637" r="15152"/>
          <a:stretch>
            <a:fillRect/>
          </a:stretch>
        </p:blipFill>
        <p:spPr bwMode="auto">
          <a:xfrm>
            <a:off x="96079" y="762208"/>
            <a:ext cx="3581400" cy="4868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0592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2282687" y="212035"/>
            <a:ext cx="7543800" cy="762000"/>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400" b="1" dirty="0">
                <a:solidFill>
                  <a:srgbClr val="E00000"/>
                </a:solidFill>
                <a:latin typeface="Britannic Bold" panose="020B0903060703020204" pitchFamily="34" charset="0"/>
              </a:rPr>
              <a:t>The Pullman Strike of 1894</a:t>
            </a:r>
          </a:p>
        </p:txBody>
      </p:sp>
      <p:pic>
        <p:nvPicPr>
          <p:cNvPr id="188419" name="Picture 4" descr="RR Strike of 1877-damag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6857" t="4056" r="4391" b="798"/>
          <a:stretch>
            <a:fillRect/>
          </a:stretch>
        </p:blipFill>
        <p:spPr bwMode="auto">
          <a:xfrm>
            <a:off x="7010401" y="1066800"/>
            <a:ext cx="4037013" cy="487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88420" name="Picture 6" descr="sinnersPullmanStrik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96" y="1173447"/>
            <a:ext cx="6351104" cy="431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3804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5257800" y="1"/>
            <a:ext cx="5029200" cy="1323975"/>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b="1">
                <a:solidFill>
                  <a:srgbClr val="E00000"/>
                </a:solidFill>
                <a:latin typeface="Britannic Bold" panose="020B0903060703020204" pitchFamily="34" charset="0"/>
              </a:rPr>
              <a:t>A “Company Town”:</a:t>
            </a:r>
          </a:p>
          <a:p>
            <a:pPr algn="ctr" eaLnBrk="1" hangingPunct="1">
              <a:spcBef>
                <a:spcPct val="50000"/>
              </a:spcBef>
              <a:buClrTx/>
              <a:buFontTx/>
              <a:buNone/>
            </a:pPr>
            <a:r>
              <a:rPr lang="en-US" altLang="en-US" b="1">
                <a:solidFill>
                  <a:srgbClr val="E00000"/>
                </a:solidFill>
                <a:latin typeface="Britannic Bold" panose="020B0903060703020204" pitchFamily="34" charset="0"/>
              </a:rPr>
              <a:t>Pullman, IL</a:t>
            </a:r>
          </a:p>
        </p:txBody>
      </p:sp>
      <p:pic>
        <p:nvPicPr>
          <p:cNvPr id="4" name="Picture 2" descr="http://powazek.com/etech06/Gpullman.jpg"/>
          <p:cNvPicPr>
            <a:picLocks noChangeAspect="1" noChangeArrowheads="1"/>
          </p:cNvPicPr>
          <p:nvPr/>
        </p:nvPicPr>
        <p:blipFill>
          <a:blip r:embed="rId2" cstate="print"/>
          <a:srcRect/>
          <a:stretch>
            <a:fillRect/>
          </a:stretch>
        </p:blipFill>
        <p:spPr bwMode="auto">
          <a:xfrm>
            <a:off x="1384852" y="1"/>
            <a:ext cx="2971800" cy="3572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http://www.press.uchicago.edu/Images/Chicago/knight01.jpeg"/>
          <p:cNvPicPr>
            <a:picLocks noChangeAspect="1" noChangeArrowheads="1"/>
          </p:cNvPicPr>
          <p:nvPr/>
        </p:nvPicPr>
        <p:blipFill rotWithShape="1">
          <a:blip r:embed="rId3" cstate="print"/>
          <a:srcRect t="17821" r="-598"/>
          <a:stretch/>
        </p:blipFill>
        <p:spPr bwMode="auto">
          <a:xfrm>
            <a:off x="5151783" y="2431972"/>
            <a:ext cx="6112564" cy="3727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9445" name="TextBox 5"/>
          <p:cNvSpPr txBox="1">
            <a:spLocks noChangeArrowheads="1"/>
          </p:cNvSpPr>
          <p:nvPr/>
        </p:nvSpPr>
        <p:spPr bwMode="auto">
          <a:xfrm>
            <a:off x="1384852" y="3608765"/>
            <a:ext cx="320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800" dirty="0">
                <a:latin typeface="Calibri" panose="020F0502020204030204" pitchFamily="34" charset="0"/>
              </a:rPr>
              <a:t>The town included a school, bank, water and gas systems, and comfortable homes.</a:t>
            </a:r>
          </a:p>
        </p:txBody>
      </p:sp>
      <p:sp>
        <p:nvSpPr>
          <p:cNvPr id="189446" name="TextBox 6"/>
          <p:cNvSpPr txBox="1">
            <a:spLocks noChangeArrowheads="1"/>
          </p:cNvSpPr>
          <p:nvPr/>
        </p:nvSpPr>
        <p:spPr bwMode="auto">
          <a:xfrm>
            <a:off x="5714999" y="1323976"/>
            <a:ext cx="56553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u="sng" dirty="0">
                <a:latin typeface="Calibri" panose="020F0502020204030204" pitchFamily="34" charset="0"/>
              </a:rPr>
              <a:t>Sleeping car maker George Pullman considered himself a caring industrialist.</a:t>
            </a:r>
          </a:p>
          <a:p>
            <a:pPr eaLnBrk="1" hangingPunct="1">
              <a:spcBef>
                <a:spcPct val="0"/>
              </a:spcBef>
              <a:buClrTx/>
              <a:buFontTx/>
              <a:buNone/>
            </a:pPr>
            <a:endParaRPr lang="en-US" altLang="en-US" sz="1800" dirty="0">
              <a:latin typeface="Calibri" panose="020F0502020204030204" pitchFamily="34" charset="0"/>
            </a:endParaRPr>
          </a:p>
        </p:txBody>
      </p:sp>
    </p:spTree>
    <p:extLst>
      <p:ext uri="{BB962C8B-B14F-4D97-AF65-F5344CB8AC3E}">
        <p14:creationId xmlns:p14="http://schemas.microsoft.com/office/powerpoint/2010/main" val="29348053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2209800" y="0"/>
            <a:ext cx="7543800" cy="762000"/>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400" b="1">
                <a:solidFill>
                  <a:srgbClr val="E00000"/>
                </a:solidFill>
                <a:latin typeface="Britannic Bold" panose="020B0903060703020204" pitchFamily="34" charset="0"/>
              </a:rPr>
              <a:t>The Pullman Strike of 1894</a:t>
            </a:r>
          </a:p>
        </p:txBody>
      </p:sp>
      <p:sp>
        <p:nvSpPr>
          <p:cNvPr id="190467" name="TextBox 3"/>
          <p:cNvSpPr txBox="1">
            <a:spLocks noChangeArrowheads="1"/>
          </p:cNvSpPr>
          <p:nvPr/>
        </p:nvSpPr>
        <p:spPr bwMode="auto">
          <a:xfrm>
            <a:off x="499027" y="1633330"/>
            <a:ext cx="45898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pPr>
            <a:r>
              <a:rPr lang="en-US" altLang="en-US" sz="2800" u="sng" dirty="0">
                <a:latin typeface="Calibri" panose="020F0502020204030204" pitchFamily="34" charset="0"/>
              </a:rPr>
              <a:t>Conditions worsened in the town during the Depression of 1893.</a:t>
            </a:r>
          </a:p>
          <a:p>
            <a:pPr eaLnBrk="1" hangingPunct="1">
              <a:spcBef>
                <a:spcPct val="0"/>
              </a:spcBef>
              <a:buClrTx/>
            </a:pPr>
            <a:r>
              <a:rPr lang="en-US" altLang="en-US" sz="2800" dirty="0">
                <a:latin typeface="Calibri" panose="020F0502020204030204" pitchFamily="34" charset="0"/>
              </a:rPr>
              <a:t>Pullman </a:t>
            </a:r>
            <a:r>
              <a:rPr lang="en-US" altLang="en-US" sz="2800" u="sng" dirty="0">
                <a:latin typeface="Calibri" panose="020F0502020204030204" pitchFamily="34" charset="0"/>
              </a:rPr>
              <a:t>planned to cut jobs and wages at the plant</a:t>
            </a:r>
            <a:r>
              <a:rPr lang="en-US" altLang="en-US" sz="2800" dirty="0">
                <a:latin typeface="Calibri" panose="020F0502020204030204" pitchFamily="34" charset="0"/>
              </a:rPr>
              <a:t>.</a:t>
            </a:r>
          </a:p>
          <a:p>
            <a:pPr eaLnBrk="1" hangingPunct="1">
              <a:spcBef>
                <a:spcPct val="0"/>
              </a:spcBef>
              <a:buClrTx/>
            </a:pPr>
            <a:r>
              <a:rPr lang="en-US" altLang="en-US" sz="2800" dirty="0">
                <a:latin typeface="Calibri" panose="020F0502020204030204" pitchFamily="34" charset="0"/>
              </a:rPr>
              <a:t>A delegation of workers went to Pullman to protest.</a:t>
            </a:r>
          </a:p>
        </p:txBody>
      </p:sp>
      <p:pic>
        <p:nvPicPr>
          <p:cNvPr id="190468" name="Picture 6" descr="Pullman--Strike-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356" y="1167019"/>
            <a:ext cx="6000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3762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1"/>
          <p:cNvSpPr>
            <a:spLocks noGrp="1"/>
          </p:cNvSpPr>
          <p:nvPr>
            <p:ph type="title" idx="4294967295"/>
          </p:nvPr>
        </p:nvSpPr>
        <p:spPr>
          <a:xfrm>
            <a:off x="0" y="-96078"/>
            <a:ext cx="10396882" cy="1151965"/>
          </a:xfrm>
        </p:spPr>
        <p:txBody>
          <a:bodyPr/>
          <a:lstStyle/>
          <a:p>
            <a:pPr eaLnBrk="1" hangingPunct="1">
              <a:defRPr/>
            </a:pPr>
            <a:r>
              <a:rPr lang="en-US" altLang="en-US" dirty="0" smtClean="0"/>
              <a:t>Eugene V. Debs</a:t>
            </a:r>
          </a:p>
        </p:txBody>
      </p:sp>
      <p:sp>
        <p:nvSpPr>
          <p:cNvPr id="3" name="Content Placeholder 2"/>
          <p:cNvSpPr>
            <a:spLocks noGrp="1"/>
          </p:cNvSpPr>
          <p:nvPr>
            <p:ph idx="4294967295"/>
          </p:nvPr>
        </p:nvSpPr>
        <p:spPr>
          <a:xfrm>
            <a:off x="4419600" y="-404193"/>
            <a:ext cx="6950766" cy="4419600"/>
          </a:xfrm>
        </p:spPr>
        <p:txBody>
          <a:bodyPr>
            <a:normAutofit/>
          </a:bodyPr>
          <a:lstStyle/>
          <a:p>
            <a:pPr eaLnBrk="1" hangingPunct="1">
              <a:lnSpc>
                <a:spcPct val="80000"/>
              </a:lnSpc>
              <a:defRPr/>
            </a:pPr>
            <a:r>
              <a:rPr lang="en-US" altLang="en-US" sz="2700" cap="none" dirty="0" smtClean="0">
                <a:latin typeface="Calibri" panose="020F0502020204030204" pitchFamily="34" charset="0"/>
              </a:rPr>
              <a:t>As a member of the American railway union, </a:t>
            </a:r>
            <a:r>
              <a:rPr lang="en-US" altLang="en-US" sz="2700" cap="none" dirty="0">
                <a:latin typeface="Calibri" panose="020F0502020204030204" pitchFamily="34" charset="0"/>
              </a:rPr>
              <a:t>D</a:t>
            </a:r>
            <a:r>
              <a:rPr lang="en-US" altLang="en-US" sz="2700" cap="none" dirty="0" smtClean="0">
                <a:latin typeface="Calibri" panose="020F0502020204030204" pitchFamily="34" charset="0"/>
              </a:rPr>
              <a:t>ebs was involved and later imprisoned for his part in the famed </a:t>
            </a:r>
            <a:r>
              <a:rPr lang="en-US" altLang="en-US" sz="2700" cap="none" dirty="0">
                <a:latin typeface="Calibri" panose="020F0502020204030204" pitchFamily="34" charset="0"/>
              </a:rPr>
              <a:t>P</a:t>
            </a:r>
            <a:r>
              <a:rPr lang="en-US" altLang="en-US" sz="2700" cap="none" dirty="0" smtClean="0">
                <a:latin typeface="Calibri" panose="020F0502020204030204" pitchFamily="34" charset="0"/>
              </a:rPr>
              <a:t>ullman Strike, when workers struck the </a:t>
            </a:r>
            <a:r>
              <a:rPr lang="en-US" altLang="en-US" sz="2700" cap="none" dirty="0">
                <a:latin typeface="Calibri" panose="020F0502020204030204" pitchFamily="34" charset="0"/>
              </a:rPr>
              <a:t>P</a:t>
            </a:r>
            <a:r>
              <a:rPr lang="en-US" altLang="en-US" sz="2700" cap="none" dirty="0" smtClean="0">
                <a:latin typeface="Calibri" panose="020F0502020204030204" pitchFamily="34" charset="0"/>
              </a:rPr>
              <a:t>ullman palace car company over a pay cut. </a:t>
            </a:r>
          </a:p>
          <a:p>
            <a:pPr eaLnBrk="1" hangingPunct="1">
              <a:lnSpc>
                <a:spcPct val="80000"/>
              </a:lnSpc>
              <a:defRPr/>
            </a:pPr>
            <a:r>
              <a:rPr lang="en-US" altLang="en-US" sz="2700" cap="none" dirty="0" smtClean="0">
                <a:latin typeface="Calibri" panose="020F0502020204030204" pitchFamily="34" charset="0"/>
              </a:rPr>
              <a:t>The effects of the strike resulted in president </a:t>
            </a:r>
            <a:r>
              <a:rPr lang="en-US" altLang="en-US" sz="2700" cap="none" dirty="0">
                <a:latin typeface="Calibri" panose="020F0502020204030204" pitchFamily="34" charset="0"/>
              </a:rPr>
              <a:t>G</a:t>
            </a:r>
            <a:r>
              <a:rPr lang="en-US" altLang="en-US" sz="2700" cap="none" dirty="0" smtClean="0">
                <a:latin typeface="Calibri" panose="020F0502020204030204" pitchFamily="34" charset="0"/>
              </a:rPr>
              <a:t>rover </a:t>
            </a:r>
            <a:r>
              <a:rPr lang="en-US" altLang="en-US" sz="2700" cap="none" dirty="0">
                <a:latin typeface="Calibri" panose="020F0502020204030204" pitchFamily="34" charset="0"/>
              </a:rPr>
              <a:t>C</a:t>
            </a:r>
            <a:r>
              <a:rPr lang="en-US" altLang="en-US" sz="2700" cap="none" dirty="0" smtClean="0">
                <a:latin typeface="Calibri" panose="020F0502020204030204" pitchFamily="34" charset="0"/>
              </a:rPr>
              <a:t>leveland calling members of the United </a:t>
            </a:r>
            <a:r>
              <a:rPr lang="en-US" altLang="en-US" sz="2700" cap="none" dirty="0">
                <a:latin typeface="Calibri" panose="020F0502020204030204" pitchFamily="34" charset="0"/>
              </a:rPr>
              <a:t>S</a:t>
            </a:r>
            <a:r>
              <a:rPr lang="en-US" altLang="en-US" sz="2700" cap="none" dirty="0" smtClean="0">
                <a:latin typeface="Calibri" panose="020F0502020204030204" pitchFamily="34" charset="0"/>
              </a:rPr>
              <a:t>tates </a:t>
            </a:r>
            <a:r>
              <a:rPr lang="en-US" altLang="en-US" sz="2700" cap="none" dirty="0">
                <a:latin typeface="Calibri" panose="020F0502020204030204" pitchFamily="34" charset="0"/>
              </a:rPr>
              <a:t>A</a:t>
            </a:r>
            <a:r>
              <a:rPr lang="en-US" altLang="en-US" sz="2700" cap="none" dirty="0" smtClean="0">
                <a:latin typeface="Calibri" panose="020F0502020204030204" pitchFamily="34" charset="0"/>
              </a:rPr>
              <a:t>rmy into </a:t>
            </a:r>
            <a:r>
              <a:rPr lang="en-US" altLang="en-US" sz="2700" cap="none" dirty="0">
                <a:latin typeface="Calibri" panose="020F0502020204030204" pitchFamily="34" charset="0"/>
              </a:rPr>
              <a:t>C</a:t>
            </a:r>
            <a:r>
              <a:rPr lang="en-US" altLang="en-US" sz="2700" cap="none" dirty="0" smtClean="0">
                <a:latin typeface="Calibri" panose="020F0502020204030204" pitchFamily="34" charset="0"/>
              </a:rPr>
              <a:t>hicago, </a:t>
            </a:r>
            <a:r>
              <a:rPr lang="en-US" altLang="en-US" sz="2700" cap="none" dirty="0">
                <a:latin typeface="Calibri" panose="020F0502020204030204" pitchFamily="34" charset="0"/>
              </a:rPr>
              <a:t>I</a:t>
            </a:r>
            <a:r>
              <a:rPr lang="en-US" altLang="en-US" sz="2700" cap="none" dirty="0" smtClean="0">
                <a:latin typeface="Calibri" panose="020F0502020204030204" pitchFamily="34" charset="0"/>
              </a:rPr>
              <a:t>llinois, which led to Debs' arrest and imprisonment.</a:t>
            </a:r>
            <a:endParaRPr lang="en-US" altLang="en-US" sz="2700" cap="none" dirty="0">
              <a:latin typeface="Calibri" panose="020F0502020204030204" pitchFamily="34" charset="0"/>
            </a:endParaRPr>
          </a:p>
        </p:txBody>
      </p:sp>
      <p:pic>
        <p:nvPicPr>
          <p:cNvPr id="191492" name="Picture 2" descr="http://av.rds.yahoo.com/_ylt=A0geul7jTX1LP3MAcDCHBqMX;_ylu=X3oDMTBwanIybjRqBHBndANhdHdfaW1nX3Jlc3VsdARzZWMDc3I-/SIG=13ihna9fb/EXP=1266589539/**http%3a/upload.wikimedia.org/wikipedia/commons/9/92/Eugene_V._Debs,_bw_photo_portrait,_18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57" y="1073427"/>
            <a:ext cx="3048000" cy="4005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0962" name="Picture 2" descr="https://i.ytimg.com/vi/Sb16KRqXGCk/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276" y="3468408"/>
            <a:ext cx="5725445" cy="322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57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24000" y="1"/>
            <a:ext cx="8991600" cy="701675"/>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4000" b="1">
                <a:latin typeface="Comic Sans MS" panose="030F0702030302020204" pitchFamily="66" charset="0"/>
              </a:rPr>
              <a:t>The “Iron Horse” Wins! (1830)</a:t>
            </a:r>
          </a:p>
        </p:txBody>
      </p:sp>
      <p:pic>
        <p:nvPicPr>
          <p:cNvPr id="61443" name="Picture 3" descr="Iron Horse Wins - 1830"/>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905000" y="687388"/>
            <a:ext cx="8382000" cy="6170612"/>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090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5165" y="200440"/>
            <a:ext cx="4393096" cy="2860812"/>
          </a:xfrm>
          <a:prstGeom prst="rect">
            <a:avLst/>
          </a:prstGeom>
        </p:spPr>
        <p:txBody>
          <a:bodyPr>
            <a:normAutofit/>
          </a:bodyPr>
          <a:lstStyle/>
          <a:p>
            <a:pPr marL="342900" indent="-342900">
              <a:spcBef>
                <a:spcPct val="20000"/>
              </a:spcBef>
              <a:buFont typeface="Arial" pitchFamily="34" charset="0"/>
              <a:buChar char="•"/>
              <a:defRPr/>
            </a:pPr>
            <a:r>
              <a:rPr lang="en-US" sz="3200" u="sng" dirty="0" smtClean="0">
                <a:latin typeface="Calibri" panose="020F0502020204030204" pitchFamily="34" charset="0"/>
              </a:rPr>
              <a:t>Striking workers began to sabotage the trains by unhooking the </a:t>
            </a:r>
            <a:r>
              <a:rPr lang="en-US" sz="3200" u="sng" dirty="0">
                <a:latin typeface="Calibri" panose="020F0502020204030204" pitchFamily="34" charset="0"/>
              </a:rPr>
              <a:t>P</a:t>
            </a:r>
            <a:r>
              <a:rPr lang="en-US" sz="3200" u="sng" dirty="0" smtClean="0">
                <a:latin typeface="Calibri" panose="020F0502020204030204" pitchFamily="34" charset="0"/>
              </a:rPr>
              <a:t>ullman cars from the rest of the train.</a:t>
            </a:r>
            <a:endParaRPr lang="en-US" sz="3200" u="sng" dirty="0">
              <a:latin typeface="Calibri" panose="020F0502020204030204" pitchFamily="34" charset="0"/>
            </a:endParaRPr>
          </a:p>
        </p:txBody>
      </p:sp>
      <p:pic>
        <p:nvPicPr>
          <p:cNvPr id="192517" name="Picture 4" descr="Pullman_car_exterior"/>
          <p:cNvPicPr>
            <a:picLocks noChangeAspect="1" noChangeArrowheads="1"/>
          </p:cNvPicPr>
          <p:nvPr/>
        </p:nvPicPr>
        <p:blipFill>
          <a:blip r:embed="rId2">
            <a:lum contrast="6000"/>
            <a:extLst>
              <a:ext uri="{28A0092B-C50C-407E-A947-70E740481C1C}">
                <a14:useLocalDpi xmlns:a14="http://schemas.microsoft.com/office/drawing/2010/main" val="0"/>
              </a:ext>
            </a:extLst>
          </a:blip>
          <a:srcRect t="16000" b="14667"/>
          <a:stretch>
            <a:fillRect/>
          </a:stretch>
        </p:blipFill>
        <p:spPr bwMode="auto">
          <a:xfrm>
            <a:off x="5319474" y="0"/>
            <a:ext cx="5217278" cy="28260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Grover Cleveland"/>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864704" y="2826026"/>
            <a:ext cx="2416175" cy="3140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644347" y="3146700"/>
            <a:ext cx="7832035" cy="2498726"/>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defRPr/>
            </a:pPr>
            <a:r>
              <a:rPr lang="en-US" altLang="en-US" sz="2700" u="sng" cap="none" dirty="0" smtClean="0">
                <a:latin typeface="Calibri" panose="020F0502020204030204" pitchFamily="34" charset="0"/>
              </a:rPr>
              <a:t>Railroad owners turned to the federal government for help</a:t>
            </a:r>
            <a:r>
              <a:rPr lang="en-US" altLang="en-US" sz="2700" cap="none" dirty="0" smtClean="0">
                <a:latin typeface="Calibri" panose="020F0502020204030204" pitchFamily="34" charset="0"/>
              </a:rPr>
              <a:t>.</a:t>
            </a:r>
          </a:p>
          <a:p>
            <a:pPr>
              <a:lnSpc>
                <a:spcPct val="90000"/>
              </a:lnSpc>
              <a:defRPr/>
            </a:pPr>
            <a:r>
              <a:rPr lang="en-US" altLang="en-US" sz="2700" cap="none" dirty="0" smtClean="0">
                <a:latin typeface="Calibri" panose="020F0502020204030204" pitchFamily="34" charset="0"/>
              </a:rPr>
              <a:t>The </a:t>
            </a:r>
            <a:r>
              <a:rPr lang="en-US" altLang="en-US" sz="2700" cap="none" dirty="0">
                <a:latin typeface="Calibri" panose="020F0502020204030204" pitchFamily="34" charset="0"/>
              </a:rPr>
              <a:t>P</a:t>
            </a:r>
            <a:r>
              <a:rPr lang="en-US" altLang="en-US" sz="2700" cap="none" dirty="0" smtClean="0">
                <a:latin typeface="Calibri" panose="020F0502020204030204" pitchFamily="34" charset="0"/>
              </a:rPr>
              <a:t>ullman cars were typically at the end of the train.</a:t>
            </a:r>
          </a:p>
          <a:p>
            <a:pPr>
              <a:lnSpc>
                <a:spcPct val="90000"/>
              </a:lnSpc>
              <a:defRPr/>
            </a:pPr>
            <a:r>
              <a:rPr lang="en-US" altLang="en-US" sz="2700" cap="none" dirty="0" smtClean="0">
                <a:latin typeface="Calibri" panose="020F0502020204030204" pitchFamily="34" charset="0"/>
              </a:rPr>
              <a:t>Mail cars were situated in the middle of the train.</a:t>
            </a:r>
          </a:p>
          <a:p>
            <a:pPr>
              <a:lnSpc>
                <a:spcPct val="90000"/>
              </a:lnSpc>
              <a:defRPr/>
            </a:pPr>
            <a:r>
              <a:rPr lang="en-US" altLang="en-US" sz="2700" u="sng" cap="none" dirty="0" smtClean="0">
                <a:latin typeface="Calibri" panose="020F0502020204030204" pitchFamily="34" charset="0"/>
              </a:rPr>
              <a:t>Workers re-ordered the train putting the mail cars at the end and making a quick  end to the strike.</a:t>
            </a:r>
            <a:endParaRPr lang="en-US" altLang="en-US" sz="2700" u="sng" cap="none" dirty="0">
              <a:latin typeface="Calibri" panose="020F0502020204030204" pitchFamily="34" charset="0"/>
            </a:endParaRPr>
          </a:p>
        </p:txBody>
      </p:sp>
    </p:spTree>
    <p:extLst>
      <p:ext uri="{BB962C8B-B14F-4D97-AF65-F5344CB8AC3E}">
        <p14:creationId xmlns:p14="http://schemas.microsoft.com/office/powerpoint/2010/main" val="14660204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1"/>
          <p:cNvSpPr>
            <a:spLocks noGrp="1"/>
          </p:cNvSpPr>
          <p:nvPr>
            <p:ph type="title" idx="4294967295"/>
          </p:nvPr>
        </p:nvSpPr>
        <p:spPr>
          <a:xfrm>
            <a:off x="596348" y="0"/>
            <a:ext cx="8229600" cy="1143000"/>
          </a:xfrm>
        </p:spPr>
        <p:txBody>
          <a:bodyPr/>
          <a:lstStyle/>
          <a:p>
            <a:pPr eaLnBrk="1" hangingPunct="1">
              <a:defRPr/>
            </a:pPr>
            <a:r>
              <a:rPr lang="en-US" altLang="en-US" dirty="0" smtClean="0"/>
              <a:t>Coal Strike 1902</a:t>
            </a:r>
          </a:p>
        </p:txBody>
      </p:sp>
      <p:sp>
        <p:nvSpPr>
          <p:cNvPr id="3" name="Content Placeholder 2"/>
          <p:cNvSpPr>
            <a:spLocks noGrp="1"/>
          </p:cNvSpPr>
          <p:nvPr>
            <p:ph idx="4294967295"/>
          </p:nvPr>
        </p:nvSpPr>
        <p:spPr>
          <a:xfrm>
            <a:off x="344557" y="1789043"/>
            <a:ext cx="7656443" cy="4337121"/>
          </a:xfrm>
        </p:spPr>
        <p:txBody>
          <a:bodyPr>
            <a:normAutofit/>
          </a:bodyPr>
          <a:lstStyle/>
          <a:p>
            <a:pPr eaLnBrk="1" hangingPunct="1">
              <a:lnSpc>
                <a:spcPct val="90000"/>
              </a:lnSpc>
              <a:defRPr/>
            </a:pPr>
            <a:r>
              <a:rPr lang="en-US" altLang="en-US" sz="2800" cap="none" dirty="0" smtClean="0">
                <a:latin typeface="Calibri" panose="020F0502020204030204" pitchFamily="34" charset="0"/>
              </a:rPr>
              <a:t>The industry involved in the strike was the United </a:t>
            </a:r>
            <a:r>
              <a:rPr lang="en-US" altLang="en-US" sz="2800" cap="none" dirty="0">
                <a:latin typeface="Calibri" panose="020F0502020204030204" pitchFamily="34" charset="0"/>
              </a:rPr>
              <a:t>M</a:t>
            </a:r>
            <a:r>
              <a:rPr lang="en-US" altLang="en-US" sz="2800" cap="none" dirty="0" smtClean="0">
                <a:latin typeface="Calibri" panose="020F0502020204030204" pitchFamily="34" charset="0"/>
              </a:rPr>
              <a:t>ine </a:t>
            </a:r>
            <a:r>
              <a:rPr lang="en-US" altLang="en-US" sz="2800" cap="none" dirty="0">
                <a:latin typeface="Calibri" panose="020F0502020204030204" pitchFamily="34" charset="0"/>
              </a:rPr>
              <a:t>W</a:t>
            </a:r>
            <a:r>
              <a:rPr lang="en-US" altLang="en-US" sz="2800" cap="none" dirty="0" smtClean="0">
                <a:latin typeface="Calibri" panose="020F0502020204030204" pitchFamily="34" charset="0"/>
              </a:rPr>
              <a:t>orkers of </a:t>
            </a:r>
            <a:r>
              <a:rPr lang="en-US" altLang="en-US" sz="2800" cap="none" dirty="0">
                <a:latin typeface="Calibri" panose="020F0502020204030204" pitchFamily="34" charset="0"/>
              </a:rPr>
              <a:t>A</a:t>
            </a:r>
            <a:r>
              <a:rPr lang="en-US" altLang="en-US" sz="2800" cap="none" dirty="0" smtClean="0">
                <a:latin typeface="Calibri" panose="020F0502020204030204" pitchFamily="34" charset="0"/>
              </a:rPr>
              <a:t>merica (UMWA) in </a:t>
            </a:r>
            <a:r>
              <a:rPr lang="en-US" altLang="en-US" sz="2800" cap="none" dirty="0">
                <a:latin typeface="Calibri" panose="020F0502020204030204" pitchFamily="34" charset="0"/>
              </a:rPr>
              <a:t>P</a:t>
            </a:r>
            <a:r>
              <a:rPr lang="en-US" altLang="en-US" sz="2800" cap="none" dirty="0" smtClean="0">
                <a:latin typeface="Calibri" panose="020F0502020204030204" pitchFamily="34" charset="0"/>
              </a:rPr>
              <a:t>ennsylvania.</a:t>
            </a:r>
          </a:p>
          <a:p>
            <a:pPr eaLnBrk="1" hangingPunct="1">
              <a:lnSpc>
                <a:spcPct val="90000"/>
              </a:lnSpc>
              <a:defRPr/>
            </a:pPr>
            <a:r>
              <a:rPr lang="en-US" altLang="en-US" sz="2800" cap="none" dirty="0" smtClean="0">
                <a:latin typeface="Calibri" panose="020F0502020204030204" pitchFamily="34" charset="0"/>
              </a:rPr>
              <a:t>The union tried a meeting with several of the miners of strike, but they </a:t>
            </a:r>
            <a:r>
              <a:rPr lang="en-US" altLang="en-US" sz="2800" u="sng" cap="none" dirty="0" smtClean="0">
                <a:latin typeface="Calibri" panose="020F0502020204030204" pitchFamily="34" charset="0"/>
              </a:rPr>
              <a:t>would not negotiate with the union.</a:t>
            </a:r>
          </a:p>
          <a:p>
            <a:pPr eaLnBrk="1" hangingPunct="1">
              <a:lnSpc>
                <a:spcPct val="90000"/>
              </a:lnSpc>
              <a:defRPr/>
            </a:pPr>
            <a:r>
              <a:rPr lang="en-US" altLang="en-US" sz="2800" cap="none" dirty="0" smtClean="0">
                <a:latin typeface="Calibri" panose="020F0502020204030204" pitchFamily="34" charset="0"/>
              </a:rPr>
              <a:t> </a:t>
            </a:r>
            <a:r>
              <a:rPr lang="en-US" altLang="en-US" sz="2800" u="sng" cap="none" dirty="0" smtClean="0">
                <a:latin typeface="Calibri" panose="020F0502020204030204" pitchFamily="34" charset="0"/>
              </a:rPr>
              <a:t>Roosevelt attempted to resolve the conflict by listening to each side. </a:t>
            </a:r>
          </a:p>
          <a:p>
            <a:pPr eaLnBrk="1" hangingPunct="1">
              <a:lnSpc>
                <a:spcPct val="90000"/>
              </a:lnSpc>
              <a:defRPr/>
            </a:pPr>
            <a:r>
              <a:rPr lang="en-US" altLang="en-US" sz="2800" cap="none" dirty="0" smtClean="0">
                <a:latin typeface="Calibri" panose="020F0502020204030204" pitchFamily="34" charset="0"/>
              </a:rPr>
              <a:t>Roosevelt </a:t>
            </a:r>
            <a:r>
              <a:rPr lang="en-US" altLang="en-US" sz="2800" u="sng" cap="none" dirty="0" smtClean="0">
                <a:latin typeface="Calibri" panose="020F0502020204030204" pitchFamily="34" charset="0"/>
              </a:rPr>
              <a:t>threatened to take over the mines </a:t>
            </a:r>
            <a:r>
              <a:rPr lang="en-US" altLang="en-US" sz="2800" cap="none" dirty="0" smtClean="0">
                <a:latin typeface="Calibri" panose="020F0502020204030204" pitchFamily="34" charset="0"/>
              </a:rPr>
              <a:t>if they did not come to an agreement.</a:t>
            </a:r>
          </a:p>
          <a:p>
            <a:pPr eaLnBrk="1" hangingPunct="1">
              <a:lnSpc>
                <a:spcPct val="90000"/>
              </a:lnSpc>
              <a:defRPr/>
            </a:pPr>
            <a:endParaRPr lang="en-US" altLang="en-US" sz="2800" dirty="0"/>
          </a:p>
          <a:p>
            <a:pPr eaLnBrk="1" hangingPunct="1">
              <a:lnSpc>
                <a:spcPct val="90000"/>
              </a:lnSpc>
              <a:defRPr/>
            </a:pPr>
            <a:endParaRPr lang="en-US" altLang="en-US" sz="2800" dirty="0"/>
          </a:p>
          <a:p>
            <a:pPr eaLnBrk="1" hangingPunct="1">
              <a:lnSpc>
                <a:spcPct val="90000"/>
              </a:lnSpc>
              <a:defRPr/>
            </a:pPr>
            <a:endParaRPr lang="en-US" altLang="en-US" sz="2800" dirty="0"/>
          </a:p>
        </p:txBody>
      </p:sp>
      <p:pic>
        <p:nvPicPr>
          <p:cNvPr id="194564" name="Picture 4" descr="http://upload.wikimedia.org/wikipedia/commons/thumb/0/06/Hazelton_coal_miners.jpg/350px-Hazelton_coal_miner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067" y="3973305"/>
            <a:ext cx="20383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2" descr="http://upload.wikimedia.org/wikipedia/commons/thumb/9/95/Theodore_Roosevelt-Pach.jpg/250px-Theodore_Roosevelt-Pach.jpg">
            <a:hlinkClick r:id="rId4" tooltip="Theodore Roosevel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205408"/>
            <a:ext cx="2745685" cy="360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3916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tle 1"/>
          <p:cNvSpPr>
            <a:spLocks noGrp="1"/>
          </p:cNvSpPr>
          <p:nvPr>
            <p:ph type="title" idx="4294967295"/>
          </p:nvPr>
        </p:nvSpPr>
        <p:spPr/>
        <p:txBody>
          <a:bodyPr/>
          <a:lstStyle/>
          <a:p>
            <a:pPr eaLnBrk="1" hangingPunct="1">
              <a:defRPr/>
            </a:pPr>
            <a:endParaRPr lang="en-US" altLang="en-US" smtClean="0"/>
          </a:p>
        </p:txBody>
      </p:sp>
      <p:sp>
        <p:nvSpPr>
          <p:cNvPr id="195587" name="Content Placeholder 2"/>
          <p:cNvSpPr>
            <a:spLocks noGrp="1"/>
          </p:cNvSpPr>
          <p:nvPr>
            <p:ph idx="4294967295"/>
          </p:nvPr>
        </p:nvSpPr>
        <p:spPr/>
        <p:txBody>
          <a:bodyPr/>
          <a:lstStyle/>
          <a:p>
            <a:pPr eaLnBrk="1" hangingPunct="1"/>
            <a:endParaRPr lang="en-US" altLang="en-US" smtClean="0"/>
          </a:p>
        </p:txBody>
      </p:sp>
      <p:pic>
        <p:nvPicPr>
          <p:cNvPr id="195588" name="Picture 2" descr="File:Strike19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281"/>
            <a:ext cx="6073114" cy="536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libraries.cua.edu/MotherJones/photo58.jpg"/>
          <p:cNvPicPr>
            <a:picLocks noChangeAspect="1" noChangeArrowheads="1"/>
          </p:cNvPicPr>
          <p:nvPr/>
        </p:nvPicPr>
        <p:blipFill rotWithShape="1">
          <a:blip r:embed="rId4">
            <a:extLst>
              <a:ext uri="{28A0092B-C50C-407E-A947-70E740481C1C}">
                <a14:useLocalDpi xmlns:a14="http://schemas.microsoft.com/office/drawing/2010/main" val="0"/>
              </a:ext>
            </a:extLst>
          </a:blip>
          <a:srcRect l="4821" t="29565" r="2441" b="17488"/>
          <a:stretch/>
        </p:blipFill>
        <p:spPr bwMode="auto">
          <a:xfrm>
            <a:off x="5777947" y="1495633"/>
            <a:ext cx="6109252" cy="255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9691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396882" cy="1151965"/>
          </a:xfrm>
        </p:spPr>
        <p:txBody>
          <a:bodyPr>
            <a:normAutofit/>
          </a:bodyPr>
          <a:lstStyle/>
          <a:p>
            <a:pPr eaLnBrk="1" hangingPunct="1">
              <a:defRPr/>
            </a:pPr>
            <a:r>
              <a:rPr lang="en-US" altLang="en-US" sz="4000" dirty="0"/>
              <a:t>Brotherhood of Sleeping Car Porters</a:t>
            </a:r>
          </a:p>
        </p:txBody>
      </p:sp>
      <p:sp>
        <p:nvSpPr>
          <p:cNvPr id="197635" name="Content Placeholder 2"/>
          <p:cNvSpPr>
            <a:spLocks noGrp="1"/>
          </p:cNvSpPr>
          <p:nvPr>
            <p:ph idx="4294967295"/>
          </p:nvPr>
        </p:nvSpPr>
        <p:spPr>
          <a:xfrm>
            <a:off x="258418" y="924340"/>
            <a:ext cx="5257800" cy="4495800"/>
          </a:xfrm>
        </p:spPr>
        <p:txBody>
          <a:bodyPr>
            <a:normAutofit lnSpcReduction="10000"/>
          </a:bodyPr>
          <a:lstStyle/>
          <a:p>
            <a:pPr eaLnBrk="1" hangingPunct="1"/>
            <a:r>
              <a:rPr lang="en-US" altLang="en-US" sz="2400" cap="none" dirty="0" smtClean="0">
                <a:latin typeface="Calibri" panose="020F0502020204030204" pitchFamily="34" charset="0"/>
              </a:rPr>
              <a:t>The </a:t>
            </a:r>
            <a:r>
              <a:rPr lang="en-US" altLang="en-US" sz="2400" b="1" cap="none" dirty="0" smtClean="0">
                <a:latin typeface="Calibri" panose="020F0502020204030204" pitchFamily="34" charset="0"/>
              </a:rPr>
              <a:t>brotherhood of sleeping car porters</a:t>
            </a:r>
            <a:r>
              <a:rPr lang="en-US" altLang="en-US" sz="2400" cap="none" dirty="0" smtClean="0">
                <a:latin typeface="Calibri" panose="020F0502020204030204" pitchFamily="34" charset="0"/>
              </a:rPr>
              <a:t> (BSCP) </a:t>
            </a:r>
            <a:r>
              <a:rPr lang="en-US" altLang="en-US" sz="2400" u="sng" cap="none" dirty="0" smtClean="0">
                <a:latin typeface="Calibri" panose="020F0502020204030204" pitchFamily="34" charset="0"/>
              </a:rPr>
              <a:t>was a labor union in the United </a:t>
            </a:r>
            <a:r>
              <a:rPr lang="en-US" altLang="en-US" sz="2400" u="sng" cap="none" dirty="0">
                <a:latin typeface="Calibri" panose="020F0502020204030204" pitchFamily="34" charset="0"/>
              </a:rPr>
              <a:t>S</a:t>
            </a:r>
            <a:r>
              <a:rPr lang="en-US" altLang="en-US" sz="2400" u="sng" cap="none" dirty="0" smtClean="0">
                <a:latin typeface="Calibri" panose="020F0502020204030204" pitchFamily="34" charset="0"/>
              </a:rPr>
              <a:t>tates organized by the predominantly African-</a:t>
            </a:r>
            <a:r>
              <a:rPr lang="en-US" altLang="en-US" sz="2400" u="sng" cap="none" dirty="0">
                <a:latin typeface="Calibri" panose="020F0502020204030204" pitchFamily="34" charset="0"/>
              </a:rPr>
              <a:t>A</a:t>
            </a:r>
            <a:r>
              <a:rPr lang="en-US" altLang="en-US" sz="2400" u="sng" cap="none" dirty="0" smtClean="0">
                <a:latin typeface="Calibri" panose="020F0502020204030204" pitchFamily="34" charset="0"/>
              </a:rPr>
              <a:t>merican </a:t>
            </a:r>
            <a:r>
              <a:rPr lang="en-US" altLang="en-US" sz="2400" u="sng" cap="none" dirty="0">
                <a:latin typeface="Calibri" panose="020F0502020204030204" pitchFamily="34" charset="0"/>
              </a:rPr>
              <a:t>P</a:t>
            </a:r>
            <a:r>
              <a:rPr lang="en-US" altLang="en-US" sz="2400" u="sng" cap="none" dirty="0" smtClean="0">
                <a:latin typeface="Calibri" panose="020F0502020204030204" pitchFamily="34" charset="0"/>
              </a:rPr>
              <a:t>ullman porters. </a:t>
            </a:r>
          </a:p>
          <a:p>
            <a:pPr eaLnBrk="1" hangingPunct="1">
              <a:buFontTx/>
              <a:buNone/>
            </a:pPr>
            <a:endParaRPr lang="en-US" altLang="en-US" sz="2400" u="sng" cap="none" dirty="0" smtClean="0">
              <a:latin typeface="Calibri" panose="020F0502020204030204" pitchFamily="34" charset="0"/>
            </a:endParaRPr>
          </a:p>
          <a:p>
            <a:pPr eaLnBrk="1" hangingPunct="1"/>
            <a:r>
              <a:rPr lang="en-US" altLang="en-US" sz="2400" cap="none" dirty="0" smtClean="0">
                <a:latin typeface="Calibri" panose="020F0502020204030204" pitchFamily="34" charset="0"/>
              </a:rPr>
              <a:t>Organized in 1925, it struggled for twelve years before winning its first collective bargaining agreement with the </a:t>
            </a:r>
            <a:r>
              <a:rPr lang="en-US" altLang="en-US" sz="2400" cap="none" dirty="0">
                <a:latin typeface="Calibri" panose="020F0502020204030204" pitchFamily="34" charset="0"/>
              </a:rPr>
              <a:t>P</a:t>
            </a:r>
            <a:r>
              <a:rPr lang="en-US" altLang="en-US" sz="2400" cap="none" dirty="0" smtClean="0">
                <a:latin typeface="Calibri" panose="020F0502020204030204" pitchFamily="34" charset="0"/>
              </a:rPr>
              <a:t>ullman </a:t>
            </a:r>
            <a:r>
              <a:rPr lang="en-US" altLang="en-US" sz="2400" cap="none" dirty="0" smtClean="0">
                <a:latin typeface="Calibri" panose="020F0502020204030204" pitchFamily="34" charset="0"/>
              </a:rPr>
              <a:t>company.</a:t>
            </a:r>
            <a:endParaRPr lang="en-US" altLang="en-US" sz="2400" cap="none" dirty="0">
              <a:latin typeface="Calibri" panose="020F0502020204030204" pitchFamily="34" charset="0"/>
            </a:endParaRPr>
          </a:p>
        </p:txBody>
      </p:sp>
      <p:pic>
        <p:nvPicPr>
          <p:cNvPr id="197636" name="Picture 5" descr="Pullmn_porte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5638800" y="907775"/>
            <a:ext cx="3113088" cy="4200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Pullman_car_interior"/>
          <p:cNvPicPr>
            <a:picLocks noChangeAspect="1" noChangeArrowheads="1"/>
          </p:cNvPicPr>
          <p:nvPr/>
        </p:nvPicPr>
        <p:blipFill>
          <a:blip r:embed="rId3" cstate="print">
            <a:lum contrast="6000"/>
          </a:blip>
          <a:srcRect/>
          <a:stretch>
            <a:fillRect/>
          </a:stretch>
        </p:blipFill>
        <p:spPr bwMode="auto">
          <a:xfrm>
            <a:off x="7601231" y="2925280"/>
            <a:ext cx="3809719" cy="302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9698001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6908"/>
          <a:stretch/>
        </p:blipFill>
        <p:spPr>
          <a:xfrm>
            <a:off x="463826" y="240834"/>
            <a:ext cx="10959548" cy="5185931"/>
          </a:xfrm>
          <a:prstGeom prst="rect">
            <a:avLst/>
          </a:prstGeom>
        </p:spPr>
      </p:pic>
    </p:spTree>
    <p:extLst>
      <p:ext uri="{BB962C8B-B14F-4D97-AF65-F5344CB8AC3E}">
        <p14:creationId xmlns:p14="http://schemas.microsoft.com/office/powerpoint/2010/main" val="41432068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boweryboyshistory.com/wp-content/uploads/2016/12/Lewis-Hine-Some-of-Newarks-small-newsboys.-Newark-New-Jersey-19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055" y="1141345"/>
            <a:ext cx="7015992" cy="5007664"/>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s://i.ytimg.com/vi/tSv1J9-1mj8/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18" y="154679"/>
            <a:ext cx="4515448" cy="253994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ttps://images-na.ssl-images-amazon.com/images/M/MV5BMjVjNWM5MjgtYzdhMy00N2E4LWJlMmYtM2JmMDFjNGFjZDk3XkEyXkFqcGdeQXVyNTAyODkwOQ@@._V1_UY1200_CR90,0,630,1200_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08" y="2884048"/>
            <a:ext cx="1997075" cy="380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086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11282" y="287482"/>
            <a:ext cx="8229600" cy="1143000"/>
          </a:xfrm>
        </p:spPr>
        <p:txBody>
          <a:bodyPr/>
          <a:lstStyle/>
          <a:p>
            <a:pPr algn="l"/>
            <a:r>
              <a:rPr lang="en-US" altLang="en-US" dirty="0" smtClean="0">
                <a:solidFill>
                  <a:srgbClr val="C00000"/>
                </a:solidFill>
              </a:rPr>
              <a:t>Newsboys Strike</a:t>
            </a:r>
          </a:p>
        </p:txBody>
      </p:sp>
      <p:sp>
        <p:nvSpPr>
          <p:cNvPr id="3" name="Content Placeholder 2"/>
          <p:cNvSpPr>
            <a:spLocks noGrp="1"/>
          </p:cNvSpPr>
          <p:nvPr>
            <p:ph idx="4294967295"/>
          </p:nvPr>
        </p:nvSpPr>
        <p:spPr>
          <a:xfrm>
            <a:off x="654627" y="1077191"/>
            <a:ext cx="5808518" cy="4856018"/>
          </a:xfrm>
          <a:prstGeom prst="rect">
            <a:avLst/>
          </a:prstGeom>
        </p:spPr>
        <p:txBody>
          <a:bodyPr rtlCol="0">
            <a:normAutofit/>
          </a:bodyPr>
          <a:lstStyle/>
          <a:p>
            <a:pPr>
              <a:defRPr/>
            </a:pPr>
            <a:endParaRPr lang="en-US" dirty="0" smtClean="0">
              <a:solidFill>
                <a:schemeClr val="accent4">
                  <a:lumMod val="50000"/>
                </a:schemeClr>
              </a:solidFill>
            </a:endParaRPr>
          </a:p>
          <a:p>
            <a:pPr>
              <a:buNone/>
              <a:defRPr/>
            </a:pPr>
            <a:r>
              <a:rPr lang="en-US" cap="none" dirty="0" smtClean="0">
                <a:solidFill>
                  <a:schemeClr val="accent4">
                    <a:lumMod val="50000"/>
                  </a:schemeClr>
                </a:solidFill>
              </a:rPr>
              <a:t>The newsboys strike was a</a:t>
            </a:r>
          </a:p>
          <a:p>
            <a:pPr>
              <a:buNone/>
              <a:defRPr/>
            </a:pPr>
            <a:r>
              <a:rPr lang="en-US" cap="none" dirty="0" smtClean="0">
                <a:solidFill>
                  <a:schemeClr val="accent4">
                    <a:lumMod val="50000"/>
                  </a:schemeClr>
                </a:solidFill>
              </a:rPr>
              <a:t>General strike of newsboys</a:t>
            </a:r>
          </a:p>
          <a:p>
            <a:pPr>
              <a:buNone/>
              <a:defRPr/>
            </a:pPr>
            <a:r>
              <a:rPr lang="en-US" cap="none" dirty="0" smtClean="0">
                <a:solidFill>
                  <a:schemeClr val="accent4">
                    <a:lumMod val="50000"/>
                  </a:schemeClr>
                </a:solidFill>
              </a:rPr>
              <a:t>In cities throughout New</a:t>
            </a:r>
          </a:p>
          <a:p>
            <a:pPr>
              <a:buNone/>
              <a:defRPr/>
            </a:pPr>
            <a:r>
              <a:rPr lang="en-US" cap="none" dirty="0" smtClean="0">
                <a:solidFill>
                  <a:schemeClr val="accent4">
                    <a:lumMod val="50000"/>
                  </a:schemeClr>
                </a:solidFill>
              </a:rPr>
              <a:t>England.</a:t>
            </a:r>
          </a:p>
          <a:p>
            <a:pPr>
              <a:buNone/>
              <a:defRPr/>
            </a:pPr>
            <a:endParaRPr lang="en-US" cap="none" dirty="0" smtClean="0">
              <a:solidFill>
                <a:schemeClr val="accent4">
                  <a:lumMod val="50000"/>
                </a:schemeClr>
              </a:solidFill>
            </a:endParaRPr>
          </a:p>
          <a:p>
            <a:pPr>
              <a:buNone/>
              <a:defRPr/>
            </a:pPr>
            <a:r>
              <a:rPr lang="en-US" cap="none" dirty="0" smtClean="0">
                <a:solidFill>
                  <a:schemeClr val="accent4">
                    <a:lumMod val="50000"/>
                  </a:schemeClr>
                </a:solidFill>
              </a:rPr>
              <a:t>The strike took place from</a:t>
            </a:r>
          </a:p>
          <a:p>
            <a:pPr>
              <a:buNone/>
              <a:defRPr/>
            </a:pPr>
            <a:r>
              <a:rPr lang="en-US" cap="none" dirty="0" smtClean="0">
                <a:solidFill>
                  <a:schemeClr val="accent4">
                    <a:lumMod val="50000"/>
                  </a:schemeClr>
                </a:solidFill>
              </a:rPr>
              <a:t>July through august of 1899.</a:t>
            </a:r>
            <a:endParaRPr lang="en-US" cap="none" dirty="0">
              <a:solidFill>
                <a:schemeClr val="accent4">
                  <a:lumMod val="50000"/>
                </a:schemeClr>
              </a:solidFill>
            </a:endParaRPr>
          </a:p>
        </p:txBody>
      </p:sp>
      <p:pic>
        <p:nvPicPr>
          <p:cNvPr id="52228" name="Picture 2" descr="http://4.bp.blogspot.com/_eBmZxGKu5SA/ScECqg6uVQI/AAAAAAAAB8A/ccmuyzpjgak/s320/a+6+year+old+newsboy+St+Louis+1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311" y="287482"/>
            <a:ext cx="5285272" cy="581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0862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outreachmilitary.com/other_wars_files/image004.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441613" y="-1737958"/>
            <a:ext cx="11939154" cy="9471877"/>
          </a:xfrm>
          <a:prstGeom prst="rect">
            <a:avLst/>
          </a:prstGeom>
          <a:noFill/>
        </p:spPr>
      </p:pic>
      <p:sp>
        <p:nvSpPr>
          <p:cNvPr id="56323" name="Title 1"/>
          <p:cNvSpPr>
            <a:spLocks noGrp="1"/>
          </p:cNvSpPr>
          <p:nvPr>
            <p:ph type="title"/>
          </p:nvPr>
        </p:nvSpPr>
        <p:spPr>
          <a:xfrm>
            <a:off x="902868" y="-1737958"/>
            <a:ext cx="10396882" cy="1151965"/>
          </a:xfrm>
        </p:spPr>
        <p:txBody>
          <a:bodyPr/>
          <a:lstStyle/>
          <a:p>
            <a:r>
              <a:rPr lang="en-US" altLang="en-US" dirty="0" smtClean="0"/>
              <a:t>Cause of the strike</a:t>
            </a:r>
          </a:p>
        </p:txBody>
      </p:sp>
      <p:sp>
        <p:nvSpPr>
          <p:cNvPr id="56324" name="Content Placeholder 2"/>
          <p:cNvSpPr>
            <a:spLocks noGrp="1"/>
          </p:cNvSpPr>
          <p:nvPr>
            <p:ph idx="4294967295"/>
          </p:nvPr>
        </p:nvSpPr>
        <p:spPr>
          <a:xfrm>
            <a:off x="355399" y="-381031"/>
            <a:ext cx="5548745" cy="5413663"/>
          </a:xfrm>
          <a:prstGeom prst="rect">
            <a:avLst/>
          </a:prstGeom>
        </p:spPr>
        <p:txBody>
          <a:bodyPr>
            <a:normAutofit fontScale="92500"/>
          </a:bodyPr>
          <a:lstStyle/>
          <a:p>
            <a:r>
              <a:rPr lang="en-US" altLang="en-US" sz="2800" cap="none" dirty="0" smtClean="0">
                <a:latin typeface="Calibri" panose="020F0502020204030204" pitchFamily="34" charset="0"/>
              </a:rPr>
              <a:t>In 1898, the </a:t>
            </a:r>
            <a:r>
              <a:rPr lang="en-US" altLang="en-US" sz="2800" cap="none" dirty="0" smtClean="0">
                <a:solidFill>
                  <a:srgbClr val="FF0000"/>
                </a:solidFill>
                <a:latin typeface="Calibri" panose="020F0502020204030204" pitchFamily="34" charset="0"/>
              </a:rPr>
              <a:t>Spanish-American </a:t>
            </a:r>
            <a:r>
              <a:rPr lang="en-US" altLang="en-US" sz="2800" cap="none" dirty="0" smtClean="0">
                <a:solidFill>
                  <a:srgbClr val="FF0000"/>
                </a:solidFill>
                <a:latin typeface="Calibri" panose="020F0502020204030204" pitchFamily="34" charset="0"/>
              </a:rPr>
              <a:t>War </a:t>
            </a:r>
            <a:r>
              <a:rPr lang="en-US" altLang="en-US" sz="2800" cap="none" dirty="0" smtClean="0">
                <a:latin typeface="Calibri" panose="020F0502020204030204" pitchFamily="34" charset="0"/>
              </a:rPr>
              <a:t>increased newspaper sales. Several </a:t>
            </a:r>
            <a:r>
              <a:rPr lang="en-US" altLang="en-US" sz="2800" u="sng" cap="none" dirty="0" smtClean="0">
                <a:latin typeface="Calibri" panose="020F0502020204030204" pitchFamily="34" charset="0"/>
              </a:rPr>
              <a:t>publishers raised the cost of a newsboy bundle of 100 newspapers from 50¢ to 60¢.</a:t>
            </a:r>
          </a:p>
          <a:p>
            <a:endParaRPr lang="en-US" altLang="en-US" sz="2800" cap="none" dirty="0" smtClean="0">
              <a:latin typeface="Calibri" panose="020F0502020204030204" pitchFamily="34" charset="0"/>
            </a:endParaRPr>
          </a:p>
          <a:p>
            <a:r>
              <a:rPr lang="en-US" altLang="en-US" sz="2800" cap="none" dirty="0" smtClean="0">
                <a:latin typeface="Calibri" panose="020F0502020204030204" pitchFamily="34" charset="0"/>
              </a:rPr>
              <a:t>After the war, many papers reduced the cost back to previous levels, with the exceptions of the </a:t>
            </a:r>
            <a:r>
              <a:rPr lang="en-US" altLang="en-US" sz="2800" i="1" cap="none" dirty="0">
                <a:latin typeface="Calibri" panose="020F0502020204030204" pitchFamily="34" charset="0"/>
              </a:rPr>
              <a:t>N</a:t>
            </a:r>
            <a:r>
              <a:rPr lang="en-US" altLang="en-US" sz="2800" i="1" cap="none" dirty="0" smtClean="0">
                <a:latin typeface="Calibri" panose="020F0502020204030204" pitchFamily="34" charset="0"/>
              </a:rPr>
              <a:t>ew </a:t>
            </a:r>
            <a:r>
              <a:rPr lang="en-US" altLang="en-US" sz="2800" i="1" cap="none" dirty="0">
                <a:latin typeface="Calibri" panose="020F0502020204030204" pitchFamily="34" charset="0"/>
              </a:rPr>
              <a:t>Y</a:t>
            </a:r>
            <a:r>
              <a:rPr lang="en-US" altLang="en-US" sz="2800" i="1" cap="none" dirty="0" smtClean="0">
                <a:latin typeface="Calibri" panose="020F0502020204030204" pitchFamily="34" charset="0"/>
              </a:rPr>
              <a:t>ork </a:t>
            </a:r>
            <a:r>
              <a:rPr lang="en-US" altLang="en-US" sz="2800" i="1" cap="none" dirty="0">
                <a:latin typeface="Calibri" panose="020F0502020204030204" pitchFamily="34" charset="0"/>
              </a:rPr>
              <a:t>W</a:t>
            </a:r>
            <a:r>
              <a:rPr lang="en-US" altLang="en-US" sz="2800" i="1" cap="none" dirty="0" smtClean="0">
                <a:latin typeface="Calibri" panose="020F0502020204030204" pitchFamily="34" charset="0"/>
              </a:rPr>
              <a:t>orld</a:t>
            </a:r>
            <a:r>
              <a:rPr lang="en-US" altLang="en-US" sz="2800" cap="none" dirty="0" smtClean="0">
                <a:latin typeface="Calibri" panose="020F0502020204030204" pitchFamily="34" charset="0"/>
              </a:rPr>
              <a:t> and the </a:t>
            </a:r>
            <a:r>
              <a:rPr lang="en-US" altLang="en-US" sz="2800" i="1" cap="none" dirty="0">
                <a:latin typeface="Calibri" panose="020F0502020204030204" pitchFamily="34" charset="0"/>
              </a:rPr>
              <a:t>N</a:t>
            </a:r>
            <a:r>
              <a:rPr lang="en-US" altLang="en-US" sz="2800" i="1" cap="none" dirty="0" smtClean="0">
                <a:latin typeface="Calibri" panose="020F0502020204030204" pitchFamily="34" charset="0"/>
              </a:rPr>
              <a:t>ew </a:t>
            </a:r>
            <a:r>
              <a:rPr lang="en-US" altLang="en-US" sz="2800" i="1" cap="none" dirty="0">
                <a:latin typeface="Calibri" panose="020F0502020204030204" pitchFamily="34" charset="0"/>
              </a:rPr>
              <a:t>Y</a:t>
            </a:r>
            <a:r>
              <a:rPr lang="en-US" altLang="en-US" sz="2800" i="1" cap="none" dirty="0" smtClean="0">
                <a:latin typeface="Calibri" panose="020F0502020204030204" pitchFamily="34" charset="0"/>
              </a:rPr>
              <a:t>ork </a:t>
            </a:r>
            <a:r>
              <a:rPr lang="en-US" altLang="en-US" sz="2800" i="1" cap="none" dirty="0">
                <a:latin typeface="Calibri" panose="020F0502020204030204" pitchFamily="34" charset="0"/>
              </a:rPr>
              <a:t>M</a:t>
            </a:r>
            <a:r>
              <a:rPr lang="en-US" altLang="en-US" sz="2800" i="1" cap="none" dirty="0" smtClean="0">
                <a:latin typeface="Calibri" panose="020F0502020204030204" pitchFamily="34" charset="0"/>
              </a:rPr>
              <a:t>orning </a:t>
            </a:r>
            <a:r>
              <a:rPr lang="en-US" altLang="en-US" sz="2800" i="1" cap="none" dirty="0">
                <a:latin typeface="Calibri" panose="020F0502020204030204" pitchFamily="34" charset="0"/>
              </a:rPr>
              <a:t>J</a:t>
            </a:r>
            <a:r>
              <a:rPr lang="en-US" altLang="en-US" sz="2800" i="1" cap="none" dirty="0" smtClean="0">
                <a:latin typeface="Calibri" panose="020F0502020204030204" pitchFamily="34" charset="0"/>
              </a:rPr>
              <a:t>ournal</a:t>
            </a:r>
            <a:r>
              <a:rPr lang="en-US" altLang="en-US" sz="2800" u="sng" cap="none" dirty="0" smtClean="0">
                <a:latin typeface="Calibri" panose="020F0502020204030204" pitchFamily="34" charset="0"/>
              </a:rPr>
              <a:t>.</a:t>
            </a:r>
          </a:p>
          <a:p>
            <a:pPr>
              <a:buFont typeface="Arial" panose="020B0604020202020204" pitchFamily="34" charset="0"/>
              <a:buNone/>
            </a:pPr>
            <a:endParaRPr lang="en-US" altLang="en-US" sz="2800" cap="none" dirty="0" smtClean="0">
              <a:latin typeface="Calibri" panose="020F0502020204030204" pitchFamily="34" charset="0"/>
            </a:endParaRPr>
          </a:p>
        </p:txBody>
      </p:sp>
      <p:pic>
        <p:nvPicPr>
          <p:cNvPr id="5" name="Picture 4" descr="http://www.everywritersresource.com/writingsense/wp-content/uploads/2009/12/JosephPulitzerPinceNeznpsg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575" y="-381031"/>
            <a:ext cx="2078181" cy="304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4294967295"/>
          </p:nvPr>
        </p:nvSpPr>
        <p:spPr>
          <a:xfrm>
            <a:off x="7267575" y="2122498"/>
            <a:ext cx="4419600" cy="4525962"/>
          </a:xfrm>
          <a:prstGeom prst="rect">
            <a:avLst/>
          </a:prstGeom>
        </p:spPr>
        <p:txBody>
          <a:bodyPr rtlCol="0">
            <a:normAutofit/>
          </a:bodyPr>
          <a:lstStyle/>
          <a:p>
            <a:pPr>
              <a:defRPr/>
            </a:pPr>
            <a:r>
              <a:rPr lang="en-US" u="sng" dirty="0" smtClean="0">
                <a:solidFill>
                  <a:srgbClr val="002060"/>
                </a:solidFill>
              </a:rPr>
              <a:t>Published by </a:t>
            </a:r>
            <a:br>
              <a:rPr lang="en-US" u="sng" dirty="0" smtClean="0">
                <a:solidFill>
                  <a:srgbClr val="002060"/>
                </a:solidFill>
              </a:rPr>
            </a:br>
            <a:r>
              <a:rPr lang="en-US" u="sng" dirty="0" smtClean="0">
                <a:solidFill>
                  <a:srgbClr val="002060"/>
                </a:solidFill>
              </a:rPr>
              <a:t>Joseph Pulitzer</a:t>
            </a:r>
          </a:p>
          <a:p>
            <a:pPr>
              <a:defRPr/>
            </a:pPr>
            <a:r>
              <a:rPr lang="en-US" dirty="0" smtClean="0">
                <a:solidFill>
                  <a:srgbClr val="002060"/>
                </a:solidFill>
              </a:rPr>
              <a:t>The strike lasted two weeks, causing Pulitzer's </a:t>
            </a:r>
            <a:r>
              <a:rPr lang="en-US" i="1" dirty="0" smtClean="0">
                <a:solidFill>
                  <a:srgbClr val="002060"/>
                </a:solidFill>
              </a:rPr>
              <a:t>New York World</a:t>
            </a:r>
            <a:r>
              <a:rPr lang="en-US" dirty="0" smtClean="0">
                <a:solidFill>
                  <a:srgbClr val="002060"/>
                </a:solidFill>
              </a:rPr>
              <a:t> to reduce its circulation from 360,000 to 125,000.</a:t>
            </a:r>
          </a:p>
          <a:p>
            <a:pPr>
              <a:buNone/>
              <a:defRPr/>
            </a:pPr>
            <a:r>
              <a:rPr lang="en-US" dirty="0"/>
              <a:t> </a:t>
            </a:r>
            <a:r>
              <a:rPr lang="en-US" dirty="0" smtClean="0"/>
              <a:t> </a:t>
            </a:r>
            <a:endParaRPr lang="en-US" dirty="0"/>
          </a:p>
        </p:txBody>
      </p:sp>
    </p:spTree>
    <p:extLst>
      <p:ext uri="{BB962C8B-B14F-4D97-AF65-F5344CB8AC3E}">
        <p14:creationId xmlns:p14="http://schemas.microsoft.com/office/powerpoint/2010/main" val="35887991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789710" y="124691"/>
            <a:ext cx="10396882" cy="1151965"/>
          </a:xfrm>
        </p:spPr>
        <p:txBody>
          <a:bodyPr/>
          <a:lstStyle/>
          <a:p>
            <a:r>
              <a:rPr lang="en-US" altLang="en-US" dirty="0" smtClean="0"/>
              <a:t>The End of the Strike</a:t>
            </a:r>
          </a:p>
        </p:txBody>
      </p:sp>
      <p:sp>
        <p:nvSpPr>
          <p:cNvPr id="58371" name="Content Placeholder 2"/>
          <p:cNvSpPr>
            <a:spLocks noGrp="1"/>
          </p:cNvSpPr>
          <p:nvPr>
            <p:ph idx="4294967295"/>
          </p:nvPr>
        </p:nvSpPr>
        <p:spPr>
          <a:xfrm>
            <a:off x="1212273" y="1091047"/>
            <a:ext cx="4159827" cy="4166754"/>
          </a:xfrm>
          <a:prstGeom prst="rect">
            <a:avLst/>
          </a:prstGeom>
        </p:spPr>
        <p:txBody>
          <a:bodyPr>
            <a:normAutofit lnSpcReduction="10000"/>
          </a:bodyPr>
          <a:lstStyle/>
          <a:p>
            <a:r>
              <a:rPr lang="en-US" altLang="en-US" sz="2800" cap="none" dirty="0" smtClean="0">
                <a:latin typeface="Calibri" panose="020F0502020204030204" pitchFamily="34" charset="0"/>
              </a:rPr>
              <a:t>At the end of the strike, </a:t>
            </a:r>
            <a:r>
              <a:rPr lang="en-US" altLang="en-US" sz="2800" u="sng" cap="none" dirty="0" smtClean="0">
                <a:latin typeface="Calibri" panose="020F0502020204030204" pitchFamily="34" charset="0"/>
              </a:rPr>
              <a:t>the newspapers did not lower their prices</a:t>
            </a:r>
          </a:p>
          <a:p>
            <a:r>
              <a:rPr lang="en-US" altLang="en-US" sz="2800" cap="none" dirty="0" smtClean="0">
                <a:latin typeface="Calibri" panose="020F0502020204030204" pitchFamily="34" charset="0"/>
              </a:rPr>
              <a:t> They compromised by </a:t>
            </a:r>
            <a:r>
              <a:rPr lang="en-US" altLang="en-US" sz="2800" u="sng" cap="none" dirty="0" smtClean="0">
                <a:latin typeface="Calibri" panose="020F0502020204030204" pitchFamily="34" charset="0"/>
              </a:rPr>
              <a:t>agreeing to buy back the newsboys' unsold newspapers</a:t>
            </a:r>
            <a:r>
              <a:rPr lang="en-US" altLang="en-US" sz="2800" cap="none" dirty="0" smtClean="0">
                <a:latin typeface="Calibri" panose="020F0502020204030204" pitchFamily="34" charset="0"/>
              </a:rPr>
              <a:t>. After that the union disbanded.</a:t>
            </a:r>
          </a:p>
        </p:txBody>
      </p:sp>
      <p:pic>
        <p:nvPicPr>
          <p:cNvPr id="1026" name="Picture 2" descr="Image result for news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370" y="1225415"/>
            <a:ext cx="6140475" cy="40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3756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8" y="102704"/>
            <a:ext cx="10396882" cy="1151965"/>
          </a:xfrm>
        </p:spPr>
        <p:txBody>
          <a:bodyPr/>
          <a:lstStyle/>
          <a:p>
            <a:r>
              <a:rPr lang="en-US" dirty="0" smtClean="0"/>
              <a:t>The west</a:t>
            </a:r>
            <a:endParaRPr lang="en-US" dirty="0"/>
          </a:p>
        </p:txBody>
      </p:sp>
      <p:sp>
        <p:nvSpPr>
          <p:cNvPr id="3" name="Content Placeholder 2"/>
          <p:cNvSpPr>
            <a:spLocks noGrp="1"/>
          </p:cNvSpPr>
          <p:nvPr>
            <p:ph sz="quarter" idx="13"/>
          </p:nvPr>
        </p:nvSpPr>
        <p:spPr>
          <a:xfrm>
            <a:off x="513523" y="1060174"/>
            <a:ext cx="10764077" cy="2637183"/>
          </a:xfrm>
        </p:spPr>
        <p:txBody>
          <a:bodyPr>
            <a:normAutofit/>
          </a:bodyPr>
          <a:lstStyle/>
          <a:p>
            <a:r>
              <a:rPr lang="en-US" sz="2400" cap="none" dirty="0" smtClean="0">
                <a:latin typeface="Calibri" panose="020F0502020204030204" pitchFamily="34" charset="0"/>
              </a:rPr>
              <a:t>The Far West was a composite of many lands.  The </a:t>
            </a:r>
            <a:r>
              <a:rPr lang="en-US" sz="2400" u="sng" cap="none" dirty="0" smtClean="0">
                <a:latin typeface="Calibri" panose="020F0502020204030204" pitchFamily="34" charset="0"/>
              </a:rPr>
              <a:t>land varied</a:t>
            </a:r>
            <a:r>
              <a:rPr lang="en-US" sz="2400" cap="none" dirty="0" smtClean="0">
                <a:latin typeface="Calibri" panose="020F0502020204030204" pitchFamily="34" charset="0"/>
              </a:rPr>
              <a:t> from arid to wet and lush, plains, and mountains.</a:t>
            </a:r>
          </a:p>
          <a:p>
            <a:r>
              <a:rPr lang="en-US" sz="2400" cap="none" dirty="0" smtClean="0">
                <a:latin typeface="Calibri" panose="020F0502020204030204" pitchFamily="34" charset="0"/>
              </a:rPr>
              <a:t>The West also contained </a:t>
            </a:r>
            <a:r>
              <a:rPr lang="en-US" sz="2400" u="sng" cap="none" dirty="0" smtClean="0">
                <a:latin typeface="Calibri" panose="020F0502020204030204" pitchFamily="34" charset="0"/>
              </a:rPr>
              <a:t>many different peoples</a:t>
            </a:r>
            <a:r>
              <a:rPr lang="en-US" sz="2400" cap="none" dirty="0" smtClean="0">
                <a:latin typeface="Calibri" panose="020F0502020204030204" pitchFamily="34" charset="0"/>
              </a:rPr>
              <a:t>.</a:t>
            </a:r>
          </a:p>
          <a:p>
            <a:r>
              <a:rPr lang="en-US" sz="2400" u="sng" cap="none" dirty="0" smtClean="0">
                <a:latin typeface="Calibri" panose="020F0502020204030204" pitchFamily="34" charset="0"/>
              </a:rPr>
              <a:t>By the mid-1840’s many white American migrants had settled in the West.  Farmers, ranchers, and miners found opportunity.</a:t>
            </a:r>
            <a:endParaRPr lang="en-US" sz="2400" u="sng" cap="none" dirty="0">
              <a:latin typeface="Calibri" panose="020F0502020204030204" pitchFamily="34" charset="0"/>
            </a:endParaRPr>
          </a:p>
        </p:txBody>
      </p:sp>
      <p:pic>
        <p:nvPicPr>
          <p:cNvPr id="6146" name="Picture 2" descr="Image result for the old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557" y="3686214"/>
            <a:ext cx="5701886" cy="307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19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11035" y="176348"/>
            <a:ext cx="10396882" cy="1151965"/>
          </a:xfrm>
          <a:extLst>
            <a:ext uri="{909E8E84-426E-40DD-AFC4-6F175D3DCCD1}">
              <a14:hiddenFill xmlns:a14="http://schemas.microsoft.com/office/drawing/2010/main">
                <a:solidFill>
                  <a:srgbClr val="FFFFFF"/>
                </a:solidFill>
              </a14:hiddenFill>
            </a:ext>
          </a:extLst>
        </p:spPr>
        <p:txBody>
          <a:bodyPr>
            <a:normAutofit/>
          </a:bodyPr>
          <a:lstStyle/>
          <a:p>
            <a:pPr eaLnBrk="1" hangingPunct="1">
              <a:defRPr/>
            </a:pPr>
            <a:r>
              <a:rPr lang="en-US" altLang="en-US" dirty="0" smtClean="0"/>
              <a:t>2. ANDREW CARNEGIE-Steel</a:t>
            </a:r>
          </a:p>
        </p:txBody>
      </p:sp>
      <p:sp>
        <p:nvSpPr>
          <p:cNvPr id="68611" name="Rectangle 3"/>
          <p:cNvSpPr>
            <a:spLocks noGrp="1" noChangeArrowheads="1"/>
          </p:cNvSpPr>
          <p:nvPr>
            <p:ph type="body" idx="4294967295"/>
          </p:nvPr>
        </p:nvSpPr>
        <p:spPr>
          <a:xfrm>
            <a:off x="278295" y="1099930"/>
            <a:ext cx="7457661" cy="5002696"/>
          </a:xfrm>
        </p:spPr>
        <p:txBody>
          <a:bodyPr/>
          <a:lstStyle/>
          <a:p>
            <a:pPr eaLnBrk="1" hangingPunct="1">
              <a:lnSpc>
                <a:spcPct val="80000"/>
              </a:lnSpc>
            </a:pPr>
            <a:r>
              <a:rPr lang="en-US" altLang="en-US" sz="2400" b="1" cap="none" dirty="0" smtClean="0">
                <a:latin typeface="Calibri" panose="020F0502020204030204" pitchFamily="34" charset="0"/>
              </a:rPr>
              <a:t>Andrew </a:t>
            </a:r>
            <a:r>
              <a:rPr lang="en-US" altLang="en-US" sz="2400" b="1" cap="none" dirty="0">
                <a:latin typeface="Calibri" panose="020F0502020204030204" pitchFamily="34" charset="0"/>
              </a:rPr>
              <a:t>C</a:t>
            </a:r>
            <a:r>
              <a:rPr lang="en-US" altLang="en-US" sz="2400" b="1" cap="none" dirty="0" smtClean="0">
                <a:latin typeface="Calibri" panose="020F0502020204030204" pitchFamily="34" charset="0"/>
              </a:rPr>
              <a:t>arnegie (1835 - 1919) </a:t>
            </a:r>
          </a:p>
          <a:p>
            <a:pPr eaLnBrk="1" hangingPunct="1">
              <a:lnSpc>
                <a:spcPct val="80000"/>
              </a:lnSpc>
            </a:pPr>
            <a:r>
              <a:rPr lang="en-US" altLang="en-US" sz="2400" b="1" i="1" cap="none" dirty="0" smtClean="0">
                <a:latin typeface="Calibri" panose="020F0502020204030204" pitchFamily="34" charset="0"/>
              </a:rPr>
              <a:t>$297.8 billion</a:t>
            </a:r>
            <a:r>
              <a:rPr lang="en-US" altLang="en-US" sz="2400" cap="none" dirty="0" smtClean="0">
                <a:latin typeface="Calibri" panose="020F0502020204030204" pitchFamily="34" charset="0"/>
              </a:rPr>
              <a:t/>
            </a:r>
            <a:br>
              <a:rPr lang="en-US" altLang="en-US" sz="2400" cap="none" dirty="0" smtClean="0">
                <a:latin typeface="Calibri" panose="020F0502020204030204" pitchFamily="34" charset="0"/>
              </a:rPr>
            </a:br>
            <a:r>
              <a:rPr lang="en-US" altLang="en-US" sz="2400" cap="none" dirty="0" smtClean="0">
                <a:latin typeface="Calibri" panose="020F0502020204030204" pitchFamily="34" charset="0"/>
              </a:rPr>
              <a:t/>
            </a:r>
            <a:br>
              <a:rPr lang="en-US" altLang="en-US" sz="2400" cap="none" dirty="0" smtClean="0">
                <a:latin typeface="Calibri" panose="020F0502020204030204" pitchFamily="34" charset="0"/>
              </a:rPr>
            </a:br>
            <a:r>
              <a:rPr lang="en-US" altLang="en-US" sz="2400" cap="none" dirty="0" smtClean="0">
                <a:latin typeface="Calibri" panose="020F0502020204030204" pitchFamily="34" charset="0"/>
              </a:rPr>
              <a:t>Steel wasn’t a bad business pursuit in the late 1800s.  It paid off for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ndrew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arnegie and continued to pay handsomely through philanthropy long after his death. A self-made man from humble beginnings,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arnegie worked hard from childhood. </a:t>
            </a:r>
          </a:p>
          <a:p>
            <a:pPr eaLnBrk="1" hangingPunct="1">
              <a:lnSpc>
                <a:spcPct val="80000"/>
              </a:lnSpc>
            </a:pPr>
            <a:r>
              <a:rPr lang="en-US" altLang="en-US" sz="2400" cap="none" dirty="0" smtClean="0">
                <a:latin typeface="Calibri" panose="020F0502020204030204" pitchFamily="34" charset="0"/>
              </a:rPr>
              <a:t>Even if today’s wealth seekers don’t necessarily follow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arnegie’s principles for philanthropy, they do still highly regard his formulas for acquiring the means.</a:t>
            </a:r>
            <a:br>
              <a:rPr lang="en-US" altLang="en-US" sz="2400" cap="none" dirty="0" smtClean="0">
                <a:latin typeface="Calibri" panose="020F0502020204030204" pitchFamily="34" charset="0"/>
              </a:rPr>
            </a:br>
            <a:endParaRPr lang="en-US" altLang="en-US" sz="2400" cap="none" dirty="0">
              <a:latin typeface="Calibri" panose="020F0502020204030204" pitchFamily="34" charset="0"/>
            </a:endParaRPr>
          </a:p>
        </p:txBody>
      </p:sp>
      <p:pic>
        <p:nvPicPr>
          <p:cNvPr id="68612"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914400"/>
            <a:ext cx="373618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444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5" y="102704"/>
            <a:ext cx="10396882" cy="1151965"/>
          </a:xfrm>
        </p:spPr>
        <p:txBody>
          <a:bodyPr/>
          <a:lstStyle/>
          <a:p>
            <a:r>
              <a:rPr lang="en-US" dirty="0" smtClean="0"/>
              <a:t>Homestead act</a:t>
            </a:r>
            <a:endParaRPr lang="en-US" dirty="0"/>
          </a:p>
        </p:txBody>
      </p:sp>
      <p:sp>
        <p:nvSpPr>
          <p:cNvPr id="3" name="Content Placeholder 2"/>
          <p:cNvSpPr>
            <a:spLocks noGrp="1"/>
          </p:cNvSpPr>
          <p:nvPr>
            <p:ph sz="quarter" idx="13"/>
          </p:nvPr>
        </p:nvSpPr>
        <p:spPr>
          <a:xfrm>
            <a:off x="685800" y="1060174"/>
            <a:ext cx="5012635" cy="4314411"/>
          </a:xfrm>
        </p:spPr>
        <p:txBody>
          <a:bodyPr>
            <a:normAutofit fontScale="92500" lnSpcReduction="10000"/>
          </a:bodyPr>
          <a:lstStyle/>
          <a:p>
            <a:r>
              <a:rPr lang="en-US" sz="2400" cap="none" dirty="0" smtClean="0">
                <a:latin typeface="Calibri" panose="020F0502020204030204" pitchFamily="34" charset="0"/>
              </a:rPr>
              <a:t>The </a:t>
            </a:r>
            <a:r>
              <a:rPr lang="en-US" sz="2400" b="1" cap="none" dirty="0">
                <a:latin typeface="Calibri" panose="020F0502020204030204" pitchFamily="34" charset="0"/>
              </a:rPr>
              <a:t>H</a:t>
            </a:r>
            <a:r>
              <a:rPr lang="en-US" sz="2400" b="1" cap="none" dirty="0" smtClean="0">
                <a:latin typeface="Calibri" panose="020F0502020204030204" pitchFamily="34" charset="0"/>
              </a:rPr>
              <a:t>omestead </a:t>
            </a:r>
            <a:r>
              <a:rPr lang="en-US" sz="2400" b="1" cap="none" dirty="0">
                <a:latin typeface="Calibri" panose="020F0502020204030204" pitchFamily="34" charset="0"/>
              </a:rPr>
              <a:t>A</a:t>
            </a:r>
            <a:r>
              <a:rPr lang="en-US" sz="2400" b="1" cap="none" dirty="0" smtClean="0">
                <a:latin typeface="Calibri" panose="020F0502020204030204" pitchFamily="34" charset="0"/>
              </a:rPr>
              <a:t>cts</a:t>
            </a:r>
            <a:r>
              <a:rPr lang="en-US" sz="2400" cap="none" dirty="0" smtClean="0">
                <a:latin typeface="Calibri" panose="020F0502020204030204" pitchFamily="34" charset="0"/>
              </a:rPr>
              <a:t> were several laws in the United </a:t>
            </a:r>
            <a:r>
              <a:rPr lang="en-US" sz="2400" cap="none" dirty="0">
                <a:latin typeface="Calibri" panose="020F0502020204030204" pitchFamily="34" charset="0"/>
              </a:rPr>
              <a:t>S</a:t>
            </a:r>
            <a:r>
              <a:rPr lang="en-US" sz="2400" cap="none" dirty="0" smtClean="0">
                <a:latin typeface="Calibri" panose="020F0502020204030204" pitchFamily="34" charset="0"/>
              </a:rPr>
              <a:t>tates by which an </a:t>
            </a:r>
            <a:r>
              <a:rPr lang="en-US" sz="2400" u="sng" cap="none" dirty="0" smtClean="0">
                <a:latin typeface="Calibri" panose="020F0502020204030204" pitchFamily="34" charset="0"/>
              </a:rPr>
              <a:t>applicant could acquire ownership of government land or the public domain, typically called a “Homestead.” </a:t>
            </a:r>
          </a:p>
          <a:p>
            <a:r>
              <a:rPr lang="en-US" sz="2400" cap="none" dirty="0" smtClean="0">
                <a:latin typeface="Calibri" panose="020F0502020204030204" pitchFamily="34" charset="0"/>
              </a:rPr>
              <a:t>In all, more than 270 million acres of public land, or nearly </a:t>
            </a:r>
            <a:r>
              <a:rPr lang="en-US" sz="2400" u="sng" cap="none" dirty="0" smtClean="0">
                <a:latin typeface="Calibri" panose="020F0502020204030204" pitchFamily="34" charset="0"/>
              </a:rPr>
              <a:t>10% of the total area of the U.S., Was given away free to 1.6 million homesteaders</a:t>
            </a:r>
            <a:r>
              <a:rPr lang="en-US" sz="2400" cap="none" dirty="0" smtClean="0">
                <a:latin typeface="Calibri" panose="020F0502020204030204" pitchFamily="34" charset="0"/>
              </a:rPr>
              <a:t>; most of the homesteads were west of the </a:t>
            </a:r>
            <a:r>
              <a:rPr lang="en-US" sz="2400" cap="none" dirty="0">
                <a:latin typeface="Calibri" panose="020F0502020204030204" pitchFamily="34" charset="0"/>
              </a:rPr>
              <a:t>M</a:t>
            </a:r>
            <a:r>
              <a:rPr lang="en-US" sz="2400" cap="none" dirty="0" smtClean="0">
                <a:latin typeface="Calibri" panose="020F0502020204030204" pitchFamily="34" charset="0"/>
              </a:rPr>
              <a:t>ississippi </a:t>
            </a:r>
            <a:r>
              <a:rPr lang="en-US" sz="2400" cap="none" dirty="0" smtClean="0">
                <a:latin typeface="Calibri" panose="020F0502020204030204" pitchFamily="34" charset="0"/>
              </a:rPr>
              <a:t>River</a:t>
            </a:r>
            <a:r>
              <a:rPr lang="en-US" sz="2400" cap="none" dirty="0" smtClean="0">
                <a:latin typeface="Calibri" panose="020F0502020204030204" pitchFamily="34" charset="0"/>
              </a:rPr>
              <a:t>. </a:t>
            </a:r>
            <a:endParaRPr lang="en-US" sz="2400" cap="none" dirty="0">
              <a:latin typeface="Calibri" panose="020F0502020204030204" pitchFamily="34" charset="0"/>
            </a:endParaRPr>
          </a:p>
        </p:txBody>
      </p:sp>
      <p:pic>
        <p:nvPicPr>
          <p:cNvPr id="43010" name="Picture 2" descr="https://tse3.mm.bing.net/th?id=OIP.GgyZXjiMexiWJfFGdln5iAHaDI&amp;pid=15.1&amp;P=0&amp;w=389&amp;h=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228" y="107329"/>
            <a:ext cx="5183245" cy="21985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http://pioneersettler.com/wp-content/uploads/2015/06/homestead-i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849" y="2501002"/>
            <a:ext cx="2722125" cy="366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6182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70" y="0"/>
            <a:ext cx="10396882" cy="1151965"/>
          </a:xfrm>
        </p:spPr>
        <p:txBody>
          <a:bodyPr/>
          <a:lstStyle/>
          <a:p>
            <a:r>
              <a:rPr lang="en-US" dirty="0" smtClean="0"/>
              <a:t>miners</a:t>
            </a:r>
            <a:endParaRPr lang="en-US" dirty="0"/>
          </a:p>
        </p:txBody>
      </p:sp>
      <p:sp>
        <p:nvSpPr>
          <p:cNvPr id="3" name="Content Placeholder 2"/>
          <p:cNvSpPr>
            <a:spLocks noGrp="1"/>
          </p:cNvSpPr>
          <p:nvPr>
            <p:ph sz="quarter" idx="13"/>
          </p:nvPr>
        </p:nvSpPr>
        <p:spPr>
          <a:xfrm>
            <a:off x="4558748" y="106018"/>
            <a:ext cx="6521759" cy="5268568"/>
          </a:xfrm>
        </p:spPr>
        <p:txBody>
          <a:bodyPr>
            <a:normAutofit/>
          </a:bodyPr>
          <a:lstStyle/>
          <a:p>
            <a:r>
              <a:rPr lang="en-US" sz="2400" cap="none" dirty="0" smtClean="0">
                <a:latin typeface="Calibri" panose="020F0502020204030204" pitchFamily="34" charset="0"/>
              </a:rPr>
              <a:t>The first </a:t>
            </a:r>
            <a:r>
              <a:rPr lang="en-US" sz="2400" u="sng" cap="none" dirty="0" smtClean="0">
                <a:latin typeface="Calibri" panose="020F0502020204030204" pitchFamily="34" charset="0"/>
              </a:rPr>
              <a:t>economic boom </a:t>
            </a:r>
            <a:r>
              <a:rPr lang="en-US" sz="2400" cap="none" dirty="0" smtClean="0">
                <a:latin typeface="Calibri" panose="020F0502020204030204" pitchFamily="34" charset="0"/>
              </a:rPr>
              <a:t>in the Far West will be the </a:t>
            </a:r>
            <a:r>
              <a:rPr lang="en-US" sz="2400" u="sng" cap="none" dirty="0" smtClean="0">
                <a:latin typeface="Calibri" panose="020F0502020204030204" pitchFamily="34" charset="0"/>
              </a:rPr>
              <a:t>result of miners</a:t>
            </a:r>
            <a:r>
              <a:rPr lang="en-US" sz="2400" cap="none" dirty="0" smtClean="0">
                <a:latin typeface="Calibri" panose="020F0502020204030204" pitchFamily="34" charset="0"/>
              </a:rPr>
              <a:t>.</a:t>
            </a:r>
          </a:p>
          <a:p>
            <a:r>
              <a:rPr lang="en-US" sz="2400" cap="none" dirty="0" smtClean="0">
                <a:latin typeface="Calibri" panose="020F0502020204030204" pitchFamily="34" charset="0"/>
              </a:rPr>
              <a:t>The California </a:t>
            </a:r>
            <a:r>
              <a:rPr lang="en-US" sz="2400" u="sng" cap="none" dirty="0" smtClean="0">
                <a:latin typeface="Calibri" panose="020F0502020204030204" pitchFamily="34" charset="0"/>
              </a:rPr>
              <a:t>Gold Rush </a:t>
            </a:r>
            <a:r>
              <a:rPr lang="en-US" sz="2400" cap="none" dirty="0" smtClean="0">
                <a:latin typeface="Calibri" panose="020F0502020204030204" pitchFamily="34" charset="0"/>
              </a:rPr>
              <a:t>will bring many who were seeking fortune into the area in 1849.</a:t>
            </a:r>
          </a:p>
          <a:p>
            <a:r>
              <a:rPr lang="en-US" sz="2400" cap="none" dirty="0" smtClean="0">
                <a:latin typeface="Calibri" panose="020F0502020204030204" pitchFamily="34" charset="0"/>
              </a:rPr>
              <a:t>Gold and Silver mining will spur stampedes in to different areas.</a:t>
            </a:r>
          </a:p>
          <a:p>
            <a:r>
              <a:rPr lang="en-US" sz="2400" cap="none" dirty="0" smtClean="0">
                <a:latin typeface="Calibri" panose="020F0502020204030204" pitchFamily="34" charset="0"/>
              </a:rPr>
              <a:t>The less glamorous mining of </a:t>
            </a:r>
            <a:r>
              <a:rPr lang="en-US" sz="2400" u="sng" cap="none" dirty="0" smtClean="0">
                <a:latin typeface="Calibri" panose="020F0502020204030204" pitchFamily="34" charset="0"/>
              </a:rPr>
              <a:t>copper, lead, tin, quartz, and zinc will have significant success</a:t>
            </a:r>
            <a:r>
              <a:rPr lang="en-US" sz="2400" cap="none" dirty="0" smtClean="0">
                <a:latin typeface="Calibri" panose="020F0502020204030204" pitchFamily="34" charset="0"/>
              </a:rPr>
              <a:t>.</a:t>
            </a:r>
            <a:endParaRPr lang="en-US" sz="2400" cap="none" dirty="0">
              <a:latin typeface="Calibri" panose="020F0502020204030204" pitchFamily="34" charset="0"/>
            </a:endParaRPr>
          </a:p>
        </p:txBody>
      </p:sp>
      <p:pic>
        <p:nvPicPr>
          <p:cNvPr id="5122" name="Picture 2" descr="Image result for miners in the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46922"/>
            <a:ext cx="4133267" cy="395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347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Comstock lode</a:t>
            </a:r>
            <a:endParaRPr lang="en-US" dirty="0"/>
          </a:p>
        </p:txBody>
      </p:sp>
      <p:sp>
        <p:nvSpPr>
          <p:cNvPr id="3" name="Content Placeholder 2"/>
          <p:cNvSpPr>
            <a:spLocks noGrp="1"/>
          </p:cNvSpPr>
          <p:nvPr>
            <p:ph sz="quarter" idx="13"/>
          </p:nvPr>
        </p:nvSpPr>
        <p:spPr>
          <a:xfrm>
            <a:off x="659296" y="1732092"/>
            <a:ext cx="5622235" cy="3568778"/>
          </a:xfrm>
        </p:spPr>
        <p:txBody>
          <a:bodyPr>
            <a:normAutofit/>
          </a:bodyPr>
          <a:lstStyle/>
          <a:p>
            <a:r>
              <a:rPr lang="en-US" sz="2400" cap="none" dirty="0" smtClean="0">
                <a:latin typeface="Calibri" panose="020F0502020204030204" pitchFamily="34" charset="0"/>
              </a:rPr>
              <a:t>The </a:t>
            </a:r>
            <a:r>
              <a:rPr lang="en-US" sz="2400" b="1" cap="none" dirty="0">
                <a:latin typeface="Calibri" panose="020F0502020204030204" pitchFamily="34" charset="0"/>
              </a:rPr>
              <a:t>C</a:t>
            </a:r>
            <a:r>
              <a:rPr lang="en-US" sz="2400" b="1" cap="none" dirty="0" smtClean="0">
                <a:latin typeface="Calibri" panose="020F0502020204030204" pitchFamily="34" charset="0"/>
              </a:rPr>
              <a:t>omstock lode</a:t>
            </a:r>
            <a:r>
              <a:rPr lang="en-US" sz="2400" cap="none" dirty="0" smtClean="0">
                <a:latin typeface="Calibri" panose="020F0502020204030204" pitchFamily="34" charset="0"/>
              </a:rPr>
              <a:t> is a lode of silver ore located under the eastern slope of </a:t>
            </a:r>
            <a:r>
              <a:rPr lang="en-US" sz="2400" cap="none" dirty="0">
                <a:latin typeface="Calibri" panose="020F0502020204030204" pitchFamily="34" charset="0"/>
              </a:rPr>
              <a:t>M</a:t>
            </a:r>
            <a:r>
              <a:rPr lang="en-US" sz="2400" cap="none" dirty="0" smtClean="0">
                <a:latin typeface="Calibri" panose="020F0502020204030204" pitchFamily="34" charset="0"/>
              </a:rPr>
              <a:t>ount </a:t>
            </a:r>
            <a:r>
              <a:rPr lang="en-US" sz="2400" cap="none" dirty="0">
                <a:latin typeface="Calibri" panose="020F0502020204030204" pitchFamily="34" charset="0"/>
              </a:rPr>
              <a:t>D</a:t>
            </a:r>
            <a:r>
              <a:rPr lang="en-US" sz="2400" cap="none" dirty="0" smtClean="0">
                <a:latin typeface="Calibri" panose="020F0502020204030204" pitchFamily="34" charset="0"/>
              </a:rPr>
              <a:t>avidson, a peak in the Virginia range in </a:t>
            </a:r>
            <a:r>
              <a:rPr lang="en-US" sz="2400" cap="none" dirty="0">
                <a:latin typeface="Calibri" panose="020F0502020204030204" pitchFamily="34" charset="0"/>
              </a:rPr>
              <a:t>N</a:t>
            </a:r>
            <a:r>
              <a:rPr lang="en-US" sz="2400" cap="none" dirty="0" smtClean="0">
                <a:latin typeface="Calibri" panose="020F0502020204030204" pitchFamily="34" charset="0"/>
              </a:rPr>
              <a:t>evada (then western </a:t>
            </a:r>
            <a:r>
              <a:rPr lang="en-US" sz="2400" cap="none" dirty="0">
                <a:latin typeface="Calibri" panose="020F0502020204030204" pitchFamily="34" charset="0"/>
              </a:rPr>
              <a:t>U</a:t>
            </a:r>
            <a:r>
              <a:rPr lang="en-US" sz="2400" cap="none" dirty="0" smtClean="0">
                <a:latin typeface="Calibri" panose="020F0502020204030204" pitchFamily="34" charset="0"/>
              </a:rPr>
              <a:t>tah territory</a:t>
            </a:r>
            <a:r>
              <a:rPr lang="en-US" sz="2400" u="sng" cap="none" dirty="0" smtClean="0">
                <a:latin typeface="Calibri" panose="020F0502020204030204" pitchFamily="34" charset="0"/>
              </a:rPr>
              <a:t>). It was the first major discovery of silver ore in the United </a:t>
            </a:r>
            <a:r>
              <a:rPr lang="en-US" sz="2400" u="sng" cap="none" dirty="0">
                <a:latin typeface="Calibri" panose="020F0502020204030204" pitchFamily="34" charset="0"/>
              </a:rPr>
              <a:t>S</a:t>
            </a:r>
            <a:r>
              <a:rPr lang="en-US" sz="2400" u="sng" cap="none" dirty="0" smtClean="0">
                <a:latin typeface="Calibri" panose="020F0502020204030204" pitchFamily="34" charset="0"/>
              </a:rPr>
              <a:t>tates, and named after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miner Henry </a:t>
            </a:r>
            <a:r>
              <a:rPr lang="en-US" sz="2400" u="sng" cap="none" dirty="0">
                <a:latin typeface="Calibri" panose="020F0502020204030204" pitchFamily="34" charset="0"/>
              </a:rPr>
              <a:t>C</a:t>
            </a:r>
            <a:r>
              <a:rPr lang="en-US" sz="2400" u="sng" cap="none" dirty="0" smtClean="0">
                <a:latin typeface="Calibri" panose="020F0502020204030204" pitchFamily="34" charset="0"/>
              </a:rPr>
              <a:t>omstock.</a:t>
            </a:r>
            <a:endParaRPr lang="en-US" sz="2400" u="sng" cap="none" dirty="0">
              <a:latin typeface="Calibri" panose="020F0502020204030204" pitchFamily="34" charset="0"/>
            </a:endParaRPr>
          </a:p>
        </p:txBody>
      </p:sp>
      <p:pic>
        <p:nvPicPr>
          <p:cNvPr id="44034" name="Picture 2" descr="https://farm4.staticflickr.com/3012/2932663560_4ff5f68c58_o.jpg"/>
          <p:cNvPicPr>
            <a:picLocks noChangeAspect="1" noChangeArrowheads="1"/>
          </p:cNvPicPr>
          <p:nvPr/>
        </p:nvPicPr>
        <p:blipFill rotWithShape="1">
          <a:blip r:embed="rId2">
            <a:extLst>
              <a:ext uri="{28A0092B-C50C-407E-A947-70E740481C1C}">
                <a14:useLocalDpi xmlns:a14="http://schemas.microsoft.com/office/drawing/2010/main" val="0"/>
              </a:ext>
            </a:extLst>
          </a:blip>
          <a:srcRect l="2676" t="6493" r="7775" b="10903"/>
          <a:stretch/>
        </p:blipFill>
        <p:spPr bwMode="auto">
          <a:xfrm>
            <a:off x="6573076" y="251791"/>
            <a:ext cx="4922808" cy="3405809"/>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s3.amazonaws.com/s3.timetoast.com/public/uploads/photos/3310586/comstock-battle-1865-v31p15.jpg?13565484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876" y="3788717"/>
            <a:ext cx="4297207" cy="24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67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32" y="0"/>
            <a:ext cx="10396882" cy="1151965"/>
          </a:xfrm>
        </p:spPr>
        <p:txBody>
          <a:bodyPr/>
          <a:lstStyle/>
          <a:p>
            <a:r>
              <a:rPr lang="en-US" dirty="0" smtClean="0"/>
              <a:t>Gender disparity</a:t>
            </a:r>
            <a:endParaRPr lang="en-US" dirty="0"/>
          </a:p>
        </p:txBody>
      </p:sp>
      <p:sp>
        <p:nvSpPr>
          <p:cNvPr id="3" name="Content Placeholder 2"/>
          <p:cNvSpPr>
            <a:spLocks noGrp="1"/>
          </p:cNvSpPr>
          <p:nvPr>
            <p:ph sz="quarter" idx="13"/>
          </p:nvPr>
        </p:nvSpPr>
        <p:spPr>
          <a:xfrm>
            <a:off x="672549" y="1042978"/>
            <a:ext cx="5781260" cy="4112117"/>
          </a:xfrm>
        </p:spPr>
        <p:txBody>
          <a:bodyPr>
            <a:normAutofit fontScale="92500"/>
          </a:bodyPr>
          <a:lstStyle/>
          <a:p>
            <a:r>
              <a:rPr lang="en-US" sz="3200" u="sng" cap="none" dirty="0" smtClean="0">
                <a:latin typeface="Calibri" panose="020F0502020204030204" pitchFamily="34" charset="0"/>
              </a:rPr>
              <a:t>Men greatly outnumbered women in the Western Territory.</a:t>
            </a:r>
          </a:p>
          <a:p>
            <a:r>
              <a:rPr lang="en-US" sz="3200" cap="none" dirty="0" smtClean="0">
                <a:latin typeface="Calibri" panose="020F0502020204030204" pitchFamily="34" charset="0"/>
              </a:rPr>
              <a:t>Younger men in particular had difficulty finding women their age.</a:t>
            </a:r>
          </a:p>
          <a:p>
            <a:r>
              <a:rPr lang="en-US" sz="3200" cap="none" dirty="0" smtClean="0">
                <a:latin typeface="Calibri" panose="020F0502020204030204" pitchFamily="34" charset="0"/>
              </a:rPr>
              <a:t>Because of this gender disparity there </a:t>
            </a:r>
            <a:r>
              <a:rPr lang="en-US" sz="3200" u="sng" cap="none" dirty="0" smtClean="0">
                <a:latin typeface="Calibri" panose="020F0502020204030204" pitchFamily="34" charset="0"/>
              </a:rPr>
              <a:t>was a market for prostitutes.</a:t>
            </a:r>
            <a:endParaRPr lang="en-US" sz="3200" u="sng" cap="none" dirty="0">
              <a:latin typeface="Calibri" panose="020F0502020204030204" pitchFamily="34" charset="0"/>
            </a:endParaRPr>
          </a:p>
        </p:txBody>
      </p:sp>
      <p:pic>
        <p:nvPicPr>
          <p:cNvPr id="4098" name="Picture 2" descr="Image result for gender old west"/>
          <p:cNvPicPr>
            <a:picLocks noChangeAspect="1" noChangeArrowheads="1"/>
          </p:cNvPicPr>
          <p:nvPr/>
        </p:nvPicPr>
        <p:blipFill rotWithShape="1">
          <a:blip r:embed="rId2">
            <a:extLst>
              <a:ext uri="{28A0092B-C50C-407E-A947-70E740481C1C}">
                <a14:useLocalDpi xmlns:a14="http://schemas.microsoft.com/office/drawing/2010/main" val="0"/>
              </a:ext>
            </a:extLst>
          </a:blip>
          <a:srcRect b="8445"/>
          <a:stretch/>
        </p:blipFill>
        <p:spPr bwMode="auto">
          <a:xfrm>
            <a:off x="7457521" y="200475"/>
            <a:ext cx="3583435" cy="3934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7521" y="4320209"/>
            <a:ext cx="3583435" cy="646331"/>
          </a:xfrm>
          <a:prstGeom prst="rect">
            <a:avLst/>
          </a:prstGeom>
          <a:noFill/>
        </p:spPr>
        <p:txBody>
          <a:bodyPr wrap="square" rtlCol="0">
            <a:spAutoFit/>
          </a:bodyPr>
          <a:lstStyle/>
          <a:p>
            <a:r>
              <a:rPr lang="en-US" dirty="0" smtClean="0"/>
              <a:t>Pearl Hart- one of the only female </a:t>
            </a:r>
          </a:p>
          <a:p>
            <a:r>
              <a:rPr lang="en-US" dirty="0"/>
              <a:t>s</a:t>
            </a:r>
            <a:r>
              <a:rPr lang="en-US" dirty="0" smtClean="0"/>
              <a:t>tagecoach robbers.</a:t>
            </a:r>
            <a:endParaRPr lang="en-US" dirty="0"/>
          </a:p>
        </p:txBody>
      </p:sp>
    </p:spTree>
    <p:extLst>
      <p:ext uri="{BB962C8B-B14F-4D97-AF65-F5344CB8AC3E}">
        <p14:creationId xmlns:p14="http://schemas.microsoft.com/office/powerpoint/2010/main" val="38688327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84" y="0"/>
            <a:ext cx="10396882" cy="1151965"/>
          </a:xfrm>
        </p:spPr>
        <p:txBody>
          <a:bodyPr/>
          <a:lstStyle/>
          <a:p>
            <a:r>
              <a:rPr lang="en-US" dirty="0" smtClean="0"/>
              <a:t>Cattle kingdom</a:t>
            </a:r>
            <a:endParaRPr lang="en-US" dirty="0"/>
          </a:p>
        </p:txBody>
      </p:sp>
      <p:sp>
        <p:nvSpPr>
          <p:cNvPr id="3" name="Content Placeholder 2"/>
          <p:cNvSpPr>
            <a:spLocks noGrp="1"/>
          </p:cNvSpPr>
          <p:nvPr>
            <p:ph sz="quarter" idx="13"/>
          </p:nvPr>
        </p:nvSpPr>
        <p:spPr>
          <a:xfrm>
            <a:off x="314741" y="336630"/>
            <a:ext cx="6483625" cy="5022574"/>
          </a:xfrm>
        </p:spPr>
        <p:txBody>
          <a:bodyPr>
            <a:normAutofit/>
          </a:bodyPr>
          <a:lstStyle/>
          <a:p>
            <a:r>
              <a:rPr lang="en-US" sz="2400" cap="none" dirty="0" smtClean="0">
                <a:latin typeface="Calibri" panose="020F0502020204030204" pitchFamily="34" charset="0"/>
              </a:rPr>
              <a:t>Cattle Ranching was based on an industry that was founded by people in Mexico and Texas.</a:t>
            </a:r>
          </a:p>
          <a:p>
            <a:r>
              <a:rPr lang="en-US" sz="2400" u="sng" cap="none" dirty="0" smtClean="0">
                <a:latin typeface="Calibri" panose="020F0502020204030204" pitchFamily="34" charset="0"/>
              </a:rPr>
              <a:t>Mexican ranchers developed the techniques and equipment </a:t>
            </a:r>
            <a:r>
              <a:rPr lang="en-US" sz="2400" cap="none" dirty="0" smtClean="0">
                <a:latin typeface="Calibri" panose="020F0502020204030204" pitchFamily="34" charset="0"/>
              </a:rPr>
              <a:t>that the cattle ranchers will later use.</a:t>
            </a:r>
          </a:p>
          <a:p>
            <a:r>
              <a:rPr lang="en-US" sz="2400" cap="none" dirty="0" smtClean="0">
                <a:latin typeface="Calibri" panose="020F0502020204030204" pitchFamily="34" charset="0"/>
              </a:rPr>
              <a:t>The challenge for ranchers was </a:t>
            </a:r>
            <a:r>
              <a:rPr lang="en-US" sz="2400" u="sng" cap="none" dirty="0" smtClean="0">
                <a:latin typeface="Calibri" panose="020F0502020204030204" pitchFamily="34" charset="0"/>
              </a:rPr>
              <a:t>getting the cattle from the ranches to the railroad centers.  </a:t>
            </a:r>
            <a:r>
              <a:rPr lang="en-US" sz="2400" cap="none" dirty="0" smtClean="0">
                <a:latin typeface="Calibri" panose="020F0502020204030204" pitchFamily="34" charset="0"/>
              </a:rPr>
              <a:t>These journeys were </a:t>
            </a:r>
            <a:r>
              <a:rPr lang="en-US" sz="2400" b="1" u="sng" cap="none" dirty="0" smtClean="0">
                <a:latin typeface="Calibri" panose="020F0502020204030204" pitchFamily="34" charset="0"/>
              </a:rPr>
              <a:t>long drives </a:t>
            </a:r>
            <a:r>
              <a:rPr lang="en-US" sz="2400" cap="none" dirty="0" smtClean="0">
                <a:latin typeface="Calibri" panose="020F0502020204030204" pitchFamily="34" charset="0"/>
              </a:rPr>
              <a:t>and could result in heavy losses.</a:t>
            </a:r>
            <a:endParaRPr lang="en-US" sz="2400" cap="none" dirty="0">
              <a:latin typeface="Calibri" panose="020F0502020204030204" pitchFamily="34" charset="0"/>
            </a:endParaRPr>
          </a:p>
        </p:txBody>
      </p:sp>
      <p:pic>
        <p:nvPicPr>
          <p:cNvPr id="3074" name="Picture 2" descr="Image result for cattle king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192" y="172278"/>
            <a:ext cx="3714059" cy="53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706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97" y="0"/>
            <a:ext cx="10396882" cy="1151965"/>
          </a:xfrm>
        </p:spPr>
        <p:txBody>
          <a:bodyPr/>
          <a:lstStyle/>
          <a:p>
            <a:r>
              <a:rPr lang="en-US" dirty="0" smtClean="0"/>
              <a:t>Range wars</a:t>
            </a:r>
            <a:endParaRPr lang="en-US" dirty="0"/>
          </a:p>
        </p:txBody>
      </p:sp>
      <p:sp>
        <p:nvSpPr>
          <p:cNvPr id="3" name="Content Placeholder 2"/>
          <p:cNvSpPr>
            <a:spLocks noGrp="1"/>
          </p:cNvSpPr>
          <p:nvPr>
            <p:ph sz="quarter" idx="13"/>
          </p:nvPr>
        </p:nvSpPr>
        <p:spPr>
          <a:xfrm>
            <a:off x="5035826" y="384314"/>
            <a:ext cx="6044681" cy="4990272"/>
          </a:xfrm>
        </p:spPr>
        <p:txBody>
          <a:bodyPr>
            <a:normAutofit/>
          </a:bodyPr>
          <a:lstStyle/>
          <a:p>
            <a:r>
              <a:rPr lang="en-US" sz="2400" cap="none" dirty="0" smtClean="0">
                <a:latin typeface="Calibri" panose="020F0502020204030204" pitchFamily="34" charset="0"/>
              </a:rPr>
              <a:t>A series of “range wars” between sheep men, cattlemen, ranchers, and farmers erupted over </a:t>
            </a:r>
            <a:r>
              <a:rPr lang="en-US" sz="2400" u="sng" cap="none" dirty="0" smtClean="0">
                <a:latin typeface="Calibri" panose="020F0502020204030204" pitchFamily="34" charset="0"/>
              </a:rPr>
              <a:t>competition on the land.</a:t>
            </a:r>
          </a:p>
          <a:p>
            <a:r>
              <a:rPr lang="en-US" sz="2400" u="sng" cap="none" dirty="0" smtClean="0">
                <a:latin typeface="Calibri" panose="020F0502020204030204" pitchFamily="34" charset="0"/>
              </a:rPr>
              <a:t>Farmers put fences around their claims which blocked trails on the open range.</a:t>
            </a:r>
          </a:p>
          <a:p>
            <a:r>
              <a:rPr lang="en-US" sz="2400" cap="none" dirty="0" smtClean="0">
                <a:latin typeface="Calibri" panose="020F0502020204030204" pitchFamily="34" charset="0"/>
              </a:rPr>
              <a:t>In the end there was </a:t>
            </a:r>
            <a:r>
              <a:rPr lang="en-US" sz="2400" u="sng" cap="none" dirty="0" smtClean="0">
                <a:latin typeface="Calibri" panose="020F0502020204030204" pitchFamily="34" charset="0"/>
              </a:rPr>
              <a:t>not enough grass </a:t>
            </a:r>
            <a:r>
              <a:rPr lang="en-US" sz="2400" cap="none" dirty="0" smtClean="0">
                <a:latin typeface="Calibri" panose="020F0502020204030204" pitchFamily="34" charset="0"/>
              </a:rPr>
              <a:t>to support the amount of cattle and the long drives so the </a:t>
            </a:r>
            <a:r>
              <a:rPr lang="en-US" sz="2400" u="sng" cap="none" dirty="0" smtClean="0">
                <a:latin typeface="Calibri" panose="020F0502020204030204" pitchFamily="34" charset="0"/>
              </a:rPr>
              <a:t>Open-Range Industry began to decline.</a:t>
            </a:r>
            <a:endParaRPr lang="en-US" sz="2400" u="sng" cap="none" dirty="0">
              <a:latin typeface="Calibri" panose="020F0502020204030204" pitchFamily="34" charset="0"/>
            </a:endParaRPr>
          </a:p>
        </p:txBody>
      </p:sp>
      <p:pic>
        <p:nvPicPr>
          <p:cNvPr id="2050" name="Picture 2" descr="Image result for range w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01" y="944856"/>
            <a:ext cx="3541782" cy="527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85339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22582"/>
            <a:ext cx="10396882" cy="1151965"/>
          </a:xfrm>
        </p:spPr>
        <p:txBody>
          <a:bodyPr/>
          <a:lstStyle/>
          <a:p>
            <a:r>
              <a:rPr lang="en-US" dirty="0" smtClean="0"/>
              <a:t>Rocky mountain school</a:t>
            </a:r>
            <a:endParaRPr lang="en-US" dirty="0"/>
          </a:p>
        </p:txBody>
      </p:sp>
      <p:sp>
        <p:nvSpPr>
          <p:cNvPr id="3" name="Content Placeholder 2"/>
          <p:cNvSpPr>
            <a:spLocks noGrp="1"/>
          </p:cNvSpPr>
          <p:nvPr>
            <p:ph sz="quarter" idx="13"/>
          </p:nvPr>
        </p:nvSpPr>
        <p:spPr>
          <a:xfrm>
            <a:off x="540026" y="0"/>
            <a:ext cx="10394707" cy="3311189"/>
          </a:xfrm>
        </p:spPr>
        <p:txBody>
          <a:bodyPr>
            <a:normAutofit/>
          </a:bodyPr>
          <a:lstStyle/>
          <a:p>
            <a:r>
              <a:rPr lang="en-US" sz="2400" cap="none" dirty="0" smtClean="0">
                <a:latin typeface="Calibri" panose="020F0502020204030204" pitchFamily="34" charset="0"/>
              </a:rPr>
              <a:t>The Rocky Mountain School was a </a:t>
            </a:r>
            <a:r>
              <a:rPr lang="en-US" sz="2400" u="sng" cap="none" dirty="0" smtClean="0">
                <a:latin typeface="Calibri" panose="020F0502020204030204" pitchFamily="34" charset="0"/>
              </a:rPr>
              <a:t>group of painters who celebrated the West with grandiose canvases</a:t>
            </a:r>
            <a:r>
              <a:rPr lang="en-US" sz="2400" cap="none" dirty="0" smtClean="0">
                <a:latin typeface="Calibri" panose="020F0502020204030204" pitchFamily="34" charset="0"/>
              </a:rPr>
              <a:t>.  The paintings and photography of the west will later inspire tourism.  The two most well known painters were </a:t>
            </a:r>
            <a:r>
              <a:rPr lang="en-US" sz="2400" b="1" u="sng" cap="none" dirty="0" smtClean="0">
                <a:latin typeface="Calibri" panose="020F0502020204030204" pitchFamily="34" charset="0"/>
              </a:rPr>
              <a:t>Albert Bierstadt and Thomas Moran. </a:t>
            </a:r>
            <a:endParaRPr lang="en-US" sz="2400" b="1" u="sng" cap="none" dirty="0">
              <a:latin typeface="Calibri" panose="020F0502020204030204" pitchFamily="34" charset="0"/>
            </a:endParaRPr>
          </a:p>
        </p:txBody>
      </p:sp>
      <p:pic>
        <p:nvPicPr>
          <p:cNvPr id="1026" name="Picture 2" descr="Image result for rocky mountain school mo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97" y="2950610"/>
            <a:ext cx="507682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cky mountain school albert bierstad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11" y="2950610"/>
            <a:ext cx="562927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87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396882" cy="1151965"/>
          </a:xfrm>
        </p:spPr>
        <p:txBody>
          <a:bodyPr/>
          <a:lstStyle/>
          <a:p>
            <a:r>
              <a:rPr lang="en-US" dirty="0" smtClean="0"/>
              <a:t>cowboys</a:t>
            </a:r>
            <a:endParaRPr lang="en-US" dirty="0"/>
          </a:p>
        </p:txBody>
      </p:sp>
      <p:sp>
        <p:nvSpPr>
          <p:cNvPr id="3" name="Content Placeholder 2"/>
          <p:cNvSpPr>
            <a:spLocks noGrp="1"/>
          </p:cNvSpPr>
          <p:nvPr>
            <p:ph sz="quarter" idx="13"/>
          </p:nvPr>
        </p:nvSpPr>
        <p:spPr>
          <a:xfrm>
            <a:off x="155575" y="662609"/>
            <a:ext cx="11519452" cy="3511825"/>
          </a:xfrm>
        </p:spPr>
        <p:txBody>
          <a:bodyPr>
            <a:normAutofit/>
          </a:bodyPr>
          <a:lstStyle/>
          <a:p>
            <a:r>
              <a:rPr lang="en-US" sz="2400" cap="none" dirty="0" smtClean="0">
                <a:latin typeface="Calibri" panose="020F0502020204030204" pitchFamily="34" charset="0"/>
              </a:rPr>
              <a:t>The </a:t>
            </a:r>
            <a:r>
              <a:rPr lang="en-US" sz="2400" u="sng" cap="none" dirty="0" smtClean="0">
                <a:latin typeface="Calibri" panose="020F0502020204030204" pitchFamily="34" charset="0"/>
              </a:rPr>
              <a:t>rugged, free spirited lifestyle </a:t>
            </a:r>
            <a:r>
              <a:rPr lang="en-US" sz="2400" cap="none" dirty="0" smtClean="0">
                <a:latin typeface="Calibri" panose="020F0502020204030204" pitchFamily="34" charset="0"/>
              </a:rPr>
              <a:t>that many Americans associated with the West was appealing.</a:t>
            </a:r>
          </a:p>
          <a:p>
            <a:r>
              <a:rPr lang="en-US" sz="2400" cap="none" dirty="0" smtClean="0">
                <a:latin typeface="Calibri" panose="020F0502020204030204" pitchFamily="34" charset="0"/>
              </a:rPr>
              <a:t>Many Americans </a:t>
            </a:r>
            <a:r>
              <a:rPr lang="en-US" sz="2400" u="sng" cap="none" dirty="0" smtClean="0">
                <a:latin typeface="Calibri" panose="020F0502020204030204" pitchFamily="34" charset="0"/>
              </a:rPr>
              <a:t>idealized the figure of the cowboy</a:t>
            </a:r>
            <a:r>
              <a:rPr lang="en-US" sz="2400" cap="none" dirty="0" smtClean="0">
                <a:latin typeface="Calibri" panose="020F0502020204030204" pitchFamily="34" charset="0"/>
              </a:rPr>
              <a:t>.  Western novels and later Western movies and television shows would glorify the frontier.</a:t>
            </a:r>
          </a:p>
          <a:p>
            <a:r>
              <a:rPr lang="en-US" sz="2400" u="sng" cap="none" dirty="0" smtClean="0">
                <a:latin typeface="Calibri" panose="020F0502020204030204" pitchFamily="34" charset="0"/>
              </a:rPr>
              <a:t>Buffalo soldiers were all black regiments </a:t>
            </a:r>
            <a:r>
              <a:rPr lang="en-US" sz="2400" cap="none" dirty="0" smtClean="0">
                <a:latin typeface="Calibri" panose="020F0502020204030204" pitchFamily="34" charset="0"/>
              </a:rPr>
              <a:t>formed post Civil War to serve in the west as soldiers and park rangers.</a:t>
            </a:r>
            <a:endParaRPr lang="en-US" sz="2400" cap="none" dirty="0">
              <a:latin typeface="Calibri" panose="020F0502020204030204" pitchFamily="34" charset="0"/>
            </a:endParaRPr>
          </a:p>
        </p:txBody>
      </p:sp>
      <p:pic>
        <p:nvPicPr>
          <p:cNvPr id="7170" name="Picture 2" descr="Image result for cowboys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345742"/>
            <a:ext cx="5145295" cy="25122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buffalo sold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02" y="4044881"/>
            <a:ext cx="405765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695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549" y="298660"/>
            <a:ext cx="10396882" cy="1151965"/>
          </a:xfrm>
        </p:spPr>
        <p:txBody>
          <a:bodyPr/>
          <a:lstStyle/>
          <a:p>
            <a:r>
              <a:rPr lang="en-US" dirty="0" smtClean="0"/>
              <a:t>Mark Matthews</a:t>
            </a:r>
            <a:endParaRPr lang="en-US" dirty="0"/>
          </a:p>
        </p:txBody>
      </p:sp>
      <p:sp>
        <p:nvSpPr>
          <p:cNvPr id="3" name="Content Placeholder 2"/>
          <p:cNvSpPr>
            <a:spLocks noGrp="1"/>
          </p:cNvSpPr>
          <p:nvPr>
            <p:ph sz="quarter" idx="13"/>
          </p:nvPr>
        </p:nvSpPr>
        <p:spPr>
          <a:xfrm>
            <a:off x="699052" y="463827"/>
            <a:ext cx="5661991" cy="3591338"/>
          </a:xfrm>
        </p:spPr>
        <p:txBody>
          <a:bodyPr>
            <a:normAutofit/>
          </a:bodyPr>
          <a:lstStyle/>
          <a:p>
            <a:r>
              <a:rPr lang="en-US" sz="2800" cap="none" dirty="0" smtClean="0">
                <a:latin typeface="Calibri" panose="020F0502020204030204" pitchFamily="34" charset="0"/>
              </a:rPr>
              <a:t>The oldest living Buffalo Solider, Mark Matthews, died in 2005 at the age of 111.</a:t>
            </a:r>
            <a:endParaRPr lang="en-US" sz="2800" cap="none" dirty="0">
              <a:latin typeface="Calibri" panose="020F0502020204030204" pitchFamily="34" charset="0"/>
            </a:endParaRPr>
          </a:p>
        </p:txBody>
      </p:sp>
      <p:pic>
        <p:nvPicPr>
          <p:cNvPr id="8194" name="Picture 2" descr="MarkMatth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678" y="874643"/>
            <a:ext cx="3087307" cy="36259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mark matthews buffalo sold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992" y="3134675"/>
            <a:ext cx="5662129" cy="301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831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57" y="0"/>
            <a:ext cx="10396882" cy="1151965"/>
          </a:xfrm>
        </p:spPr>
        <p:txBody>
          <a:bodyPr/>
          <a:lstStyle/>
          <a:p>
            <a:r>
              <a:rPr lang="en-US" dirty="0" smtClean="0"/>
              <a:t>Mark twain</a:t>
            </a:r>
            <a:endParaRPr lang="en-US" dirty="0"/>
          </a:p>
        </p:txBody>
      </p:sp>
      <p:sp>
        <p:nvSpPr>
          <p:cNvPr id="3" name="Content Placeholder 2"/>
          <p:cNvSpPr>
            <a:spLocks noGrp="1"/>
          </p:cNvSpPr>
          <p:nvPr>
            <p:ph sz="quarter" idx="13"/>
          </p:nvPr>
        </p:nvSpPr>
        <p:spPr>
          <a:xfrm>
            <a:off x="274984" y="1086680"/>
            <a:ext cx="5330686" cy="4346712"/>
          </a:xfrm>
        </p:spPr>
        <p:txBody>
          <a:bodyPr>
            <a:normAutofit fontScale="92500" lnSpcReduction="20000"/>
          </a:bodyPr>
          <a:lstStyle/>
          <a:p>
            <a:r>
              <a:rPr lang="en-US" sz="3200" cap="none" dirty="0" smtClean="0">
                <a:latin typeface="Calibri" panose="020F0502020204030204" pitchFamily="34" charset="0"/>
              </a:rPr>
              <a:t>Mark Twain will become the voice of the </a:t>
            </a:r>
            <a:r>
              <a:rPr lang="en-US" sz="3200" u="sng" cap="none" dirty="0" smtClean="0">
                <a:latin typeface="Calibri" panose="020F0502020204030204" pitchFamily="34" charset="0"/>
              </a:rPr>
              <a:t>romantic vision of the frontier.</a:t>
            </a:r>
          </a:p>
          <a:p>
            <a:r>
              <a:rPr lang="en-US" sz="3200" cap="none" dirty="0" smtClean="0">
                <a:latin typeface="Calibri" panose="020F0502020204030204" pitchFamily="34" charset="0"/>
              </a:rPr>
              <a:t>His series of novels </a:t>
            </a:r>
            <a:r>
              <a:rPr lang="en-US" sz="3200" b="1" u="sng" cap="none" dirty="0" smtClean="0">
                <a:latin typeface="Calibri" panose="020F0502020204030204" pitchFamily="34" charset="0"/>
              </a:rPr>
              <a:t>The Adventures of Tom Sawyer and the Adventures of Huckleberry Finn </a:t>
            </a:r>
            <a:r>
              <a:rPr lang="en-US" sz="3200" cap="none" dirty="0" smtClean="0">
                <a:latin typeface="Calibri" panose="020F0502020204030204" pitchFamily="34" charset="0"/>
              </a:rPr>
              <a:t>produced characters that escaped the ordinary world and live in the natural world.</a:t>
            </a:r>
            <a:endParaRPr lang="en-US" sz="3200" cap="none" dirty="0">
              <a:latin typeface="Calibri" panose="020F0502020204030204" pitchFamily="34" charset="0"/>
            </a:endParaRPr>
          </a:p>
        </p:txBody>
      </p:sp>
      <p:pic>
        <p:nvPicPr>
          <p:cNvPr id="9218" name="Picture 2" descr="Image result for tom saw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4" y="117151"/>
            <a:ext cx="2733399" cy="44464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huckleberry fi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995" y="1909875"/>
            <a:ext cx="2627381" cy="417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851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50224" y="0"/>
            <a:ext cx="10396882" cy="1151965"/>
          </a:xfrm>
          <a:extLst>
            <a:ext uri="{909E8E84-426E-40DD-AFC4-6F175D3DCCD1}">
              <a14:hiddenFill xmlns:a14="http://schemas.microsoft.com/office/drawing/2010/main">
                <a:solidFill>
                  <a:srgbClr val="FFFFFF"/>
                </a:solidFill>
              </a14:hiddenFill>
            </a:ext>
          </a:extLst>
        </p:spPr>
        <p:txBody>
          <a:bodyPr>
            <a:normAutofit/>
          </a:bodyPr>
          <a:lstStyle/>
          <a:p>
            <a:pPr eaLnBrk="1" hangingPunct="1">
              <a:defRPr/>
            </a:pPr>
            <a:r>
              <a:rPr lang="en-US" altLang="en-US" dirty="0" smtClean="0"/>
              <a:t>1. JOHN D. ROCKEFELLER-Oil</a:t>
            </a:r>
          </a:p>
        </p:txBody>
      </p:sp>
      <p:sp>
        <p:nvSpPr>
          <p:cNvPr id="69635" name="Rectangle 3"/>
          <p:cNvSpPr>
            <a:spLocks noGrp="1" noChangeArrowheads="1"/>
          </p:cNvSpPr>
          <p:nvPr>
            <p:ph type="body" idx="4294967295"/>
          </p:nvPr>
        </p:nvSpPr>
        <p:spPr>
          <a:xfrm>
            <a:off x="788504" y="997227"/>
            <a:ext cx="6513443" cy="4800600"/>
          </a:xfrm>
        </p:spPr>
        <p:txBody>
          <a:bodyPr/>
          <a:lstStyle/>
          <a:p>
            <a:pPr eaLnBrk="1" hangingPunct="1">
              <a:lnSpc>
                <a:spcPct val="80000"/>
              </a:lnSpc>
            </a:pPr>
            <a:r>
              <a:rPr lang="en-US" altLang="en-US" b="1" cap="none" dirty="0" smtClean="0">
                <a:latin typeface="Calibri" panose="020F0502020204030204" pitchFamily="34" charset="0"/>
              </a:rPr>
              <a:t>John D. Rockefeller (1839 - 1937) </a:t>
            </a:r>
          </a:p>
          <a:p>
            <a:pPr eaLnBrk="1" hangingPunct="1">
              <a:lnSpc>
                <a:spcPct val="80000"/>
              </a:lnSpc>
            </a:pPr>
            <a:r>
              <a:rPr lang="en-US" altLang="en-US" b="1" i="1" cap="none" dirty="0" smtClean="0">
                <a:latin typeface="Calibri" panose="020F0502020204030204" pitchFamily="34" charset="0"/>
              </a:rPr>
              <a:t>$323.4 billion</a:t>
            </a:r>
            <a:r>
              <a:rPr lang="en-US" altLang="en-US" cap="none" dirty="0" smtClean="0">
                <a:latin typeface="Calibri" panose="020F0502020204030204" pitchFamily="34" charset="0"/>
              </a:rPr>
              <a:t/>
            </a:r>
            <a:br>
              <a:rPr lang="en-US" altLang="en-US" cap="none" dirty="0" smtClean="0">
                <a:latin typeface="Calibri" panose="020F0502020204030204" pitchFamily="34" charset="0"/>
              </a:rPr>
            </a:br>
            <a:r>
              <a:rPr lang="en-US" altLang="en-US" cap="none" dirty="0" smtClean="0">
                <a:latin typeface="Calibri" panose="020F0502020204030204" pitchFamily="34" charset="0"/>
              </a:rPr>
              <a:t/>
            </a:r>
            <a:br>
              <a:rPr lang="en-US" altLang="en-US" cap="none" dirty="0" smtClean="0">
                <a:latin typeface="Calibri" panose="020F0502020204030204" pitchFamily="34" charset="0"/>
              </a:rPr>
            </a:br>
            <a:r>
              <a:rPr lang="en-US" altLang="en-US" cap="none" dirty="0" smtClean="0">
                <a:latin typeface="Calibri" panose="020F0502020204030204" pitchFamily="34" charset="0"/>
              </a:rPr>
              <a:t>You have to wonder how </a:t>
            </a:r>
            <a:r>
              <a:rPr lang="en-US" altLang="en-US" cap="none" dirty="0">
                <a:latin typeface="Calibri" panose="020F0502020204030204" pitchFamily="34" charset="0"/>
              </a:rPr>
              <a:t>J</a:t>
            </a:r>
            <a:r>
              <a:rPr lang="en-US" altLang="en-US" cap="none" dirty="0" smtClean="0">
                <a:latin typeface="Calibri" panose="020F0502020204030204" pitchFamily="34" charset="0"/>
              </a:rPr>
              <a:t>ohn D. Rockefeller would fare as a major player in big oil today. After all, he founded standard oil in 1870, and it wasn’t long before he dominated the industry. Naturally, some didn’t take kindly to that and the company was eventually found to have monopolized. </a:t>
            </a:r>
          </a:p>
          <a:p>
            <a:pPr eaLnBrk="1" hangingPunct="1">
              <a:lnSpc>
                <a:spcPct val="80000"/>
              </a:lnSpc>
            </a:pPr>
            <a:r>
              <a:rPr lang="en-US" altLang="en-US" cap="none" dirty="0" smtClean="0">
                <a:latin typeface="Calibri" panose="020F0502020204030204" pitchFamily="34" charset="0"/>
              </a:rPr>
              <a:t>Yet, for all </a:t>
            </a:r>
            <a:r>
              <a:rPr lang="en-US" altLang="en-US" cap="none" dirty="0">
                <a:latin typeface="Calibri" panose="020F0502020204030204" pitchFamily="34" charset="0"/>
              </a:rPr>
              <a:t>R</a:t>
            </a:r>
            <a:r>
              <a:rPr lang="en-US" altLang="en-US" cap="none" dirty="0" smtClean="0">
                <a:latin typeface="Calibri" panose="020F0502020204030204" pitchFamily="34" charset="0"/>
              </a:rPr>
              <a:t>ockefeller’s detractors, the </a:t>
            </a:r>
            <a:r>
              <a:rPr lang="en-US" altLang="en-US" cap="none" dirty="0">
                <a:latin typeface="Calibri" panose="020F0502020204030204" pitchFamily="34" charset="0"/>
              </a:rPr>
              <a:t>U</a:t>
            </a:r>
            <a:r>
              <a:rPr lang="en-US" altLang="en-US" cap="none" dirty="0" smtClean="0">
                <a:latin typeface="Calibri" panose="020F0502020204030204" pitchFamily="34" charset="0"/>
              </a:rPr>
              <a:t>.S.’s first billionaire was a serious philanthropist to education, medicine and science. From a legacy  standpoint, however, he’s best remembered for his unfathomable wealth. Even today, the name connotes “money.”</a:t>
            </a:r>
            <a:r>
              <a:rPr lang="en-US" altLang="en-US" dirty="0"/>
              <a:t/>
            </a:r>
            <a:br>
              <a:rPr lang="en-US" altLang="en-US" dirty="0"/>
            </a:br>
            <a:endParaRPr lang="en-US" altLang="en-US" dirty="0"/>
          </a:p>
        </p:txBody>
      </p:sp>
      <p:pic>
        <p:nvPicPr>
          <p:cNvPr id="25605" name="Picture 5"/>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8077201" y="583096"/>
            <a:ext cx="3332907" cy="4598504"/>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75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diamond(out)">
                                      <p:cBhvr>
                                        <p:cTn id="7" dur="1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58" y="-135835"/>
            <a:ext cx="10396882" cy="1151965"/>
          </a:xfrm>
        </p:spPr>
        <p:txBody>
          <a:bodyPr/>
          <a:lstStyle/>
          <a:p>
            <a:r>
              <a:rPr lang="en-US" dirty="0" smtClean="0"/>
              <a:t>White tribal policies</a:t>
            </a:r>
            <a:endParaRPr lang="en-US" dirty="0"/>
          </a:p>
        </p:txBody>
      </p:sp>
      <p:sp>
        <p:nvSpPr>
          <p:cNvPr id="3" name="Content Placeholder 2"/>
          <p:cNvSpPr>
            <a:spLocks noGrp="1"/>
          </p:cNvSpPr>
          <p:nvPr>
            <p:ph sz="quarter" idx="13"/>
          </p:nvPr>
        </p:nvSpPr>
        <p:spPr>
          <a:xfrm>
            <a:off x="526775" y="963465"/>
            <a:ext cx="5900530" cy="4231387"/>
          </a:xfrm>
        </p:spPr>
        <p:txBody>
          <a:bodyPr>
            <a:normAutofit/>
          </a:bodyPr>
          <a:lstStyle/>
          <a:p>
            <a:r>
              <a:rPr lang="en-US" sz="2400" cap="none" dirty="0" smtClean="0">
                <a:latin typeface="Calibri" panose="020F0502020204030204" pitchFamily="34" charset="0"/>
              </a:rPr>
              <a:t>The traditional policy of the federal government </a:t>
            </a:r>
            <a:r>
              <a:rPr lang="en-US" sz="2400" u="sng" cap="none" dirty="0" smtClean="0">
                <a:latin typeface="Calibri" panose="020F0502020204030204" pitchFamily="34" charset="0"/>
              </a:rPr>
              <a:t>was to regard tribes simultaneously as independent nations</a:t>
            </a:r>
            <a:r>
              <a:rPr lang="en-US" sz="2400" cap="none" dirty="0" smtClean="0">
                <a:latin typeface="Calibri" panose="020F0502020204030204" pitchFamily="34" charset="0"/>
              </a:rPr>
              <a:t>. </a:t>
            </a:r>
          </a:p>
          <a:p>
            <a:r>
              <a:rPr lang="en-US" sz="2400" cap="none" dirty="0" smtClean="0">
                <a:latin typeface="Calibri" panose="020F0502020204030204" pitchFamily="34" charset="0"/>
              </a:rPr>
              <a:t>The U.S. would negotiate treaties and treat the tribes as </a:t>
            </a:r>
            <a:r>
              <a:rPr lang="en-US" sz="2400" u="sng" cap="none" dirty="0" smtClean="0">
                <a:latin typeface="Calibri" panose="020F0502020204030204" pitchFamily="34" charset="0"/>
              </a:rPr>
              <a:t>wards of the president</a:t>
            </a:r>
            <a:r>
              <a:rPr lang="en-US" sz="2400" cap="none" dirty="0" smtClean="0">
                <a:latin typeface="Calibri" panose="020F0502020204030204" pitchFamily="34" charset="0"/>
              </a:rPr>
              <a:t>.</a:t>
            </a:r>
          </a:p>
          <a:p>
            <a:r>
              <a:rPr lang="en-US" sz="2400" cap="none" dirty="0" smtClean="0">
                <a:latin typeface="Calibri" panose="020F0502020204030204" pitchFamily="34" charset="0"/>
              </a:rPr>
              <a:t>The </a:t>
            </a:r>
            <a:r>
              <a:rPr lang="en-US" sz="2400" b="1" u="sng" cap="none" dirty="0" smtClean="0">
                <a:latin typeface="Calibri" panose="020F0502020204030204" pitchFamily="34" charset="0"/>
              </a:rPr>
              <a:t>concentration policy </a:t>
            </a:r>
            <a:r>
              <a:rPr lang="en-US" sz="2400" u="sng" cap="none" dirty="0" smtClean="0">
                <a:latin typeface="Calibri" panose="020F0502020204030204" pitchFamily="34" charset="0"/>
              </a:rPr>
              <a:t>was a new reservation policy that assigned each tribe to a defined reservation.</a:t>
            </a:r>
            <a:endParaRPr lang="en-US" sz="2400" u="sng" cap="none" dirty="0">
              <a:latin typeface="Calibri" panose="020F0502020204030204" pitchFamily="34" charset="0"/>
            </a:endParaRPr>
          </a:p>
        </p:txBody>
      </p:sp>
      <p:pic>
        <p:nvPicPr>
          <p:cNvPr id="1026" name="Picture 2" descr="https://s-media-cache-ak0.pinimg.com/736x/8e/0d/b8/8e0db8fa2490331edab969305d8e36e7--american-women-american-indi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741" y="437323"/>
            <a:ext cx="3924598" cy="486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960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549" y="168966"/>
            <a:ext cx="10396882" cy="1151965"/>
          </a:xfrm>
        </p:spPr>
        <p:txBody>
          <a:bodyPr/>
          <a:lstStyle/>
          <a:p>
            <a:r>
              <a:rPr lang="en-US" dirty="0" smtClean="0"/>
              <a:t>Buffalo herds</a:t>
            </a:r>
            <a:endParaRPr lang="en-US" dirty="0"/>
          </a:p>
        </p:txBody>
      </p:sp>
      <p:sp>
        <p:nvSpPr>
          <p:cNvPr id="3" name="Content Placeholder 2"/>
          <p:cNvSpPr>
            <a:spLocks noGrp="1"/>
          </p:cNvSpPr>
          <p:nvPr>
            <p:ph sz="quarter" idx="13"/>
          </p:nvPr>
        </p:nvSpPr>
        <p:spPr>
          <a:xfrm>
            <a:off x="619539" y="967409"/>
            <a:ext cx="10644809" cy="3114261"/>
          </a:xfrm>
        </p:spPr>
        <p:txBody>
          <a:bodyPr>
            <a:normAutofit lnSpcReduction="10000"/>
          </a:bodyPr>
          <a:lstStyle/>
          <a:p>
            <a:r>
              <a:rPr lang="en-US" sz="2800" cap="none" dirty="0" smtClean="0">
                <a:latin typeface="Calibri" panose="020F0502020204030204" pitchFamily="34" charset="0"/>
              </a:rPr>
              <a:t>After the </a:t>
            </a:r>
            <a:r>
              <a:rPr lang="en-US" sz="2800" u="sng" cap="none" dirty="0" smtClean="0">
                <a:latin typeface="Calibri" panose="020F0502020204030204" pitchFamily="34" charset="0"/>
              </a:rPr>
              <a:t>Civil War, professional hunters, amateurs, and even casual visitors who would shoot from passing trains, contributed to the decline of the buffalo.</a:t>
            </a:r>
          </a:p>
          <a:p>
            <a:r>
              <a:rPr lang="en-US" sz="2800" u="sng" cap="none" dirty="0" smtClean="0">
                <a:latin typeface="Calibri" panose="020F0502020204030204" pitchFamily="34" charset="0"/>
              </a:rPr>
              <a:t>Native American tribes depended on the herds for food and supplies </a:t>
            </a:r>
            <a:r>
              <a:rPr lang="en-US" sz="2800" cap="none" dirty="0" smtClean="0">
                <a:latin typeface="Calibri" panose="020F0502020204030204" pitchFamily="34" charset="0"/>
              </a:rPr>
              <a:t>and the decline of the herds make it difficult to resist white advancements.</a:t>
            </a:r>
            <a:endParaRPr lang="en-US" sz="2800" cap="none" dirty="0">
              <a:latin typeface="Calibri" panose="020F0502020204030204" pitchFamily="34" charset="0"/>
            </a:endParaRPr>
          </a:p>
        </p:txBody>
      </p:sp>
      <p:pic>
        <p:nvPicPr>
          <p:cNvPr id="2050" name="Picture 2" descr="http://www.acting-man.com/blog/media/2016/04/bison-herd-1024x576.jpg"/>
          <p:cNvPicPr>
            <a:picLocks noChangeAspect="1" noChangeArrowheads="1"/>
          </p:cNvPicPr>
          <p:nvPr/>
        </p:nvPicPr>
        <p:blipFill rotWithShape="1">
          <a:blip r:embed="rId2">
            <a:extLst>
              <a:ext uri="{28A0092B-C50C-407E-A947-70E740481C1C}">
                <a14:useLocalDpi xmlns:a14="http://schemas.microsoft.com/office/drawing/2010/main" val="0"/>
              </a:ext>
            </a:extLst>
          </a:blip>
          <a:srcRect t="34632"/>
          <a:stretch/>
        </p:blipFill>
        <p:spPr bwMode="auto">
          <a:xfrm>
            <a:off x="3591340" y="3522252"/>
            <a:ext cx="7779026" cy="286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96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044" y="0"/>
            <a:ext cx="10396882" cy="1151965"/>
          </a:xfrm>
        </p:spPr>
        <p:txBody>
          <a:bodyPr/>
          <a:lstStyle/>
          <a:p>
            <a:r>
              <a:rPr lang="en-US" dirty="0" smtClean="0"/>
              <a:t>Dawes act</a:t>
            </a:r>
            <a:endParaRPr lang="en-US" dirty="0"/>
          </a:p>
        </p:txBody>
      </p:sp>
      <p:sp>
        <p:nvSpPr>
          <p:cNvPr id="3" name="Content Placeholder 2"/>
          <p:cNvSpPr>
            <a:spLocks noGrp="1"/>
          </p:cNvSpPr>
          <p:nvPr>
            <p:ph sz="quarter" idx="13"/>
          </p:nvPr>
        </p:nvSpPr>
        <p:spPr>
          <a:xfrm>
            <a:off x="685801" y="1219200"/>
            <a:ext cx="5741504" cy="4155385"/>
          </a:xfrm>
        </p:spPr>
        <p:txBody>
          <a:bodyPr>
            <a:noAutofit/>
          </a:bodyPr>
          <a:lstStyle/>
          <a:p>
            <a:r>
              <a:rPr lang="en-US" sz="2800" cap="none" dirty="0" smtClean="0">
                <a:latin typeface="Calibri" panose="020F0502020204030204" pitchFamily="34" charset="0"/>
              </a:rPr>
              <a:t>The </a:t>
            </a:r>
            <a:r>
              <a:rPr lang="en-US" sz="2800" b="1" cap="none" dirty="0">
                <a:latin typeface="Calibri" panose="020F0502020204030204" pitchFamily="34" charset="0"/>
              </a:rPr>
              <a:t>D</a:t>
            </a:r>
            <a:r>
              <a:rPr lang="en-US" sz="2800" b="1" cap="none" dirty="0" smtClean="0">
                <a:latin typeface="Calibri" panose="020F0502020204030204" pitchFamily="34" charset="0"/>
              </a:rPr>
              <a:t>awes </a:t>
            </a:r>
            <a:r>
              <a:rPr lang="en-US" sz="2800" b="1" cap="none" dirty="0">
                <a:latin typeface="Calibri" panose="020F0502020204030204" pitchFamily="34" charset="0"/>
              </a:rPr>
              <a:t>A</a:t>
            </a:r>
            <a:r>
              <a:rPr lang="en-US" sz="2800" b="1" cap="none" dirty="0" smtClean="0">
                <a:latin typeface="Calibri" panose="020F0502020204030204" pitchFamily="34" charset="0"/>
              </a:rPr>
              <a:t>ct</a:t>
            </a:r>
            <a:r>
              <a:rPr lang="en-US" sz="2800" cap="none" dirty="0" smtClean="0">
                <a:latin typeface="Calibri" panose="020F0502020204030204" pitchFamily="34" charset="0"/>
              </a:rPr>
              <a:t> of 1887 (also known as the general allotment </a:t>
            </a:r>
            <a:r>
              <a:rPr lang="en-US" sz="2800" b="1" cap="none" dirty="0" smtClean="0">
                <a:latin typeface="Calibri" panose="020F0502020204030204" pitchFamily="34" charset="0"/>
              </a:rPr>
              <a:t>act</a:t>
            </a:r>
            <a:r>
              <a:rPr lang="en-US" sz="2800" cap="none" dirty="0" smtClean="0">
                <a:latin typeface="Calibri" panose="020F0502020204030204" pitchFamily="34" charset="0"/>
              </a:rPr>
              <a:t> or the </a:t>
            </a:r>
            <a:r>
              <a:rPr lang="en-US" sz="2800" b="1" cap="none" dirty="0">
                <a:latin typeface="Calibri" panose="020F0502020204030204" pitchFamily="34" charset="0"/>
              </a:rPr>
              <a:t>D</a:t>
            </a:r>
            <a:r>
              <a:rPr lang="en-US" sz="2800" b="1" cap="none" dirty="0" smtClean="0">
                <a:latin typeface="Calibri" panose="020F0502020204030204" pitchFamily="34" charset="0"/>
              </a:rPr>
              <a:t>awes</a:t>
            </a:r>
            <a:r>
              <a:rPr lang="en-US" sz="2800" cap="none" dirty="0" smtClean="0">
                <a:latin typeface="Calibri" panose="020F0502020204030204" pitchFamily="34" charset="0"/>
              </a:rPr>
              <a:t> severalty </a:t>
            </a:r>
            <a:r>
              <a:rPr lang="en-US" sz="2800" b="1" cap="none" dirty="0" smtClean="0">
                <a:latin typeface="Calibri" panose="020F0502020204030204" pitchFamily="34" charset="0"/>
              </a:rPr>
              <a:t>act</a:t>
            </a:r>
            <a:r>
              <a:rPr lang="en-US" sz="2800" cap="none" dirty="0" smtClean="0">
                <a:latin typeface="Calibri" panose="020F0502020204030204" pitchFamily="34" charset="0"/>
              </a:rPr>
              <a:t> of 1887), </a:t>
            </a:r>
            <a:r>
              <a:rPr lang="en-US" sz="2800" u="sng" cap="none" dirty="0" smtClean="0">
                <a:latin typeface="Calibri" panose="020F0502020204030204" pitchFamily="34" charset="0"/>
              </a:rPr>
              <a:t>authorized the President of the United </a:t>
            </a:r>
            <a:r>
              <a:rPr lang="en-US" sz="2800" u="sng" cap="none" dirty="0">
                <a:latin typeface="Calibri" panose="020F0502020204030204" pitchFamily="34" charset="0"/>
              </a:rPr>
              <a:t>S</a:t>
            </a:r>
            <a:r>
              <a:rPr lang="en-US" sz="2800" u="sng" cap="none" dirty="0" smtClean="0">
                <a:latin typeface="Calibri" panose="020F0502020204030204" pitchFamily="34" charset="0"/>
              </a:rPr>
              <a:t>tates to survey Native </a:t>
            </a:r>
            <a:r>
              <a:rPr lang="en-US" sz="2800" u="sng" cap="none" dirty="0">
                <a:latin typeface="Calibri" panose="020F0502020204030204" pitchFamily="34" charset="0"/>
              </a:rPr>
              <a:t>A</a:t>
            </a:r>
            <a:r>
              <a:rPr lang="en-US" sz="2800" u="sng" cap="none" dirty="0" smtClean="0">
                <a:latin typeface="Calibri" panose="020F0502020204030204" pitchFamily="34" charset="0"/>
              </a:rPr>
              <a:t>merican tribal land and divide it into allotments for individual </a:t>
            </a:r>
            <a:r>
              <a:rPr lang="en-US" sz="2800" u="sng" cap="none" dirty="0">
                <a:latin typeface="Calibri" panose="020F0502020204030204" pitchFamily="34" charset="0"/>
              </a:rPr>
              <a:t>N</a:t>
            </a:r>
            <a:r>
              <a:rPr lang="en-US" sz="2800" u="sng" cap="none" dirty="0" smtClean="0">
                <a:latin typeface="Calibri" panose="020F0502020204030204" pitchFamily="34" charset="0"/>
              </a:rPr>
              <a:t>ative </a:t>
            </a:r>
            <a:r>
              <a:rPr lang="en-US" sz="2800" u="sng" cap="none" dirty="0">
                <a:latin typeface="Calibri" panose="020F0502020204030204" pitchFamily="34" charset="0"/>
              </a:rPr>
              <a:t>A</a:t>
            </a:r>
            <a:r>
              <a:rPr lang="en-US" sz="2800" u="sng" cap="none" dirty="0" smtClean="0">
                <a:latin typeface="Calibri" panose="020F0502020204030204" pitchFamily="34" charset="0"/>
              </a:rPr>
              <a:t>mericans.</a:t>
            </a:r>
            <a:endParaRPr lang="en-US" sz="2800" u="sng" cap="none" dirty="0">
              <a:latin typeface="Calibri" panose="020F0502020204030204" pitchFamily="34" charset="0"/>
            </a:endParaRPr>
          </a:p>
        </p:txBody>
      </p:sp>
      <p:pic>
        <p:nvPicPr>
          <p:cNvPr id="10242" name="Picture 2" descr="Image result for dawes 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362" y="397565"/>
            <a:ext cx="3885405" cy="502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153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descr="Brooklyn Bridge Ptg"/>
          <p:cNvPicPr>
            <a:picLocks noChangeAspect="1" noChangeArrowheads="1"/>
          </p:cNvPicPr>
          <p:nvPr/>
        </p:nvPicPr>
        <p:blipFill>
          <a:blip r:embed="rId3">
            <a:extLst>
              <a:ext uri="{28A0092B-C50C-407E-A947-70E740481C1C}">
                <a14:useLocalDpi xmlns:a14="http://schemas.microsoft.com/office/drawing/2010/main" val="0"/>
              </a:ext>
            </a:extLst>
          </a:blip>
          <a:srcRect l="5128" r="1555" b="2263"/>
          <a:stretch>
            <a:fillRect/>
          </a:stretch>
        </p:blipFill>
        <p:spPr bwMode="auto">
          <a:xfrm>
            <a:off x="3048000" y="21717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WordArt 4"/>
          <p:cNvSpPr>
            <a:spLocks noChangeArrowheads="1" noChangeShapeType="1" noTextEdit="1"/>
          </p:cNvSpPr>
          <p:nvPr/>
        </p:nvSpPr>
        <p:spPr bwMode="auto">
          <a:xfrm>
            <a:off x="3810000" y="304800"/>
            <a:ext cx="4724400" cy="1981200"/>
          </a:xfrm>
          <a:prstGeom prst="rect">
            <a:avLst/>
          </a:prstGeom>
        </p:spPr>
        <p:txBody>
          <a:bodyPr wrap="none" fromWordArt="1">
            <a:prstTxWarp prst="textPlain">
              <a:avLst>
                <a:gd name="adj" fmla="val 50000"/>
              </a:avLst>
            </a:prstTxWarp>
          </a:bodyPr>
          <a:lstStyle/>
          <a:p>
            <a:pPr algn="ctr"/>
            <a:r>
              <a:rPr lang="en-US" sz="3600" kern="10">
                <a:ln w="19050">
                  <a:solidFill>
                    <a:schemeClr val="accent2"/>
                  </a:solidFill>
                  <a:round/>
                  <a:headEnd/>
                  <a:tailEnd/>
                </a:ln>
                <a:effectLst>
                  <a:outerShdw dist="35921" dir="2700000" algn="ctr" rotWithShape="0">
                    <a:srgbClr val="990000"/>
                  </a:outerShdw>
                </a:effectLst>
                <a:latin typeface="Lombardic Narrow"/>
              </a:rPr>
              <a:t>Life in the City</a:t>
            </a:r>
          </a:p>
        </p:txBody>
      </p:sp>
    </p:spTree>
    <p:extLst>
      <p:ext uri="{BB962C8B-B14F-4D97-AF65-F5344CB8AC3E}">
        <p14:creationId xmlns:p14="http://schemas.microsoft.com/office/powerpoint/2010/main" val="26442658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2000" fill="hold"/>
                                        <p:tgtEl>
                                          <p:spTgt spid="27652"/>
                                        </p:tgtEl>
                                        <p:attrNameLst>
                                          <p:attrName>ppt_x</p:attrName>
                                        </p:attrNameLst>
                                      </p:cBhvr>
                                      <p:tavLst>
                                        <p:tav tm="0">
                                          <p:val>
                                            <p:strVal val="0-#ppt_w/2"/>
                                          </p:val>
                                        </p:tav>
                                        <p:tav tm="100000">
                                          <p:val>
                                            <p:strVal val="#ppt_x"/>
                                          </p:val>
                                        </p:tav>
                                      </p:tavLst>
                                    </p:anim>
                                    <p:anim calcmode="lin" valueType="num">
                                      <p:cBhvr additive="base">
                                        <p:cTn id="8" dur="2000" fill="hold"/>
                                        <p:tgtEl>
                                          <p:spTgt spid="276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7" presetClass="emph" presetSubtype="0" fill="hold" grpId="1" nodeType="afterEffect">
                                  <p:stCondLst>
                                    <p:cond delay="0"/>
                                  </p:stCondLst>
                                  <p:childTnLst>
                                    <p:animClr clrSpc="rgb" dir="cw">
                                      <p:cBhvr override="childStyle">
                                        <p:cTn id="11" dur="500" autoRev="1" fill="hold"/>
                                        <p:tgtEl>
                                          <p:spTgt spid="27652"/>
                                        </p:tgtEl>
                                        <p:attrNameLst>
                                          <p:attrName>style.color</p:attrName>
                                        </p:attrNameLst>
                                      </p:cBhvr>
                                      <p:to>
                                        <a:schemeClr val="bg1"/>
                                      </p:to>
                                    </p:animClr>
                                    <p:animClr clrSpc="rgb" dir="cw">
                                      <p:cBhvr>
                                        <p:cTn id="12" dur="500" autoRev="1" fill="hold"/>
                                        <p:tgtEl>
                                          <p:spTgt spid="27652"/>
                                        </p:tgtEl>
                                        <p:attrNameLst>
                                          <p:attrName>fillcolor</p:attrName>
                                        </p:attrNameLst>
                                      </p:cBhvr>
                                      <p:to>
                                        <a:schemeClr val="bg1"/>
                                      </p:to>
                                    </p:animClr>
                                    <p:set>
                                      <p:cBhvr>
                                        <p:cTn id="13" dur="500" autoRev="1" fill="hold"/>
                                        <p:tgtEl>
                                          <p:spTgt spid="27652"/>
                                        </p:tgtEl>
                                        <p:attrNameLst>
                                          <p:attrName>fill.type</p:attrName>
                                        </p:attrNameLst>
                                      </p:cBhvr>
                                      <p:to>
                                        <p:strVal val="solid"/>
                                      </p:to>
                                    </p:set>
                                    <p:set>
                                      <p:cBhvr>
                                        <p:cTn id="14" dur="500" autoRev="1" fill="hold"/>
                                        <p:tgtEl>
                                          <p:spTgt spid="27652"/>
                                        </p:tgtEl>
                                        <p:attrNameLst>
                                          <p:attrName>fill.on</p:attrName>
                                        </p:attrNameLst>
                                      </p:cBhvr>
                                      <p:to>
                                        <p:strVal val="true"/>
                                      </p:to>
                                    </p:set>
                                  </p:childTnLst>
                                  <p:subTnLst>
                                    <p:audio>
                                      <p:cMediaNode vol="61000">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2"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526775" y="-109331"/>
            <a:ext cx="10396882" cy="1151965"/>
          </a:xfrm>
        </p:spPr>
        <p:txBody>
          <a:bodyPr/>
          <a:lstStyle/>
          <a:p>
            <a:pPr eaLnBrk="1" hangingPunct="1">
              <a:defRPr/>
            </a:pPr>
            <a:r>
              <a:rPr lang="en-US" dirty="0"/>
              <a:t>Causes of the Growth of Cities</a:t>
            </a:r>
          </a:p>
        </p:txBody>
      </p:sp>
      <p:sp>
        <p:nvSpPr>
          <p:cNvPr id="16387" name="Rectangle 3"/>
          <p:cNvSpPr>
            <a:spLocks noGrp="1" noChangeArrowheads="1"/>
          </p:cNvSpPr>
          <p:nvPr>
            <p:ph type="body" idx="4294967295"/>
          </p:nvPr>
        </p:nvSpPr>
        <p:spPr>
          <a:xfrm>
            <a:off x="208722" y="965272"/>
            <a:ext cx="5025887" cy="4532245"/>
          </a:xfrm>
        </p:spPr>
        <p:txBody>
          <a:bodyPr>
            <a:noAutofit/>
          </a:bodyPr>
          <a:lstStyle/>
          <a:p>
            <a:pPr eaLnBrk="1" hangingPunct="1"/>
            <a:r>
              <a:rPr lang="en-US" altLang="en-US" sz="2800" u="sng" cap="none" dirty="0" smtClean="0">
                <a:latin typeface="Calibri" panose="020F0502020204030204" pitchFamily="34" charset="0"/>
              </a:rPr>
              <a:t>Industrialization</a:t>
            </a:r>
            <a:r>
              <a:rPr lang="en-US" altLang="en-US" sz="2800" cap="none" dirty="0" smtClean="0">
                <a:latin typeface="Calibri" panose="020F0502020204030204" pitchFamily="34" charset="0"/>
              </a:rPr>
              <a:t>: people moving to the cities for jobs.</a:t>
            </a:r>
          </a:p>
          <a:p>
            <a:pPr eaLnBrk="1" hangingPunct="1"/>
            <a:r>
              <a:rPr lang="en-US" altLang="en-US" sz="2800" u="sng" cap="none" dirty="0" smtClean="0">
                <a:latin typeface="Calibri" panose="020F0502020204030204" pitchFamily="34" charset="0"/>
              </a:rPr>
              <a:t>Western settlement</a:t>
            </a:r>
            <a:r>
              <a:rPr lang="en-US" altLang="en-US" sz="2800" cap="none" dirty="0" smtClean="0">
                <a:latin typeface="Calibri" panose="020F0502020204030204" pitchFamily="34" charset="0"/>
              </a:rPr>
              <a:t>: free land in the west had been claimed.</a:t>
            </a:r>
          </a:p>
          <a:p>
            <a:pPr eaLnBrk="1" hangingPunct="1"/>
            <a:r>
              <a:rPr lang="en-US" altLang="en-US" sz="2800" u="sng" cap="none" dirty="0" smtClean="0">
                <a:latin typeface="Calibri" panose="020F0502020204030204" pitchFamily="34" charset="0"/>
              </a:rPr>
              <a:t>Heavy immigration</a:t>
            </a:r>
            <a:r>
              <a:rPr lang="en-US" altLang="en-US" sz="2800" cap="none" dirty="0" smtClean="0">
                <a:latin typeface="Calibri" panose="020F0502020204030204" pitchFamily="34" charset="0"/>
              </a:rPr>
              <a:t>: immigrants would reside in big cities.</a:t>
            </a:r>
          </a:p>
        </p:txBody>
      </p:sp>
      <p:pic>
        <p:nvPicPr>
          <p:cNvPr id="4098" name="Picture 2" descr="https://s-media-cache-ak0.pinimg.com/736x/a8/fd/79/a8fd79346ee7fe3ac6bf41298f37ca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984" y="1270699"/>
            <a:ext cx="5715138" cy="392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712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311" y="346966"/>
            <a:ext cx="10396882" cy="1151965"/>
          </a:xfrm>
        </p:spPr>
        <p:txBody>
          <a:bodyPr>
            <a:noAutofit/>
          </a:bodyPr>
          <a:lstStyle/>
          <a:p>
            <a:r>
              <a:rPr lang="en-US" sz="9600" dirty="0" smtClean="0"/>
              <a:t>inventions</a:t>
            </a:r>
            <a:endParaRPr lang="en-US" sz="9600" dirty="0"/>
          </a:p>
        </p:txBody>
      </p:sp>
      <p:pic>
        <p:nvPicPr>
          <p:cNvPr id="1026" name="Picture 2" descr="https://pixfeeds.com/images/misc/inventions/1280-611390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557" y="1481999"/>
            <a:ext cx="5798609" cy="434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7949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38991" y="-11979"/>
            <a:ext cx="8229600" cy="1143000"/>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dirty="0" smtClean="0"/>
              <a:t>Elisha Otis</a:t>
            </a:r>
          </a:p>
        </p:txBody>
      </p:sp>
      <p:sp>
        <p:nvSpPr>
          <p:cNvPr id="26627" name="Rectangle 3"/>
          <p:cNvSpPr>
            <a:spLocks noGrp="1" noChangeArrowheads="1"/>
          </p:cNvSpPr>
          <p:nvPr>
            <p:ph type="body" idx="4294967295"/>
          </p:nvPr>
        </p:nvSpPr>
        <p:spPr>
          <a:xfrm>
            <a:off x="626918" y="1131021"/>
            <a:ext cx="4876800" cy="4648200"/>
          </a:xfrm>
        </p:spPr>
        <p:txBody>
          <a:bodyPr/>
          <a:lstStyle/>
          <a:p>
            <a:pPr eaLnBrk="1" hangingPunct="1">
              <a:lnSpc>
                <a:spcPct val="90000"/>
              </a:lnSpc>
            </a:pPr>
            <a:r>
              <a:rPr lang="en-US" altLang="en-US" sz="2400" cap="none" dirty="0" smtClean="0">
                <a:latin typeface="Calibri" panose="020F0502020204030204" pitchFamily="34" charset="0"/>
              </a:rPr>
              <a:t>He was forty, and when he started to clean up the factory, he wondered how he could get all the old debris up to the upper levels of the factory. </a:t>
            </a:r>
          </a:p>
          <a:p>
            <a:pPr eaLnBrk="1" hangingPunct="1">
              <a:lnSpc>
                <a:spcPct val="90000"/>
              </a:lnSpc>
            </a:pPr>
            <a:endParaRPr lang="en-US" altLang="en-US" sz="2400" cap="none" dirty="0" smtClean="0">
              <a:latin typeface="Calibri" panose="020F0502020204030204" pitchFamily="34" charset="0"/>
            </a:endParaRPr>
          </a:p>
          <a:p>
            <a:pPr eaLnBrk="1" hangingPunct="1">
              <a:lnSpc>
                <a:spcPct val="90000"/>
              </a:lnSpc>
            </a:pPr>
            <a:r>
              <a:rPr lang="en-US" altLang="en-US" sz="2400" cap="none" dirty="0" smtClean="0">
                <a:latin typeface="Calibri" panose="020F0502020204030204" pitchFamily="34" charset="0"/>
              </a:rPr>
              <a:t>He heard of hoisting platforms, but they often broke, and he didn't want to take any chances. He and his sons, who were also tinkerers</a:t>
            </a:r>
            <a:r>
              <a:rPr lang="en-US" altLang="en-US" sz="2400" u="sng" cap="none" dirty="0" smtClean="0">
                <a:latin typeface="Calibri" panose="020F0502020204030204" pitchFamily="34" charset="0"/>
              </a:rPr>
              <a:t>, designed their own "safety elevator" and tested it successfully</a:t>
            </a:r>
            <a:r>
              <a:rPr lang="en-US" altLang="en-US" sz="2400" cap="none" dirty="0" smtClean="0">
                <a:latin typeface="Calibri" panose="020F0502020204030204" pitchFamily="34" charset="0"/>
              </a:rPr>
              <a:t>. </a:t>
            </a:r>
          </a:p>
          <a:p>
            <a:pPr eaLnBrk="1" hangingPunct="1">
              <a:lnSpc>
                <a:spcPct val="90000"/>
              </a:lnSpc>
            </a:pPr>
            <a:endParaRPr lang="en-US" altLang="en-US" sz="2400" dirty="0"/>
          </a:p>
        </p:txBody>
      </p:sp>
      <p:pic>
        <p:nvPicPr>
          <p:cNvPr id="26628" name="Picture 5" descr="elishao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607" y="159026"/>
            <a:ext cx="5392093" cy="42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219_otis-940x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331736"/>
            <a:ext cx="33147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8689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4191000" y="838201"/>
            <a:ext cx="7924800" cy="1190625"/>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altLang="en-US" sz="3600" b="1">
                <a:effectLst>
                  <a:outerShdw blurRad="38100" dist="38100" dir="2700000" algn="tl">
                    <a:srgbClr val="000000"/>
                  </a:outerShdw>
                </a:effectLst>
                <a:latin typeface="Arial Narrow" pitchFamily="34" charset="0"/>
              </a:rPr>
              <a:t>John A. Roebling:</a:t>
            </a:r>
            <a:br>
              <a:rPr lang="en-US" altLang="en-US" sz="3600" b="1">
                <a:effectLst>
                  <a:outerShdw blurRad="38100" dist="38100" dir="2700000" algn="tl">
                    <a:srgbClr val="000000"/>
                  </a:outerShdw>
                </a:effectLst>
                <a:latin typeface="Arial Narrow" pitchFamily="34" charset="0"/>
              </a:rPr>
            </a:br>
            <a:r>
              <a:rPr lang="en-US" altLang="en-US" sz="3600" b="1">
                <a:effectLst>
                  <a:outerShdw blurRad="38100" dist="38100" dir="2700000" algn="tl">
                    <a:srgbClr val="000000"/>
                  </a:outerShdw>
                </a:effectLst>
                <a:latin typeface="Arial Narrow" pitchFamily="34" charset="0"/>
              </a:rPr>
              <a:t>The Brooklyn Bridge, 1883</a:t>
            </a:r>
          </a:p>
        </p:txBody>
      </p:sp>
      <p:pic>
        <p:nvPicPr>
          <p:cNvPr id="27651" name="Picture 3" descr="Brooklyn Bridge - 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867400" y="3200401"/>
            <a:ext cx="4800600" cy="336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descr="Brooklyn Bridge -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b="8621"/>
          <a:stretch>
            <a:fillRect/>
          </a:stretch>
        </p:blipFill>
        <p:spPr bwMode="auto">
          <a:xfrm>
            <a:off x="2286001" y="3429000"/>
            <a:ext cx="2879725" cy="3219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descr="Brooklyn Bridge"/>
          <p:cNvPicPr>
            <a:picLocks noChangeAspect="1" noChangeArrowheads="1"/>
          </p:cNvPicPr>
          <p:nvPr/>
        </p:nvPicPr>
        <p:blipFill>
          <a:blip r:embed="rId4">
            <a:lum contrast="6000"/>
            <a:extLst>
              <a:ext uri="{28A0092B-C50C-407E-A947-70E740481C1C}">
                <a14:useLocalDpi xmlns:a14="http://schemas.microsoft.com/office/drawing/2010/main" val="0"/>
              </a:ext>
            </a:extLst>
          </a:blip>
          <a:srcRect l="1923" t="2440" r="1923" b="2390"/>
          <a:stretch>
            <a:fillRect/>
          </a:stretch>
        </p:blipFill>
        <p:spPr bwMode="auto">
          <a:xfrm>
            <a:off x="1828800" y="228600"/>
            <a:ext cx="38100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004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762000" y="34622"/>
            <a:ext cx="8229600" cy="784830"/>
          </a:xfrm>
          <a:effectLst>
            <a:outerShdw dist="35921" dir="2700000" algn="ctr" rotWithShape="0">
              <a:srgbClr val="008080"/>
            </a:outerShdw>
          </a:effectLst>
        </p:spPr>
        <p:txBody>
          <a:bodyPr>
            <a:spAutoFit/>
          </a:bodyPr>
          <a:lstStyle/>
          <a:p>
            <a:pPr eaLnBrk="1" hangingPunct="1">
              <a:defRPr/>
            </a:pPr>
            <a:r>
              <a:rPr lang="en-US" sz="5000" b="1" dirty="0">
                <a:solidFill>
                  <a:schemeClr val="tx1"/>
                </a:solidFill>
                <a:latin typeface="Spirit Medium" pitchFamily="34" charset="0"/>
              </a:rPr>
              <a:t>Thomas Alva Edison</a:t>
            </a:r>
          </a:p>
        </p:txBody>
      </p:sp>
      <p:pic>
        <p:nvPicPr>
          <p:cNvPr id="28675" name="Picture 4" descr="thomas_edison"/>
          <p:cNvPicPr>
            <a:picLocks noGrp="1" noChangeAspect="1" noChangeArrowheads="1"/>
          </p:cNvPicPr>
          <p:nvPr>
            <p:ph sz="half" idx="4294967295"/>
          </p:nvPr>
        </p:nvPicPr>
        <p:blipFill>
          <a:blip r:embed="rId2">
            <a:lum contrast="6000"/>
            <a:extLst>
              <a:ext uri="{28A0092B-C50C-407E-A947-70E740481C1C}">
                <a14:useLocalDpi xmlns:a14="http://schemas.microsoft.com/office/drawing/2010/main" val="0"/>
              </a:ext>
            </a:extLst>
          </a:blip>
          <a:srcRect/>
          <a:stretch>
            <a:fillRect/>
          </a:stretch>
        </p:blipFill>
        <p:spPr>
          <a:xfrm>
            <a:off x="1905000" y="1295400"/>
            <a:ext cx="2319338" cy="3200400"/>
          </a:xfrm>
          <a:noFill/>
          <a:ln>
            <a:solidFill>
              <a:schemeClr val="tx1"/>
            </a:solidFill>
            <a:miter lim="800000"/>
            <a:headEnd/>
            <a:tailEnd/>
          </a:ln>
        </p:spPr>
      </p:pic>
      <p:pic>
        <p:nvPicPr>
          <p:cNvPr id="28676" name="Picture 4"/>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8696326" y="381000"/>
            <a:ext cx="1971675" cy="360045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3" descr="stamp-light bulb"/>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8851900" y="4343400"/>
            <a:ext cx="181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1" y="1143000"/>
            <a:ext cx="2347913" cy="419100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4"/>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1524000" y="4876801"/>
            <a:ext cx="2819400" cy="1611313"/>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descr="View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038600"/>
            <a:ext cx="2560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350349"/>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228601"/>
            <a:ext cx="8382000" cy="701675"/>
          </a:xfrm>
          <a:prstGeom prst="rect">
            <a:avLst/>
          </a:prstGeom>
          <a:noFill/>
          <a:ln>
            <a:noFill/>
          </a:ln>
          <a:effectLst>
            <a:outerShdw dist="35921" dir="2700000" algn="ctr" rotWithShape="0">
              <a:srgbClr val="CC99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000" b="1">
                <a:latin typeface="Comic Sans MS" panose="030F0702030302020204" pitchFamily="66" charset="0"/>
              </a:rPr>
              <a:t>Samuel F. B. Morse</a:t>
            </a:r>
          </a:p>
        </p:txBody>
      </p:sp>
      <p:sp>
        <p:nvSpPr>
          <p:cNvPr id="7171" name="Text Box 3"/>
          <p:cNvSpPr txBox="1">
            <a:spLocks noChangeArrowheads="1"/>
          </p:cNvSpPr>
          <p:nvPr/>
        </p:nvSpPr>
        <p:spPr bwMode="auto">
          <a:xfrm>
            <a:off x="5486400" y="4557713"/>
            <a:ext cx="4876800" cy="519113"/>
          </a:xfrm>
          <a:prstGeom prst="rect">
            <a:avLst/>
          </a:prstGeom>
          <a:noFill/>
          <a:ln w="9525">
            <a:noFill/>
            <a:miter lim="800000"/>
            <a:headEnd/>
            <a:tailEnd/>
          </a:ln>
          <a:effectLst/>
        </p:spPr>
        <p:txBody>
          <a:bodyPr>
            <a:spAutoFit/>
          </a:bodyPr>
          <a:lstStyle/>
          <a:p>
            <a:pPr algn="ctr">
              <a:spcBef>
                <a:spcPct val="50000"/>
              </a:spcBef>
              <a:defRPr/>
            </a:pPr>
            <a:r>
              <a:rPr lang="en-US" sz="2800" b="1" dirty="0">
                <a:solidFill>
                  <a:schemeClr val="tx2"/>
                </a:solidFill>
                <a:effectLst>
                  <a:outerShdw blurRad="38100" dist="38100" dir="2700000" algn="tl">
                    <a:srgbClr val="000000"/>
                  </a:outerShdw>
                </a:effectLst>
                <a:latin typeface="Comic Sans MS" pitchFamily="66" charset="0"/>
                <a:cs typeface="Arial" charset="0"/>
              </a:rPr>
              <a:t>1840 – Telegraph</a:t>
            </a:r>
          </a:p>
        </p:txBody>
      </p:sp>
      <p:pic>
        <p:nvPicPr>
          <p:cNvPr id="29700" name="Picture 4" descr="Samuel Morse"/>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2133601" y="1524000"/>
            <a:ext cx="2695575" cy="39624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descr="telegraph"/>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751" t="1666" r="5000" b="6667"/>
          <a:stretch>
            <a:fillRect/>
          </a:stretch>
        </p:blipFill>
        <p:spPr bwMode="auto">
          <a:xfrm>
            <a:off x="5638800" y="930276"/>
            <a:ext cx="4572000" cy="3444875"/>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28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03012" y="0"/>
            <a:ext cx="10396882" cy="1151965"/>
          </a:xfrm>
        </p:spPr>
        <p:txBody>
          <a:bodyPr/>
          <a:lstStyle/>
          <a:p>
            <a:pPr eaLnBrk="1" hangingPunct="1">
              <a:defRPr/>
            </a:pPr>
            <a:r>
              <a:rPr lang="en-US" altLang="en-US" dirty="0" smtClean="0"/>
              <a:t>Wealthiest Americans</a:t>
            </a:r>
          </a:p>
        </p:txBody>
      </p:sp>
      <p:sp>
        <p:nvSpPr>
          <p:cNvPr id="70659" name="Content Placeholder 2"/>
          <p:cNvSpPr>
            <a:spLocks noGrp="1"/>
          </p:cNvSpPr>
          <p:nvPr>
            <p:ph idx="4294967295"/>
          </p:nvPr>
        </p:nvSpPr>
        <p:spPr>
          <a:xfrm>
            <a:off x="2696817" y="1083365"/>
            <a:ext cx="8458200" cy="4495800"/>
          </a:xfrm>
        </p:spPr>
        <p:txBody>
          <a:bodyPr>
            <a:normAutofit fontScale="85000" lnSpcReduction="20000"/>
          </a:bodyPr>
          <a:lstStyle/>
          <a:p>
            <a:pPr eaLnBrk="1" hangingPunct="1">
              <a:buFontTx/>
              <a:buNone/>
            </a:pPr>
            <a:r>
              <a:rPr lang="en-US" altLang="en-US" dirty="0">
                <a:latin typeface="Calibri" panose="020F0502020204030204" pitchFamily="34" charset="0"/>
              </a:rPr>
              <a:t>1 </a:t>
            </a:r>
            <a:r>
              <a:rPr lang="en-US" altLang="en-US" dirty="0" smtClean="0">
                <a:latin typeface="Calibri" panose="020F0502020204030204" pitchFamily="34" charset="0"/>
              </a:rPr>
              <a:t>Jeff Bezos $150 billion, amazon</a:t>
            </a:r>
          </a:p>
          <a:p>
            <a:pPr eaLnBrk="1" hangingPunct="1">
              <a:buFontTx/>
              <a:buNone/>
            </a:pPr>
            <a:r>
              <a:rPr lang="en-US" altLang="en-US" b="1" dirty="0" smtClean="0">
                <a:latin typeface="Calibri" panose="020F0502020204030204" pitchFamily="34" charset="0"/>
              </a:rPr>
              <a:t>2 Bill </a:t>
            </a:r>
            <a:r>
              <a:rPr lang="en-US" altLang="en-US" b="1" dirty="0">
                <a:latin typeface="Calibri" panose="020F0502020204030204" pitchFamily="34" charset="0"/>
              </a:rPr>
              <a:t>Gates </a:t>
            </a:r>
            <a:r>
              <a:rPr lang="en-US" altLang="en-US" dirty="0">
                <a:latin typeface="Calibri" panose="020F0502020204030204" pitchFamily="34" charset="0"/>
              </a:rPr>
              <a:t>$66 B 55 Medina, WA Microsoft </a:t>
            </a:r>
          </a:p>
          <a:p>
            <a:pPr eaLnBrk="1" hangingPunct="1">
              <a:buFontTx/>
              <a:buNone/>
            </a:pPr>
            <a:r>
              <a:rPr lang="en-US" altLang="en-US" dirty="0">
                <a:latin typeface="Calibri" panose="020F0502020204030204" pitchFamily="34" charset="0"/>
              </a:rPr>
              <a:t>3</a:t>
            </a:r>
            <a:r>
              <a:rPr lang="en-US" altLang="en-US" dirty="0" smtClean="0">
                <a:latin typeface="Calibri" panose="020F0502020204030204" pitchFamily="34" charset="0"/>
              </a:rPr>
              <a:t> </a:t>
            </a:r>
            <a:r>
              <a:rPr lang="en-US" altLang="en-US" b="1" dirty="0">
                <a:latin typeface="Calibri" panose="020F0502020204030204" pitchFamily="34" charset="0"/>
              </a:rPr>
              <a:t>Warren Buffett </a:t>
            </a:r>
            <a:r>
              <a:rPr lang="en-US" altLang="en-US" dirty="0">
                <a:latin typeface="Calibri" panose="020F0502020204030204" pitchFamily="34" charset="0"/>
              </a:rPr>
              <a:t>$46 B 80 Omaha, NE Berkshire Hathaway </a:t>
            </a:r>
          </a:p>
          <a:p>
            <a:pPr eaLnBrk="1" hangingPunct="1">
              <a:buFontTx/>
              <a:buNone/>
            </a:pPr>
            <a:r>
              <a:rPr lang="en-US" altLang="en-US" dirty="0">
                <a:latin typeface="Calibri" panose="020F0502020204030204" pitchFamily="34" charset="0"/>
              </a:rPr>
              <a:t>4</a:t>
            </a:r>
            <a:r>
              <a:rPr lang="en-US" altLang="en-US" dirty="0" smtClean="0">
                <a:latin typeface="Calibri" panose="020F0502020204030204" pitchFamily="34" charset="0"/>
              </a:rPr>
              <a:t> </a:t>
            </a:r>
            <a:r>
              <a:rPr lang="en-US" altLang="en-US" b="1" dirty="0">
                <a:latin typeface="Calibri" panose="020F0502020204030204" pitchFamily="34" charset="0"/>
              </a:rPr>
              <a:t>Larry Ellison </a:t>
            </a:r>
            <a:r>
              <a:rPr lang="en-US" altLang="en-US" dirty="0">
                <a:latin typeface="Calibri" panose="020F0502020204030204" pitchFamily="34" charset="0"/>
              </a:rPr>
              <a:t>$41 B 66 Woodside, CA Oracle </a:t>
            </a:r>
          </a:p>
          <a:p>
            <a:pPr eaLnBrk="1" hangingPunct="1">
              <a:buFontTx/>
              <a:buNone/>
            </a:pPr>
            <a:r>
              <a:rPr lang="en-US" altLang="en-US" dirty="0">
                <a:latin typeface="Calibri" panose="020F0502020204030204" pitchFamily="34" charset="0"/>
              </a:rPr>
              <a:t>5</a:t>
            </a:r>
            <a:r>
              <a:rPr lang="en-US" altLang="en-US" dirty="0" smtClean="0">
                <a:latin typeface="Calibri" panose="020F0502020204030204" pitchFamily="34" charset="0"/>
              </a:rPr>
              <a:t> </a:t>
            </a:r>
            <a:r>
              <a:rPr lang="en-US" altLang="en-US" b="1" dirty="0">
                <a:latin typeface="Calibri" panose="020F0502020204030204" pitchFamily="34" charset="0"/>
              </a:rPr>
              <a:t>Charles Koch</a:t>
            </a:r>
            <a:r>
              <a:rPr lang="en-US" altLang="en-US" dirty="0">
                <a:latin typeface="Calibri" panose="020F0502020204030204" pitchFamily="34" charset="0"/>
              </a:rPr>
              <a:t> $</a:t>
            </a:r>
            <a:r>
              <a:rPr lang="en-US" altLang="en-US" dirty="0" smtClean="0">
                <a:latin typeface="Calibri" panose="020F0502020204030204" pitchFamily="34" charset="0"/>
              </a:rPr>
              <a:t>31.5 </a:t>
            </a:r>
            <a:r>
              <a:rPr lang="en-US" altLang="en-US" dirty="0">
                <a:latin typeface="Calibri" panose="020F0502020204030204" pitchFamily="34" charset="0"/>
              </a:rPr>
              <a:t>B 75 Wichita, KS, </a:t>
            </a:r>
            <a:r>
              <a:rPr lang="en-US" altLang="en-US" dirty="0" smtClean="0">
                <a:latin typeface="Calibri" panose="020F0502020204030204" pitchFamily="34" charset="0"/>
              </a:rPr>
              <a:t>manufacturing</a:t>
            </a:r>
            <a:r>
              <a:rPr lang="en-US" altLang="en-US" dirty="0">
                <a:latin typeface="Calibri" panose="020F0502020204030204" pitchFamily="34" charset="0"/>
              </a:rPr>
              <a:t>, energy</a:t>
            </a:r>
          </a:p>
          <a:p>
            <a:pPr eaLnBrk="1" hangingPunct="1">
              <a:buFontTx/>
              <a:buNone/>
            </a:pPr>
            <a:r>
              <a:rPr lang="en-US" altLang="en-US" dirty="0">
                <a:latin typeface="Calibri" panose="020F0502020204030204" pitchFamily="34" charset="0"/>
              </a:rPr>
              <a:t>5</a:t>
            </a:r>
            <a:r>
              <a:rPr lang="en-US" altLang="en-US" dirty="0" smtClean="0">
                <a:latin typeface="Calibri" panose="020F0502020204030204" pitchFamily="34" charset="0"/>
              </a:rPr>
              <a:t> </a:t>
            </a:r>
            <a:r>
              <a:rPr lang="en-US" altLang="en-US" b="1" dirty="0">
                <a:latin typeface="Calibri" panose="020F0502020204030204" pitchFamily="34" charset="0"/>
              </a:rPr>
              <a:t>David Koch </a:t>
            </a:r>
            <a:r>
              <a:rPr lang="en-US" altLang="en-US" dirty="0">
                <a:latin typeface="Calibri" panose="020F0502020204030204" pitchFamily="34" charset="0"/>
              </a:rPr>
              <a:t>$31.5 B 70 New York , NY manufacturing, energy </a:t>
            </a:r>
          </a:p>
          <a:p>
            <a:pPr eaLnBrk="1" hangingPunct="1">
              <a:buFontTx/>
              <a:buNone/>
            </a:pPr>
            <a:r>
              <a:rPr lang="en-US" altLang="en-US" dirty="0">
                <a:latin typeface="Calibri" panose="020F0502020204030204" pitchFamily="34" charset="0"/>
              </a:rPr>
              <a:t>6 </a:t>
            </a:r>
            <a:r>
              <a:rPr lang="en-US" altLang="en-US" b="1" dirty="0">
                <a:latin typeface="Calibri" panose="020F0502020204030204" pitchFamily="34" charset="0"/>
              </a:rPr>
              <a:t>Christy Walton </a:t>
            </a:r>
            <a:r>
              <a:rPr lang="en-US" altLang="en-US" dirty="0">
                <a:latin typeface="Calibri" panose="020F0502020204030204" pitchFamily="34" charset="0"/>
              </a:rPr>
              <a:t>$27 B 55 Jackson, WY Walmart </a:t>
            </a:r>
          </a:p>
          <a:p>
            <a:pPr eaLnBrk="1" hangingPunct="1">
              <a:buFontTx/>
              <a:buNone/>
            </a:pPr>
            <a:r>
              <a:rPr lang="en-US" altLang="en-US" dirty="0" smtClean="0">
                <a:latin typeface="Calibri" panose="020F0502020204030204" pitchFamily="34" charset="0"/>
              </a:rPr>
              <a:t>7</a:t>
            </a:r>
            <a:r>
              <a:rPr lang="en-US" altLang="en-US" b="1" dirty="0" smtClean="0">
                <a:latin typeface="Calibri" panose="020F0502020204030204" pitchFamily="34" charset="0"/>
              </a:rPr>
              <a:t>. Jim </a:t>
            </a:r>
            <a:r>
              <a:rPr lang="en-US" altLang="en-US" b="1" dirty="0">
                <a:latin typeface="Calibri" panose="020F0502020204030204" pitchFamily="34" charset="0"/>
              </a:rPr>
              <a:t>Walton </a:t>
            </a:r>
            <a:r>
              <a:rPr lang="en-US" altLang="en-US" dirty="0">
                <a:latin typeface="Calibri" panose="020F0502020204030204" pitchFamily="34" charset="0"/>
              </a:rPr>
              <a:t>$26.1 B 62 Bentonville, AR Walmart </a:t>
            </a:r>
          </a:p>
          <a:p>
            <a:pPr eaLnBrk="1" hangingPunct="1">
              <a:buFontTx/>
              <a:buNone/>
            </a:pPr>
            <a:r>
              <a:rPr lang="en-US" altLang="en-US" dirty="0">
                <a:latin typeface="Calibri" panose="020F0502020204030204" pitchFamily="34" charset="0"/>
              </a:rPr>
              <a:t>8 </a:t>
            </a:r>
            <a:r>
              <a:rPr lang="en-US" altLang="en-US" b="1" dirty="0">
                <a:latin typeface="Calibri" panose="020F0502020204030204" pitchFamily="34" charset="0"/>
              </a:rPr>
              <a:t>Alice Walton </a:t>
            </a:r>
            <a:r>
              <a:rPr lang="en-US" altLang="en-US" dirty="0">
                <a:latin typeface="Calibri" panose="020F0502020204030204" pitchFamily="34" charset="0"/>
              </a:rPr>
              <a:t>$26 B 61 Fort Worth, TX Walmart </a:t>
            </a:r>
          </a:p>
          <a:p>
            <a:pPr eaLnBrk="1" hangingPunct="1">
              <a:buFontTx/>
              <a:buNone/>
            </a:pPr>
            <a:r>
              <a:rPr lang="en-US" altLang="en-US" dirty="0">
                <a:latin typeface="Calibri" panose="020F0502020204030204" pitchFamily="34" charset="0"/>
              </a:rPr>
              <a:t>9 </a:t>
            </a:r>
            <a:r>
              <a:rPr lang="en-US" altLang="en-US" b="1" dirty="0">
                <a:latin typeface="Calibri" panose="020F0502020204030204" pitchFamily="34" charset="0"/>
              </a:rPr>
              <a:t>S. Robson Walton </a:t>
            </a:r>
            <a:r>
              <a:rPr lang="en-US" altLang="en-US" dirty="0">
                <a:latin typeface="Calibri" panose="020F0502020204030204" pitchFamily="34" charset="0"/>
              </a:rPr>
              <a:t>$25.7 B 66 Bentonville, AR Walmart </a:t>
            </a:r>
          </a:p>
          <a:p>
            <a:pPr eaLnBrk="1" hangingPunct="1">
              <a:buFontTx/>
              <a:buNone/>
            </a:pPr>
            <a:r>
              <a:rPr lang="en-US" altLang="en-US" dirty="0">
                <a:latin typeface="Calibri" panose="020F0502020204030204" pitchFamily="34" charset="0"/>
              </a:rPr>
              <a:t>10 </a:t>
            </a:r>
            <a:r>
              <a:rPr lang="en-US" altLang="en-US" b="1" dirty="0">
                <a:latin typeface="Calibri" panose="020F0502020204030204" pitchFamily="34" charset="0"/>
              </a:rPr>
              <a:t>Michael Bloomberg </a:t>
            </a:r>
            <a:r>
              <a:rPr lang="en-US" altLang="en-US" dirty="0">
                <a:latin typeface="Calibri" panose="020F0502020204030204" pitchFamily="34" charset="0"/>
              </a:rPr>
              <a:t>$25 B 68 New York , NY Bloom</a:t>
            </a:r>
          </a:p>
          <a:p>
            <a:pPr eaLnBrk="1" hangingPunct="1">
              <a:buFontTx/>
              <a:buNone/>
            </a:pPr>
            <a:endParaRPr lang="en-US" altLang="en-US" dirty="0" smtClean="0"/>
          </a:p>
        </p:txBody>
      </p:sp>
    </p:spTree>
    <p:extLst>
      <p:ext uri="{BB962C8B-B14F-4D97-AF65-F5344CB8AC3E}">
        <p14:creationId xmlns:p14="http://schemas.microsoft.com/office/powerpoint/2010/main" val="245273362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981199" y="32160"/>
            <a:ext cx="9417627" cy="729430"/>
          </a:xfrm>
          <a:effectLst>
            <a:outerShdw dist="35921" dir="2700000" algn="ctr" rotWithShape="0">
              <a:srgbClr val="008080"/>
            </a:outerShdw>
          </a:effectLst>
        </p:spPr>
        <p:txBody>
          <a:bodyPr wrap="square">
            <a:spAutoFit/>
          </a:bodyPr>
          <a:lstStyle/>
          <a:p>
            <a:pPr eaLnBrk="1" hangingPunct="1">
              <a:defRPr/>
            </a:pPr>
            <a:r>
              <a:rPr lang="en-US" sz="4600" b="1" dirty="0">
                <a:latin typeface="Spirit Medium" pitchFamily="34" charset="0"/>
              </a:rPr>
              <a:t>Alexander Graham Bell</a:t>
            </a:r>
          </a:p>
        </p:txBody>
      </p:sp>
      <p:sp>
        <p:nvSpPr>
          <p:cNvPr id="30723" name="Text Box 3"/>
          <p:cNvSpPr txBox="1">
            <a:spLocks noChangeArrowheads="1"/>
          </p:cNvSpPr>
          <p:nvPr/>
        </p:nvSpPr>
        <p:spPr bwMode="auto">
          <a:xfrm>
            <a:off x="521637" y="4752255"/>
            <a:ext cx="4114800" cy="5159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ctr" anchorCtr="1">
            <a:spAutoFit/>
          </a:bodyPr>
          <a:lstStyle>
            <a:lvl1pPr marL="742950" indent="-285750"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a:buClrTx/>
              <a:buFontTx/>
              <a:buNone/>
            </a:pPr>
            <a:r>
              <a:rPr lang="en-US" altLang="en-US" sz="2800" dirty="0">
                <a:latin typeface="Comic Sans MS" panose="030F0702030302020204" pitchFamily="66" charset="0"/>
              </a:rPr>
              <a:t>Telephone (1876)</a:t>
            </a:r>
          </a:p>
        </p:txBody>
      </p:sp>
      <p:pic>
        <p:nvPicPr>
          <p:cNvPr id="30724" name="Picture 4" descr="telefon_bel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579037" y="2476500"/>
            <a:ext cx="2133600" cy="1993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5" descr="ALexander Graham Bell"/>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51749" y="1326572"/>
            <a:ext cx="2427288" cy="3276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3"/>
          <p:cNvSpPr>
            <a:spLocks noChangeArrowheads="1"/>
          </p:cNvSpPr>
          <p:nvPr/>
        </p:nvSpPr>
        <p:spPr bwMode="auto">
          <a:xfrm>
            <a:off x="4790209" y="571500"/>
            <a:ext cx="607175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dirty="0"/>
              <a:t>Bell was a Scottish immigrant who taught deaf students in Boston.</a:t>
            </a:r>
          </a:p>
          <a:p>
            <a:pPr eaLnBrk="1" hangingPunct="1"/>
            <a:r>
              <a:rPr lang="en-US" altLang="en-US" dirty="0"/>
              <a:t>In the evenings Bell and his assistant Watson worked on a way to transmit human speech.</a:t>
            </a:r>
          </a:p>
          <a:p>
            <a:pPr eaLnBrk="1" hangingPunct="1"/>
            <a:r>
              <a:rPr lang="en-US" altLang="en-US" dirty="0"/>
              <a:t>His telephone was first shown at the Centennial Exhibition in 1876.</a:t>
            </a:r>
          </a:p>
        </p:txBody>
      </p:sp>
    </p:spTree>
    <p:extLst>
      <p:ext uri="{BB962C8B-B14F-4D97-AF65-F5344CB8AC3E}">
        <p14:creationId xmlns:p14="http://schemas.microsoft.com/office/powerpoint/2010/main" val="814463719"/>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idx="4294967295"/>
          </p:nvPr>
        </p:nvSpPr>
        <p:spPr>
          <a:xfrm>
            <a:off x="238991" y="109817"/>
            <a:ext cx="10396882" cy="1151965"/>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dirty="0" smtClean="0"/>
              <a:t>The Metal Detector</a:t>
            </a:r>
          </a:p>
        </p:txBody>
      </p:sp>
      <p:sp>
        <p:nvSpPr>
          <p:cNvPr id="31747" name="Rectangle 3"/>
          <p:cNvSpPr>
            <a:spLocks noGrp="1" noChangeArrowheads="1"/>
          </p:cNvSpPr>
          <p:nvPr>
            <p:ph type="body" idx="4294967295"/>
          </p:nvPr>
        </p:nvSpPr>
        <p:spPr>
          <a:xfrm>
            <a:off x="778842" y="1433079"/>
            <a:ext cx="4658590" cy="1752600"/>
          </a:xfrm>
        </p:spPr>
        <p:txBody>
          <a:bodyPr/>
          <a:lstStyle/>
          <a:p>
            <a:pPr eaLnBrk="1" hangingPunct="1"/>
            <a:r>
              <a:rPr lang="en-US" altLang="en-US" sz="2400" dirty="0"/>
              <a:t>In 1881 Bell was asked to put his metal detector to use.</a:t>
            </a:r>
          </a:p>
          <a:p>
            <a:pPr eaLnBrk="1" hangingPunct="1">
              <a:buFontTx/>
              <a:buNone/>
            </a:pPr>
            <a:endParaRPr lang="en-US" altLang="en-US" sz="2400" dirty="0"/>
          </a:p>
          <a:p>
            <a:pPr eaLnBrk="1" hangingPunct="1">
              <a:buFontTx/>
              <a:buNone/>
            </a:pPr>
            <a:endParaRPr lang="en-US" altLang="en-US" sz="2400" dirty="0"/>
          </a:p>
        </p:txBody>
      </p:sp>
      <p:pic>
        <p:nvPicPr>
          <p:cNvPr id="31748" name="Picture 4" descr="DSCF8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081" y="685800"/>
            <a:ext cx="4329545" cy="324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james a gar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801" y="2389383"/>
            <a:ext cx="3522807" cy="351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981200" y="228600"/>
            <a:ext cx="8229600" cy="952500"/>
          </a:xfrm>
          <a:effectLst>
            <a:outerShdw dist="35921" dir="2700000" algn="ctr" rotWithShape="0">
              <a:srgbClr val="008080"/>
            </a:outerShdw>
          </a:effectLst>
        </p:spPr>
        <p:txBody>
          <a:bodyPr vert="horz" lIns="90488" tIns="44450" rIns="90488" bIns="44450" rtlCol="0" anchor="ctr">
            <a:normAutofit fontScale="90000"/>
          </a:bodyPr>
          <a:lstStyle/>
          <a:p>
            <a:pPr eaLnBrk="1" hangingPunct="1">
              <a:defRPr/>
            </a:pPr>
            <a:r>
              <a:rPr lang="en-US" b="1" dirty="0">
                <a:solidFill>
                  <a:schemeClr val="tx1"/>
                </a:solidFill>
                <a:latin typeface="Spirit Medium" pitchFamily="34" charset="0"/>
              </a:rPr>
              <a:t>U. S. Patents Granted</a:t>
            </a:r>
          </a:p>
        </p:txBody>
      </p:sp>
      <p:pic>
        <p:nvPicPr>
          <p:cNvPr id="33795" name="Picture 3" descr="DIVI369"/>
          <p:cNvPicPr>
            <a:picLocks noGrp="1" noChangeAspect="1" noChangeArrowheads="1"/>
          </p:cNvPicPr>
          <p:nvPr>
            <p:ph idx="4294967295"/>
          </p:nvPr>
        </p:nvPicPr>
        <p:blipFill>
          <a:blip r:embed="rId2">
            <a:lum bright="-6000" contrast="6000"/>
            <a:extLst>
              <a:ext uri="{28A0092B-C50C-407E-A947-70E740481C1C}">
                <a14:useLocalDpi xmlns:a14="http://schemas.microsoft.com/office/drawing/2010/main" val="0"/>
              </a:ext>
            </a:extLst>
          </a:blip>
          <a:srcRect/>
          <a:stretch>
            <a:fillRect/>
          </a:stretch>
        </p:blipFill>
        <p:spPr>
          <a:xfrm>
            <a:off x="1676400" y="1371601"/>
            <a:ext cx="4572000" cy="2779713"/>
          </a:xfrm>
          <a:noFill/>
          <a:ln>
            <a:solidFill>
              <a:schemeClr val="bg1"/>
            </a:solidFill>
            <a:miter lim="800000"/>
            <a:headEnd/>
            <a:tailEnd/>
          </a:ln>
        </p:spPr>
      </p:pic>
      <p:sp>
        <p:nvSpPr>
          <p:cNvPr id="33796" name="Text Box 4"/>
          <p:cNvSpPr txBox="1">
            <a:spLocks noChangeArrowheads="1"/>
          </p:cNvSpPr>
          <p:nvPr/>
        </p:nvSpPr>
        <p:spPr bwMode="auto">
          <a:xfrm>
            <a:off x="1524000" y="4343400"/>
            <a:ext cx="6934200" cy="4591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742950" indent="-285750"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buClrTx/>
              <a:buFontTx/>
              <a:buNone/>
            </a:pPr>
            <a:r>
              <a:rPr lang="en-US" altLang="en-US" sz="2400">
                <a:solidFill>
                  <a:srgbClr val="CCFFCC"/>
                </a:solidFill>
                <a:latin typeface="Comic Sans MS" panose="030F0702030302020204" pitchFamily="66" charset="0"/>
                <a:sym typeface="Wingdings" panose="05000000000000000000" pitchFamily="2" charset="2"/>
              </a:rPr>
              <a:t>  </a:t>
            </a:r>
            <a:r>
              <a:rPr lang="en-US" altLang="en-US" sz="2400">
                <a:latin typeface="Comic Sans MS" panose="030F0702030302020204" pitchFamily="66" charset="0"/>
                <a:sym typeface="Wingdings" panose="05000000000000000000" pitchFamily="2" charset="2"/>
              </a:rPr>
              <a:t>1790s  276 patents issued.</a:t>
            </a:r>
            <a:endParaRPr lang="en-US" altLang="en-US" sz="2400">
              <a:latin typeface="Comic Sans MS" panose="030F0702030302020204" pitchFamily="66" charset="0"/>
            </a:endParaRPr>
          </a:p>
        </p:txBody>
      </p:sp>
      <p:sp>
        <p:nvSpPr>
          <p:cNvPr id="19461" name="Text Box 5"/>
          <p:cNvSpPr txBox="1">
            <a:spLocks noChangeArrowheads="1"/>
          </p:cNvSpPr>
          <p:nvPr/>
        </p:nvSpPr>
        <p:spPr bwMode="auto">
          <a:xfrm>
            <a:off x="2590800" y="4876800"/>
            <a:ext cx="6934200" cy="4591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742950" indent="-285750"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buClrTx/>
              <a:buFontTx/>
              <a:buNone/>
            </a:pPr>
            <a:r>
              <a:rPr lang="en-US" altLang="en-US" sz="2400" dirty="0">
                <a:latin typeface="Comic Sans MS" panose="030F0702030302020204" pitchFamily="66" charset="0"/>
                <a:sym typeface="Wingdings" panose="05000000000000000000" pitchFamily="2" charset="2"/>
              </a:rPr>
              <a:t>1990s  1,119,220 patents issued. </a:t>
            </a:r>
            <a:endParaRPr lang="en-US" altLang="en-US" sz="2400" dirty="0">
              <a:latin typeface="Comic Sans MS" panose="030F0702030302020204" pitchFamily="66" charset="0"/>
            </a:endParaRPr>
          </a:p>
        </p:txBody>
      </p:sp>
      <p:sp>
        <p:nvSpPr>
          <p:cNvPr id="33798" name="TextBox 5"/>
          <p:cNvSpPr txBox="1">
            <a:spLocks noChangeArrowheads="1"/>
          </p:cNvSpPr>
          <p:nvPr/>
        </p:nvSpPr>
        <p:spPr bwMode="auto">
          <a:xfrm>
            <a:off x="7239000" y="2057400"/>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t>Thomas Edison accumulated 1500-plus patents worldwide for his inventions.</a:t>
            </a:r>
          </a:p>
        </p:txBody>
      </p:sp>
    </p:spTree>
    <p:extLst>
      <p:ext uri="{BB962C8B-B14F-4D97-AF65-F5344CB8AC3E}">
        <p14:creationId xmlns:p14="http://schemas.microsoft.com/office/powerpoint/2010/main" val="25426519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linds(vertical)">
                                      <p:cBhvr>
                                        <p:cTn id="7"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5" y="93518"/>
            <a:ext cx="10396882" cy="1151965"/>
          </a:xfrm>
        </p:spPr>
        <p:txBody>
          <a:bodyPr/>
          <a:lstStyle/>
          <a:p>
            <a:r>
              <a:rPr lang="en-US" dirty="0" smtClean="0"/>
              <a:t>skyscrapers</a:t>
            </a:r>
            <a:endParaRPr lang="en-US" dirty="0"/>
          </a:p>
        </p:txBody>
      </p:sp>
      <p:sp>
        <p:nvSpPr>
          <p:cNvPr id="3" name="Content Placeholder 2"/>
          <p:cNvSpPr>
            <a:spLocks noGrp="1"/>
          </p:cNvSpPr>
          <p:nvPr>
            <p:ph sz="quarter" idx="13"/>
          </p:nvPr>
        </p:nvSpPr>
        <p:spPr>
          <a:xfrm>
            <a:off x="727365" y="924791"/>
            <a:ext cx="10811301" cy="2787248"/>
          </a:xfrm>
        </p:spPr>
        <p:txBody>
          <a:bodyPr>
            <a:normAutofit/>
          </a:bodyPr>
          <a:lstStyle/>
          <a:p>
            <a:r>
              <a:rPr lang="en-US" sz="2400" u="sng" cap="none" dirty="0" smtClean="0">
                <a:latin typeface="Calibri" panose="020F0502020204030204" pitchFamily="34" charset="0"/>
              </a:rPr>
              <a:t>The invention of the Bessemer Process and the elevator increased the ability to produce large buildings.  </a:t>
            </a:r>
          </a:p>
          <a:p>
            <a:r>
              <a:rPr lang="en-US" sz="2400" u="sng" cap="none" dirty="0" smtClean="0">
                <a:latin typeface="Calibri" panose="020F0502020204030204" pitchFamily="34" charset="0"/>
              </a:rPr>
              <a:t>Skyscrapers became more common place at the end of the 1800’s into the early 1900’s.</a:t>
            </a:r>
            <a:endParaRPr lang="en-US" sz="2400" u="sng" cap="none" dirty="0">
              <a:latin typeface="Calibri" panose="020F0502020204030204" pitchFamily="34" charset="0"/>
            </a:endParaRPr>
          </a:p>
        </p:txBody>
      </p:sp>
      <p:pic>
        <p:nvPicPr>
          <p:cNvPr id="8196" name="Picture 4" descr="Image result for skyscrapers 1800's new y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140" y="3257549"/>
            <a:ext cx="714375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0566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71119" y="0"/>
            <a:ext cx="10396882" cy="1151965"/>
          </a:xfrm>
        </p:spPr>
        <p:txBody>
          <a:bodyPr anchor="t"/>
          <a:lstStyle/>
          <a:p>
            <a:r>
              <a:rPr lang="en-US" altLang="en-US" dirty="0" smtClean="0"/>
              <a:t>Tenements</a:t>
            </a:r>
          </a:p>
        </p:txBody>
      </p:sp>
      <p:sp>
        <p:nvSpPr>
          <p:cNvPr id="33795" name="Rectangle 3"/>
          <p:cNvSpPr>
            <a:spLocks noGrp="1" noChangeArrowheads="1"/>
          </p:cNvSpPr>
          <p:nvPr>
            <p:ph type="body" idx="4294967295"/>
          </p:nvPr>
        </p:nvSpPr>
        <p:spPr>
          <a:xfrm>
            <a:off x="384464" y="1246909"/>
            <a:ext cx="8149936" cy="4879255"/>
          </a:xfrm>
          <a:prstGeom prst="rect">
            <a:avLst/>
          </a:prstGeom>
        </p:spPr>
        <p:txBody>
          <a:bodyPr/>
          <a:lstStyle/>
          <a:p>
            <a:pPr marL="533400" indent="-533400">
              <a:lnSpc>
                <a:spcPct val="90000"/>
              </a:lnSpc>
            </a:pPr>
            <a:r>
              <a:rPr lang="en-US" altLang="en-US" sz="2400" cap="none" dirty="0" smtClean="0">
                <a:latin typeface="Calibri" panose="020F0502020204030204" pitchFamily="34" charset="0"/>
              </a:rPr>
              <a:t>Housing was a problem for many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mericans.  </a:t>
            </a:r>
            <a:r>
              <a:rPr lang="en-US" altLang="en-US" sz="2400" u="sng" cap="none" dirty="0" smtClean="0">
                <a:latin typeface="Calibri" panose="020F0502020204030204" pitchFamily="34" charset="0"/>
              </a:rPr>
              <a:t>For two reasons</a:t>
            </a:r>
            <a:r>
              <a:rPr lang="en-US" altLang="en-US" sz="2400" cap="none" dirty="0" smtClean="0">
                <a:latin typeface="Calibri" panose="020F0502020204030204" pitchFamily="34" charset="0"/>
              </a:rPr>
              <a:t> working class families had a hard time finding decent housing:</a:t>
            </a:r>
          </a:p>
          <a:p>
            <a:pPr marL="533400" indent="-533400">
              <a:lnSpc>
                <a:spcPct val="90000"/>
              </a:lnSpc>
            </a:pPr>
            <a:endParaRPr lang="en-US" altLang="en-US" sz="2400" cap="none" dirty="0" smtClean="0">
              <a:latin typeface="Calibri" panose="020F0502020204030204" pitchFamily="34" charset="0"/>
            </a:endParaRPr>
          </a:p>
          <a:p>
            <a:pPr marL="533400" indent="-533400">
              <a:lnSpc>
                <a:spcPct val="90000"/>
              </a:lnSpc>
              <a:buFontTx/>
              <a:buAutoNum type="arabicPeriod"/>
            </a:pPr>
            <a:r>
              <a:rPr lang="en-US" altLang="en-US" sz="2400" cap="none" dirty="0" smtClean="0">
                <a:latin typeface="Calibri" panose="020F0502020204030204" pitchFamily="34" charset="0"/>
              </a:rPr>
              <a:t>Prosperity made property values rise.</a:t>
            </a:r>
          </a:p>
          <a:p>
            <a:pPr marL="533400" indent="-533400">
              <a:lnSpc>
                <a:spcPct val="90000"/>
              </a:lnSpc>
              <a:buFontTx/>
              <a:buAutoNum type="arabicPeriod"/>
            </a:pPr>
            <a:r>
              <a:rPr lang="en-US" altLang="en-US" sz="2400" cap="none" dirty="0" smtClean="0">
                <a:latin typeface="Calibri" panose="020F0502020204030204" pitchFamily="34" charset="0"/>
              </a:rPr>
              <a:t>The steady stream of poor people into the city make a strong market for low income housing.</a:t>
            </a:r>
          </a:p>
          <a:p>
            <a:pPr marL="533400" indent="-533400">
              <a:lnSpc>
                <a:spcPct val="90000"/>
              </a:lnSpc>
              <a:buFontTx/>
              <a:buAutoNum type="arabicPeriod"/>
            </a:pPr>
            <a:endParaRPr lang="en-US" altLang="en-US" sz="2400" cap="none" dirty="0" smtClean="0">
              <a:latin typeface="Calibri" panose="020F0502020204030204" pitchFamily="34" charset="0"/>
            </a:endParaRPr>
          </a:p>
          <a:p>
            <a:pPr marL="533400" indent="-533400">
              <a:lnSpc>
                <a:spcPct val="90000"/>
              </a:lnSpc>
              <a:buNone/>
            </a:pPr>
            <a:r>
              <a:rPr lang="en-US" altLang="en-US" sz="2400" u="sng" cap="none" dirty="0" smtClean="0">
                <a:latin typeface="Calibri" panose="020F0502020204030204" pitchFamily="34" charset="0"/>
              </a:rPr>
              <a:t>Landlords tried to cram as many people as possible into apartment buildings.</a:t>
            </a:r>
          </a:p>
          <a:p>
            <a:pPr marL="533400" indent="-533400">
              <a:lnSpc>
                <a:spcPct val="90000"/>
              </a:lnSpc>
            </a:pPr>
            <a:endParaRPr lang="en-US" altLang="en-US" sz="2400" dirty="0"/>
          </a:p>
        </p:txBody>
      </p:sp>
      <p:pic>
        <p:nvPicPr>
          <p:cNvPr id="33796" name="Picture 5" descr="ten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0"/>
            <a:ext cx="2882177" cy="723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833904"/>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381000"/>
            <a:ext cx="4191000" cy="1036638"/>
          </a:xfrm>
        </p:spPr>
        <p:txBody>
          <a:bodyPr anchor="t"/>
          <a:lstStyle/>
          <a:p>
            <a:endParaRPr lang="en-US" altLang="en-US" smtClean="0"/>
          </a:p>
        </p:txBody>
      </p:sp>
      <p:sp>
        <p:nvSpPr>
          <p:cNvPr id="34819" name="Rectangle 3"/>
          <p:cNvSpPr>
            <a:spLocks noGrp="1" noChangeArrowheads="1"/>
          </p:cNvSpPr>
          <p:nvPr>
            <p:ph type="body" idx="4294967295"/>
          </p:nvPr>
        </p:nvSpPr>
        <p:spPr>
          <a:xfrm>
            <a:off x="1981200" y="1828801"/>
            <a:ext cx="3962400" cy="4297363"/>
          </a:xfrm>
          <a:prstGeom prst="rect">
            <a:avLst/>
          </a:prstGeom>
        </p:spPr>
        <p:txBody>
          <a:bodyPr/>
          <a:lstStyle/>
          <a:p>
            <a:endParaRPr lang="en-US" altLang="en-US" dirty="0" smtClean="0"/>
          </a:p>
        </p:txBody>
      </p:sp>
      <p:pic>
        <p:nvPicPr>
          <p:cNvPr id="34820" name="Picture 5" descr="ten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09" y="1267691"/>
            <a:ext cx="4424634" cy="617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enement_playground-563x460 by CitySk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210" y="249382"/>
            <a:ext cx="66294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10329"/>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chor="t"/>
          <a:lstStyle/>
          <a:p>
            <a:endParaRPr lang="en-US" altLang="en-US" smtClean="0"/>
          </a:p>
        </p:txBody>
      </p:sp>
      <p:pic>
        <p:nvPicPr>
          <p:cNvPr id="36867" name="Picture 5" descr="New_York%2C_N_Y_%2C_yard_of_tenement by CitySk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2" y="4781"/>
            <a:ext cx="5420591" cy="43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Yard_of_a_tenement_at_Park_Ave_ by CitySk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864" y="0"/>
            <a:ext cx="5890690" cy="440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91022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10396882" cy="1151965"/>
          </a:xfrm>
        </p:spPr>
        <p:txBody>
          <a:bodyPr anchor="t"/>
          <a:lstStyle/>
          <a:p>
            <a:r>
              <a:rPr lang="en-US" altLang="en-US" smtClean="0"/>
              <a:t>Dumbbell Tenements</a:t>
            </a:r>
          </a:p>
        </p:txBody>
      </p:sp>
      <p:sp>
        <p:nvSpPr>
          <p:cNvPr id="38915" name="Rectangle 3"/>
          <p:cNvSpPr>
            <a:spLocks noGrp="1" noChangeArrowheads="1"/>
          </p:cNvSpPr>
          <p:nvPr>
            <p:ph type="body" idx="4294967295"/>
          </p:nvPr>
        </p:nvSpPr>
        <p:spPr>
          <a:xfrm>
            <a:off x="349828" y="748147"/>
            <a:ext cx="6414654" cy="4509653"/>
          </a:xfrm>
          <a:prstGeom prst="rect">
            <a:avLst/>
          </a:prstGeom>
        </p:spPr>
        <p:txBody>
          <a:bodyPr/>
          <a:lstStyle/>
          <a:p>
            <a:r>
              <a:rPr lang="en-US" altLang="en-US" sz="2400" cap="none" dirty="0" smtClean="0">
                <a:latin typeface="Calibri" panose="020F0502020204030204" pitchFamily="34" charset="0"/>
              </a:rPr>
              <a:t>The new design was to allow fresh air into the buildings.</a:t>
            </a:r>
          </a:p>
          <a:p>
            <a:r>
              <a:rPr lang="en-US" altLang="en-US" sz="2400" cap="none" dirty="0" smtClean="0">
                <a:latin typeface="Calibri" panose="020F0502020204030204" pitchFamily="34" charset="0"/>
              </a:rPr>
              <a:t>The </a:t>
            </a:r>
            <a:r>
              <a:rPr lang="en-US" altLang="en-US" sz="2400" u="sng" cap="none" dirty="0" smtClean="0">
                <a:latin typeface="Calibri" panose="020F0502020204030204" pitchFamily="34" charset="0"/>
              </a:rPr>
              <a:t>air shafts actually allowed the smell of garbage from the alleys below to enter the building</a:t>
            </a:r>
            <a:r>
              <a:rPr lang="en-US" altLang="en-US" sz="2400" cap="none" dirty="0" smtClean="0">
                <a:latin typeface="Calibri" panose="020F0502020204030204" pitchFamily="34" charset="0"/>
              </a:rPr>
              <a:t>.</a:t>
            </a:r>
          </a:p>
          <a:p>
            <a:r>
              <a:rPr lang="en-US" altLang="en-US" sz="2400" cap="none" dirty="0" smtClean="0">
                <a:latin typeface="Calibri" panose="020F0502020204030204" pitchFamily="34" charset="0"/>
              </a:rPr>
              <a:t>They also </a:t>
            </a:r>
            <a:r>
              <a:rPr lang="en-US" altLang="en-US" sz="2400" u="sng" cap="none" dirty="0" smtClean="0">
                <a:latin typeface="Calibri" panose="020F0502020204030204" pitchFamily="34" charset="0"/>
              </a:rPr>
              <a:t>allowed fire to spread more rapidly</a:t>
            </a:r>
            <a:r>
              <a:rPr lang="en-US" altLang="en-US" sz="2400" cap="none" dirty="0" smtClean="0">
                <a:latin typeface="Calibri" panose="020F0502020204030204" pitchFamily="34" charset="0"/>
              </a:rPr>
              <a:t>.</a:t>
            </a:r>
          </a:p>
          <a:p>
            <a:r>
              <a:rPr lang="en-US" altLang="en-US" sz="2400" cap="none" dirty="0" smtClean="0">
                <a:latin typeface="Calibri" panose="020F0502020204030204" pitchFamily="34" charset="0"/>
              </a:rPr>
              <a:t>More than ten thousand of these tenements were built in New </a:t>
            </a:r>
            <a:r>
              <a:rPr lang="en-US" altLang="en-US" sz="2400" cap="none" dirty="0">
                <a:latin typeface="Calibri" panose="020F0502020204030204" pitchFamily="34" charset="0"/>
              </a:rPr>
              <a:t>Y</a:t>
            </a:r>
            <a:r>
              <a:rPr lang="en-US" altLang="en-US" sz="2400" cap="none" dirty="0" smtClean="0">
                <a:latin typeface="Calibri" panose="020F0502020204030204" pitchFamily="34" charset="0"/>
              </a:rPr>
              <a:t>ork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ity.</a:t>
            </a:r>
            <a:endParaRPr lang="en-US" altLang="en-US" sz="2400" cap="none" dirty="0">
              <a:latin typeface="Calibri" panose="020F0502020204030204" pitchFamily="34" charset="0"/>
            </a:endParaRPr>
          </a:p>
        </p:txBody>
      </p:sp>
      <p:pic>
        <p:nvPicPr>
          <p:cNvPr id="4" name="Picture 5" descr="Untitled-1 by CitySk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273" y="961582"/>
            <a:ext cx="5399809" cy="40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130294"/>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362200" y="152400"/>
            <a:ext cx="7620000" cy="762000"/>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lang="en-US" sz="4400">
                <a:solidFill>
                  <a:srgbClr val="E00000"/>
                </a:solidFill>
                <a:latin typeface="Lombardic Narrow" pitchFamily="2" charset="0"/>
                <a:cs typeface="Arial" charset="0"/>
              </a:rPr>
              <a:t>Dumbbell Tenement Plan</a:t>
            </a:r>
            <a:endParaRPr lang="en-US" sz="3600">
              <a:solidFill>
                <a:srgbClr val="E00000"/>
              </a:solidFill>
              <a:latin typeface="Lombardic Narrow" pitchFamily="2" charset="0"/>
              <a:cs typeface="Arial" charset="0"/>
            </a:endParaRPr>
          </a:p>
        </p:txBody>
      </p:sp>
      <p:pic>
        <p:nvPicPr>
          <p:cNvPr id="39939" name="Picture 7" descr="Dumbbell Tenement Diagram"/>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5263" t="2895" r="2632" b="14836"/>
          <a:stretch>
            <a:fillRect/>
          </a:stretch>
        </p:blipFill>
        <p:spPr bwMode="auto">
          <a:xfrm>
            <a:off x="1828800" y="990601"/>
            <a:ext cx="8610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8"/>
          <p:cNvSpPr>
            <a:spLocks noChangeArrowheads="1"/>
          </p:cNvSpPr>
          <p:nvPr/>
        </p:nvSpPr>
        <p:spPr bwMode="auto">
          <a:xfrm>
            <a:off x="2819400" y="6096001"/>
            <a:ext cx="6553200" cy="519113"/>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defRPr/>
            </a:pPr>
            <a:r>
              <a:rPr lang="en-US" sz="2800">
                <a:solidFill>
                  <a:srgbClr val="E00000"/>
                </a:solidFill>
                <a:latin typeface="Lombardic Narrow" pitchFamily="2" charset="0"/>
                <a:cs typeface="Arial" charset="0"/>
              </a:rPr>
              <a:t>Tenement House Act of </a:t>
            </a:r>
            <a:r>
              <a:rPr lang="en-US">
                <a:solidFill>
                  <a:srgbClr val="E00000"/>
                </a:solidFill>
                <a:latin typeface="Lombardic Narrow" pitchFamily="2" charset="0"/>
                <a:cs typeface="Arial" charset="0"/>
              </a:rPr>
              <a:t>1879</a:t>
            </a:r>
            <a:r>
              <a:rPr lang="en-US" sz="2800">
                <a:solidFill>
                  <a:srgbClr val="E00000"/>
                </a:solidFill>
                <a:latin typeface="Lombardic Narrow" pitchFamily="2" charset="0"/>
                <a:cs typeface="Arial" charset="0"/>
              </a:rPr>
              <a:t>, NYC</a:t>
            </a:r>
          </a:p>
        </p:txBody>
      </p:sp>
    </p:spTree>
    <p:extLst>
      <p:ext uri="{BB962C8B-B14F-4D97-AF65-F5344CB8AC3E}">
        <p14:creationId xmlns:p14="http://schemas.microsoft.com/office/powerpoint/2010/main" val="303916104"/>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2057400" y="0"/>
            <a:ext cx="8229600" cy="1143000"/>
          </a:xfrm>
        </p:spPr>
        <p:txBody>
          <a:bodyPr/>
          <a:lstStyle/>
          <a:p>
            <a:pPr eaLnBrk="1" hangingPunct="1">
              <a:defRPr/>
            </a:pPr>
            <a:r>
              <a:rPr lang="en-US" altLang="en-US" smtClean="0"/>
              <a:t>Problems in the City:</a:t>
            </a:r>
          </a:p>
        </p:txBody>
      </p:sp>
      <p:sp>
        <p:nvSpPr>
          <p:cNvPr id="112643" name="Rectangle 3"/>
          <p:cNvSpPr>
            <a:spLocks noGrp="1" noChangeArrowheads="1"/>
          </p:cNvSpPr>
          <p:nvPr>
            <p:ph type="body" idx="4294967295"/>
          </p:nvPr>
        </p:nvSpPr>
        <p:spPr>
          <a:xfrm>
            <a:off x="0" y="811696"/>
            <a:ext cx="5565913" cy="4542182"/>
          </a:xfrm>
        </p:spPr>
        <p:txBody>
          <a:bodyPr>
            <a:normAutofit/>
          </a:bodyPr>
          <a:lstStyle/>
          <a:p>
            <a:pPr eaLnBrk="1" hangingPunct="1">
              <a:buFont typeface="Wingdings" panose="05000000000000000000" pitchFamily="2" charset="2"/>
              <a:buChar char="Ø"/>
            </a:pPr>
            <a:r>
              <a:rPr lang="en-US" altLang="en-US" sz="2400" cap="none" dirty="0" smtClean="0">
                <a:latin typeface="Calibri" panose="020F0502020204030204" pitchFamily="34" charset="0"/>
              </a:rPr>
              <a:t>Growing population placed many demands on the city other than housing and transportation.</a:t>
            </a:r>
            <a:endParaRPr lang="en-US" altLang="en-US" sz="2400" u="sng" cap="none" dirty="0" smtClean="0">
              <a:latin typeface="Calibri" panose="020F0502020204030204" pitchFamily="34" charset="0"/>
            </a:endParaRPr>
          </a:p>
          <a:p>
            <a:pPr eaLnBrk="1" hangingPunct="1">
              <a:buFont typeface="Wingdings" panose="05000000000000000000" pitchFamily="2" charset="2"/>
              <a:buChar char="Ø"/>
            </a:pPr>
            <a:r>
              <a:rPr lang="en-US" altLang="en-US" sz="2400" cap="none" dirty="0" smtClean="0">
                <a:latin typeface="Calibri" panose="020F0502020204030204" pitchFamily="34" charset="0"/>
              </a:rPr>
              <a:t>What is meant by the term city services?</a:t>
            </a:r>
            <a:endParaRPr lang="en-US" altLang="en-US" sz="2400" u="sng" cap="none" dirty="0" smtClean="0">
              <a:latin typeface="Calibri" panose="020F0502020204030204" pitchFamily="34" charset="0"/>
            </a:endParaRPr>
          </a:p>
          <a:p>
            <a:pPr eaLnBrk="1" hangingPunct="1">
              <a:buFont typeface="Wingdings" panose="05000000000000000000" pitchFamily="2" charset="2"/>
              <a:buChar char="Ø"/>
            </a:pPr>
            <a:r>
              <a:rPr lang="en-US" altLang="en-US" sz="2400" cap="none" dirty="0" smtClean="0">
                <a:latin typeface="Calibri" panose="020F0502020204030204" pitchFamily="34" charset="0"/>
              </a:rPr>
              <a:t>City dwellers needed safer water, a waste disposal system, protection from fire and crime, more hospitals, schools, and parks.</a:t>
            </a:r>
          </a:p>
        </p:txBody>
      </p:sp>
      <p:pic>
        <p:nvPicPr>
          <p:cNvPr id="4" name="Picture 5" descr="american-cities-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922" y="983975"/>
            <a:ext cx="548640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4020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1" t="21197" r="37138" b="13650"/>
          <a:stretch/>
        </p:blipFill>
        <p:spPr bwMode="auto">
          <a:xfrm>
            <a:off x="1152938" y="102922"/>
            <a:ext cx="9647583" cy="578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8544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261730" y="-57564"/>
            <a:ext cx="8229600" cy="1143000"/>
          </a:xfrm>
        </p:spPr>
        <p:txBody>
          <a:bodyPr/>
          <a:lstStyle/>
          <a:p>
            <a:pPr eaLnBrk="1" hangingPunct="1">
              <a:defRPr/>
            </a:pPr>
            <a:r>
              <a:rPr lang="en-US" altLang="en-US" dirty="0" smtClean="0"/>
              <a:t>Fire:</a:t>
            </a:r>
          </a:p>
        </p:txBody>
      </p:sp>
      <p:sp>
        <p:nvSpPr>
          <p:cNvPr id="23555" name="Rectangle 3"/>
          <p:cNvSpPr>
            <a:spLocks noGrp="1" noChangeArrowheads="1"/>
          </p:cNvSpPr>
          <p:nvPr>
            <p:ph type="body" idx="4294967295"/>
          </p:nvPr>
        </p:nvSpPr>
        <p:spPr>
          <a:xfrm>
            <a:off x="198783" y="1590261"/>
            <a:ext cx="4863548" cy="3237190"/>
          </a:xfrm>
        </p:spPr>
        <p:txBody>
          <a:bodyPr>
            <a:noAutofit/>
          </a:bodyPr>
          <a:lstStyle/>
          <a:p>
            <a:pPr eaLnBrk="1" hangingPunct="1"/>
            <a:r>
              <a:rPr lang="en-US" altLang="en-US" sz="2800" u="sng" cap="none" dirty="0" smtClean="0">
                <a:latin typeface="Calibri" panose="020F0502020204030204" pitchFamily="34" charset="0"/>
              </a:rPr>
              <a:t>The fire departments were transformed from volunteer to paid departments.</a:t>
            </a:r>
            <a:endParaRPr lang="en-US" altLang="en-US" sz="2800" cap="none" dirty="0" smtClean="0">
              <a:latin typeface="Calibri" panose="020F0502020204030204" pitchFamily="34" charset="0"/>
            </a:endParaRPr>
          </a:p>
          <a:p>
            <a:pPr eaLnBrk="1" hangingPunct="1"/>
            <a:r>
              <a:rPr lang="en-US" altLang="en-US" sz="2800" cap="none" dirty="0" smtClean="0">
                <a:latin typeface="Calibri" panose="020F0502020204030204" pitchFamily="34" charset="0"/>
              </a:rPr>
              <a:t>Hydrants were installed throughout the city streets.</a:t>
            </a:r>
          </a:p>
          <a:p>
            <a:pPr eaLnBrk="1" hangingPunct="1"/>
            <a:r>
              <a:rPr lang="en-US" altLang="en-US" sz="2800" u="sng" cap="none" dirty="0" smtClean="0">
                <a:latin typeface="Calibri" panose="020F0502020204030204" pitchFamily="34" charset="0"/>
              </a:rPr>
              <a:t>Hand pump fire engines were replaced by steam engines</a:t>
            </a:r>
            <a:r>
              <a:rPr lang="en-US" altLang="en-US" sz="2800" cap="none" dirty="0" smtClean="0">
                <a:latin typeface="Calibri" panose="020F0502020204030204" pitchFamily="34" charset="0"/>
              </a:rPr>
              <a:t>.</a:t>
            </a:r>
            <a:endParaRPr lang="en-US" altLang="en-US" sz="2800" cap="none" dirty="0">
              <a:latin typeface="Calibri" panose="020F0502020204030204" pitchFamily="34" charset="0"/>
            </a:endParaRPr>
          </a:p>
        </p:txBody>
      </p:sp>
      <p:pic>
        <p:nvPicPr>
          <p:cNvPr id="23556" name="Picture 5" descr="1854 Hosec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978" y="3021496"/>
            <a:ext cx="5215066" cy="33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54" y="460304"/>
            <a:ext cx="1897491" cy="20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th?i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331" y="171862"/>
            <a:ext cx="42672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507262"/>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1981200" y="0"/>
            <a:ext cx="8229600" cy="1143000"/>
          </a:xfrm>
        </p:spPr>
        <p:txBody>
          <a:bodyPr/>
          <a:lstStyle/>
          <a:p>
            <a:pPr eaLnBrk="1" hangingPunct="1">
              <a:defRPr/>
            </a:pPr>
            <a:r>
              <a:rPr lang="en-US" altLang="en-US" smtClean="0"/>
              <a:t>Horse Drawn Fire Engines</a:t>
            </a:r>
          </a:p>
        </p:txBody>
      </p:sp>
      <p:pic>
        <p:nvPicPr>
          <p:cNvPr id="24579" name="Picture 9"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8674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1"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547" y="1631374"/>
            <a:ext cx="5408173" cy="34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730657"/>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00" y="-228600"/>
            <a:ext cx="8229600" cy="1143000"/>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smtClean="0"/>
              <a:t>Chicago Fire</a:t>
            </a:r>
          </a:p>
        </p:txBody>
      </p:sp>
      <p:sp>
        <p:nvSpPr>
          <p:cNvPr id="36867" name="Rectangle 3"/>
          <p:cNvSpPr>
            <a:spLocks noGrp="1" noChangeArrowheads="1"/>
          </p:cNvSpPr>
          <p:nvPr>
            <p:ph type="body" idx="4294967295"/>
          </p:nvPr>
        </p:nvSpPr>
        <p:spPr>
          <a:xfrm>
            <a:off x="6828184" y="1404732"/>
            <a:ext cx="3694043" cy="4911622"/>
          </a:xfrm>
        </p:spPr>
        <p:txBody>
          <a:bodyPr/>
          <a:lstStyle/>
          <a:p>
            <a:pPr eaLnBrk="1" hangingPunct="1"/>
            <a:r>
              <a:rPr lang="en-US" altLang="en-US" sz="2800" cap="none" dirty="0" smtClean="0">
                <a:latin typeface="Calibri" panose="020F0502020204030204" pitchFamily="34" charset="0"/>
              </a:rPr>
              <a:t>In 1871 a fire destroyed nearly 2000 acres in the heart of the city of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hicago.</a:t>
            </a:r>
          </a:p>
          <a:p>
            <a:pPr eaLnBrk="1" hangingPunct="1">
              <a:buFontTx/>
              <a:buNone/>
            </a:pPr>
            <a:endParaRPr lang="en-US" altLang="en-US" dirty="0" smtClean="0"/>
          </a:p>
        </p:txBody>
      </p:sp>
      <p:pic>
        <p:nvPicPr>
          <p:cNvPr id="36868" name="Picture 5" descr="060209chicagoFi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1053618"/>
            <a:ext cx="60198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1830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61732" y="0"/>
            <a:ext cx="10396882" cy="1151965"/>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dirty="0" smtClean="0"/>
              <a:t>Effect of the Chicago Fire</a:t>
            </a:r>
          </a:p>
        </p:txBody>
      </p:sp>
      <p:sp>
        <p:nvSpPr>
          <p:cNvPr id="38915" name="Rectangle 3"/>
          <p:cNvSpPr>
            <a:spLocks noGrp="1" noChangeArrowheads="1"/>
          </p:cNvSpPr>
          <p:nvPr>
            <p:ph type="body" idx="4294967295"/>
          </p:nvPr>
        </p:nvSpPr>
        <p:spPr>
          <a:xfrm>
            <a:off x="685800" y="1060174"/>
            <a:ext cx="4442791" cy="4399722"/>
          </a:xfrm>
        </p:spPr>
        <p:txBody>
          <a:bodyPr>
            <a:noAutofit/>
          </a:bodyPr>
          <a:lstStyle/>
          <a:p>
            <a:pPr eaLnBrk="1" hangingPunct="1"/>
            <a:r>
              <a:rPr lang="en-US" altLang="en-US" sz="2800" u="sng" cap="none" dirty="0" smtClean="0">
                <a:latin typeface="Calibri" panose="020F0502020204030204" pitchFamily="34" charset="0"/>
              </a:rPr>
              <a:t>Chicago became the center for innovation</a:t>
            </a:r>
            <a:r>
              <a:rPr lang="en-US" altLang="en-US" sz="2800" cap="none" dirty="0" smtClean="0">
                <a:latin typeface="Calibri" panose="020F0502020204030204" pitchFamily="34" charset="0"/>
              </a:rPr>
              <a:t>.</a:t>
            </a:r>
          </a:p>
          <a:p>
            <a:pPr eaLnBrk="1" hangingPunct="1"/>
            <a:r>
              <a:rPr lang="en-US" altLang="en-US" sz="2800" u="sng" cap="none" dirty="0" smtClean="0">
                <a:latin typeface="Calibri" panose="020F0502020204030204" pitchFamily="34" charset="0"/>
              </a:rPr>
              <a:t>The city had to rebuild and architects soon began to build 10 story buildings.</a:t>
            </a:r>
          </a:p>
          <a:p>
            <a:pPr eaLnBrk="1" hangingPunct="1">
              <a:buFontTx/>
              <a:buNone/>
            </a:pPr>
            <a:endParaRPr lang="en-US" altLang="en-US" sz="2800" u="sng" cap="none" dirty="0" smtClean="0">
              <a:latin typeface="Calibri" panose="020F0502020204030204" pitchFamily="34" charset="0"/>
            </a:endParaRPr>
          </a:p>
        </p:txBody>
      </p:sp>
      <p:pic>
        <p:nvPicPr>
          <p:cNvPr id="7170" name="Picture 2" descr="http://www.trbimg.com/img-541868a4/turbine/chi-080726-chicago-fire-photo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648" y="4010854"/>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media-cache-ak0.pinimg.com/736x/80/f1/45/80f145ef65518e486a3ad5212508bea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123" y="156334"/>
            <a:ext cx="3067050"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09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1046922" y="4754011"/>
            <a:ext cx="9418983" cy="992187"/>
          </a:xfrm>
        </p:spPr>
        <p:txBody>
          <a:bodyPr/>
          <a:lstStyle/>
          <a:p>
            <a:pPr eaLnBrk="1" hangingPunct="1">
              <a:lnSpc>
                <a:spcPct val="90000"/>
              </a:lnSpc>
            </a:pPr>
            <a:r>
              <a:rPr lang="en-US" altLang="en-US" dirty="0" smtClean="0"/>
              <a:t>This painting was originally printed in Harper’s Weekly of people fleeing the fire.</a:t>
            </a:r>
          </a:p>
        </p:txBody>
      </p:sp>
      <p:pic>
        <p:nvPicPr>
          <p:cNvPr id="37891" name="Picture 5" descr="File:Chicago-fir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757" y="145775"/>
            <a:ext cx="71628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19873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a:xfrm>
            <a:off x="76200" y="0"/>
            <a:ext cx="8229600" cy="1143000"/>
          </a:xfrm>
        </p:spPr>
        <p:txBody>
          <a:bodyPr/>
          <a:lstStyle/>
          <a:p>
            <a:pPr eaLnBrk="1" hangingPunct="1">
              <a:defRPr/>
            </a:pPr>
            <a:r>
              <a:rPr lang="en-US" altLang="en-US" smtClean="0"/>
              <a:t>Crime:</a:t>
            </a:r>
          </a:p>
        </p:txBody>
      </p:sp>
      <p:sp>
        <p:nvSpPr>
          <p:cNvPr id="22531" name="Rectangle 3"/>
          <p:cNvSpPr>
            <a:spLocks noGrp="1" noChangeArrowheads="1"/>
          </p:cNvSpPr>
          <p:nvPr>
            <p:ph type="body" idx="4294967295"/>
          </p:nvPr>
        </p:nvSpPr>
        <p:spPr>
          <a:xfrm>
            <a:off x="0" y="0"/>
            <a:ext cx="7696200" cy="3687763"/>
          </a:xfrm>
        </p:spPr>
        <p:txBody>
          <a:bodyPr>
            <a:normAutofit/>
          </a:bodyPr>
          <a:lstStyle/>
          <a:p>
            <a:pPr eaLnBrk="1" hangingPunct="1"/>
            <a:r>
              <a:rPr lang="en-US" altLang="en-US" sz="2400" u="sng" cap="none" dirty="0" smtClean="0">
                <a:latin typeface="Calibri" panose="020F0502020204030204" pitchFamily="34" charset="0"/>
              </a:rPr>
              <a:t>Improved street lighting led to a decrease in the crime rate.</a:t>
            </a:r>
            <a:endParaRPr lang="en-US" altLang="en-US" sz="2400" cap="none" dirty="0" smtClean="0">
              <a:latin typeface="Calibri" panose="020F0502020204030204" pitchFamily="34" charset="0"/>
            </a:endParaRPr>
          </a:p>
          <a:p>
            <a:pPr eaLnBrk="1" hangingPunct="1"/>
            <a:r>
              <a:rPr lang="en-US" altLang="en-US" sz="2400" cap="none" dirty="0" smtClean="0">
                <a:latin typeface="Calibri" panose="020F0502020204030204" pitchFamily="34" charset="0"/>
              </a:rPr>
              <a:t>Police forces were increased in size and were provided better training.</a:t>
            </a:r>
          </a:p>
        </p:txBody>
      </p:sp>
      <p:pic>
        <p:nvPicPr>
          <p:cNvPr id="22533" name="Picture 6"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264" y="2533711"/>
            <a:ext cx="2375996" cy="318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337" y="0"/>
            <a:ext cx="2555828" cy="280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paddy wa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234" y="2533711"/>
            <a:ext cx="5115339" cy="383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0458"/>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74" y="0"/>
            <a:ext cx="10396882" cy="1151965"/>
          </a:xfrm>
        </p:spPr>
        <p:txBody>
          <a:bodyPr/>
          <a:lstStyle/>
          <a:p>
            <a:r>
              <a:rPr lang="en-US" dirty="0" err="1" smtClean="0"/>
              <a:t>dreiser</a:t>
            </a:r>
            <a:endParaRPr lang="en-US" dirty="0"/>
          </a:p>
        </p:txBody>
      </p:sp>
      <p:sp>
        <p:nvSpPr>
          <p:cNvPr id="3" name="Content Placeholder 2"/>
          <p:cNvSpPr>
            <a:spLocks noGrp="1"/>
          </p:cNvSpPr>
          <p:nvPr>
            <p:ph sz="quarter" idx="13"/>
          </p:nvPr>
        </p:nvSpPr>
        <p:spPr>
          <a:xfrm>
            <a:off x="221973" y="1046923"/>
            <a:ext cx="5966791" cy="4234898"/>
          </a:xfrm>
        </p:spPr>
        <p:txBody>
          <a:bodyPr>
            <a:normAutofit/>
          </a:bodyPr>
          <a:lstStyle/>
          <a:p>
            <a:r>
              <a:rPr lang="en-US" sz="2400" cap="none" dirty="0" smtClean="0">
                <a:latin typeface="Calibri" panose="020F0502020204030204" pitchFamily="34" charset="0"/>
              </a:rPr>
              <a:t>Theodore Dreiser wrote the novel, Sister Carrie, </a:t>
            </a:r>
            <a:r>
              <a:rPr lang="en-US" sz="2400" u="sng" cap="none" dirty="0" smtClean="0">
                <a:latin typeface="Calibri" panose="020F0502020204030204" pitchFamily="34" charset="0"/>
              </a:rPr>
              <a:t>which exposed one troubling part of urban life, the single woman.</a:t>
            </a:r>
          </a:p>
          <a:p>
            <a:r>
              <a:rPr lang="en-US" sz="2400" cap="none" dirty="0" smtClean="0">
                <a:latin typeface="Calibri" panose="020F0502020204030204" pitchFamily="34" charset="0"/>
              </a:rPr>
              <a:t>The single woman found themselves without any support like the woman in the novel.  Carrie had to find a job and then drifted into a life of sin.</a:t>
            </a:r>
          </a:p>
          <a:p>
            <a:r>
              <a:rPr lang="en-US" sz="2400" u="sng" cap="none" dirty="0" smtClean="0">
                <a:latin typeface="Calibri" panose="020F0502020204030204" pitchFamily="34" charset="0"/>
              </a:rPr>
              <a:t>The book was very controversial.</a:t>
            </a:r>
            <a:endParaRPr lang="en-US" sz="2400" u="sng" cap="none" dirty="0">
              <a:latin typeface="Calibri" panose="020F0502020204030204" pitchFamily="34" charset="0"/>
            </a:endParaRPr>
          </a:p>
        </p:txBody>
      </p:sp>
      <p:pic>
        <p:nvPicPr>
          <p:cNvPr id="6146" name="Picture 2" descr="Image result for drei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540" y="0"/>
            <a:ext cx="225742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ister car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392" y="2447027"/>
            <a:ext cx="2686050"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23198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152400" y="0"/>
            <a:ext cx="8229600" cy="1143000"/>
          </a:xfrm>
        </p:spPr>
        <p:txBody>
          <a:bodyPr/>
          <a:lstStyle/>
          <a:p>
            <a:pPr eaLnBrk="1" hangingPunct="1">
              <a:defRPr/>
            </a:pPr>
            <a:r>
              <a:rPr lang="en-US" altLang="en-US" dirty="0" smtClean="0"/>
              <a:t>Public health</a:t>
            </a:r>
          </a:p>
        </p:txBody>
      </p:sp>
      <p:sp>
        <p:nvSpPr>
          <p:cNvPr id="19459" name="Rectangle 3"/>
          <p:cNvSpPr>
            <a:spLocks noGrp="1" noChangeArrowheads="1"/>
          </p:cNvSpPr>
          <p:nvPr>
            <p:ph type="body" idx="4294967295"/>
          </p:nvPr>
        </p:nvSpPr>
        <p:spPr>
          <a:xfrm>
            <a:off x="268356" y="907773"/>
            <a:ext cx="5204792" cy="4538869"/>
          </a:xfrm>
        </p:spPr>
        <p:txBody>
          <a:bodyPr>
            <a:normAutofit/>
          </a:bodyPr>
          <a:lstStyle/>
          <a:p>
            <a:pPr eaLnBrk="1" hangingPunct="1">
              <a:buFont typeface="Wingdings" panose="05000000000000000000" pitchFamily="2" charset="2"/>
              <a:buChar char="Ø"/>
            </a:pPr>
            <a:r>
              <a:rPr lang="en-US" altLang="en-US" sz="2400" u="sng" cap="none" dirty="0" smtClean="0">
                <a:latin typeface="Calibri" panose="020F0502020204030204" pitchFamily="34" charset="0"/>
              </a:rPr>
              <a:t>Health care at the turn of the century was dismal. </a:t>
            </a:r>
          </a:p>
          <a:p>
            <a:pPr eaLnBrk="1" hangingPunct="1">
              <a:buFont typeface="Wingdings" panose="05000000000000000000" pitchFamily="2" charset="2"/>
              <a:buChar char="Ø"/>
            </a:pPr>
            <a:r>
              <a:rPr lang="en-US" altLang="en-US" sz="2400" u="sng" cap="none" dirty="0" smtClean="0">
                <a:latin typeface="Calibri" panose="020F0502020204030204" pitchFamily="34" charset="0"/>
              </a:rPr>
              <a:t> One way to measure health care is average lifespan.</a:t>
            </a:r>
            <a:endParaRPr lang="en-US" altLang="en-US" sz="2400" cap="none" dirty="0" smtClean="0">
              <a:latin typeface="Calibri" panose="020F0502020204030204" pitchFamily="34" charset="0"/>
            </a:endParaRPr>
          </a:p>
          <a:p>
            <a:pPr eaLnBrk="1" hangingPunct="1">
              <a:buFont typeface="Wingdings" panose="05000000000000000000" pitchFamily="2" charset="2"/>
              <a:buChar char="Ø"/>
            </a:pPr>
            <a:r>
              <a:rPr lang="en-US" altLang="en-US" sz="2400" cap="none" dirty="0" smtClean="0">
                <a:latin typeface="Calibri" panose="020F0502020204030204" pitchFamily="34" charset="0"/>
              </a:rPr>
              <a:t>In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merica in 1900, men lived to be an average of 46 and women to 48.</a:t>
            </a:r>
          </a:p>
          <a:p>
            <a:pPr eaLnBrk="1" hangingPunct="1">
              <a:buFont typeface="Wingdings" panose="05000000000000000000" pitchFamily="2" charset="2"/>
              <a:buChar char="Ø"/>
            </a:pPr>
            <a:r>
              <a:rPr lang="en-US" altLang="en-US" sz="2400" cap="none" dirty="0" smtClean="0">
                <a:latin typeface="Calibri" panose="020F0502020204030204" pitchFamily="34" charset="0"/>
              </a:rPr>
              <a:t>There are several reasons for the era’s short lifespan.</a:t>
            </a:r>
          </a:p>
        </p:txBody>
      </p:sp>
      <p:sp>
        <p:nvSpPr>
          <p:cNvPr id="4" name="Rectangle 2"/>
          <p:cNvSpPr txBox="1">
            <a:spLocks noChangeArrowheads="1"/>
          </p:cNvSpPr>
          <p:nvPr/>
        </p:nvSpPr>
        <p:spPr>
          <a:xfrm>
            <a:off x="6096000" y="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defRPr/>
            </a:pPr>
            <a:r>
              <a:rPr lang="en-US" altLang="en-US" smtClean="0"/>
              <a:t>Short Lifespan:</a:t>
            </a:r>
            <a:endParaRPr lang="en-US" altLang="en-US" dirty="0" smtClean="0"/>
          </a:p>
        </p:txBody>
      </p:sp>
      <p:sp>
        <p:nvSpPr>
          <p:cNvPr id="5" name="Rectangle 3"/>
          <p:cNvSpPr txBox="1">
            <a:spLocks noChangeArrowheads="1"/>
          </p:cNvSpPr>
          <p:nvPr/>
        </p:nvSpPr>
        <p:spPr>
          <a:xfrm>
            <a:off x="6205330" y="934280"/>
            <a:ext cx="8305800" cy="4983163"/>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ltLang="en-US" cap="none" dirty="0" smtClean="0">
                <a:latin typeface="Calibri" panose="020F0502020204030204" pitchFamily="34" charset="0"/>
              </a:rPr>
              <a:t>Poor sanitation and pollution</a:t>
            </a:r>
          </a:p>
          <a:p>
            <a:r>
              <a:rPr lang="en-US" altLang="en-US" cap="none" dirty="0" smtClean="0">
                <a:latin typeface="Calibri" panose="020F0502020204030204" pitchFamily="34" charset="0"/>
              </a:rPr>
              <a:t>Many people only bathed once a week.</a:t>
            </a:r>
          </a:p>
          <a:p>
            <a:r>
              <a:rPr lang="en-US" altLang="en-US" cap="none" dirty="0" smtClean="0">
                <a:latin typeface="Calibri" panose="020F0502020204030204" pitchFamily="34" charset="0"/>
              </a:rPr>
              <a:t>Inadequate public bathrooms</a:t>
            </a:r>
          </a:p>
          <a:p>
            <a:r>
              <a:rPr lang="en-US" altLang="en-US" cap="none" dirty="0" smtClean="0">
                <a:latin typeface="Calibri" panose="020F0502020204030204" pitchFamily="34" charset="0"/>
              </a:rPr>
              <a:t>Public spitting was common</a:t>
            </a:r>
          </a:p>
          <a:p>
            <a:r>
              <a:rPr lang="en-US" altLang="en-US" cap="none" dirty="0" smtClean="0">
                <a:latin typeface="Calibri" panose="020F0502020204030204" pitchFamily="34" charset="0"/>
              </a:rPr>
              <a:t>Malnutrition</a:t>
            </a:r>
          </a:p>
          <a:p>
            <a:r>
              <a:rPr lang="en-US" altLang="en-US" cap="none" dirty="0" smtClean="0">
                <a:latin typeface="Calibri" panose="020F0502020204030204" pitchFamily="34" charset="0"/>
              </a:rPr>
              <a:t>Hard labor in unsafe conditions</a:t>
            </a:r>
          </a:p>
          <a:p>
            <a:r>
              <a:rPr lang="en-US" altLang="en-US" cap="none" dirty="0" smtClean="0">
                <a:latin typeface="Calibri" panose="020F0502020204030204" pitchFamily="34" charset="0"/>
              </a:rPr>
              <a:t>Rampant germs and bacteria</a:t>
            </a:r>
          </a:p>
          <a:p>
            <a:r>
              <a:rPr lang="en-US" altLang="en-US" cap="none" dirty="0" smtClean="0">
                <a:latin typeface="Calibri" panose="020F0502020204030204" pitchFamily="34" charset="0"/>
              </a:rPr>
              <a:t>Lack of knowledge about anti-biotics</a:t>
            </a:r>
          </a:p>
        </p:txBody>
      </p:sp>
    </p:spTree>
    <p:extLst>
      <p:ext uri="{BB962C8B-B14F-4D97-AF65-F5344CB8AC3E}">
        <p14:creationId xmlns:p14="http://schemas.microsoft.com/office/powerpoint/2010/main" val="1962137016"/>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life expecta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66" y="0"/>
            <a:ext cx="11186305" cy="65839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life expectancy"/>
          <p:cNvPicPr>
            <a:picLocks noChangeAspect="1" noChangeArrowheads="1"/>
          </p:cNvPicPr>
          <p:nvPr/>
        </p:nvPicPr>
        <p:blipFill rotWithShape="1">
          <a:blip r:embed="rId3">
            <a:extLst>
              <a:ext uri="{28A0092B-C50C-407E-A947-70E740481C1C}">
                <a14:useLocalDpi xmlns:a14="http://schemas.microsoft.com/office/drawing/2010/main" val="0"/>
              </a:ext>
            </a:extLst>
          </a:blip>
          <a:srcRect l="-1" t="18842" r="-181" b="16659"/>
          <a:stretch/>
        </p:blipFill>
        <p:spPr bwMode="auto">
          <a:xfrm>
            <a:off x="6826540" y="4530436"/>
            <a:ext cx="4310236" cy="205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0482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4"/>
          <p:cNvSpPr>
            <a:spLocks noChangeArrowheads="1" noChangeShapeType="1" noTextEdit="1"/>
          </p:cNvSpPr>
          <p:nvPr/>
        </p:nvSpPr>
        <p:spPr bwMode="auto">
          <a:xfrm>
            <a:off x="2319131" y="1869315"/>
            <a:ext cx="7391400" cy="1447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Heavy Heap"/>
              </a:rPr>
              <a:t>SAN FRANCISCO EARTHQUAKE</a:t>
            </a:r>
          </a:p>
        </p:txBody>
      </p:sp>
      <p:pic>
        <p:nvPicPr>
          <p:cNvPr id="40963" name="Picture 6" descr="File:San Francisco 1906 earthquake Panoramic Vie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09" y="0"/>
            <a:ext cx="14246053" cy="18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cdn.history.com/sites/2/2017/09/GettyImages-1497007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974" y="3317115"/>
            <a:ext cx="5042625" cy="33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350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83127"/>
            <a:ext cx="10396882" cy="1151965"/>
          </a:xfrm>
        </p:spPr>
        <p:txBody>
          <a:bodyPr/>
          <a:lstStyle/>
          <a:p>
            <a:r>
              <a:rPr lang="en-US" dirty="0" smtClean="0"/>
              <a:t>Iron and steel</a:t>
            </a:r>
            <a:endParaRPr lang="en-US" dirty="0"/>
          </a:p>
        </p:txBody>
      </p:sp>
      <p:sp>
        <p:nvSpPr>
          <p:cNvPr id="3" name="Content Placeholder 2"/>
          <p:cNvSpPr>
            <a:spLocks noGrp="1"/>
          </p:cNvSpPr>
          <p:nvPr>
            <p:ph sz="quarter" idx="13"/>
          </p:nvPr>
        </p:nvSpPr>
        <p:spPr>
          <a:xfrm>
            <a:off x="228600" y="1235092"/>
            <a:ext cx="11274135" cy="2277035"/>
          </a:xfrm>
        </p:spPr>
        <p:txBody>
          <a:bodyPr>
            <a:normAutofit fontScale="92500" lnSpcReduction="10000"/>
          </a:bodyPr>
          <a:lstStyle/>
          <a:p>
            <a:r>
              <a:rPr lang="en-US" sz="2800" u="sng" cap="none" dirty="0" smtClean="0">
                <a:latin typeface="Calibri" panose="020F0502020204030204" pitchFamily="34" charset="0"/>
              </a:rPr>
              <a:t>Steel making was largely a development of the 19th century, with the invention of melting processes; the </a:t>
            </a:r>
            <a:r>
              <a:rPr lang="en-US" sz="2800" u="sng" cap="none" dirty="0">
                <a:latin typeface="Calibri" panose="020F0502020204030204" pitchFamily="34" charset="0"/>
              </a:rPr>
              <a:t>B</a:t>
            </a:r>
            <a:r>
              <a:rPr lang="en-US" sz="2800" u="sng" cap="none" dirty="0" smtClean="0">
                <a:latin typeface="Calibri" panose="020F0502020204030204" pitchFamily="34" charset="0"/>
              </a:rPr>
              <a:t>essemer (1855), the open hearth, usually fired by producer gas (1864); and the electric furnace </a:t>
            </a:r>
            <a:r>
              <a:rPr lang="en-US" sz="2800" cap="none" dirty="0" smtClean="0">
                <a:latin typeface="Calibri" panose="020F0502020204030204" pitchFamily="34" charset="0"/>
              </a:rPr>
              <a:t>(1900). Since the middle of the 20th century, oxygen conversion, has made it possible to manufacture high quality steel with relatively low production costs.</a:t>
            </a:r>
          </a:p>
          <a:p>
            <a:endParaRPr lang="en-US" cap="none" dirty="0">
              <a:latin typeface="Calibri" panose="020F0502020204030204" pitchFamily="34" charset="0"/>
            </a:endParaRPr>
          </a:p>
        </p:txBody>
      </p:sp>
      <p:pic>
        <p:nvPicPr>
          <p:cNvPr id="2050" name="Picture 2" descr="Image result for iron and st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948" y="3292993"/>
            <a:ext cx="5580207" cy="309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867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165652" y="92766"/>
            <a:ext cx="3886803" cy="5113079"/>
          </a:xfrm>
        </p:spPr>
        <p:txBody>
          <a:bodyPr>
            <a:noAutofit/>
          </a:bodyPr>
          <a:lstStyle/>
          <a:p>
            <a:pPr eaLnBrk="1" hangingPunct="1"/>
            <a:r>
              <a:rPr lang="en-US" altLang="en-US" sz="2400" u="sng" cap="none" dirty="0" smtClean="0">
                <a:latin typeface="Calibri" panose="020F0502020204030204" pitchFamily="34" charset="0"/>
              </a:rPr>
              <a:t>San </a:t>
            </a:r>
            <a:r>
              <a:rPr lang="en-US" altLang="en-US" sz="2400" u="sng" cap="none" dirty="0">
                <a:latin typeface="Calibri" panose="020F0502020204030204" pitchFamily="34" charset="0"/>
              </a:rPr>
              <a:t>F</a:t>
            </a:r>
            <a:r>
              <a:rPr lang="en-US" altLang="en-US" sz="2400" u="sng" cap="none" dirty="0" smtClean="0">
                <a:latin typeface="Calibri" panose="020F0502020204030204" pitchFamily="34" charset="0"/>
              </a:rPr>
              <a:t>rancisco was the financial and cultural center of the West.</a:t>
            </a:r>
          </a:p>
          <a:p>
            <a:pPr eaLnBrk="1" hangingPunct="1"/>
            <a:r>
              <a:rPr lang="en-US" altLang="en-US" sz="2400" cap="none" dirty="0" smtClean="0">
                <a:latin typeface="Calibri" panose="020F0502020204030204" pitchFamily="34" charset="0"/>
              </a:rPr>
              <a:t>The area was occasionally shook by earthquakes because of the San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ndreas fault.</a:t>
            </a:r>
          </a:p>
          <a:p>
            <a:pPr eaLnBrk="1" hangingPunct="1"/>
            <a:r>
              <a:rPr lang="en-US" altLang="en-US" sz="2400" u="sng" cap="none" dirty="0" smtClean="0">
                <a:latin typeface="Calibri" panose="020F0502020204030204" pitchFamily="34" charset="0"/>
              </a:rPr>
              <a:t>In 1906</a:t>
            </a:r>
            <a:r>
              <a:rPr lang="en-US" altLang="en-US" sz="2400" cap="none" dirty="0" smtClean="0">
                <a:latin typeface="Calibri" panose="020F0502020204030204" pitchFamily="34" charset="0"/>
              </a:rPr>
              <a:t>, the earthquake that shook the area was the first to shake a major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alifornia city.</a:t>
            </a:r>
          </a:p>
        </p:txBody>
      </p:sp>
      <p:pic>
        <p:nvPicPr>
          <p:cNvPr id="3" name="Picture 5" descr="File:Post-and-Grant-Avenue.-Loo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25" y="567947"/>
            <a:ext cx="6453809" cy="480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196508"/>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367749" y="0"/>
            <a:ext cx="10396882" cy="1151965"/>
          </a:xfrm>
        </p:spPr>
        <p:txBody>
          <a:bodyPr/>
          <a:lstStyle/>
          <a:p>
            <a:pPr eaLnBrk="1" hangingPunct="1">
              <a:defRPr/>
            </a:pPr>
            <a:r>
              <a:rPr lang="en-US" altLang="en-US" dirty="0" smtClean="0"/>
              <a:t>The Quake</a:t>
            </a:r>
          </a:p>
        </p:txBody>
      </p:sp>
      <p:sp>
        <p:nvSpPr>
          <p:cNvPr id="44035" name="Rectangle 3"/>
          <p:cNvSpPr>
            <a:spLocks noGrp="1" noChangeArrowheads="1"/>
          </p:cNvSpPr>
          <p:nvPr>
            <p:ph type="body" idx="4294967295"/>
          </p:nvPr>
        </p:nvSpPr>
        <p:spPr>
          <a:xfrm>
            <a:off x="221975" y="1028700"/>
            <a:ext cx="4952698" cy="4133851"/>
          </a:xfrm>
        </p:spPr>
        <p:txBody>
          <a:bodyPr>
            <a:normAutofit fontScale="92500" lnSpcReduction="10000"/>
          </a:bodyPr>
          <a:lstStyle/>
          <a:p>
            <a:pPr eaLnBrk="1" hangingPunct="1">
              <a:lnSpc>
                <a:spcPct val="90000"/>
              </a:lnSpc>
            </a:pPr>
            <a:r>
              <a:rPr lang="en-US" altLang="en-US" sz="2800" cap="none" dirty="0" smtClean="0">
                <a:latin typeface="Calibri" panose="020F0502020204030204" pitchFamily="34" charset="0"/>
              </a:rPr>
              <a:t>The quake began at 5:12 a.m. And lasted for 45-60 seconds.</a:t>
            </a:r>
          </a:p>
          <a:p>
            <a:pPr eaLnBrk="1" hangingPunct="1">
              <a:lnSpc>
                <a:spcPct val="90000"/>
              </a:lnSpc>
            </a:pPr>
            <a:r>
              <a:rPr lang="en-US" altLang="en-US" sz="2800" u="sng" cap="none" dirty="0" smtClean="0">
                <a:latin typeface="Calibri" panose="020F0502020204030204" pitchFamily="34" charset="0"/>
              </a:rPr>
              <a:t>Buildings collapsed, roads buckled, gas lines broke.</a:t>
            </a:r>
          </a:p>
          <a:p>
            <a:pPr eaLnBrk="1" hangingPunct="1">
              <a:lnSpc>
                <a:spcPct val="90000"/>
              </a:lnSpc>
            </a:pPr>
            <a:r>
              <a:rPr lang="en-US" altLang="en-US" sz="2800" cap="none" dirty="0" smtClean="0">
                <a:latin typeface="Calibri" panose="020F0502020204030204" pitchFamily="34" charset="0"/>
              </a:rPr>
              <a:t>3,000 people died in the quake and resulting fires.</a:t>
            </a:r>
          </a:p>
          <a:p>
            <a:pPr eaLnBrk="1" hangingPunct="1">
              <a:lnSpc>
                <a:spcPct val="90000"/>
              </a:lnSpc>
            </a:pPr>
            <a:r>
              <a:rPr lang="en-US" altLang="en-US" sz="2800" cap="none" dirty="0" smtClean="0">
                <a:latin typeface="Calibri" panose="020F0502020204030204" pitchFamily="34" charset="0"/>
              </a:rPr>
              <a:t>The population was 400,000 and 225,000 were left homeless.</a:t>
            </a:r>
          </a:p>
          <a:p>
            <a:pPr eaLnBrk="1" hangingPunct="1">
              <a:lnSpc>
                <a:spcPct val="90000"/>
              </a:lnSpc>
            </a:pPr>
            <a:r>
              <a:rPr lang="en-US" altLang="en-US" sz="2800" cap="none" dirty="0" smtClean="0">
                <a:latin typeface="Calibri" panose="020F0502020204030204" pitchFamily="34" charset="0"/>
              </a:rPr>
              <a:t>28,000 buildings collapsed.</a:t>
            </a:r>
          </a:p>
          <a:p>
            <a:pPr eaLnBrk="1" hangingPunct="1">
              <a:lnSpc>
                <a:spcPct val="90000"/>
              </a:lnSpc>
            </a:pPr>
            <a:r>
              <a:rPr lang="en-US" altLang="en-US" sz="2800" cap="none" dirty="0" smtClean="0">
                <a:latin typeface="Calibri" panose="020F0502020204030204" pitchFamily="34" charset="0"/>
              </a:rPr>
              <a:t>$400 million in damage.</a:t>
            </a:r>
            <a:endParaRPr lang="en-US" altLang="en-US" sz="2800" cap="none" dirty="0">
              <a:latin typeface="Calibri" panose="020F0502020204030204" pitchFamily="34" charset="0"/>
            </a:endParaRPr>
          </a:p>
        </p:txBody>
      </p:sp>
      <p:pic>
        <p:nvPicPr>
          <p:cNvPr id="4" name="Picture 5" descr="File:SanFranHouses0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539" y="845669"/>
            <a:ext cx="5671930" cy="43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886832"/>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p:txBody>
          <a:bodyPr/>
          <a:lstStyle/>
          <a:p>
            <a:pPr eaLnBrk="1" hangingPunct="1">
              <a:defRPr/>
            </a:pPr>
            <a:endParaRPr lang="en-US" altLang="en-US" smtClean="0"/>
          </a:p>
        </p:txBody>
      </p:sp>
      <p:sp>
        <p:nvSpPr>
          <p:cNvPr id="46083" name="Rectangle 3"/>
          <p:cNvSpPr>
            <a:spLocks noGrp="1" noChangeArrowheads="1"/>
          </p:cNvSpPr>
          <p:nvPr>
            <p:ph type="body" idx="4294967295"/>
          </p:nvPr>
        </p:nvSpPr>
        <p:spPr/>
        <p:txBody>
          <a:bodyPr/>
          <a:lstStyle/>
          <a:p>
            <a:pPr eaLnBrk="1" hangingPunct="1"/>
            <a:endParaRPr lang="en-US" altLang="en-US" smtClean="0"/>
          </a:p>
        </p:txBody>
      </p:sp>
      <p:pic>
        <p:nvPicPr>
          <p:cNvPr id="46084" name="Picture 7" descr="SFEq0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7630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34593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439"/>
            <a:ext cx="3663539" cy="49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844" y="550210"/>
            <a:ext cx="3620240" cy="508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3"/>
          <p:cNvSpPr>
            <a:spLocks noChangeArrowheads="1"/>
          </p:cNvSpPr>
          <p:nvPr/>
        </p:nvSpPr>
        <p:spPr bwMode="auto">
          <a:xfrm>
            <a:off x="3405120" y="463826"/>
            <a:ext cx="4784724" cy="536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dirty="0"/>
              <a:t>Many viewed the disaster as a way to correct old problems and beautify the city.</a:t>
            </a:r>
          </a:p>
          <a:p>
            <a:pPr eaLnBrk="1" hangingPunct="1"/>
            <a:r>
              <a:rPr lang="en-US" altLang="en-US" dirty="0"/>
              <a:t>The </a:t>
            </a:r>
            <a:r>
              <a:rPr lang="en-US" altLang="en-US" u="sng" dirty="0"/>
              <a:t>new city codes emphasized the use of fire resistant walls because much of the city was destroyed by fire.</a:t>
            </a:r>
          </a:p>
          <a:p>
            <a:pPr eaLnBrk="1" hangingPunct="1"/>
            <a:endParaRPr lang="en-US" altLang="en-US" u="sng" dirty="0"/>
          </a:p>
        </p:txBody>
      </p:sp>
    </p:spTree>
    <p:extLst>
      <p:ext uri="{BB962C8B-B14F-4D97-AF65-F5344CB8AC3E}">
        <p14:creationId xmlns:p14="http://schemas.microsoft.com/office/powerpoint/2010/main" val="2807230508"/>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4"/>
          <p:cNvSpPr>
            <a:spLocks noChangeArrowheads="1" noChangeShapeType="1" noTextEdit="1"/>
          </p:cNvSpPr>
          <p:nvPr/>
        </p:nvSpPr>
        <p:spPr bwMode="auto">
          <a:xfrm>
            <a:off x="6607865" y="937590"/>
            <a:ext cx="2879034" cy="379343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Then</a:t>
            </a:r>
          </a:p>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and</a:t>
            </a:r>
          </a:p>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Now</a:t>
            </a:r>
          </a:p>
        </p:txBody>
      </p:sp>
      <p:pic>
        <p:nvPicPr>
          <p:cNvPr id="52227" name="Picture 6" descr="San Francisco Earthqu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966" y="0"/>
            <a:ext cx="43910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95722"/>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p:txBody>
          <a:bodyPr/>
          <a:lstStyle/>
          <a:p>
            <a:pPr eaLnBrk="1" hangingPunct="1">
              <a:defRPr/>
            </a:pPr>
            <a:endParaRPr lang="en-US" altLang="en-US" smtClean="0"/>
          </a:p>
        </p:txBody>
      </p:sp>
      <p:sp>
        <p:nvSpPr>
          <p:cNvPr id="48131" name="Rectangle 3"/>
          <p:cNvSpPr>
            <a:spLocks noGrp="1" noChangeArrowheads="1"/>
          </p:cNvSpPr>
          <p:nvPr>
            <p:ph type="body" idx="4294967295"/>
          </p:nvPr>
        </p:nvSpPr>
        <p:spPr/>
        <p:txBody>
          <a:bodyPr/>
          <a:lstStyle/>
          <a:p>
            <a:pPr eaLnBrk="1" hangingPunct="1"/>
            <a:endParaRPr lang="en-US" altLang="en-US" dirty="0" smtClean="0"/>
          </a:p>
        </p:txBody>
      </p:sp>
      <p:pic>
        <p:nvPicPr>
          <p:cNvPr id="5" name="Picture 5" descr="San Francisco Earthqu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721"/>
            <a:ext cx="3874190" cy="58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799" y="413721"/>
            <a:ext cx="3646740" cy="58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View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1288" y="413722"/>
            <a:ext cx="4282673" cy="58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22956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7036"/>
            <a:ext cx="10396882" cy="1151965"/>
          </a:xfrm>
        </p:spPr>
        <p:txBody>
          <a:bodyPr>
            <a:normAutofit fontScale="90000"/>
          </a:bodyPr>
          <a:lstStyle/>
          <a:p>
            <a:r>
              <a:rPr lang="en-US" dirty="0" smtClean="0"/>
              <a:t>Central park</a:t>
            </a:r>
            <a:br>
              <a:rPr lang="en-US" dirty="0" smtClean="0"/>
            </a:br>
            <a:endParaRPr lang="en-US" dirty="0"/>
          </a:p>
        </p:txBody>
      </p:sp>
      <p:sp>
        <p:nvSpPr>
          <p:cNvPr id="3" name="Content Placeholder 2"/>
          <p:cNvSpPr>
            <a:spLocks noGrp="1"/>
          </p:cNvSpPr>
          <p:nvPr>
            <p:ph sz="quarter" idx="13"/>
          </p:nvPr>
        </p:nvSpPr>
        <p:spPr>
          <a:xfrm>
            <a:off x="135083" y="991618"/>
            <a:ext cx="6504708" cy="4235009"/>
          </a:xfrm>
        </p:spPr>
        <p:txBody>
          <a:bodyPr>
            <a:normAutofit fontScale="92500" lnSpcReduction="20000"/>
          </a:bodyPr>
          <a:lstStyle/>
          <a:p>
            <a:r>
              <a:rPr lang="en-US" sz="2400" cap="none" dirty="0" smtClean="0">
                <a:latin typeface="Calibri" panose="020F0502020204030204" pitchFamily="34" charset="0"/>
              </a:rPr>
              <a:t>The park was established in 1857 on 778 acres of land acquired by the city. In 1858, landscape </a:t>
            </a:r>
            <a:r>
              <a:rPr lang="en-US" sz="2400" u="sng" cap="none" dirty="0" smtClean="0">
                <a:latin typeface="Calibri" panose="020F0502020204030204" pitchFamily="34" charset="0"/>
              </a:rPr>
              <a:t>architect </a:t>
            </a:r>
            <a:r>
              <a:rPr lang="en-US" sz="2400" u="sng" cap="none" dirty="0">
                <a:latin typeface="Calibri" panose="020F0502020204030204" pitchFamily="34" charset="0"/>
              </a:rPr>
              <a:t>F</a:t>
            </a:r>
            <a:r>
              <a:rPr lang="en-US" sz="2400" u="sng" cap="none" dirty="0" smtClean="0">
                <a:latin typeface="Calibri" panose="020F0502020204030204" pitchFamily="34" charset="0"/>
              </a:rPr>
              <a:t>rederick </a:t>
            </a:r>
            <a:r>
              <a:rPr lang="en-US" sz="2400" u="sng" cap="none" dirty="0">
                <a:latin typeface="Calibri" panose="020F0502020204030204" pitchFamily="34" charset="0"/>
              </a:rPr>
              <a:t>L</a:t>
            </a:r>
            <a:r>
              <a:rPr lang="en-US" sz="2400" u="sng" cap="none" dirty="0" smtClean="0">
                <a:latin typeface="Calibri" panose="020F0502020204030204" pitchFamily="34" charset="0"/>
              </a:rPr>
              <a:t>aw </a:t>
            </a:r>
            <a:r>
              <a:rPr lang="en-US" sz="2400" u="sng" cap="none" dirty="0">
                <a:latin typeface="Calibri" panose="020F0502020204030204" pitchFamily="34" charset="0"/>
              </a:rPr>
              <a:t>O</a:t>
            </a:r>
            <a:r>
              <a:rPr lang="en-US" sz="2400" u="sng" cap="none" dirty="0" smtClean="0">
                <a:latin typeface="Calibri" panose="020F0502020204030204" pitchFamily="34" charset="0"/>
              </a:rPr>
              <a:t>lmsted and architect/landscape designer won a design competition to improve and expand the park </a:t>
            </a:r>
            <a:r>
              <a:rPr lang="en-US" sz="2400" cap="none" dirty="0" smtClean="0">
                <a:latin typeface="Calibri" panose="020F0502020204030204" pitchFamily="34" charset="0"/>
              </a:rPr>
              <a:t>with a plan they titled the </a:t>
            </a:r>
            <a:r>
              <a:rPr lang="en-US" sz="2400" cap="none" dirty="0" smtClean="0">
                <a:latin typeface="Calibri" panose="020F0502020204030204" pitchFamily="34" charset="0"/>
              </a:rPr>
              <a:t>“Greensward </a:t>
            </a:r>
            <a:r>
              <a:rPr lang="en-US" sz="2400" cap="none" dirty="0">
                <a:latin typeface="Calibri" panose="020F0502020204030204" pitchFamily="34" charset="0"/>
              </a:rPr>
              <a:t>P</a:t>
            </a:r>
            <a:r>
              <a:rPr lang="en-US" sz="2400" cap="none" dirty="0" smtClean="0">
                <a:latin typeface="Calibri" panose="020F0502020204030204" pitchFamily="34" charset="0"/>
              </a:rPr>
              <a:t>lan</a:t>
            </a:r>
            <a:r>
              <a:rPr lang="en-US" sz="2400" cap="none" dirty="0" smtClean="0">
                <a:latin typeface="Calibri" panose="020F0502020204030204" pitchFamily="34" charset="0"/>
              </a:rPr>
              <a:t>". </a:t>
            </a:r>
          </a:p>
          <a:p>
            <a:r>
              <a:rPr lang="en-US" sz="2400" cap="none" dirty="0" smtClean="0">
                <a:latin typeface="Calibri" panose="020F0502020204030204" pitchFamily="34" charset="0"/>
              </a:rPr>
              <a:t>Construction began the same year, and the park's first area was opened to the public in the winter of 1858. </a:t>
            </a:r>
            <a:r>
              <a:rPr lang="en-US" sz="2400" u="sng" cap="none" dirty="0" smtClean="0">
                <a:latin typeface="Calibri" panose="020F0502020204030204" pitchFamily="34" charset="0"/>
              </a:rPr>
              <a:t>Construction north of the park continued during the </a:t>
            </a:r>
            <a:r>
              <a:rPr lang="en-US" sz="2400" u="sng" cap="none" dirty="0">
                <a:latin typeface="Calibri" panose="020F0502020204030204" pitchFamily="34" charset="0"/>
              </a:rPr>
              <a:t>C</a:t>
            </a:r>
            <a:r>
              <a:rPr lang="en-US" sz="2400" u="sng" cap="none" dirty="0" smtClean="0">
                <a:latin typeface="Calibri" panose="020F0502020204030204" pitchFamily="34" charset="0"/>
              </a:rPr>
              <a:t>ivil </a:t>
            </a:r>
            <a:r>
              <a:rPr lang="en-US" sz="2400" u="sng" cap="none" dirty="0">
                <a:latin typeface="Calibri" panose="020F0502020204030204" pitchFamily="34" charset="0"/>
              </a:rPr>
              <a:t>W</a:t>
            </a:r>
            <a:r>
              <a:rPr lang="en-US" sz="2400" u="sng" cap="none" dirty="0" smtClean="0">
                <a:latin typeface="Calibri" panose="020F0502020204030204" pitchFamily="34" charset="0"/>
              </a:rPr>
              <a:t>ar in the 1860s, and the park was expanded to its current size in 1873.</a:t>
            </a:r>
            <a:endParaRPr lang="en-US" sz="2400" u="sng" cap="none" dirty="0">
              <a:latin typeface="Calibri" panose="020F0502020204030204" pitchFamily="34" charset="0"/>
            </a:endParaRPr>
          </a:p>
        </p:txBody>
      </p:sp>
      <p:pic>
        <p:nvPicPr>
          <p:cNvPr id="1026" name="Picture 2" descr="Southwest corner of Central Park, looking east, NY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665" y="1702673"/>
            <a:ext cx="5011592" cy="331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72762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70164"/>
            <a:ext cx="10396882" cy="1151965"/>
          </a:xfrm>
        </p:spPr>
        <p:txBody>
          <a:bodyPr/>
          <a:lstStyle/>
          <a:p>
            <a:r>
              <a:rPr lang="en-US" dirty="0" smtClean="0"/>
              <a:t>City beautiful movement</a:t>
            </a:r>
            <a:endParaRPr lang="en-US" dirty="0"/>
          </a:p>
        </p:txBody>
      </p:sp>
      <p:sp>
        <p:nvSpPr>
          <p:cNvPr id="3" name="Content Placeholder 2"/>
          <p:cNvSpPr>
            <a:spLocks noGrp="1"/>
          </p:cNvSpPr>
          <p:nvPr>
            <p:ph sz="quarter" idx="13"/>
          </p:nvPr>
        </p:nvSpPr>
        <p:spPr>
          <a:xfrm>
            <a:off x="0" y="1217774"/>
            <a:ext cx="4946071" cy="3991535"/>
          </a:xfrm>
        </p:spPr>
        <p:txBody>
          <a:bodyPr>
            <a:normAutofit/>
          </a:bodyPr>
          <a:lstStyle/>
          <a:p>
            <a:r>
              <a:rPr lang="en-US" sz="2400" u="sng" cap="none" dirty="0" smtClean="0">
                <a:latin typeface="Calibri" panose="020F0502020204030204" pitchFamily="34" charset="0"/>
              </a:rPr>
              <a:t>The </a:t>
            </a:r>
            <a:r>
              <a:rPr lang="en-US" sz="2400" b="1" u="sng" cap="none" dirty="0">
                <a:latin typeface="Calibri" panose="020F0502020204030204" pitchFamily="34" charset="0"/>
              </a:rPr>
              <a:t>C</a:t>
            </a:r>
            <a:r>
              <a:rPr lang="en-US" sz="2400" b="1" u="sng" cap="none" dirty="0" smtClean="0">
                <a:latin typeface="Calibri" panose="020F0502020204030204" pitchFamily="34" charset="0"/>
              </a:rPr>
              <a:t>ity </a:t>
            </a:r>
            <a:r>
              <a:rPr lang="en-US" sz="2400" b="1" u="sng" cap="none" dirty="0">
                <a:latin typeface="Calibri" panose="020F0502020204030204" pitchFamily="34" charset="0"/>
              </a:rPr>
              <a:t>B</a:t>
            </a:r>
            <a:r>
              <a:rPr lang="en-US" sz="2400" b="1" u="sng" cap="none" dirty="0" smtClean="0">
                <a:latin typeface="Calibri" panose="020F0502020204030204" pitchFamily="34" charset="0"/>
              </a:rPr>
              <a:t>eautiful </a:t>
            </a:r>
            <a:r>
              <a:rPr lang="en-US" sz="2400" b="1" u="sng" cap="none" dirty="0">
                <a:latin typeface="Calibri" panose="020F0502020204030204" pitchFamily="34" charset="0"/>
              </a:rPr>
              <a:t>M</a:t>
            </a:r>
            <a:r>
              <a:rPr lang="en-US" sz="2400" b="1" u="sng" cap="none" dirty="0" smtClean="0">
                <a:latin typeface="Calibri" panose="020F0502020204030204" pitchFamily="34" charset="0"/>
              </a:rPr>
              <a:t>ovement</a:t>
            </a:r>
            <a:r>
              <a:rPr lang="en-US" sz="2400" u="sng" cap="none" dirty="0" smtClean="0">
                <a:latin typeface="Calibri" panose="020F0502020204030204" pitchFamily="34" charset="0"/>
              </a:rPr>
              <a:t> was a reform philosophy of north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architecture and urban planning</a:t>
            </a:r>
            <a:r>
              <a:rPr lang="en-US" sz="2400" cap="none" dirty="0" smtClean="0">
                <a:latin typeface="Calibri" panose="020F0502020204030204" pitchFamily="34" charset="0"/>
              </a:rPr>
              <a:t> that flourished during the 1890s and 1900s with the intent of introducing </a:t>
            </a:r>
            <a:r>
              <a:rPr lang="en-US" sz="2400" u="sng" cap="none" dirty="0" smtClean="0">
                <a:latin typeface="Calibri" panose="020F0502020204030204" pitchFamily="34" charset="0"/>
              </a:rPr>
              <a:t>beautification and monumental grandeur in </a:t>
            </a:r>
            <a:r>
              <a:rPr lang="en-US" sz="2400" b="1" u="sng" cap="none" dirty="0" smtClean="0">
                <a:latin typeface="Calibri" panose="020F0502020204030204" pitchFamily="34" charset="0"/>
              </a:rPr>
              <a:t>cities</a:t>
            </a:r>
            <a:r>
              <a:rPr lang="en-US" sz="2400" u="sng" cap="none" dirty="0" smtClean="0">
                <a:latin typeface="Calibri" panose="020F0502020204030204" pitchFamily="34" charset="0"/>
              </a:rPr>
              <a:t>.</a:t>
            </a:r>
            <a:endParaRPr lang="en-US" sz="2400" u="sng" cap="none" dirty="0">
              <a:latin typeface="Calibri" panose="020F0502020204030204" pitchFamily="34" charset="0"/>
            </a:endParaRPr>
          </a:p>
        </p:txBody>
      </p:sp>
      <p:pic>
        <p:nvPicPr>
          <p:cNvPr id="2050" name="Picture 2" descr="Image result for city beautiful m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739" y="446809"/>
            <a:ext cx="31051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ity beautiful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62" y="3197945"/>
            <a:ext cx="3896592" cy="295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7790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3518"/>
            <a:ext cx="10396882" cy="1151965"/>
          </a:xfrm>
        </p:spPr>
        <p:txBody>
          <a:bodyPr/>
          <a:lstStyle/>
          <a:p>
            <a:r>
              <a:rPr lang="en-US" dirty="0" smtClean="0"/>
              <a:t>Back bay</a:t>
            </a:r>
            <a:endParaRPr lang="en-US" dirty="0"/>
          </a:p>
        </p:txBody>
      </p:sp>
      <p:sp>
        <p:nvSpPr>
          <p:cNvPr id="3" name="Content Placeholder 2"/>
          <p:cNvSpPr>
            <a:spLocks noGrp="1"/>
          </p:cNvSpPr>
          <p:nvPr>
            <p:ph sz="quarter" idx="13"/>
          </p:nvPr>
        </p:nvSpPr>
        <p:spPr>
          <a:xfrm>
            <a:off x="54941" y="540328"/>
            <a:ext cx="11658599" cy="2628900"/>
          </a:xfrm>
        </p:spPr>
        <p:txBody>
          <a:bodyPr/>
          <a:lstStyle/>
          <a:p>
            <a:r>
              <a:rPr lang="en-US" b="1" u="sng" cap="none" dirty="0" smtClean="0">
                <a:latin typeface="Calibri" panose="020F0502020204030204" pitchFamily="34" charset="0"/>
              </a:rPr>
              <a:t>Back </a:t>
            </a:r>
            <a:r>
              <a:rPr lang="en-US" b="1" u="sng" cap="none" dirty="0" smtClean="0">
                <a:latin typeface="Calibri" panose="020F0502020204030204" pitchFamily="34" charset="0"/>
              </a:rPr>
              <a:t>Bay</a:t>
            </a:r>
            <a:r>
              <a:rPr lang="en-US" u="sng" cap="none" dirty="0" smtClean="0">
                <a:latin typeface="Calibri" panose="020F0502020204030204" pitchFamily="34" charset="0"/>
              </a:rPr>
              <a:t> is an officially recognized neighborhood of </a:t>
            </a:r>
            <a:r>
              <a:rPr lang="en-US" u="sng" cap="none" dirty="0">
                <a:latin typeface="Calibri" panose="020F0502020204030204" pitchFamily="34" charset="0"/>
              </a:rPr>
              <a:t>B</a:t>
            </a:r>
            <a:r>
              <a:rPr lang="en-US" u="sng" cap="none" dirty="0" smtClean="0">
                <a:latin typeface="Calibri" panose="020F0502020204030204" pitchFamily="34" charset="0"/>
              </a:rPr>
              <a:t>oston, </a:t>
            </a:r>
            <a:r>
              <a:rPr lang="en-US" u="sng" cap="none" dirty="0">
                <a:latin typeface="Calibri" panose="020F0502020204030204" pitchFamily="34" charset="0"/>
              </a:rPr>
              <a:t>M</a:t>
            </a:r>
            <a:r>
              <a:rPr lang="en-US" u="sng" cap="none" dirty="0" smtClean="0">
                <a:latin typeface="Calibri" panose="020F0502020204030204" pitchFamily="34" charset="0"/>
              </a:rPr>
              <a:t>assachusetts</a:t>
            </a:r>
            <a:r>
              <a:rPr lang="en-US" cap="none" dirty="0" smtClean="0">
                <a:latin typeface="Calibri" panose="020F0502020204030204" pitchFamily="34" charset="0"/>
              </a:rPr>
              <a:t>. </a:t>
            </a:r>
          </a:p>
          <a:p>
            <a:r>
              <a:rPr lang="en-US" cap="none" dirty="0" smtClean="0">
                <a:latin typeface="Calibri" panose="020F0502020204030204" pitchFamily="34" charset="0"/>
              </a:rPr>
              <a:t>It is most famous for its rows of </a:t>
            </a:r>
            <a:r>
              <a:rPr lang="en-US" u="sng" cap="none" dirty="0">
                <a:latin typeface="Calibri" panose="020F0502020204030204" pitchFamily="34" charset="0"/>
              </a:rPr>
              <a:t>V</a:t>
            </a:r>
            <a:r>
              <a:rPr lang="en-US" u="sng" cap="none" dirty="0" smtClean="0">
                <a:latin typeface="Calibri" panose="020F0502020204030204" pitchFamily="34" charset="0"/>
              </a:rPr>
              <a:t>ictorian brownstone homes—</a:t>
            </a:r>
            <a:r>
              <a:rPr lang="en-US" cap="none" dirty="0" smtClean="0">
                <a:latin typeface="Calibri" panose="020F0502020204030204" pitchFamily="34" charset="0"/>
              </a:rPr>
              <a:t>considered one of the best preserved examples of 19th-century urban design in the United States—as well as numerous architecturally significant individual buildings, and cultural institutions such as the </a:t>
            </a:r>
            <a:r>
              <a:rPr lang="en-US" cap="none" dirty="0">
                <a:latin typeface="Calibri" panose="020F0502020204030204" pitchFamily="34" charset="0"/>
              </a:rPr>
              <a:t>B</a:t>
            </a:r>
            <a:r>
              <a:rPr lang="en-US" cap="none" dirty="0" smtClean="0">
                <a:latin typeface="Calibri" panose="020F0502020204030204" pitchFamily="34" charset="0"/>
              </a:rPr>
              <a:t>oston </a:t>
            </a:r>
            <a:r>
              <a:rPr lang="en-US" cap="none" dirty="0">
                <a:latin typeface="Calibri" panose="020F0502020204030204" pitchFamily="34" charset="0"/>
              </a:rPr>
              <a:t>P</a:t>
            </a:r>
            <a:r>
              <a:rPr lang="en-US" cap="none" dirty="0" smtClean="0">
                <a:latin typeface="Calibri" panose="020F0502020204030204" pitchFamily="34" charset="0"/>
              </a:rPr>
              <a:t>ublic Library.</a:t>
            </a:r>
            <a:endParaRPr lang="en-US" cap="none" dirty="0">
              <a:latin typeface="Calibri" panose="020F0502020204030204" pitchFamily="34" charset="0"/>
            </a:endParaRPr>
          </a:p>
        </p:txBody>
      </p:sp>
      <p:pic>
        <p:nvPicPr>
          <p:cNvPr id="3074" name="Picture 2" descr="Image result for back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51" y="2817958"/>
            <a:ext cx="702945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7685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981200" y="2020888"/>
            <a:ext cx="8229600" cy="4075112"/>
          </a:xfrm>
        </p:spPr>
        <p:txBody>
          <a:bodyPr/>
          <a:lstStyle/>
          <a:p>
            <a:pPr>
              <a:defRPr/>
            </a:pPr>
            <a:endParaRPr lang="en-US"/>
          </a:p>
        </p:txBody>
      </p:sp>
      <p:sp>
        <p:nvSpPr>
          <p:cNvPr id="2" name="Title 1"/>
          <p:cNvSpPr>
            <a:spLocks noGrp="1"/>
          </p:cNvSpPr>
          <p:nvPr>
            <p:ph type="title"/>
          </p:nvPr>
        </p:nvSpPr>
        <p:spPr/>
        <p:txBody>
          <a:bodyPr/>
          <a:lstStyle/>
          <a:p>
            <a:pPr>
              <a:defRPr/>
            </a:pPr>
            <a:endParaRPr lang="en-US">
              <a:solidFill>
                <a:schemeClr val="bg1">
                  <a:lumMod val="75000"/>
                  <a:lumOff val="25000"/>
                </a:schemeClr>
              </a:solidFill>
            </a:endParaRPr>
          </a:p>
        </p:txBody>
      </p:sp>
      <p:pic>
        <p:nvPicPr>
          <p:cNvPr id="7172" name="Picture 6" descr="immigrants-look-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9" y="-1362476"/>
            <a:ext cx="12583392" cy="822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832025" y="281970"/>
            <a:ext cx="6503704" cy="1569660"/>
          </a:xfrm>
          <a:prstGeom prst="rect">
            <a:avLst/>
          </a:prstGeom>
          <a:noFill/>
        </p:spPr>
        <p:txBody>
          <a:bodyPr wrap="none">
            <a:spAutoFit/>
          </a:bodyPr>
          <a:lstStyle/>
          <a:p>
            <a:pPr algn="ctr" eaLnBrk="1" hangingPunct="1">
              <a:defRPr/>
            </a:pPr>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IMMIGRANTS</a:t>
            </a:r>
            <a:endParaRPr lang="en-US" sz="9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2971199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57200" y="290945"/>
            <a:ext cx="10396882" cy="1151965"/>
          </a:xfrm>
          <a:extLst>
            <a:ext uri="{909E8E84-426E-40DD-AFC4-6F175D3DCCD1}">
              <a14:hiddenFill xmlns:a14="http://schemas.microsoft.com/office/drawing/2010/main">
                <a:solidFill>
                  <a:srgbClr val="FFFFFF"/>
                </a:solidFill>
              </a14:hiddenFill>
            </a:ext>
          </a:extLst>
        </p:spPr>
        <p:txBody>
          <a:bodyPr>
            <a:normAutofit fontScale="90000"/>
          </a:bodyPr>
          <a:lstStyle/>
          <a:p>
            <a:pPr eaLnBrk="1" hangingPunct="1">
              <a:defRPr/>
            </a:pPr>
            <a:r>
              <a:rPr lang="en-US" altLang="en-US" dirty="0" smtClean="0"/>
              <a:t>JOHN D. ROCKEFELLER</a:t>
            </a:r>
            <a:br>
              <a:rPr lang="en-US" altLang="en-US" dirty="0" smtClean="0"/>
            </a:br>
            <a:r>
              <a:rPr lang="en-US" altLang="en-US" dirty="0" smtClean="0"/>
              <a:t>     </a:t>
            </a:r>
            <a:r>
              <a:rPr lang="en-US" altLang="en-US" sz="3600" dirty="0" smtClean="0"/>
              <a:t>Standard Oil Company</a:t>
            </a:r>
          </a:p>
        </p:txBody>
      </p:sp>
      <p:pic>
        <p:nvPicPr>
          <p:cNvPr id="78852"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88" y="1197735"/>
            <a:ext cx="2871764" cy="414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457200" y="1017431"/>
            <a:ext cx="5892085" cy="507856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ltLang="en-US" sz="2800" cap="none" dirty="0" smtClean="0">
                <a:latin typeface="Calibri" panose="020F0502020204030204" pitchFamily="34" charset="0"/>
              </a:rPr>
              <a:t>In 1863, </a:t>
            </a:r>
            <a:r>
              <a:rPr lang="en-US" altLang="en-US" sz="2800" u="sng" cap="none" dirty="0">
                <a:latin typeface="Calibri" panose="020F0502020204030204" pitchFamily="34" charset="0"/>
              </a:rPr>
              <a:t>J</a:t>
            </a:r>
            <a:r>
              <a:rPr lang="en-US" altLang="en-US" sz="2800" u="sng" cap="none" dirty="0" smtClean="0">
                <a:latin typeface="Calibri" panose="020F0502020204030204" pitchFamily="34" charset="0"/>
              </a:rPr>
              <a:t>ohn D. Rockefeller built an oil refinery near </a:t>
            </a:r>
            <a:r>
              <a:rPr lang="en-US" altLang="en-US" sz="2800" u="sng" cap="none" dirty="0">
                <a:latin typeface="Calibri" panose="020F0502020204030204" pitchFamily="34" charset="0"/>
              </a:rPr>
              <a:t>C</a:t>
            </a:r>
            <a:r>
              <a:rPr lang="en-US" altLang="en-US" sz="2800" u="sng" cap="none" dirty="0" smtClean="0">
                <a:latin typeface="Calibri" panose="020F0502020204030204" pitchFamily="34" charset="0"/>
              </a:rPr>
              <a:t>leveland, </a:t>
            </a:r>
            <a:r>
              <a:rPr lang="en-US" altLang="en-US" sz="2800" u="sng" cap="none" dirty="0">
                <a:latin typeface="Calibri" panose="020F0502020204030204" pitchFamily="34" charset="0"/>
              </a:rPr>
              <a:t>O</a:t>
            </a:r>
            <a:r>
              <a:rPr lang="en-US" altLang="en-US" sz="2800" u="sng" cap="none" dirty="0" smtClean="0">
                <a:latin typeface="Calibri" panose="020F0502020204030204" pitchFamily="34" charset="0"/>
              </a:rPr>
              <a:t>hio.</a:t>
            </a:r>
          </a:p>
          <a:p>
            <a:r>
              <a:rPr lang="en-US" altLang="en-US" sz="2800" cap="none" dirty="0" smtClean="0">
                <a:latin typeface="Calibri" panose="020F0502020204030204" pitchFamily="34" charset="0"/>
              </a:rPr>
              <a:t>He </a:t>
            </a:r>
            <a:r>
              <a:rPr lang="en-US" altLang="en-US" sz="2800" u="sng" cap="none" dirty="0" smtClean="0">
                <a:latin typeface="Calibri" panose="020F0502020204030204" pitchFamily="34" charset="0"/>
              </a:rPr>
              <a:t>persuaded railroads to give him a deal on transporting his oil.</a:t>
            </a:r>
          </a:p>
          <a:p>
            <a:r>
              <a:rPr lang="en-US" altLang="en-US" sz="2800" cap="none" dirty="0" smtClean="0">
                <a:latin typeface="Calibri" panose="020F0502020204030204" pitchFamily="34" charset="0"/>
              </a:rPr>
              <a:t>He </a:t>
            </a:r>
            <a:r>
              <a:rPr lang="en-US" altLang="en-US" sz="2800" u="sng" cap="none" dirty="0" smtClean="0">
                <a:latin typeface="Calibri" panose="020F0502020204030204" pitchFamily="34" charset="0"/>
              </a:rPr>
              <a:t>lowered his cost to consumers and bought out his competition</a:t>
            </a:r>
            <a:r>
              <a:rPr lang="en-US" altLang="en-US" sz="2800" cap="none" dirty="0" smtClean="0">
                <a:latin typeface="Calibri" panose="020F0502020204030204" pitchFamily="34" charset="0"/>
              </a:rPr>
              <a:t>.</a:t>
            </a:r>
          </a:p>
          <a:p>
            <a:pPr>
              <a:buFontTx/>
              <a:buNone/>
            </a:pPr>
            <a:endParaRPr lang="en-US" altLang="en-US" dirty="0" smtClean="0"/>
          </a:p>
        </p:txBody>
      </p:sp>
    </p:spTree>
    <p:extLst>
      <p:ext uri="{BB962C8B-B14F-4D97-AF65-F5344CB8AC3E}">
        <p14:creationId xmlns:p14="http://schemas.microsoft.com/office/powerpoint/2010/main" val="33723869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394856" y="-103909"/>
            <a:ext cx="10396882" cy="1151965"/>
          </a:xfrm>
          <a:noFill/>
        </p:spPr>
        <p:txBody>
          <a:bodyPr/>
          <a:lstStyle/>
          <a:p>
            <a:pPr eaLnBrk="1" hangingPunct="1"/>
            <a:r>
              <a:rPr lang="en-US" altLang="en-US" dirty="0" smtClean="0">
                <a:solidFill>
                  <a:schemeClr val="tx1"/>
                </a:solidFill>
              </a:rPr>
              <a:t>migrations</a:t>
            </a:r>
          </a:p>
        </p:txBody>
      </p:sp>
      <p:sp>
        <p:nvSpPr>
          <p:cNvPr id="3076"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3077" name="Text Box 5"/>
          <p:cNvSpPr txBox="1">
            <a:spLocks noChangeArrowheads="1"/>
          </p:cNvSpPr>
          <p:nvPr/>
        </p:nvSpPr>
        <p:spPr bwMode="auto">
          <a:xfrm>
            <a:off x="-10391" y="817420"/>
            <a:ext cx="5642264" cy="42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eaLnBrk="1" hangingPunct="1">
              <a:spcBef>
                <a:spcPct val="50000"/>
              </a:spcBef>
              <a:buFont typeface="Wingdings" panose="05000000000000000000" pitchFamily="2" charset="2"/>
              <a:buChar char="§"/>
            </a:pPr>
            <a:r>
              <a:rPr lang="en-US" altLang="en-US" sz="2800" dirty="0"/>
              <a:t>More than </a:t>
            </a:r>
            <a:r>
              <a:rPr lang="en-US" altLang="en-US" sz="2800" u="sng" dirty="0"/>
              <a:t>10 million immigrants poured into the United States during the 1800’s </a:t>
            </a:r>
            <a:r>
              <a:rPr lang="en-US" altLang="en-US" sz="2800" dirty="0"/>
              <a:t>seeking new opportunity and freedom.</a:t>
            </a:r>
          </a:p>
          <a:p>
            <a:pPr marL="571500" indent="-571500" eaLnBrk="1" hangingPunct="1">
              <a:spcBef>
                <a:spcPct val="50000"/>
              </a:spcBef>
              <a:buFont typeface="Wingdings" panose="05000000000000000000" pitchFamily="2" charset="2"/>
              <a:buChar char="§"/>
            </a:pPr>
            <a:r>
              <a:rPr lang="en-US" altLang="en-US" sz="2800" dirty="0"/>
              <a:t>Between 1870 and 1900 the </a:t>
            </a:r>
            <a:r>
              <a:rPr lang="en-US" altLang="en-US" sz="2800" u="sng" dirty="0"/>
              <a:t>population</a:t>
            </a:r>
            <a:r>
              <a:rPr lang="en-US" altLang="en-US" sz="2800" dirty="0"/>
              <a:t> of the United States almost </a:t>
            </a:r>
            <a:r>
              <a:rPr lang="en-US" altLang="en-US" sz="2800" u="sng" dirty="0"/>
              <a:t>doubled</a:t>
            </a:r>
            <a:r>
              <a:rPr lang="en-US" altLang="en-US" sz="2800" dirty="0"/>
              <a:t> from 39 million to 76 million.</a:t>
            </a:r>
          </a:p>
        </p:txBody>
      </p:sp>
      <p:pic>
        <p:nvPicPr>
          <p:cNvPr id="5"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18" y="431254"/>
            <a:ext cx="5666419" cy="4533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8554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ltLang="en-US" smtClean="0"/>
          </a:p>
        </p:txBody>
      </p:sp>
      <p:sp>
        <p:nvSpPr>
          <p:cNvPr id="9219" name="Rectangle 3"/>
          <p:cNvSpPr>
            <a:spLocks noGrp="1" noChangeArrowheads="1"/>
          </p:cNvSpPr>
          <p:nvPr>
            <p:ph type="body" idx="4294967295"/>
          </p:nvPr>
        </p:nvSpPr>
        <p:spPr>
          <a:xfrm>
            <a:off x="1981200" y="1600201"/>
            <a:ext cx="8229600" cy="4525963"/>
          </a:xfrm>
          <a:prstGeom prst="rect">
            <a:avLst/>
          </a:prstGeom>
        </p:spPr>
        <p:txBody>
          <a:bodyPr/>
          <a:lstStyle/>
          <a:p>
            <a:endParaRPr lang="en-US" altLang="en-US" smtClean="0"/>
          </a:p>
        </p:txBody>
      </p:sp>
      <p:pic>
        <p:nvPicPr>
          <p:cNvPr id="9220" name="Picture 5" descr="Ellis_Island_immigr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46"/>
            <a:ext cx="7338066" cy="542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529" y="112713"/>
            <a:ext cx="5302827" cy="424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06528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56332" name="Rectangle 12"/>
          <p:cNvSpPr>
            <a:spLocks noGrp="1" noChangeArrowheads="1"/>
          </p:cNvSpPr>
          <p:nvPr>
            <p:ph type="body" idx="4294967295"/>
          </p:nvPr>
        </p:nvSpPr>
        <p:spPr>
          <a:xfrm>
            <a:off x="183573" y="1139537"/>
            <a:ext cx="8458200" cy="4297363"/>
          </a:xfrm>
          <a:prstGeom prst="rect">
            <a:avLst/>
          </a:prstGeom>
          <a:noFill/>
        </p:spPr>
        <p:txBody>
          <a:bodyPr>
            <a:normAutofit/>
          </a:bodyPr>
          <a:lstStyle/>
          <a:p>
            <a:pPr eaLnBrk="1" hangingPunct="1">
              <a:buFontTx/>
              <a:buNone/>
            </a:pPr>
            <a:r>
              <a:rPr lang="en-US" altLang="en-US" sz="2800" b="1" cap="none" dirty="0" smtClean="0">
                <a:latin typeface="Calibri" panose="020F0502020204030204" pitchFamily="34" charset="0"/>
              </a:rPr>
              <a:t>Old immigration</a:t>
            </a:r>
          </a:p>
          <a:p>
            <a:pPr eaLnBrk="1" hangingPunct="1"/>
            <a:r>
              <a:rPr lang="en-US" altLang="en-US" sz="2800" cap="none" dirty="0" smtClean="0">
                <a:latin typeface="Calibri" panose="020F0502020204030204" pitchFamily="34" charset="0"/>
              </a:rPr>
              <a:t>1.  Lasted until 1880.</a:t>
            </a:r>
          </a:p>
          <a:p>
            <a:pPr eaLnBrk="1" hangingPunct="1"/>
            <a:r>
              <a:rPr lang="en-US" altLang="en-US" sz="2800" cap="none" dirty="0" smtClean="0">
                <a:latin typeface="Calibri" panose="020F0502020204030204" pitchFamily="34" charset="0"/>
              </a:rPr>
              <a:t>2.  Mostly protestants</a:t>
            </a:r>
          </a:p>
          <a:p>
            <a:pPr eaLnBrk="1" hangingPunct="1"/>
            <a:r>
              <a:rPr lang="en-US" altLang="en-US" sz="2800" cap="none" dirty="0" smtClean="0">
                <a:latin typeface="Calibri" panose="020F0502020204030204" pitchFamily="34" charset="0"/>
              </a:rPr>
              <a:t>3.  Northern and Western </a:t>
            </a:r>
            <a:r>
              <a:rPr lang="en-US" altLang="en-US" sz="2800" cap="none" dirty="0">
                <a:latin typeface="Calibri" panose="020F0502020204030204" pitchFamily="34" charset="0"/>
              </a:rPr>
              <a:t>E</a:t>
            </a:r>
            <a:r>
              <a:rPr lang="en-US" altLang="en-US" sz="2800" cap="none" dirty="0" smtClean="0">
                <a:latin typeface="Calibri" panose="020F0502020204030204" pitchFamily="34" charset="0"/>
              </a:rPr>
              <a:t>urope</a:t>
            </a:r>
          </a:p>
          <a:p>
            <a:pPr eaLnBrk="1" hangingPunct="1"/>
            <a:r>
              <a:rPr lang="en-US" altLang="en-US" sz="2800" cap="none" dirty="0" smtClean="0">
                <a:latin typeface="Calibri" panose="020F0502020204030204" pitchFamily="34" charset="0"/>
              </a:rPr>
              <a:t>4.  Most were farmers leaving behind poverty, overcrowding, and famine.</a:t>
            </a:r>
          </a:p>
        </p:txBody>
      </p:sp>
      <p:sp>
        <p:nvSpPr>
          <p:cNvPr id="5125" name="Rectangle 14"/>
          <p:cNvSpPr>
            <a:spLocks noGrp="1" noChangeArrowheads="1"/>
          </p:cNvSpPr>
          <p:nvPr>
            <p:ph type="title"/>
          </p:nvPr>
        </p:nvSpPr>
        <p:spPr>
          <a:xfrm>
            <a:off x="1828800" y="457200"/>
            <a:ext cx="8229600" cy="1143000"/>
          </a:xfrm>
          <a:noFill/>
        </p:spPr>
        <p:txBody>
          <a:bodyPr>
            <a:normAutofit fontScale="90000"/>
          </a:bodyPr>
          <a:lstStyle/>
          <a:p>
            <a:pPr eaLnBrk="1" hangingPunct="1"/>
            <a:r>
              <a:rPr lang="en-US" altLang="en-US" dirty="0" smtClean="0">
                <a:solidFill>
                  <a:schemeClr val="tx1"/>
                </a:solidFill>
              </a:rPr>
              <a:t>Two Phases of Immigration:</a:t>
            </a:r>
          </a:p>
        </p:txBody>
      </p:sp>
      <p:pic>
        <p:nvPicPr>
          <p:cNvPr id="4098" name="Picture 2" descr="Image result for old immigr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6262" y="1438635"/>
            <a:ext cx="4932219" cy="369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9983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685800" y="304800"/>
            <a:ext cx="8229600" cy="1143000"/>
          </a:xfrm>
        </p:spPr>
        <p:txBody>
          <a:bodyPr/>
          <a:lstStyle/>
          <a:p>
            <a:pPr eaLnBrk="1" hangingPunct="1"/>
            <a:r>
              <a:rPr lang="en-US" altLang="en-US" dirty="0" smtClean="0">
                <a:solidFill>
                  <a:schemeClr val="tx1"/>
                </a:solidFill>
              </a:rPr>
              <a:t>New Immigration</a:t>
            </a:r>
          </a:p>
        </p:txBody>
      </p:sp>
      <p:sp>
        <p:nvSpPr>
          <p:cNvPr id="6148"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7" name="Rectangle 12"/>
          <p:cNvSpPr txBox="1">
            <a:spLocks noChangeArrowheads="1"/>
          </p:cNvSpPr>
          <p:nvPr/>
        </p:nvSpPr>
        <p:spPr bwMode="auto">
          <a:xfrm>
            <a:off x="0" y="1617519"/>
            <a:ext cx="8458200" cy="4297363"/>
          </a:xfrm>
          <a:prstGeom prst="rect">
            <a:avLst/>
          </a:prstGeom>
          <a:noFill/>
          <a:ln w="9525">
            <a:noFill/>
            <a:miter lim="800000"/>
            <a:headEnd/>
            <a:tailEnd/>
          </a:ln>
          <a:effectLst/>
        </p:spPr>
        <p:txBody>
          <a:bodyPr/>
          <a:lstStyle/>
          <a:p>
            <a:pPr marL="342900" indent="-342900">
              <a:spcBef>
                <a:spcPct val="20000"/>
              </a:spcBef>
              <a:defRPr/>
            </a:pPr>
            <a:r>
              <a:rPr lang="en-US" sz="3200" b="1" kern="0" dirty="0" smtClean="0">
                <a:latin typeface="Calibri" panose="020F0502020204030204" pitchFamily="34" charset="0"/>
              </a:rPr>
              <a:t>New immigration:</a:t>
            </a:r>
          </a:p>
          <a:p>
            <a:pPr marL="342900" indent="-342900">
              <a:spcBef>
                <a:spcPct val="20000"/>
              </a:spcBef>
              <a:buFontTx/>
              <a:buChar char="•"/>
              <a:defRPr/>
            </a:pPr>
            <a:r>
              <a:rPr lang="en-US" sz="3200" kern="0" dirty="0" smtClean="0">
                <a:latin typeface="Calibri" panose="020F0502020204030204" pitchFamily="34" charset="0"/>
              </a:rPr>
              <a:t>1.  Began in the 1880’s</a:t>
            </a:r>
          </a:p>
          <a:p>
            <a:pPr marL="342900" indent="-342900">
              <a:spcBef>
                <a:spcPct val="20000"/>
              </a:spcBef>
              <a:buFontTx/>
              <a:buChar char="•"/>
              <a:defRPr/>
            </a:pPr>
            <a:r>
              <a:rPr lang="en-US" sz="3200" kern="0" dirty="0" smtClean="0">
                <a:latin typeface="Calibri" panose="020F0502020204030204" pitchFamily="34" charset="0"/>
              </a:rPr>
              <a:t>2.  Mostly Catholic and </a:t>
            </a:r>
            <a:r>
              <a:rPr lang="en-US" sz="3200" kern="0" dirty="0">
                <a:latin typeface="Calibri" panose="020F0502020204030204" pitchFamily="34" charset="0"/>
              </a:rPr>
              <a:t>J</a:t>
            </a:r>
            <a:r>
              <a:rPr lang="en-US" sz="3200" kern="0" dirty="0" smtClean="0">
                <a:latin typeface="Calibri" panose="020F0502020204030204" pitchFamily="34" charset="0"/>
              </a:rPr>
              <a:t>ewish</a:t>
            </a:r>
          </a:p>
          <a:p>
            <a:pPr marL="342900" indent="-342900">
              <a:spcBef>
                <a:spcPct val="20000"/>
              </a:spcBef>
              <a:buFontTx/>
              <a:buChar char="•"/>
              <a:defRPr/>
            </a:pPr>
            <a:r>
              <a:rPr lang="en-US" sz="3200" kern="0" dirty="0" smtClean="0">
                <a:latin typeface="Calibri" panose="020F0502020204030204" pitchFamily="34" charset="0"/>
              </a:rPr>
              <a:t>3.  Southern and Eastern </a:t>
            </a:r>
            <a:r>
              <a:rPr lang="en-US" sz="3200" kern="0" dirty="0">
                <a:latin typeface="Calibri" panose="020F0502020204030204" pitchFamily="34" charset="0"/>
              </a:rPr>
              <a:t>E</a:t>
            </a:r>
            <a:r>
              <a:rPr lang="en-US" sz="3200" kern="0" dirty="0" smtClean="0">
                <a:latin typeface="Calibri" panose="020F0502020204030204" pitchFamily="34" charset="0"/>
              </a:rPr>
              <a:t>urope</a:t>
            </a:r>
          </a:p>
          <a:p>
            <a:pPr marL="342900" indent="-342900">
              <a:spcBef>
                <a:spcPct val="20000"/>
              </a:spcBef>
              <a:buFontTx/>
              <a:buChar char="•"/>
              <a:defRPr/>
            </a:pPr>
            <a:r>
              <a:rPr lang="en-US" sz="3200" kern="0" dirty="0" smtClean="0">
                <a:latin typeface="Calibri" panose="020F0502020204030204" pitchFamily="34" charset="0"/>
              </a:rPr>
              <a:t>4.  They left for many reasons.</a:t>
            </a:r>
            <a:endParaRPr lang="en-US" sz="3200" kern="0" dirty="0">
              <a:latin typeface="Calibri" panose="020F0502020204030204" pitchFamily="34" charset="0"/>
            </a:endParaRPr>
          </a:p>
        </p:txBody>
      </p:sp>
      <p:pic>
        <p:nvPicPr>
          <p:cNvPr id="6150" name="Picture 8"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288" y="187036"/>
            <a:ext cx="2505415" cy="357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4401" y="2784764"/>
            <a:ext cx="2347030" cy="34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6161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r>
              <a:rPr lang="en-US" altLang="en-US" dirty="0" smtClean="0">
                <a:solidFill>
                  <a:schemeClr val="tx1"/>
                </a:solidFill>
              </a:rPr>
              <a:t>Reasons the New Immigrants Left:</a:t>
            </a:r>
          </a:p>
        </p:txBody>
      </p:sp>
      <p:sp>
        <p:nvSpPr>
          <p:cNvPr id="7172"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7" name="Rectangle 12"/>
          <p:cNvSpPr txBox="1">
            <a:spLocks noChangeArrowheads="1"/>
          </p:cNvSpPr>
          <p:nvPr/>
        </p:nvSpPr>
        <p:spPr bwMode="auto">
          <a:xfrm>
            <a:off x="193962" y="1837765"/>
            <a:ext cx="7484919" cy="4355217"/>
          </a:xfrm>
          <a:prstGeom prst="rect">
            <a:avLst/>
          </a:prstGeom>
          <a:noFill/>
          <a:ln w="9525">
            <a:noFill/>
            <a:miter lim="800000"/>
            <a:headEnd/>
            <a:tailEnd/>
          </a:ln>
          <a:effectLst/>
        </p:spPr>
        <p:txBody>
          <a:bodyPr/>
          <a:lstStyle/>
          <a:p>
            <a:pPr marL="514350" indent="-514350">
              <a:spcBef>
                <a:spcPct val="20000"/>
              </a:spcBef>
              <a:buFontTx/>
              <a:buAutoNum type="arabicPeriod"/>
              <a:defRPr/>
            </a:pPr>
            <a:r>
              <a:rPr lang="en-US" sz="3200" b="1" kern="0" dirty="0" smtClean="0">
                <a:latin typeface="Calibri" panose="020F0502020204030204" pitchFamily="34" charset="0"/>
              </a:rPr>
              <a:t>Emigration laws were relaxed.</a:t>
            </a:r>
          </a:p>
          <a:p>
            <a:pPr marL="514350" indent="-514350">
              <a:spcBef>
                <a:spcPct val="20000"/>
              </a:spcBef>
              <a:buFontTx/>
              <a:buAutoNum type="arabicPeriod"/>
              <a:defRPr/>
            </a:pPr>
            <a:r>
              <a:rPr lang="en-US" sz="3200" b="1" kern="0" dirty="0" smtClean="0">
                <a:latin typeface="Calibri" panose="020F0502020204030204" pitchFamily="34" charset="0"/>
              </a:rPr>
              <a:t>Steamship service became cheaper.</a:t>
            </a:r>
          </a:p>
          <a:p>
            <a:pPr marL="514350" indent="-514350">
              <a:spcBef>
                <a:spcPct val="20000"/>
              </a:spcBef>
              <a:buFontTx/>
              <a:buAutoNum type="arabicPeriod"/>
              <a:defRPr/>
            </a:pPr>
            <a:r>
              <a:rPr lang="en-US" sz="3200" b="1" kern="0" dirty="0" smtClean="0">
                <a:latin typeface="Calibri" panose="020F0502020204030204" pitchFamily="34" charset="0"/>
              </a:rPr>
              <a:t>Many learned of a better life in the </a:t>
            </a:r>
            <a:r>
              <a:rPr lang="en-US" sz="3200" b="1" kern="0" dirty="0">
                <a:latin typeface="Calibri" panose="020F0502020204030204" pitchFamily="34" charset="0"/>
              </a:rPr>
              <a:t>U</a:t>
            </a:r>
            <a:r>
              <a:rPr lang="en-US" sz="3200" b="1" kern="0" dirty="0" smtClean="0">
                <a:latin typeface="Calibri" panose="020F0502020204030204" pitchFamily="34" charset="0"/>
              </a:rPr>
              <a:t>.S.</a:t>
            </a:r>
          </a:p>
          <a:p>
            <a:pPr marL="514350" indent="-514350">
              <a:spcBef>
                <a:spcPct val="20000"/>
              </a:spcBef>
              <a:buFontTx/>
              <a:buAutoNum type="arabicPeriod"/>
              <a:defRPr/>
            </a:pPr>
            <a:r>
              <a:rPr lang="en-US" sz="3200" b="1" kern="0" dirty="0" smtClean="0">
                <a:latin typeface="Calibri" panose="020F0502020204030204" pitchFamily="34" charset="0"/>
              </a:rPr>
              <a:t>Many were fleeing religious persecution or even genocide.</a:t>
            </a:r>
            <a:endParaRPr lang="en-US" sz="3200" b="1" kern="0" dirty="0">
              <a:latin typeface="Calibri" panose="020F0502020204030204" pitchFamily="34" charset="0"/>
            </a:endParaRPr>
          </a:p>
        </p:txBody>
      </p:sp>
      <p:pic>
        <p:nvPicPr>
          <p:cNvPr id="5122" name="Picture 2" descr="Image result for old immigrants steam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473" y="1995053"/>
            <a:ext cx="4146527" cy="386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74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8196"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409" y="3141519"/>
            <a:ext cx="26670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txBox="1">
            <a:spLocks noChangeArrowheads="1"/>
          </p:cNvSpPr>
          <p:nvPr/>
        </p:nvSpPr>
        <p:spPr bwMode="auto">
          <a:xfrm>
            <a:off x="5257800" y="1447801"/>
            <a:ext cx="4343400" cy="4754563"/>
          </a:xfrm>
          <a:prstGeom prst="rect">
            <a:avLst/>
          </a:prstGeom>
          <a:noFill/>
          <a:ln w="9525">
            <a:noFill/>
            <a:miter lim="800000"/>
            <a:headEnd/>
            <a:tailEnd/>
          </a:ln>
          <a:effectLst/>
        </p:spPr>
        <p:txBody>
          <a:bodyPr/>
          <a:lstStyle/>
          <a:p>
            <a:pPr marL="514350" indent="-514350">
              <a:spcBef>
                <a:spcPct val="20000"/>
              </a:spcBef>
              <a:defRPr/>
            </a:pPr>
            <a:r>
              <a:rPr lang="en-US" sz="3200" b="1" kern="0" dirty="0">
                <a:solidFill>
                  <a:schemeClr val="bg1"/>
                </a:solidFill>
              </a:rPr>
              <a:t>.</a:t>
            </a:r>
          </a:p>
        </p:txBody>
      </p:sp>
      <p:sp>
        <p:nvSpPr>
          <p:cNvPr id="9" name="Rectangle 12"/>
          <p:cNvSpPr txBox="1">
            <a:spLocks noChangeArrowheads="1"/>
          </p:cNvSpPr>
          <p:nvPr/>
        </p:nvSpPr>
        <p:spPr bwMode="auto">
          <a:xfrm>
            <a:off x="-107373" y="869807"/>
            <a:ext cx="7987145" cy="5638800"/>
          </a:xfrm>
          <a:prstGeom prst="rect">
            <a:avLst/>
          </a:prstGeom>
          <a:noFill/>
          <a:ln w="9525">
            <a:noFill/>
            <a:miter lim="800000"/>
            <a:headEnd/>
            <a:tailEnd/>
          </a:ln>
          <a:effectLst/>
        </p:spPr>
        <p:txBody>
          <a:bodyPr/>
          <a:lstStyle/>
          <a:p>
            <a:pPr marL="514350" indent="-514350">
              <a:spcBef>
                <a:spcPct val="20000"/>
              </a:spcBef>
              <a:defRPr/>
            </a:pPr>
            <a:r>
              <a:rPr lang="en-US" sz="2400" b="1" kern="0" dirty="0">
                <a:solidFill>
                  <a:schemeClr val="bg1"/>
                </a:solidFill>
              </a:rPr>
              <a:t>      </a:t>
            </a:r>
            <a:r>
              <a:rPr lang="en-US" sz="2400" b="1" kern="0" dirty="0" smtClean="0">
                <a:latin typeface="Calibri" panose="020F0502020204030204" pitchFamily="34" charset="0"/>
              </a:rPr>
              <a:t>They left the familiar to come to a place they did not know.</a:t>
            </a:r>
          </a:p>
          <a:p>
            <a:pPr marL="514350" indent="-514350">
              <a:spcBef>
                <a:spcPct val="20000"/>
              </a:spcBef>
              <a:defRPr/>
            </a:pPr>
            <a:r>
              <a:rPr lang="en-US" sz="2400" b="1" kern="0" dirty="0" smtClean="0">
                <a:latin typeface="Calibri" panose="020F0502020204030204" pitchFamily="34" charset="0"/>
              </a:rPr>
              <a:t>      The trip over was very uncomfortable.</a:t>
            </a:r>
          </a:p>
          <a:p>
            <a:pPr marL="514350" indent="-514350">
              <a:spcBef>
                <a:spcPct val="20000"/>
              </a:spcBef>
              <a:defRPr/>
            </a:pPr>
            <a:r>
              <a:rPr lang="en-US" sz="2400" b="1" kern="0" dirty="0" smtClean="0">
                <a:latin typeface="Calibri" panose="020F0502020204030204" pitchFamily="34" charset="0"/>
              </a:rPr>
              <a:t>      1.  Overcrowded</a:t>
            </a:r>
          </a:p>
          <a:p>
            <a:pPr marL="514350" indent="-514350">
              <a:spcBef>
                <a:spcPct val="20000"/>
              </a:spcBef>
              <a:defRPr/>
            </a:pPr>
            <a:r>
              <a:rPr lang="en-US" sz="2400" b="1" kern="0" dirty="0" smtClean="0">
                <a:latin typeface="Calibri" panose="020F0502020204030204" pitchFamily="34" charset="0"/>
              </a:rPr>
              <a:t>      2.  Seasickness</a:t>
            </a:r>
          </a:p>
          <a:p>
            <a:pPr marL="514350" indent="-514350">
              <a:spcBef>
                <a:spcPct val="20000"/>
              </a:spcBef>
              <a:defRPr/>
            </a:pPr>
            <a:r>
              <a:rPr lang="en-US" sz="2400" b="1" kern="0" dirty="0" smtClean="0">
                <a:latin typeface="Calibri" panose="020F0502020204030204" pitchFamily="34" charset="0"/>
              </a:rPr>
              <a:t>      3.  Disease</a:t>
            </a:r>
          </a:p>
          <a:p>
            <a:pPr marL="514350" indent="-514350">
              <a:spcBef>
                <a:spcPct val="20000"/>
              </a:spcBef>
              <a:defRPr/>
            </a:pPr>
            <a:endParaRPr lang="en-US" sz="2400" b="1" kern="0" dirty="0" smtClean="0">
              <a:latin typeface="Calibri" panose="020F0502020204030204" pitchFamily="34" charset="0"/>
            </a:endParaRPr>
          </a:p>
          <a:p>
            <a:pPr marL="514350" indent="-514350">
              <a:spcBef>
                <a:spcPct val="20000"/>
              </a:spcBef>
              <a:defRPr/>
            </a:pPr>
            <a:r>
              <a:rPr lang="en-US" sz="2400" b="1" kern="0" dirty="0" smtClean="0">
                <a:latin typeface="Calibri" panose="020F0502020204030204" pitchFamily="34" charset="0"/>
              </a:rPr>
              <a:t>      </a:t>
            </a:r>
            <a:r>
              <a:rPr lang="en-US" sz="2400" u="sng" kern="0" dirty="0" smtClean="0">
                <a:latin typeface="Calibri" panose="020F0502020204030204" pitchFamily="34" charset="0"/>
              </a:rPr>
              <a:t>Many were quarantined after they arrived</a:t>
            </a:r>
            <a:r>
              <a:rPr lang="en-US" sz="2400" kern="0" dirty="0" smtClean="0">
                <a:latin typeface="Calibri" panose="020F0502020204030204" pitchFamily="34" charset="0"/>
              </a:rPr>
              <a:t>.</a:t>
            </a:r>
          </a:p>
          <a:p>
            <a:pPr marL="514350" indent="-514350">
              <a:spcBef>
                <a:spcPct val="20000"/>
              </a:spcBef>
              <a:defRPr/>
            </a:pPr>
            <a:r>
              <a:rPr lang="en-US" sz="2400" b="1" kern="0" dirty="0" smtClean="0">
                <a:latin typeface="Calibri" panose="020F0502020204030204" pitchFamily="34" charset="0"/>
              </a:rPr>
              <a:t>      Quarantine:  </a:t>
            </a:r>
            <a:r>
              <a:rPr lang="en-US" sz="2400" kern="0" dirty="0" smtClean="0">
                <a:latin typeface="Calibri" panose="020F0502020204030204" pitchFamily="34" charset="0"/>
              </a:rPr>
              <a:t>separated from the group.</a:t>
            </a:r>
          </a:p>
          <a:p>
            <a:pPr marL="514350" indent="-514350">
              <a:spcBef>
                <a:spcPct val="20000"/>
              </a:spcBef>
              <a:defRPr/>
            </a:pPr>
            <a:r>
              <a:rPr lang="en-US" sz="2400" kern="0" dirty="0" smtClean="0">
                <a:latin typeface="Calibri" panose="020F0502020204030204" pitchFamily="34" charset="0"/>
              </a:rPr>
              <a:t>      Most traveled in steerage. </a:t>
            </a:r>
          </a:p>
          <a:p>
            <a:pPr marL="514350" indent="-514350">
              <a:spcBef>
                <a:spcPct val="20000"/>
              </a:spcBef>
              <a:defRPr/>
            </a:pPr>
            <a:r>
              <a:rPr lang="en-US" sz="2400" kern="0" dirty="0" smtClean="0">
                <a:latin typeface="Calibri" panose="020F0502020204030204" pitchFamily="34" charset="0"/>
              </a:rPr>
              <a:t>      </a:t>
            </a:r>
            <a:r>
              <a:rPr lang="en-US" sz="2400" b="1" kern="0" dirty="0" smtClean="0">
                <a:latin typeface="Calibri" panose="020F0502020204030204" pitchFamily="34" charset="0"/>
              </a:rPr>
              <a:t>Steerage:  </a:t>
            </a:r>
            <a:r>
              <a:rPr lang="en-US" sz="2400" kern="0" dirty="0" smtClean="0">
                <a:latin typeface="Calibri" panose="020F0502020204030204" pitchFamily="34" charset="0"/>
              </a:rPr>
              <a:t>the lowest level of the ship.</a:t>
            </a:r>
            <a:endParaRPr lang="en-US" sz="2400" kern="0" dirty="0">
              <a:latin typeface="Calibri" panose="020F0502020204030204" pitchFamily="34" charset="0"/>
            </a:endParaRPr>
          </a:p>
        </p:txBody>
      </p:sp>
      <p:pic>
        <p:nvPicPr>
          <p:cNvPr id="6146" name="Picture 2" descr="Image result for stee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955" y="748592"/>
            <a:ext cx="3743902" cy="2494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783" y="-53523"/>
            <a:ext cx="6445995"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Immigrant Experience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5173818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7172" name="Picture 4" descr="Image result for titanic social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537" y="4664093"/>
            <a:ext cx="3723407" cy="223404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titanic social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61" y="4904695"/>
            <a:ext cx="5641313" cy="195330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819" y="77673"/>
            <a:ext cx="2793908" cy="436548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titanic social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072" y="69768"/>
            <a:ext cx="3048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first class men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27" y="31564"/>
            <a:ext cx="3094115" cy="43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22222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1981200" y="0"/>
            <a:ext cx="8229600" cy="1143000"/>
          </a:xfrm>
        </p:spPr>
        <p:txBody>
          <a:bodyPr/>
          <a:lstStyle/>
          <a:p>
            <a:pPr eaLnBrk="1" hangingPunct="1"/>
            <a:r>
              <a:rPr lang="en-US" altLang="en-US" dirty="0" smtClean="0"/>
              <a:t>Ethnic Villages</a:t>
            </a:r>
          </a:p>
        </p:txBody>
      </p:sp>
      <p:sp>
        <p:nvSpPr>
          <p:cNvPr id="16388"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7" name="TextBox 6"/>
          <p:cNvSpPr txBox="1">
            <a:spLocks noChangeArrowheads="1"/>
          </p:cNvSpPr>
          <p:nvPr/>
        </p:nvSpPr>
        <p:spPr bwMode="auto">
          <a:xfrm>
            <a:off x="304800" y="1331912"/>
            <a:ext cx="716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People formed ethnic villages to help ease the transition to American ways of life.</a:t>
            </a:r>
          </a:p>
          <a:p>
            <a:pPr eaLnBrk="1" hangingPunct="1"/>
            <a:endParaRPr lang="en-US" altLang="en-US" sz="2800" dirty="0"/>
          </a:p>
          <a:p>
            <a:pPr eaLnBrk="1" hangingPunct="1"/>
            <a:r>
              <a:rPr lang="en-US" altLang="en-US" sz="2800" dirty="0"/>
              <a:t>Examples:</a:t>
            </a:r>
          </a:p>
          <a:p>
            <a:pPr eaLnBrk="1" hangingPunct="1"/>
            <a:endParaRPr lang="en-US" altLang="en-US" sz="2800" dirty="0"/>
          </a:p>
          <a:p>
            <a:pPr eaLnBrk="1" hangingPunct="1"/>
            <a:r>
              <a:rPr lang="en-US" altLang="en-US" sz="2800" dirty="0"/>
              <a:t>Chinatown</a:t>
            </a:r>
          </a:p>
          <a:p>
            <a:pPr eaLnBrk="1" hangingPunct="1"/>
            <a:r>
              <a:rPr lang="en-US" altLang="en-US" sz="2800" dirty="0"/>
              <a:t>Slavic Village</a:t>
            </a:r>
          </a:p>
          <a:p>
            <a:pPr eaLnBrk="1" hangingPunct="1"/>
            <a:r>
              <a:rPr lang="en-US" altLang="en-US" sz="2800" dirty="0"/>
              <a:t>German Town</a:t>
            </a:r>
          </a:p>
          <a:p>
            <a:pPr eaLnBrk="1" hangingPunct="1"/>
            <a:r>
              <a:rPr lang="en-US" altLang="en-US" sz="2800" dirty="0"/>
              <a:t>Little Italy</a:t>
            </a:r>
          </a:p>
        </p:txBody>
      </p:sp>
      <p:pic>
        <p:nvPicPr>
          <p:cNvPr id="16391" name="Picture 7"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955" y="0"/>
            <a:ext cx="4276153" cy="321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mage result for slavic village cleve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706" y="3317071"/>
            <a:ext cx="4281694" cy="285692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little italy cleve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615" y="3460172"/>
            <a:ext cx="2263802" cy="339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88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0" y="-93518"/>
            <a:ext cx="10396882" cy="1151965"/>
          </a:xfrm>
        </p:spPr>
        <p:txBody>
          <a:bodyPr/>
          <a:lstStyle/>
          <a:p>
            <a:pPr eaLnBrk="1" hangingPunct="1"/>
            <a:r>
              <a:rPr lang="en-US" altLang="en-US" dirty="0" smtClean="0">
                <a:solidFill>
                  <a:schemeClr val="tx1"/>
                </a:solidFill>
              </a:rPr>
              <a:t>Ethnic Tension</a:t>
            </a:r>
          </a:p>
        </p:txBody>
      </p:sp>
      <p:sp>
        <p:nvSpPr>
          <p:cNvPr id="17412"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7413" name="TextBox 7"/>
          <p:cNvSpPr txBox="1">
            <a:spLocks noChangeArrowheads="1"/>
          </p:cNvSpPr>
          <p:nvPr/>
        </p:nvSpPr>
        <p:spPr bwMode="auto">
          <a:xfrm>
            <a:off x="353291" y="831272"/>
            <a:ext cx="60579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The </a:t>
            </a:r>
            <a:r>
              <a:rPr lang="en-US" altLang="en-US" sz="2400" u="sng" dirty="0"/>
              <a:t>influx of new immigrants in 1880 led to ethnic tension.</a:t>
            </a:r>
          </a:p>
          <a:p>
            <a:pPr eaLnBrk="1" hangingPunct="1"/>
            <a:endParaRPr lang="en-US" altLang="en-US" sz="2400" dirty="0"/>
          </a:p>
          <a:p>
            <a:pPr eaLnBrk="1" hangingPunct="1"/>
            <a:r>
              <a:rPr lang="en-US" altLang="en-US" sz="2400" dirty="0"/>
              <a:t>The Irish, Germans, and Scandinavians were well established by 1900.  </a:t>
            </a:r>
          </a:p>
          <a:p>
            <a:pPr eaLnBrk="1" hangingPunct="1"/>
            <a:endParaRPr lang="en-US" altLang="en-US" sz="2400" dirty="0"/>
          </a:p>
          <a:p>
            <a:pPr eaLnBrk="1" hangingPunct="1"/>
            <a:r>
              <a:rPr lang="en-US" altLang="en-US" sz="2400" dirty="0"/>
              <a:t>Newer immigrants, mostly Italians, Slavs, Greeks, and Poles were not established.</a:t>
            </a:r>
          </a:p>
          <a:p>
            <a:pPr eaLnBrk="1" hangingPunct="1"/>
            <a:endParaRPr lang="en-US" altLang="en-US" sz="2400" dirty="0"/>
          </a:p>
          <a:p>
            <a:pPr eaLnBrk="1" hangingPunct="1"/>
            <a:r>
              <a:rPr lang="en-US" altLang="en-US" sz="2400" dirty="0"/>
              <a:t>The </a:t>
            </a:r>
            <a:r>
              <a:rPr lang="en-US" altLang="en-US" sz="2400" u="sng" dirty="0"/>
              <a:t>new immigrant families often outnumbered the established immigrants.</a:t>
            </a:r>
          </a:p>
        </p:txBody>
      </p:sp>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091" y="1463553"/>
            <a:ext cx="5587647" cy="408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67751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187037" y="0"/>
            <a:ext cx="10396882" cy="1151965"/>
          </a:xfrm>
        </p:spPr>
        <p:txBody>
          <a:bodyPr/>
          <a:lstStyle/>
          <a:p>
            <a:pPr eaLnBrk="1" hangingPunct="1"/>
            <a:r>
              <a:rPr lang="en-US" altLang="en-US" dirty="0" smtClean="0">
                <a:solidFill>
                  <a:schemeClr val="tx1"/>
                </a:solidFill>
              </a:rPr>
              <a:t>Ethnic Tension</a:t>
            </a:r>
          </a:p>
        </p:txBody>
      </p:sp>
      <p:sp>
        <p:nvSpPr>
          <p:cNvPr id="18436"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8437" name="TextBox 7"/>
          <p:cNvSpPr txBox="1">
            <a:spLocks noChangeArrowheads="1"/>
          </p:cNvSpPr>
          <p:nvPr/>
        </p:nvSpPr>
        <p:spPr bwMode="auto">
          <a:xfrm>
            <a:off x="187037" y="1246910"/>
            <a:ext cx="489411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u="sng" dirty="0"/>
              <a:t>New arrivals spoke little or no English</a:t>
            </a:r>
            <a:r>
              <a:rPr lang="en-US" altLang="en-US" sz="2800" dirty="0"/>
              <a:t>, lived under harsh conditions, and </a:t>
            </a:r>
            <a:r>
              <a:rPr lang="en-US" altLang="en-US" sz="2800" u="sng" dirty="0"/>
              <a:t>worked at low paying jobs</a:t>
            </a:r>
            <a:r>
              <a:rPr lang="en-US" altLang="en-US" sz="2800" dirty="0"/>
              <a:t>.</a:t>
            </a:r>
          </a:p>
          <a:p>
            <a:pPr eaLnBrk="1" hangingPunct="1"/>
            <a:endParaRPr lang="en-US" altLang="en-US" sz="2800" dirty="0"/>
          </a:p>
          <a:p>
            <a:pPr eaLnBrk="1" hangingPunct="1"/>
            <a:r>
              <a:rPr lang="en-US" altLang="en-US" sz="2800" dirty="0"/>
              <a:t>The difference between “old” and “new” immigrants often led to tension.</a:t>
            </a:r>
          </a:p>
        </p:txBody>
      </p:sp>
      <p:pic>
        <p:nvPicPr>
          <p:cNvPr id="10242" name="Picture 2" descr="Image result for anti irish cart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478" y="233883"/>
            <a:ext cx="2826616" cy="342386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anti irish cart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916" y="392250"/>
            <a:ext cx="2987957" cy="461141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2.bp.blogspot.com/-Lc9z0Y6NH3k/UXq5XlO-TyI/AAAAAAAAQHk/rmiF2FuoTOU/s1600/Nast06_irish+cler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128" y="4048660"/>
            <a:ext cx="3487788" cy="251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7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981200" y="33086"/>
            <a:ext cx="8229600" cy="754566"/>
          </a:xfrm>
          <a:effectLst>
            <a:outerShdw dist="35921" dir="2700000" algn="ctr" rotWithShape="0">
              <a:srgbClr val="008080"/>
            </a:outerShdw>
          </a:effectLst>
        </p:spPr>
        <p:txBody>
          <a:bodyPr vert="horz" lIns="90488" tIns="44450" rIns="90488" bIns="44450" rtlCol="0" anchor="ctr">
            <a:spAutoFit/>
          </a:bodyPr>
          <a:lstStyle/>
          <a:p>
            <a:pPr eaLnBrk="1" hangingPunct="1">
              <a:defRPr/>
            </a:pPr>
            <a:r>
              <a:rPr lang="en-US" sz="4800" b="1" dirty="0">
                <a:solidFill>
                  <a:schemeClr val="tx1"/>
                </a:solidFill>
                <a:latin typeface="Spirit Medium" pitchFamily="34" charset="0"/>
              </a:rPr>
              <a:t>Standard Oil </a:t>
            </a:r>
            <a:r>
              <a:rPr lang="en-US" sz="4800" b="1" dirty="0" err="1" smtClean="0">
                <a:solidFill>
                  <a:schemeClr val="tx1"/>
                </a:solidFill>
                <a:latin typeface="Spirit Medium" pitchFamily="34" charset="0"/>
              </a:rPr>
              <a:t>CoMPANY</a:t>
            </a:r>
            <a:endParaRPr lang="en-US" sz="4800" b="1" dirty="0">
              <a:solidFill>
                <a:schemeClr val="tx1"/>
              </a:solidFill>
              <a:latin typeface="Spirit Medium" pitchFamily="34" charset="0"/>
            </a:endParaRPr>
          </a:p>
        </p:txBody>
      </p:sp>
      <p:pic>
        <p:nvPicPr>
          <p:cNvPr id="81923" name="Picture 3" descr="pol_cartoon-Standard Oil Octopus"/>
          <p:cNvPicPr>
            <a:picLocks noGrp="1" noChangeAspect="1" noChangeArrowheads="1"/>
          </p:cNvPicPr>
          <p:nvPr>
            <p:ph idx="4294967295"/>
          </p:nvPr>
        </p:nvPicPr>
        <p:blipFill>
          <a:blip r:embed="rId2">
            <a:lum contrast="6000"/>
            <a:extLst>
              <a:ext uri="{28A0092B-C50C-407E-A947-70E740481C1C}">
                <a14:useLocalDpi xmlns:a14="http://schemas.microsoft.com/office/drawing/2010/main" val="0"/>
              </a:ext>
            </a:extLst>
          </a:blip>
          <a:srcRect l="2040" b="2350"/>
          <a:stretch>
            <a:fillRect/>
          </a:stretch>
        </p:blipFill>
        <p:spPr>
          <a:xfrm>
            <a:off x="1524000" y="838201"/>
            <a:ext cx="9144000" cy="5489575"/>
          </a:xfrm>
          <a:noFill/>
          <a:ln>
            <a:solidFill>
              <a:schemeClr val="bg1"/>
            </a:solidFill>
            <a:miter lim="800000"/>
            <a:headEnd/>
            <a:tailEnd/>
          </a:ln>
        </p:spPr>
      </p:pic>
    </p:spTree>
    <p:extLst>
      <p:ext uri="{BB962C8B-B14F-4D97-AF65-F5344CB8AC3E}">
        <p14:creationId xmlns:p14="http://schemas.microsoft.com/office/powerpoint/2010/main" val="3448910630"/>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9" y="93518"/>
            <a:ext cx="10396882" cy="1151965"/>
          </a:xfrm>
        </p:spPr>
        <p:txBody>
          <a:bodyPr/>
          <a:lstStyle/>
          <a:p>
            <a:r>
              <a:rPr lang="en-US" dirty="0" smtClean="0"/>
              <a:t>assimilation</a:t>
            </a:r>
            <a:endParaRPr lang="en-US" dirty="0"/>
          </a:p>
        </p:txBody>
      </p:sp>
      <p:sp>
        <p:nvSpPr>
          <p:cNvPr id="3" name="Content Placeholder 2"/>
          <p:cNvSpPr>
            <a:spLocks noGrp="1"/>
          </p:cNvSpPr>
          <p:nvPr>
            <p:ph sz="quarter" idx="13"/>
          </p:nvPr>
        </p:nvSpPr>
        <p:spPr>
          <a:xfrm>
            <a:off x="1101436" y="307332"/>
            <a:ext cx="10394707" cy="3311189"/>
          </a:xfrm>
        </p:spPr>
        <p:txBody>
          <a:bodyPr>
            <a:normAutofit/>
          </a:bodyPr>
          <a:lstStyle/>
          <a:p>
            <a:pPr marL="0" indent="0">
              <a:buNone/>
            </a:pPr>
            <a:r>
              <a:rPr lang="en-US" sz="2800" cap="none" dirty="0" smtClean="0">
                <a:latin typeface="Calibri" panose="020F0502020204030204" pitchFamily="34" charset="0"/>
              </a:rPr>
              <a:t>What does assimilation mean? </a:t>
            </a:r>
            <a:endParaRPr lang="en-US" sz="2800" cap="none" dirty="0">
              <a:latin typeface="Calibri" panose="020F0502020204030204" pitchFamily="34" charset="0"/>
            </a:endParaRPr>
          </a:p>
          <a:p>
            <a:pPr marL="0" indent="0">
              <a:buNone/>
            </a:pPr>
            <a:r>
              <a:rPr lang="en-US" sz="2800" b="1" cap="none" dirty="0" smtClean="0">
                <a:latin typeface="Calibri" panose="020F0502020204030204" pitchFamily="34" charset="0"/>
              </a:rPr>
              <a:t>Assimilation</a:t>
            </a:r>
            <a:r>
              <a:rPr lang="en-US" sz="2800" cap="none" dirty="0" smtClean="0">
                <a:latin typeface="Calibri" panose="020F0502020204030204" pitchFamily="34" charset="0"/>
              </a:rPr>
              <a:t>:  to blend in and adopt the culture of another people.</a:t>
            </a:r>
            <a:endParaRPr lang="en-US" sz="2800" cap="none" dirty="0">
              <a:latin typeface="Calibri" panose="020F0502020204030204" pitchFamily="34" charset="0"/>
            </a:endParaRPr>
          </a:p>
        </p:txBody>
      </p:sp>
      <p:pic>
        <p:nvPicPr>
          <p:cNvPr id="5122" name="Picture 2" descr="Image result for assimi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11" y="2720508"/>
            <a:ext cx="5553221" cy="352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96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145474" y="145472"/>
            <a:ext cx="10396882" cy="1151965"/>
          </a:xfrm>
        </p:spPr>
        <p:txBody>
          <a:bodyPr/>
          <a:lstStyle/>
          <a:p>
            <a:pPr eaLnBrk="1" hangingPunct="1">
              <a:defRPr/>
            </a:pPr>
            <a:r>
              <a:rPr lang="en-US" dirty="0"/>
              <a:t>Railroad Workforce</a:t>
            </a:r>
          </a:p>
        </p:txBody>
      </p:sp>
      <p:sp>
        <p:nvSpPr>
          <p:cNvPr id="52227" name="Rectangle 3"/>
          <p:cNvSpPr>
            <a:spLocks noGrp="1" noChangeArrowheads="1"/>
          </p:cNvSpPr>
          <p:nvPr>
            <p:ph type="body" idx="4294967295"/>
          </p:nvPr>
        </p:nvSpPr>
        <p:spPr>
          <a:xfrm>
            <a:off x="290946" y="1148996"/>
            <a:ext cx="6005946" cy="4098413"/>
          </a:xfrm>
        </p:spPr>
        <p:txBody>
          <a:bodyPr>
            <a:normAutofit/>
          </a:bodyPr>
          <a:lstStyle/>
          <a:p>
            <a:pPr eaLnBrk="1" hangingPunct="1"/>
            <a:r>
              <a:rPr lang="en-US" altLang="en-US" sz="2400" u="sng" cap="none" dirty="0" smtClean="0">
                <a:latin typeface="Calibri" panose="020F0502020204030204" pitchFamily="34" charset="0"/>
              </a:rPr>
              <a:t>The central pacific was in desperate need of workers so they began to look towards immigrants.</a:t>
            </a:r>
          </a:p>
          <a:p>
            <a:pPr eaLnBrk="1" hangingPunct="1"/>
            <a:r>
              <a:rPr lang="en-US" altLang="en-US" sz="2400" u="sng" cap="none" dirty="0" smtClean="0">
                <a:latin typeface="Calibri" panose="020F0502020204030204" pitchFamily="34" charset="0"/>
              </a:rPr>
              <a:t>Chinese immigrants were paid to come over by the company</a:t>
            </a:r>
            <a:r>
              <a:rPr lang="en-US" altLang="en-US" sz="2400" cap="none" dirty="0" smtClean="0">
                <a:latin typeface="Calibri" panose="020F0502020204030204" pitchFamily="34" charset="0"/>
              </a:rPr>
              <a:t>.  They were expected to work off their debt.</a:t>
            </a:r>
          </a:p>
          <a:p>
            <a:pPr eaLnBrk="1" hangingPunct="1"/>
            <a:r>
              <a:rPr lang="en-US" altLang="en-US" sz="2400" cap="none" dirty="0" smtClean="0">
                <a:latin typeface="Calibri" panose="020F0502020204030204" pitchFamily="34" charset="0"/>
              </a:rPr>
              <a:t>10,000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hinese workers were brought over.</a:t>
            </a:r>
          </a:p>
        </p:txBody>
      </p:sp>
      <p:pic>
        <p:nvPicPr>
          <p:cNvPr id="4" name="Picture 3" descr="14_05"/>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r="713" b="2563"/>
          <a:stretch>
            <a:fillRect/>
          </a:stretch>
        </p:blipFill>
        <p:spPr bwMode="auto">
          <a:xfrm>
            <a:off x="6885709" y="218208"/>
            <a:ext cx="4262280" cy="5309754"/>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6909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9327" y="0"/>
            <a:ext cx="8229600" cy="1143000"/>
          </a:xfrm>
        </p:spPr>
        <p:txBody>
          <a:bodyPr/>
          <a:lstStyle/>
          <a:p>
            <a:pPr eaLnBrk="1" hangingPunct="1">
              <a:defRPr/>
            </a:pPr>
            <a:r>
              <a:rPr lang="en-US" dirty="0"/>
              <a:t>Standard Time</a:t>
            </a:r>
          </a:p>
        </p:txBody>
      </p:sp>
      <p:sp>
        <p:nvSpPr>
          <p:cNvPr id="54275" name="Rectangle 3"/>
          <p:cNvSpPr>
            <a:spLocks noGrp="1" noChangeArrowheads="1"/>
          </p:cNvSpPr>
          <p:nvPr>
            <p:ph type="body" idx="4294967295"/>
          </p:nvPr>
        </p:nvSpPr>
        <p:spPr>
          <a:xfrm>
            <a:off x="159327" y="893618"/>
            <a:ext cx="8229600" cy="4495800"/>
          </a:xfrm>
        </p:spPr>
        <p:txBody>
          <a:bodyPr>
            <a:normAutofit/>
          </a:bodyPr>
          <a:lstStyle/>
          <a:p>
            <a:pPr eaLnBrk="1" hangingPunct="1"/>
            <a:r>
              <a:rPr lang="en-US" altLang="en-US" sz="2800" cap="none" dirty="0" smtClean="0">
                <a:latin typeface="Calibri" panose="020F0502020204030204" pitchFamily="34" charset="0"/>
              </a:rPr>
              <a:t>The railroads changed many aspects of </a:t>
            </a:r>
            <a:r>
              <a:rPr lang="en-US" altLang="en-US" sz="2800" cap="none" dirty="0">
                <a:latin typeface="Calibri" panose="020F0502020204030204" pitchFamily="34" charset="0"/>
              </a:rPr>
              <a:t>A</a:t>
            </a:r>
            <a:r>
              <a:rPr lang="en-US" altLang="en-US" sz="2800" cap="none" dirty="0" smtClean="0">
                <a:latin typeface="Calibri" panose="020F0502020204030204" pitchFamily="34" charset="0"/>
              </a:rPr>
              <a:t>merican life including the time.</a:t>
            </a:r>
          </a:p>
          <a:p>
            <a:pPr eaLnBrk="1" hangingPunct="1"/>
            <a:r>
              <a:rPr lang="en-US" altLang="en-US" sz="2800" cap="none" dirty="0" smtClean="0">
                <a:latin typeface="Calibri" panose="020F0502020204030204" pitchFamily="34" charset="0"/>
              </a:rPr>
              <a:t>Up until the late 1800’s the railroads chose their own standard times.</a:t>
            </a:r>
          </a:p>
          <a:p>
            <a:pPr eaLnBrk="1" hangingPunct="1"/>
            <a:r>
              <a:rPr lang="en-US" altLang="en-US" sz="2800" cap="none" dirty="0" smtClean="0">
                <a:latin typeface="Calibri" panose="020F0502020204030204" pitchFamily="34" charset="0"/>
              </a:rPr>
              <a:t>There was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hicago time, New </a:t>
            </a:r>
            <a:r>
              <a:rPr lang="en-US" altLang="en-US" sz="2800" cap="none" dirty="0">
                <a:latin typeface="Calibri" panose="020F0502020204030204" pitchFamily="34" charset="0"/>
              </a:rPr>
              <a:t>Y</a:t>
            </a:r>
            <a:r>
              <a:rPr lang="en-US" altLang="en-US" sz="2800" cap="none" dirty="0" smtClean="0">
                <a:latin typeface="Calibri" panose="020F0502020204030204" pitchFamily="34" charset="0"/>
              </a:rPr>
              <a:t>ork time, </a:t>
            </a:r>
            <a:r>
              <a:rPr lang="en-US" altLang="en-US" sz="2800" cap="none" dirty="0">
                <a:latin typeface="Calibri" panose="020F0502020204030204" pitchFamily="34" charset="0"/>
              </a:rPr>
              <a:t>P</a:t>
            </a:r>
            <a:r>
              <a:rPr lang="en-US" altLang="en-US" sz="2800" cap="none" dirty="0" smtClean="0">
                <a:latin typeface="Calibri" panose="020F0502020204030204" pitchFamily="34" charset="0"/>
              </a:rPr>
              <a:t>hiladelphia time.  </a:t>
            </a:r>
            <a:r>
              <a:rPr lang="en-US" altLang="en-US" sz="2800" u="sng" cap="none" dirty="0" smtClean="0">
                <a:latin typeface="Calibri" panose="020F0502020204030204" pitchFamily="34" charset="0"/>
              </a:rPr>
              <a:t>The standard time proposal set a standard time for all of the country with set time zones to correspond with the time that the sun went down.</a:t>
            </a:r>
            <a:endParaRPr lang="en-US" altLang="en-US" sz="2800" u="sng" cap="none" dirty="0">
              <a:latin typeface="Calibri" panose="020F0502020204030204" pitchFamily="34" charset="0"/>
            </a:endParaRPr>
          </a:p>
        </p:txBody>
      </p:sp>
      <p:pic>
        <p:nvPicPr>
          <p:cNvPr id="11266" name="Picture 2" descr="Image result for standard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9372" y="1516205"/>
            <a:ext cx="3702627" cy="27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17001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endParaRPr lang="en-US" altLang="en-US" smtClean="0"/>
          </a:p>
        </p:txBody>
      </p:sp>
      <p:sp>
        <p:nvSpPr>
          <p:cNvPr id="55299" name="Rectangle 3"/>
          <p:cNvSpPr>
            <a:spLocks noGrp="1" noChangeArrowheads="1"/>
          </p:cNvSpPr>
          <p:nvPr>
            <p:ph type="body" idx="4294967295"/>
          </p:nvPr>
        </p:nvSpPr>
        <p:spPr>
          <a:xfrm>
            <a:off x="1981200" y="1600200"/>
            <a:ext cx="8229600" cy="4495800"/>
          </a:xfrm>
          <a:prstGeom prst="rect">
            <a:avLst/>
          </a:prstGeom>
        </p:spPr>
        <p:txBody>
          <a:bodyPr/>
          <a:lstStyle/>
          <a:p>
            <a:pPr eaLnBrk="1" hangingPunct="1"/>
            <a:endParaRPr lang="en-US" altLang="en-US" smtClean="0"/>
          </a:p>
        </p:txBody>
      </p:sp>
      <p:pic>
        <p:nvPicPr>
          <p:cNvPr id="55300" name="Picture 5" descr="US_TimeZ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45243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353292" y="0"/>
            <a:ext cx="10396882" cy="1151965"/>
          </a:xfrm>
        </p:spPr>
        <p:txBody>
          <a:bodyPr/>
          <a:lstStyle/>
          <a:p>
            <a:pPr eaLnBrk="1" hangingPunct="1"/>
            <a:r>
              <a:rPr lang="en-US" altLang="en-US" dirty="0" smtClean="0">
                <a:solidFill>
                  <a:schemeClr val="tx1"/>
                </a:solidFill>
              </a:rPr>
              <a:t>Chinese Immigration</a:t>
            </a:r>
          </a:p>
        </p:txBody>
      </p:sp>
      <p:sp>
        <p:nvSpPr>
          <p:cNvPr id="19460"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9461" name="TextBox 7"/>
          <p:cNvSpPr txBox="1">
            <a:spLocks noChangeArrowheads="1"/>
          </p:cNvSpPr>
          <p:nvPr/>
        </p:nvSpPr>
        <p:spPr bwMode="auto">
          <a:xfrm>
            <a:off x="353292" y="844696"/>
            <a:ext cx="759921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The Chinese </a:t>
            </a:r>
            <a:r>
              <a:rPr lang="en-US" altLang="en-US" sz="2800" u="sng" dirty="0"/>
              <a:t>came over in large numbers during the building of the railroad</a:t>
            </a:r>
            <a:r>
              <a:rPr lang="en-US" altLang="en-US" sz="2800" dirty="0"/>
              <a:t>.  Nearly ¼ of a million arrived at this time.</a:t>
            </a:r>
          </a:p>
          <a:p>
            <a:pPr eaLnBrk="1" hangingPunct="1"/>
            <a:endParaRPr lang="en-US" altLang="en-US" sz="2800" dirty="0"/>
          </a:p>
          <a:p>
            <a:pPr eaLnBrk="1" hangingPunct="1"/>
            <a:r>
              <a:rPr lang="en-US" altLang="en-US" sz="2800" dirty="0"/>
              <a:t>American born workers complained that the </a:t>
            </a:r>
            <a:r>
              <a:rPr lang="en-US" altLang="en-US" sz="2800" u="sng" dirty="0"/>
              <a:t>Chinese workers were taking their jobs for less pay.</a:t>
            </a:r>
          </a:p>
          <a:p>
            <a:pPr eaLnBrk="1" hangingPunct="1"/>
            <a:endParaRPr lang="en-US" altLang="en-US" sz="2800" dirty="0"/>
          </a:p>
          <a:p>
            <a:pPr eaLnBrk="1" hangingPunct="1"/>
            <a:r>
              <a:rPr lang="en-US" altLang="en-US" sz="2800" dirty="0"/>
              <a:t>Hostility grew and </a:t>
            </a:r>
            <a:r>
              <a:rPr lang="en-US" altLang="en-US" sz="2800" u="sng" dirty="0"/>
              <a:t>unions began to press Congress to ban Chinese immigration </a:t>
            </a:r>
            <a:r>
              <a:rPr lang="en-US" altLang="en-US" sz="2800" dirty="0"/>
              <a:t>to the United States.</a:t>
            </a:r>
          </a:p>
        </p:txBody>
      </p:sp>
      <p:pic>
        <p:nvPicPr>
          <p:cNvPr id="1026" name="Picture 2" descr="Image result for chinese immig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2510" y="1713057"/>
            <a:ext cx="3810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25868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6" y="83127"/>
            <a:ext cx="10396882" cy="1151965"/>
          </a:xfrm>
        </p:spPr>
        <p:txBody>
          <a:bodyPr/>
          <a:lstStyle/>
          <a:p>
            <a:r>
              <a:rPr lang="en-US" dirty="0" smtClean="0"/>
              <a:t>coolies</a:t>
            </a:r>
            <a:endParaRPr lang="en-US" dirty="0"/>
          </a:p>
        </p:txBody>
      </p:sp>
      <p:sp>
        <p:nvSpPr>
          <p:cNvPr id="3" name="Content Placeholder 2"/>
          <p:cNvSpPr>
            <a:spLocks noGrp="1"/>
          </p:cNvSpPr>
          <p:nvPr>
            <p:ph sz="quarter" idx="13"/>
          </p:nvPr>
        </p:nvSpPr>
        <p:spPr>
          <a:xfrm>
            <a:off x="488373" y="1235093"/>
            <a:ext cx="6670963" cy="3981144"/>
          </a:xfrm>
        </p:spPr>
        <p:txBody>
          <a:bodyPr>
            <a:normAutofit fontScale="92500" lnSpcReduction="20000"/>
          </a:bodyPr>
          <a:lstStyle/>
          <a:p>
            <a:r>
              <a:rPr lang="en-US" sz="2400" u="sng" cap="none" dirty="0" smtClean="0">
                <a:latin typeface="Calibri" panose="020F0502020204030204" pitchFamily="34" charset="0"/>
              </a:rPr>
              <a:t>The word </a:t>
            </a:r>
            <a:r>
              <a:rPr lang="en-US" sz="2400" b="1" u="sng" cap="none" dirty="0" smtClean="0">
                <a:latin typeface="Calibri" panose="020F0502020204030204" pitchFamily="34" charset="0"/>
              </a:rPr>
              <a:t>coolie</a:t>
            </a:r>
            <a:r>
              <a:rPr lang="en-US" sz="2400" u="sng" cap="none" dirty="0" smtClean="0">
                <a:latin typeface="Calibri" panose="020F0502020204030204" pitchFamily="34" charset="0"/>
              </a:rPr>
              <a:t>, meaning a laborer, has a variety of other implications and is sometimes regarded as offensive </a:t>
            </a:r>
            <a:r>
              <a:rPr lang="en-US" sz="2400" cap="none" dirty="0" smtClean="0">
                <a:latin typeface="Calibri" panose="020F0502020204030204" pitchFamily="34" charset="0"/>
              </a:rPr>
              <a:t>or a pejorative, depending upon the historical and geographical context. </a:t>
            </a:r>
          </a:p>
          <a:p>
            <a:r>
              <a:rPr lang="en-US" sz="2400" cap="none" dirty="0" smtClean="0">
                <a:latin typeface="Calibri" panose="020F0502020204030204" pitchFamily="34" charset="0"/>
              </a:rPr>
              <a:t>It is similar, in many respects, to the </a:t>
            </a:r>
            <a:r>
              <a:rPr lang="en-US" sz="2400" cap="none" dirty="0">
                <a:latin typeface="Calibri" panose="020F0502020204030204" pitchFamily="34" charset="0"/>
              </a:rPr>
              <a:t>S</a:t>
            </a:r>
            <a:r>
              <a:rPr lang="en-US" sz="2400" cap="none" dirty="0" smtClean="0">
                <a:latin typeface="Calibri" panose="020F0502020204030204" pitchFamily="34" charset="0"/>
              </a:rPr>
              <a:t>panish term peon, although both terms are used in some countries, with slightly differing implications.</a:t>
            </a:r>
          </a:p>
          <a:p>
            <a:r>
              <a:rPr lang="en-US" sz="2400" cap="none" dirty="0" smtClean="0">
                <a:latin typeface="Calibri" panose="020F0502020204030204" pitchFamily="34" charset="0"/>
              </a:rPr>
              <a:t>During the 19th and early 20th centuries, coolie was usually a term implying an </a:t>
            </a:r>
            <a:r>
              <a:rPr lang="en-US" sz="2400" u="sng" cap="none" dirty="0" smtClean="0">
                <a:latin typeface="Calibri" panose="020F0502020204030204" pitchFamily="34" charset="0"/>
              </a:rPr>
              <a:t>indentured laborer from South </a:t>
            </a:r>
            <a:r>
              <a:rPr lang="en-US" sz="2400" u="sng" cap="none" dirty="0">
                <a:latin typeface="Calibri" panose="020F0502020204030204" pitchFamily="34" charset="0"/>
              </a:rPr>
              <a:t>A</a:t>
            </a:r>
            <a:r>
              <a:rPr lang="en-US" sz="2400" u="sng" cap="none" dirty="0" smtClean="0">
                <a:latin typeface="Calibri" panose="020F0502020204030204" pitchFamily="34" charset="0"/>
              </a:rPr>
              <a:t>sia, South </a:t>
            </a:r>
            <a:r>
              <a:rPr lang="en-US" sz="2400" u="sng" cap="none" dirty="0">
                <a:latin typeface="Calibri" panose="020F0502020204030204" pitchFamily="34" charset="0"/>
              </a:rPr>
              <a:t>E</a:t>
            </a:r>
            <a:r>
              <a:rPr lang="en-US" sz="2400" u="sng" cap="none" dirty="0" smtClean="0">
                <a:latin typeface="Calibri" panose="020F0502020204030204" pitchFamily="34" charset="0"/>
              </a:rPr>
              <a:t>ast </a:t>
            </a:r>
            <a:r>
              <a:rPr lang="en-US" sz="2400" u="sng" cap="none" dirty="0">
                <a:latin typeface="Calibri" panose="020F0502020204030204" pitchFamily="34" charset="0"/>
              </a:rPr>
              <a:t>A</a:t>
            </a:r>
            <a:r>
              <a:rPr lang="en-US" sz="2400" u="sng" cap="none" dirty="0" smtClean="0">
                <a:latin typeface="Calibri" panose="020F0502020204030204" pitchFamily="34" charset="0"/>
              </a:rPr>
              <a:t>sia or China.</a:t>
            </a:r>
          </a:p>
          <a:p>
            <a:endParaRPr lang="en-US" sz="2400" u="sng" dirty="0">
              <a:latin typeface="Calibri" panose="020F0502020204030204" pitchFamily="34" charset="0"/>
            </a:endParaRPr>
          </a:p>
        </p:txBody>
      </p:sp>
      <p:pic>
        <p:nvPicPr>
          <p:cNvPr id="1028" name="Picture 4" descr="Image result for coolie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02" y="659109"/>
            <a:ext cx="4124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3104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xfrm>
            <a:off x="93519" y="0"/>
            <a:ext cx="10396882" cy="1151965"/>
          </a:xfrm>
        </p:spPr>
        <p:txBody>
          <a:bodyPr/>
          <a:lstStyle/>
          <a:p>
            <a:pPr eaLnBrk="1" hangingPunct="1"/>
            <a:r>
              <a:rPr lang="en-US" altLang="en-US" dirty="0" smtClean="0">
                <a:solidFill>
                  <a:schemeClr val="tx1"/>
                </a:solidFill>
              </a:rPr>
              <a:t>Chinese Exclusion Act</a:t>
            </a:r>
          </a:p>
        </p:txBody>
      </p:sp>
      <p:sp>
        <p:nvSpPr>
          <p:cNvPr id="20484" name="Text Box 4"/>
          <p:cNvSpPr txBox="1">
            <a:spLocks noChangeArrowheads="1"/>
          </p:cNvSpPr>
          <p:nvPr/>
        </p:nvSpPr>
        <p:spPr bwMode="auto">
          <a:xfrm>
            <a:off x="3886200" y="2514601"/>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20485" name="TextBox 5"/>
          <p:cNvSpPr txBox="1">
            <a:spLocks noChangeArrowheads="1"/>
          </p:cNvSpPr>
          <p:nvPr/>
        </p:nvSpPr>
        <p:spPr bwMode="auto">
          <a:xfrm>
            <a:off x="4963391" y="920850"/>
            <a:ext cx="626918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In 1882 Congress responded to the demand of labor </a:t>
            </a:r>
            <a:r>
              <a:rPr lang="en-US" altLang="en-US" sz="2400" u="sng" dirty="0"/>
              <a:t>unions by passing legislation that banned Chinese laborers from entering the country.</a:t>
            </a:r>
          </a:p>
          <a:p>
            <a:pPr eaLnBrk="1" hangingPunct="1"/>
            <a:endParaRPr lang="en-US" altLang="en-US" sz="2400" dirty="0"/>
          </a:p>
          <a:p>
            <a:pPr eaLnBrk="1" hangingPunct="1"/>
            <a:r>
              <a:rPr lang="en-US" altLang="en-US" sz="2400" dirty="0"/>
              <a:t>The act was </a:t>
            </a:r>
            <a:r>
              <a:rPr lang="en-US" altLang="en-US" sz="2400" u="sng" dirty="0"/>
              <a:t>renewed every ten years </a:t>
            </a:r>
            <a:r>
              <a:rPr lang="en-US" altLang="en-US" sz="2400" dirty="0"/>
              <a:t>and was not repealed until 1943.</a:t>
            </a:r>
          </a:p>
          <a:p>
            <a:pPr eaLnBrk="1" hangingPunct="1"/>
            <a:endParaRPr lang="en-US" altLang="en-US" sz="2400" dirty="0"/>
          </a:p>
          <a:p>
            <a:pPr eaLnBrk="1" hangingPunct="1"/>
            <a:r>
              <a:rPr lang="en-US" altLang="en-US" sz="2400" dirty="0"/>
              <a:t>This is the only time in U.S. history that immigration by a particular group was banned.</a:t>
            </a:r>
          </a:p>
        </p:txBody>
      </p:sp>
      <p:pic>
        <p:nvPicPr>
          <p:cNvPr id="20486" name="Picture 10" descr="12-1882-MagicWashe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2" y="897082"/>
            <a:ext cx="33210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70566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135082"/>
            <a:ext cx="10396882" cy="1151965"/>
          </a:xfrm>
        </p:spPr>
        <p:txBody>
          <a:bodyPr/>
          <a:lstStyle/>
          <a:p>
            <a:r>
              <a:rPr lang="en-US" dirty="0" smtClean="0"/>
              <a:t>The </a:t>
            </a:r>
            <a:r>
              <a:rPr lang="en-US" dirty="0" err="1" smtClean="0"/>
              <a:t>irish</a:t>
            </a:r>
            <a:endParaRPr lang="en-US" dirty="0"/>
          </a:p>
        </p:txBody>
      </p:sp>
      <p:sp>
        <p:nvSpPr>
          <p:cNvPr id="3" name="Content Placeholder 2"/>
          <p:cNvSpPr>
            <a:spLocks noGrp="1"/>
          </p:cNvSpPr>
          <p:nvPr>
            <p:ph sz="quarter" idx="13"/>
          </p:nvPr>
        </p:nvSpPr>
        <p:spPr>
          <a:xfrm>
            <a:off x="342901" y="1465117"/>
            <a:ext cx="7408717" cy="3886201"/>
          </a:xfrm>
        </p:spPr>
        <p:txBody>
          <a:bodyPr>
            <a:normAutofit fontScale="92500" lnSpcReduction="10000"/>
          </a:bodyPr>
          <a:lstStyle/>
          <a:p>
            <a:r>
              <a:rPr lang="en-US" sz="2400" u="sng" cap="none" dirty="0" smtClean="0">
                <a:latin typeface="Calibri" panose="020F0502020204030204" pitchFamily="34" charset="0"/>
              </a:rPr>
              <a:t>At this time, when famine was raging in </a:t>
            </a:r>
            <a:r>
              <a:rPr lang="en-US" sz="2400" u="sng" cap="none" dirty="0">
                <a:latin typeface="Calibri" panose="020F0502020204030204" pitchFamily="34" charset="0"/>
              </a:rPr>
              <a:t>I</a:t>
            </a:r>
            <a:r>
              <a:rPr lang="en-US" sz="2400" u="sng" cap="none" dirty="0" smtClean="0">
                <a:latin typeface="Calibri" panose="020F0502020204030204" pitchFamily="34" charset="0"/>
              </a:rPr>
              <a:t>reland, </a:t>
            </a:r>
            <a:r>
              <a:rPr lang="en-US" sz="2400" u="sng" cap="none" dirty="0">
                <a:latin typeface="Calibri" panose="020F0502020204030204" pitchFamily="34" charset="0"/>
              </a:rPr>
              <a:t>I</a:t>
            </a:r>
            <a:r>
              <a:rPr lang="en-US" sz="2400" u="sng" cap="none" dirty="0" smtClean="0">
                <a:latin typeface="Calibri" panose="020F0502020204030204" pitchFamily="34" charset="0"/>
              </a:rPr>
              <a:t>rish immigration to </a:t>
            </a:r>
            <a:r>
              <a:rPr lang="en-US" sz="2400" u="sng" cap="none" dirty="0">
                <a:latin typeface="Calibri" panose="020F0502020204030204" pitchFamily="34" charset="0"/>
              </a:rPr>
              <a:t>A</a:t>
            </a:r>
            <a:r>
              <a:rPr lang="en-US" sz="2400" u="sng" cap="none" dirty="0" smtClean="0">
                <a:latin typeface="Calibri" panose="020F0502020204030204" pitchFamily="34" charset="0"/>
              </a:rPr>
              <a:t>merica came from two directions: by transatlantic voyage to the east coast ports (primarily </a:t>
            </a:r>
            <a:r>
              <a:rPr lang="en-US" sz="2400" u="sng" cap="none" dirty="0">
                <a:latin typeface="Calibri" panose="020F0502020204030204" pitchFamily="34" charset="0"/>
              </a:rPr>
              <a:t>B</a:t>
            </a:r>
            <a:r>
              <a:rPr lang="en-US" sz="2400" u="sng" cap="none" dirty="0" smtClean="0">
                <a:latin typeface="Calibri" panose="020F0502020204030204" pitchFamily="34" charset="0"/>
              </a:rPr>
              <a:t>oston and New </a:t>
            </a:r>
            <a:r>
              <a:rPr lang="en-US" sz="2400" u="sng" cap="none" dirty="0">
                <a:latin typeface="Calibri" panose="020F0502020204030204" pitchFamily="34" charset="0"/>
              </a:rPr>
              <a:t>Y</a:t>
            </a:r>
            <a:r>
              <a:rPr lang="en-US" sz="2400" u="sng" cap="none" dirty="0" smtClean="0">
                <a:latin typeface="Calibri" panose="020F0502020204030204" pitchFamily="34" charset="0"/>
              </a:rPr>
              <a:t>ork) or by land or sea from </a:t>
            </a:r>
            <a:r>
              <a:rPr lang="en-US" sz="2400" u="sng" cap="none" dirty="0">
                <a:latin typeface="Calibri" panose="020F0502020204030204" pitchFamily="34" charset="0"/>
              </a:rPr>
              <a:t>C</a:t>
            </a:r>
            <a:r>
              <a:rPr lang="en-US" sz="2400" u="sng" cap="none" dirty="0" smtClean="0">
                <a:latin typeface="Calibri" panose="020F0502020204030204" pitchFamily="34" charset="0"/>
              </a:rPr>
              <a:t>anada, then called </a:t>
            </a:r>
            <a:r>
              <a:rPr lang="en-US" sz="2400" u="sng" cap="none" dirty="0">
                <a:latin typeface="Calibri" panose="020F0502020204030204" pitchFamily="34" charset="0"/>
              </a:rPr>
              <a:t>B</a:t>
            </a:r>
            <a:r>
              <a:rPr lang="en-US" sz="2400" u="sng" cap="none" dirty="0" smtClean="0">
                <a:latin typeface="Calibri" panose="020F0502020204030204" pitchFamily="34" charset="0"/>
              </a:rPr>
              <a:t>ritish </a:t>
            </a:r>
            <a:r>
              <a:rPr lang="en-US" sz="2400" u="sng" cap="none" dirty="0">
                <a:latin typeface="Calibri" panose="020F0502020204030204" pitchFamily="34" charset="0"/>
              </a:rPr>
              <a:t>N</a:t>
            </a:r>
            <a:r>
              <a:rPr lang="en-US" sz="2400" u="sng" cap="none" dirty="0" smtClean="0">
                <a:latin typeface="Calibri" panose="020F0502020204030204" pitchFamily="34" charset="0"/>
              </a:rPr>
              <a:t>orth </a:t>
            </a:r>
            <a:r>
              <a:rPr lang="en-US" sz="2400" u="sng" cap="none" dirty="0">
                <a:latin typeface="Calibri" panose="020F0502020204030204" pitchFamily="34" charset="0"/>
              </a:rPr>
              <a:t>A</a:t>
            </a:r>
            <a:r>
              <a:rPr lang="en-US" sz="2400" u="sng" cap="none" dirty="0" smtClean="0">
                <a:latin typeface="Calibri" panose="020F0502020204030204" pitchFamily="34" charset="0"/>
              </a:rPr>
              <a:t>merica.</a:t>
            </a:r>
          </a:p>
          <a:p>
            <a:r>
              <a:rPr lang="en-US" sz="2400" cap="none" dirty="0" smtClean="0">
                <a:latin typeface="Calibri" panose="020F0502020204030204" pitchFamily="34" charset="0"/>
              </a:rPr>
              <a:t>Ireland was also part of </a:t>
            </a:r>
            <a:r>
              <a:rPr lang="en-US" sz="2400" cap="none" dirty="0">
                <a:latin typeface="Calibri" panose="020F0502020204030204" pitchFamily="34" charset="0"/>
              </a:rPr>
              <a:t>B</a:t>
            </a:r>
            <a:r>
              <a:rPr lang="en-US" sz="2400" cap="none" dirty="0" smtClean="0">
                <a:latin typeface="Calibri" panose="020F0502020204030204" pitchFamily="34" charset="0"/>
              </a:rPr>
              <a:t>ritain, and fares to </a:t>
            </a:r>
            <a:r>
              <a:rPr lang="en-US" sz="2400" cap="none" dirty="0">
                <a:latin typeface="Calibri" panose="020F0502020204030204" pitchFamily="34" charset="0"/>
              </a:rPr>
              <a:t>C</a:t>
            </a:r>
            <a:r>
              <a:rPr lang="en-US" sz="2400" cap="none" dirty="0" smtClean="0">
                <a:latin typeface="Calibri" panose="020F0502020204030204" pitchFamily="34" charset="0"/>
              </a:rPr>
              <a:t>anada were cheaper than fares to the USA, especially after 1847.  </a:t>
            </a:r>
          </a:p>
          <a:p>
            <a:r>
              <a:rPr lang="en-US" sz="2400" cap="none" dirty="0" smtClean="0">
                <a:latin typeface="Calibri" panose="020F0502020204030204" pitchFamily="34" charset="0"/>
              </a:rPr>
              <a:t>Those that survived the journey often had just one thought on their minds: </a:t>
            </a:r>
            <a:r>
              <a:rPr lang="en-US" sz="2400" u="sng" cap="none" dirty="0" smtClean="0">
                <a:latin typeface="Calibri" panose="020F0502020204030204" pitchFamily="34" charset="0"/>
              </a:rPr>
              <a:t>to be free of </a:t>
            </a:r>
            <a:r>
              <a:rPr lang="en-US" sz="2400" u="sng" cap="none" dirty="0">
                <a:latin typeface="Calibri" panose="020F0502020204030204" pitchFamily="34" charset="0"/>
              </a:rPr>
              <a:t>B</a:t>
            </a:r>
            <a:r>
              <a:rPr lang="en-US" sz="2400" u="sng" cap="none" dirty="0" smtClean="0">
                <a:latin typeface="Calibri" panose="020F0502020204030204" pitchFamily="34" charset="0"/>
              </a:rPr>
              <a:t>ritish oppression. </a:t>
            </a:r>
            <a:endParaRPr lang="en-US" sz="2400" u="sng" dirty="0">
              <a:latin typeface="Calibri" panose="020F0502020204030204" pitchFamily="34" charset="0"/>
            </a:endParaRPr>
          </a:p>
        </p:txBody>
      </p:sp>
      <p:pic>
        <p:nvPicPr>
          <p:cNvPr id="2050" name="Picture 2" descr="Image result for the irish u.s. immig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802" y="860564"/>
            <a:ext cx="3522808" cy="413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3026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8" y="83127"/>
            <a:ext cx="10396882" cy="1151965"/>
          </a:xfrm>
        </p:spPr>
        <p:txBody>
          <a:bodyPr/>
          <a:lstStyle/>
          <a:p>
            <a:r>
              <a:rPr lang="en-US" dirty="0" smtClean="0"/>
              <a:t>Molly </a:t>
            </a:r>
            <a:r>
              <a:rPr lang="en-US" dirty="0" err="1" smtClean="0"/>
              <a:t>maguires</a:t>
            </a:r>
            <a:endParaRPr lang="en-US" dirty="0"/>
          </a:p>
        </p:txBody>
      </p:sp>
      <p:sp>
        <p:nvSpPr>
          <p:cNvPr id="3" name="Content Placeholder 2"/>
          <p:cNvSpPr>
            <a:spLocks noGrp="1"/>
          </p:cNvSpPr>
          <p:nvPr>
            <p:ph sz="quarter" idx="13"/>
          </p:nvPr>
        </p:nvSpPr>
        <p:spPr>
          <a:xfrm>
            <a:off x="415637" y="914400"/>
            <a:ext cx="5585603" cy="4623955"/>
          </a:xfrm>
        </p:spPr>
        <p:txBody>
          <a:bodyPr>
            <a:normAutofit/>
          </a:bodyPr>
          <a:lstStyle/>
          <a:p>
            <a:r>
              <a:rPr lang="en-US" sz="2800" cap="none" dirty="0" smtClean="0">
                <a:latin typeface="Calibri" panose="020F0502020204030204" pitchFamily="34" charset="0"/>
              </a:rPr>
              <a:t>The </a:t>
            </a:r>
            <a:r>
              <a:rPr lang="en-US" sz="2800" b="1" cap="none" dirty="0">
                <a:latin typeface="Calibri" panose="020F0502020204030204" pitchFamily="34" charset="0"/>
              </a:rPr>
              <a:t>M</a:t>
            </a:r>
            <a:r>
              <a:rPr lang="en-US" sz="2800" b="1" cap="none" dirty="0" smtClean="0">
                <a:latin typeface="Calibri" panose="020F0502020204030204" pitchFamily="34" charset="0"/>
              </a:rPr>
              <a:t>olly </a:t>
            </a:r>
            <a:r>
              <a:rPr lang="en-US" sz="2800" b="1" cap="none" dirty="0" err="1">
                <a:latin typeface="Calibri" panose="020F0502020204030204" pitchFamily="34" charset="0"/>
              </a:rPr>
              <a:t>M</a:t>
            </a:r>
            <a:r>
              <a:rPr lang="en-US" sz="2800" b="1" cap="none" dirty="0" err="1" smtClean="0">
                <a:latin typeface="Calibri" panose="020F0502020204030204" pitchFamily="34" charset="0"/>
              </a:rPr>
              <a:t>aguires</a:t>
            </a:r>
            <a:r>
              <a:rPr lang="en-US" sz="2800" cap="none" dirty="0" smtClean="0">
                <a:latin typeface="Calibri" panose="020F0502020204030204" pitchFamily="34" charset="0"/>
              </a:rPr>
              <a:t> was an </a:t>
            </a:r>
            <a:r>
              <a:rPr lang="en-US" sz="2800" cap="none" dirty="0">
                <a:latin typeface="Calibri" panose="020F0502020204030204" pitchFamily="34" charset="0"/>
              </a:rPr>
              <a:t>I</a:t>
            </a:r>
            <a:r>
              <a:rPr lang="en-US" sz="2800" cap="none" dirty="0" smtClean="0">
                <a:latin typeface="Calibri" panose="020F0502020204030204" pitchFamily="34" charset="0"/>
              </a:rPr>
              <a:t>rish 19th-century </a:t>
            </a:r>
            <a:r>
              <a:rPr lang="en-US" sz="2800" u="sng" cap="none" dirty="0" smtClean="0">
                <a:latin typeface="Calibri" panose="020F0502020204030204" pitchFamily="34" charset="0"/>
              </a:rPr>
              <a:t>secret society active in </a:t>
            </a:r>
            <a:r>
              <a:rPr lang="en-US" sz="2800" u="sng" cap="none" dirty="0">
                <a:latin typeface="Calibri" panose="020F0502020204030204" pitchFamily="34" charset="0"/>
              </a:rPr>
              <a:t>I</a:t>
            </a:r>
            <a:r>
              <a:rPr lang="en-US" sz="2800" u="sng" cap="none" dirty="0" smtClean="0">
                <a:latin typeface="Calibri" panose="020F0502020204030204" pitchFamily="34" charset="0"/>
              </a:rPr>
              <a:t>reland, </a:t>
            </a:r>
            <a:r>
              <a:rPr lang="en-US" sz="2800" u="sng" cap="none" dirty="0">
                <a:latin typeface="Calibri" panose="020F0502020204030204" pitchFamily="34" charset="0"/>
              </a:rPr>
              <a:t>L</a:t>
            </a:r>
            <a:r>
              <a:rPr lang="en-US" sz="2800" u="sng" cap="none" dirty="0" smtClean="0">
                <a:latin typeface="Calibri" panose="020F0502020204030204" pitchFamily="34" charset="0"/>
              </a:rPr>
              <a:t>iverpool and parts of the Eastern </a:t>
            </a:r>
            <a:r>
              <a:rPr lang="en-US" sz="2800" u="sng" cap="none" dirty="0">
                <a:latin typeface="Calibri" panose="020F0502020204030204" pitchFamily="34" charset="0"/>
              </a:rPr>
              <a:t>U</a:t>
            </a:r>
            <a:r>
              <a:rPr lang="en-US" sz="2800" u="sng" cap="none" dirty="0" smtClean="0">
                <a:latin typeface="Calibri" panose="020F0502020204030204" pitchFamily="34" charset="0"/>
              </a:rPr>
              <a:t>nited </a:t>
            </a:r>
            <a:r>
              <a:rPr lang="en-US" sz="2800" u="sng" cap="none" dirty="0">
                <a:latin typeface="Calibri" panose="020F0502020204030204" pitchFamily="34" charset="0"/>
              </a:rPr>
              <a:t>S</a:t>
            </a:r>
            <a:r>
              <a:rPr lang="en-US" sz="2800" u="sng" cap="none" dirty="0" smtClean="0">
                <a:latin typeface="Calibri" panose="020F0502020204030204" pitchFamily="34" charset="0"/>
              </a:rPr>
              <a:t>tates, best known for their activism among Irish-American and Irish immigrant coal miners in </a:t>
            </a:r>
            <a:r>
              <a:rPr lang="en-US" sz="2800" u="sng" cap="none" dirty="0">
                <a:latin typeface="Calibri" panose="020F0502020204030204" pitchFamily="34" charset="0"/>
              </a:rPr>
              <a:t>P</a:t>
            </a:r>
            <a:r>
              <a:rPr lang="en-US" sz="2800" u="sng" cap="none" dirty="0" smtClean="0">
                <a:latin typeface="Calibri" panose="020F0502020204030204" pitchFamily="34" charset="0"/>
              </a:rPr>
              <a:t>ennsylvania</a:t>
            </a:r>
            <a:r>
              <a:rPr lang="en-US" sz="2800" dirty="0" smtClean="0"/>
              <a:t>.</a:t>
            </a:r>
            <a:endParaRPr lang="en-US" sz="2800" dirty="0">
              <a:latin typeface="Calibri" panose="020F0502020204030204" pitchFamily="34" charset="0"/>
            </a:endParaRPr>
          </a:p>
        </p:txBody>
      </p:sp>
      <p:pic>
        <p:nvPicPr>
          <p:cNvPr id="3074" name="Picture 2" descr="Image result for molly magu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644" y="10391"/>
            <a:ext cx="4468380" cy="25134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olly magu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459" y="3104709"/>
            <a:ext cx="5153602" cy="243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65705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6269" y="0"/>
            <a:ext cx="8394927" cy="2123658"/>
          </a:xfrm>
          <a:prstGeom prst="rect">
            <a:avLst/>
          </a:prstGeom>
          <a:noFill/>
        </p:spPr>
        <p:txBody>
          <a:bodyPr wrap="none">
            <a:spAutoFit/>
          </a:bodyPr>
          <a:lstStyle/>
          <a:p>
            <a:pPr algn="ctr" eaLnBrk="1" hangingPunct="1">
              <a:defRPr/>
            </a:pP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cs typeface="Arial" charset="0"/>
              </a:rPr>
              <a:t>JANE ADDAMS AND</a:t>
            </a:r>
          </a:p>
          <a:p>
            <a:pPr algn="ctr" eaLnBrk="1" hangingPunct="1">
              <a:defRPr/>
            </a:pP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cs typeface="Arial" charset="0"/>
              </a:rPr>
              <a:t>THE HULL HOUSE</a:t>
            </a:r>
          </a:p>
        </p:txBody>
      </p:sp>
      <p:pic>
        <p:nvPicPr>
          <p:cNvPr id="34818" name="Picture 2" descr="Image result for hull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048" y="2048683"/>
            <a:ext cx="6993370" cy="451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531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389587" y="-41454"/>
            <a:ext cx="10396882" cy="1151965"/>
          </a:xfrm>
        </p:spPr>
        <p:txBody>
          <a:bodyPr/>
          <a:lstStyle/>
          <a:p>
            <a:pPr eaLnBrk="1" hangingPunct="1">
              <a:defRPr/>
            </a:pPr>
            <a:r>
              <a:rPr lang="en-US" altLang="en-US" dirty="0" smtClean="0"/>
              <a:t>Standard Oil Company</a:t>
            </a:r>
          </a:p>
        </p:txBody>
      </p:sp>
      <p:pic>
        <p:nvPicPr>
          <p:cNvPr id="79875" name="Picture 7" descr="StandardOilTanksCleveland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5" y="909034"/>
            <a:ext cx="58293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John D. Rockefeller Ohio Historical Marker in Cleve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78" y="909034"/>
            <a:ext cx="38100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2" descr="An early Sohio service statio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826" y="3535441"/>
            <a:ext cx="3867954" cy="241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0949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sz="quarter" idx="13"/>
          </p:nvPr>
        </p:nvSpPr>
        <p:spPr>
          <a:xfrm>
            <a:off x="372717" y="841665"/>
            <a:ext cx="6682709" cy="4761780"/>
          </a:xfrm>
        </p:spPr>
        <p:txBody>
          <a:bodyPr/>
          <a:lstStyle/>
          <a:p>
            <a:pPr>
              <a:lnSpc>
                <a:spcPct val="90000"/>
              </a:lnSpc>
              <a:defRPr/>
            </a:pPr>
            <a:r>
              <a:rPr lang="en-US" altLang="en-US" sz="2800" u="sng" cap="none" dirty="0" smtClean="0">
                <a:latin typeface="Calibri" panose="020F0502020204030204" pitchFamily="34" charset="0"/>
              </a:rPr>
              <a:t>Jane Addams grew up in middle class </a:t>
            </a:r>
            <a:r>
              <a:rPr lang="en-US" altLang="en-US" sz="2800" cap="none" dirty="0" smtClean="0">
                <a:latin typeface="Calibri" panose="020F0502020204030204" pitchFamily="34" charset="0"/>
              </a:rPr>
              <a:t>comfort, the daughter of a banker.</a:t>
            </a:r>
          </a:p>
          <a:p>
            <a:pPr>
              <a:lnSpc>
                <a:spcPct val="90000"/>
              </a:lnSpc>
              <a:defRPr/>
            </a:pPr>
            <a:r>
              <a:rPr lang="en-US" altLang="en-US" sz="2800" u="sng" cap="none" dirty="0" smtClean="0">
                <a:latin typeface="Calibri" panose="020F0502020204030204" pitchFamily="34" charset="0"/>
              </a:rPr>
              <a:t>She devoted her life to helping poor immigrants by founding the hull house in </a:t>
            </a:r>
            <a:r>
              <a:rPr lang="en-US" altLang="en-US" sz="2800" u="sng" cap="none" dirty="0">
                <a:latin typeface="Calibri" panose="020F0502020204030204" pitchFamily="34" charset="0"/>
              </a:rPr>
              <a:t>C</a:t>
            </a:r>
            <a:r>
              <a:rPr lang="en-US" altLang="en-US" sz="2800" u="sng" cap="none" dirty="0" smtClean="0">
                <a:latin typeface="Calibri" panose="020F0502020204030204" pitchFamily="34" charset="0"/>
              </a:rPr>
              <a:t>hicago.</a:t>
            </a:r>
          </a:p>
          <a:p>
            <a:pPr>
              <a:lnSpc>
                <a:spcPct val="90000"/>
              </a:lnSpc>
              <a:defRPr/>
            </a:pPr>
            <a:r>
              <a:rPr lang="en-US" altLang="en-US" sz="2800" cap="none" dirty="0" smtClean="0">
                <a:latin typeface="Calibri" panose="020F0502020204030204" pitchFamily="34" charset="0"/>
              </a:rPr>
              <a:t>She became the first </a:t>
            </a:r>
            <a:r>
              <a:rPr lang="en-US" altLang="en-US" sz="2800" cap="none" dirty="0">
                <a:latin typeface="Calibri" panose="020F0502020204030204" pitchFamily="34" charset="0"/>
              </a:rPr>
              <a:t>A</a:t>
            </a:r>
            <a:r>
              <a:rPr lang="en-US" altLang="en-US" sz="2800" cap="none" dirty="0" smtClean="0">
                <a:latin typeface="Calibri" panose="020F0502020204030204" pitchFamily="34" charset="0"/>
              </a:rPr>
              <a:t>merican woman to win the </a:t>
            </a:r>
            <a:r>
              <a:rPr lang="en-US" altLang="en-US" sz="2800" u="sng" cap="none" dirty="0">
                <a:latin typeface="Calibri" panose="020F0502020204030204" pitchFamily="34" charset="0"/>
              </a:rPr>
              <a:t>N</a:t>
            </a:r>
            <a:r>
              <a:rPr lang="en-US" altLang="en-US" sz="2800" u="sng" cap="none" dirty="0" smtClean="0">
                <a:latin typeface="Calibri" panose="020F0502020204030204" pitchFamily="34" charset="0"/>
              </a:rPr>
              <a:t>obel </a:t>
            </a:r>
            <a:r>
              <a:rPr lang="en-US" altLang="en-US" sz="2800" u="sng" cap="none" dirty="0">
                <a:latin typeface="Calibri" panose="020F0502020204030204" pitchFamily="34" charset="0"/>
              </a:rPr>
              <a:t>P</a:t>
            </a:r>
            <a:r>
              <a:rPr lang="en-US" altLang="en-US" sz="2800" u="sng" cap="none" dirty="0" smtClean="0">
                <a:latin typeface="Calibri" panose="020F0502020204030204" pitchFamily="34" charset="0"/>
              </a:rPr>
              <a:t>eace </a:t>
            </a:r>
            <a:r>
              <a:rPr lang="en-US" altLang="en-US" sz="2800" u="sng" cap="none" dirty="0">
                <a:latin typeface="Calibri" panose="020F0502020204030204" pitchFamily="34" charset="0"/>
              </a:rPr>
              <a:t>P</a:t>
            </a:r>
            <a:r>
              <a:rPr lang="en-US" altLang="en-US" sz="2800" u="sng" cap="none" dirty="0" smtClean="0">
                <a:latin typeface="Calibri" panose="020F0502020204030204" pitchFamily="34" charset="0"/>
              </a:rPr>
              <a:t>rize.</a:t>
            </a:r>
            <a:endParaRPr lang="en-US" altLang="en-US" sz="2800" u="sng" cap="none" dirty="0">
              <a:latin typeface="Calibri" panose="020F0502020204030204" pitchFamily="34" charset="0"/>
            </a:endParaRPr>
          </a:p>
        </p:txBody>
      </p:sp>
      <p:sp>
        <p:nvSpPr>
          <p:cNvPr id="28674" name="Rectangle 2"/>
          <p:cNvSpPr>
            <a:spLocks noGrp="1" noChangeArrowheads="1"/>
          </p:cNvSpPr>
          <p:nvPr>
            <p:ph type="title"/>
          </p:nvPr>
        </p:nvSpPr>
        <p:spPr>
          <a:xfrm>
            <a:off x="372718" y="103909"/>
            <a:ext cx="10396882" cy="1151965"/>
          </a:xfrm>
        </p:spPr>
        <p:txBody>
          <a:bodyPr anchor="t"/>
          <a:lstStyle/>
          <a:p>
            <a:pPr>
              <a:defRPr/>
            </a:pPr>
            <a:r>
              <a:rPr lang="en-US" altLang="en-US" sz="4000" dirty="0">
                <a:solidFill>
                  <a:schemeClr val="tx1"/>
                </a:solidFill>
              </a:rPr>
              <a:t>Jane Addams</a:t>
            </a:r>
          </a:p>
        </p:txBody>
      </p:sp>
      <p:pic>
        <p:nvPicPr>
          <p:cNvPr id="4098" name="Picture 2" descr="Image result for jane add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722" y="103909"/>
            <a:ext cx="3841850" cy="514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421409"/>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sz="quarter" idx="13"/>
          </p:nvPr>
        </p:nvSpPr>
        <p:spPr>
          <a:xfrm>
            <a:off x="218208" y="995074"/>
            <a:ext cx="5746173" cy="4221162"/>
          </a:xfrm>
        </p:spPr>
        <p:txBody>
          <a:bodyPr>
            <a:normAutofit fontScale="92500" lnSpcReduction="20000"/>
          </a:bodyPr>
          <a:lstStyle/>
          <a:p>
            <a:pPr>
              <a:defRPr/>
            </a:pPr>
            <a:r>
              <a:rPr lang="en-US" altLang="en-US" sz="2800" u="sng" cap="none" dirty="0" smtClean="0">
                <a:latin typeface="Calibri" panose="020F0502020204030204" pitchFamily="34" charset="0"/>
              </a:rPr>
              <a:t>Settlement houses helped people by offering them food, medical care, and other social services.</a:t>
            </a:r>
          </a:p>
          <a:p>
            <a:pPr>
              <a:defRPr/>
            </a:pPr>
            <a:endParaRPr lang="en-US" altLang="en-US" sz="2800" u="sng" cap="none" dirty="0" smtClean="0">
              <a:latin typeface="Calibri" panose="020F0502020204030204" pitchFamily="34" charset="0"/>
            </a:endParaRPr>
          </a:p>
          <a:p>
            <a:pPr>
              <a:defRPr/>
            </a:pPr>
            <a:r>
              <a:rPr lang="en-US" altLang="en-US" sz="2800" cap="none" dirty="0" smtClean="0">
                <a:latin typeface="Calibri" panose="020F0502020204030204" pitchFamily="34" charset="0"/>
              </a:rPr>
              <a:t>At hull house, </a:t>
            </a:r>
            <a:r>
              <a:rPr lang="en-US" altLang="en-US" sz="2800" cap="none" dirty="0">
                <a:latin typeface="Calibri" panose="020F0502020204030204" pitchFamily="34" charset="0"/>
              </a:rPr>
              <a:t>G</a:t>
            </a:r>
            <a:r>
              <a:rPr lang="en-US" altLang="en-US" sz="2800" cap="none" dirty="0" smtClean="0">
                <a:latin typeface="Calibri" panose="020F0502020204030204" pitchFamily="34" charset="0"/>
              </a:rPr>
              <a:t>ermans, </a:t>
            </a:r>
            <a:r>
              <a:rPr lang="en-US" altLang="en-US" sz="2800" cap="none" dirty="0">
                <a:latin typeface="Calibri" panose="020F0502020204030204" pitchFamily="34" charset="0"/>
              </a:rPr>
              <a:t>I</a:t>
            </a:r>
            <a:r>
              <a:rPr lang="en-US" altLang="en-US" sz="2800" cap="none" dirty="0" smtClean="0">
                <a:latin typeface="Calibri" panose="020F0502020204030204" pitchFamily="34" charset="0"/>
              </a:rPr>
              <a:t>talians, </a:t>
            </a:r>
            <a:r>
              <a:rPr lang="en-US" altLang="en-US" sz="2800" cap="none" dirty="0">
                <a:latin typeface="Calibri" panose="020F0502020204030204" pitchFamily="34" charset="0"/>
              </a:rPr>
              <a:t>R</a:t>
            </a:r>
            <a:r>
              <a:rPr lang="en-US" altLang="en-US" sz="2800" cap="none" dirty="0" smtClean="0">
                <a:latin typeface="Calibri" panose="020F0502020204030204" pitchFamily="34" charset="0"/>
              </a:rPr>
              <a:t>ussians, and people from all over could learn to speak </a:t>
            </a:r>
            <a:r>
              <a:rPr lang="en-US" altLang="en-US" sz="2800" cap="none" dirty="0">
                <a:latin typeface="Calibri" panose="020F0502020204030204" pitchFamily="34" charset="0"/>
              </a:rPr>
              <a:t>E</a:t>
            </a:r>
            <a:r>
              <a:rPr lang="en-US" altLang="en-US" sz="2800" cap="none" dirty="0" smtClean="0">
                <a:latin typeface="Calibri" panose="020F0502020204030204" pitchFamily="34" charset="0"/>
              </a:rPr>
              <a:t>nglish, to read and write, and to understand the customs and laws of the United </a:t>
            </a:r>
            <a:r>
              <a:rPr lang="en-US" altLang="en-US" sz="2800" cap="none" dirty="0">
                <a:latin typeface="Calibri" panose="020F0502020204030204" pitchFamily="34" charset="0"/>
              </a:rPr>
              <a:t>S</a:t>
            </a:r>
            <a:r>
              <a:rPr lang="en-US" altLang="en-US" sz="2800" cap="none" dirty="0" smtClean="0">
                <a:latin typeface="Calibri" panose="020F0502020204030204" pitchFamily="34" charset="0"/>
              </a:rPr>
              <a:t>tates.</a:t>
            </a:r>
          </a:p>
          <a:p>
            <a:pPr>
              <a:defRPr/>
            </a:pPr>
            <a:endParaRPr lang="en-US" altLang="en-US" sz="2800" u="sng" dirty="0"/>
          </a:p>
        </p:txBody>
      </p:sp>
      <p:sp>
        <p:nvSpPr>
          <p:cNvPr id="29698" name="Rectangle 2"/>
          <p:cNvSpPr>
            <a:spLocks noGrp="1" noChangeArrowheads="1"/>
          </p:cNvSpPr>
          <p:nvPr>
            <p:ph type="title"/>
          </p:nvPr>
        </p:nvSpPr>
        <p:spPr>
          <a:xfrm>
            <a:off x="218209" y="145472"/>
            <a:ext cx="8077200" cy="609600"/>
          </a:xfrm>
        </p:spPr>
        <p:txBody>
          <a:bodyPr anchor="t">
            <a:noAutofit/>
          </a:bodyPr>
          <a:lstStyle/>
          <a:p>
            <a:pPr>
              <a:defRPr/>
            </a:pPr>
            <a:r>
              <a:rPr lang="en-US" altLang="en-US" sz="4000" dirty="0">
                <a:solidFill>
                  <a:schemeClr val="tx1"/>
                </a:solidFill>
              </a:rPr>
              <a:t>HULL HOUSE</a:t>
            </a:r>
          </a:p>
        </p:txBody>
      </p:sp>
      <p:pic>
        <p:nvPicPr>
          <p:cNvPr id="3686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547" y="660111"/>
            <a:ext cx="39719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320685"/>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3963" y="152401"/>
            <a:ext cx="4572000" cy="914400"/>
          </a:xfrm>
        </p:spPr>
        <p:txBody>
          <a:bodyPr anchor="t">
            <a:noAutofit/>
          </a:bodyPr>
          <a:lstStyle/>
          <a:p>
            <a:pPr>
              <a:defRPr/>
            </a:pPr>
            <a:r>
              <a:rPr lang="en-US" altLang="en-US" sz="3200" dirty="0">
                <a:solidFill>
                  <a:schemeClr val="tx1"/>
                </a:solidFill>
              </a:rPr>
              <a:t>CLEVELAND HULL HOUSE</a:t>
            </a:r>
          </a:p>
        </p:txBody>
      </p:sp>
      <p:pic>
        <p:nvPicPr>
          <p:cNvPr id="37891" name="Picture 4" descr="DSCF5145"/>
          <p:cNvPicPr>
            <a:picLocks noChangeAspect="1" noChangeArrowheads="1"/>
          </p:cNvPicPr>
          <p:nvPr/>
        </p:nvPicPr>
        <p:blipFill rotWithShape="1">
          <a:blip r:embed="rId2">
            <a:extLst>
              <a:ext uri="{28A0092B-C50C-407E-A947-70E740481C1C}">
                <a14:useLocalDpi xmlns:a14="http://schemas.microsoft.com/office/drawing/2010/main" val="0"/>
              </a:ext>
            </a:extLst>
          </a:blip>
          <a:srcRect r="-2005" b="29454"/>
          <a:stretch/>
        </p:blipFill>
        <p:spPr bwMode="auto">
          <a:xfrm>
            <a:off x="0" y="906464"/>
            <a:ext cx="7928264" cy="411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20 Years at Hull House by Jane Ad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363" y="290945"/>
            <a:ext cx="3611644" cy="557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368532"/>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WordArt 4" descr="White marble"/>
          <p:cNvSpPr>
            <a:spLocks noChangeArrowheads="1" noChangeShapeType="1" noTextEdit="1"/>
          </p:cNvSpPr>
          <p:nvPr/>
        </p:nvSpPr>
        <p:spPr bwMode="auto">
          <a:xfrm>
            <a:off x="2667000" y="228600"/>
            <a:ext cx="6934200" cy="1143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kern="10">
                <a:ln w="9525">
                  <a:round/>
                  <a:headEnd/>
                  <a:tailEnd/>
                </a:ln>
                <a:blipFill dpi="0" rotWithShape="0">
                  <a:blip r:embed="rId2"/>
                  <a:srcRect/>
                  <a:tile tx="0" ty="0" sx="100000" sy="100000" flip="none" algn="tl"/>
                </a:blipFill>
                <a:latin typeface="Arial Black" panose="020B0A04020102020204" pitchFamily="34" charset="0"/>
              </a:rPr>
              <a:t>POVERTY IN THE CITIES</a:t>
            </a:r>
          </a:p>
        </p:txBody>
      </p:sp>
      <p:pic>
        <p:nvPicPr>
          <p:cNvPr id="128003" name="Picture 3" descr="riis_mulberry_b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49414"/>
            <a:ext cx="6553200" cy="520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69518"/>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WordArt 2"/>
          <p:cNvSpPr>
            <a:spLocks noChangeArrowheads="1" noChangeShapeType="1" noTextEdit="1"/>
          </p:cNvSpPr>
          <p:nvPr/>
        </p:nvSpPr>
        <p:spPr bwMode="auto">
          <a:xfrm>
            <a:off x="2971800" y="304800"/>
            <a:ext cx="6324600" cy="1752600"/>
          </a:xfrm>
          <a:prstGeom prst="rect">
            <a:avLst/>
          </a:prstGeom>
        </p:spPr>
        <p:txBody>
          <a:bodyPr wrap="none" fromWordArt="1">
            <a:prstTxWarp prst="textPlain">
              <a:avLst>
                <a:gd name="adj" fmla="val 50000"/>
              </a:avLst>
            </a:prstTxWarp>
          </a:bodyPr>
          <a:lstStyle/>
          <a:p>
            <a:pPr algn="ctr"/>
            <a:r>
              <a:rPr lang="en-US" sz="3600" kern="10">
                <a:ln w="19050">
                  <a:solidFill>
                    <a:schemeClr val="accent2"/>
                  </a:solidFill>
                  <a:round/>
                  <a:headEnd/>
                  <a:tailEnd/>
                </a:ln>
                <a:solidFill>
                  <a:srgbClr val="E00000"/>
                </a:solidFill>
                <a:effectLst>
                  <a:outerShdw dist="35921" dir="2700000" algn="ctr" rotWithShape="0">
                    <a:srgbClr val="E00000"/>
                  </a:outerShdw>
                </a:effectLst>
                <a:latin typeface="Blue Highway"/>
              </a:rPr>
              <a:t>Jacob Riis'</a:t>
            </a:r>
          </a:p>
          <a:p>
            <a:pPr algn="ctr"/>
            <a:r>
              <a:rPr lang="en-US" sz="3600" kern="10">
                <a:ln w="19050">
                  <a:solidFill>
                    <a:schemeClr val="accent2"/>
                  </a:solidFill>
                  <a:round/>
                  <a:headEnd/>
                  <a:tailEnd/>
                </a:ln>
                <a:solidFill>
                  <a:srgbClr val="E00000"/>
                </a:solidFill>
                <a:effectLst>
                  <a:outerShdw dist="35921" dir="2700000" algn="ctr" rotWithShape="0">
                    <a:srgbClr val="E00000"/>
                  </a:outerShdw>
                </a:effectLst>
                <a:latin typeface="Blue Highway"/>
              </a:rPr>
              <a:t>How the Other </a:t>
            </a:r>
          </a:p>
          <a:p>
            <a:pPr algn="ctr"/>
            <a:r>
              <a:rPr lang="en-US" sz="3600" kern="10">
                <a:ln w="19050">
                  <a:solidFill>
                    <a:schemeClr val="accent2"/>
                  </a:solidFill>
                  <a:round/>
                  <a:headEnd/>
                  <a:tailEnd/>
                </a:ln>
                <a:solidFill>
                  <a:srgbClr val="E00000"/>
                </a:solidFill>
                <a:effectLst>
                  <a:outerShdw dist="35921" dir="2700000" algn="ctr" rotWithShape="0">
                    <a:srgbClr val="E00000"/>
                  </a:outerShdw>
                </a:effectLst>
                <a:latin typeface="Blue Highway"/>
              </a:rPr>
              <a:t>Half Lives (1890)</a:t>
            </a:r>
          </a:p>
        </p:txBody>
      </p:sp>
      <p:pic>
        <p:nvPicPr>
          <p:cNvPr id="55303" name="The-Entertainer_Scott-Joplin_Bruce-Wood376.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6" descr="th?i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2590800"/>
            <a:ext cx="24177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12" descr="how_the_other_half_liv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1"/>
            <a:ext cx="295433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387019"/>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2000" fill="hold"/>
                                        <p:tgtEl>
                                          <p:spTgt spid="55298"/>
                                        </p:tgtEl>
                                        <p:attrNameLst>
                                          <p:attrName>ppt_x</p:attrName>
                                        </p:attrNameLst>
                                      </p:cBhvr>
                                      <p:tavLst>
                                        <p:tav tm="0">
                                          <p:val>
                                            <p:strVal val="0-#ppt_w/2"/>
                                          </p:val>
                                        </p:tav>
                                        <p:tav tm="100000">
                                          <p:val>
                                            <p:strVal val="#ppt_x"/>
                                          </p:val>
                                        </p:tav>
                                      </p:tavLst>
                                    </p:anim>
                                    <p:anim calcmode="lin" valueType="num">
                                      <p:cBhvr additive="base">
                                        <p:cTn id="8" dur="2000" fill="hold"/>
                                        <p:tgtEl>
                                          <p:spTgt spid="5529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7" presetClass="emph" presetSubtype="0" fill="hold" grpId="1" nodeType="afterEffect">
                                  <p:stCondLst>
                                    <p:cond delay="0"/>
                                  </p:stCondLst>
                                  <p:childTnLst>
                                    <p:animClr clrSpc="rgb" dir="cw">
                                      <p:cBhvr override="childStyle">
                                        <p:cTn id="11" dur="250" autoRev="1" fill="hold"/>
                                        <p:tgtEl>
                                          <p:spTgt spid="55298"/>
                                        </p:tgtEl>
                                        <p:attrNameLst>
                                          <p:attrName>style.color</p:attrName>
                                        </p:attrNameLst>
                                      </p:cBhvr>
                                      <p:to>
                                        <a:schemeClr val="bg1"/>
                                      </p:to>
                                    </p:animClr>
                                    <p:animClr clrSpc="rgb" dir="cw">
                                      <p:cBhvr>
                                        <p:cTn id="12" dur="250" autoRev="1" fill="hold"/>
                                        <p:tgtEl>
                                          <p:spTgt spid="55298"/>
                                        </p:tgtEl>
                                        <p:attrNameLst>
                                          <p:attrName>fillcolor</p:attrName>
                                        </p:attrNameLst>
                                      </p:cBhvr>
                                      <p:to>
                                        <a:schemeClr val="bg1"/>
                                      </p:to>
                                    </p:animClr>
                                    <p:set>
                                      <p:cBhvr>
                                        <p:cTn id="13" dur="250" autoRev="1" fill="hold"/>
                                        <p:tgtEl>
                                          <p:spTgt spid="55298"/>
                                        </p:tgtEl>
                                        <p:attrNameLst>
                                          <p:attrName>fill.type</p:attrName>
                                        </p:attrNameLst>
                                      </p:cBhvr>
                                      <p:to>
                                        <p:strVal val="solid"/>
                                      </p:to>
                                    </p:set>
                                    <p:set>
                                      <p:cBhvr>
                                        <p:cTn id="14" dur="250" autoRev="1" fill="hold"/>
                                        <p:tgtEl>
                                          <p:spTgt spid="55298"/>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5" presetID="1" presetClass="mediacall" presetSubtype="0" fill="hold" nodeType="withEffect">
                                  <p:stCondLst>
                                    <p:cond delay="0"/>
                                  </p:stCondLst>
                                  <p:childTnLst>
                                    <p:cmd type="call" cmd="playFrom(0.0)">
                                      <p:cBhvr>
                                        <p:cTn id="16" dur="1" fill="hold"/>
                                        <p:tgtEl>
                                          <p:spTgt spid="553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p:cTn id="17" fill="hold" display="0">
                  <p:stCondLst>
                    <p:cond delay="indefinite"/>
                  </p:stCondLst>
                  <p:endCondLst>
                    <p:cond evt="onPrev" delay="0">
                      <p:tgtEl>
                        <p:sldTgt/>
                      </p:tgtEl>
                    </p:cond>
                    <p:cond evt="onStopAudio" delay="0">
                      <p:tgtEl>
                        <p:sldTgt/>
                      </p:tgtEl>
                    </p:cond>
                  </p:endCondLst>
                </p:cTn>
                <p:tgtEl>
                  <p:spTgt spid="55303"/>
                </p:tgtEl>
              </p:cMediaNode>
            </p:audio>
          </p:childTnLst>
        </p:cTn>
      </p:par>
    </p:tnLst>
    <p:bldLst>
      <p:bldP spid="55298" grpId="0" animBg="1"/>
      <p:bldP spid="55298" grpId="1"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riis_five_cents_lod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026"/>
            <a:ext cx="6480464" cy="523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riis_womens_lod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4078"/>
            <a:ext cx="5760027" cy="46080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59926"/>
      </p:ext>
    </p:extLst>
  </p:cSld>
  <p:clrMapOvr>
    <a:masterClrMapping/>
  </p:clrMapOvr>
  <p:transition spd="med"/>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riis_mens_lod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8392"/>
            <a:ext cx="6310745" cy="5187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immigrant_city_life_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2856" t="3757" r="2856" b="6070"/>
          <a:stretch>
            <a:fillRect/>
          </a:stretch>
        </p:blipFill>
        <p:spPr bwMode="auto">
          <a:xfrm>
            <a:off x="6310745" y="1247093"/>
            <a:ext cx="6078682" cy="431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33729"/>
      </p:ext>
    </p:extLst>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4" descr="riis_italian_ragpic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7727950" cy="6318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63958"/>
      </p:ext>
    </p:extLst>
  </p:cSld>
  <p:clrMapOvr>
    <a:masterClrMapping/>
  </p:clrMapOvr>
  <p:transition spd="med"/>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2852" y="304800"/>
            <a:ext cx="10906539" cy="15696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Political </a:t>
            </a: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Machines</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Image result for political mach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220" y="1874460"/>
            <a:ext cx="6447019" cy="460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485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62" y="0"/>
            <a:ext cx="10396882" cy="1151965"/>
          </a:xfrm>
        </p:spPr>
        <p:txBody>
          <a:bodyPr/>
          <a:lstStyle/>
          <a:p>
            <a:r>
              <a:rPr lang="en-US" dirty="0" smtClean="0"/>
              <a:t>Political machines</a:t>
            </a:r>
            <a:endParaRPr lang="en-US" dirty="0"/>
          </a:p>
        </p:txBody>
      </p:sp>
      <p:sp>
        <p:nvSpPr>
          <p:cNvPr id="3" name="Content Placeholder 2"/>
          <p:cNvSpPr>
            <a:spLocks noGrp="1"/>
          </p:cNvSpPr>
          <p:nvPr>
            <p:ph sz="quarter" idx="13"/>
          </p:nvPr>
        </p:nvSpPr>
        <p:spPr>
          <a:xfrm>
            <a:off x="367748" y="1245706"/>
            <a:ext cx="6218583" cy="4075872"/>
          </a:xfrm>
        </p:spPr>
        <p:txBody>
          <a:bodyPr>
            <a:noAutofit/>
          </a:bodyPr>
          <a:lstStyle/>
          <a:p>
            <a:r>
              <a:rPr lang="en-US" sz="3200" u="sng" cap="none" dirty="0" smtClean="0">
                <a:latin typeface="Calibri" panose="020F0502020204030204" pitchFamily="34" charset="0"/>
              </a:rPr>
              <a:t>Political machines were organized groups that controlled a political party of a city.</a:t>
            </a:r>
          </a:p>
          <a:p>
            <a:r>
              <a:rPr lang="en-US" sz="3200" cap="none" dirty="0" smtClean="0">
                <a:latin typeface="Calibri" panose="020F0502020204030204" pitchFamily="34" charset="0"/>
              </a:rPr>
              <a:t>Machines were often controlled by a </a:t>
            </a:r>
            <a:r>
              <a:rPr lang="en-US" sz="3200" b="1" u="sng" cap="none" dirty="0" smtClean="0">
                <a:latin typeface="Calibri" panose="020F0502020204030204" pitchFamily="34" charset="0"/>
              </a:rPr>
              <a:t>political boss </a:t>
            </a:r>
            <a:r>
              <a:rPr lang="en-US" sz="3200" u="sng" cap="none" dirty="0" smtClean="0">
                <a:latin typeface="Calibri" panose="020F0502020204030204" pitchFamily="34" charset="0"/>
              </a:rPr>
              <a:t>who provided services to immigrants in return for votes.</a:t>
            </a:r>
            <a:endParaRPr lang="en-US" sz="3200" u="sng" cap="none" dirty="0">
              <a:latin typeface="Calibri" panose="020F0502020204030204" pitchFamily="34" charset="0"/>
            </a:endParaRPr>
          </a:p>
        </p:txBody>
      </p:sp>
      <p:pic>
        <p:nvPicPr>
          <p:cNvPr id="5" name="Picture 2" descr="Image result for political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966" y="357809"/>
            <a:ext cx="4968639" cy="502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05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0" y="1905001"/>
            <a:ext cx="7162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dirty="0"/>
              <a:t>The rise of corporations, heavy industry, mechanized farming, and technological innovations transformed the American economy from an agrarian to an increasingly urban industrial society. </a:t>
            </a:r>
          </a:p>
        </p:txBody>
      </p:sp>
      <p:sp>
        <p:nvSpPr>
          <p:cNvPr id="3" name="Rectangle 2"/>
          <p:cNvSpPr/>
          <p:nvPr/>
        </p:nvSpPr>
        <p:spPr>
          <a:xfrm>
            <a:off x="344544" y="694508"/>
            <a:ext cx="6155851" cy="923330"/>
          </a:xfrm>
          <a:prstGeom prst="rect">
            <a:avLst/>
          </a:prstGeom>
          <a:noFill/>
        </p:spPr>
        <p:txBody>
          <a:bodyPr wrap="none">
            <a:spAutoFit/>
          </a:bodyPr>
          <a:lstStyle/>
          <a:p>
            <a:pPr algn="ctr" eaLnBrk="1" hangingPunct="1">
              <a:defRPr/>
            </a:pPr>
            <a:r>
              <a:rPr lang="en-US" sz="5400" dirty="0">
                <a:ln w="18415" cmpd="sng">
                  <a:solidFill>
                    <a:srgbClr val="FFFFFF"/>
                  </a:solidFill>
                  <a:prstDash val="solid"/>
                </a:ln>
                <a:effectLst>
                  <a:outerShdw blurRad="63500" dir="3600000" algn="tl" rotWithShape="0">
                    <a:srgbClr val="000000">
                      <a:alpha val="70000"/>
                    </a:srgbClr>
                  </a:outerShdw>
                </a:effectLst>
              </a:rPr>
              <a:t>Industrial Revolution</a:t>
            </a:r>
          </a:p>
        </p:txBody>
      </p:sp>
      <p:pic>
        <p:nvPicPr>
          <p:cNvPr id="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972" y="1514127"/>
            <a:ext cx="4699753" cy="334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388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8679" y="0"/>
            <a:ext cx="10396882" cy="1151965"/>
          </a:xfrm>
        </p:spPr>
        <p:txBody>
          <a:bodyPr/>
          <a:lstStyle/>
          <a:p>
            <a:pPr eaLnBrk="1" hangingPunct="1">
              <a:defRPr/>
            </a:pPr>
            <a:r>
              <a:rPr lang="en-US" altLang="en-US" dirty="0" smtClean="0"/>
              <a:t>Horizontal Consolidation</a:t>
            </a:r>
          </a:p>
        </p:txBody>
      </p:sp>
      <p:sp>
        <p:nvSpPr>
          <p:cNvPr id="80899" name="Content Placeholder 2"/>
          <p:cNvSpPr>
            <a:spLocks noGrp="1"/>
          </p:cNvSpPr>
          <p:nvPr>
            <p:ph idx="4294967295"/>
          </p:nvPr>
        </p:nvSpPr>
        <p:spPr>
          <a:xfrm>
            <a:off x="685800" y="1403798"/>
            <a:ext cx="5637727" cy="3970788"/>
          </a:xfrm>
        </p:spPr>
        <p:txBody>
          <a:bodyPr>
            <a:noAutofit/>
          </a:bodyPr>
          <a:lstStyle/>
          <a:p>
            <a:pPr eaLnBrk="1" hangingPunct="1"/>
            <a:r>
              <a:rPr lang="en-US" altLang="en-US" sz="2800" u="sng" cap="none" dirty="0" smtClean="0">
                <a:latin typeface="Calibri" panose="020F0502020204030204" pitchFamily="34" charset="0"/>
              </a:rPr>
              <a:t>This involves bringing together many of the firms in the same business.</a:t>
            </a:r>
            <a:endParaRPr lang="en-US" altLang="en-US" sz="2800" cap="none" dirty="0" smtClean="0">
              <a:latin typeface="Calibri" panose="020F0502020204030204" pitchFamily="34" charset="0"/>
            </a:endParaRPr>
          </a:p>
          <a:p>
            <a:pPr eaLnBrk="1" hangingPunct="1"/>
            <a:r>
              <a:rPr lang="en-US" altLang="en-US" sz="2800" u="sng" cap="none" dirty="0" smtClean="0">
                <a:latin typeface="Calibri" panose="020F0502020204030204" pitchFamily="34" charset="0"/>
              </a:rPr>
              <a:t>Rockefeller bought out and combined </a:t>
            </a:r>
            <a:r>
              <a:rPr lang="en-US" altLang="en-US" sz="2800" cap="none" dirty="0" smtClean="0">
                <a:latin typeface="Calibri" panose="020F0502020204030204" pitchFamily="34" charset="0"/>
              </a:rPr>
              <a:t>various oil companies to create his monopoly on the industry.</a:t>
            </a:r>
          </a:p>
        </p:txBody>
      </p:sp>
      <p:pic>
        <p:nvPicPr>
          <p:cNvPr id="5122" name="Picture 2" descr="https://hsta321fsu.files.wordpress.com/2016/09/246683688.png"/>
          <p:cNvPicPr>
            <a:picLocks noChangeAspect="1" noChangeArrowheads="1"/>
          </p:cNvPicPr>
          <p:nvPr/>
        </p:nvPicPr>
        <p:blipFill rotWithShape="1">
          <a:blip r:embed="rId2">
            <a:extLst>
              <a:ext uri="{28A0092B-C50C-407E-A947-70E740481C1C}">
                <a14:useLocalDpi xmlns:a14="http://schemas.microsoft.com/office/drawing/2010/main" val="0"/>
              </a:ext>
            </a:extLst>
          </a:blip>
          <a:srcRect l="39586"/>
          <a:stretch/>
        </p:blipFill>
        <p:spPr bwMode="auto">
          <a:xfrm>
            <a:off x="6362163" y="1378039"/>
            <a:ext cx="4565885" cy="368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34389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1119" y="0"/>
            <a:ext cx="10396882" cy="1151965"/>
          </a:xfrm>
        </p:spPr>
        <p:txBody>
          <a:bodyPr/>
          <a:lstStyle/>
          <a:p>
            <a:r>
              <a:rPr lang="en-US" altLang="en-US" dirty="0" smtClean="0"/>
              <a:t>Political Boss</a:t>
            </a:r>
          </a:p>
        </p:txBody>
      </p:sp>
      <p:sp>
        <p:nvSpPr>
          <p:cNvPr id="52227" name="Rectangle 3"/>
          <p:cNvSpPr>
            <a:spLocks noGrp="1" noChangeArrowheads="1"/>
          </p:cNvSpPr>
          <p:nvPr>
            <p:ph type="body" idx="4294967295"/>
          </p:nvPr>
        </p:nvSpPr>
        <p:spPr>
          <a:xfrm>
            <a:off x="132522" y="877956"/>
            <a:ext cx="3869635" cy="4780721"/>
          </a:xfrm>
          <a:prstGeom prst="rect">
            <a:avLst/>
          </a:prstGeom>
        </p:spPr>
        <p:txBody>
          <a:bodyPr>
            <a:normAutofit/>
          </a:bodyPr>
          <a:lstStyle/>
          <a:p>
            <a:pPr>
              <a:lnSpc>
                <a:spcPct val="90000"/>
              </a:lnSpc>
            </a:pPr>
            <a:r>
              <a:rPr lang="en-US" altLang="en-US" sz="3200" u="sng" cap="none" dirty="0" smtClean="0">
                <a:latin typeface="Calibri" panose="020F0502020204030204" pitchFamily="34" charset="0"/>
              </a:rPr>
              <a:t>They do not necessarily hold public office themselves</a:t>
            </a:r>
            <a:r>
              <a:rPr lang="en-US" altLang="en-US" sz="3200" cap="none" dirty="0" smtClean="0">
                <a:latin typeface="Calibri" panose="020F0502020204030204" pitchFamily="34" charset="0"/>
              </a:rPr>
              <a:t>. In fact, most historical bosses did not. </a:t>
            </a:r>
            <a:endParaRPr lang="en-US" altLang="en-US" sz="3200" cap="none" dirty="0">
              <a:latin typeface="Calibri" panose="020F0502020204030204" pitchFamily="34" charset="0"/>
            </a:endParaRPr>
          </a:p>
        </p:txBody>
      </p:sp>
      <p:pic>
        <p:nvPicPr>
          <p:cNvPr id="52228" name="Picture 5" descr="File:Tweed-Boss-LO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22" y="214669"/>
            <a:ext cx="2955235" cy="404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descr="n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426" y="1046359"/>
            <a:ext cx="5152196" cy="331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mayor abraham oakley new york"/>
          <p:cNvPicPr>
            <a:picLocks noChangeAspect="1" noChangeArrowheads="1"/>
          </p:cNvPicPr>
          <p:nvPr/>
        </p:nvPicPr>
        <p:blipFill rotWithShape="1">
          <a:blip r:embed="rId5">
            <a:extLst>
              <a:ext uri="{28A0092B-C50C-407E-A947-70E740481C1C}">
                <a14:useLocalDpi xmlns:a14="http://schemas.microsoft.com/office/drawing/2010/main" val="0"/>
              </a:ext>
            </a:extLst>
          </a:blip>
          <a:srcRect r="275" b="10429"/>
          <a:stretch/>
        </p:blipFill>
        <p:spPr bwMode="auto">
          <a:xfrm>
            <a:off x="8177409" y="3605645"/>
            <a:ext cx="1590046" cy="235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3776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05000" y="228600"/>
            <a:ext cx="8229600" cy="1143000"/>
          </a:xfrm>
        </p:spPr>
        <p:txBody>
          <a:bodyPr>
            <a:normAutofit fontScale="90000"/>
          </a:bodyPr>
          <a:lstStyle/>
          <a:p>
            <a:pPr eaLnBrk="1" hangingPunct="1"/>
            <a:r>
              <a:rPr lang="en-US" altLang="en-US" smtClean="0"/>
              <a:t>“</a:t>
            </a:r>
            <a:r>
              <a:rPr lang="en-US" altLang="en-US" sz="2400"/>
              <a:t>My constituents don’t know how to read, but they can’t help seeing those damned pictures</a:t>
            </a:r>
            <a:r>
              <a:rPr lang="en-US" altLang="en-US" smtClean="0"/>
              <a:t>.” </a:t>
            </a:r>
            <a:r>
              <a:rPr lang="en-US" altLang="en-US" sz="2000"/>
              <a:t>Boss Tweed</a:t>
            </a:r>
          </a:p>
        </p:txBody>
      </p:sp>
      <p:pic>
        <p:nvPicPr>
          <p:cNvPr id="53251" name="Picture 5" descr="j029506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038601"/>
            <a:ext cx="1143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boss-tw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24001"/>
            <a:ext cx="45720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6053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a:xfrm>
            <a:off x="251791" y="430697"/>
            <a:ext cx="4114800" cy="5135563"/>
          </a:xfrm>
          <a:prstGeom prst="rect">
            <a:avLst/>
          </a:prstGeom>
        </p:spPr>
        <p:txBody>
          <a:bodyPr/>
          <a:lstStyle/>
          <a:p>
            <a:r>
              <a:rPr lang="en-US" altLang="en-US" sz="2800" u="sng" cap="none" dirty="0" smtClean="0">
                <a:latin typeface="Calibri" panose="020F0502020204030204" pitchFamily="34" charset="0"/>
              </a:rPr>
              <a:t>Nast’s series of cartoons helped overthrow the Tweed </a:t>
            </a:r>
            <a:r>
              <a:rPr lang="en-US" altLang="en-US" sz="2800" u="sng" cap="none" dirty="0">
                <a:latin typeface="Calibri" panose="020F0502020204030204" pitchFamily="34" charset="0"/>
              </a:rPr>
              <a:t>R</a:t>
            </a:r>
            <a:r>
              <a:rPr lang="en-US" altLang="en-US" sz="2800" u="sng" cap="none" dirty="0" smtClean="0">
                <a:latin typeface="Calibri" panose="020F0502020204030204" pitchFamily="34" charset="0"/>
              </a:rPr>
              <a:t>ing.</a:t>
            </a:r>
          </a:p>
          <a:p>
            <a:r>
              <a:rPr lang="en-US" altLang="en-US" sz="2800" cap="none" dirty="0" smtClean="0">
                <a:latin typeface="Calibri" panose="020F0502020204030204" pitchFamily="34" charset="0"/>
              </a:rPr>
              <a:t>Tweed stole millions from the New </a:t>
            </a:r>
            <a:r>
              <a:rPr lang="en-US" altLang="en-US" sz="2800" cap="none" dirty="0">
                <a:latin typeface="Calibri" panose="020F0502020204030204" pitchFamily="34" charset="0"/>
              </a:rPr>
              <a:t>Y</a:t>
            </a:r>
            <a:r>
              <a:rPr lang="en-US" altLang="en-US" sz="2800" cap="none" dirty="0" smtClean="0">
                <a:latin typeface="Calibri" panose="020F0502020204030204" pitchFamily="34" charset="0"/>
              </a:rPr>
              <a:t>ork </a:t>
            </a:r>
            <a:r>
              <a:rPr lang="en-US" altLang="en-US" sz="2800" cap="none" dirty="0">
                <a:latin typeface="Calibri" panose="020F0502020204030204" pitchFamily="34" charset="0"/>
              </a:rPr>
              <a:t>T</a:t>
            </a:r>
            <a:r>
              <a:rPr lang="en-US" altLang="en-US" sz="2800" cap="none" dirty="0" smtClean="0">
                <a:latin typeface="Calibri" panose="020F0502020204030204" pitchFamily="34" charset="0"/>
              </a:rPr>
              <a:t>reasury.</a:t>
            </a:r>
          </a:p>
          <a:p>
            <a:endParaRPr lang="en-US" altLang="en-US" dirty="0" smtClean="0"/>
          </a:p>
        </p:txBody>
      </p:sp>
      <p:pic>
        <p:nvPicPr>
          <p:cNvPr id="55299" name="Picture 9" descr="http://av.rds.yahoo.com/_ylt=A0geunZLKoVLaRMAvUiHBqMX;_ylu=X3oDMTBwanIybjRqBHBndANhdHdfaW1nX3Jlc3VsdARzZWMDc3I-/SIG=12bi9kv6f/EXP=1267104715/**http%3a/www.printsoldandrare.com/thomasnast/219tn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
            <a:ext cx="4419600"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37724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32521" y="1487556"/>
            <a:ext cx="649025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u="sng" dirty="0"/>
              <a:t>Many machines formed in cities to serve immigrants </a:t>
            </a:r>
            <a:r>
              <a:rPr lang="en-US" altLang="en-US" sz="2800" dirty="0"/>
              <a:t>to the U.S. in the late 19th century who viewed machines as a vehicle for political enfranchisement. </a:t>
            </a:r>
          </a:p>
          <a:p>
            <a:pPr eaLnBrk="1" hangingPunct="1">
              <a:spcBef>
                <a:spcPct val="50000"/>
              </a:spcBef>
              <a:buFontTx/>
              <a:buNone/>
            </a:pPr>
            <a:r>
              <a:rPr lang="en-US" altLang="en-US" sz="2800" dirty="0"/>
              <a:t>Additionally, many immigrants </a:t>
            </a:r>
            <a:r>
              <a:rPr lang="en-US" altLang="en-US" sz="2800" u="sng" dirty="0"/>
              <a:t>unfamiliar with the sense of civic duty </a:t>
            </a:r>
            <a:r>
              <a:rPr lang="en-US" altLang="en-US" sz="2800" dirty="0"/>
              <a:t>that was part of American </a:t>
            </a:r>
            <a:r>
              <a:rPr lang="en-US" altLang="en-US" sz="2800" dirty="0" smtClean="0"/>
              <a:t>Republicanism </a:t>
            </a:r>
            <a:r>
              <a:rPr lang="en-US" altLang="en-US" sz="2800" dirty="0"/>
              <a:t>traded votes </a:t>
            </a:r>
          </a:p>
        </p:txBody>
      </p:sp>
      <p:pic>
        <p:nvPicPr>
          <p:cNvPr id="51203" name="Picture 7"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182" y="1487556"/>
            <a:ext cx="375487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3274" y="427382"/>
            <a:ext cx="6825908" cy="923330"/>
          </a:xfrm>
          <a:prstGeom prst="rect">
            <a:avLst/>
          </a:prstGeom>
          <a:noFill/>
        </p:spPr>
        <p:txBody>
          <a:bodyPr wrap="none">
            <a:spAutoFit/>
          </a:bodyPr>
          <a:lstStyle/>
          <a:p>
            <a:pPr algn="ctr" eaLnBrk="1" hangingPunct="1">
              <a:defRPr/>
            </a:pPr>
            <a:r>
              <a:rPr lang="en-US" sz="5400" b="1" spc="50" dirty="0">
                <a:ln w="12700" cmpd="sng">
                  <a:solidFill>
                    <a:schemeClr val="accent6">
                      <a:satMod val="120000"/>
                      <a:shade val="80000"/>
                    </a:schemeClr>
                  </a:solidFill>
                  <a:prstDash val="solid"/>
                </a:ln>
                <a:effectLst>
                  <a:glow rad="53100">
                    <a:schemeClr val="accent6">
                      <a:satMod val="180000"/>
                      <a:alpha val="30000"/>
                    </a:schemeClr>
                  </a:glow>
                </a:effectLst>
              </a:rPr>
              <a:t>Corruption in Elections</a:t>
            </a:r>
          </a:p>
        </p:txBody>
      </p:sp>
    </p:spTree>
    <p:extLst>
      <p:ext uri="{BB962C8B-B14F-4D97-AF65-F5344CB8AC3E}">
        <p14:creationId xmlns:p14="http://schemas.microsoft.com/office/powerpoint/2010/main" val="421223778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1258955" y="4200630"/>
            <a:ext cx="11145079" cy="1249362"/>
          </a:xfrm>
          <a:prstGeom prst="rect">
            <a:avLst/>
          </a:prstGeom>
        </p:spPr>
        <p:txBody>
          <a:bodyPr>
            <a:noAutofit/>
          </a:bodyPr>
          <a:lstStyle/>
          <a:p>
            <a:r>
              <a:rPr lang="en-US" altLang="en-US" sz="2400" cap="none" dirty="0" smtClean="0">
                <a:latin typeface="Calibri" panose="020F0502020204030204" pitchFamily="34" charset="0"/>
              </a:rPr>
              <a:t>"You have the liberty of voting for any one you please; but we have</a:t>
            </a:r>
            <a:br>
              <a:rPr lang="en-US" altLang="en-US" sz="2400" cap="none" dirty="0" smtClean="0">
                <a:latin typeface="Calibri" panose="020F0502020204030204" pitchFamily="34" charset="0"/>
              </a:rPr>
            </a:br>
            <a:r>
              <a:rPr lang="en-US" altLang="en-US" sz="2400" cap="none" dirty="0" smtClean="0">
                <a:latin typeface="Calibri" panose="020F0502020204030204" pitchFamily="34" charset="0"/>
              </a:rPr>
              <a:t>the liberty of counting in any one we please."</a:t>
            </a:r>
          </a:p>
          <a:p>
            <a:r>
              <a:rPr lang="en-US" altLang="en-US" sz="2400" cap="none" dirty="0" smtClean="0">
                <a:latin typeface="Calibri" panose="020F0502020204030204" pitchFamily="34" charset="0"/>
              </a:rPr>
              <a:t>"Do your duty as citizens, and leave the rest to take its course." </a:t>
            </a:r>
            <a:endParaRPr lang="en-US" altLang="en-US" sz="2400" cap="none" dirty="0">
              <a:latin typeface="Calibri" panose="020F0502020204030204" pitchFamily="34" charset="0"/>
            </a:endParaRPr>
          </a:p>
        </p:txBody>
      </p:sp>
      <p:pic>
        <p:nvPicPr>
          <p:cNvPr id="50179" name="Picture 5" descr="Tweedpo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991" y="576367"/>
            <a:ext cx="51054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266700" y="652670"/>
            <a:ext cx="3429000" cy="4373563"/>
          </a:xfrm>
          <a:prstGeom prst="rect">
            <a:avLst/>
          </a:prstGeom>
          <a:noFill/>
          <a:ln w="9525">
            <a:noFill/>
            <a:miter lim="800000"/>
            <a:headEnd/>
            <a:tailEnd/>
          </a:ln>
        </p:spPr>
        <p:txBody>
          <a:bodyPr/>
          <a:lstStyle/>
          <a:p>
            <a:pPr marL="342900" indent="-342900">
              <a:spcBef>
                <a:spcPct val="20000"/>
              </a:spcBef>
              <a:buFontTx/>
              <a:buChar char="•"/>
              <a:defRPr/>
            </a:pPr>
            <a:r>
              <a:rPr lang="en-US" sz="3200" kern="0" dirty="0"/>
              <a:t>Rigging elections</a:t>
            </a:r>
          </a:p>
          <a:p>
            <a:pPr marL="342900" indent="-342900">
              <a:spcBef>
                <a:spcPct val="20000"/>
              </a:spcBef>
              <a:buFontTx/>
              <a:buChar char="•"/>
              <a:defRPr/>
            </a:pPr>
            <a:r>
              <a:rPr lang="en-US" sz="3200" kern="0" dirty="0"/>
              <a:t>Blackmail</a:t>
            </a:r>
          </a:p>
          <a:p>
            <a:pPr marL="342900" indent="-342900">
              <a:spcBef>
                <a:spcPct val="20000"/>
              </a:spcBef>
              <a:buFontTx/>
              <a:buChar char="•"/>
              <a:defRPr/>
            </a:pPr>
            <a:r>
              <a:rPr lang="en-US" sz="3200" kern="0" dirty="0"/>
              <a:t>Money laundering</a:t>
            </a:r>
          </a:p>
          <a:p>
            <a:pPr marL="342900" indent="-342900">
              <a:spcBef>
                <a:spcPct val="20000"/>
              </a:spcBef>
              <a:buFontTx/>
              <a:buChar char="•"/>
              <a:defRPr/>
            </a:pPr>
            <a:r>
              <a:rPr lang="en-US" sz="3200" kern="0" dirty="0"/>
              <a:t>Embezzlement</a:t>
            </a:r>
          </a:p>
          <a:p>
            <a:pPr marL="342900" indent="-342900">
              <a:spcBef>
                <a:spcPct val="20000"/>
              </a:spcBef>
              <a:buFontTx/>
              <a:buChar char="•"/>
              <a:defRPr/>
            </a:pPr>
            <a:endParaRPr lang="en-US" sz="3200" kern="0" dirty="0"/>
          </a:p>
        </p:txBody>
      </p:sp>
      <p:sp>
        <p:nvSpPr>
          <p:cNvPr id="6" name="Title 1"/>
          <p:cNvSpPr txBox="1">
            <a:spLocks/>
          </p:cNvSpPr>
          <p:nvPr/>
        </p:nvSpPr>
        <p:spPr bwMode="auto">
          <a:xfrm>
            <a:off x="1752600" y="-231914"/>
            <a:ext cx="8229600" cy="1143000"/>
          </a:xfrm>
          <a:prstGeom prst="rect">
            <a:avLst/>
          </a:prstGeom>
          <a:noFill/>
          <a:ln w="9525">
            <a:noFill/>
            <a:miter lim="800000"/>
            <a:headEnd/>
            <a:tailEnd/>
          </a:ln>
        </p:spPr>
        <p:txBody>
          <a:bodyPr anchor="ctr"/>
          <a:lstStyle/>
          <a:p>
            <a:pPr algn="ctr">
              <a:defRPr/>
            </a:pPr>
            <a:r>
              <a:rPr lang="en-US" sz="4400" kern="0" dirty="0">
                <a:solidFill>
                  <a:schemeClr val="tx2"/>
                </a:solidFill>
                <a:latin typeface="+mj-lt"/>
                <a:ea typeface="+mj-ea"/>
                <a:cs typeface="+mj-cs"/>
              </a:rPr>
              <a:t>Corrupt Activities:</a:t>
            </a:r>
          </a:p>
        </p:txBody>
      </p:sp>
    </p:spTree>
    <p:extLst>
      <p:ext uri="{BB962C8B-B14F-4D97-AF65-F5344CB8AC3E}">
        <p14:creationId xmlns:p14="http://schemas.microsoft.com/office/powerpoint/2010/main" val="125481687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27365" y="219636"/>
            <a:ext cx="10396882" cy="1151965"/>
          </a:xfrm>
        </p:spPr>
        <p:txBody>
          <a:bodyPr/>
          <a:lstStyle/>
          <a:p>
            <a:r>
              <a:rPr lang="en-US" altLang="en-US" dirty="0" smtClean="0"/>
              <a:t>Thomas Nast</a:t>
            </a:r>
          </a:p>
        </p:txBody>
      </p:sp>
      <p:sp>
        <p:nvSpPr>
          <p:cNvPr id="54275" name="Rectangle 3"/>
          <p:cNvSpPr>
            <a:spLocks noGrp="1" noChangeArrowheads="1"/>
          </p:cNvSpPr>
          <p:nvPr>
            <p:ph type="body" idx="4294967295"/>
          </p:nvPr>
        </p:nvSpPr>
        <p:spPr>
          <a:xfrm>
            <a:off x="3962400" y="1371601"/>
            <a:ext cx="3778827" cy="3574472"/>
          </a:xfrm>
          <a:prstGeom prst="rect">
            <a:avLst/>
          </a:prstGeom>
        </p:spPr>
        <p:txBody>
          <a:bodyPr/>
          <a:lstStyle/>
          <a:p>
            <a:r>
              <a:rPr lang="en-US" altLang="en-US" sz="2800" cap="none" dirty="0" smtClean="0">
                <a:latin typeface="Agency FB" panose="020B0503020202020204" pitchFamily="34" charset="0"/>
              </a:rPr>
              <a:t>Thomas </a:t>
            </a:r>
            <a:r>
              <a:rPr lang="en-US" altLang="en-US" sz="2800" cap="none" dirty="0">
                <a:latin typeface="Agency FB" panose="020B0503020202020204" pitchFamily="34" charset="0"/>
              </a:rPr>
              <a:t>N</a:t>
            </a:r>
            <a:r>
              <a:rPr lang="en-US" altLang="en-US" sz="2800" cap="none" dirty="0" smtClean="0">
                <a:latin typeface="Agency FB" panose="020B0503020202020204" pitchFamily="34" charset="0"/>
              </a:rPr>
              <a:t>ast was a </a:t>
            </a:r>
            <a:r>
              <a:rPr lang="en-US" altLang="en-US" sz="2800" cap="none" dirty="0">
                <a:latin typeface="Agency FB" panose="020B0503020202020204" pitchFamily="34" charset="0"/>
              </a:rPr>
              <a:t>G</a:t>
            </a:r>
            <a:r>
              <a:rPr lang="en-US" altLang="en-US" sz="2800" cap="none" dirty="0" smtClean="0">
                <a:latin typeface="Agency FB" panose="020B0503020202020204" pitchFamily="34" charset="0"/>
              </a:rPr>
              <a:t>erman-born </a:t>
            </a:r>
            <a:r>
              <a:rPr lang="en-US" altLang="en-US" sz="2800" u="sng" cap="none" dirty="0">
                <a:latin typeface="Agency FB" panose="020B0503020202020204" pitchFamily="34" charset="0"/>
              </a:rPr>
              <a:t>A</a:t>
            </a:r>
            <a:r>
              <a:rPr lang="en-US" altLang="en-US" sz="2800" u="sng" cap="none" dirty="0" smtClean="0">
                <a:latin typeface="Agency FB" panose="020B0503020202020204" pitchFamily="34" charset="0"/>
              </a:rPr>
              <a:t>merican caricaturist and editorial cartoonist who is considered to be the “Father of the </a:t>
            </a:r>
            <a:r>
              <a:rPr lang="en-US" altLang="en-US" sz="2800" u="sng" cap="none" dirty="0">
                <a:latin typeface="Agency FB" panose="020B0503020202020204" pitchFamily="34" charset="0"/>
              </a:rPr>
              <a:t>A</a:t>
            </a:r>
            <a:r>
              <a:rPr lang="en-US" altLang="en-US" sz="2800" u="sng" cap="none" dirty="0" smtClean="0">
                <a:latin typeface="Agency FB" panose="020B0503020202020204" pitchFamily="34" charset="0"/>
              </a:rPr>
              <a:t>merican Cartoon.</a:t>
            </a:r>
          </a:p>
        </p:txBody>
      </p:sp>
      <p:pic>
        <p:nvPicPr>
          <p:cNvPr id="54276" name="Picture 7" descr="File:Thomasnastselfportrai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224" y="2717801"/>
            <a:ext cx="2743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File:Appletons' Nast Thomas signatur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582" y="4648200"/>
            <a:ext cx="19907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1" descr="File:Thomas H Nas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4782" y="1138239"/>
            <a:ext cx="22098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4448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10396882" cy="1151965"/>
          </a:xfrm>
        </p:spPr>
        <p:txBody>
          <a:bodyPr/>
          <a:lstStyle/>
          <a:p>
            <a:r>
              <a:rPr lang="en-US" altLang="en-US" dirty="0" smtClean="0"/>
              <a:t>Taking Down Boss Tweed</a:t>
            </a:r>
          </a:p>
        </p:txBody>
      </p:sp>
      <p:sp>
        <p:nvSpPr>
          <p:cNvPr id="56323" name="Rectangle 3"/>
          <p:cNvSpPr>
            <a:spLocks noGrp="1" noChangeArrowheads="1"/>
          </p:cNvSpPr>
          <p:nvPr>
            <p:ph type="body" idx="4294967295"/>
          </p:nvPr>
        </p:nvSpPr>
        <p:spPr>
          <a:xfrm>
            <a:off x="4065105" y="427382"/>
            <a:ext cx="3157330" cy="4714461"/>
          </a:xfrm>
          <a:prstGeom prst="rect">
            <a:avLst/>
          </a:prstGeom>
        </p:spPr>
        <p:txBody>
          <a:bodyPr>
            <a:normAutofit/>
          </a:bodyPr>
          <a:lstStyle/>
          <a:p>
            <a:r>
              <a:rPr lang="en-US" altLang="en-US" sz="2400" u="sng" cap="none" dirty="0" smtClean="0">
                <a:latin typeface="Calibri" panose="020F0502020204030204" pitchFamily="34" charset="0"/>
              </a:rPr>
              <a:t>The ring Tweed was associated with was also known as the </a:t>
            </a:r>
            <a:r>
              <a:rPr lang="en-US" altLang="en-US" sz="2400" u="sng" cap="none" dirty="0">
                <a:latin typeface="Calibri" panose="020F0502020204030204" pitchFamily="34" charset="0"/>
              </a:rPr>
              <a:t>T</a:t>
            </a:r>
            <a:r>
              <a:rPr lang="en-US" altLang="en-US" sz="2400" u="sng" cap="none" dirty="0" smtClean="0">
                <a:latin typeface="Calibri" panose="020F0502020204030204" pitchFamily="34" charset="0"/>
              </a:rPr>
              <a:t>ammany </a:t>
            </a:r>
            <a:r>
              <a:rPr lang="en-US" altLang="en-US" sz="2400" u="sng" cap="none" dirty="0">
                <a:latin typeface="Calibri" panose="020F0502020204030204" pitchFamily="34" charset="0"/>
              </a:rPr>
              <a:t>R</a:t>
            </a:r>
            <a:r>
              <a:rPr lang="en-US" altLang="en-US" sz="2400" u="sng" cap="none" dirty="0" smtClean="0">
                <a:latin typeface="Calibri" panose="020F0502020204030204" pitchFamily="34" charset="0"/>
              </a:rPr>
              <a:t>ing. </a:t>
            </a:r>
          </a:p>
          <a:p>
            <a:r>
              <a:rPr lang="en-US" altLang="en-US" sz="2400" cap="none" dirty="0" smtClean="0">
                <a:latin typeface="Calibri" panose="020F0502020204030204" pitchFamily="34" charset="0"/>
              </a:rPr>
              <a:t>Tammany was the name of city hall.</a:t>
            </a:r>
          </a:p>
        </p:txBody>
      </p:sp>
      <p:pic>
        <p:nvPicPr>
          <p:cNvPr id="56324" name="Picture 7" descr="tweed_p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0051"/>
            <a:ext cx="3912704" cy="558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astn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305" y="0"/>
            <a:ext cx="3122195" cy="42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7673009" y="2636837"/>
            <a:ext cx="3962400" cy="4221163"/>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ltLang="en-US" cap="none" dirty="0" smtClean="0">
                <a:latin typeface="Calibri" panose="020F0502020204030204" pitchFamily="34" charset="0"/>
              </a:rPr>
              <a:t>Nast often depicted Tweed as </a:t>
            </a:r>
            <a:r>
              <a:rPr lang="en-US" altLang="en-US" u="sng" cap="none" dirty="0" smtClean="0">
                <a:latin typeface="Calibri" panose="020F0502020204030204" pitchFamily="34" charset="0"/>
              </a:rPr>
              <a:t>a vulture</a:t>
            </a:r>
            <a:r>
              <a:rPr lang="en-US" altLang="en-US" cap="none" dirty="0" smtClean="0">
                <a:latin typeface="Calibri" panose="020F0502020204030204" pitchFamily="34" charset="0"/>
              </a:rPr>
              <a:t> preying on the money of the people of New </a:t>
            </a:r>
            <a:r>
              <a:rPr lang="en-US" altLang="en-US" cap="none" dirty="0">
                <a:latin typeface="Calibri" panose="020F0502020204030204" pitchFamily="34" charset="0"/>
              </a:rPr>
              <a:t>Y</a:t>
            </a:r>
            <a:r>
              <a:rPr lang="en-US" altLang="en-US" cap="none" dirty="0" smtClean="0">
                <a:latin typeface="Calibri" panose="020F0502020204030204" pitchFamily="34" charset="0"/>
              </a:rPr>
              <a:t>ork </a:t>
            </a:r>
            <a:r>
              <a:rPr lang="en-US" altLang="en-US" cap="none" dirty="0">
                <a:latin typeface="Calibri" panose="020F0502020204030204" pitchFamily="34" charset="0"/>
              </a:rPr>
              <a:t>C</a:t>
            </a:r>
            <a:r>
              <a:rPr lang="en-US" altLang="en-US" cap="none" dirty="0" smtClean="0">
                <a:latin typeface="Calibri" panose="020F0502020204030204" pitchFamily="34" charset="0"/>
              </a:rPr>
              <a:t>ity.</a:t>
            </a:r>
          </a:p>
        </p:txBody>
      </p:sp>
    </p:spTree>
    <p:extLst>
      <p:ext uri="{BB962C8B-B14F-4D97-AF65-F5344CB8AC3E}">
        <p14:creationId xmlns:p14="http://schemas.microsoft.com/office/powerpoint/2010/main" val="164160408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68967" y="0"/>
            <a:ext cx="10396882" cy="1151965"/>
          </a:xfrm>
        </p:spPr>
        <p:txBody>
          <a:bodyPr/>
          <a:lstStyle/>
          <a:p>
            <a:r>
              <a:rPr lang="en-US" altLang="en-US" dirty="0" smtClean="0"/>
              <a:t>Tammany Ring</a:t>
            </a:r>
          </a:p>
        </p:txBody>
      </p:sp>
      <p:sp>
        <p:nvSpPr>
          <p:cNvPr id="58371" name="Content Placeholder 2"/>
          <p:cNvSpPr>
            <a:spLocks noGrp="1"/>
          </p:cNvSpPr>
          <p:nvPr>
            <p:ph idx="4294967295"/>
          </p:nvPr>
        </p:nvSpPr>
        <p:spPr>
          <a:xfrm>
            <a:off x="268357" y="1033671"/>
            <a:ext cx="4572000" cy="4373563"/>
          </a:xfrm>
          <a:prstGeom prst="rect">
            <a:avLst/>
          </a:prstGeom>
        </p:spPr>
        <p:txBody>
          <a:bodyPr>
            <a:noAutofit/>
          </a:bodyPr>
          <a:lstStyle/>
          <a:p>
            <a:r>
              <a:rPr lang="en-US" altLang="en-US" sz="2400" u="sng" cap="none" dirty="0" smtClean="0">
                <a:latin typeface="Calibri" panose="020F0502020204030204" pitchFamily="34" charset="0"/>
              </a:rPr>
              <a:t>Nast used a tiger to represent </a:t>
            </a:r>
            <a:r>
              <a:rPr lang="en-US" altLang="en-US" sz="2400" u="sng" cap="none" dirty="0">
                <a:latin typeface="Calibri" panose="020F0502020204030204" pitchFamily="34" charset="0"/>
              </a:rPr>
              <a:t>T</a:t>
            </a:r>
            <a:r>
              <a:rPr lang="en-US" altLang="en-US" sz="2400" u="sng" cap="none" dirty="0" smtClean="0">
                <a:latin typeface="Calibri" panose="020F0502020204030204" pitchFamily="34" charset="0"/>
              </a:rPr>
              <a:t>ammany </a:t>
            </a:r>
            <a:r>
              <a:rPr lang="en-US" altLang="en-US" sz="2400" u="sng" cap="none" dirty="0">
                <a:latin typeface="Calibri" panose="020F0502020204030204" pitchFamily="34" charset="0"/>
              </a:rPr>
              <a:t>H</a:t>
            </a:r>
            <a:r>
              <a:rPr lang="en-US" altLang="en-US" sz="2400" u="sng" cap="none" dirty="0" smtClean="0">
                <a:latin typeface="Calibri" panose="020F0502020204030204" pitchFamily="34" charset="0"/>
              </a:rPr>
              <a:t>all in many of his cartoons</a:t>
            </a:r>
            <a:r>
              <a:rPr lang="en-US" altLang="en-US" sz="2400" cap="none" dirty="0" smtClean="0">
                <a:latin typeface="Calibri" panose="020F0502020204030204" pitchFamily="34" charset="0"/>
              </a:rPr>
              <a:t>.</a:t>
            </a:r>
          </a:p>
          <a:p>
            <a:r>
              <a:rPr lang="en-US" altLang="en-US" sz="2400" cap="none" dirty="0" smtClean="0">
                <a:latin typeface="Calibri" panose="020F0502020204030204" pitchFamily="34" charset="0"/>
              </a:rPr>
              <a:t>Most of the members of the ring avoided punishment but Tweed went to jail.</a:t>
            </a:r>
          </a:p>
          <a:p>
            <a:r>
              <a:rPr lang="en-US" altLang="en-US" sz="2400" u="sng" cap="none" dirty="0" smtClean="0">
                <a:latin typeface="Calibri" panose="020F0502020204030204" pitchFamily="34" charset="0"/>
              </a:rPr>
              <a:t>He tried to escape to </a:t>
            </a:r>
            <a:r>
              <a:rPr lang="en-US" altLang="en-US" sz="2400" u="sng" cap="none" dirty="0">
                <a:latin typeface="Calibri" panose="020F0502020204030204" pitchFamily="34" charset="0"/>
              </a:rPr>
              <a:t>S</a:t>
            </a:r>
            <a:r>
              <a:rPr lang="en-US" altLang="en-US" sz="2400" u="sng" cap="none" dirty="0" smtClean="0">
                <a:latin typeface="Calibri" panose="020F0502020204030204" pitchFamily="34" charset="0"/>
              </a:rPr>
              <a:t>pain but was arrested after someone recognized him from the cartoons</a:t>
            </a:r>
            <a:r>
              <a:rPr lang="en-US" altLang="en-US" sz="2400" cap="none" dirty="0" smtClean="0">
                <a:latin typeface="Calibri" panose="020F0502020204030204" pitchFamily="34" charset="0"/>
              </a:rPr>
              <a:t>.</a:t>
            </a:r>
          </a:p>
        </p:txBody>
      </p:sp>
      <p:pic>
        <p:nvPicPr>
          <p:cNvPr id="58372" name="Picture 5" descr="http://av.rds.yahoo.com/_ylt=A0geunvAKYVLQrsAUgeHBqMX;_ylu=X3oDMTBwanIybjRqBHBndANhdHdfaW1nX3Jlc3VsdARzZWMDc3I-/SIG=12cc3g4gk/EXP=1267104576/**http%3a/www.socialstudieshelp.com/Images/TammanyTi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39" y="11837"/>
            <a:ext cx="4614058" cy="32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http://av.rds.yahoo.com/_ylt=A0geuloZKoVLE48AfiOHBqMX;_ylu=X3oDMTBwanIybjRqBHBndANhdHdfaW1nX3Jlc3VsdARzZWMDc3I-/SIG=12m0f1t0g/EXP=1267104665/**http%3a/www.copyrightexpired.com/hawkins/nyc/large/nast_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892" y="3315045"/>
            <a:ext cx="5139021"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51762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726635" y="0"/>
            <a:ext cx="10396882" cy="1151965"/>
          </a:xfrm>
        </p:spPr>
        <p:txBody>
          <a:bodyPr/>
          <a:lstStyle/>
          <a:p>
            <a:r>
              <a:rPr lang="en-US" altLang="en-US" dirty="0" smtClean="0"/>
              <a:t>Elephant and Donkey</a:t>
            </a:r>
          </a:p>
        </p:txBody>
      </p:sp>
      <p:sp>
        <p:nvSpPr>
          <p:cNvPr id="59395" name="Rectangle 3"/>
          <p:cNvSpPr>
            <a:spLocks noGrp="1" noChangeArrowheads="1"/>
          </p:cNvSpPr>
          <p:nvPr>
            <p:ph type="body" idx="4294967295"/>
          </p:nvPr>
        </p:nvSpPr>
        <p:spPr>
          <a:xfrm>
            <a:off x="1981200" y="1600201"/>
            <a:ext cx="8229600" cy="4525963"/>
          </a:xfrm>
          <a:prstGeom prst="rect">
            <a:avLst/>
          </a:prstGeom>
        </p:spPr>
        <p:txBody>
          <a:bodyPr/>
          <a:lstStyle/>
          <a:p>
            <a:endParaRPr lang="en-US" altLang="en-US" smtClean="0"/>
          </a:p>
        </p:txBody>
      </p:sp>
      <p:pic>
        <p:nvPicPr>
          <p:cNvPr id="59396" name="Picture 7" descr="110774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399" y="1524695"/>
            <a:ext cx="5837583" cy="414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ast_elephant_18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4897"/>
            <a:ext cx="340042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nast_donkey_18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682" y="1073972"/>
            <a:ext cx="420831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37029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00878" y="284922"/>
            <a:ext cx="8229600" cy="1143000"/>
          </a:xfrm>
        </p:spPr>
        <p:txBody>
          <a:bodyPr/>
          <a:lstStyle/>
          <a:p>
            <a:r>
              <a:rPr lang="en-US" altLang="en-US" dirty="0" smtClean="0"/>
              <a:t>Santa</a:t>
            </a:r>
          </a:p>
        </p:txBody>
      </p:sp>
      <p:sp>
        <p:nvSpPr>
          <p:cNvPr id="61443" name="Rectangle 3"/>
          <p:cNvSpPr>
            <a:spLocks noGrp="1" noChangeArrowheads="1"/>
          </p:cNvSpPr>
          <p:nvPr>
            <p:ph type="body" idx="4294967295"/>
          </p:nvPr>
        </p:nvSpPr>
        <p:spPr>
          <a:xfrm>
            <a:off x="934277" y="1258957"/>
            <a:ext cx="5135217" cy="3555242"/>
          </a:xfrm>
          <a:prstGeom prst="rect">
            <a:avLst/>
          </a:prstGeom>
        </p:spPr>
        <p:txBody>
          <a:bodyPr>
            <a:normAutofit/>
          </a:bodyPr>
          <a:lstStyle/>
          <a:p>
            <a:r>
              <a:rPr lang="en-US" altLang="en-US" sz="2800" cap="none" dirty="0" smtClean="0">
                <a:latin typeface="Calibri" panose="020F0502020204030204" pitchFamily="34" charset="0"/>
              </a:rPr>
              <a:t>Nast is also known for his drawings of </a:t>
            </a:r>
            <a:r>
              <a:rPr lang="en-US" altLang="en-US" sz="2800" cap="none" dirty="0">
                <a:latin typeface="Calibri" panose="020F0502020204030204" pitchFamily="34" charset="0"/>
              </a:rPr>
              <a:t>S</a:t>
            </a:r>
            <a:r>
              <a:rPr lang="en-US" altLang="en-US" sz="2800" cap="none" dirty="0" smtClean="0">
                <a:latin typeface="Calibri" panose="020F0502020204030204" pitchFamily="34" charset="0"/>
              </a:rPr>
              <a:t>anta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laus.  His depictions were later used by Coca-Cola.</a:t>
            </a:r>
          </a:p>
        </p:txBody>
      </p:sp>
      <p:pic>
        <p:nvPicPr>
          <p:cNvPr id="3074" name="Picture 2" descr="http://laprensa-sandiego.org/wp-content/uploads/2014/12/merry-old-santa-cla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035" y="225287"/>
            <a:ext cx="4638260" cy="593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07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97476" y="98738"/>
            <a:ext cx="5638800" cy="1066800"/>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dirty="0" smtClean="0"/>
              <a:t>Rockefeller Grave</a:t>
            </a:r>
          </a:p>
        </p:txBody>
      </p:sp>
      <p:sp>
        <p:nvSpPr>
          <p:cNvPr id="82947" name="Rectangle 3"/>
          <p:cNvSpPr>
            <a:spLocks noGrp="1" noChangeArrowheads="1"/>
          </p:cNvSpPr>
          <p:nvPr>
            <p:ph type="body" idx="4294967295"/>
          </p:nvPr>
        </p:nvSpPr>
        <p:spPr>
          <a:xfrm>
            <a:off x="5497132" y="4044527"/>
            <a:ext cx="6053071" cy="1603375"/>
          </a:xfrm>
        </p:spPr>
        <p:txBody>
          <a:bodyPr>
            <a:noAutofit/>
          </a:bodyPr>
          <a:lstStyle/>
          <a:p>
            <a:pPr eaLnBrk="1" hangingPunct="1"/>
            <a:r>
              <a:rPr lang="en-US" altLang="en-US" sz="3200" cap="none" dirty="0" smtClean="0">
                <a:latin typeface="Calibri" panose="020F0502020204030204" pitchFamily="34" charset="0"/>
              </a:rPr>
              <a:t>Rockefeller is buried in Cleveland at Lake </a:t>
            </a:r>
            <a:r>
              <a:rPr lang="en-US" altLang="en-US" sz="3200" cap="none" dirty="0">
                <a:latin typeface="Calibri" panose="020F0502020204030204" pitchFamily="34" charset="0"/>
              </a:rPr>
              <a:t>V</a:t>
            </a:r>
            <a:r>
              <a:rPr lang="en-US" altLang="en-US" sz="3200" cap="none" dirty="0" smtClean="0">
                <a:latin typeface="Calibri" panose="020F0502020204030204" pitchFamily="34" charset="0"/>
              </a:rPr>
              <a:t>iew </a:t>
            </a:r>
            <a:r>
              <a:rPr lang="en-US" altLang="en-US" sz="3200" cap="none" dirty="0">
                <a:latin typeface="Calibri" panose="020F0502020204030204" pitchFamily="34" charset="0"/>
              </a:rPr>
              <a:t>C</a:t>
            </a:r>
            <a:r>
              <a:rPr lang="en-US" altLang="en-US" sz="3200" cap="none" dirty="0" smtClean="0">
                <a:latin typeface="Calibri" panose="020F0502020204030204" pitchFamily="34" charset="0"/>
              </a:rPr>
              <a:t>emetery.  </a:t>
            </a:r>
          </a:p>
        </p:txBody>
      </p:sp>
      <p:pic>
        <p:nvPicPr>
          <p:cNvPr id="8294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231" y="970209"/>
            <a:ext cx="35639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668" y="367183"/>
            <a:ext cx="4572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08057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idx="4294967295"/>
          </p:nvPr>
        </p:nvSpPr>
        <p:spPr>
          <a:xfrm>
            <a:off x="711200" y="-152400"/>
            <a:ext cx="10972800" cy="1143000"/>
          </a:xfrm>
        </p:spPr>
        <p:txBody>
          <a:bodyPr/>
          <a:lstStyle/>
          <a:p>
            <a:r>
              <a:rPr lang="en-US" altLang="en-US" smtClean="0"/>
              <a:t>The Populist Movement</a:t>
            </a:r>
          </a:p>
        </p:txBody>
      </p:sp>
      <p:sp>
        <p:nvSpPr>
          <p:cNvPr id="56323" name="TextBox 6"/>
          <p:cNvSpPr txBox="1">
            <a:spLocks noChangeArrowheads="1"/>
          </p:cNvSpPr>
          <p:nvPr/>
        </p:nvSpPr>
        <p:spPr bwMode="auto">
          <a:xfrm>
            <a:off x="357808" y="798444"/>
            <a:ext cx="6096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 typeface="Wingdings" pitchFamily="2" charset="2"/>
              <a:buChar char="§"/>
            </a:pPr>
            <a:r>
              <a:rPr lang="en-US" altLang="en-US" sz="2400" dirty="0"/>
              <a:t>Reforms were called for by people in the cities but a new movement will emerge in the country.</a:t>
            </a:r>
          </a:p>
          <a:p>
            <a:pPr eaLnBrk="1" hangingPunct="1">
              <a:spcBef>
                <a:spcPct val="0"/>
              </a:spcBef>
              <a:buFont typeface="Wingdings" pitchFamily="2" charset="2"/>
              <a:buChar char="§"/>
            </a:pPr>
            <a:endParaRPr lang="en-US" altLang="en-US" sz="2400" dirty="0"/>
          </a:p>
          <a:p>
            <a:pPr eaLnBrk="1" hangingPunct="1">
              <a:spcBef>
                <a:spcPct val="0"/>
              </a:spcBef>
              <a:buFont typeface="Wingdings" pitchFamily="2" charset="2"/>
              <a:buChar char="§"/>
            </a:pPr>
            <a:r>
              <a:rPr lang="en-US" altLang="en-US" sz="2400" u="sng" dirty="0"/>
              <a:t>Farmers began to call for reforms to ease some of their hardships.</a:t>
            </a:r>
          </a:p>
          <a:p>
            <a:pPr eaLnBrk="1" hangingPunct="1">
              <a:spcBef>
                <a:spcPct val="0"/>
              </a:spcBef>
              <a:buFont typeface="Wingdings" pitchFamily="2" charset="2"/>
              <a:buChar char="§"/>
            </a:pPr>
            <a:endParaRPr lang="en-US" altLang="en-US" sz="2400" dirty="0"/>
          </a:p>
          <a:p>
            <a:pPr eaLnBrk="1" hangingPunct="1">
              <a:spcBef>
                <a:spcPct val="0"/>
              </a:spcBef>
              <a:buFont typeface="Wingdings" pitchFamily="2" charset="2"/>
              <a:buChar char="§"/>
            </a:pPr>
            <a:r>
              <a:rPr lang="en-US" altLang="en-US" sz="2400" u="sng" dirty="0"/>
              <a:t>Farmers were borrowing large sums of money to pay for new equipment, and more land so they could grow more crops</a:t>
            </a:r>
            <a:r>
              <a:rPr lang="en-US" altLang="en-US" sz="2400" dirty="0"/>
              <a:t>.</a:t>
            </a:r>
          </a:p>
        </p:txBody>
      </p:sp>
      <p:sp>
        <p:nvSpPr>
          <p:cNvPr id="56324" name="Content Placeholder 2"/>
          <p:cNvSpPr>
            <a:spLocks/>
          </p:cNvSpPr>
          <p:nvPr/>
        </p:nvSpPr>
        <p:spPr bwMode="auto">
          <a:xfrm>
            <a:off x="8287026" y="197282"/>
            <a:ext cx="42672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buFontTx/>
              <a:buNone/>
            </a:pPr>
            <a:r>
              <a:rPr lang="en-US" altLang="en-US" b="1" dirty="0"/>
              <a:t>Populism:</a:t>
            </a:r>
          </a:p>
          <a:p>
            <a:pPr>
              <a:buFontTx/>
              <a:buNone/>
            </a:pPr>
            <a:r>
              <a:rPr lang="en-US" altLang="en-US" dirty="0"/>
              <a:t>-</a:t>
            </a:r>
            <a:r>
              <a:rPr lang="en-US" altLang="en-US" sz="2400" dirty="0"/>
              <a:t>in rural areas</a:t>
            </a:r>
          </a:p>
          <a:p>
            <a:pPr>
              <a:buFontTx/>
              <a:buNone/>
            </a:pPr>
            <a:r>
              <a:rPr lang="en-US" altLang="en-US" sz="2400" dirty="0"/>
              <a:t>-lead by farmers</a:t>
            </a:r>
          </a:p>
          <a:p>
            <a:pPr>
              <a:buFontTx/>
              <a:buNone/>
            </a:pPr>
            <a:r>
              <a:rPr lang="en-US" altLang="en-US" sz="2400" dirty="0"/>
              <a:t>-less educated</a:t>
            </a:r>
          </a:p>
          <a:p>
            <a:pPr>
              <a:buFontTx/>
              <a:buNone/>
            </a:pPr>
            <a:r>
              <a:rPr lang="en-US" altLang="en-US" sz="2400" dirty="0"/>
              <a:t>-seen as radical changes</a:t>
            </a:r>
          </a:p>
          <a:p>
            <a:pPr>
              <a:buFontTx/>
              <a:buNone/>
            </a:pPr>
            <a:r>
              <a:rPr lang="en-US" altLang="en-US" sz="2400" dirty="0"/>
              <a:t>-a failure</a:t>
            </a:r>
          </a:p>
          <a:p>
            <a:pPr>
              <a:buFontTx/>
              <a:buNone/>
            </a:pPr>
            <a:endParaRPr lang="en-US" altLang="en-US" sz="2400" dirty="0"/>
          </a:p>
        </p:txBody>
      </p:sp>
      <p:pic>
        <p:nvPicPr>
          <p:cNvPr id="10242" name="Picture 2" descr="https://4.bp.blogspot.com/-sQaKr-7XW7g/WJf2Y-NxkiI/AAAAAAAAhdM/w3bfRtyCWKgJbzzTAz5wrNml1aLq0adFwCLcB/s1600/popul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017" y="3232219"/>
            <a:ext cx="4572000" cy="302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1584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248479" y="182217"/>
            <a:ext cx="10396882" cy="1151965"/>
          </a:xfrm>
        </p:spPr>
        <p:txBody>
          <a:bodyPr/>
          <a:lstStyle/>
          <a:p>
            <a:r>
              <a:rPr lang="en-US" altLang="en-US" b="1" dirty="0" smtClean="0"/>
              <a:t>The silver Issue</a:t>
            </a:r>
          </a:p>
        </p:txBody>
      </p:sp>
      <p:sp>
        <p:nvSpPr>
          <p:cNvPr id="58371" name="Content Placeholder 2"/>
          <p:cNvSpPr>
            <a:spLocks noGrp="1"/>
          </p:cNvSpPr>
          <p:nvPr>
            <p:ph idx="4294967295"/>
          </p:nvPr>
        </p:nvSpPr>
        <p:spPr>
          <a:xfrm>
            <a:off x="5826540" y="503583"/>
            <a:ext cx="5649842" cy="4651860"/>
          </a:xfrm>
        </p:spPr>
        <p:txBody>
          <a:bodyPr>
            <a:noAutofit/>
          </a:bodyPr>
          <a:lstStyle/>
          <a:p>
            <a:r>
              <a:rPr lang="en-US" altLang="en-US" sz="2400" cap="none" dirty="0" smtClean="0">
                <a:latin typeface="Calibri" panose="020F0502020204030204" pitchFamily="34" charset="0"/>
              </a:rPr>
              <a:t>In order to create a better situation for farmers financially, the Farmer’s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lliance wanted to </a:t>
            </a:r>
            <a:r>
              <a:rPr lang="en-US" altLang="en-US" sz="2400" u="sng" cap="none" dirty="0" smtClean="0">
                <a:latin typeface="Calibri" panose="020F0502020204030204" pitchFamily="34" charset="0"/>
              </a:rPr>
              <a:t>expand the money supply</a:t>
            </a:r>
            <a:r>
              <a:rPr lang="en-US" altLang="en-US" sz="2400" cap="none" dirty="0" smtClean="0">
                <a:latin typeface="Calibri" panose="020F0502020204030204" pitchFamily="34" charset="0"/>
              </a:rPr>
              <a:t>.</a:t>
            </a:r>
          </a:p>
          <a:p>
            <a:r>
              <a:rPr lang="en-US" altLang="en-US" sz="2400" u="sng" cap="none" dirty="0" smtClean="0">
                <a:latin typeface="Calibri" panose="020F0502020204030204" pitchFamily="34" charset="0"/>
              </a:rPr>
              <a:t>Farmers wanted the money to be backed by both gold and silver.</a:t>
            </a:r>
          </a:p>
          <a:p>
            <a:r>
              <a:rPr lang="en-US" altLang="en-US" sz="2400" u="sng" cap="none" dirty="0" smtClean="0">
                <a:latin typeface="Calibri" panose="020F0502020204030204" pitchFamily="34" charset="0"/>
              </a:rPr>
              <a:t>In 1873, Congress voted to adopt the gold standard.</a:t>
            </a:r>
          </a:p>
          <a:p>
            <a:pPr>
              <a:buFontTx/>
              <a:buNone/>
            </a:pPr>
            <a:endParaRPr lang="en-US" altLang="en-US" sz="2400" u="sng" cap="none" dirty="0" smtClean="0">
              <a:latin typeface="Calibri" panose="020F0502020204030204" pitchFamily="34" charset="0"/>
            </a:endParaRPr>
          </a:p>
          <a:p>
            <a:pPr>
              <a:buFontTx/>
              <a:buNone/>
            </a:pPr>
            <a:r>
              <a:rPr lang="en-US" altLang="en-US" sz="2400" b="1" cap="none" dirty="0" smtClean="0">
                <a:latin typeface="Calibri" panose="020F0502020204030204" pitchFamily="34" charset="0"/>
              </a:rPr>
              <a:t>Gold Standard</a:t>
            </a:r>
            <a:r>
              <a:rPr lang="en-US" altLang="en-US" sz="2400" cap="none" dirty="0" smtClean="0">
                <a:latin typeface="Calibri" panose="020F0502020204030204" pitchFamily="34" charset="0"/>
              </a:rPr>
              <a:t>:  all paper money backed by gold</a:t>
            </a:r>
            <a:r>
              <a:rPr lang="en-US" altLang="en-US" sz="2400" dirty="0" smtClean="0"/>
              <a:t>.</a:t>
            </a:r>
          </a:p>
        </p:txBody>
      </p:sp>
      <p:pic>
        <p:nvPicPr>
          <p:cNvPr id="8194" name="Picture 2" descr="http://slideplayer.com/9/2515811/big_thumb.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1039744" y="1232453"/>
            <a:ext cx="3139289" cy="471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22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idx="4294967295"/>
          </p:nvPr>
        </p:nvSpPr>
        <p:spPr>
          <a:xfrm>
            <a:off x="711200" y="0"/>
            <a:ext cx="10972800" cy="1143000"/>
          </a:xfrm>
        </p:spPr>
        <p:txBody>
          <a:bodyPr/>
          <a:lstStyle/>
          <a:p>
            <a:r>
              <a:rPr lang="en-US" altLang="en-US" dirty="0" smtClean="0"/>
              <a:t>money</a:t>
            </a:r>
          </a:p>
        </p:txBody>
      </p:sp>
      <p:sp>
        <p:nvSpPr>
          <p:cNvPr id="57347" name="TextBox 2"/>
          <p:cNvSpPr txBox="1">
            <a:spLocks noChangeArrowheads="1"/>
          </p:cNvSpPr>
          <p:nvPr/>
        </p:nvSpPr>
        <p:spPr bwMode="auto">
          <a:xfrm>
            <a:off x="3971235" y="0"/>
            <a:ext cx="774368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 typeface="Wingdings" pitchFamily="2" charset="2"/>
              <a:buChar char="§"/>
            </a:pPr>
            <a:r>
              <a:rPr lang="en-US" altLang="en-US" sz="2800" dirty="0"/>
              <a:t>The increase in the number of crops resulted in an </a:t>
            </a:r>
            <a:r>
              <a:rPr lang="en-US" altLang="en-US" sz="2800" u="sng" dirty="0"/>
              <a:t>oversupply of farm products</a:t>
            </a:r>
            <a:r>
              <a:rPr lang="en-US" altLang="en-US" sz="2800" dirty="0"/>
              <a:t>.</a:t>
            </a:r>
          </a:p>
          <a:p>
            <a:pPr eaLnBrk="1" hangingPunct="1">
              <a:spcBef>
                <a:spcPct val="0"/>
              </a:spcBef>
              <a:buFont typeface="Wingdings" pitchFamily="2" charset="2"/>
              <a:buChar char="§"/>
            </a:pPr>
            <a:endParaRPr lang="en-US" altLang="en-US" sz="2800" dirty="0"/>
          </a:p>
          <a:p>
            <a:pPr eaLnBrk="1" hangingPunct="1">
              <a:spcBef>
                <a:spcPct val="0"/>
              </a:spcBef>
              <a:buFont typeface="Wingdings" pitchFamily="2" charset="2"/>
              <a:buChar char="§"/>
            </a:pPr>
            <a:r>
              <a:rPr lang="en-US" altLang="en-US" sz="2800" u="sng" dirty="0"/>
              <a:t>Indebted farmers had to lower their prices in order to make any money.</a:t>
            </a:r>
          </a:p>
          <a:p>
            <a:pPr eaLnBrk="1" hangingPunct="1">
              <a:spcBef>
                <a:spcPct val="0"/>
              </a:spcBef>
              <a:buFont typeface="Wingdings" pitchFamily="2" charset="2"/>
              <a:buChar char="§"/>
            </a:pPr>
            <a:endParaRPr lang="en-US" altLang="en-US" sz="2800" dirty="0"/>
          </a:p>
          <a:p>
            <a:pPr eaLnBrk="1" hangingPunct="1">
              <a:spcBef>
                <a:spcPct val="0"/>
              </a:spcBef>
              <a:buFont typeface="Wingdings" pitchFamily="2" charset="2"/>
              <a:buChar char="§"/>
            </a:pPr>
            <a:r>
              <a:rPr lang="en-US" altLang="en-US" sz="2800" dirty="0"/>
              <a:t>As they ran out of money the banks began to </a:t>
            </a:r>
            <a:r>
              <a:rPr lang="en-US" altLang="en-US" sz="2800" u="sng" dirty="0"/>
              <a:t>foreclose on their property </a:t>
            </a:r>
            <a:r>
              <a:rPr lang="en-US" altLang="en-US" sz="2800" dirty="0"/>
              <a:t>and seize it.  Typically the banks would auction off the property.</a:t>
            </a:r>
          </a:p>
          <a:p>
            <a:pPr eaLnBrk="1" hangingPunct="1">
              <a:spcBef>
                <a:spcPct val="0"/>
              </a:spcBef>
              <a:buFont typeface="Wingdings" pitchFamily="2" charset="2"/>
              <a:buChar char="§"/>
            </a:pPr>
            <a:endParaRPr lang="en-US" altLang="en-US" sz="2800" dirty="0"/>
          </a:p>
          <a:p>
            <a:pPr eaLnBrk="1" hangingPunct="1">
              <a:spcBef>
                <a:spcPct val="0"/>
              </a:spcBef>
              <a:buFont typeface="Wingdings" pitchFamily="2" charset="2"/>
              <a:buChar char="§"/>
            </a:pPr>
            <a:r>
              <a:rPr lang="en-US" altLang="en-US" sz="2800" dirty="0"/>
              <a:t>At the same time the railroads were increasing their fees.</a:t>
            </a:r>
          </a:p>
        </p:txBody>
      </p:sp>
      <p:pic>
        <p:nvPicPr>
          <p:cNvPr id="9218" name="Picture 2" descr="https://thumbs.dreamstime.com/z/supply-demand-balance-scale-economics-principles-law-words-gold-to-illustrate-principle-free-market-economy-38029279.jpg"/>
          <p:cNvPicPr>
            <a:picLocks noChangeAspect="1" noChangeArrowheads="1"/>
          </p:cNvPicPr>
          <p:nvPr/>
        </p:nvPicPr>
        <p:blipFill rotWithShape="1">
          <a:blip r:embed="rId2">
            <a:extLst>
              <a:ext uri="{28A0092B-C50C-407E-A947-70E740481C1C}">
                <a14:useLocalDpi xmlns:a14="http://schemas.microsoft.com/office/drawing/2010/main" val="0"/>
              </a:ext>
            </a:extLst>
          </a:blip>
          <a:srcRect b="7692"/>
          <a:stretch/>
        </p:blipFill>
        <p:spPr bwMode="auto">
          <a:xfrm>
            <a:off x="303469" y="1537251"/>
            <a:ext cx="3126579" cy="302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37325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age3.slideserve.com/6896977/was-the-wizard-of-oz-a-populist-allegory-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910" y="203077"/>
            <a:ext cx="7994512" cy="599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7962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340" y="384314"/>
            <a:ext cx="10396882" cy="1151965"/>
          </a:xfrm>
        </p:spPr>
        <p:txBody>
          <a:bodyPr/>
          <a:lstStyle/>
          <a:p>
            <a:r>
              <a:rPr lang="en-US" dirty="0" smtClean="0"/>
              <a:t>Grover </a:t>
            </a:r>
            <a:r>
              <a:rPr lang="en-US" dirty="0" err="1" smtClean="0"/>
              <a:t>cleveland</a:t>
            </a:r>
            <a:endParaRPr lang="en-US" dirty="0"/>
          </a:p>
        </p:txBody>
      </p:sp>
      <p:sp>
        <p:nvSpPr>
          <p:cNvPr id="3" name="Content Placeholder 2"/>
          <p:cNvSpPr>
            <a:spLocks noGrp="1"/>
          </p:cNvSpPr>
          <p:nvPr>
            <p:ph sz="quarter" idx="13"/>
          </p:nvPr>
        </p:nvSpPr>
        <p:spPr>
          <a:xfrm>
            <a:off x="4896678" y="1596887"/>
            <a:ext cx="5189916" cy="2876551"/>
          </a:xfrm>
        </p:spPr>
        <p:txBody>
          <a:bodyPr>
            <a:normAutofit/>
          </a:bodyPr>
          <a:lstStyle/>
          <a:p>
            <a:r>
              <a:rPr lang="en-US" sz="2400" cap="none" dirty="0" smtClean="0">
                <a:latin typeface="Calibri" panose="020F0502020204030204" pitchFamily="34" charset="0"/>
              </a:rPr>
              <a:t>Grover </a:t>
            </a:r>
            <a:r>
              <a:rPr lang="en-US" sz="2400" cap="none" dirty="0">
                <a:latin typeface="Calibri" panose="020F0502020204030204" pitchFamily="34" charset="0"/>
              </a:rPr>
              <a:t>C</a:t>
            </a:r>
            <a:r>
              <a:rPr lang="en-US" sz="2400" cap="none" dirty="0" smtClean="0">
                <a:latin typeface="Calibri" panose="020F0502020204030204" pitchFamily="34" charset="0"/>
              </a:rPr>
              <a:t>leveland was a politician and lawyer who was the 22nd and 24th President of the United States, the </a:t>
            </a:r>
            <a:r>
              <a:rPr lang="en-US" sz="2400" u="sng" cap="none" dirty="0" smtClean="0">
                <a:latin typeface="Calibri" panose="020F0502020204030204" pitchFamily="34" charset="0"/>
              </a:rPr>
              <a:t>only president in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a:t>
            </a:r>
            <a:r>
              <a:rPr lang="en-US" sz="2400" u="sng" cap="none" dirty="0">
                <a:latin typeface="Calibri" panose="020F0502020204030204" pitchFamily="34" charset="0"/>
              </a:rPr>
              <a:t>H</a:t>
            </a:r>
            <a:r>
              <a:rPr lang="en-US" sz="2400" u="sng" cap="none" dirty="0" smtClean="0">
                <a:latin typeface="Calibri" panose="020F0502020204030204" pitchFamily="34" charset="0"/>
              </a:rPr>
              <a:t>istory to serve two non-consecutive terms in office.</a:t>
            </a:r>
            <a:endParaRPr lang="en-US" sz="2400" u="sng" cap="none" dirty="0">
              <a:latin typeface="Calibri" panose="020F0502020204030204" pitchFamily="34" charset="0"/>
            </a:endParaRPr>
          </a:p>
        </p:txBody>
      </p:sp>
      <p:pic>
        <p:nvPicPr>
          <p:cNvPr id="21506" name="Picture 2" descr="Image result for grover clev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443" y="609598"/>
            <a:ext cx="3339897" cy="45847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p:cNvSpPr>
            <a:spLocks noGrp="1"/>
          </p:cNvSpPr>
          <p:nvPr>
            <p:ph type="title" idx="4294967295"/>
          </p:nvPr>
        </p:nvSpPr>
        <p:spPr>
          <a:xfrm>
            <a:off x="596348" y="-119270"/>
            <a:ext cx="10972800" cy="1143000"/>
          </a:xfrm>
        </p:spPr>
        <p:txBody>
          <a:bodyPr/>
          <a:lstStyle/>
          <a:p>
            <a:r>
              <a:rPr lang="en-US" altLang="en-US" dirty="0" smtClean="0"/>
              <a:t>The National Grange</a:t>
            </a:r>
          </a:p>
        </p:txBody>
      </p:sp>
      <p:sp>
        <p:nvSpPr>
          <p:cNvPr id="59395" name="TextBox 2"/>
          <p:cNvSpPr txBox="1">
            <a:spLocks noChangeArrowheads="1"/>
          </p:cNvSpPr>
          <p:nvPr/>
        </p:nvSpPr>
        <p:spPr bwMode="auto">
          <a:xfrm>
            <a:off x="203199" y="908839"/>
            <a:ext cx="68867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2800" u="sng" dirty="0"/>
              <a:t>Farmers began to organize themselves just as the unions had in the cities. </a:t>
            </a:r>
          </a:p>
          <a:p>
            <a:pPr eaLnBrk="1" hangingPunct="1">
              <a:spcBef>
                <a:spcPct val="0"/>
              </a:spcBef>
            </a:pPr>
            <a:endParaRPr lang="en-US" altLang="en-US" sz="2800" u="sng" dirty="0"/>
          </a:p>
          <a:p>
            <a:pPr eaLnBrk="1" hangingPunct="1">
              <a:spcBef>
                <a:spcPct val="0"/>
              </a:spcBef>
            </a:pPr>
            <a:r>
              <a:rPr lang="en-US" altLang="en-US" sz="2800" u="sng" dirty="0"/>
              <a:t>The Grange started as a social group but grew into an emergency relief group to help struggling farmers.</a:t>
            </a:r>
          </a:p>
          <a:p>
            <a:pPr eaLnBrk="1" hangingPunct="1">
              <a:spcBef>
                <a:spcPct val="0"/>
              </a:spcBef>
            </a:pPr>
            <a:endParaRPr lang="en-US" altLang="en-US" sz="2800" u="sng" dirty="0"/>
          </a:p>
          <a:p>
            <a:pPr eaLnBrk="1" hangingPunct="1">
              <a:spcBef>
                <a:spcPct val="0"/>
              </a:spcBef>
            </a:pPr>
            <a:r>
              <a:rPr lang="en-US" altLang="en-US" sz="2800" dirty="0"/>
              <a:t>As the success of the Grange became clear other groups began to form such as the </a:t>
            </a:r>
            <a:r>
              <a:rPr lang="en-US" altLang="en-US" sz="2800" u="sng" dirty="0"/>
              <a:t>Farmer’s Alliance</a:t>
            </a:r>
            <a:r>
              <a:rPr lang="en-US" altLang="en-US" sz="2800" dirty="0"/>
              <a:t>.</a:t>
            </a:r>
          </a:p>
          <a:p>
            <a:pPr eaLnBrk="1" hangingPunct="1">
              <a:spcBef>
                <a:spcPct val="0"/>
              </a:spcBef>
            </a:pPr>
            <a:endParaRPr lang="en-US" altLang="en-US" sz="2800" dirty="0"/>
          </a:p>
          <a:p>
            <a:pPr eaLnBrk="1" hangingPunct="1">
              <a:spcBef>
                <a:spcPct val="0"/>
              </a:spcBef>
              <a:buFontTx/>
              <a:buNone/>
            </a:pPr>
            <a:endParaRPr lang="en-US" altLang="en-US" sz="2800" dirty="0"/>
          </a:p>
        </p:txBody>
      </p:sp>
      <p:pic>
        <p:nvPicPr>
          <p:cNvPr id="7170" name="Picture 2" descr="http://www.stampsbook.org/images/stamps/United-stamp9693g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332" y="482047"/>
            <a:ext cx="3000375"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5957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31" y="0"/>
            <a:ext cx="10396882" cy="1151965"/>
          </a:xfrm>
        </p:spPr>
        <p:txBody>
          <a:bodyPr/>
          <a:lstStyle/>
          <a:p>
            <a:r>
              <a:rPr lang="en-US" dirty="0" smtClean="0"/>
              <a:t>Farmer’s alliance</a:t>
            </a:r>
            <a:endParaRPr lang="en-US" dirty="0"/>
          </a:p>
        </p:txBody>
      </p:sp>
      <p:sp>
        <p:nvSpPr>
          <p:cNvPr id="3" name="Content Placeholder 2"/>
          <p:cNvSpPr>
            <a:spLocks noGrp="1"/>
          </p:cNvSpPr>
          <p:nvPr>
            <p:ph sz="quarter" idx="13"/>
          </p:nvPr>
        </p:nvSpPr>
        <p:spPr>
          <a:xfrm>
            <a:off x="6556514" y="1272209"/>
            <a:ext cx="5078896" cy="3519281"/>
          </a:xfrm>
        </p:spPr>
        <p:txBody>
          <a:bodyPr>
            <a:noAutofit/>
          </a:bodyPr>
          <a:lstStyle/>
          <a:p>
            <a:r>
              <a:rPr lang="en-US" sz="2400" u="sng" cap="none" dirty="0" smtClean="0">
                <a:latin typeface="Calibri" panose="020F0502020204030204" pitchFamily="34" charset="0"/>
              </a:rPr>
              <a:t>The </a:t>
            </a:r>
            <a:r>
              <a:rPr lang="en-US" sz="2400" b="1" u="sng" cap="none" dirty="0" smtClean="0">
                <a:latin typeface="Calibri" panose="020F0502020204030204" pitchFamily="34" charset="0"/>
              </a:rPr>
              <a:t>farmers alliance</a:t>
            </a:r>
            <a:r>
              <a:rPr lang="en-US" sz="2400" u="sng" cap="none" dirty="0" smtClean="0">
                <a:latin typeface="Calibri" panose="020F0502020204030204" pitchFamily="34" charset="0"/>
              </a:rPr>
              <a:t> was an organized agrarian connected in the west economic movement among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a:t>
            </a:r>
            <a:r>
              <a:rPr lang="en-US" sz="2400" b="1" u="sng" cap="none" dirty="0" smtClean="0">
                <a:latin typeface="Calibri" panose="020F0502020204030204" pitchFamily="34" charset="0"/>
              </a:rPr>
              <a:t>farmers</a:t>
            </a:r>
            <a:r>
              <a:rPr lang="en-US" sz="2400" cap="none" dirty="0" smtClean="0">
                <a:latin typeface="Calibri" panose="020F0502020204030204" pitchFamily="34" charset="0"/>
              </a:rPr>
              <a:t> that developed and flourished ca. 1875.</a:t>
            </a:r>
          </a:p>
          <a:p>
            <a:r>
              <a:rPr lang="en-US" sz="2400" cap="none" dirty="0" smtClean="0">
                <a:latin typeface="Calibri" panose="020F0502020204030204" pitchFamily="34" charset="0"/>
              </a:rPr>
              <a:t>One of the goals of the organization was </a:t>
            </a:r>
            <a:r>
              <a:rPr lang="en-US" sz="2400" u="sng" cap="none" dirty="0" smtClean="0">
                <a:latin typeface="Calibri" panose="020F0502020204030204" pitchFamily="34" charset="0"/>
              </a:rPr>
              <a:t>to end </a:t>
            </a:r>
            <a:r>
              <a:rPr lang="en-US" sz="2400" cap="none" dirty="0" smtClean="0">
                <a:latin typeface="Calibri" panose="020F0502020204030204" pitchFamily="34" charset="0"/>
              </a:rPr>
              <a:t>the adverse effects of the </a:t>
            </a:r>
            <a:r>
              <a:rPr lang="en-US" sz="2400" u="sng" cap="none" dirty="0" smtClean="0">
                <a:latin typeface="Calibri" panose="020F0502020204030204" pitchFamily="34" charset="0"/>
              </a:rPr>
              <a:t>crop-lien system </a:t>
            </a:r>
            <a:r>
              <a:rPr lang="en-US" sz="2400" cap="none" dirty="0" smtClean="0">
                <a:latin typeface="Calibri" panose="020F0502020204030204" pitchFamily="34" charset="0"/>
              </a:rPr>
              <a:t>on farmers in the period following the Civil War. </a:t>
            </a:r>
            <a:endParaRPr lang="en-US" sz="2400" cap="none" dirty="0">
              <a:latin typeface="Calibri" panose="020F0502020204030204" pitchFamily="34" charset="0"/>
            </a:endParaRPr>
          </a:p>
        </p:txBody>
      </p:sp>
      <p:pic>
        <p:nvPicPr>
          <p:cNvPr id="13314" name="Picture 2" descr="Image result for Farmers alliance g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53" y="1099930"/>
            <a:ext cx="5484486" cy="431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6" y="0"/>
            <a:ext cx="10396882" cy="1151965"/>
          </a:xfrm>
        </p:spPr>
        <p:txBody>
          <a:bodyPr/>
          <a:lstStyle/>
          <a:p>
            <a:r>
              <a:rPr lang="en-US" dirty="0" smtClean="0"/>
              <a:t>Coxey’s army</a:t>
            </a:r>
            <a:endParaRPr lang="en-US" dirty="0"/>
          </a:p>
        </p:txBody>
      </p:sp>
      <p:sp>
        <p:nvSpPr>
          <p:cNvPr id="3" name="Content Placeholder 2"/>
          <p:cNvSpPr>
            <a:spLocks noGrp="1"/>
          </p:cNvSpPr>
          <p:nvPr>
            <p:ph sz="quarter" idx="13"/>
          </p:nvPr>
        </p:nvSpPr>
        <p:spPr>
          <a:xfrm>
            <a:off x="447261" y="1005887"/>
            <a:ext cx="6152322" cy="4392648"/>
          </a:xfrm>
        </p:spPr>
        <p:txBody>
          <a:bodyPr>
            <a:noAutofit/>
          </a:bodyPr>
          <a:lstStyle/>
          <a:p>
            <a:r>
              <a:rPr lang="en-US" sz="2800" b="1" cap="none" dirty="0" smtClean="0">
                <a:latin typeface="Calibri" panose="020F0502020204030204" pitchFamily="34" charset="0"/>
              </a:rPr>
              <a:t>Coxey's Army</a:t>
            </a:r>
            <a:r>
              <a:rPr lang="en-US" sz="2800" cap="none" dirty="0" smtClean="0">
                <a:latin typeface="Calibri" panose="020F0502020204030204" pitchFamily="34" charset="0"/>
              </a:rPr>
              <a:t> was a </a:t>
            </a:r>
            <a:r>
              <a:rPr lang="en-US" sz="2800" u="sng" cap="none" dirty="0" smtClean="0">
                <a:latin typeface="Calibri" panose="020F0502020204030204" pitchFamily="34" charset="0"/>
              </a:rPr>
              <a:t>protest march by unemployed workers from the United </a:t>
            </a:r>
            <a:r>
              <a:rPr lang="en-US" sz="2800" u="sng" cap="none" dirty="0">
                <a:latin typeface="Calibri" panose="020F0502020204030204" pitchFamily="34" charset="0"/>
              </a:rPr>
              <a:t>S</a:t>
            </a:r>
            <a:r>
              <a:rPr lang="en-US" sz="2800" u="sng" cap="none" dirty="0" smtClean="0">
                <a:latin typeface="Calibri" panose="020F0502020204030204" pitchFamily="34" charset="0"/>
              </a:rPr>
              <a:t>tates, led by </a:t>
            </a:r>
            <a:r>
              <a:rPr lang="en-US" sz="2800" u="sng" cap="none" dirty="0">
                <a:latin typeface="Calibri" panose="020F0502020204030204" pitchFamily="34" charset="0"/>
              </a:rPr>
              <a:t>O</a:t>
            </a:r>
            <a:r>
              <a:rPr lang="en-US" sz="2800" u="sng" cap="none" dirty="0" smtClean="0">
                <a:latin typeface="Calibri" panose="020F0502020204030204" pitchFamily="34" charset="0"/>
              </a:rPr>
              <a:t>hio businessman </a:t>
            </a:r>
            <a:r>
              <a:rPr lang="en-US" sz="2800" u="sng" cap="none" dirty="0">
                <a:latin typeface="Calibri" panose="020F0502020204030204" pitchFamily="34" charset="0"/>
              </a:rPr>
              <a:t>J</a:t>
            </a:r>
            <a:r>
              <a:rPr lang="en-US" sz="2800" u="sng" cap="none" dirty="0" smtClean="0">
                <a:latin typeface="Calibri" panose="020F0502020204030204" pitchFamily="34" charset="0"/>
              </a:rPr>
              <a:t>acob </a:t>
            </a:r>
            <a:r>
              <a:rPr lang="en-US" sz="2800" b="1" u="sng" cap="none" dirty="0">
                <a:latin typeface="Calibri" panose="020F0502020204030204" pitchFamily="34" charset="0"/>
              </a:rPr>
              <a:t>C</a:t>
            </a:r>
            <a:r>
              <a:rPr lang="en-US" sz="2800" b="1" u="sng" cap="none" dirty="0" smtClean="0">
                <a:latin typeface="Calibri" panose="020F0502020204030204" pitchFamily="34" charset="0"/>
              </a:rPr>
              <a:t>oxey</a:t>
            </a:r>
            <a:r>
              <a:rPr lang="en-US" sz="2800" u="sng" cap="none" dirty="0" smtClean="0">
                <a:latin typeface="Calibri" panose="020F0502020204030204" pitchFamily="34" charset="0"/>
              </a:rPr>
              <a:t>. </a:t>
            </a:r>
          </a:p>
          <a:p>
            <a:r>
              <a:rPr lang="en-US" sz="2800" u="sng" cap="none" dirty="0" smtClean="0">
                <a:latin typeface="Calibri" panose="020F0502020204030204" pitchFamily="34" charset="0"/>
              </a:rPr>
              <a:t>They marched on </a:t>
            </a:r>
            <a:r>
              <a:rPr lang="en-US" sz="2800" u="sng" cap="none" dirty="0">
                <a:latin typeface="Calibri" panose="020F0502020204030204" pitchFamily="34" charset="0"/>
              </a:rPr>
              <a:t>W</a:t>
            </a:r>
            <a:r>
              <a:rPr lang="en-US" sz="2800" u="sng" cap="none" dirty="0" smtClean="0">
                <a:latin typeface="Calibri" panose="020F0502020204030204" pitchFamily="34" charset="0"/>
              </a:rPr>
              <a:t>ashington D.C</a:t>
            </a:r>
            <a:r>
              <a:rPr lang="en-US" sz="2800" cap="none" dirty="0" smtClean="0">
                <a:latin typeface="Calibri" panose="020F0502020204030204" pitchFamily="34" charset="0"/>
              </a:rPr>
              <a:t>. In 1894, the second year of a four-year economic depression that was the worst in United </a:t>
            </a:r>
            <a:r>
              <a:rPr lang="en-US" sz="2800" cap="none" dirty="0">
                <a:latin typeface="Calibri" panose="020F0502020204030204" pitchFamily="34" charset="0"/>
              </a:rPr>
              <a:t>S</a:t>
            </a:r>
            <a:r>
              <a:rPr lang="en-US" sz="2800" cap="none" dirty="0" smtClean="0">
                <a:latin typeface="Calibri" panose="020F0502020204030204" pitchFamily="34" charset="0"/>
              </a:rPr>
              <a:t>tates history to that time.</a:t>
            </a:r>
            <a:endParaRPr lang="en-US" sz="2800" cap="none" dirty="0">
              <a:latin typeface="Calibri" panose="020F0502020204030204" pitchFamily="34" charset="0"/>
            </a:endParaRPr>
          </a:p>
        </p:txBody>
      </p:sp>
      <p:pic>
        <p:nvPicPr>
          <p:cNvPr id="14338" name="Picture 2" descr="Image result for coxey's ar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458" y="291548"/>
            <a:ext cx="3313030" cy="5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4" y="25683"/>
            <a:ext cx="10396882" cy="1151965"/>
          </a:xfrm>
        </p:spPr>
        <p:txBody>
          <a:bodyPr/>
          <a:lstStyle/>
          <a:p>
            <a:r>
              <a:rPr lang="en-US" dirty="0" smtClean="0"/>
              <a:t>Cross of gold</a:t>
            </a:r>
            <a:endParaRPr lang="en-US" dirty="0"/>
          </a:p>
        </p:txBody>
      </p:sp>
      <p:sp>
        <p:nvSpPr>
          <p:cNvPr id="3" name="Content Placeholder 2"/>
          <p:cNvSpPr>
            <a:spLocks noGrp="1"/>
          </p:cNvSpPr>
          <p:nvPr>
            <p:ph sz="quarter" idx="13"/>
          </p:nvPr>
        </p:nvSpPr>
        <p:spPr>
          <a:xfrm>
            <a:off x="6321287" y="556592"/>
            <a:ext cx="4759220" cy="4817994"/>
          </a:xfrm>
        </p:spPr>
        <p:txBody>
          <a:bodyPr>
            <a:normAutofit/>
          </a:bodyPr>
          <a:lstStyle/>
          <a:p>
            <a:r>
              <a:rPr lang="en-US" sz="2400" u="sng" cap="none" dirty="0" smtClean="0">
                <a:latin typeface="Calibri" panose="020F0502020204030204" pitchFamily="34" charset="0"/>
              </a:rPr>
              <a:t>The </a:t>
            </a:r>
            <a:r>
              <a:rPr lang="en-US" sz="2400" b="1" u="sng" cap="none" dirty="0">
                <a:latin typeface="Calibri" panose="020F0502020204030204" pitchFamily="34" charset="0"/>
              </a:rPr>
              <a:t>C</a:t>
            </a:r>
            <a:r>
              <a:rPr lang="en-US" sz="2400" b="1" u="sng" cap="none" dirty="0" smtClean="0">
                <a:latin typeface="Calibri" panose="020F0502020204030204" pitchFamily="34" charset="0"/>
              </a:rPr>
              <a:t>ross of Gold</a:t>
            </a:r>
            <a:r>
              <a:rPr lang="en-US" sz="2400" u="sng" cap="none" dirty="0" smtClean="0">
                <a:latin typeface="Calibri" panose="020F0502020204030204" pitchFamily="34" charset="0"/>
              </a:rPr>
              <a:t> speech was delivered by </a:t>
            </a:r>
            <a:r>
              <a:rPr lang="en-US" sz="2400" u="sng" cap="none" dirty="0">
                <a:latin typeface="Calibri" panose="020F0502020204030204" pitchFamily="34" charset="0"/>
              </a:rPr>
              <a:t>W</a:t>
            </a:r>
            <a:r>
              <a:rPr lang="en-US" sz="2400" u="sng" cap="none" dirty="0" smtClean="0">
                <a:latin typeface="Calibri" panose="020F0502020204030204" pitchFamily="34" charset="0"/>
              </a:rPr>
              <a:t>illiam </a:t>
            </a:r>
            <a:r>
              <a:rPr lang="en-US" sz="2400" u="sng" cap="none" dirty="0">
                <a:latin typeface="Calibri" panose="020F0502020204030204" pitchFamily="34" charset="0"/>
              </a:rPr>
              <a:t>J</a:t>
            </a:r>
            <a:r>
              <a:rPr lang="en-US" sz="2400" u="sng" cap="none" dirty="0" smtClean="0">
                <a:latin typeface="Calibri" panose="020F0502020204030204" pitchFamily="34" charset="0"/>
              </a:rPr>
              <a:t>ennings </a:t>
            </a:r>
            <a:r>
              <a:rPr lang="en-US" sz="2400" u="sng" cap="none" dirty="0">
                <a:latin typeface="Calibri" panose="020F0502020204030204" pitchFamily="34" charset="0"/>
              </a:rPr>
              <a:t>B</a:t>
            </a:r>
            <a:r>
              <a:rPr lang="en-US" sz="2400" u="sng" cap="none" dirty="0" smtClean="0">
                <a:latin typeface="Calibri" panose="020F0502020204030204" pitchFamily="34" charset="0"/>
              </a:rPr>
              <a:t>ryan, a former United </a:t>
            </a:r>
            <a:r>
              <a:rPr lang="en-US" sz="2400" u="sng" cap="none" dirty="0">
                <a:latin typeface="Calibri" panose="020F0502020204030204" pitchFamily="34" charset="0"/>
              </a:rPr>
              <a:t>S</a:t>
            </a:r>
            <a:r>
              <a:rPr lang="en-US" sz="2400" u="sng" cap="none" dirty="0" smtClean="0">
                <a:latin typeface="Calibri" panose="020F0502020204030204" pitchFamily="34" charset="0"/>
              </a:rPr>
              <a:t>tates representative from </a:t>
            </a:r>
            <a:r>
              <a:rPr lang="en-US" sz="2400" u="sng" cap="none" dirty="0">
                <a:latin typeface="Calibri" panose="020F0502020204030204" pitchFamily="34" charset="0"/>
              </a:rPr>
              <a:t>N</a:t>
            </a:r>
            <a:r>
              <a:rPr lang="en-US" sz="2400" u="sng" cap="none" dirty="0" smtClean="0">
                <a:latin typeface="Calibri" panose="020F0502020204030204" pitchFamily="34" charset="0"/>
              </a:rPr>
              <a:t>ebraska, at the Democratic </a:t>
            </a:r>
            <a:r>
              <a:rPr lang="en-US" sz="2400" u="sng" cap="none" dirty="0">
                <a:latin typeface="Calibri" panose="020F0502020204030204" pitchFamily="34" charset="0"/>
              </a:rPr>
              <a:t>N</a:t>
            </a:r>
            <a:r>
              <a:rPr lang="en-US" sz="2400" u="sng" cap="none" dirty="0" smtClean="0">
                <a:latin typeface="Calibri" panose="020F0502020204030204" pitchFamily="34" charset="0"/>
              </a:rPr>
              <a:t>ational Convention</a:t>
            </a:r>
            <a:r>
              <a:rPr lang="en-US" sz="2400" cap="none" dirty="0" smtClean="0">
                <a:latin typeface="Calibri" panose="020F0502020204030204" pitchFamily="34" charset="0"/>
              </a:rPr>
              <a:t> in </a:t>
            </a:r>
            <a:r>
              <a:rPr lang="en-US" sz="2400" cap="none" dirty="0">
                <a:latin typeface="Calibri" panose="020F0502020204030204" pitchFamily="34" charset="0"/>
              </a:rPr>
              <a:t>C</a:t>
            </a:r>
            <a:r>
              <a:rPr lang="en-US" sz="2400" cap="none" dirty="0" smtClean="0">
                <a:latin typeface="Calibri" panose="020F0502020204030204" pitchFamily="34" charset="0"/>
              </a:rPr>
              <a:t>hicago on </a:t>
            </a:r>
            <a:r>
              <a:rPr lang="en-US" sz="2400" cap="none" dirty="0">
                <a:latin typeface="Calibri" panose="020F0502020204030204" pitchFamily="34" charset="0"/>
              </a:rPr>
              <a:t>J</a:t>
            </a:r>
            <a:r>
              <a:rPr lang="en-US" sz="2400" cap="none" dirty="0" smtClean="0">
                <a:latin typeface="Calibri" panose="020F0502020204030204" pitchFamily="34" charset="0"/>
              </a:rPr>
              <a:t>uly 9, 1896. In the address, </a:t>
            </a:r>
            <a:r>
              <a:rPr lang="en-US" sz="2400" cap="none" dirty="0">
                <a:latin typeface="Calibri" panose="020F0502020204030204" pitchFamily="34" charset="0"/>
              </a:rPr>
              <a:t>B</a:t>
            </a:r>
            <a:r>
              <a:rPr lang="en-US" sz="2400" cap="none" dirty="0" smtClean="0">
                <a:latin typeface="Calibri" panose="020F0502020204030204" pitchFamily="34" charset="0"/>
              </a:rPr>
              <a:t>ryan supported </a:t>
            </a:r>
            <a:r>
              <a:rPr lang="en-US" sz="2400" u="sng" cap="none" dirty="0" smtClean="0">
                <a:latin typeface="Calibri" panose="020F0502020204030204" pitchFamily="34" charset="0"/>
              </a:rPr>
              <a:t>bimetallism </a:t>
            </a:r>
            <a:r>
              <a:rPr lang="en-US" sz="2400" cap="none" dirty="0" smtClean="0">
                <a:latin typeface="Calibri" panose="020F0502020204030204" pitchFamily="34" charset="0"/>
              </a:rPr>
              <a:t>or "free silver", which he believed would bring the nation prosperity.</a:t>
            </a:r>
            <a:endParaRPr lang="en-US" sz="2400" cap="none" dirty="0">
              <a:latin typeface="Calibri" panose="020F0502020204030204" pitchFamily="34" charset="0"/>
            </a:endParaRPr>
          </a:p>
        </p:txBody>
      </p:sp>
      <p:pic>
        <p:nvPicPr>
          <p:cNvPr id="15364" name="Picture 4" descr="Image result for cross of gold"/>
          <p:cNvPicPr>
            <a:picLocks noChangeAspect="1" noChangeArrowheads="1"/>
          </p:cNvPicPr>
          <p:nvPr/>
        </p:nvPicPr>
        <p:blipFill rotWithShape="1">
          <a:blip r:embed="rId2">
            <a:extLst>
              <a:ext uri="{28A0092B-C50C-407E-A947-70E740481C1C}">
                <a14:useLocalDpi xmlns:a14="http://schemas.microsoft.com/office/drawing/2010/main" val="0"/>
              </a:ext>
            </a:extLst>
          </a:blip>
          <a:srcRect l="10981" t="12819" r="12819"/>
          <a:stretch/>
        </p:blipFill>
        <p:spPr bwMode="auto">
          <a:xfrm>
            <a:off x="1073424" y="1177648"/>
            <a:ext cx="4174437" cy="477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208"/>
            <a:ext cx="10396882" cy="1151965"/>
          </a:xfrm>
        </p:spPr>
        <p:txBody>
          <a:bodyPr/>
          <a:lstStyle/>
          <a:p>
            <a:r>
              <a:rPr lang="en-US" dirty="0" smtClean="0"/>
              <a:t>The environment</a:t>
            </a:r>
            <a:endParaRPr lang="en-US" dirty="0"/>
          </a:p>
        </p:txBody>
      </p:sp>
      <p:sp>
        <p:nvSpPr>
          <p:cNvPr id="3" name="Content Placeholder 2"/>
          <p:cNvSpPr>
            <a:spLocks noGrp="1"/>
          </p:cNvSpPr>
          <p:nvPr>
            <p:ph sz="quarter" idx="13"/>
          </p:nvPr>
        </p:nvSpPr>
        <p:spPr>
          <a:xfrm>
            <a:off x="98726" y="1139687"/>
            <a:ext cx="3929936" cy="4587772"/>
          </a:xfrm>
        </p:spPr>
        <p:txBody>
          <a:bodyPr>
            <a:normAutofit lnSpcReduction="10000"/>
          </a:bodyPr>
          <a:lstStyle/>
          <a:p>
            <a:r>
              <a:rPr lang="en-US" sz="2400" u="sng" cap="none" dirty="0" smtClean="0">
                <a:latin typeface="Calibri" panose="020F0502020204030204" pitchFamily="34" charset="0"/>
              </a:rPr>
              <a:t>Theodore </a:t>
            </a:r>
            <a:r>
              <a:rPr lang="en-US" sz="2400" u="sng" cap="none" dirty="0">
                <a:latin typeface="Calibri" panose="020F0502020204030204" pitchFamily="34" charset="0"/>
              </a:rPr>
              <a:t>R</a:t>
            </a:r>
            <a:r>
              <a:rPr lang="en-US" sz="2400" u="sng" cap="none" dirty="0" smtClean="0">
                <a:latin typeface="Calibri" panose="020F0502020204030204" pitchFamily="34" charset="0"/>
              </a:rPr>
              <a:t>oosevelt </a:t>
            </a:r>
            <a:r>
              <a:rPr lang="en-US" sz="2400" cap="none" dirty="0" smtClean="0">
                <a:latin typeface="Calibri" panose="020F0502020204030204" pitchFamily="34" charset="0"/>
              </a:rPr>
              <a:t>is often considered the </a:t>
            </a:r>
            <a:r>
              <a:rPr lang="en-US" sz="2400" u="sng" cap="none" dirty="0" smtClean="0">
                <a:latin typeface="Calibri" panose="020F0502020204030204" pitchFamily="34" charset="0"/>
              </a:rPr>
              <a:t>"conservationist president." </a:t>
            </a:r>
          </a:p>
          <a:p>
            <a:r>
              <a:rPr lang="en-US" sz="2400" cap="none" dirty="0" smtClean="0">
                <a:latin typeface="Calibri" panose="020F0502020204030204" pitchFamily="34" charset="0"/>
              </a:rPr>
              <a:t>Conservation increasingly became one of </a:t>
            </a:r>
            <a:r>
              <a:rPr lang="en-US" sz="2400" cap="none" dirty="0">
                <a:latin typeface="Calibri" panose="020F0502020204030204" pitchFamily="34" charset="0"/>
              </a:rPr>
              <a:t>R</a:t>
            </a:r>
            <a:r>
              <a:rPr lang="en-US" sz="2400" cap="none" dirty="0" smtClean="0">
                <a:latin typeface="Calibri" panose="020F0502020204030204" pitchFamily="34" charset="0"/>
              </a:rPr>
              <a:t>oosevelt's main concerns. </a:t>
            </a:r>
          </a:p>
          <a:p>
            <a:r>
              <a:rPr lang="en-US" sz="2400" cap="none" dirty="0" smtClean="0">
                <a:latin typeface="Calibri" panose="020F0502020204030204" pitchFamily="34" charset="0"/>
              </a:rPr>
              <a:t>After becoming president in 1901, </a:t>
            </a:r>
            <a:r>
              <a:rPr lang="en-US" sz="2400" cap="none" dirty="0">
                <a:latin typeface="Calibri" panose="020F0502020204030204" pitchFamily="34" charset="0"/>
              </a:rPr>
              <a:t>R</a:t>
            </a:r>
            <a:r>
              <a:rPr lang="en-US" sz="2400" cap="none" dirty="0" smtClean="0">
                <a:latin typeface="Calibri" panose="020F0502020204030204" pitchFamily="34" charset="0"/>
              </a:rPr>
              <a:t>oosevelt used his authority </a:t>
            </a:r>
            <a:r>
              <a:rPr lang="en-US" sz="2400" u="sng" cap="none" dirty="0" smtClean="0">
                <a:latin typeface="Calibri" panose="020F0502020204030204" pitchFamily="34" charset="0"/>
              </a:rPr>
              <a:t>to protect wildlife and public lands.</a:t>
            </a:r>
            <a:endParaRPr lang="en-US" sz="2400" u="sng" cap="none" dirty="0">
              <a:latin typeface="Calibri" panose="020F0502020204030204" pitchFamily="34" charset="0"/>
            </a:endParaRPr>
          </a:p>
        </p:txBody>
      </p:sp>
      <p:pic>
        <p:nvPicPr>
          <p:cNvPr id="16386" name="Picture 2" descr="Image result for roosevelt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212" y="225287"/>
            <a:ext cx="2400708" cy="2902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3009" y="225287"/>
            <a:ext cx="3585032" cy="4708981"/>
          </a:xfrm>
          <a:prstGeom prst="rect">
            <a:avLst/>
          </a:prstGeom>
          <a:noFill/>
        </p:spPr>
        <p:txBody>
          <a:bodyPr wrap="square" rtlCol="0">
            <a:spAutoFit/>
          </a:bodyPr>
          <a:lstStyle/>
          <a:p>
            <a:pPr marL="285750" indent="-285750">
              <a:buFont typeface="Wingdings" panose="05000000000000000000" pitchFamily="2" charset="2"/>
              <a:buChar char="§"/>
            </a:pPr>
            <a:r>
              <a:rPr lang="en-US" sz="2000" dirty="0" smtClean="0">
                <a:latin typeface="Calibri" panose="020F0502020204030204" pitchFamily="34" charset="0"/>
              </a:rPr>
              <a:t>He created the United States Forest Service  </a:t>
            </a:r>
            <a:endParaRPr lang="en-US" sz="2000" dirty="0">
              <a:latin typeface="Calibri" panose="020F0502020204030204" pitchFamily="34" charset="0"/>
            </a:endParaRPr>
          </a:p>
          <a:p>
            <a:pPr marL="285750" indent="-285750">
              <a:buFont typeface="Wingdings" panose="05000000000000000000" pitchFamily="2" charset="2"/>
              <a:buChar char="§"/>
            </a:pPr>
            <a:r>
              <a:rPr lang="en-US" sz="2000" dirty="0" smtClean="0">
                <a:latin typeface="Calibri" panose="020F0502020204030204" pitchFamily="34" charset="0"/>
              </a:rPr>
              <a:t>Established </a:t>
            </a:r>
            <a:r>
              <a:rPr lang="en-US" sz="2000" dirty="0">
                <a:latin typeface="Calibri" panose="020F0502020204030204" pitchFamily="34" charset="0"/>
              </a:rPr>
              <a:t>150 national </a:t>
            </a:r>
            <a:r>
              <a:rPr lang="en-US" sz="2000" dirty="0" smtClean="0">
                <a:latin typeface="Calibri" panose="020F0502020204030204" pitchFamily="34" charset="0"/>
              </a:rPr>
              <a:t>forests</a:t>
            </a:r>
          </a:p>
          <a:p>
            <a:pPr marL="285750" indent="-285750">
              <a:buFont typeface="Wingdings" panose="05000000000000000000" pitchFamily="2" charset="2"/>
              <a:buChar char="§"/>
            </a:pPr>
            <a:r>
              <a:rPr lang="en-US" sz="2000" dirty="0" smtClean="0">
                <a:latin typeface="Calibri" panose="020F0502020204030204" pitchFamily="34" charset="0"/>
              </a:rPr>
              <a:t>51 </a:t>
            </a:r>
            <a:r>
              <a:rPr lang="en-US" sz="2000" dirty="0">
                <a:latin typeface="Calibri" panose="020F0502020204030204" pitchFamily="34" charset="0"/>
              </a:rPr>
              <a:t>federal bird </a:t>
            </a:r>
            <a:r>
              <a:rPr lang="en-US" sz="2000" dirty="0" smtClean="0">
                <a:latin typeface="Calibri" panose="020F0502020204030204" pitchFamily="34" charset="0"/>
              </a:rPr>
              <a:t>reserves</a:t>
            </a:r>
          </a:p>
          <a:p>
            <a:pPr marL="285750" indent="-285750">
              <a:buFont typeface="Wingdings" panose="05000000000000000000" pitchFamily="2" charset="2"/>
              <a:buChar char="§"/>
            </a:pPr>
            <a:r>
              <a:rPr lang="en-US" sz="2000" dirty="0" smtClean="0">
                <a:latin typeface="Calibri" panose="020F0502020204030204" pitchFamily="34" charset="0"/>
              </a:rPr>
              <a:t>4 </a:t>
            </a:r>
            <a:r>
              <a:rPr lang="en-US" sz="2000" dirty="0">
                <a:latin typeface="Calibri" panose="020F0502020204030204" pitchFamily="34" charset="0"/>
              </a:rPr>
              <a:t>national game </a:t>
            </a:r>
            <a:r>
              <a:rPr lang="en-US" sz="2000" dirty="0" smtClean="0">
                <a:latin typeface="Calibri" panose="020F0502020204030204" pitchFamily="34" charset="0"/>
              </a:rPr>
              <a:t>preserves</a:t>
            </a:r>
          </a:p>
          <a:p>
            <a:pPr marL="285750" indent="-285750">
              <a:buFont typeface="Wingdings" panose="05000000000000000000" pitchFamily="2" charset="2"/>
              <a:buChar char="§"/>
            </a:pPr>
            <a:r>
              <a:rPr lang="en-US" sz="2000" dirty="0" smtClean="0">
                <a:latin typeface="Calibri" panose="020F0502020204030204" pitchFamily="34" charset="0"/>
              </a:rPr>
              <a:t>5 </a:t>
            </a:r>
            <a:r>
              <a:rPr lang="en-US" sz="2000" dirty="0">
                <a:latin typeface="Calibri" panose="020F0502020204030204" pitchFamily="34" charset="0"/>
              </a:rPr>
              <a:t>national </a:t>
            </a:r>
            <a:r>
              <a:rPr lang="en-US" sz="2000" dirty="0" smtClean="0">
                <a:latin typeface="Calibri" panose="020F0502020204030204" pitchFamily="34" charset="0"/>
              </a:rPr>
              <a:t>parks</a:t>
            </a:r>
            <a:endParaRPr lang="en-US" sz="2000" dirty="0">
              <a:latin typeface="Calibri" panose="020F0502020204030204" pitchFamily="34" charset="0"/>
            </a:endParaRPr>
          </a:p>
          <a:p>
            <a:pPr marL="285750" indent="-285750">
              <a:buFont typeface="Wingdings" panose="05000000000000000000" pitchFamily="2" charset="2"/>
              <a:buChar char="§"/>
            </a:pPr>
            <a:r>
              <a:rPr lang="en-US" sz="2000" dirty="0" smtClean="0">
                <a:latin typeface="Calibri" panose="020F0502020204030204" pitchFamily="34" charset="0"/>
              </a:rPr>
              <a:t>18 </a:t>
            </a:r>
            <a:r>
              <a:rPr lang="en-US" sz="2000" dirty="0">
                <a:latin typeface="Calibri" panose="020F0502020204030204" pitchFamily="34" charset="0"/>
              </a:rPr>
              <a:t>national monuments by enabling the 1906 </a:t>
            </a:r>
            <a:r>
              <a:rPr lang="en-US" sz="2000" dirty="0" smtClean="0">
                <a:latin typeface="Calibri" panose="020F0502020204030204" pitchFamily="34" charset="0"/>
              </a:rPr>
              <a:t>American Antiquities Act</a:t>
            </a:r>
            <a:r>
              <a:rPr lang="en-US" sz="2000" dirty="0">
                <a:latin typeface="Calibri" panose="020F0502020204030204" pitchFamily="34" charset="0"/>
              </a:rPr>
              <a:t>. </a:t>
            </a:r>
            <a:endParaRPr lang="en-US" sz="2000" dirty="0" smtClean="0">
              <a:latin typeface="Calibri" panose="020F0502020204030204" pitchFamily="34" charset="0"/>
            </a:endParaRPr>
          </a:p>
          <a:p>
            <a:endParaRPr lang="en-US" sz="2000" dirty="0">
              <a:latin typeface="Calibri" panose="020F0502020204030204" pitchFamily="34" charset="0"/>
            </a:endParaRPr>
          </a:p>
          <a:p>
            <a:r>
              <a:rPr lang="en-US" sz="2000" dirty="0" smtClean="0">
                <a:latin typeface="Calibri" panose="020F0502020204030204" pitchFamily="34" charset="0"/>
              </a:rPr>
              <a:t>During </a:t>
            </a:r>
            <a:r>
              <a:rPr lang="en-US" sz="2000" dirty="0">
                <a:latin typeface="Calibri" panose="020F0502020204030204" pitchFamily="34" charset="0"/>
              </a:rPr>
              <a:t>his </a:t>
            </a:r>
            <a:r>
              <a:rPr lang="en-US" sz="2000" dirty="0" smtClean="0">
                <a:latin typeface="Calibri" panose="020F0502020204030204" pitchFamily="34" charset="0"/>
              </a:rPr>
              <a:t>presidency, </a:t>
            </a:r>
            <a:r>
              <a:rPr lang="en-US" sz="2000" dirty="0">
                <a:latin typeface="Calibri" panose="020F0502020204030204" pitchFamily="34" charset="0"/>
              </a:rPr>
              <a:t>T</a:t>
            </a:r>
            <a:r>
              <a:rPr lang="en-US" sz="2000" dirty="0" smtClean="0">
                <a:latin typeface="Calibri" panose="020F0502020204030204" pitchFamily="34" charset="0"/>
              </a:rPr>
              <a:t>heodore Roosevelt </a:t>
            </a:r>
            <a:r>
              <a:rPr lang="en-US" sz="2000" dirty="0">
                <a:latin typeface="Calibri" panose="020F0502020204030204" pitchFamily="34" charset="0"/>
              </a:rPr>
              <a:t>protected approximately 230 million acres of public land.</a:t>
            </a:r>
          </a:p>
        </p:txBody>
      </p:sp>
      <p:pic>
        <p:nvPicPr>
          <p:cNvPr id="16388" name="Picture 4" descr="Image result for roosevelt enviro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83" y="3591340"/>
            <a:ext cx="3146516" cy="207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2922" y="132008"/>
            <a:ext cx="10396882" cy="1151965"/>
          </a:xfrm>
        </p:spPr>
        <p:txBody>
          <a:bodyPr/>
          <a:lstStyle/>
          <a:p>
            <a:pPr eaLnBrk="1" hangingPunct="1">
              <a:defRPr/>
            </a:pPr>
            <a:r>
              <a:rPr lang="en-US" altLang="en-US" dirty="0" smtClean="0"/>
              <a:t>Carnegie Steel</a:t>
            </a:r>
          </a:p>
        </p:txBody>
      </p:sp>
      <p:sp>
        <p:nvSpPr>
          <p:cNvPr id="83971" name="Content Placeholder 2"/>
          <p:cNvSpPr>
            <a:spLocks noGrp="1"/>
          </p:cNvSpPr>
          <p:nvPr>
            <p:ph idx="4294967295"/>
          </p:nvPr>
        </p:nvSpPr>
        <p:spPr>
          <a:xfrm>
            <a:off x="332702" y="1064519"/>
            <a:ext cx="7201437" cy="3404449"/>
          </a:xfrm>
        </p:spPr>
        <p:txBody>
          <a:bodyPr>
            <a:noAutofit/>
          </a:bodyPr>
          <a:lstStyle/>
          <a:p>
            <a:pPr eaLnBrk="1" hangingPunct="1"/>
            <a:r>
              <a:rPr lang="en-US" altLang="en-US" sz="2800" u="sng" cap="none" dirty="0" smtClean="0">
                <a:latin typeface="Calibri" panose="020F0502020204030204" pitchFamily="34" charset="0"/>
              </a:rPr>
              <a:t>Andrew </a:t>
            </a:r>
            <a:r>
              <a:rPr lang="en-US" altLang="en-US" sz="2800" u="sng" cap="none" dirty="0">
                <a:latin typeface="Calibri" panose="020F0502020204030204" pitchFamily="34" charset="0"/>
              </a:rPr>
              <a:t>C</a:t>
            </a:r>
            <a:r>
              <a:rPr lang="en-US" altLang="en-US" sz="2800" u="sng" cap="none" dirty="0" smtClean="0">
                <a:latin typeface="Calibri" panose="020F0502020204030204" pitchFamily="34" charset="0"/>
              </a:rPr>
              <a:t>arnegie was born in </a:t>
            </a:r>
            <a:r>
              <a:rPr lang="en-US" altLang="en-US" sz="2800" u="sng" cap="none" dirty="0">
                <a:latin typeface="Calibri" panose="020F0502020204030204" pitchFamily="34" charset="0"/>
              </a:rPr>
              <a:t>S</a:t>
            </a:r>
            <a:r>
              <a:rPr lang="en-US" altLang="en-US" sz="2800" u="sng" cap="none" dirty="0" smtClean="0">
                <a:latin typeface="Calibri" panose="020F0502020204030204" pitchFamily="34" charset="0"/>
              </a:rPr>
              <a:t>cotland and immigrated to the United </a:t>
            </a:r>
            <a:r>
              <a:rPr lang="en-US" altLang="en-US" sz="2800" u="sng" cap="none" dirty="0">
                <a:latin typeface="Calibri" panose="020F0502020204030204" pitchFamily="34" charset="0"/>
              </a:rPr>
              <a:t>S</a:t>
            </a:r>
            <a:r>
              <a:rPr lang="en-US" altLang="en-US" sz="2800" u="sng" cap="none" dirty="0" smtClean="0">
                <a:latin typeface="Calibri" panose="020F0502020204030204" pitchFamily="34" charset="0"/>
              </a:rPr>
              <a:t>tates in 1848</a:t>
            </a:r>
            <a:r>
              <a:rPr lang="en-US" altLang="en-US" sz="2800" cap="none" dirty="0" smtClean="0">
                <a:latin typeface="Calibri" panose="020F0502020204030204" pitchFamily="34" charset="0"/>
              </a:rPr>
              <a:t>.</a:t>
            </a:r>
          </a:p>
          <a:p>
            <a:pPr eaLnBrk="1" hangingPunct="1"/>
            <a:r>
              <a:rPr lang="en-US" altLang="en-US" sz="2800" cap="none" dirty="0" smtClean="0">
                <a:latin typeface="Calibri" panose="020F0502020204030204" pitchFamily="34" charset="0"/>
              </a:rPr>
              <a:t>In began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arnegie </a:t>
            </a:r>
            <a:r>
              <a:rPr lang="en-US" altLang="en-US" sz="2800" cap="none" dirty="0">
                <a:latin typeface="Calibri" panose="020F0502020204030204" pitchFamily="34" charset="0"/>
              </a:rPr>
              <a:t>S</a:t>
            </a:r>
            <a:r>
              <a:rPr lang="en-US" altLang="en-US" sz="2800" cap="none" dirty="0" smtClean="0">
                <a:latin typeface="Calibri" panose="020F0502020204030204" pitchFamily="34" charset="0"/>
              </a:rPr>
              <a:t>teel in 1873.  By 1900 he owned one quarter of all steel production in the U.S.</a:t>
            </a:r>
          </a:p>
          <a:p>
            <a:pPr eaLnBrk="1" hangingPunct="1"/>
            <a:r>
              <a:rPr lang="en-US" altLang="en-US" sz="2800" cap="none" dirty="0" smtClean="0">
                <a:latin typeface="Calibri" panose="020F0502020204030204" pitchFamily="34" charset="0"/>
              </a:rPr>
              <a:t>Carnegie believed in the “</a:t>
            </a:r>
            <a:r>
              <a:rPr lang="en-US" altLang="en-US" sz="2800" u="sng" cap="none" dirty="0">
                <a:latin typeface="Calibri" panose="020F0502020204030204" pitchFamily="34" charset="0"/>
              </a:rPr>
              <a:t>G</a:t>
            </a:r>
            <a:r>
              <a:rPr lang="en-US" altLang="en-US" sz="2800" u="sng" cap="none" dirty="0" smtClean="0">
                <a:latin typeface="Calibri" panose="020F0502020204030204" pitchFamily="34" charset="0"/>
              </a:rPr>
              <a:t>ospel of Wealth”.</a:t>
            </a:r>
          </a:p>
        </p:txBody>
      </p:sp>
      <p:pic>
        <p:nvPicPr>
          <p:cNvPr id="83972" name="Picture 8"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508" y="850007"/>
            <a:ext cx="3361159" cy="414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46703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roosevelt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799" y="165303"/>
            <a:ext cx="8220329" cy="616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3827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044" y="0"/>
            <a:ext cx="10396882" cy="1151965"/>
          </a:xfrm>
        </p:spPr>
        <p:txBody>
          <a:bodyPr/>
          <a:lstStyle/>
          <a:p>
            <a:r>
              <a:rPr lang="en-US" dirty="0" smtClean="0"/>
              <a:t>The sierra club</a:t>
            </a:r>
            <a:endParaRPr lang="en-US" dirty="0"/>
          </a:p>
        </p:txBody>
      </p:sp>
      <p:sp>
        <p:nvSpPr>
          <p:cNvPr id="3" name="Content Placeholder 2"/>
          <p:cNvSpPr>
            <a:spLocks noGrp="1"/>
          </p:cNvSpPr>
          <p:nvPr>
            <p:ph sz="quarter" idx="13"/>
          </p:nvPr>
        </p:nvSpPr>
        <p:spPr>
          <a:xfrm>
            <a:off x="685801" y="1258958"/>
            <a:ext cx="5251174" cy="4115628"/>
          </a:xfrm>
        </p:spPr>
        <p:txBody>
          <a:bodyPr>
            <a:normAutofit/>
          </a:bodyPr>
          <a:lstStyle/>
          <a:p>
            <a:r>
              <a:rPr lang="en-US" sz="2400" u="sng" cap="none" dirty="0" smtClean="0">
                <a:latin typeface="Calibri" panose="020F0502020204030204" pitchFamily="34" charset="0"/>
              </a:rPr>
              <a:t>The </a:t>
            </a:r>
            <a:r>
              <a:rPr lang="en-US" sz="2400" u="sng" cap="none" dirty="0">
                <a:latin typeface="Calibri" panose="020F0502020204030204" pitchFamily="34" charset="0"/>
              </a:rPr>
              <a:t>S</a:t>
            </a:r>
            <a:r>
              <a:rPr lang="en-US" sz="2400" u="sng" cap="none" dirty="0" smtClean="0">
                <a:latin typeface="Calibri" panose="020F0502020204030204" pitchFamily="34" charset="0"/>
              </a:rPr>
              <a:t>ierra </a:t>
            </a:r>
            <a:r>
              <a:rPr lang="en-US" sz="2400" u="sng" cap="none" dirty="0">
                <a:latin typeface="Calibri" panose="020F0502020204030204" pitchFamily="34" charset="0"/>
              </a:rPr>
              <a:t>C</a:t>
            </a:r>
            <a:r>
              <a:rPr lang="en-US" sz="2400" u="sng" cap="none" dirty="0" smtClean="0">
                <a:latin typeface="Calibri" panose="020F0502020204030204" pitchFamily="34" charset="0"/>
              </a:rPr>
              <a:t>lub is an environmental organization in the United </a:t>
            </a:r>
            <a:r>
              <a:rPr lang="en-US" sz="2400" u="sng" cap="none" dirty="0">
                <a:latin typeface="Calibri" panose="020F0502020204030204" pitchFamily="34" charset="0"/>
              </a:rPr>
              <a:t>S</a:t>
            </a:r>
            <a:r>
              <a:rPr lang="en-US" sz="2400" u="sng" cap="none" dirty="0" smtClean="0">
                <a:latin typeface="Calibri" panose="020F0502020204030204" pitchFamily="34" charset="0"/>
              </a:rPr>
              <a:t>tates. </a:t>
            </a:r>
          </a:p>
          <a:p>
            <a:r>
              <a:rPr lang="en-US" sz="2400" cap="none" dirty="0" smtClean="0">
                <a:latin typeface="Calibri" panose="020F0502020204030204" pitchFamily="34" charset="0"/>
              </a:rPr>
              <a:t>It was founded on May 28, 1892, in San </a:t>
            </a:r>
            <a:r>
              <a:rPr lang="en-US" sz="2400" cap="none" dirty="0">
                <a:latin typeface="Calibri" panose="020F0502020204030204" pitchFamily="34" charset="0"/>
              </a:rPr>
              <a:t>F</a:t>
            </a:r>
            <a:r>
              <a:rPr lang="en-US" sz="2400" cap="none" dirty="0" smtClean="0">
                <a:latin typeface="Calibri" panose="020F0502020204030204" pitchFamily="34" charset="0"/>
              </a:rPr>
              <a:t>rancisco, </a:t>
            </a:r>
            <a:r>
              <a:rPr lang="en-US" sz="2400" cap="none" dirty="0">
                <a:latin typeface="Calibri" panose="020F0502020204030204" pitchFamily="34" charset="0"/>
              </a:rPr>
              <a:t>C</a:t>
            </a:r>
            <a:r>
              <a:rPr lang="en-US" sz="2400" cap="none" dirty="0" smtClean="0">
                <a:latin typeface="Calibri" panose="020F0502020204030204" pitchFamily="34" charset="0"/>
              </a:rPr>
              <a:t>alifornia, by the Scottish-</a:t>
            </a:r>
            <a:r>
              <a:rPr lang="en-US" sz="2400" cap="none" dirty="0">
                <a:latin typeface="Calibri" panose="020F0502020204030204" pitchFamily="34" charset="0"/>
              </a:rPr>
              <a:t>A</a:t>
            </a:r>
            <a:r>
              <a:rPr lang="en-US" sz="2400" cap="none" dirty="0" smtClean="0">
                <a:latin typeface="Calibri" panose="020F0502020204030204" pitchFamily="34" charset="0"/>
              </a:rPr>
              <a:t>merican preservationist </a:t>
            </a:r>
            <a:r>
              <a:rPr lang="en-US" sz="2400" u="sng" cap="none" dirty="0" smtClean="0">
                <a:latin typeface="Calibri" panose="020F0502020204030204" pitchFamily="34" charset="0"/>
              </a:rPr>
              <a:t>John Muir, who became its first president.</a:t>
            </a:r>
            <a:endParaRPr lang="en-US" sz="2400" u="sng" cap="none" dirty="0">
              <a:latin typeface="Calibri" panose="020F0502020204030204" pitchFamily="34" charset="0"/>
            </a:endParaRPr>
          </a:p>
        </p:txBody>
      </p:sp>
      <p:pic>
        <p:nvPicPr>
          <p:cNvPr id="18434" name="Picture 2" descr="Image result for sierra club"/>
          <p:cNvPicPr>
            <a:picLocks noChangeAspect="1" noChangeArrowheads="1"/>
          </p:cNvPicPr>
          <p:nvPr/>
        </p:nvPicPr>
        <p:blipFill rotWithShape="1">
          <a:blip r:embed="rId2">
            <a:extLst>
              <a:ext uri="{28A0092B-C50C-407E-A947-70E740481C1C}">
                <a14:useLocalDpi xmlns:a14="http://schemas.microsoft.com/office/drawing/2010/main" val="0"/>
              </a:ext>
            </a:extLst>
          </a:blip>
          <a:srcRect l="23357" r="22252" b="17488"/>
          <a:stretch/>
        </p:blipFill>
        <p:spPr bwMode="auto">
          <a:xfrm>
            <a:off x="9037981" y="379688"/>
            <a:ext cx="2623745" cy="398027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john mu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877" y="114645"/>
            <a:ext cx="2543451" cy="356083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john mu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602" y="3286540"/>
            <a:ext cx="222885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931" y="0"/>
            <a:ext cx="10396882" cy="1151965"/>
          </a:xfrm>
        </p:spPr>
        <p:txBody>
          <a:bodyPr/>
          <a:lstStyle/>
          <a:p>
            <a:r>
              <a:rPr lang="en-US" dirty="0" smtClean="0"/>
              <a:t>Benjamin </a:t>
            </a:r>
            <a:r>
              <a:rPr lang="en-US" dirty="0" err="1" smtClean="0"/>
              <a:t>harrison</a:t>
            </a:r>
            <a:endParaRPr lang="en-US" dirty="0"/>
          </a:p>
        </p:txBody>
      </p:sp>
      <p:sp>
        <p:nvSpPr>
          <p:cNvPr id="3" name="Content Placeholder 2"/>
          <p:cNvSpPr>
            <a:spLocks noGrp="1"/>
          </p:cNvSpPr>
          <p:nvPr>
            <p:ph sz="quarter" idx="13"/>
          </p:nvPr>
        </p:nvSpPr>
        <p:spPr>
          <a:xfrm>
            <a:off x="5499652" y="1404730"/>
            <a:ext cx="5580855" cy="3969856"/>
          </a:xfrm>
        </p:spPr>
        <p:txBody>
          <a:bodyPr>
            <a:normAutofit/>
          </a:bodyPr>
          <a:lstStyle/>
          <a:p>
            <a:r>
              <a:rPr lang="en-US" sz="2400" cap="none" dirty="0" smtClean="0">
                <a:latin typeface="Calibri" panose="020F0502020204030204" pitchFamily="34" charset="0"/>
              </a:rPr>
              <a:t>Benjamin </a:t>
            </a:r>
            <a:r>
              <a:rPr lang="en-US" sz="2400" cap="none" dirty="0">
                <a:latin typeface="Calibri" panose="020F0502020204030204" pitchFamily="34" charset="0"/>
              </a:rPr>
              <a:t>H</a:t>
            </a:r>
            <a:r>
              <a:rPr lang="en-US" sz="2400" cap="none" dirty="0" smtClean="0">
                <a:latin typeface="Calibri" panose="020F0502020204030204" pitchFamily="34" charset="0"/>
              </a:rPr>
              <a:t>arrison was an </a:t>
            </a:r>
            <a:r>
              <a:rPr lang="en-US" sz="2400" cap="none" dirty="0">
                <a:latin typeface="Calibri" panose="020F0502020204030204" pitchFamily="34" charset="0"/>
              </a:rPr>
              <a:t>A</a:t>
            </a:r>
            <a:r>
              <a:rPr lang="en-US" sz="2400" cap="none" dirty="0" smtClean="0">
                <a:latin typeface="Calibri" panose="020F0502020204030204" pitchFamily="34" charset="0"/>
              </a:rPr>
              <a:t>merican politician and lawyer </a:t>
            </a:r>
            <a:r>
              <a:rPr lang="en-US" sz="2400" u="sng" cap="none" dirty="0" smtClean="0">
                <a:latin typeface="Calibri" panose="020F0502020204030204" pitchFamily="34" charset="0"/>
              </a:rPr>
              <a:t>who served as the 23rd president of the United </a:t>
            </a:r>
            <a:r>
              <a:rPr lang="en-US" sz="2400" u="sng" cap="none" dirty="0">
                <a:latin typeface="Calibri" panose="020F0502020204030204" pitchFamily="34" charset="0"/>
              </a:rPr>
              <a:t>S</a:t>
            </a:r>
            <a:r>
              <a:rPr lang="en-US" sz="2400" u="sng" cap="none" dirty="0" smtClean="0">
                <a:latin typeface="Calibri" panose="020F0502020204030204" pitchFamily="34" charset="0"/>
              </a:rPr>
              <a:t>tates from 1889 to 1893. He was a grandson of the ninth president, </a:t>
            </a:r>
            <a:r>
              <a:rPr lang="en-US" sz="2400" u="sng" cap="none" dirty="0">
                <a:latin typeface="Calibri" panose="020F0502020204030204" pitchFamily="34" charset="0"/>
              </a:rPr>
              <a:t>W</a:t>
            </a:r>
            <a:r>
              <a:rPr lang="en-US" sz="2400" u="sng" cap="none" dirty="0" smtClean="0">
                <a:latin typeface="Calibri" panose="020F0502020204030204" pitchFamily="34" charset="0"/>
              </a:rPr>
              <a:t>illiam </a:t>
            </a:r>
            <a:r>
              <a:rPr lang="en-US" sz="2400" u="sng" cap="none" dirty="0">
                <a:latin typeface="Calibri" panose="020F0502020204030204" pitchFamily="34" charset="0"/>
              </a:rPr>
              <a:t>H</a:t>
            </a:r>
            <a:r>
              <a:rPr lang="en-US" sz="2400" u="sng" cap="none" dirty="0" smtClean="0">
                <a:latin typeface="Calibri" panose="020F0502020204030204" pitchFamily="34" charset="0"/>
              </a:rPr>
              <a:t>enry </a:t>
            </a:r>
            <a:r>
              <a:rPr lang="en-US" sz="2400" u="sng" cap="none" dirty="0">
                <a:latin typeface="Calibri" panose="020F0502020204030204" pitchFamily="34" charset="0"/>
              </a:rPr>
              <a:t>H</a:t>
            </a:r>
            <a:r>
              <a:rPr lang="en-US" sz="2400" u="sng" cap="none" dirty="0" smtClean="0">
                <a:latin typeface="Calibri" panose="020F0502020204030204" pitchFamily="34" charset="0"/>
              </a:rPr>
              <a:t>arrison, </a:t>
            </a:r>
            <a:r>
              <a:rPr lang="en-US" sz="2400" cap="none" dirty="0" smtClean="0">
                <a:latin typeface="Calibri" panose="020F0502020204030204" pitchFamily="34" charset="0"/>
              </a:rPr>
              <a:t>creating the only grandfather–grandson duo to have held the office</a:t>
            </a:r>
            <a:endParaRPr lang="en-US" sz="2400" cap="none" dirty="0">
              <a:latin typeface="Calibri" panose="020F0502020204030204" pitchFamily="34" charset="0"/>
            </a:endParaRPr>
          </a:p>
        </p:txBody>
      </p:sp>
      <p:pic>
        <p:nvPicPr>
          <p:cNvPr id="19460" name="Picture 4" descr="Image result for benjamin har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88" y="1101379"/>
            <a:ext cx="4469434" cy="446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grover cleveland"/>
          <p:cNvSpPr>
            <a:spLocks noChangeAspect="1" noChangeArrowheads="1"/>
          </p:cNvSpPr>
          <p:nvPr/>
        </p:nvSpPr>
        <p:spPr bwMode="auto">
          <a:xfrm>
            <a:off x="155575" y="-1371600"/>
            <a:ext cx="60102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grover cleveland"/>
          <p:cNvSpPr>
            <a:spLocks noChangeAspect="1" noChangeArrowheads="1"/>
          </p:cNvSpPr>
          <p:nvPr/>
        </p:nvSpPr>
        <p:spPr bwMode="auto">
          <a:xfrm>
            <a:off x="307975" y="-1219200"/>
            <a:ext cx="60102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90" name="Picture 10"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763" y="1776883"/>
            <a:ext cx="6249429" cy="4146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5" y="249380"/>
            <a:ext cx="5029199" cy="5262979"/>
          </a:xfrm>
          <a:prstGeom prst="rect">
            <a:avLst/>
          </a:prstGeom>
          <a:noFill/>
        </p:spPr>
        <p:txBody>
          <a:bodyPr wrap="square" rtlCol="0">
            <a:spAutoFit/>
          </a:bodyPr>
          <a:lstStyle/>
          <a:p>
            <a:pPr marL="457200" indent="-457200">
              <a:buFont typeface="Arial" panose="020B0604020202020204" pitchFamily="34" charset="0"/>
              <a:buChar char="•"/>
            </a:pPr>
            <a:r>
              <a:rPr lang="en-US" sz="2800" u="sng" dirty="0" smtClean="0">
                <a:latin typeface="Agency FB" panose="020B0503020202020204" pitchFamily="34" charset="0"/>
              </a:rPr>
              <a:t>Grover Cleveland’s illegitimate child.</a:t>
            </a:r>
          </a:p>
          <a:p>
            <a:pPr marL="457200" indent="-457200">
              <a:buFont typeface="Arial" panose="020B0604020202020204" pitchFamily="34" charset="0"/>
              <a:buChar char="•"/>
            </a:pPr>
            <a:endParaRPr lang="en-US" sz="2800" dirty="0">
              <a:latin typeface="Agency FB" panose="020B0503020202020204" pitchFamily="34" charset="0"/>
            </a:endParaRPr>
          </a:p>
          <a:p>
            <a:pPr marL="457200" indent="-457200">
              <a:buFont typeface="Arial" panose="020B0604020202020204" pitchFamily="34" charset="0"/>
              <a:buChar char="•"/>
            </a:pPr>
            <a:r>
              <a:rPr lang="en-US" sz="2800" dirty="0" smtClean="0">
                <a:latin typeface="Agency FB" panose="020B0503020202020204" pitchFamily="34" charset="0"/>
              </a:rPr>
              <a:t>The </a:t>
            </a:r>
            <a:r>
              <a:rPr lang="en-US" sz="2800" dirty="0">
                <a:latin typeface="Agency FB" panose="020B0503020202020204" pitchFamily="34" charset="0"/>
              </a:rPr>
              <a:t>boy was born on September 14, 1874, </a:t>
            </a:r>
            <a:r>
              <a:rPr lang="en-US" sz="2800" u="sng" dirty="0">
                <a:latin typeface="Agency FB" panose="020B0503020202020204" pitchFamily="34" charset="0"/>
              </a:rPr>
              <a:t>in a hospital for unwed mothers in Buffalo</a:t>
            </a:r>
            <a:r>
              <a:rPr lang="en-US" sz="2800" dirty="0">
                <a:latin typeface="Agency FB" panose="020B0503020202020204" pitchFamily="34" charset="0"/>
              </a:rPr>
              <a:t>. </a:t>
            </a:r>
            <a:endParaRPr lang="en-US" sz="2800" dirty="0" smtClean="0">
              <a:latin typeface="Agency FB" panose="020B0503020202020204" pitchFamily="34" charset="0"/>
            </a:endParaRPr>
          </a:p>
          <a:p>
            <a:pPr marL="457200" indent="-457200">
              <a:buFont typeface="Arial" panose="020B0604020202020204" pitchFamily="34" charset="0"/>
              <a:buChar char="•"/>
            </a:pPr>
            <a:r>
              <a:rPr lang="en-US" sz="2800" dirty="0" smtClean="0">
                <a:latin typeface="Agency FB" panose="020B0503020202020204" pitchFamily="34" charset="0"/>
              </a:rPr>
              <a:t>He </a:t>
            </a:r>
            <a:r>
              <a:rPr lang="en-US" sz="2800" dirty="0">
                <a:latin typeface="Agency FB" panose="020B0503020202020204" pitchFamily="34" charset="0"/>
              </a:rPr>
              <a:t>was named Oscar Folsom Cleveland, after Cleveland's best friend (Cleveland would later marry Folsom's daughter despite a 27-year difference in age, and she became America's youngest first lady. But that's another story.)</a:t>
            </a:r>
          </a:p>
        </p:txBody>
      </p:sp>
      <p:sp>
        <p:nvSpPr>
          <p:cNvPr id="8" name="Title 1"/>
          <p:cNvSpPr>
            <a:spLocks noGrp="1"/>
          </p:cNvSpPr>
          <p:nvPr>
            <p:ph type="title"/>
          </p:nvPr>
        </p:nvSpPr>
        <p:spPr>
          <a:xfrm>
            <a:off x="5415622" y="486335"/>
            <a:ext cx="10396882" cy="1151965"/>
          </a:xfrm>
        </p:spPr>
        <p:txBody>
          <a:bodyPr/>
          <a:lstStyle/>
          <a:p>
            <a:r>
              <a:rPr lang="en-US" dirty="0" smtClean="0"/>
              <a:t>Grover </a:t>
            </a:r>
            <a:r>
              <a:rPr lang="en-US" dirty="0" err="1" smtClean="0"/>
              <a:t>cleveland</a:t>
            </a:r>
            <a:endParaRPr lang="en-US" dirty="0"/>
          </a:p>
        </p:txBody>
      </p:sp>
    </p:spTree>
    <p:extLst>
      <p:ext uri="{BB962C8B-B14F-4D97-AF65-F5344CB8AC3E}">
        <p14:creationId xmlns:p14="http://schemas.microsoft.com/office/powerpoint/2010/main" val="174840614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endParaRPr lang="en-US" sz="2400" dirty="0">
              <a:latin typeface="Calibri" panose="020F0502020204030204" pitchFamily="34" charset="0"/>
            </a:endParaRPr>
          </a:p>
        </p:txBody>
      </p:sp>
      <p:pic>
        <p:nvPicPr>
          <p:cNvPr id="27650" name="Picture 2" descr="https://upload.wikimedia.org/wikipedia/commons/thumb/9/92/Great_presidential_puzzle2.jpg/1280px-Great_presidential_puzz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679"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6880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1816"/>
            <a:ext cx="10396882" cy="1151965"/>
          </a:xfrm>
        </p:spPr>
        <p:txBody>
          <a:bodyPr/>
          <a:lstStyle/>
          <a:p>
            <a:r>
              <a:rPr lang="en-US" dirty="0" err="1" smtClean="0"/>
              <a:t>mugwumps</a:t>
            </a:r>
            <a:endParaRPr lang="en-US" dirty="0"/>
          </a:p>
        </p:txBody>
      </p:sp>
      <p:sp>
        <p:nvSpPr>
          <p:cNvPr id="3" name="Content Placeholder 2"/>
          <p:cNvSpPr>
            <a:spLocks noGrp="1"/>
          </p:cNvSpPr>
          <p:nvPr>
            <p:ph sz="quarter" idx="13"/>
          </p:nvPr>
        </p:nvSpPr>
        <p:spPr>
          <a:xfrm>
            <a:off x="685801" y="1049049"/>
            <a:ext cx="5226626" cy="4325537"/>
          </a:xfrm>
        </p:spPr>
        <p:txBody>
          <a:bodyPr>
            <a:normAutofit/>
          </a:bodyPr>
          <a:lstStyle/>
          <a:p>
            <a:r>
              <a:rPr lang="en-US" sz="2800" cap="none" dirty="0" smtClean="0">
                <a:latin typeface="Calibri" panose="020F0502020204030204" pitchFamily="34" charset="0"/>
              </a:rPr>
              <a:t>The </a:t>
            </a:r>
            <a:r>
              <a:rPr lang="en-US" sz="2800" cap="none" dirty="0" err="1">
                <a:latin typeface="Calibri" panose="020F0502020204030204" pitchFamily="34" charset="0"/>
              </a:rPr>
              <a:t>M</a:t>
            </a:r>
            <a:r>
              <a:rPr lang="en-US" sz="2800" cap="none" dirty="0" err="1" smtClean="0">
                <a:latin typeface="Calibri" panose="020F0502020204030204" pitchFamily="34" charset="0"/>
              </a:rPr>
              <a:t>ugwumps</a:t>
            </a:r>
            <a:r>
              <a:rPr lang="en-US" sz="2800" cap="none" dirty="0" smtClean="0">
                <a:latin typeface="Calibri" panose="020F0502020204030204" pitchFamily="34" charset="0"/>
              </a:rPr>
              <a:t> were </a:t>
            </a:r>
            <a:r>
              <a:rPr lang="en-US" sz="2800" u="sng" cap="none" dirty="0" smtClean="0">
                <a:latin typeface="Calibri" panose="020F0502020204030204" pitchFamily="34" charset="0"/>
              </a:rPr>
              <a:t>Republican political activists who bolted from the United </a:t>
            </a:r>
            <a:r>
              <a:rPr lang="en-US" sz="2800" u="sng" cap="none" dirty="0">
                <a:latin typeface="Calibri" panose="020F0502020204030204" pitchFamily="34" charset="0"/>
              </a:rPr>
              <a:t>S</a:t>
            </a:r>
            <a:r>
              <a:rPr lang="en-US" sz="2800" u="sng" cap="none" dirty="0" smtClean="0">
                <a:latin typeface="Calibri" panose="020F0502020204030204" pitchFamily="34" charset="0"/>
              </a:rPr>
              <a:t>tates Republican party by supporting Democratic candidate </a:t>
            </a:r>
            <a:r>
              <a:rPr lang="en-US" sz="2800" u="sng" cap="none" dirty="0">
                <a:latin typeface="Calibri" panose="020F0502020204030204" pitchFamily="34" charset="0"/>
              </a:rPr>
              <a:t>G</a:t>
            </a:r>
            <a:r>
              <a:rPr lang="en-US" sz="2800" u="sng" cap="none" dirty="0" smtClean="0">
                <a:latin typeface="Calibri" panose="020F0502020204030204" pitchFamily="34" charset="0"/>
              </a:rPr>
              <a:t>rover </a:t>
            </a:r>
            <a:r>
              <a:rPr lang="en-US" sz="2800" u="sng" cap="none" dirty="0">
                <a:latin typeface="Calibri" panose="020F0502020204030204" pitchFamily="34" charset="0"/>
              </a:rPr>
              <a:t>C</a:t>
            </a:r>
            <a:r>
              <a:rPr lang="en-US" sz="2800" u="sng" cap="none" dirty="0" smtClean="0">
                <a:latin typeface="Calibri" panose="020F0502020204030204" pitchFamily="34" charset="0"/>
              </a:rPr>
              <a:t>leveland </a:t>
            </a:r>
            <a:r>
              <a:rPr lang="en-US" sz="2800" cap="none" dirty="0" smtClean="0">
                <a:latin typeface="Calibri" panose="020F0502020204030204" pitchFamily="34" charset="0"/>
              </a:rPr>
              <a:t>in the United States Presidential election of 1884.</a:t>
            </a:r>
            <a:endParaRPr lang="en-US" sz="2800" cap="none" dirty="0">
              <a:latin typeface="Calibri" panose="020F0502020204030204" pitchFamily="34" charset="0"/>
            </a:endParaRPr>
          </a:p>
        </p:txBody>
      </p:sp>
      <p:pic>
        <p:nvPicPr>
          <p:cNvPr id="1026" name="Picture 2" descr="Image result for mugwumps grover clev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954" y="1049049"/>
            <a:ext cx="5438046" cy="363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4200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6" y="0"/>
            <a:ext cx="10396882" cy="1151965"/>
          </a:xfrm>
        </p:spPr>
        <p:txBody>
          <a:bodyPr/>
          <a:lstStyle/>
          <a:p>
            <a:r>
              <a:rPr lang="en-US" dirty="0" smtClean="0"/>
              <a:t>tariffs</a:t>
            </a:r>
            <a:endParaRPr lang="en-US" dirty="0"/>
          </a:p>
        </p:txBody>
      </p:sp>
      <p:sp>
        <p:nvSpPr>
          <p:cNvPr id="3" name="Content Placeholder 2"/>
          <p:cNvSpPr>
            <a:spLocks noGrp="1"/>
          </p:cNvSpPr>
          <p:nvPr>
            <p:ph sz="quarter" idx="13"/>
          </p:nvPr>
        </p:nvSpPr>
        <p:spPr>
          <a:xfrm>
            <a:off x="331304" y="887897"/>
            <a:ext cx="7209184" cy="4526446"/>
          </a:xfrm>
        </p:spPr>
        <p:txBody>
          <a:bodyPr>
            <a:normAutofit lnSpcReduction="10000"/>
          </a:bodyPr>
          <a:lstStyle/>
          <a:p>
            <a:r>
              <a:rPr lang="en-US" sz="2400" cap="none" dirty="0" smtClean="0">
                <a:latin typeface="Calibri" panose="020F0502020204030204" pitchFamily="34" charset="0"/>
              </a:rPr>
              <a:t>A contentious financial issue at the time was the </a:t>
            </a:r>
            <a:r>
              <a:rPr lang="en-US" sz="2400" u="sng" cap="none" dirty="0" smtClean="0">
                <a:latin typeface="Calibri" panose="020F0502020204030204" pitchFamily="34" charset="0"/>
              </a:rPr>
              <a:t>protective tariff. </a:t>
            </a:r>
          </a:p>
          <a:p>
            <a:r>
              <a:rPr lang="en-US" sz="2400" cap="none" dirty="0" smtClean="0">
                <a:latin typeface="Calibri" panose="020F0502020204030204" pitchFamily="34" charset="0"/>
              </a:rPr>
              <a:t>While it had not been a central point in his campaign, </a:t>
            </a:r>
            <a:r>
              <a:rPr lang="en-US" sz="2400" cap="none" dirty="0">
                <a:latin typeface="Calibri" panose="020F0502020204030204" pitchFamily="34" charset="0"/>
              </a:rPr>
              <a:t>C</a:t>
            </a:r>
            <a:r>
              <a:rPr lang="en-US" sz="2400" cap="none" dirty="0" smtClean="0">
                <a:latin typeface="Calibri" panose="020F0502020204030204" pitchFamily="34" charset="0"/>
              </a:rPr>
              <a:t>leveland's opinion on the tariff was that of most </a:t>
            </a:r>
            <a:r>
              <a:rPr lang="en-US" sz="2400" u="sng" cap="none" dirty="0" smtClean="0">
                <a:latin typeface="Calibri" panose="020F0502020204030204" pitchFamily="34" charset="0"/>
              </a:rPr>
              <a:t>Democrats: that the tariff ought to be reduced. Republicans generally favored a high tariff to protect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industries. </a:t>
            </a:r>
          </a:p>
          <a:p>
            <a:r>
              <a:rPr lang="en-US" sz="2400" cap="none" dirty="0" smtClean="0">
                <a:latin typeface="Calibri" panose="020F0502020204030204" pitchFamily="34" charset="0"/>
              </a:rPr>
              <a:t>American tariffs had been high since the Civil </a:t>
            </a:r>
            <a:r>
              <a:rPr lang="en-US" sz="2400" cap="none" dirty="0">
                <a:latin typeface="Calibri" panose="020F0502020204030204" pitchFamily="34" charset="0"/>
              </a:rPr>
              <a:t>W</a:t>
            </a:r>
            <a:r>
              <a:rPr lang="en-US" sz="2400" cap="none" dirty="0" smtClean="0">
                <a:latin typeface="Calibri" panose="020F0502020204030204" pitchFamily="34" charset="0"/>
              </a:rPr>
              <a:t>ar, and by the 1880s the tariff brought in so much revenue that the government was running a surplus.</a:t>
            </a:r>
            <a:endParaRPr lang="en-US" sz="2400" cap="none" dirty="0">
              <a:latin typeface="Calibri" panose="020F0502020204030204" pitchFamily="34" charset="0"/>
            </a:endParaRPr>
          </a:p>
        </p:txBody>
      </p:sp>
      <p:pic>
        <p:nvPicPr>
          <p:cNvPr id="22532" name="Picture 4" descr="https://upload.wikimedia.org/wikipedia/commons/c/c0/1888TariffRefo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673" y="108020"/>
            <a:ext cx="4155863" cy="553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591"/>
            <a:ext cx="10396882" cy="1151965"/>
          </a:xfrm>
        </p:spPr>
        <p:txBody>
          <a:bodyPr/>
          <a:lstStyle/>
          <a:p>
            <a:r>
              <a:rPr lang="en-US" dirty="0" smtClean="0"/>
              <a:t>Panic of 1893</a:t>
            </a:r>
            <a:endParaRPr lang="en-US" dirty="0"/>
          </a:p>
        </p:txBody>
      </p:sp>
      <p:sp>
        <p:nvSpPr>
          <p:cNvPr id="3" name="Content Placeholder 2"/>
          <p:cNvSpPr>
            <a:spLocks noGrp="1"/>
          </p:cNvSpPr>
          <p:nvPr>
            <p:ph sz="quarter" idx="13"/>
          </p:nvPr>
        </p:nvSpPr>
        <p:spPr>
          <a:xfrm>
            <a:off x="354496" y="861393"/>
            <a:ext cx="3422374" cy="4420428"/>
          </a:xfrm>
        </p:spPr>
        <p:txBody>
          <a:bodyPr>
            <a:normAutofit fontScale="92500" lnSpcReduction="20000"/>
          </a:bodyPr>
          <a:lstStyle/>
          <a:p>
            <a:r>
              <a:rPr lang="en-US" sz="2400" cap="none" dirty="0" smtClean="0">
                <a:latin typeface="Calibri" panose="020F0502020204030204" pitchFamily="34" charset="0"/>
              </a:rPr>
              <a:t>The </a:t>
            </a:r>
            <a:r>
              <a:rPr lang="en-US" sz="2400" b="1" cap="none" dirty="0">
                <a:latin typeface="Calibri" panose="020F0502020204030204" pitchFamily="34" charset="0"/>
              </a:rPr>
              <a:t>P</a:t>
            </a:r>
            <a:r>
              <a:rPr lang="en-US" sz="2400" b="1" cap="none" dirty="0" smtClean="0">
                <a:latin typeface="Calibri" panose="020F0502020204030204" pitchFamily="34" charset="0"/>
              </a:rPr>
              <a:t>anic of 1893</a:t>
            </a:r>
            <a:r>
              <a:rPr lang="en-US" sz="2400" cap="none" dirty="0" smtClean="0">
                <a:latin typeface="Calibri" panose="020F0502020204030204" pitchFamily="34" charset="0"/>
              </a:rPr>
              <a:t> was a </a:t>
            </a:r>
            <a:r>
              <a:rPr lang="en-US" sz="2400" u="sng" cap="none" dirty="0" smtClean="0">
                <a:latin typeface="Calibri" panose="020F0502020204030204" pitchFamily="34" charset="0"/>
              </a:rPr>
              <a:t>serious economic depression in the United </a:t>
            </a:r>
            <a:r>
              <a:rPr lang="en-US" sz="2400" u="sng" cap="none" dirty="0">
                <a:latin typeface="Calibri" panose="020F0502020204030204" pitchFamily="34" charset="0"/>
              </a:rPr>
              <a:t>S</a:t>
            </a:r>
            <a:r>
              <a:rPr lang="en-US" sz="2400" u="sng" cap="none" dirty="0" smtClean="0">
                <a:latin typeface="Calibri" panose="020F0502020204030204" pitchFamily="34" charset="0"/>
              </a:rPr>
              <a:t>tates that began in 1893 and ended in 1897.</a:t>
            </a:r>
            <a:r>
              <a:rPr lang="en-US" sz="2400" u="sng" cap="none" baseline="30000" dirty="0">
                <a:latin typeface="Calibri" panose="020F0502020204030204" pitchFamily="34" charset="0"/>
              </a:rPr>
              <a:t> </a:t>
            </a:r>
            <a:endParaRPr lang="en-US" sz="2400" u="sng" cap="none" baseline="30000" dirty="0" smtClean="0">
              <a:latin typeface="Calibri" panose="020F0502020204030204" pitchFamily="34" charset="0"/>
            </a:endParaRPr>
          </a:p>
          <a:p>
            <a:r>
              <a:rPr lang="en-US" sz="2400" cap="none" dirty="0" smtClean="0">
                <a:latin typeface="Calibri" panose="020F0502020204030204" pitchFamily="34" charset="0"/>
              </a:rPr>
              <a:t> It deeply affected every sector of the economy, and produced political upheaval that led to the realigning election of 1896 and the presidency of </a:t>
            </a:r>
            <a:r>
              <a:rPr lang="en-US" sz="2400" cap="none" dirty="0">
                <a:latin typeface="Calibri" panose="020F0502020204030204" pitchFamily="34" charset="0"/>
              </a:rPr>
              <a:t>W</a:t>
            </a:r>
            <a:r>
              <a:rPr lang="en-US" sz="2400" cap="none" dirty="0" smtClean="0">
                <a:latin typeface="Calibri" panose="020F0502020204030204" pitchFamily="34" charset="0"/>
              </a:rPr>
              <a:t>illiam McKinley. </a:t>
            </a:r>
            <a:endParaRPr lang="en-US" sz="2400" cap="none" dirty="0">
              <a:latin typeface="Calibri" panose="020F0502020204030204" pitchFamily="34" charset="0"/>
            </a:endParaRPr>
          </a:p>
        </p:txBody>
      </p:sp>
      <p:pic>
        <p:nvPicPr>
          <p:cNvPr id="23554" name="Picture 2" descr="http://www.historylecture.org/clevelandordeal18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993" y="114920"/>
            <a:ext cx="76200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age.slidesharecdn.com/ch8-1therootsofprogressivism-110718080546-phpapp02/95/ch-81-the-roots-of-progressivism-3-728.jpg?cb=1310976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36" y="293301"/>
            <a:ext cx="6818910" cy="51141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rogressive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821" y="0"/>
            <a:ext cx="2057688" cy="2314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rogressive m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476" y="841664"/>
            <a:ext cx="3234543" cy="24284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rogressive m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627" y="3190009"/>
            <a:ext cx="3628629" cy="20401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2930" y="4974421"/>
            <a:ext cx="3089070" cy="188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1507436" y="0"/>
            <a:ext cx="10396882" cy="1151965"/>
          </a:xfrm>
        </p:spPr>
        <p:txBody>
          <a:bodyPr/>
          <a:lstStyle/>
          <a:p>
            <a:r>
              <a:rPr lang="en-US" altLang="en-US" dirty="0" smtClean="0"/>
              <a:t>Populism vs. Progressivism</a:t>
            </a:r>
          </a:p>
        </p:txBody>
      </p:sp>
      <p:sp>
        <p:nvSpPr>
          <p:cNvPr id="60419" name="Content Placeholder 2"/>
          <p:cNvSpPr>
            <a:spLocks noGrp="1"/>
          </p:cNvSpPr>
          <p:nvPr>
            <p:ph idx="4294967295"/>
          </p:nvPr>
        </p:nvSpPr>
        <p:spPr>
          <a:xfrm>
            <a:off x="359615" y="782331"/>
            <a:ext cx="4267200" cy="4449763"/>
          </a:xfrm>
        </p:spPr>
        <p:txBody>
          <a:bodyPr>
            <a:normAutofit/>
          </a:bodyPr>
          <a:lstStyle/>
          <a:p>
            <a:pPr>
              <a:buFontTx/>
              <a:buNone/>
            </a:pPr>
            <a:r>
              <a:rPr lang="en-US" altLang="en-US" sz="2400" b="1" cap="none" dirty="0" smtClean="0">
                <a:latin typeface="Calibri" panose="020F0502020204030204" pitchFamily="34" charset="0"/>
              </a:rPr>
              <a:t>Populism:</a:t>
            </a:r>
          </a:p>
          <a:p>
            <a:pPr>
              <a:buFontTx/>
              <a:buNone/>
            </a:pPr>
            <a:r>
              <a:rPr lang="en-US" altLang="en-US" sz="2400" cap="none" spc="-150" dirty="0" smtClean="0">
                <a:latin typeface="Calibri" panose="020F0502020204030204" pitchFamily="34" charset="0"/>
              </a:rPr>
              <a:t>-In rural areas</a:t>
            </a:r>
          </a:p>
          <a:p>
            <a:pPr>
              <a:buFontTx/>
              <a:buNone/>
            </a:pPr>
            <a:r>
              <a:rPr lang="en-US" altLang="en-US" sz="2400" cap="none" spc="-150" dirty="0" smtClean="0">
                <a:latin typeface="Calibri" panose="020F0502020204030204" pitchFamily="34" charset="0"/>
              </a:rPr>
              <a:t>-Lead by farmers</a:t>
            </a:r>
          </a:p>
          <a:p>
            <a:pPr>
              <a:buFontTx/>
              <a:buNone/>
            </a:pPr>
            <a:r>
              <a:rPr lang="en-US" altLang="en-US" sz="2400" cap="none" spc="-150" dirty="0" smtClean="0">
                <a:latin typeface="Calibri" panose="020F0502020204030204" pitchFamily="34" charset="0"/>
              </a:rPr>
              <a:t>-Less educated</a:t>
            </a:r>
          </a:p>
          <a:p>
            <a:pPr>
              <a:buFontTx/>
              <a:buNone/>
            </a:pPr>
            <a:r>
              <a:rPr lang="en-US" altLang="en-US" sz="2400" cap="none" spc="-150" dirty="0" smtClean="0">
                <a:latin typeface="Calibri" panose="020F0502020204030204" pitchFamily="34" charset="0"/>
              </a:rPr>
              <a:t>-Seen as radical changes</a:t>
            </a:r>
          </a:p>
          <a:p>
            <a:pPr>
              <a:buFontTx/>
              <a:buNone/>
            </a:pPr>
            <a:r>
              <a:rPr lang="en-US" altLang="en-US" sz="2400" cap="none" spc="-150" dirty="0" smtClean="0">
                <a:latin typeface="Calibri" panose="020F0502020204030204" pitchFamily="34" charset="0"/>
              </a:rPr>
              <a:t>-A failure</a:t>
            </a:r>
          </a:p>
          <a:p>
            <a:pPr>
              <a:buFontTx/>
              <a:buNone/>
            </a:pPr>
            <a:endParaRPr lang="en-US" altLang="en-US" sz="2400" cap="none" dirty="0" smtClean="0">
              <a:latin typeface="Calibri" panose="020F0502020204030204" pitchFamily="34" charset="0"/>
            </a:endParaRPr>
          </a:p>
        </p:txBody>
      </p:sp>
      <p:sp>
        <p:nvSpPr>
          <p:cNvPr id="4" name="Content Placeholder 2"/>
          <p:cNvSpPr txBox="1">
            <a:spLocks/>
          </p:cNvSpPr>
          <p:nvPr/>
        </p:nvSpPr>
        <p:spPr bwMode="auto">
          <a:xfrm>
            <a:off x="7404853" y="1151965"/>
            <a:ext cx="4267200" cy="4373563"/>
          </a:xfrm>
          <a:prstGeom prst="rect">
            <a:avLst/>
          </a:prstGeom>
          <a:noFill/>
          <a:ln w="9525">
            <a:noFill/>
            <a:miter lim="800000"/>
            <a:headEnd/>
            <a:tailEnd/>
          </a:ln>
        </p:spPr>
        <p:txBody>
          <a:bodyPr/>
          <a:lstStyle/>
          <a:p>
            <a:pPr marL="342900" indent="-342900" eaLnBrk="0" hangingPunct="0">
              <a:spcBef>
                <a:spcPct val="20000"/>
              </a:spcBef>
              <a:defRPr/>
            </a:pPr>
            <a:r>
              <a:rPr lang="en-US" sz="2400" b="1" kern="0" dirty="0" smtClean="0">
                <a:latin typeface="Calibri" panose="020F0502020204030204" pitchFamily="34" charset="0"/>
              </a:rPr>
              <a:t>Progressivism:</a:t>
            </a:r>
          </a:p>
          <a:p>
            <a:pPr marL="342900" indent="-342900" eaLnBrk="0" hangingPunct="0">
              <a:spcBef>
                <a:spcPct val="20000"/>
              </a:spcBef>
              <a:defRPr/>
            </a:pPr>
            <a:r>
              <a:rPr lang="en-US" sz="2400" kern="0" dirty="0" smtClean="0">
                <a:latin typeface="Calibri" panose="020F0502020204030204" pitchFamily="34" charset="0"/>
              </a:rPr>
              <a:t>-In the cities</a:t>
            </a:r>
          </a:p>
          <a:p>
            <a:pPr marL="342900" indent="-342900" eaLnBrk="0" hangingPunct="0">
              <a:spcBef>
                <a:spcPct val="20000"/>
              </a:spcBef>
              <a:defRPr/>
            </a:pPr>
            <a:r>
              <a:rPr lang="en-US" sz="2400" kern="0" dirty="0" smtClean="0">
                <a:latin typeface="Calibri" panose="020F0502020204030204" pitchFamily="34" charset="0"/>
              </a:rPr>
              <a:t>-Lead by unions and workers</a:t>
            </a:r>
          </a:p>
          <a:p>
            <a:pPr marL="342900" indent="-342900" eaLnBrk="0" hangingPunct="0">
              <a:spcBef>
                <a:spcPct val="20000"/>
              </a:spcBef>
              <a:defRPr/>
            </a:pPr>
            <a:r>
              <a:rPr lang="en-US" sz="2400" kern="0" dirty="0" smtClean="0">
                <a:latin typeface="Calibri" panose="020F0502020204030204" pitchFamily="34" charset="0"/>
              </a:rPr>
              <a:t>-More educated</a:t>
            </a:r>
          </a:p>
          <a:p>
            <a:pPr marL="342900" indent="-342900" eaLnBrk="0" hangingPunct="0">
              <a:spcBef>
                <a:spcPct val="20000"/>
              </a:spcBef>
              <a:defRPr/>
            </a:pPr>
            <a:r>
              <a:rPr lang="en-US" sz="2400" kern="0" dirty="0" smtClean="0">
                <a:latin typeface="Calibri" panose="020F0502020204030204" pitchFamily="34" charset="0"/>
              </a:rPr>
              <a:t>-Broken in by the populists</a:t>
            </a:r>
          </a:p>
          <a:p>
            <a:pPr marL="342900" indent="-342900" eaLnBrk="0" hangingPunct="0">
              <a:spcBef>
                <a:spcPct val="20000"/>
              </a:spcBef>
              <a:defRPr/>
            </a:pPr>
            <a:r>
              <a:rPr lang="en-US" sz="2400" kern="0" dirty="0" smtClean="0">
                <a:latin typeface="Calibri" panose="020F0502020204030204" pitchFamily="34" charset="0"/>
              </a:rPr>
              <a:t>-Successful</a:t>
            </a:r>
          </a:p>
          <a:p>
            <a:pPr marL="342900" indent="-342900" eaLnBrk="0" hangingPunct="0">
              <a:spcBef>
                <a:spcPct val="20000"/>
              </a:spcBef>
              <a:defRPr/>
            </a:pPr>
            <a:endParaRPr lang="en-US" sz="2400" kern="0" dirty="0">
              <a:latin typeface="Calibri" panose="020F0502020204030204" pitchFamily="34" charset="0"/>
            </a:endParaRPr>
          </a:p>
        </p:txBody>
      </p:sp>
      <p:pic>
        <p:nvPicPr>
          <p:cNvPr id="6146" name="Picture 2" descr="Image result for populism progressiv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6526" y="1016631"/>
            <a:ext cx="3776062" cy="323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7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304800"/>
            <a:ext cx="8229600" cy="1143000"/>
          </a:xfrm>
        </p:spPr>
        <p:txBody>
          <a:bodyPr/>
          <a:lstStyle/>
          <a:p>
            <a:pPr eaLnBrk="1" hangingPunct="1">
              <a:defRPr/>
            </a:pPr>
            <a:r>
              <a:rPr lang="en-US" altLang="en-US" dirty="0" smtClean="0"/>
              <a:t>Gospel of Wealth</a:t>
            </a:r>
          </a:p>
        </p:txBody>
      </p:sp>
      <p:sp>
        <p:nvSpPr>
          <p:cNvPr id="84995" name="Content Placeholder 2"/>
          <p:cNvSpPr>
            <a:spLocks noGrp="1"/>
          </p:cNvSpPr>
          <p:nvPr>
            <p:ph idx="4294967295"/>
          </p:nvPr>
        </p:nvSpPr>
        <p:spPr>
          <a:xfrm>
            <a:off x="206062" y="1262128"/>
            <a:ext cx="7239000" cy="3988739"/>
          </a:xfrm>
        </p:spPr>
        <p:txBody>
          <a:bodyPr/>
          <a:lstStyle/>
          <a:p>
            <a:pPr eaLnBrk="1" hangingPunct="1"/>
            <a:r>
              <a:rPr lang="en-US" altLang="en-US" sz="2400" u="sng" cap="none" dirty="0" smtClean="0">
                <a:latin typeface="Calibri" panose="020F0502020204030204" pitchFamily="34" charset="0"/>
              </a:rPr>
              <a:t>Carnegie believed that the wealthy had a duty to give back to the community</a:t>
            </a:r>
            <a:r>
              <a:rPr lang="en-US" altLang="en-US" sz="2400" cap="none" dirty="0" smtClean="0">
                <a:latin typeface="Calibri" panose="020F0502020204030204" pitchFamily="34" charset="0"/>
              </a:rPr>
              <a:t>.</a:t>
            </a:r>
          </a:p>
          <a:p>
            <a:pPr eaLnBrk="1" hangingPunct="1"/>
            <a:r>
              <a:rPr lang="en-US" altLang="en-US" sz="2400" cap="none" dirty="0" smtClean="0">
                <a:latin typeface="Calibri" panose="020F0502020204030204" pitchFamily="34" charset="0"/>
              </a:rPr>
              <a:t>During his lifetime he donated over $350 million to many organizations.</a:t>
            </a:r>
          </a:p>
          <a:p>
            <a:pPr eaLnBrk="1" hangingPunct="1"/>
            <a:r>
              <a:rPr lang="en-US" altLang="en-US" sz="2400" cap="none" dirty="0" smtClean="0">
                <a:latin typeface="Calibri" panose="020F0502020204030204" pitchFamily="34" charset="0"/>
              </a:rPr>
              <a:t>He is </a:t>
            </a:r>
            <a:r>
              <a:rPr lang="en-US" altLang="en-US" sz="2400" u="sng" cap="none" dirty="0" smtClean="0">
                <a:latin typeface="Calibri" panose="020F0502020204030204" pitchFamily="34" charset="0"/>
              </a:rPr>
              <a:t>most known for establishing the library system that we still use today</a:t>
            </a:r>
            <a:r>
              <a:rPr lang="en-US" altLang="en-US" sz="2400" cap="none" dirty="0" smtClean="0">
                <a:latin typeface="Calibri" panose="020F0502020204030204" pitchFamily="34" charset="0"/>
              </a:rPr>
              <a:t>.</a:t>
            </a:r>
          </a:p>
          <a:p>
            <a:pPr eaLnBrk="1" hangingPunct="1"/>
            <a:r>
              <a:rPr lang="en-US" altLang="en-US" sz="2400" cap="none" dirty="0" smtClean="0">
                <a:latin typeface="Calibri" panose="020F0502020204030204" pitchFamily="34" charset="0"/>
              </a:rPr>
              <a:t>He constructed 2,800 libraries during his lifetime</a:t>
            </a:r>
            <a:r>
              <a:rPr lang="en-US" altLang="en-US" cap="none" dirty="0" smtClean="0">
                <a:latin typeface="Calibri" panose="020F0502020204030204" pitchFamily="34" charset="0"/>
              </a:rPr>
              <a:t>.</a:t>
            </a:r>
          </a:p>
        </p:txBody>
      </p:sp>
      <p:pic>
        <p:nvPicPr>
          <p:cNvPr id="84996" name="Picture 6" descr="carnegiephilanthrop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825" y="533399"/>
            <a:ext cx="3709392" cy="450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02307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55" y="0"/>
            <a:ext cx="10396882" cy="1151965"/>
          </a:xfrm>
        </p:spPr>
        <p:txBody>
          <a:bodyPr/>
          <a:lstStyle/>
          <a:p>
            <a:r>
              <a:rPr lang="en-US" dirty="0" smtClean="0"/>
              <a:t>Robert </a:t>
            </a:r>
            <a:r>
              <a:rPr lang="en-US" dirty="0" err="1" smtClean="0"/>
              <a:t>lafollette</a:t>
            </a:r>
            <a:endParaRPr lang="en-US" dirty="0"/>
          </a:p>
        </p:txBody>
      </p:sp>
      <p:sp>
        <p:nvSpPr>
          <p:cNvPr id="3" name="Content Placeholder 2"/>
          <p:cNvSpPr>
            <a:spLocks noGrp="1"/>
          </p:cNvSpPr>
          <p:nvPr>
            <p:ph sz="quarter" idx="13"/>
          </p:nvPr>
        </p:nvSpPr>
        <p:spPr>
          <a:xfrm>
            <a:off x="342900" y="1226127"/>
            <a:ext cx="6577445" cy="4148458"/>
          </a:xfrm>
        </p:spPr>
        <p:txBody>
          <a:bodyPr>
            <a:normAutofit fontScale="92500" lnSpcReduction="10000"/>
          </a:bodyPr>
          <a:lstStyle/>
          <a:p>
            <a:r>
              <a:rPr lang="en-US" sz="2400" u="sng" cap="none" dirty="0" smtClean="0">
                <a:latin typeface="Calibri" panose="020F0502020204030204" pitchFamily="34" charset="0"/>
              </a:rPr>
              <a:t>Robert La </a:t>
            </a:r>
            <a:r>
              <a:rPr lang="en-US" sz="2400" u="sng" cap="none" dirty="0" err="1">
                <a:latin typeface="Calibri" panose="020F0502020204030204" pitchFamily="34" charset="0"/>
              </a:rPr>
              <a:t>F</a:t>
            </a:r>
            <a:r>
              <a:rPr lang="en-US" sz="2400" u="sng" cap="none" dirty="0" err="1" smtClean="0">
                <a:latin typeface="Calibri" panose="020F0502020204030204" pitchFamily="34" charset="0"/>
              </a:rPr>
              <a:t>ollette</a:t>
            </a:r>
            <a:r>
              <a:rPr lang="en-US" sz="2400" u="sng" cap="none" dirty="0" smtClean="0">
                <a:latin typeface="Calibri" panose="020F0502020204030204" pitchFamily="34" charset="0"/>
              </a:rPr>
              <a:t> developed his fierce opposition to corporate power and political corruption as a young man. </a:t>
            </a:r>
          </a:p>
          <a:p>
            <a:r>
              <a:rPr lang="en-US" sz="2400" cap="none" dirty="0" smtClean="0">
                <a:latin typeface="Calibri" panose="020F0502020204030204" pitchFamily="34" charset="0"/>
              </a:rPr>
              <a:t>Affiliated with the Republican </a:t>
            </a:r>
            <a:r>
              <a:rPr lang="en-US" sz="2400" cap="none" dirty="0">
                <a:latin typeface="Calibri" panose="020F0502020204030204" pitchFamily="34" charset="0"/>
              </a:rPr>
              <a:t>P</a:t>
            </a:r>
            <a:r>
              <a:rPr lang="en-US" sz="2400" cap="none" dirty="0" smtClean="0">
                <a:latin typeface="Calibri" panose="020F0502020204030204" pitchFamily="34" charset="0"/>
              </a:rPr>
              <a:t>arty for almost his entire career, La </a:t>
            </a:r>
            <a:r>
              <a:rPr lang="en-US" sz="2400" cap="none" dirty="0" err="1">
                <a:latin typeface="Calibri" panose="020F0502020204030204" pitchFamily="34" charset="0"/>
              </a:rPr>
              <a:t>F</a:t>
            </a:r>
            <a:r>
              <a:rPr lang="en-US" sz="2400" cap="none" dirty="0" err="1" smtClean="0">
                <a:latin typeface="Calibri" panose="020F0502020204030204" pitchFamily="34" charset="0"/>
              </a:rPr>
              <a:t>ollette</a:t>
            </a:r>
            <a:r>
              <a:rPr lang="en-US" sz="2400" cap="none" dirty="0" smtClean="0">
                <a:latin typeface="Calibri" panose="020F0502020204030204" pitchFamily="34" charset="0"/>
              </a:rPr>
              <a:t> embarked on a political path that would take him to Congress, the governorship of </a:t>
            </a:r>
            <a:r>
              <a:rPr lang="en-US" sz="2400" cap="none" dirty="0">
                <a:latin typeface="Calibri" panose="020F0502020204030204" pitchFamily="34" charset="0"/>
              </a:rPr>
              <a:t>W</a:t>
            </a:r>
            <a:r>
              <a:rPr lang="en-US" sz="2400" cap="none" dirty="0" smtClean="0">
                <a:latin typeface="Calibri" panose="020F0502020204030204" pitchFamily="34" charset="0"/>
              </a:rPr>
              <a:t>isconsin, and the U.S. Senate. </a:t>
            </a:r>
          </a:p>
          <a:p>
            <a:r>
              <a:rPr lang="en-US" sz="2400" cap="none" dirty="0" smtClean="0">
                <a:latin typeface="Calibri" panose="020F0502020204030204" pitchFamily="34" charset="0"/>
              </a:rPr>
              <a:t>His support for progressive reforms, rousing oratory, and frequent clashes with party leaders earned him </a:t>
            </a:r>
            <a:r>
              <a:rPr lang="en-US" sz="2400" u="sng" cap="none" dirty="0" smtClean="0">
                <a:latin typeface="Calibri" panose="020F0502020204030204" pitchFamily="34" charset="0"/>
              </a:rPr>
              <a:t>the nickname “Fighting </a:t>
            </a:r>
            <a:r>
              <a:rPr lang="en-US" sz="2400" u="sng" cap="none" dirty="0">
                <a:latin typeface="Calibri" panose="020F0502020204030204" pitchFamily="34" charset="0"/>
              </a:rPr>
              <a:t>B</a:t>
            </a:r>
            <a:r>
              <a:rPr lang="en-US" sz="2400" u="sng" cap="none" dirty="0" smtClean="0">
                <a:latin typeface="Calibri" panose="020F0502020204030204" pitchFamily="34" charset="0"/>
              </a:rPr>
              <a:t>ob."</a:t>
            </a:r>
            <a:endParaRPr lang="en-US" sz="2400" u="sng" cap="none" dirty="0">
              <a:latin typeface="Calibri" panose="020F0502020204030204" pitchFamily="34" charset="0"/>
            </a:endParaRPr>
          </a:p>
        </p:txBody>
      </p:sp>
      <p:pic>
        <p:nvPicPr>
          <p:cNvPr id="5122" name="Picture 2" descr="Image result for robert la foll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382" y="613064"/>
            <a:ext cx="3746169" cy="490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9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0"/>
            <a:ext cx="8229600" cy="1143000"/>
          </a:xfrm>
        </p:spPr>
        <p:txBody>
          <a:bodyPr/>
          <a:lstStyle/>
          <a:p>
            <a:r>
              <a:rPr lang="en-US" altLang="en-US" dirty="0" smtClean="0"/>
              <a:t>Government Reforms</a:t>
            </a:r>
          </a:p>
        </p:txBody>
      </p:sp>
      <p:sp>
        <p:nvSpPr>
          <p:cNvPr id="62467" name="Content Placeholder 2"/>
          <p:cNvSpPr>
            <a:spLocks noGrp="1"/>
          </p:cNvSpPr>
          <p:nvPr>
            <p:ph idx="4294967295"/>
          </p:nvPr>
        </p:nvSpPr>
        <p:spPr>
          <a:xfrm>
            <a:off x="145775" y="1285461"/>
            <a:ext cx="5963478" cy="4363624"/>
          </a:xfrm>
          <a:prstGeom prst="rect">
            <a:avLst/>
          </a:prstGeom>
        </p:spPr>
        <p:txBody>
          <a:bodyPr>
            <a:normAutofit lnSpcReduction="10000"/>
          </a:bodyPr>
          <a:lstStyle/>
          <a:p>
            <a:pPr>
              <a:buFontTx/>
              <a:buNone/>
            </a:pPr>
            <a:r>
              <a:rPr lang="en-US" altLang="en-US" sz="2800" u="sng" cap="none" dirty="0" smtClean="0">
                <a:latin typeface="Calibri" panose="020F0502020204030204" pitchFamily="34" charset="0"/>
              </a:rPr>
              <a:t>Reforms to the government gave voters a larger role in the lawmaking process.</a:t>
            </a:r>
          </a:p>
          <a:p>
            <a:pPr>
              <a:buFontTx/>
              <a:buNone/>
            </a:pPr>
            <a:endParaRPr lang="en-US" altLang="en-US" u="sng" cap="none" dirty="0" smtClean="0">
              <a:latin typeface="Calibri" panose="020F0502020204030204" pitchFamily="34" charset="0"/>
            </a:endParaRPr>
          </a:p>
          <a:p>
            <a:pPr>
              <a:buFontTx/>
              <a:buNone/>
            </a:pPr>
            <a:r>
              <a:rPr lang="en-US" altLang="en-US" sz="2800" b="1" cap="none" dirty="0" smtClean="0">
                <a:latin typeface="Calibri" panose="020F0502020204030204" pitchFamily="34" charset="0"/>
              </a:rPr>
              <a:t>Initiative</a:t>
            </a:r>
            <a:r>
              <a:rPr lang="en-US" altLang="en-US" sz="2800" cap="none" dirty="0" smtClean="0">
                <a:latin typeface="Calibri" panose="020F0502020204030204" pitchFamily="34" charset="0"/>
              </a:rPr>
              <a:t>:  gave voters the power to propose a bill and present it to legislature for a vote.</a:t>
            </a:r>
          </a:p>
          <a:p>
            <a:pPr>
              <a:buFontTx/>
              <a:buNone/>
            </a:pPr>
            <a:r>
              <a:rPr lang="en-US" altLang="en-US" sz="2800" b="1" cap="none" dirty="0" smtClean="0">
                <a:latin typeface="Calibri" panose="020F0502020204030204" pitchFamily="34" charset="0"/>
              </a:rPr>
              <a:t>Referendum</a:t>
            </a:r>
            <a:r>
              <a:rPr lang="en-US" altLang="en-US" sz="2800" cap="none" dirty="0" smtClean="0">
                <a:latin typeface="Calibri" panose="020F0502020204030204" pitchFamily="34" charset="0"/>
              </a:rPr>
              <a:t>:  the public would vote on a bill presented by the legislature.</a:t>
            </a:r>
            <a:endParaRPr lang="en-US" altLang="en-US" sz="2800" cap="none" dirty="0">
              <a:latin typeface="Calibri" panose="020F0502020204030204" pitchFamily="34" charset="0"/>
            </a:endParaRPr>
          </a:p>
        </p:txBody>
      </p:sp>
      <p:pic>
        <p:nvPicPr>
          <p:cNvPr id="4098" name="Picture 2" descr="http://trak.in/wp-content/uploads/2015/11/Government-reforms-pack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287" y="1747631"/>
            <a:ext cx="5305700" cy="2781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80694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95471" y="0"/>
            <a:ext cx="10396882" cy="1151965"/>
          </a:xfrm>
        </p:spPr>
        <p:txBody>
          <a:bodyPr/>
          <a:lstStyle/>
          <a:p>
            <a:r>
              <a:rPr lang="en-US" altLang="en-US" dirty="0" smtClean="0"/>
              <a:t>More Reforms:</a:t>
            </a:r>
          </a:p>
        </p:txBody>
      </p:sp>
      <p:sp>
        <p:nvSpPr>
          <p:cNvPr id="63491" name="Content Placeholder 2"/>
          <p:cNvSpPr>
            <a:spLocks noGrp="1"/>
          </p:cNvSpPr>
          <p:nvPr>
            <p:ph idx="4294967295"/>
          </p:nvPr>
        </p:nvSpPr>
        <p:spPr>
          <a:xfrm>
            <a:off x="195471" y="758535"/>
            <a:ext cx="11420663" cy="4312227"/>
          </a:xfrm>
          <a:prstGeom prst="rect">
            <a:avLst/>
          </a:prstGeom>
        </p:spPr>
        <p:txBody>
          <a:bodyPr>
            <a:normAutofit fontScale="92500" lnSpcReduction="20000"/>
          </a:bodyPr>
          <a:lstStyle/>
          <a:p>
            <a:pPr>
              <a:buFontTx/>
              <a:buNone/>
            </a:pPr>
            <a:endParaRPr lang="en-US" altLang="en-US" sz="2800" b="1" cap="none" dirty="0" smtClean="0">
              <a:latin typeface="Calibri" panose="020F0502020204030204" pitchFamily="34" charset="0"/>
            </a:endParaRPr>
          </a:p>
          <a:p>
            <a:pPr>
              <a:buFontTx/>
              <a:buNone/>
            </a:pPr>
            <a:r>
              <a:rPr lang="en-US" altLang="en-US" sz="2800" b="1" cap="none" dirty="0">
                <a:latin typeface="Calibri" panose="020F0502020204030204" pitchFamily="34" charset="0"/>
              </a:rPr>
              <a:t>Recall</a:t>
            </a:r>
            <a:r>
              <a:rPr lang="en-US" altLang="en-US" sz="2800" cap="none" dirty="0">
                <a:latin typeface="Calibri" panose="020F0502020204030204" pitchFamily="34" charset="0"/>
              </a:rPr>
              <a:t>:  allowed voters to remove an official from </a:t>
            </a:r>
            <a:r>
              <a:rPr lang="en-US" altLang="en-US" sz="2800" cap="none" dirty="0" smtClean="0">
                <a:latin typeface="Calibri" panose="020F0502020204030204" pitchFamily="34" charset="0"/>
              </a:rPr>
              <a:t>office</a:t>
            </a:r>
            <a:endParaRPr lang="en-US" altLang="en-US" sz="2800" b="1" cap="none" dirty="0">
              <a:latin typeface="Calibri" panose="020F0502020204030204" pitchFamily="34" charset="0"/>
            </a:endParaRPr>
          </a:p>
          <a:p>
            <a:pPr>
              <a:buFontTx/>
              <a:buNone/>
            </a:pPr>
            <a:r>
              <a:rPr lang="en-US" altLang="en-US" sz="2800" b="1" cap="none" dirty="0" smtClean="0">
                <a:latin typeface="Calibri" panose="020F0502020204030204" pitchFamily="34" charset="0"/>
              </a:rPr>
              <a:t>Primary system</a:t>
            </a:r>
            <a:r>
              <a:rPr lang="en-US" altLang="en-US" sz="2800" cap="none" dirty="0" smtClean="0">
                <a:latin typeface="Calibri" panose="020F0502020204030204" pitchFamily="34" charset="0"/>
              </a:rPr>
              <a:t>:  gives party members the chance to choose their own candidates for political office.  This process is addressed in the </a:t>
            </a:r>
            <a:r>
              <a:rPr lang="en-US" altLang="en-US" sz="2800" b="1" cap="none" dirty="0" smtClean="0">
                <a:latin typeface="Calibri" panose="020F0502020204030204" pitchFamily="34" charset="0"/>
              </a:rPr>
              <a:t>17</a:t>
            </a:r>
            <a:r>
              <a:rPr lang="en-US" altLang="en-US" sz="2800" b="1" cap="none" baseline="30000" dirty="0" smtClean="0">
                <a:latin typeface="Calibri" panose="020F0502020204030204" pitchFamily="34" charset="0"/>
              </a:rPr>
              <a:t>th</a:t>
            </a:r>
            <a:r>
              <a:rPr lang="en-US" altLang="en-US" sz="2800" b="1" cap="none" dirty="0" smtClean="0">
                <a:latin typeface="Calibri" panose="020F0502020204030204" pitchFamily="34" charset="0"/>
              </a:rPr>
              <a:t> amendment</a:t>
            </a:r>
            <a:r>
              <a:rPr lang="en-US" altLang="en-US" sz="2800" cap="none" dirty="0" smtClean="0">
                <a:latin typeface="Calibri" panose="020F0502020204030204" pitchFamily="34" charset="0"/>
              </a:rPr>
              <a:t>.</a:t>
            </a:r>
            <a:endParaRPr lang="en-US" altLang="en-US" sz="2800" cap="none" dirty="0">
              <a:latin typeface="Calibri" panose="020F0502020204030204" pitchFamily="34" charset="0"/>
            </a:endParaRPr>
          </a:p>
          <a:p>
            <a:pPr>
              <a:buNone/>
            </a:pPr>
            <a:r>
              <a:rPr lang="en-US" altLang="en-US" sz="2800" b="1" cap="none" dirty="0">
                <a:latin typeface="Calibri" panose="020F0502020204030204" pitchFamily="34" charset="0"/>
              </a:rPr>
              <a:t>Petition:</a:t>
            </a:r>
            <a:r>
              <a:rPr lang="en-US" altLang="en-US" sz="2800" cap="none" dirty="0">
                <a:latin typeface="Calibri" panose="020F0502020204030204" pitchFamily="34" charset="0"/>
              </a:rPr>
              <a:t>  signed proposal for the government.</a:t>
            </a:r>
          </a:p>
          <a:p>
            <a:pPr>
              <a:buFontTx/>
              <a:buNone/>
            </a:pPr>
            <a:endParaRPr lang="en-US" altLang="en-US" sz="2800" cap="none" dirty="0" smtClean="0">
              <a:latin typeface="Calibri" panose="020F0502020204030204" pitchFamily="34" charset="0"/>
            </a:endParaRPr>
          </a:p>
          <a:p>
            <a:pPr>
              <a:buFontTx/>
              <a:buNone/>
            </a:pPr>
            <a:endParaRPr lang="en-US" altLang="en-US" sz="2800" cap="none" dirty="0" smtClean="0">
              <a:latin typeface="Calibri" panose="020F0502020204030204" pitchFamily="34" charset="0"/>
            </a:endParaRPr>
          </a:p>
          <a:p>
            <a:pPr>
              <a:buFontTx/>
              <a:buNone/>
            </a:pPr>
            <a:r>
              <a:rPr lang="en-US" altLang="en-US" sz="2800" cap="none" dirty="0" smtClean="0">
                <a:latin typeface="Calibri" panose="020F0502020204030204" pitchFamily="34" charset="0"/>
              </a:rPr>
              <a:t>.</a:t>
            </a:r>
          </a:p>
        </p:txBody>
      </p:sp>
      <p:pic>
        <p:nvPicPr>
          <p:cNvPr id="5122" name="Picture 2" descr="https://uploads.thealternativepress.com/uploads/photos/best_0731f583951fff5dcd43_primary_electi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445" y="3486665"/>
            <a:ext cx="5993483" cy="337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3919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71119" y="0"/>
            <a:ext cx="10396882" cy="1151965"/>
          </a:xfrm>
        </p:spPr>
        <p:txBody>
          <a:bodyPr/>
          <a:lstStyle/>
          <a:p>
            <a:r>
              <a:rPr lang="en-US" altLang="en-US" dirty="0" smtClean="0"/>
              <a:t>Spoils System</a:t>
            </a:r>
          </a:p>
        </p:txBody>
      </p:sp>
      <p:sp>
        <p:nvSpPr>
          <p:cNvPr id="64515" name="Content Placeholder 2"/>
          <p:cNvSpPr>
            <a:spLocks noGrp="1"/>
          </p:cNvSpPr>
          <p:nvPr>
            <p:ph idx="4294967295"/>
          </p:nvPr>
        </p:nvSpPr>
        <p:spPr>
          <a:xfrm>
            <a:off x="443947" y="1113183"/>
            <a:ext cx="4167810" cy="4502598"/>
          </a:xfrm>
          <a:prstGeom prst="rect">
            <a:avLst/>
          </a:prstGeom>
        </p:spPr>
        <p:txBody>
          <a:bodyPr/>
          <a:lstStyle/>
          <a:p>
            <a:r>
              <a:rPr lang="en-US" altLang="en-US" cap="none" dirty="0" smtClean="0">
                <a:latin typeface="Calibri" panose="020F0502020204030204" pitchFamily="34" charset="0"/>
              </a:rPr>
              <a:t>In 1880, </a:t>
            </a:r>
            <a:r>
              <a:rPr lang="en-US" altLang="en-US" cap="none" dirty="0">
                <a:latin typeface="Calibri" panose="020F0502020204030204" pitchFamily="34" charset="0"/>
              </a:rPr>
              <a:t>J</a:t>
            </a:r>
            <a:r>
              <a:rPr lang="en-US" altLang="en-US" cap="none" dirty="0" smtClean="0">
                <a:latin typeface="Calibri" panose="020F0502020204030204" pitchFamily="34" charset="0"/>
              </a:rPr>
              <a:t>ames A. Garfield was elected.</a:t>
            </a:r>
          </a:p>
          <a:p>
            <a:r>
              <a:rPr lang="en-US" altLang="en-US" u="sng" cap="none" dirty="0" smtClean="0">
                <a:latin typeface="Calibri" panose="020F0502020204030204" pitchFamily="34" charset="0"/>
              </a:rPr>
              <a:t>As many public officials of the time, </a:t>
            </a:r>
            <a:r>
              <a:rPr lang="en-US" altLang="en-US" u="sng" cap="none" dirty="0">
                <a:latin typeface="Calibri" panose="020F0502020204030204" pitchFamily="34" charset="0"/>
              </a:rPr>
              <a:t>G</a:t>
            </a:r>
            <a:r>
              <a:rPr lang="en-US" altLang="en-US" u="sng" cap="none" dirty="0" smtClean="0">
                <a:latin typeface="Calibri" panose="020F0502020204030204" pitchFamily="34" charset="0"/>
              </a:rPr>
              <a:t>arfield made many promises to his supporters during the election.</a:t>
            </a:r>
          </a:p>
          <a:p>
            <a:r>
              <a:rPr lang="en-US" altLang="en-US" cap="none" dirty="0" smtClean="0">
                <a:latin typeface="Calibri" panose="020F0502020204030204" pitchFamily="34" charset="0"/>
              </a:rPr>
              <a:t>This practice allowed for </a:t>
            </a:r>
            <a:r>
              <a:rPr lang="en-US" altLang="en-US" u="sng" cap="none" dirty="0" smtClean="0">
                <a:latin typeface="Calibri" panose="020F0502020204030204" pitchFamily="34" charset="0"/>
              </a:rPr>
              <a:t>corruption and incompetence in the government</a:t>
            </a:r>
            <a:r>
              <a:rPr lang="en-US" altLang="en-US" cap="none" dirty="0" smtClean="0">
                <a:latin typeface="Calibri" panose="020F0502020204030204" pitchFamily="34" charset="0"/>
              </a:rPr>
              <a:t>.</a:t>
            </a:r>
          </a:p>
          <a:p>
            <a:pPr>
              <a:buFontTx/>
              <a:buNone/>
            </a:pPr>
            <a:endParaRPr lang="en-US" altLang="en-US" dirty="0" smtClean="0"/>
          </a:p>
        </p:txBody>
      </p:sp>
      <p:pic>
        <p:nvPicPr>
          <p:cNvPr id="64516" name="Picture 6" descr="gar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478" y="196924"/>
            <a:ext cx="2783094" cy="611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Image result for spoils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405" y="775601"/>
            <a:ext cx="3472658" cy="526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29134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04210" y="0"/>
            <a:ext cx="8229600" cy="1143000"/>
          </a:xfrm>
        </p:spPr>
        <p:txBody>
          <a:bodyPr/>
          <a:lstStyle/>
          <a:p>
            <a:pPr eaLnBrk="1" hangingPunct="1"/>
            <a:r>
              <a:rPr lang="en-US" altLang="en-US" dirty="0">
                <a:solidFill>
                  <a:schemeClr val="tx1"/>
                </a:solidFill>
                <a:latin typeface="Monotype Corsiva" panose="03010101010201010101" pitchFamily="66" charset="0"/>
              </a:rPr>
              <a:t>Assassination</a:t>
            </a:r>
          </a:p>
        </p:txBody>
      </p:sp>
      <p:sp>
        <p:nvSpPr>
          <p:cNvPr id="65539" name="Rectangle 3"/>
          <p:cNvSpPr>
            <a:spLocks noGrp="1" noChangeArrowheads="1"/>
          </p:cNvSpPr>
          <p:nvPr>
            <p:ph type="body" idx="4294967295"/>
          </p:nvPr>
        </p:nvSpPr>
        <p:spPr>
          <a:xfrm>
            <a:off x="443948" y="1122218"/>
            <a:ext cx="4180008" cy="3983528"/>
          </a:xfrm>
          <a:prstGeom prst="rect">
            <a:avLst/>
          </a:prstGeom>
        </p:spPr>
        <p:txBody>
          <a:bodyPr>
            <a:normAutofit lnSpcReduction="10000"/>
          </a:bodyPr>
          <a:lstStyle/>
          <a:p>
            <a:pPr eaLnBrk="1" hangingPunct="1"/>
            <a:r>
              <a:rPr lang="en-US" altLang="en-US" sz="2400" cap="none" dirty="0" smtClean="0">
                <a:latin typeface="Calibri" panose="020F0502020204030204" pitchFamily="34" charset="0"/>
              </a:rPr>
              <a:t>On </a:t>
            </a:r>
            <a:r>
              <a:rPr lang="en-US" altLang="en-US" sz="2400" cap="none" dirty="0">
                <a:latin typeface="Calibri" panose="020F0502020204030204" pitchFamily="34" charset="0"/>
              </a:rPr>
              <a:t>J</a:t>
            </a:r>
            <a:r>
              <a:rPr lang="en-US" altLang="en-US" sz="2400" cap="none" dirty="0" smtClean="0">
                <a:latin typeface="Calibri" panose="020F0502020204030204" pitchFamily="34" charset="0"/>
              </a:rPr>
              <a:t>uly 2, 1881</a:t>
            </a:r>
            <a:r>
              <a:rPr lang="en-US" altLang="en-US" sz="2400" u="sng" cap="none" dirty="0" smtClean="0">
                <a:latin typeface="Calibri" panose="020F0502020204030204" pitchFamily="34" charset="0"/>
              </a:rPr>
              <a:t>, </a:t>
            </a:r>
            <a:r>
              <a:rPr lang="en-US" altLang="en-US" sz="2400" u="sng" cap="none" dirty="0">
                <a:latin typeface="Calibri" panose="020F0502020204030204" pitchFamily="34" charset="0"/>
              </a:rPr>
              <a:t>G</a:t>
            </a:r>
            <a:r>
              <a:rPr lang="en-US" altLang="en-US" sz="2400" u="sng" cap="none" dirty="0" smtClean="0">
                <a:latin typeface="Calibri" panose="020F0502020204030204" pitchFamily="34" charset="0"/>
              </a:rPr>
              <a:t>arfield was shot by a man who was angry that </a:t>
            </a:r>
            <a:r>
              <a:rPr lang="en-US" altLang="en-US" sz="2400" u="sng" cap="none" dirty="0">
                <a:latin typeface="Calibri" panose="020F0502020204030204" pitchFamily="34" charset="0"/>
              </a:rPr>
              <a:t>G</a:t>
            </a:r>
            <a:r>
              <a:rPr lang="en-US" altLang="en-US" sz="2400" u="sng" cap="none" dirty="0" smtClean="0">
                <a:latin typeface="Calibri" panose="020F0502020204030204" pitchFamily="34" charset="0"/>
              </a:rPr>
              <a:t>arfield did not give him a job in the government.</a:t>
            </a:r>
          </a:p>
          <a:p>
            <a:pPr eaLnBrk="1" hangingPunct="1"/>
            <a:r>
              <a:rPr lang="en-US" altLang="en-US" sz="2400" cap="none" dirty="0" smtClean="0">
                <a:latin typeface="Calibri" panose="020F0502020204030204" pitchFamily="34" charset="0"/>
              </a:rPr>
              <a:t>The entire nation was shocked.</a:t>
            </a:r>
          </a:p>
          <a:p>
            <a:pPr eaLnBrk="1" hangingPunct="1"/>
            <a:r>
              <a:rPr lang="en-US" altLang="en-US" sz="2400" cap="none" dirty="0" smtClean="0">
                <a:latin typeface="Calibri" panose="020F0502020204030204" pitchFamily="34" charset="0"/>
              </a:rPr>
              <a:t>On </a:t>
            </a:r>
            <a:r>
              <a:rPr lang="en-US" altLang="en-US" sz="2400" cap="none" dirty="0">
                <a:latin typeface="Calibri" panose="020F0502020204030204" pitchFamily="34" charset="0"/>
              </a:rPr>
              <a:t>S</a:t>
            </a:r>
            <a:r>
              <a:rPr lang="en-US" altLang="en-US" sz="2400" cap="none" dirty="0" smtClean="0">
                <a:latin typeface="Calibri" panose="020F0502020204030204" pitchFamily="34" charset="0"/>
              </a:rPr>
              <a:t>eptember 19, 1881, the president died from his wounds.</a:t>
            </a:r>
          </a:p>
        </p:txBody>
      </p:sp>
      <p:pic>
        <p:nvPicPr>
          <p:cNvPr id="65540" name="Picture 5" descr="garfield,ja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109" y="5537585"/>
            <a:ext cx="7194378" cy="13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ile:Garfield assassination engraving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740" y="0"/>
            <a:ext cx="3979233" cy="27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017" y="999833"/>
            <a:ext cx="3064565" cy="342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cp18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9363" y="2866127"/>
            <a:ext cx="3141986" cy="251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32273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US-Presidents-20-Garfield(JamesA)-OH-Cuyahoga-Cleveland-LakeView-003"/>
          <p:cNvPicPr>
            <a:picLocks noChangeAspect="1" noChangeArrowheads="1"/>
          </p:cNvPicPr>
          <p:nvPr/>
        </p:nvPicPr>
        <p:blipFill rotWithShape="1">
          <a:blip r:embed="rId2">
            <a:extLst>
              <a:ext uri="{28A0092B-C50C-407E-A947-70E740481C1C}">
                <a14:useLocalDpi xmlns:a14="http://schemas.microsoft.com/office/drawing/2010/main" val="0"/>
              </a:ext>
            </a:extLst>
          </a:blip>
          <a:srcRect r="249" b="7635"/>
          <a:stretch/>
        </p:blipFill>
        <p:spPr bwMode="auto">
          <a:xfrm>
            <a:off x="912595" y="832628"/>
            <a:ext cx="3555378" cy="495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5"/>
          <p:cNvSpPr>
            <a:spLocks noGrp="1" noChangeArrowheads="1"/>
          </p:cNvSpPr>
          <p:nvPr>
            <p:ph type="title"/>
          </p:nvPr>
        </p:nvSpPr>
        <p:spPr>
          <a:xfrm>
            <a:off x="6627" y="-566681"/>
            <a:ext cx="6367670" cy="2209800"/>
          </a:xfrm>
        </p:spPr>
        <p:txBody>
          <a:bodyPr/>
          <a:lstStyle/>
          <a:p>
            <a:pPr eaLnBrk="1" hangingPunct="1"/>
            <a:r>
              <a:rPr lang="en-US" altLang="en-US" sz="3600" dirty="0"/>
              <a:t>James A. Garfield Memorial</a:t>
            </a:r>
          </a:p>
        </p:txBody>
      </p:sp>
      <p:pic>
        <p:nvPicPr>
          <p:cNvPr id="68612" name="Picture 6" descr="US-Presidents-20-Garfield(JamesA)-OH-Cuyahoga-Cleveland-LakeView-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37" y="205709"/>
            <a:ext cx="3975651" cy="598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1223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en-US" altLang="en-US" smtClean="0"/>
          </a:p>
        </p:txBody>
      </p:sp>
      <p:pic>
        <p:nvPicPr>
          <p:cNvPr id="69635" name="Picture 4" descr="garfield,ja3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574" y="544443"/>
            <a:ext cx="7169426" cy="477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US-Presidents-20-Garfield(JamesA)-OH-Cuyahoga-Cleveland-LakeView-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3" y="544443"/>
            <a:ext cx="3562502" cy="536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58676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US-Presidents-20-Garfield(JamesA)-OH-Cuyahoga-Cleveland-LakeView-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78486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descr="Statue of president James A. Garfield. Garfield monument, Lake View Cemetery, Cleveland, Ohio, USA - Photo ID #4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1524001"/>
            <a:ext cx="37528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40555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en-US" altLang="en-US" dirty="0" smtClean="0"/>
          </a:p>
        </p:txBody>
      </p:sp>
      <p:pic>
        <p:nvPicPr>
          <p:cNvPr id="73731" name="Picture 4" descr="US-Presidents-20-Garfield(JamesA)-OH-Cuyahoga-Cleveland-LakeView-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70" y="-442115"/>
            <a:ext cx="5116159" cy="339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arfield,ja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91" y="3023022"/>
            <a:ext cx="5600700" cy="348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mage result for garfield memo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378" y="117268"/>
            <a:ext cx="4005931" cy="600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8453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4" descr="US-Presidents-20-Garfield(JamesA)-OH-Cuyahoga-Cleveland-LakeView-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69" y="124691"/>
            <a:ext cx="5975677" cy="39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Image result for garfield memo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338" y="1182847"/>
            <a:ext cx="6203662" cy="41278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6095" t="34020" r="47496"/>
          <a:stretch/>
        </p:blipFill>
        <p:spPr bwMode="auto">
          <a:xfrm>
            <a:off x="3028354" y="3788401"/>
            <a:ext cx="2526359" cy="304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321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idx="4294967295"/>
          </p:nvPr>
        </p:nvSpPr>
        <p:spPr>
          <a:xfrm>
            <a:off x="376708" y="93372"/>
            <a:ext cx="10396882" cy="1151965"/>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dirty="0" smtClean="0"/>
              <a:t>Bessemer Process</a:t>
            </a:r>
          </a:p>
        </p:txBody>
      </p:sp>
      <p:sp>
        <p:nvSpPr>
          <p:cNvPr id="25603" name="Rectangle 3"/>
          <p:cNvSpPr>
            <a:spLocks noGrp="1" noChangeArrowheads="1"/>
          </p:cNvSpPr>
          <p:nvPr>
            <p:ph type="body" idx="4294967295"/>
          </p:nvPr>
        </p:nvSpPr>
        <p:spPr>
          <a:xfrm>
            <a:off x="2849451" y="1358720"/>
            <a:ext cx="4852115" cy="3397246"/>
          </a:xfrm>
        </p:spPr>
        <p:txBody>
          <a:bodyPr>
            <a:normAutofit/>
          </a:bodyPr>
          <a:lstStyle/>
          <a:p>
            <a:pPr eaLnBrk="1" hangingPunct="1"/>
            <a:r>
              <a:rPr lang="en-US" altLang="en-US" sz="3200" cap="none" dirty="0" smtClean="0">
                <a:latin typeface="Calibri" panose="020F0502020204030204" pitchFamily="34" charset="0"/>
              </a:rPr>
              <a:t>This process clarified the quality of the steel and made it quicker and cheaper to produce.</a:t>
            </a:r>
          </a:p>
        </p:txBody>
      </p:sp>
      <p:pic>
        <p:nvPicPr>
          <p:cNvPr id="2560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648" y="1358720"/>
            <a:ext cx="38862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8" y="1217052"/>
            <a:ext cx="2535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8840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12290" name="Picture 2" descr="Image may contain: 1 person, table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87" y="198308"/>
            <a:ext cx="4579713" cy="61062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rfield_be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513" y="73733"/>
            <a:ext cx="3848098" cy="480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garfield1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905" y="959744"/>
            <a:ext cx="2686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9113611" y="2700732"/>
            <a:ext cx="2721634" cy="3886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altLang="en-US" sz="2800" dirty="0" smtClean="0"/>
              <a:t>Memorial to Garfield in Washington D.C.</a:t>
            </a:r>
            <a:endParaRPr lang="en-US" altLang="en-US" sz="2800" dirty="0"/>
          </a:p>
        </p:txBody>
      </p:sp>
    </p:spTree>
    <p:extLst>
      <p:ext uri="{BB962C8B-B14F-4D97-AF65-F5344CB8AC3E}">
        <p14:creationId xmlns:p14="http://schemas.microsoft.com/office/powerpoint/2010/main" val="225709276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41" y="115956"/>
            <a:ext cx="10396882" cy="1151965"/>
          </a:xfrm>
        </p:spPr>
        <p:txBody>
          <a:bodyPr/>
          <a:lstStyle/>
          <a:p>
            <a:r>
              <a:rPr lang="en-US" dirty="0" smtClean="0"/>
              <a:t>Arthur and the Stalwarts</a:t>
            </a:r>
            <a:endParaRPr lang="en-US" dirty="0"/>
          </a:p>
        </p:txBody>
      </p:sp>
      <p:sp>
        <p:nvSpPr>
          <p:cNvPr id="3" name="Content Placeholder 2"/>
          <p:cNvSpPr>
            <a:spLocks noGrp="1"/>
          </p:cNvSpPr>
          <p:nvPr>
            <p:ph sz="quarter" idx="13"/>
          </p:nvPr>
        </p:nvSpPr>
        <p:spPr>
          <a:xfrm>
            <a:off x="4452730" y="1232452"/>
            <a:ext cx="6627777" cy="4142133"/>
          </a:xfrm>
        </p:spPr>
        <p:txBody>
          <a:bodyPr/>
          <a:lstStyle/>
          <a:p>
            <a:r>
              <a:rPr lang="en-US" cap="none" dirty="0" smtClean="0">
                <a:latin typeface="Calibri" panose="020F0502020204030204" pitchFamily="34" charset="0"/>
              </a:rPr>
              <a:t>They were a large faction within the </a:t>
            </a:r>
            <a:r>
              <a:rPr lang="en-US" u="sng" cap="none" dirty="0" smtClean="0">
                <a:latin typeface="Calibri" panose="020F0502020204030204" pitchFamily="34" charset="0"/>
              </a:rPr>
              <a:t>Republican </a:t>
            </a:r>
            <a:r>
              <a:rPr lang="en-US" u="sng" cap="none" dirty="0">
                <a:latin typeface="Calibri" panose="020F0502020204030204" pitchFamily="34" charset="0"/>
              </a:rPr>
              <a:t>P</a:t>
            </a:r>
            <a:r>
              <a:rPr lang="en-US" u="sng" cap="none" dirty="0" smtClean="0">
                <a:latin typeface="Calibri" panose="020F0502020204030204" pitchFamily="34" charset="0"/>
              </a:rPr>
              <a:t>arty's political machine</a:t>
            </a:r>
            <a:r>
              <a:rPr lang="en-US" cap="none" dirty="0" smtClean="0">
                <a:latin typeface="Calibri" panose="020F0502020204030204" pitchFamily="34" charset="0"/>
              </a:rPr>
              <a:t> who strongly supported the patronage system in the US government during the post Civil War period. </a:t>
            </a:r>
          </a:p>
          <a:p>
            <a:r>
              <a:rPr lang="en-US" u="sng" cap="none" dirty="0" smtClean="0">
                <a:latin typeface="Calibri" panose="020F0502020204030204" pitchFamily="34" charset="0"/>
              </a:rPr>
              <a:t>Stalwarts wanted to keep the Spoils System in place.</a:t>
            </a:r>
          </a:p>
          <a:p>
            <a:r>
              <a:rPr lang="en-US" u="sng" cap="none" dirty="0" smtClean="0">
                <a:latin typeface="Calibri" panose="020F0502020204030204" pitchFamily="34" charset="0"/>
              </a:rPr>
              <a:t>Arthur was a Stalwart.</a:t>
            </a:r>
          </a:p>
          <a:p>
            <a:r>
              <a:rPr lang="en-US" cap="none" dirty="0" smtClean="0">
                <a:latin typeface="Calibri" panose="020F0502020204030204" pitchFamily="34" charset="0"/>
              </a:rPr>
              <a:t>When president </a:t>
            </a:r>
            <a:r>
              <a:rPr lang="en-US" cap="none" dirty="0">
                <a:latin typeface="Calibri" panose="020F0502020204030204" pitchFamily="34" charset="0"/>
              </a:rPr>
              <a:t>G</a:t>
            </a:r>
            <a:r>
              <a:rPr lang="en-US" cap="none" dirty="0" smtClean="0">
                <a:latin typeface="Calibri" panose="020F0502020204030204" pitchFamily="34" charset="0"/>
              </a:rPr>
              <a:t>arfield was assassinated in 1881 by a disgruntled office seeker, change was seen as essential. </a:t>
            </a:r>
          </a:p>
        </p:txBody>
      </p:sp>
      <p:pic>
        <p:nvPicPr>
          <p:cNvPr id="8194" name="Picture 2" descr="Image result for stalw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5664"/>
            <a:ext cx="4246679" cy="329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8334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271119" y="0"/>
            <a:ext cx="10396882" cy="1151965"/>
          </a:xfrm>
        </p:spPr>
        <p:txBody>
          <a:bodyPr/>
          <a:lstStyle/>
          <a:p>
            <a:r>
              <a:rPr lang="en-US" altLang="en-US" dirty="0" smtClean="0"/>
              <a:t>Civil Service Act</a:t>
            </a:r>
          </a:p>
        </p:txBody>
      </p:sp>
      <p:sp>
        <p:nvSpPr>
          <p:cNvPr id="76803" name="Content Placeholder 2"/>
          <p:cNvSpPr>
            <a:spLocks noGrp="1"/>
          </p:cNvSpPr>
          <p:nvPr>
            <p:ph idx="4294967295"/>
          </p:nvPr>
        </p:nvSpPr>
        <p:spPr>
          <a:xfrm>
            <a:off x="443948" y="1229140"/>
            <a:ext cx="6235148" cy="4310269"/>
          </a:xfrm>
          <a:prstGeom prst="rect">
            <a:avLst/>
          </a:prstGeom>
        </p:spPr>
        <p:txBody>
          <a:bodyPr>
            <a:normAutofit lnSpcReduction="10000"/>
          </a:bodyPr>
          <a:lstStyle/>
          <a:p>
            <a:r>
              <a:rPr lang="en-US" altLang="en-US" sz="2400" cap="none" dirty="0" smtClean="0">
                <a:latin typeface="Calibri" panose="020F0502020204030204" pitchFamily="34" charset="0"/>
              </a:rPr>
              <a:t>In 1883, the Civil </a:t>
            </a:r>
            <a:r>
              <a:rPr lang="en-US" altLang="en-US" sz="2400" cap="none" dirty="0">
                <a:latin typeface="Calibri" panose="020F0502020204030204" pitchFamily="34" charset="0"/>
              </a:rPr>
              <a:t>S</a:t>
            </a:r>
            <a:r>
              <a:rPr lang="en-US" altLang="en-US" sz="2400" cap="none" dirty="0" smtClean="0">
                <a:latin typeface="Calibri" panose="020F0502020204030204" pitchFamily="34" charset="0"/>
              </a:rPr>
              <a:t>ervice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ct was passed.</a:t>
            </a:r>
          </a:p>
          <a:p>
            <a:pPr marL="0" indent="0">
              <a:buNone/>
            </a:pPr>
            <a:r>
              <a:rPr lang="en-US" altLang="en-US" sz="2400" cap="none" dirty="0" smtClean="0">
                <a:latin typeface="Calibri" panose="020F0502020204030204" pitchFamily="34" charset="0"/>
              </a:rPr>
              <a:t>(Also known as the </a:t>
            </a:r>
            <a:r>
              <a:rPr lang="en-US" altLang="en-US" sz="2400" b="1" cap="none" dirty="0" smtClean="0">
                <a:latin typeface="Calibri" panose="020F0502020204030204" pitchFamily="34" charset="0"/>
              </a:rPr>
              <a:t>Pendleton Act)</a:t>
            </a:r>
          </a:p>
          <a:p>
            <a:pPr>
              <a:buFontTx/>
              <a:buNone/>
            </a:pPr>
            <a:endParaRPr lang="en-US" altLang="en-US" sz="2400" cap="none" dirty="0" smtClean="0">
              <a:latin typeface="Calibri" panose="020F0502020204030204" pitchFamily="34" charset="0"/>
            </a:endParaRPr>
          </a:p>
          <a:p>
            <a:r>
              <a:rPr lang="en-US" altLang="en-US" sz="2400" u="sng" cap="none" dirty="0" smtClean="0">
                <a:latin typeface="Calibri" panose="020F0502020204030204" pitchFamily="34" charset="0"/>
              </a:rPr>
              <a:t>This required that all people who were going to take jobs with the government pass an exam for entry to their position</a:t>
            </a:r>
            <a:r>
              <a:rPr lang="en-US" altLang="en-US" cap="none" dirty="0" smtClean="0">
                <a:latin typeface="Calibri" panose="020F0502020204030204" pitchFamily="34" charset="0"/>
              </a:rPr>
              <a:t>.</a:t>
            </a:r>
          </a:p>
          <a:p>
            <a:pPr>
              <a:buFontTx/>
              <a:buNone/>
            </a:pPr>
            <a:endParaRPr lang="en-US" altLang="en-US" cap="none" dirty="0" smtClean="0">
              <a:latin typeface="Calibri" panose="020F0502020204030204" pitchFamily="34" charset="0"/>
            </a:endParaRPr>
          </a:p>
          <a:p>
            <a:r>
              <a:rPr lang="en-US" altLang="en-US" sz="2400" u="sng" cap="none" dirty="0" smtClean="0">
                <a:latin typeface="Calibri" panose="020F0502020204030204" pitchFamily="34" charset="0"/>
              </a:rPr>
              <a:t>Chester a. Arthur, </a:t>
            </a:r>
            <a:r>
              <a:rPr lang="en-US" altLang="en-US" sz="2400" u="sng" cap="none" dirty="0">
                <a:latin typeface="Calibri" panose="020F0502020204030204" pitchFamily="34" charset="0"/>
              </a:rPr>
              <a:t>G</a:t>
            </a:r>
            <a:r>
              <a:rPr lang="en-US" altLang="en-US" sz="2400" u="sng" cap="none" dirty="0" smtClean="0">
                <a:latin typeface="Calibri" panose="020F0502020204030204" pitchFamily="34" charset="0"/>
              </a:rPr>
              <a:t>arfield’s </a:t>
            </a:r>
            <a:r>
              <a:rPr lang="en-US" altLang="en-US" sz="2400" u="sng" cap="none" dirty="0">
                <a:latin typeface="Calibri" panose="020F0502020204030204" pitchFamily="34" charset="0"/>
              </a:rPr>
              <a:t>V</a:t>
            </a:r>
            <a:r>
              <a:rPr lang="en-US" altLang="en-US" sz="2400" u="sng" cap="none" dirty="0" smtClean="0">
                <a:latin typeface="Calibri" panose="020F0502020204030204" pitchFamily="34" charset="0"/>
              </a:rPr>
              <a:t>ice </a:t>
            </a:r>
            <a:r>
              <a:rPr lang="en-US" altLang="en-US" sz="2400" u="sng" cap="none" dirty="0">
                <a:latin typeface="Calibri" panose="020F0502020204030204" pitchFamily="34" charset="0"/>
              </a:rPr>
              <a:t>P</a:t>
            </a:r>
            <a:r>
              <a:rPr lang="en-US" altLang="en-US" sz="2400" u="sng" cap="none" dirty="0" smtClean="0">
                <a:latin typeface="Calibri" panose="020F0502020204030204" pitchFamily="34" charset="0"/>
              </a:rPr>
              <a:t>resident, is the one who pushed for the reforms</a:t>
            </a:r>
            <a:r>
              <a:rPr lang="en-US" altLang="en-US" sz="2400" cap="none" dirty="0" smtClean="0">
                <a:latin typeface="Calibri" panose="020F0502020204030204" pitchFamily="34" charset="0"/>
              </a:rPr>
              <a:t>.</a:t>
            </a:r>
          </a:p>
          <a:p>
            <a:endParaRPr lang="en-US" altLang="en-US" dirty="0" smtClean="0"/>
          </a:p>
        </p:txBody>
      </p:sp>
      <p:pic>
        <p:nvPicPr>
          <p:cNvPr id="76804" name="Picture 3" descr="chester_a_arthu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5524" y="0"/>
            <a:ext cx="2720774" cy="344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880-52%20James%20Gar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905" y="2376303"/>
            <a:ext cx="1861764" cy="2773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6425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7" y="-72736"/>
            <a:ext cx="10396882" cy="1151965"/>
          </a:xfrm>
        </p:spPr>
        <p:txBody>
          <a:bodyPr/>
          <a:lstStyle/>
          <a:p>
            <a:r>
              <a:rPr lang="en-US" dirty="0" smtClean="0"/>
              <a:t>Middle class</a:t>
            </a:r>
            <a:endParaRPr lang="en-US" dirty="0"/>
          </a:p>
        </p:txBody>
      </p:sp>
      <p:sp>
        <p:nvSpPr>
          <p:cNvPr id="3" name="Content Placeholder 2"/>
          <p:cNvSpPr>
            <a:spLocks noGrp="1"/>
          </p:cNvSpPr>
          <p:nvPr>
            <p:ph sz="quarter" idx="13"/>
          </p:nvPr>
        </p:nvSpPr>
        <p:spPr>
          <a:xfrm>
            <a:off x="685800" y="987136"/>
            <a:ext cx="10879282" cy="2223655"/>
          </a:xfrm>
        </p:spPr>
        <p:txBody>
          <a:bodyPr>
            <a:normAutofit fontScale="92500" lnSpcReduction="20000"/>
          </a:bodyPr>
          <a:lstStyle/>
          <a:p>
            <a:r>
              <a:rPr lang="en-US" b="1" u="sng" cap="none" dirty="0" smtClean="0">
                <a:latin typeface="Calibri" panose="020F0502020204030204" pitchFamily="34" charset="0"/>
              </a:rPr>
              <a:t>The middle class</a:t>
            </a:r>
            <a:r>
              <a:rPr lang="en-US" u="sng" cap="none" dirty="0" smtClean="0">
                <a:latin typeface="Calibri" panose="020F0502020204030204" pitchFamily="34" charset="0"/>
              </a:rPr>
              <a:t> is a description given to individuals and households who fall between the working </a:t>
            </a:r>
            <a:r>
              <a:rPr lang="en-US" b="1" u="sng" cap="none" dirty="0" smtClean="0">
                <a:latin typeface="Calibri" panose="020F0502020204030204" pitchFamily="34" charset="0"/>
              </a:rPr>
              <a:t>class</a:t>
            </a:r>
            <a:r>
              <a:rPr lang="en-US" u="sng" cap="none" dirty="0" smtClean="0">
                <a:latin typeface="Calibri" panose="020F0502020204030204" pitchFamily="34" charset="0"/>
              </a:rPr>
              <a:t> and the upper </a:t>
            </a:r>
            <a:r>
              <a:rPr lang="en-US" b="1" u="sng" cap="none" dirty="0" smtClean="0">
                <a:latin typeface="Calibri" panose="020F0502020204030204" pitchFamily="34" charset="0"/>
              </a:rPr>
              <a:t>class</a:t>
            </a:r>
            <a:r>
              <a:rPr lang="en-US" u="sng" cap="none" dirty="0" smtClean="0">
                <a:latin typeface="Calibri" panose="020F0502020204030204" pitchFamily="34" charset="0"/>
              </a:rPr>
              <a:t> within a societal hierarchy.</a:t>
            </a:r>
            <a:r>
              <a:rPr lang="en-US" cap="none" dirty="0" smtClean="0">
                <a:latin typeface="Calibri" panose="020F0502020204030204" pitchFamily="34" charset="0"/>
              </a:rPr>
              <a:t> </a:t>
            </a:r>
            <a:endParaRPr lang="en-US" u="sng" cap="none" dirty="0" smtClean="0">
              <a:latin typeface="Calibri" panose="020F0502020204030204" pitchFamily="34" charset="0"/>
            </a:endParaRPr>
          </a:p>
          <a:p>
            <a:r>
              <a:rPr lang="en-US" cap="none" dirty="0" smtClean="0">
                <a:latin typeface="Calibri" panose="020F0502020204030204" pitchFamily="34" charset="0"/>
              </a:rPr>
              <a:t>The middle class  emerged out of and contributed to a complex, uneven, and contradictory process of political, economic, and social change. </a:t>
            </a:r>
          </a:p>
          <a:p>
            <a:r>
              <a:rPr lang="en-US" cap="none" dirty="0" smtClean="0">
                <a:latin typeface="Calibri" panose="020F0502020204030204" pitchFamily="34" charset="0"/>
              </a:rPr>
              <a:t>Although the middle class owed much to a revolutionary legacy that attacked rank and privilege, it also contributed decisively to the hierarchies that came to mark the antebellum United </a:t>
            </a:r>
            <a:r>
              <a:rPr lang="en-US" cap="none" dirty="0">
                <a:latin typeface="Calibri" panose="020F0502020204030204" pitchFamily="34" charset="0"/>
              </a:rPr>
              <a:t>S</a:t>
            </a:r>
            <a:r>
              <a:rPr lang="en-US" cap="none" dirty="0" smtClean="0">
                <a:latin typeface="Calibri" panose="020F0502020204030204" pitchFamily="34" charset="0"/>
              </a:rPr>
              <a:t>tates.</a:t>
            </a:r>
            <a:endParaRPr lang="en-US" cap="none" dirty="0">
              <a:latin typeface="Calibri" panose="020F0502020204030204" pitchFamily="34" charset="0"/>
            </a:endParaRPr>
          </a:p>
        </p:txBody>
      </p:sp>
      <p:pic>
        <p:nvPicPr>
          <p:cNvPr id="2050" name="Picture 2" descr="Image result for middle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90" y="3169043"/>
            <a:ext cx="6868392" cy="320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3816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WordArt 4"/>
          <p:cNvSpPr>
            <a:spLocks noChangeArrowheads="1" noChangeShapeType="1" noTextEdit="1"/>
          </p:cNvSpPr>
          <p:nvPr/>
        </p:nvSpPr>
        <p:spPr bwMode="auto">
          <a:xfrm>
            <a:off x="495299" y="318654"/>
            <a:ext cx="6096000" cy="464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Progressivism </a:t>
            </a:r>
          </a:p>
          <a:p>
            <a:pPr algn="ctr"/>
            <a:r>
              <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for </a:t>
            </a:r>
            <a:r>
              <a:rPr lang="en-US" sz="3600" kern="10" dirty="0" smtClean="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the</a:t>
            </a:r>
          </a:p>
          <a:p>
            <a:pPr algn="ctr"/>
            <a:r>
              <a:rPr lang="en-US" sz="3600" kern="10" dirty="0" smtClean="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Consumer</a:t>
            </a:r>
            <a:endPar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9218" name="Picture 2" descr="Image result for progressivism consu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299" y="1495857"/>
            <a:ext cx="4770263" cy="334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5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consumerism</a:t>
            </a:r>
            <a:endParaRPr lang="en-US" dirty="0"/>
          </a:p>
        </p:txBody>
      </p:sp>
      <p:sp>
        <p:nvSpPr>
          <p:cNvPr id="3" name="Content Placeholder 2"/>
          <p:cNvSpPr>
            <a:spLocks noGrp="1"/>
          </p:cNvSpPr>
          <p:nvPr>
            <p:ph sz="quarter" idx="13"/>
          </p:nvPr>
        </p:nvSpPr>
        <p:spPr>
          <a:xfrm>
            <a:off x="685801" y="1802710"/>
            <a:ext cx="5756564" cy="3571875"/>
          </a:xfrm>
        </p:spPr>
        <p:txBody>
          <a:bodyPr>
            <a:normAutofit/>
          </a:bodyPr>
          <a:lstStyle/>
          <a:p>
            <a:r>
              <a:rPr lang="en-US" sz="3200" cap="none" dirty="0" smtClean="0">
                <a:latin typeface="Calibri" panose="020F0502020204030204" pitchFamily="34" charset="0"/>
              </a:rPr>
              <a:t>Consumerism is a social and economic order that encourages the acquisition of goods and services in ever-increasing amounts. </a:t>
            </a:r>
            <a:endParaRPr lang="en-US" sz="3200" cap="none" dirty="0">
              <a:latin typeface="Calibri" panose="020F0502020204030204" pitchFamily="34" charset="0"/>
            </a:endParaRPr>
          </a:p>
        </p:txBody>
      </p:sp>
      <p:pic>
        <p:nvPicPr>
          <p:cNvPr id="3074" name="Picture 2" descr="Image result for consume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130" y="180271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2372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96192" y="93518"/>
            <a:ext cx="10396882" cy="11519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smtClean="0"/>
              <a:t>Department Stores</a:t>
            </a:r>
          </a:p>
        </p:txBody>
      </p:sp>
      <p:sp>
        <p:nvSpPr>
          <p:cNvPr id="113667" name="Rectangle 3"/>
          <p:cNvSpPr>
            <a:spLocks noGrp="1" noChangeArrowheads="1"/>
          </p:cNvSpPr>
          <p:nvPr>
            <p:ph type="body" idx="4294967295"/>
          </p:nvPr>
        </p:nvSpPr>
        <p:spPr bwMode="auto">
          <a:xfrm>
            <a:off x="391390" y="955964"/>
            <a:ext cx="7058892" cy="45155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lnSpc>
                <a:spcPct val="80000"/>
              </a:lnSpc>
            </a:pPr>
            <a:r>
              <a:rPr lang="en-US" altLang="en-US" sz="2400" u="sng" cap="none" dirty="0" smtClean="0">
                <a:latin typeface="Calibri" panose="020F0502020204030204" pitchFamily="34" charset="0"/>
              </a:rPr>
              <a:t>Stores began to buy products in large quantities which allowed them to charge lower prices. </a:t>
            </a:r>
          </a:p>
          <a:p>
            <a:pPr>
              <a:lnSpc>
                <a:spcPct val="80000"/>
              </a:lnSpc>
            </a:pPr>
            <a:endParaRPr lang="en-US" altLang="en-US" sz="2400" u="sng" cap="none" dirty="0" smtClean="0">
              <a:latin typeface="Calibri" panose="020F0502020204030204" pitchFamily="34" charset="0"/>
            </a:endParaRPr>
          </a:p>
          <a:p>
            <a:pPr>
              <a:lnSpc>
                <a:spcPct val="80000"/>
              </a:lnSpc>
            </a:pPr>
            <a:r>
              <a:rPr lang="en-US" altLang="en-US" sz="2400" cap="none" dirty="0" smtClean="0">
                <a:latin typeface="Calibri" panose="020F0502020204030204" pitchFamily="34" charset="0"/>
              </a:rPr>
              <a:t>The low prices attracted new customers which allowed the company to open new stores.</a:t>
            </a:r>
          </a:p>
          <a:p>
            <a:pPr>
              <a:lnSpc>
                <a:spcPct val="80000"/>
              </a:lnSpc>
            </a:pPr>
            <a:endParaRPr lang="en-US" altLang="en-US" sz="2400" cap="none" dirty="0" smtClean="0">
              <a:latin typeface="Calibri" panose="020F0502020204030204" pitchFamily="34" charset="0"/>
            </a:endParaRPr>
          </a:p>
          <a:p>
            <a:pPr>
              <a:lnSpc>
                <a:spcPct val="80000"/>
              </a:lnSpc>
            </a:pPr>
            <a:r>
              <a:rPr lang="en-US" altLang="en-US" sz="2400" cap="none" dirty="0" smtClean="0">
                <a:latin typeface="Calibri" panose="020F0502020204030204" pitchFamily="34" charset="0"/>
              </a:rPr>
              <a:t>One of the </a:t>
            </a:r>
            <a:r>
              <a:rPr lang="en-US" altLang="en-US" sz="2400" u="sng" cap="none" dirty="0" smtClean="0">
                <a:latin typeface="Calibri" panose="020F0502020204030204" pitchFamily="34" charset="0"/>
              </a:rPr>
              <a:t>first department stores to open was </a:t>
            </a:r>
            <a:r>
              <a:rPr lang="en-US" altLang="en-US" sz="2400" u="sng" cap="none" dirty="0">
                <a:latin typeface="Calibri" panose="020F0502020204030204" pitchFamily="34" charset="0"/>
              </a:rPr>
              <a:t>M</a:t>
            </a:r>
            <a:r>
              <a:rPr lang="en-US" altLang="en-US" sz="2400" u="sng" cap="none" dirty="0" smtClean="0">
                <a:latin typeface="Calibri" panose="020F0502020204030204" pitchFamily="34" charset="0"/>
              </a:rPr>
              <a:t>ontgomery </a:t>
            </a:r>
            <a:r>
              <a:rPr lang="en-US" altLang="en-US" sz="2400" u="sng" cap="none" dirty="0">
                <a:latin typeface="Calibri" panose="020F0502020204030204" pitchFamily="34" charset="0"/>
              </a:rPr>
              <a:t>W</a:t>
            </a:r>
            <a:r>
              <a:rPr lang="en-US" altLang="en-US" sz="2400" u="sng" cap="none" dirty="0" smtClean="0">
                <a:latin typeface="Calibri" panose="020F0502020204030204" pitchFamily="34" charset="0"/>
              </a:rPr>
              <a:t>ard.</a:t>
            </a:r>
          </a:p>
          <a:p>
            <a:pPr>
              <a:lnSpc>
                <a:spcPct val="80000"/>
              </a:lnSpc>
            </a:pPr>
            <a:r>
              <a:rPr lang="en-US" altLang="en-US" sz="2400" cap="none" dirty="0" smtClean="0">
                <a:latin typeface="Calibri" panose="020F0502020204030204" pitchFamily="34" charset="0"/>
              </a:rPr>
              <a:t>Ward took retail one step further by offering a </a:t>
            </a:r>
            <a:r>
              <a:rPr lang="en-US" altLang="en-US" sz="2400" u="sng" cap="none" dirty="0" smtClean="0">
                <a:latin typeface="Calibri" panose="020F0502020204030204" pitchFamily="34" charset="0"/>
              </a:rPr>
              <a:t>mail order catalog. </a:t>
            </a:r>
          </a:p>
          <a:p>
            <a:pPr>
              <a:lnSpc>
                <a:spcPct val="80000"/>
              </a:lnSpc>
            </a:pPr>
            <a:endParaRPr lang="en-US" altLang="en-US" sz="2400" u="sng" cap="none" dirty="0" smtClean="0">
              <a:latin typeface="Calibri" panose="020F0502020204030204" pitchFamily="34" charset="0"/>
            </a:endParaRPr>
          </a:p>
          <a:p>
            <a:pPr>
              <a:lnSpc>
                <a:spcPct val="80000"/>
              </a:lnSpc>
            </a:pPr>
            <a:r>
              <a:rPr lang="en-US" altLang="en-US" sz="2400" cap="none" dirty="0" smtClean="0">
                <a:latin typeface="Calibri" panose="020F0502020204030204" pitchFamily="34" charset="0"/>
              </a:rPr>
              <a:t>Sears </a:t>
            </a:r>
            <a:r>
              <a:rPr lang="en-US" altLang="en-US" sz="2400" cap="none" dirty="0" smtClean="0">
                <a:latin typeface="Calibri" panose="020F0502020204030204" pitchFamily="34" charset="0"/>
              </a:rPr>
              <a:t>Roebuck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ompany </a:t>
            </a:r>
            <a:r>
              <a:rPr lang="en-US" altLang="en-US" sz="2400" cap="none" dirty="0" smtClean="0">
                <a:latin typeface="Calibri" panose="020F0502020204030204" pitchFamily="34" charset="0"/>
              </a:rPr>
              <a:t>had one of the largest mail order catalogs in the business.</a:t>
            </a:r>
            <a:endParaRPr lang="en-US" altLang="en-US" sz="2400" cap="none" dirty="0">
              <a:latin typeface="Calibri" panose="020F0502020204030204" pitchFamily="34" charset="0"/>
            </a:endParaRPr>
          </a:p>
        </p:txBody>
      </p:sp>
      <p:pic>
        <p:nvPicPr>
          <p:cNvPr id="4098" name="Picture 2" descr="Image result for sears mail order c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578" y="93518"/>
            <a:ext cx="3608972" cy="550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98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363683" y="0"/>
            <a:ext cx="10396882" cy="11519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smtClean="0"/>
              <a:t>Advertising</a:t>
            </a:r>
          </a:p>
        </p:txBody>
      </p:sp>
      <p:sp>
        <p:nvSpPr>
          <p:cNvPr id="114691" name="Rectangle 3"/>
          <p:cNvSpPr>
            <a:spLocks noGrp="1" noChangeArrowheads="1"/>
          </p:cNvSpPr>
          <p:nvPr>
            <p:ph type="body" idx="4294967295"/>
          </p:nvPr>
        </p:nvSpPr>
        <p:spPr bwMode="auto">
          <a:xfrm>
            <a:off x="363683" y="768927"/>
            <a:ext cx="5708073" cy="4390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sz="2800" u="sng" cap="none" dirty="0" smtClean="0">
                <a:latin typeface="Calibri" panose="020F0502020204030204" pitchFamily="34" charset="0"/>
              </a:rPr>
              <a:t>Advertising became a necessity</a:t>
            </a:r>
            <a:r>
              <a:rPr lang="en-US" altLang="en-US" sz="2800" cap="none" dirty="0" smtClean="0">
                <a:latin typeface="Calibri" panose="020F0502020204030204" pitchFamily="34" charset="0"/>
              </a:rPr>
              <a:t>.  Soon the supply of </a:t>
            </a:r>
            <a:r>
              <a:rPr lang="en-US" altLang="en-US" sz="2800" u="sng" cap="none" dirty="0" smtClean="0">
                <a:latin typeface="Calibri" panose="020F0502020204030204" pitchFamily="34" charset="0"/>
              </a:rPr>
              <a:t>consumer items outnumbered the demand.</a:t>
            </a:r>
          </a:p>
          <a:p>
            <a:r>
              <a:rPr lang="en-US" altLang="en-US" sz="2800" cap="none" dirty="0" smtClean="0">
                <a:latin typeface="Calibri" panose="020F0502020204030204" pitchFamily="34" charset="0"/>
              </a:rPr>
              <a:t>Companies had to </a:t>
            </a:r>
            <a:r>
              <a:rPr lang="en-US" altLang="en-US" sz="2800" u="sng" cap="none" dirty="0" smtClean="0">
                <a:latin typeface="Calibri" panose="020F0502020204030204" pitchFamily="34" charset="0"/>
              </a:rPr>
              <a:t>design ways to tell the public about their product.</a:t>
            </a:r>
          </a:p>
          <a:p>
            <a:r>
              <a:rPr lang="en-US" altLang="en-US" sz="2800" cap="none" dirty="0" smtClean="0">
                <a:latin typeface="Calibri" panose="020F0502020204030204" pitchFamily="34" charset="0"/>
              </a:rPr>
              <a:t>The companies strove to get consumers to identify the company name with the product.</a:t>
            </a:r>
          </a:p>
        </p:txBody>
      </p:sp>
      <p:pic>
        <p:nvPicPr>
          <p:cNvPr id="5122" name="Picture 2" descr="Image result for adverti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756" y="945572"/>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19812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mtClean="0"/>
              <a:t>Examples</a:t>
            </a:r>
          </a:p>
        </p:txBody>
      </p:sp>
      <p:sp>
        <p:nvSpPr>
          <p:cNvPr id="221187" name="Rectangle 3"/>
          <p:cNvSpPr>
            <a:spLocks noGrp="1" noChangeArrowheads="1"/>
          </p:cNvSpPr>
          <p:nvPr>
            <p:ph type="body" idx="4294967295"/>
          </p:nvPr>
        </p:nvSpPr>
        <p:spPr bwMode="auto">
          <a:xfrm>
            <a:off x="1981200" y="1600200"/>
            <a:ext cx="3733800" cy="464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Tissue</a:t>
            </a:r>
          </a:p>
          <a:p>
            <a:r>
              <a:rPr lang="en-US" altLang="en-US" dirty="0" smtClean="0"/>
              <a:t>Bandage Strip</a:t>
            </a:r>
          </a:p>
          <a:p>
            <a:r>
              <a:rPr lang="en-US" altLang="en-US" dirty="0" smtClean="0"/>
              <a:t>Cotton Swab</a:t>
            </a:r>
          </a:p>
          <a:p>
            <a:r>
              <a:rPr lang="en-US" altLang="en-US" dirty="0" smtClean="0"/>
              <a:t>Bleach</a:t>
            </a:r>
          </a:p>
          <a:p>
            <a:r>
              <a:rPr lang="en-US" altLang="en-US" dirty="0" smtClean="0"/>
              <a:t>Petroleum Jelly</a:t>
            </a:r>
          </a:p>
          <a:p>
            <a:r>
              <a:rPr lang="en-US" altLang="en-US" dirty="0" smtClean="0"/>
              <a:t>Lip Balm</a:t>
            </a:r>
          </a:p>
        </p:txBody>
      </p:sp>
      <p:sp>
        <p:nvSpPr>
          <p:cNvPr id="221188" name="Rectangle 4"/>
          <p:cNvSpPr>
            <a:spLocks noChangeArrowheads="1"/>
          </p:cNvSpPr>
          <p:nvPr/>
        </p:nvSpPr>
        <p:spPr bwMode="auto">
          <a:xfrm>
            <a:off x="6248400" y="1600200"/>
            <a:ext cx="3733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panose="020B0604020202020204" pitchFamily="34" charset="0"/>
              </a:defRPr>
            </a:lvl1pPr>
            <a:lvl2pPr marL="742950" indent="-285750">
              <a:defRPr kumimoji="1" sz="2400">
                <a:solidFill>
                  <a:schemeClr val="tx1"/>
                </a:solidFill>
                <a:latin typeface="Arial" panose="020B0604020202020204" pitchFamily="34" charset="0"/>
              </a:defRPr>
            </a:lvl2pPr>
            <a:lvl3pPr marL="1143000" indent="-228600">
              <a:defRPr kumimoji="1" sz="2400">
                <a:solidFill>
                  <a:schemeClr val="tx1"/>
                </a:solidFill>
                <a:latin typeface="Arial" panose="020B0604020202020204" pitchFamily="34" charset="0"/>
              </a:defRPr>
            </a:lvl3pPr>
            <a:lvl4pPr marL="1600200" indent="-228600">
              <a:defRPr kumimoji="1" sz="2400">
                <a:solidFill>
                  <a:schemeClr val="tx1"/>
                </a:solidFill>
                <a:latin typeface="Arial" panose="020B0604020202020204" pitchFamily="34" charset="0"/>
              </a:defRPr>
            </a:lvl4pPr>
            <a:lvl5pPr marL="2057400" indent="-228600">
              <a:defRPr kumimoji="1" sz="24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defRPr>
            </a:lvl9pPr>
          </a:lstStyle>
          <a:p>
            <a:pPr>
              <a:spcBef>
                <a:spcPct val="20000"/>
              </a:spcBef>
              <a:buClr>
                <a:schemeClr val="tx2"/>
              </a:buClr>
              <a:buFontTx/>
              <a:buChar char="•"/>
            </a:pPr>
            <a:r>
              <a:rPr lang="en-US" altLang="en-US" sz="2800" dirty="0" err="1">
                <a:latin typeface="Tahoma" panose="020B0604030504040204" pitchFamily="34" charset="0"/>
              </a:rPr>
              <a:t>Kleenix</a:t>
            </a:r>
            <a:endParaRPr lang="en-US" altLang="en-US" sz="2800" dirty="0">
              <a:latin typeface="Tahoma" panose="020B0604030504040204" pitchFamily="34" charset="0"/>
            </a:endParaRPr>
          </a:p>
          <a:p>
            <a:pPr>
              <a:spcBef>
                <a:spcPct val="20000"/>
              </a:spcBef>
              <a:buClr>
                <a:schemeClr val="tx2"/>
              </a:buClr>
              <a:buFontTx/>
              <a:buChar char="•"/>
            </a:pPr>
            <a:r>
              <a:rPr lang="en-US" altLang="en-US" sz="2800" dirty="0">
                <a:latin typeface="Tahoma" panose="020B0604030504040204" pitchFamily="34" charset="0"/>
              </a:rPr>
              <a:t>Band Aid</a:t>
            </a:r>
          </a:p>
          <a:p>
            <a:pPr>
              <a:spcBef>
                <a:spcPct val="20000"/>
              </a:spcBef>
              <a:buClr>
                <a:schemeClr val="tx2"/>
              </a:buClr>
              <a:buFontTx/>
              <a:buChar char="•"/>
            </a:pPr>
            <a:r>
              <a:rPr lang="en-US" altLang="en-US" sz="2800" dirty="0">
                <a:latin typeface="Tahoma" panose="020B0604030504040204" pitchFamily="34" charset="0"/>
              </a:rPr>
              <a:t>Q-Tip</a:t>
            </a:r>
          </a:p>
          <a:p>
            <a:pPr>
              <a:spcBef>
                <a:spcPct val="20000"/>
              </a:spcBef>
              <a:buClr>
                <a:schemeClr val="tx2"/>
              </a:buClr>
              <a:buFontTx/>
              <a:buChar char="•"/>
            </a:pPr>
            <a:r>
              <a:rPr lang="en-US" altLang="en-US" sz="2800" dirty="0">
                <a:latin typeface="Tahoma" panose="020B0604030504040204" pitchFamily="34" charset="0"/>
              </a:rPr>
              <a:t>Clorox</a:t>
            </a:r>
          </a:p>
          <a:p>
            <a:pPr>
              <a:spcBef>
                <a:spcPct val="20000"/>
              </a:spcBef>
              <a:buClr>
                <a:schemeClr val="tx2"/>
              </a:buClr>
              <a:buFontTx/>
              <a:buChar char="•"/>
            </a:pPr>
            <a:r>
              <a:rPr lang="en-US" altLang="en-US" sz="2800" dirty="0">
                <a:latin typeface="Tahoma" panose="020B0604030504040204" pitchFamily="34" charset="0"/>
              </a:rPr>
              <a:t>Vaseline</a:t>
            </a:r>
          </a:p>
          <a:p>
            <a:pPr>
              <a:spcBef>
                <a:spcPct val="20000"/>
              </a:spcBef>
              <a:buClr>
                <a:schemeClr val="tx2"/>
              </a:buClr>
              <a:buFontTx/>
              <a:buChar char="•"/>
            </a:pPr>
            <a:r>
              <a:rPr lang="en-US" altLang="en-US" sz="2800" dirty="0" err="1">
                <a:latin typeface="Tahoma" panose="020B0604030504040204" pitchFamily="34" charset="0"/>
              </a:rPr>
              <a:t>Chapstick</a:t>
            </a:r>
            <a:endParaRPr lang="en-US" altLang="en-US" sz="2800" dirty="0">
              <a:latin typeface="Tahoma" panose="020B0604030504040204" pitchFamily="34" charset="0"/>
            </a:endParaRPr>
          </a:p>
        </p:txBody>
      </p:sp>
      <p:pic>
        <p:nvPicPr>
          <p:cNvPr id="221190" name="Picture 6" descr="band-aid_JPG-7518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334001"/>
            <a:ext cx="1676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2" name="Picture 8" descr="Kleenex Facial Tissue: KLEENEX® Lotion Brand Facial Tissu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181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4" name="Picture 10" descr="File:White menb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25780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6" name="Picture 12" descr="Ultra Clorox Liquid Bleach 24 o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105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8" name="Picture 14" descr="Vaseline Jelly 1.75 Ounc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5334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0" name="Picture 16" descr="Chapstick Lip Balm, Spearmint - 24 Each">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1200" y="5257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120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1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118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1188">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1188">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21187">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1188">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21187">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211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2119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2119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2119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2119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2119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21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4294967295"/>
          </p:nvPr>
        </p:nvSpPr>
        <p:spPr>
          <a:xfrm>
            <a:off x="945572" y="1569026"/>
            <a:ext cx="10134600" cy="4028209"/>
          </a:xfrm>
        </p:spPr>
        <p:txBody>
          <a:bodyPr/>
          <a:lstStyle/>
          <a:p>
            <a:pPr>
              <a:lnSpc>
                <a:spcPct val="80000"/>
              </a:lnSpc>
            </a:pPr>
            <a:r>
              <a:rPr lang="en-US" altLang="en-US" sz="2700" u="sng" cap="none" dirty="0" smtClean="0">
                <a:latin typeface="Calibri" panose="020F0502020204030204" pitchFamily="34" charset="0"/>
              </a:rPr>
              <a:t>Affordable and reliable transport in the form of railways allowed urban workers to travel on their days off, with the first package holidays to seaside resorts </a:t>
            </a:r>
            <a:r>
              <a:rPr lang="en-US" altLang="en-US" sz="2700" cap="none" dirty="0" smtClean="0">
                <a:latin typeface="Calibri" panose="020F0502020204030204" pitchFamily="34" charset="0"/>
              </a:rPr>
              <a:t>appearing in the 1870s, a trend which spread to industrial nations in </a:t>
            </a:r>
            <a:r>
              <a:rPr lang="en-US" altLang="en-US" sz="2700" cap="none" dirty="0">
                <a:latin typeface="Calibri" panose="020F0502020204030204" pitchFamily="34" charset="0"/>
              </a:rPr>
              <a:t>E</a:t>
            </a:r>
            <a:r>
              <a:rPr lang="en-US" altLang="en-US" sz="2700" cap="none" dirty="0" smtClean="0">
                <a:latin typeface="Calibri" panose="020F0502020204030204" pitchFamily="34" charset="0"/>
              </a:rPr>
              <a:t>urope and north </a:t>
            </a:r>
            <a:r>
              <a:rPr lang="en-US" altLang="en-US" sz="2700" cap="none" dirty="0">
                <a:latin typeface="Calibri" panose="020F0502020204030204" pitchFamily="34" charset="0"/>
              </a:rPr>
              <a:t>A</a:t>
            </a:r>
            <a:r>
              <a:rPr lang="en-US" altLang="en-US" sz="2700" cap="none" dirty="0" smtClean="0">
                <a:latin typeface="Calibri" panose="020F0502020204030204" pitchFamily="34" charset="0"/>
              </a:rPr>
              <a:t>merica. </a:t>
            </a:r>
          </a:p>
          <a:p>
            <a:pPr>
              <a:lnSpc>
                <a:spcPct val="80000"/>
              </a:lnSpc>
            </a:pPr>
            <a:r>
              <a:rPr lang="en-US" altLang="en-US" sz="2700" u="sng" cap="none" dirty="0" smtClean="0">
                <a:latin typeface="Calibri" panose="020F0502020204030204" pitchFamily="34" charset="0"/>
              </a:rPr>
              <a:t>As workers channeled their wages into leisure activities</a:t>
            </a:r>
            <a:r>
              <a:rPr lang="en-US" altLang="en-US" sz="2700" cap="none" dirty="0" smtClean="0">
                <a:latin typeface="Calibri" panose="020F0502020204030204" pitchFamily="34" charset="0"/>
              </a:rPr>
              <a:t>, the modern entertainment industry (beginning with the film industry) emerged in industrialized nations, catering to entertain workers on their days off. </a:t>
            </a:r>
          </a:p>
          <a:p>
            <a:pPr>
              <a:lnSpc>
                <a:spcPct val="80000"/>
              </a:lnSpc>
            </a:pPr>
            <a:r>
              <a:rPr lang="en-US" altLang="en-US" sz="2700" u="sng" cap="none" dirty="0" smtClean="0">
                <a:latin typeface="Calibri" panose="020F0502020204030204" pitchFamily="34" charset="0"/>
              </a:rPr>
              <a:t>This </a:t>
            </a:r>
            <a:r>
              <a:rPr lang="en-US" altLang="en-US" sz="2700" u="sng" cap="none" dirty="0">
                <a:latin typeface="Calibri" panose="020F0502020204030204" pitchFamily="34" charset="0"/>
              </a:rPr>
              <a:t>V</a:t>
            </a:r>
            <a:r>
              <a:rPr lang="en-US" altLang="en-US" sz="2700" u="sng" cap="none" dirty="0" smtClean="0">
                <a:latin typeface="Calibri" panose="020F0502020204030204" pitchFamily="34" charset="0"/>
              </a:rPr>
              <a:t>ictorian concept—the weekend—heralded the beginning of leisure time as it is known today</a:t>
            </a:r>
            <a:r>
              <a:rPr lang="en-US" altLang="en-US" sz="2700" dirty="0" smtClean="0"/>
              <a:t>.</a:t>
            </a:r>
            <a:endParaRPr lang="en-US" altLang="en-US" sz="2700" dirty="0"/>
          </a:p>
        </p:txBody>
      </p:sp>
      <p:sp>
        <p:nvSpPr>
          <p:cNvPr id="100355" name="WordArt 4"/>
          <p:cNvSpPr>
            <a:spLocks noChangeArrowheads="1" noChangeShapeType="1" noTextEdit="1"/>
          </p:cNvSpPr>
          <p:nvPr/>
        </p:nvSpPr>
        <p:spPr bwMode="auto">
          <a:xfrm>
            <a:off x="4419600" y="304800"/>
            <a:ext cx="3581400" cy="10668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Entertainment</a:t>
            </a:r>
          </a:p>
        </p:txBody>
      </p:sp>
    </p:spTree>
    <p:extLst>
      <p:ext uri="{BB962C8B-B14F-4D97-AF65-F5344CB8AC3E}">
        <p14:creationId xmlns:p14="http://schemas.microsoft.com/office/powerpoint/2010/main" val="1457740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endParaRPr lang="en-US" altLang="en-US" smtClean="0"/>
          </a:p>
        </p:txBody>
      </p:sp>
      <p:sp>
        <p:nvSpPr>
          <p:cNvPr id="86019" name="Rectangle 3"/>
          <p:cNvSpPr>
            <a:spLocks noGrp="1" noChangeArrowheads="1"/>
          </p:cNvSpPr>
          <p:nvPr>
            <p:ph type="body" idx="4294967295"/>
          </p:nvPr>
        </p:nvSpPr>
        <p:spPr>
          <a:xfrm>
            <a:off x="1981200" y="1600200"/>
            <a:ext cx="8229600" cy="4495800"/>
          </a:xfrm>
          <a:prstGeom prst="rect">
            <a:avLst/>
          </a:prstGeom>
        </p:spPr>
        <p:txBody>
          <a:bodyPr/>
          <a:lstStyle/>
          <a:p>
            <a:pPr eaLnBrk="1" hangingPunct="1"/>
            <a:endParaRPr lang="en-US" altLang="en-US" smtClean="0"/>
          </a:p>
        </p:txBody>
      </p:sp>
      <p:pic>
        <p:nvPicPr>
          <p:cNvPr id="86020" name="Picture 5"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471487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9" descr="th?i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35052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1" descr="th?i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286001"/>
            <a:ext cx="3352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13" descr="th?id=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286000"/>
            <a:ext cx="32004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5" descr="th?id=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100" y="1524000"/>
            <a:ext cx="2628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17" descr="th?id=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354514"/>
            <a:ext cx="33528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9" descr="th?id=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4343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21" descr="th?id=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0500" y="0"/>
            <a:ext cx="28575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36318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4294967295"/>
          </p:nvPr>
        </p:nvSpPr>
        <p:spPr>
          <a:xfrm>
            <a:off x="173702" y="200891"/>
            <a:ext cx="7401271" cy="5562600"/>
          </a:xfrm>
        </p:spPr>
        <p:txBody>
          <a:bodyPr>
            <a:normAutofit fontScale="92500" lnSpcReduction="10000"/>
          </a:bodyPr>
          <a:lstStyle/>
          <a:p>
            <a:pPr>
              <a:lnSpc>
                <a:spcPct val="80000"/>
              </a:lnSpc>
            </a:pPr>
            <a:r>
              <a:rPr lang="en-US" altLang="en-US" sz="2500" b="1" cap="none" dirty="0" smtClean="0">
                <a:latin typeface="Calibri" panose="020F0502020204030204" pitchFamily="34" charset="0"/>
              </a:rPr>
              <a:t>Vaudeville</a:t>
            </a:r>
            <a:r>
              <a:rPr lang="en-US" altLang="en-US" sz="2500" cap="none" dirty="0" smtClean="0">
                <a:latin typeface="Calibri" panose="020F0502020204030204" pitchFamily="34" charset="0"/>
              </a:rPr>
              <a:t> was a theatrical genre of variety entertainment in the United </a:t>
            </a:r>
            <a:r>
              <a:rPr lang="en-US" altLang="en-US" sz="2500" cap="none" dirty="0">
                <a:latin typeface="Calibri" panose="020F0502020204030204" pitchFamily="34" charset="0"/>
              </a:rPr>
              <a:t>S</a:t>
            </a:r>
            <a:r>
              <a:rPr lang="en-US" altLang="en-US" sz="2500" cap="none" dirty="0" smtClean="0">
                <a:latin typeface="Calibri" panose="020F0502020204030204" pitchFamily="34" charset="0"/>
              </a:rPr>
              <a:t>tates and </a:t>
            </a:r>
            <a:r>
              <a:rPr lang="en-US" altLang="en-US" sz="2500" cap="none" dirty="0">
                <a:latin typeface="Calibri" panose="020F0502020204030204" pitchFamily="34" charset="0"/>
              </a:rPr>
              <a:t>C</a:t>
            </a:r>
            <a:r>
              <a:rPr lang="en-US" altLang="en-US" sz="2500" cap="none" dirty="0" smtClean="0">
                <a:latin typeface="Calibri" panose="020F0502020204030204" pitchFamily="34" charset="0"/>
              </a:rPr>
              <a:t>anada from the early 1880s until the early 1930s. </a:t>
            </a:r>
          </a:p>
          <a:p>
            <a:pPr>
              <a:lnSpc>
                <a:spcPct val="80000"/>
              </a:lnSpc>
            </a:pPr>
            <a:r>
              <a:rPr lang="en-US" altLang="en-US" sz="2500" cap="none" dirty="0" smtClean="0">
                <a:latin typeface="Calibri" panose="020F0502020204030204" pitchFamily="34" charset="0"/>
              </a:rPr>
              <a:t>Each performance was made up of a series of separate, unrelated acts grouped together on a common bill. </a:t>
            </a:r>
          </a:p>
          <a:p>
            <a:pPr>
              <a:lnSpc>
                <a:spcPct val="80000"/>
              </a:lnSpc>
              <a:buFontTx/>
              <a:buNone/>
            </a:pPr>
            <a:endParaRPr lang="en-US" altLang="en-US" sz="2500" cap="none" dirty="0" smtClean="0">
              <a:latin typeface="Calibri" panose="020F0502020204030204" pitchFamily="34" charset="0"/>
            </a:endParaRPr>
          </a:p>
          <a:p>
            <a:pPr>
              <a:lnSpc>
                <a:spcPct val="80000"/>
              </a:lnSpc>
            </a:pPr>
            <a:r>
              <a:rPr lang="en-US" altLang="en-US" sz="2500" cap="none" dirty="0" smtClean="0">
                <a:latin typeface="Calibri" panose="020F0502020204030204" pitchFamily="34" charset="0"/>
              </a:rPr>
              <a:t>Types of acts included:</a:t>
            </a:r>
          </a:p>
          <a:p>
            <a:pPr>
              <a:lnSpc>
                <a:spcPct val="80000"/>
              </a:lnSpc>
            </a:pPr>
            <a:r>
              <a:rPr lang="en-US" altLang="en-US" sz="2500" cap="none" dirty="0" smtClean="0">
                <a:latin typeface="Calibri" panose="020F0502020204030204" pitchFamily="34" charset="0"/>
              </a:rPr>
              <a:t> Popular and classical musicians, </a:t>
            </a:r>
          </a:p>
          <a:p>
            <a:pPr>
              <a:lnSpc>
                <a:spcPct val="80000"/>
              </a:lnSpc>
            </a:pPr>
            <a:r>
              <a:rPr lang="en-US" altLang="en-US" sz="2500" cap="none" dirty="0" smtClean="0">
                <a:latin typeface="Calibri" panose="020F0502020204030204" pitchFamily="34" charset="0"/>
              </a:rPr>
              <a:t>Dancers, comedians, </a:t>
            </a:r>
          </a:p>
          <a:p>
            <a:pPr>
              <a:lnSpc>
                <a:spcPct val="80000"/>
              </a:lnSpc>
            </a:pPr>
            <a:r>
              <a:rPr lang="en-US" altLang="en-US" sz="2500" cap="none" dirty="0" smtClean="0">
                <a:latin typeface="Calibri" panose="020F0502020204030204" pitchFamily="34" charset="0"/>
              </a:rPr>
              <a:t>Trained animals, magicians, </a:t>
            </a:r>
          </a:p>
          <a:p>
            <a:pPr>
              <a:lnSpc>
                <a:spcPct val="80000"/>
              </a:lnSpc>
            </a:pPr>
            <a:r>
              <a:rPr lang="en-US" altLang="en-US" sz="2500" cap="none" dirty="0" smtClean="0">
                <a:latin typeface="Calibri" panose="020F0502020204030204" pitchFamily="34" charset="0"/>
              </a:rPr>
              <a:t>Female and male impersonators, </a:t>
            </a:r>
          </a:p>
          <a:p>
            <a:pPr>
              <a:lnSpc>
                <a:spcPct val="80000"/>
              </a:lnSpc>
            </a:pPr>
            <a:r>
              <a:rPr lang="en-US" altLang="en-US" sz="2500" cap="none" dirty="0" smtClean="0">
                <a:latin typeface="Calibri" panose="020F0502020204030204" pitchFamily="34" charset="0"/>
              </a:rPr>
              <a:t>Acrobats, </a:t>
            </a:r>
          </a:p>
          <a:p>
            <a:pPr>
              <a:lnSpc>
                <a:spcPct val="80000"/>
              </a:lnSpc>
            </a:pPr>
            <a:r>
              <a:rPr lang="en-US" altLang="en-US" sz="2500" cap="none" dirty="0" smtClean="0">
                <a:latin typeface="Calibri" panose="020F0502020204030204" pitchFamily="34" charset="0"/>
              </a:rPr>
              <a:t>Jugglers, one-act plays </a:t>
            </a:r>
          </a:p>
          <a:p>
            <a:pPr>
              <a:lnSpc>
                <a:spcPct val="80000"/>
              </a:lnSpc>
            </a:pPr>
            <a:r>
              <a:rPr lang="en-US" altLang="en-US" sz="2500" cap="none" dirty="0" smtClean="0">
                <a:latin typeface="Calibri" panose="020F0502020204030204" pitchFamily="34" charset="0"/>
              </a:rPr>
              <a:t>Or scenes from plays, </a:t>
            </a:r>
          </a:p>
          <a:p>
            <a:pPr>
              <a:lnSpc>
                <a:spcPct val="80000"/>
              </a:lnSpc>
            </a:pPr>
            <a:r>
              <a:rPr lang="en-US" altLang="en-US" sz="2500" cap="none" dirty="0" smtClean="0">
                <a:latin typeface="Calibri" panose="020F0502020204030204" pitchFamily="34" charset="0"/>
              </a:rPr>
              <a:t>Minstrels, and movies</a:t>
            </a:r>
            <a:r>
              <a:rPr lang="en-US" altLang="en-US" sz="2500" dirty="0" smtClean="0"/>
              <a:t>. </a:t>
            </a:r>
            <a:endParaRPr lang="en-US" altLang="en-US" sz="2500" dirty="0"/>
          </a:p>
        </p:txBody>
      </p:sp>
      <p:sp>
        <p:nvSpPr>
          <p:cNvPr id="4" name="Rectangle 3"/>
          <p:cNvSpPr/>
          <p:nvPr/>
        </p:nvSpPr>
        <p:spPr>
          <a:xfrm>
            <a:off x="8434475" y="0"/>
            <a:ext cx="3203121"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Vaudeville</a:t>
            </a:r>
          </a:p>
        </p:txBody>
      </p:sp>
      <p:pic>
        <p:nvPicPr>
          <p:cNvPr id="101380" name="Picture 2" descr="File:How to Enter Vaudeville cov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591" y="1160534"/>
            <a:ext cx="3345873" cy="470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9840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4294967295"/>
          </p:nvPr>
        </p:nvSpPr>
        <p:spPr>
          <a:xfrm>
            <a:off x="8289927" y="3828257"/>
            <a:ext cx="3581400" cy="868363"/>
          </a:xfrm>
        </p:spPr>
        <p:txBody>
          <a:bodyPr/>
          <a:lstStyle/>
          <a:p>
            <a:r>
              <a:rPr lang="en-US" altLang="en-US" dirty="0"/>
              <a:t>Al Jolson, blackface, minstrel</a:t>
            </a:r>
          </a:p>
        </p:txBody>
      </p:sp>
      <p:pic>
        <p:nvPicPr>
          <p:cNvPr id="102403" name="Picture 2" descr="vaude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2590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http://library.sps.edu/06archives/sesquicentennial/Exhibit1/images/71Vaudev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3458925"/>
            <a:ext cx="42862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6" descr="http://rds.yahoo.com/_ylt=A0PDoX0VhGdNPSQA5H2jzbkF/SIG=13k20jjul/EXP=1298658453/**http%3a/i.dailymail.co.uk/i/pix/2009/02/18/article-1149130-0391226D000005DC-687_233x423_pop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2109" y="363539"/>
            <a:ext cx="248126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8" descr="File:SarahBernhardt.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1" y="0"/>
            <a:ext cx="26193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Box 7"/>
          <p:cNvSpPr txBox="1">
            <a:spLocks noChangeArrowheads="1"/>
          </p:cNvSpPr>
          <p:nvPr/>
        </p:nvSpPr>
        <p:spPr bwMode="auto">
          <a:xfrm>
            <a:off x="5999379" y="3458925"/>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Calibri" panose="020F0502020204030204" pitchFamily="34" charset="0"/>
              </a:rPr>
              <a:t>Sarah Bernhardt</a:t>
            </a:r>
          </a:p>
        </p:txBody>
      </p:sp>
    </p:spTree>
    <p:extLst>
      <p:ext uri="{BB962C8B-B14F-4D97-AF65-F5344CB8AC3E}">
        <p14:creationId xmlns:p14="http://schemas.microsoft.com/office/powerpoint/2010/main" val="263564615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WordArt 4"/>
          <p:cNvSpPr>
            <a:spLocks noChangeArrowheads="1" noChangeShapeType="1" noTextEdit="1"/>
          </p:cNvSpPr>
          <p:nvPr/>
        </p:nvSpPr>
        <p:spPr bwMode="auto">
          <a:xfrm>
            <a:off x="2514600" y="381000"/>
            <a:ext cx="7162800" cy="2209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CC0000"/>
                </a:solidFill>
                <a:effectLst>
                  <a:outerShdw dist="35921" dir="2700000" algn="ctr" rotWithShape="0">
                    <a:srgbClr val="C0C0C0">
                      <a:alpha val="79999"/>
                    </a:srgbClr>
                  </a:outerShdw>
                </a:effectLst>
                <a:latin typeface="Impact" panose="020B0806030902050204" pitchFamily="34" charset="0"/>
              </a:rPr>
              <a:t>RAGTIME</a:t>
            </a:r>
          </a:p>
        </p:txBody>
      </p:sp>
      <p:pic>
        <p:nvPicPr>
          <p:cNvPr id="103427" name="Picture 4" descr="http://www.sonomamusicarts.com/images/pianoBackground.jpg"/>
          <p:cNvPicPr>
            <a:picLocks noChangeAspect="1" noChangeArrowheads="1"/>
          </p:cNvPicPr>
          <p:nvPr/>
        </p:nvPicPr>
        <p:blipFill>
          <a:blip r:embed="rId2">
            <a:extLst>
              <a:ext uri="{28A0092B-C50C-407E-A947-70E740481C1C}">
                <a14:useLocalDpi xmlns:a14="http://schemas.microsoft.com/office/drawing/2010/main" val="0"/>
              </a:ext>
            </a:extLst>
          </a:blip>
          <a:srcRect b="43030"/>
          <a:stretch>
            <a:fillRect/>
          </a:stretch>
        </p:blipFill>
        <p:spPr bwMode="auto">
          <a:xfrm>
            <a:off x="2362200" y="2971800"/>
            <a:ext cx="7543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308782"/>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271118" y="322118"/>
            <a:ext cx="10396882" cy="1151965"/>
          </a:xfrm>
        </p:spPr>
        <p:txBody>
          <a:bodyPr anchor="t"/>
          <a:lstStyle/>
          <a:p>
            <a:r>
              <a:rPr lang="en-US" altLang="en-US" dirty="0" smtClean="0"/>
              <a:t>Scott Joplin</a:t>
            </a:r>
          </a:p>
        </p:txBody>
      </p:sp>
      <p:sp>
        <p:nvSpPr>
          <p:cNvPr id="104451" name="Rectangle 3"/>
          <p:cNvSpPr>
            <a:spLocks noGrp="1" noChangeArrowheads="1"/>
          </p:cNvSpPr>
          <p:nvPr>
            <p:ph type="body" idx="4294967295"/>
          </p:nvPr>
        </p:nvSpPr>
        <p:spPr>
          <a:xfrm>
            <a:off x="422563" y="1257300"/>
            <a:ext cx="3713019" cy="4454245"/>
          </a:xfrm>
        </p:spPr>
        <p:txBody>
          <a:bodyPr>
            <a:normAutofit/>
          </a:bodyPr>
          <a:lstStyle/>
          <a:p>
            <a:pPr>
              <a:lnSpc>
                <a:spcPct val="90000"/>
              </a:lnSpc>
            </a:pPr>
            <a:r>
              <a:rPr lang="en-US" altLang="en-US" sz="2400" u="sng" cap="none" dirty="0" smtClean="0">
                <a:latin typeface="Calibri" panose="020F0502020204030204" pitchFamily="34" charset="0"/>
              </a:rPr>
              <a:t>The story of </a:t>
            </a:r>
            <a:r>
              <a:rPr lang="en-US" altLang="en-US" sz="2400" u="sng" cap="none" dirty="0">
                <a:latin typeface="Calibri" panose="020F0502020204030204" pitchFamily="34" charset="0"/>
              </a:rPr>
              <a:t>S</a:t>
            </a:r>
            <a:r>
              <a:rPr lang="en-US" altLang="en-US" sz="2400" u="sng" cap="none" dirty="0" smtClean="0">
                <a:latin typeface="Calibri" panose="020F0502020204030204" pitchFamily="34" charset="0"/>
              </a:rPr>
              <a:t>cott </a:t>
            </a:r>
            <a:r>
              <a:rPr lang="en-US" altLang="en-US" sz="2400" u="sng" cap="none" dirty="0">
                <a:latin typeface="Calibri" panose="020F0502020204030204" pitchFamily="34" charset="0"/>
              </a:rPr>
              <a:t>J</a:t>
            </a:r>
            <a:r>
              <a:rPr lang="en-US" altLang="en-US" sz="2400" u="sng" cap="none" dirty="0" smtClean="0">
                <a:latin typeface="Calibri" panose="020F0502020204030204" pitchFamily="34" charset="0"/>
              </a:rPr>
              <a:t>oplin is one of aspirations achieved and hopes dashed.</a:t>
            </a:r>
          </a:p>
          <a:p>
            <a:pPr>
              <a:lnSpc>
                <a:spcPct val="90000"/>
              </a:lnSpc>
            </a:pPr>
            <a:r>
              <a:rPr lang="en-US" altLang="en-US" sz="2400" cap="none" dirty="0" smtClean="0">
                <a:latin typeface="Calibri" panose="020F0502020204030204" pitchFamily="34" charset="0"/>
              </a:rPr>
              <a:t>He was a black artist trying to </a:t>
            </a:r>
            <a:r>
              <a:rPr lang="en-US" altLang="en-US" sz="2400" u="sng" cap="none" dirty="0" smtClean="0">
                <a:latin typeface="Calibri" panose="020F0502020204030204" pitchFamily="34" charset="0"/>
              </a:rPr>
              <a:t>find acceptance and recognition in white society.</a:t>
            </a:r>
          </a:p>
          <a:p>
            <a:pPr>
              <a:lnSpc>
                <a:spcPct val="90000"/>
              </a:lnSpc>
            </a:pPr>
            <a:r>
              <a:rPr lang="en-US" altLang="en-US" sz="2400" cap="none" dirty="0" smtClean="0">
                <a:latin typeface="Calibri" panose="020F0502020204030204" pitchFamily="34" charset="0"/>
              </a:rPr>
              <a:t>The music he created is called </a:t>
            </a:r>
            <a:r>
              <a:rPr lang="en-US" altLang="en-US" sz="2400" u="sng" cap="none" dirty="0" smtClean="0">
                <a:latin typeface="Calibri" panose="020F0502020204030204" pitchFamily="34" charset="0"/>
              </a:rPr>
              <a:t>“Ragtime” which means ragged time.</a:t>
            </a:r>
          </a:p>
        </p:txBody>
      </p:sp>
      <p:pic>
        <p:nvPicPr>
          <p:cNvPr id="104452" name="Picture 5" descr="File:Scott Joplin 1907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027" y="-9611"/>
            <a:ext cx="29019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Image result for scott jop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7745" y="98942"/>
            <a:ext cx="2421704" cy="35547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ag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808" y="3762289"/>
            <a:ext cx="2770798" cy="277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80144"/>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232064" y="173182"/>
            <a:ext cx="5181600" cy="5029200"/>
          </a:xfrm>
        </p:spPr>
        <p:txBody>
          <a:bodyPr>
            <a:normAutofit/>
          </a:bodyPr>
          <a:lstStyle/>
          <a:p>
            <a:r>
              <a:rPr lang="en-US" altLang="en-US" sz="2400" cap="none" dirty="0" smtClean="0">
                <a:latin typeface="Calibri" panose="020F0502020204030204" pitchFamily="34" charset="0"/>
              </a:rPr>
              <a:t>He began to attract attention for his style of music when he was age 7.</a:t>
            </a:r>
          </a:p>
          <a:p>
            <a:r>
              <a:rPr lang="en-US" altLang="en-US" sz="2400" u="sng" cap="none" dirty="0" smtClean="0">
                <a:latin typeface="Calibri" panose="020F0502020204030204" pitchFamily="34" charset="0"/>
              </a:rPr>
              <a:t>In 1893, he performed at the world’s fair.</a:t>
            </a:r>
          </a:p>
          <a:p>
            <a:r>
              <a:rPr lang="en-US" altLang="en-US" sz="2400" cap="none" dirty="0" smtClean="0">
                <a:latin typeface="Calibri" panose="020F0502020204030204" pitchFamily="34" charset="0"/>
              </a:rPr>
              <a:t>He died at age 49 in 1917 but his music lives on in show tunes, jazz, and other forms of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merican music.</a:t>
            </a:r>
          </a:p>
          <a:p>
            <a:r>
              <a:rPr lang="en-US" altLang="en-US" sz="2400" u="sng" cap="none" dirty="0" smtClean="0">
                <a:latin typeface="Calibri" panose="020F0502020204030204" pitchFamily="34" charset="0"/>
              </a:rPr>
              <a:t>Two of the most well known tunes are:</a:t>
            </a:r>
          </a:p>
          <a:p>
            <a:pPr>
              <a:buFontTx/>
              <a:buNone/>
            </a:pPr>
            <a:r>
              <a:rPr lang="en-US" altLang="en-US" sz="2400" u="sng" cap="none" dirty="0" smtClean="0">
                <a:latin typeface="Calibri" panose="020F0502020204030204" pitchFamily="34" charset="0"/>
              </a:rPr>
              <a:t>   Maple leaf rag and the Entertainer</a:t>
            </a:r>
            <a:endParaRPr lang="en-US" altLang="en-US" sz="2400" u="sng" cap="none" dirty="0">
              <a:latin typeface="Calibri" panose="020F0502020204030204" pitchFamily="34" charset="0"/>
            </a:endParaRPr>
          </a:p>
        </p:txBody>
      </p:sp>
      <p:pic>
        <p:nvPicPr>
          <p:cNvPr id="105475"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977" y="173182"/>
            <a:ext cx="32464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7786" y="2587337"/>
            <a:ext cx="35433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16489"/>
      </p:ext>
    </p:extLst>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4294967295"/>
          </p:nvPr>
        </p:nvSpPr>
        <p:spPr>
          <a:xfrm>
            <a:off x="3171825" y="879980"/>
            <a:ext cx="4364182" cy="4187536"/>
          </a:xfrm>
        </p:spPr>
        <p:txBody>
          <a:bodyPr/>
          <a:lstStyle/>
          <a:p>
            <a:r>
              <a:rPr lang="en-US" altLang="en-US" dirty="0" smtClean="0"/>
              <a:t>The Ringling brothers were seven siblings who transformed their small touring company of performers into one of America's largest circuses in the late 19th and early 20th centuries.</a:t>
            </a:r>
          </a:p>
          <a:p>
            <a:endParaRPr lang="en-US" altLang="en-US" sz="2400" dirty="0"/>
          </a:p>
        </p:txBody>
      </p:sp>
      <p:pic>
        <p:nvPicPr>
          <p:cNvPr id="106499"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046" y="1411199"/>
            <a:ext cx="4294332" cy="312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80786" y="0"/>
            <a:ext cx="582723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RINGLING BROTHERS</a:t>
            </a:r>
          </a:p>
        </p:txBody>
      </p:sp>
      <p:pic>
        <p:nvPicPr>
          <p:cNvPr id="5122" name="Picture 2" descr="Image result for ringling brot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7646"/>
            <a:ext cx="31718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3617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p:txBody>
          <a:bodyPr/>
          <a:lstStyle/>
          <a:p>
            <a:endParaRPr lang="en-US" altLang="en-US" smtClean="0"/>
          </a:p>
        </p:txBody>
      </p:sp>
      <p:sp>
        <p:nvSpPr>
          <p:cNvPr id="107523" name="Content Placeholder 2"/>
          <p:cNvSpPr>
            <a:spLocks noGrp="1"/>
          </p:cNvSpPr>
          <p:nvPr>
            <p:ph idx="4294967295"/>
          </p:nvPr>
        </p:nvSpPr>
        <p:spPr/>
        <p:txBody>
          <a:bodyPr/>
          <a:lstStyle/>
          <a:p>
            <a:endParaRPr lang="en-US" altLang="en-US" dirty="0" smtClean="0"/>
          </a:p>
        </p:txBody>
      </p:sp>
      <p:pic>
        <p:nvPicPr>
          <p:cNvPr id="107524" name="Picture 4" descr="File:Barnum and Commodore Nut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219" y="51826"/>
            <a:ext cx="231991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8"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478" y="3048000"/>
            <a:ext cx="30781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0" descr="View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641" y="51827"/>
            <a:ext cx="2743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2" descr="http://farm1.static.flickr.com/205/498799382_73751ee010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733" y="3849333"/>
            <a:ext cx="32956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2" descr="http://farm1.static.flickr.com/204/500158720_0fc37e21be_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825" y="0"/>
            <a:ext cx="23526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8943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a:xfrm>
            <a:off x="-76200" y="304800"/>
            <a:ext cx="8229600" cy="1143000"/>
          </a:xfrm>
        </p:spPr>
        <p:txBody>
          <a:bodyPr/>
          <a:lstStyle/>
          <a:p>
            <a:r>
              <a:rPr lang="en-US" altLang="en-US" smtClean="0"/>
              <a:t>P.T. Barnum</a:t>
            </a:r>
          </a:p>
        </p:txBody>
      </p:sp>
      <p:sp>
        <p:nvSpPr>
          <p:cNvPr id="3" name="Content Placeholder 2"/>
          <p:cNvSpPr>
            <a:spLocks noGrp="1"/>
          </p:cNvSpPr>
          <p:nvPr>
            <p:ph idx="4294967295"/>
          </p:nvPr>
        </p:nvSpPr>
        <p:spPr>
          <a:xfrm>
            <a:off x="90055" y="1537855"/>
            <a:ext cx="4118263" cy="4353790"/>
          </a:xfrm>
        </p:spPr>
        <p:txBody>
          <a:bodyPr>
            <a:normAutofit/>
          </a:bodyPr>
          <a:lstStyle/>
          <a:p>
            <a:pPr>
              <a:lnSpc>
                <a:spcPct val="90000"/>
              </a:lnSpc>
              <a:defRPr/>
            </a:pPr>
            <a:r>
              <a:rPr lang="en-US" altLang="en-US" b="1" cap="none" dirty="0" smtClean="0">
                <a:latin typeface="Calibri" panose="020F0502020204030204" pitchFamily="34" charset="0"/>
              </a:rPr>
              <a:t>Phineas </a:t>
            </a:r>
            <a:r>
              <a:rPr lang="en-US" altLang="en-US" b="1" cap="none" dirty="0">
                <a:latin typeface="Calibri" panose="020F0502020204030204" pitchFamily="34" charset="0"/>
              </a:rPr>
              <a:t>T</a:t>
            </a:r>
            <a:r>
              <a:rPr lang="en-US" altLang="en-US" b="1" cap="none" dirty="0" smtClean="0">
                <a:latin typeface="Calibri" panose="020F0502020204030204" pitchFamily="34" charset="0"/>
              </a:rPr>
              <a:t>aylor </a:t>
            </a:r>
            <a:r>
              <a:rPr lang="en-US" altLang="en-US" b="1" cap="none" dirty="0">
                <a:latin typeface="Calibri" panose="020F0502020204030204" pitchFamily="34" charset="0"/>
              </a:rPr>
              <a:t>B</a:t>
            </a:r>
            <a:r>
              <a:rPr lang="en-US" altLang="en-US" b="1" cap="none" dirty="0" smtClean="0">
                <a:latin typeface="Calibri" panose="020F0502020204030204" pitchFamily="34" charset="0"/>
              </a:rPr>
              <a:t>arnum</a:t>
            </a:r>
            <a:r>
              <a:rPr lang="en-US" altLang="en-US" cap="none" dirty="0" smtClean="0">
                <a:latin typeface="Calibri" panose="020F0502020204030204" pitchFamily="34" charset="0"/>
              </a:rPr>
              <a:t> (</a:t>
            </a:r>
            <a:r>
              <a:rPr lang="en-US" altLang="en-US" cap="none" dirty="0">
                <a:latin typeface="Calibri" panose="020F0502020204030204" pitchFamily="34" charset="0"/>
              </a:rPr>
              <a:t>J</a:t>
            </a:r>
            <a:r>
              <a:rPr lang="en-US" altLang="en-US" cap="none" dirty="0" smtClean="0">
                <a:latin typeface="Calibri" panose="020F0502020204030204" pitchFamily="34" charset="0"/>
              </a:rPr>
              <a:t>uly 5, 1810 – </a:t>
            </a:r>
            <a:r>
              <a:rPr lang="en-US" altLang="en-US" cap="none" dirty="0">
                <a:latin typeface="Calibri" panose="020F0502020204030204" pitchFamily="34" charset="0"/>
              </a:rPr>
              <a:t>A</a:t>
            </a:r>
            <a:r>
              <a:rPr lang="en-US" altLang="en-US" cap="none" dirty="0" smtClean="0">
                <a:latin typeface="Calibri" panose="020F0502020204030204" pitchFamily="34" charset="0"/>
              </a:rPr>
              <a:t>pril 7, 1891) was an </a:t>
            </a:r>
            <a:r>
              <a:rPr lang="en-US" altLang="en-US" cap="none" dirty="0">
                <a:latin typeface="Calibri" panose="020F0502020204030204" pitchFamily="34" charset="0"/>
              </a:rPr>
              <a:t>A</a:t>
            </a:r>
            <a:r>
              <a:rPr lang="en-US" altLang="en-US" cap="none" dirty="0" smtClean="0">
                <a:latin typeface="Calibri" panose="020F0502020204030204" pitchFamily="34" charset="0"/>
              </a:rPr>
              <a:t>merican showman, businessman, and entertainer, remembered for promoting celebrated hoaxes and for founding the circus that became the </a:t>
            </a:r>
            <a:r>
              <a:rPr lang="en-US" altLang="en-US" cap="none" dirty="0">
                <a:latin typeface="Calibri" panose="020F0502020204030204" pitchFamily="34" charset="0"/>
              </a:rPr>
              <a:t>R</a:t>
            </a:r>
            <a:r>
              <a:rPr lang="en-US" altLang="en-US" cap="none" dirty="0" smtClean="0">
                <a:latin typeface="Calibri" panose="020F0502020204030204" pitchFamily="34" charset="0"/>
              </a:rPr>
              <a:t>ingling </a:t>
            </a:r>
            <a:r>
              <a:rPr lang="en-US" altLang="en-US" cap="none" dirty="0" smtClean="0">
                <a:latin typeface="Calibri" panose="020F0502020204030204" pitchFamily="34" charset="0"/>
              </a:rPr>
              <a:t>Bros</a:t>
            </a:r>
            <a:r>
              <a:rPr lang="en-US" altLang="en-US" cap="none" dirty="0" smtClean="0">
                <a:latin typeface="Calibri" panose="020F0502020204030204" pitchFamily="34" charset="0"/>
              </a:rPr>
              <a:t>. </a:t>
            </a:r>
            <a:r>
              <a:rPr lang="en-US" altLang="en-US" cap="none" dirty="0">
                <a:latin typeface="Calibri" panose="020F0502020204030204" pitchFamily="34" charset="0"/>
              </a:rPr>
              <a:t>a</a:t>
            </a:r>
            <a:r>
              <a:rPr lang="en-US" altLang="en-US" cap="none" dirty="0" smtClean="0">
                <a:latin typeface="Calibri" panose="020F0502020204030204" pitchFamily="34" charset="0"/>
              </a:rPr>
              <a:t>nd </a:t>
            </a:r>
            <a:r>
              <a:rPr lang="en-US" altLang="en-US" cap="none" dirty="0">
                <a:latin typeface="Calibri" panose="020F0502020204030204" pitchFamily="34" charset="0"/>
              </a:rPr>
              <a:t>B</a:t>
            </a:r>
            <a:r>
              <a:rPr lang="en-US" altLang="en-US" cap="none" dirty="0" smtClean="0">
                <a:latin typeface="Calibri" panose="020F0502020204030204" pitchFamily="34" charset="0"/>
              </a:rPr>
              <a:t>arnum &amp; Bailey </a:t>
            </a:r>
            <a:r>
              <a:rPr lang="en-US" altLang="en-US" cap="none" dirty="0">
                <a:latin typeface="Calibri" panose="020F0502020204030204" pitchFamily="34" charset="0"/>
              </a:rPr>
              <a:t>C</a:t>
            </a:r>
            <a:r>
              <a:rPr lang="en-US" altLang="en-US" cap="none" dirty="0" smtClean="0">
                <a:latin typeface="Calibri" panose="020F0502020204030204" pitchFamily="34" charset="0"/>
              </a:rPr>
              <a:t>ircus</a:t>
            </a:r>
          </a:p>
          <a:p>
            <a:pPr>
              <a:lnSpc>
                <a:spcPct val="90000"/>
              </a:lnSpc>
              <a:defRPr/>
            </a:pPr>
            <a:endParaRPr lang="en-US" altLang="en-US" dirty="0" smtClean="0"/>
          </a:p>
        </p:txBody>
      </p:sp>
      <p:pic>
        <p:nvPicPr>
          <p:cNvPr id="108548" name="Picture 2" descr="File:Phineas Taylor Barnum portrai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779" y="876300"/>
            <a:ext cx="2667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rds.yahoo.com/_ylt=A0PDoS6WhWdNZzgAMtujzbkF/SIG=132o0m6n2/EXP=1298658838/**http%3a/www.john-rowe.com/Dad's%2520Website/PicturePages/Fulls/RinglingBr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277" y="133208"/>
            <a:ext cx="4139046" cy="558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22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a:xfrm>
            <a:off x="0" y="0"/>
            <a:ext cx="8229600" cy="1143000"/>
          </a:xfrm>
        </p:spPr>
        <p:txBody>
          <a:bodyPr/>
          <a:lstStyle/>
          <a:p>
            <a:r>
              <a:rPr lang="en-US" altLang="en-US" dirty="0" smtClean="0"/>
              <a:t>CEDAR POINT</a:t>
            </a:r>
          </a:p>
        </p:txBody>
      </p:sp>
      <p:sp>
        <p:nvSpPr>
          <p:cNvPr id="110595" name="Content Placeholder 2"/>
          <p:cNvSpPr>
            <a:spLocks noGrp="1"/>
          </p:cNvSpPr>
          <p:nvPr>
            <p:ph idx="4294967295"/>
          </p:nvPr>
        </p:nvSpPr>
        <p:spPr>
          <a:xfrm>
            <a:off x="100445" y="1143000"/>
            <a:ext cx="3827319" cy="4062845"/>
          </a:xfrm>
        </p:spPr>
        <p:txBody>
          <a:bodyPr>
            <a:normAutofit fontScale="77500" lnSpcReduction="20000"/>
          </a:bodyPr>
          <a:lstStyle/>
          <a:p>
            <a:r>
              <a:rPr lang="en-US" altLang="en-US" sz="2400" cap="none" dirty="0" smtClean="0">
                <a:latin typeface="Calibri" panose="020F0502020204030204" pitchFamily="34" charset="0"/>
              </a:rPr>
              <a:t>In the 1860s, during the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merican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ivil </a:t>
            </a:r>
            <a:r>
              <a:rPr lang="en-US" altLang="en-US" sz="2400" cap="none" dirty="0">
                <a:latin typeface="Calibri" panose="020F0502020204030204" pitchFamily="34" charset="0"/>
              </a:rPr>
              <a:t>W</a:t>
            </a:r>
            <a:r>
              <a:rPr lang="en-US" altLang="en-US" sz="2400" cap="none" dirty="0" smtClean="0">
                <a:latin typeface="Calibri" panose="020F0502020204030204" pitchFamily="34" charset="0"/>
              </a:rPr>
              <a:t>ar, housing for a battery of four field artillery pieces was constructed at the tip of the peninsula to guard access to the confederate prisoner of war camp on nearby </a:t>
            </a:r>
            <a:r>
              <a:rPr lang="en-US" altLang="en-US" sz="2400" cap="none" dirty="0">
                <a:latin typeface="Calibri" panose="020F0502020204030204" pitchFamily="34" charset="0"/>
              </a:rPr>
              <a:t>J</a:t>
            </a:r>
            <a:r>
              <a:rPr lang="en-US" altLang="en-US" sz="2400" cap="none" dirty="0" smtClean="0">
                <a:latin typeface="Calibri" panose="020F0502020204030204" pitchFamily="34" charset="0"/>
              </a:rPr>
              <a:t>ohnson's island. </a:t>
            </a:r>
          </a:p>
          <a:p>
            <a:r>
              <a:rPr lang="en-US" altLang="en-US" sz="2400" cap="none" dirty="0" smtClean="0">
                <a:latin typeface="Calibri" panose="020F0502020204030204" pitchFamily="34" charset="0"/>
              </a:rPr>
              <a:t>When the war ended, Cedar </a:t>
            </a:r>
            <a:r>
              <a:rPr lang="en-US" altLang="en-US" sz="2400" cap="none" dirty="0">
                <a:latin typeface="Calibri" panose="020F0502020204030204" pitchFamily="34" charset="0"/>
              </a:rPr>
              <a:t>P</a:t>
            </a:r>
            <a:r>
              <a:rPr lang="en-US" altLang="en-US" sz="2400" cap="none" dirty="0" smtClean="0">
                <a:latin typeface="Calibri" panose="020F0502020204030204" pitchFamily="34" charset="0"/>
              </a:rPr>
              <a:t>oint resumed its role as a summer picnic area, and the initial park was constructed in 1870. </a:t>
            </a:r>
            <a:endParaRPr lang="en-US" altLang="en-US" sz="2400" cap="none" dirty="0">
              <a:latin typeface="Calibri" panose="020F0502020204030204" pitchFamily="34" charset="0"/>
            </a:endParaRPr>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109" y="169719"/>
            <a:ext cx="4267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ttp://www.thepointol.com/cponle/postcards/breaker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164" y="2731944"/>
            <a:ext cx="47244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Det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464" y="4042063"/>
            <a:ext cx="3674788" cy="275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2198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8992" y="-40098"/>
            <a:ext cx="10396882" cy="1151965"/>
          </a:xfrm>
        </p:spPr>
        <p:txBody>
          <a:bodyPr>
            <a:normAutofit/>
          </a:bodyPr>
          <a:lstStyle/>
          <a:p>
            <a:pPr>
              <a:defRPr/>
            </a:pPr>
            <a:r>
              <a:rPr lang="en-US" altLang="en-US" sz="4000" dirty="0"/>
              <a:t>Cedar </a:t>
            </a:r>
            <a:r>
              <a:rPr lang="en-US" altLang="en-US" sz="4000" dirty="0" smtClean="0"/>
              <a:t>Downs 1920’s</a:t>
            </a:r>
            <a:endParaRPr lang="en-US" altLang="en-US" sz="4000" dirty="0"/>
          </a:p>
        </p:txBody>
      </p:sp>
      <p:sp>
        <p:nvSpPr>
          <p:cNvPr id="112643" name="Content Placeholder 2"/>
          <p:cNvSpPr>
            <a:spLocks noGrp="1"/>
          </p:cNvSpPr>
          <p:nvPr>
            <p:ph idx="4294967295"/>
          </p:nvPr>
        </p:nvSpPr>
        <p:spPr/>
        <p:txBody>
          <a:bodyPr/>
          <a:lstStyle/>
          <a:p>
            <a:endParaRPr lang="en-US" altLang="en-US" smtClean="0"/>
          </a:p>
        </p:txBody>
      </p:sp>
      <p:pic>
        <p:nvPicPr>
          <p:cNvPr id="7170" name="Picture 2" descr="Image result for cedar dow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625" y="930589"/>
            <a:ext cx="6522375" cy="48917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edar dow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31" y="1257299"/>
            <a:ext cx="5211388" cy="39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82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396882" cy="1151965"/>
          </a:xfrm>
        </p:spPr>
        <p:txBody>
          <a:bodyPr/>
          <a:lstStyle/>
          <a:p>
            <a:pPr eaLnBrk="1" hangingPunct="1">
              <a:defRPr/>
            </a:pPr>
            <a:r>
              <a:rPr lang="en-US" altLang="en-US" dirty="0" smtClean="0"/>
              <a:t>Vertical Consolidation</a:t>
            </a:r>
          </a:p>
        </p:txBody>
      </p:sp>
      <p:sp>
        <p:nvSpPr>
          <p:cNvPr id="87043" name="Content Placeholder 2"/>
          <p:cNvSpPr>
            <a:spLocks noGrp="1"/>
          </p:cNvSpPr>
          <p:nvPr>
            <p:ph idx="4294967295"/>
          </p:nvPr>
        </p:nvSpPr>
        <p:spPr>
          <a:xfrm>
            <a:off x="3541690" y="-41857"/>
            <a:ext cx="8229600" cy="4495800"/>
          </a:xfrm>
        </p:spPr>
        <p:txBody>
          <a:bodyPr/>
          <a:lstStyle/>
          <a:p>
            <a:pPr eaLnBrk="1" hangingPunct="1"/>
            <a:r>
              <a:rPr lang="en-US" altLang="en-US" sz="2800" cap="none" dirty="0" smtClean="0">
                <a:latin typeface="Calibri" panose="020F0502020204030204" pitchFamily="34" charset="0"/>
              </a:rPr>
              <a:t>This involves buying out and consolidating all the related industries that have to do with your business.</a:t>
            </a:r>
          </a:p>
          <a:p>
            <a:pPr eaLnBrk="1" hangingPunct="1"/>
            <a:r>
              <a:rPr lang="en-US" altLang="en-US" sz="2800" u="sng" cap="none" dirty="0" smtClean="0">
                <a:latin typeface="Calibri" panose="020F0502020204030204" pitchFamily="34" charset="0"/>
              </a:rPr>
              <a:t>Carnegie purchased steel, rail, and coal companies to have control of all of his industries needs.</a:t>
            </a:r>
            <a:endParaRPr lang="en-US" altLang="en-US" sz="2800" u="sng" cap="none" dirty="0">
              <a:latin typeface="Calibri" panose="020F0502020204030204" pitchFamily="34" charset="0"/>
            </a:endParaRPr>
          </a:p>
        </p:txBody>
      </p:sp>
      <p:pic>
        <p:nvPicPr>
          <p:cNvPr id="4" name="Picture 5" descr="Andrew Carnegie"/>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656490" y="4224270"/>
            <a:ext cx="2615875" cy="21314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descr="https://hsta321fsu.files.wordpress.com/2016/09/246683688.png"/>
          <p:cNvPicPr>
            <a:picLocks noChangeAspect="1" noChangeArrowheads="1"/>
          </p:cNvPicPr>
          <p:nvPr/>
        </p:nvPicPr>
        <p:blipFill rotWithShape="1">
          <a:blip r:embed="rId3">
            <a:extLst>
              <a:ext uri="{28A0092B-C50C-407E-A947-70E740481C1C}">
                <a14:useLocalDpi xmlns:a14="http://schemas.microsoft.com/office/drawing/2010/main" val="0"/>
              </a:ext>
            </a:extLst>
          </a:blip>
          <a:srcRect r="60724"/>
          <a:stretch/>
        </p:blipFill>
        <p:spPr bwMode="auto">
          <a:xfrm>
            <a:off x="0" y="1171978"/>
            <a:ext cx="3437029" cy="426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853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idx="4294967295"/>
          </p:nvPr>
        </p:nvSpPr>
        <p:spPr>
          <a:xfrm>
            <a:off x="384464" y="-114784"/>
            <a:ext cx="10396882" cy="1151965"/>
          </a:xfrm>
        </p:spPr>
        <p:txBody>
          <a:bodyPr/>
          <a:lstStyle/>
          <a:p>
            <a:r>
              <a:rPr lang="en-US" altLang="en-US" dirty="0" smtClean="0"/>
              <a:t>THE HISTORY OF BASEBALL</a:t>
            </a:r>
          </a:p>
        </p:txBody>
      </p:sp>
      <p:sp>
        <p:nvSpPr>
          <p:cNvPr id="113667" name="Content Placeholder 2"/>
          <p:cNvSpPr>
            <a:spLocks noGrp="1"/>
          </p:cNvSpPr>
          <p:nvPr>
            <p:ph idx="4294967295"/>
          </p:nvPr>
        </p:nvSpPr>
        <p:spPr/>
        <p:txBody>
          <a:bodyPr/>
          <a:lstStyle/>
          <a:p>
            <a:endParaRPr lang="en-US" altLang="en-US" smtClean="0"/>
          </a:p>
        </p:txBody>
      </p:sp>
      <p:pic>
        <p:nvPicPr>
          <p:cNvPr id="113668"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86691"/>
            <a:ext cx="3817938" cy="472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3669" name="Picture 4"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228" y="1359299"/>
            <a:ext cx="5933458" cy="34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01647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914400" y="228600"/>
            <a:ext cx="8229600" cy="1143000"/>
          </a:xfrm>
        </p:spPr>
        <p:txBody>
          <a:bodyPr/>
          <a:lstStyle/>
          <a:p>
            <a:r>
              <a:rPr lang="en-US" altLang="en-US" smtClean="0"/>
              <a:t>History of Baseball</a:t>
            </a:r>
          </a:p>
        </p:txBody>
      </p:sp>
      <p:sp>
        <p:nvSpPr>
          <p:cNvPr id="114691" name="Content Placeholder 2"/>
          <p:cNvSpPr>
            <a:spLocks noGrp="1"/>
          </p:cNvSpPr>
          <p:nvPr>
            <p:ph idx="4294967295"/>
          </p:nvPr>
        </p:nvSpPr>
        <p:spPr>
          <a:xfrm>
            <a:off x="228600" y="1371600"/>
            <a:ext cx="7696200" cy="3829773"/>
          </a:xfrm>
        </p:spPr>
        <p:txBody>
          <a:bodyPr>
            <a:normAutofit/>
          </a:bodyPr>
          <a:lstStyle/>
          <a:p>
            <a:pPr>
              <a:lnSpc>
                <a:spcPct val="80000"/>
              </a:lnSpc>
            </a:pPr>
            <a:r>
              <a:rPr lang="en-US" altLang="en-US" sz="3000" cap="none" dirty="0" smtClean="0">
                <a:latin typeface="Calibri" panose="020F0502020204030204" pitchFamily="34" charset="0"/>
              </a:rPr>
              <a:t>In the early days there were several versions of the game known as “</a:t>
            </a:r>
            <a:r>
              <a:rPr lang="en-US" altLang="en-US" sz="3000" cap="none" dirty="0" err="1">
                <a:latin typeface="Calibri" panose="020F0502020204030204" pitchFamily="34" charset="0"/>
              </a:rPr>
              <a:t>R</a:t>
            </a:r>
            <a:r>
              <a:rPr lang="en-US" altLang="en-US" sz="3000" cap="none" dirty="0" err="1" smtClean="0">
                <a:latin typeface="Calibri" panose="020F0502020204030204" pitchFamily="34" charset="0"/>
              </a:rPr>
              <a:t>ounders</a:t>
            </a:r>
            <a:r>
              <a:rPr lang="en-US" altLang="en-US" sz="3000" cap="none" dirty="0" smtClean="0">
                <a:latin typeface="Calibri" panose="020F0502020204030204" pitchFamily="34" charset="0"/>
              </a:rPr>
              <a:t>”.</a:t>
            </a:r>
          </a:p>
          <a:p>
            <a:pPr>
              <a:lnSpc>
                <a:spcPct val="80000"/>
              </a:lnSpc>
            </a:pPr>
            <a:r>
              <a:rPr lang="en-US" altLang="en-US" sz="3000" cap="none" dirty="0" smtClean="0">
                <a:latin typeface="Calibri" panose="020F0502020204030204" pitchFamily="34" charset="0"/>
              </a:rPr>
              <a:t>There was no set of official rules.  Variations included the number of players, number of bases, formation, and other rules.</a:t>
            </a:r>
          </a:p>
          <a:p>
            <a:pPr>
              <a:lnSpc>
                <a:spcPct val="80000"/>
              </a:lnSpc>
            </a:pPr>
            <a:r>
              <a:rPr lang="en-US" altLang="en-US" sz="3000" cap="none" dirty="0" smtClean="0">
                <a:latin typeface="Calibri" panose="020F0502020204030204" pitchFamily="34" charset="0"/>
              </a:rPr>
              <a:t>It was believed to be invented in 1845 by alexander cartwright.</a:t>
            </a:r>
          </a:p>
          <a:p>
            <a:pPr>
              <a:lnSpc>
                <a:spcPct val="80000"/>
              </a:lnSpc>
            </a:pPr>
            <a:r>
              <a:rPr lang="en-US" altLang="en-US" sz="3000" cap="none" dirty="0" smtClean="0">
                <a:latin typeface="Calibri" panose="020F0502020204030204" pitchFamily="34" charset="0"/>
              </a:rPr>
              <a:t>He was looking for recreation activities for a group of his friends</a:t>
            </a:r>
            <a:r>
              <a:rPr lang="en-US" altLang="en-US" sz="3000" dirty="0" smtClean="0"/>
              <a:t>.</a:t>
            </a:r>
            <a:endParaRPr lang="en-US" altLang="en-US" sz="3000" dirty="0"/>
          </a:p>
        </p:txBody>
      </p:sp>
      <p:pic>
        <p:nvPicPr>
          <p:cNvPr id="114692" name="Picture 6" descr="http://bss.sfsu.edu/tygiel/hist490/19thcprofessional/19thcphotos/reds/redstocks3%5b1%5d_sm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57401"/>
            <a:ext cx="27432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79623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idx="4294967295"/>
          </p:nvPr>
        </p:nvSpPr>
        <p:spPr>
          <a:xfrm>
            <a:off x="76200" y="381000"/>
            <a:ext cx="8229600" cy="1143000"/>
          </a:xfrm>
        </p:spPr>
        <p:txBody>
          <a:bodyPr/>
          <a:lstStyle/>
          <a:p>
            <a:r>
              <a:rPr lang="en-US" altLang="en-US" smtClean="0"/>
              <a:t>Baseball</a:t>
            </a:r>
          </a:p>
        </p:txBody>
      </p:sp>
      <p:sp>
        <p:nvSpPr>
          <p:cNvPr id="115715" name="Content Placeholder 2"/>
          <p:cNvSpPr>
            <a:spLocks noGrp="1"/>
          </p:cNvSpPr>
          <p:nvPr>
            <p:ph idx="4294967295"/>
          </p:nvPr>
        </p:nvSpPr>
        <p:spPr>
          <a:xfrm>
            <a:off x="155864" y="1350818"/>
            <a:ext cx="6993081" cy="3826310"/>
          </a:xfrm>
        </p:spPr>
        <p:txBody>
          <a:bodyPr>
            <a:normAutofit/>
          </a:bodyPr>
          <a:lstStyle/>
          <a:p>
            <a:pPr>
              <a:lnSpc>
                <a:spcPct val="80000"/>
              </a:lnSpc>
            </a:pPr>
            <a:r>
              <a:rPr lang="en-US" altLang="en-US" sz="3000" u="sng" cap="none" dirty="0" smtClean="0">
                <a:latin typeface="Calibri" panose="020F0502020204030204" pitchFamily="34" charset="0"/>
              </a:rPr>
              <a:t>The Knickerbocker club of New </a:t>
            </a:r>
            <a:r>
              <a:rPr lang="en-US" altLang="en-US" sz="3000" u="sng" cap="none" dirty="0">
                <a:latin typeface="Calibri" panose="020F0502020204030204" pitchFamily="34" charset="0"/>
              </a:rPr>
              <a:t>Y</a:t>
            </a:r>
            <a:r>
              <a:rPr lang="en-US" altLang="en-US" sz="3000" u="sng" cap="none" dirty="0" smtClean="0">
                <a:latin typeface="Calibri" panose="020F0502020204030204" pitchFamily="34" charset="0"/>
              </a:rPr>
              <a:t>ork and the New </a:t>
            </a:r>
            <a:r>
              <a:rPr lang="en-US" altLang="en-US" sz="3000" u="sng" cap="none" dirty="0">
                <a:latin typeface="Calibri" panose="020F0502020204030204" pitchFamily="34" charset="0"/>
              </a:rPr>
              <a:t>Y</a:t>
            </a:r>
            <a:r>
              <a:rPr lang="en-US" altLang="en-US" sz="3000" u="sng" cap="none" dirty="0" smtClean="0">
                <a:latin typeface="Calibri" panose="020F0502020204030204" pitchFamily="34" charset="0"/>
              </a:rPr>
              <a:t>ork </a:t>
            </a:r>
            <a:r>
              <a:rPr lang="en-US" altLang="en-US" sz="3000" u="sng" cap="none" dirty="0">
                <a:latin typeface="Calibri" panose="020F0502020204030204" pitchFamily="34" charset="0"/>
              </a:rPr>
              <a:t>N</a:t>
            </a:r>
            <a:r>
              <a:rPr lang="en-US" altLang="en-US" sz="3000" u="sng" cap="none" dirty="0" smtClean="0">
                <a:latin typeface="Calibri" panose="020F0502020204030204" pitchFamily="34" charset="0"/>
              </a:rPr>
              <a:t>ine were two of the first organized baseball teams.</a:t>
            </a:r>
          </a:p>
          <a:p>
            <a:pPr>
              <a:lnSpc>
                <a:spcPct val="80000"/>
              </a:lnSpc>
            </a:pPr>
            <a:r>
              <a:rPr lang="en-US" altLang="en-US" sz="3000" cap="none" dirty="0" smtClean="0">
                <a:latin typeface="Calibri" panose="020F0502020204030204" pitchFamily="34" charset="0"/>
              </a:rPr>
              <a:t>They would have </a:t>
            </a:r>
            <a:r>
              <a:rPr lang="en-US" altLang="en-US" sz="3000" u="sng" cap="none" dirty="0" smtClean="0">
                <a:latin typeface="Calibri" panose="020F0502020204030204" pitchFamily="34" charset="0"/>
              </a:rPr>
              <a:t>a formal dinner after each game.</a:t>
            </a:r>
          </a:p>
          <a:p>
            <a:pPr>
              <a:lnSpc>
                <a:spcPct val="80000"/>
              </a:lnSpc>
            </a:pPr>
            <a:r>
              <a:rPr lang="en-US" altLang="en-US" sz="3000" cap="none" dirty="0" smtClean="0">
                <a:latin typeface="Calibri" panose="020F0502020204030204" pitchFamily="34" charset="0"/>
              </a:rPr>
              <a:t>The first professional team was the established in 1869, the </a:t>
            </a:r>
            <a:r>
              <a:rPr lang="en-US" altLang="en-US" sz="3000" u="sng" cap="none" dirty="0">
                <a:latin typeface="Calibri" panose="020F0502020204030204" pitchFamily="34" charset="0"/>
              </a:rPr>
              <a:t>C</a:t>
            </a:r>
            <a:r>
              <a:rPr lang="en-US" altLang="en-US" sz="3000" u="sng" cap="none" dirty="0" smtClean="0">
                <a:latin typeface="Calibri" panose="020F0502020204030204" pitchFamily="34" charset="0"/>
              </a:rPr>
              <a:t>incinnati </a:t>
            </a:r>
            <a:r>
              <a:rPr lang="en-US" altLang="en-US" sz="3000" u="sng" cap="none" dirty="0">
                <a:latin typeface="Calibri" panose="020F0502020204030204" pitchFamily="34" charset="0"/>
              </a:rPr>
              <a:t>R</a:t>
            </a:r>
            <a:r>
              <a:rPr lang="en-US" altLang="en-US" sz="3000" u="sng" cap="none" dirty="0" smtClean="0">
                <a:latin typeface="Calibri" panose="020F0502020204030204" pitchFamily="34" charset="0"/>
              </a:rPr>
              <a:t>ed </a:t>
            </a:r>
            <a:r>
              <a:rPr lang="en-US" altLang="en-US" sz="3000" u="sng" cap="none" dirty="0">
                <a:latin typeface="Calibri" panose="020F0502020204030204" pitchFamily="34" charset="0"/>
              </a:rPr>
              <a:t>S</a:t>
            </a:r>
            <a:r>
              <a:rPr lang="en-US" altLang="en-US" sz="3000" u="sng" cap="none" dirty="0" smtClean="0">
                <a:latin typeface="Calibri" panose="020F0502020204030204" pitchFamily="34" charset="0"/>
              </a:rPr>
              <a:t>tockings</a:t>
            </a:r>
            <a:r>
              <a:rPr lang="en-US" altLang="en-US" sz="3000" cap="none" dirty="0" smtClean="0">
                <a:latin typeface="Calibri" panose="020F0502020204030204" pitchFamily="34" charset="0"/>
              </a:rPr>
              <a:t>.</a:t>
            </a:r>
          </a:p>
          <a:p>
            <a:pPr>
              <a:lnSpc>
                <a:spcPct val="80000"/>
              </a:lnSpc>
            </a:pPr>
            <a:r>
              <a:rPr lang="en-US" altLang="en-US" sz="3000" cap="none" dirty="0" smtClean="0">
                <a:latin typeface="Calibri" panose="020F0502020204030204" pitchFamily="34" charset="0"/>
              </a:rPr>
              <a:t>The first world series was in 1903.</a:t>
            </a:r>
            <a:endParaRPr lang="en-US" altLang="en-US" sz="3000" cap="none" dirty="0">
              <a:latin typeface="Calibri" panose="020F0502020204030204" pitchFamily="34" charset="0"/>
            </a:endParaRPr>
          </a:p>
        </p:txBody>
      </p:sp>
      <p:pic>
        <p:nvPicPr>
          <p:cNvPr id="1026" name="Picture 2" descr="Image result for vintage base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320" y="50915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68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2" descr="File:New York Giants Opening Day line-up at the Polo Grounds New York. Left to right Fred Snodgrass, Tillie Shafer, George Burns, Larry Doyle, Red Murray, Fred Merkle, Buck Herzog, Chief Meyers (baseball) (LO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268" y="2797759"/>
            <a:ext cx="502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4" descr="File:Cy young pitchin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47"/>
            <a:ext cx="44958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File:HonusWagnerCard.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5468" y="971273"/>
            <a:ext cx="2227911" cy="396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8" descr="http://t1.gstatic.com/images?q=tbn:ANd9GcQDICYjpthrSIZy9ieRHPBIVOdmKToP6SvnktTLwCLvwi1Nak2j&amp;t=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190" y="190620"/>
            <a:ext cx="405288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6183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0" y="704850"/>
            <a:ext cx="3886200" cy="5029200"/>
          </a:xfrm>
        </p:spPr>
        <p:txBody>
          <a:bodyPr>
            <a:normAutofit fontScale="92500"/>
          </a:bodyPr>
          <a:lstStyle/>
          <a:p>
            <a:pPr>
              <a:defRPr/>
            </a:pPr>
            <a:r>
              <a:rPr lang="en-US" altLang="en-US" sz="2200" cap="none" dirty="0" smtClean="0">
                <a:latin typeface="Calibri" panose="020F0502020204030204" pitchFamily="34" charset="0"/>
              </a:rPr>
              <a:t>American football resulted from several major divergences from rugby, most notably the rule changes instituted by </a:t>
            </a:r>
            <a:r>
              <a:rPr lang="en-US" altLang="en-US" sz="2200" cap="none" dirty="0">
                <a:latin typeface="Calibri" panose="020F0502020204030204" pitchFamily="34" charset="0"/>
              </a:rPr>
              <a:t>W</a:t>
            </a:r>
            <a:r>
              <a:rPr lang="en-US" altLang="en-US" sz="2200" cap="none" dirty="0" smtClean="0">
                <a:latin typeface="Calibri" panose="020F0502020204030204" pitchFamily="34" charset="0"/>
              </a:rPr>
              <a:t>alter </a:t>
            </a:r>
            <a:r>
              <a:rPr lang="en-US" altLang="en-US" sz="2200" cap="none" dirty="0">
                <a:latin typeface="Calibri" panose="020F0502020204030204" pitchFamily="34" charset="0"/>
              </a:rPr>
              <a:t>C</a:t>
            </a:r>
            <a:r>
              <a:rPr lang="en-US" altLang="en-US" sz="2200" cap="none" dirty="0" smtClean="0">
                <a:latin typeface="Calibri" panose="020F0502020204030204" pitchFamily="34" charset="0"/>
              </a:rPr>
              <a:t>amp, considered the “Father of </a:t>
            </a:r>
            <a:r>
              <a:rPr lang="en-US" altLang="en-US" sz="2200" cap="none" dirty="0">
                <a:latin typeface="Calibri" panose="020F0502020204030204" pitchFamily="34" charset="0"/>
              </a:rPr>
              <a:t>A</a:t>
            </a:r>
            <a:r>
              <a:rPr lang="en-US" altLang="en-US" sz="2200" cap="none" dirty="0" smtClean="0">
                <a:latin typeface="Calibri" panose="020F0502020204030204" pitchFamily="34" charset="0"/>
              </a:rPr>
              <a:t>merican football". </a:t>
            </a:r>
          </a:p>
          <a:p>
            <a:pPr>
              <a:defRPr/>
            </a:pPr>
            <a:endParaRPr lang="en-US" altLang="en-US" sz="2200" cap="none" dirty="0" smtClean="0">
              <a:latin typeface="Calibri" panose="020F0502020204030204" pitchFamily="34" charset="0"/>
            </a:endParaRPr>
          </a:p>
          <a:p>
            <a:pPr>
              <a:defRPr/>
            </a:pPr>
            <a:r>
              <a:rPr lang="en-US" altLang="en-US" sz="2200" cap="none" dirty="0" smtClean="0">
                <a:latin typeface="Calibri" panose="020F0502020204030204" pitchFamily="34" charset="0"/>
              </a:rPr>
              <a:t>The popularity of collegiate football grew as it became the dominant version of the sport in the united states for the first half of the 20th century</a:t>
            </a:r>
            <a:endParaRPr lang="en-US" altLang="en-US" sz="2200" cap="none" dirty="0">
              <a:latin typeface="Calibri" panose="020F0502020204030204" pitchFamily="34" charset="0"/>
            </a:endParaRPr>
          </a:p>
        </p:txBody>
      </p:sp>
      <p:pic>
        <p:nvPicPr>
          <p:cNvPr id="117763" name="Picture 2" descr="File:Walter Camp - Project Gutenberg eText 1804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93518"/>
            <a:ext cx="2051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29000" y="-92842"/>
            <a:ext cx="4267200" cy="92333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FOOTBALL</a:t>
            </a:r>
          </a:p>
        </p:txBody>
      </p:sp>
      <p:pic>
        <p:nvPicPr>
          <p:cNvPr id="117765" name="Picture 4"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3681413"/>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Old Style Football Unif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700338"/>
            <a:ext cx="27670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8" descr="View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4494" y="93518"/>
            <a:ext cx="2286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0736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3291" y="249382"/>
            <a:ext cx="6542809" cy="4785737"/>
          </a:xfrm>
        </p:spPr>
        <p:txBody>
          <a:bodyPr>
            <a:normAutofit/>
          </a:bodyPr>
          <a:lstStyle/>
          <a:p>
            <a:pPr>
              <a:lnSpc>
                <a:spcPct val="80000"/>
              </a:lnSpc>
              <a:defRPr/>
            </a:pPr>
            <a:r>
              <a:rPr lang="en-US" altLang="en-US" sz="2500" cap="none" dirty="0" smtClean="0">
                <a:latin typeface="Calibri" panose="020F0502020204030204" pitchFamily="34" charset="0"/>
              </a:rPr>
              <a:t>From its earliest days as a mob game, football was a violent sport.</a:t>
            </a:r>
            <a:endParaRPr lang="en-US" altLang="en-US" sz="2500" cap="none" baseline="30000" dirty="0" smtClean="0">
              <a:latin typeface="Calibri" panose="020F0502020204030204" pitchFamily="34" charset="0"/>
            </a:endParaRPr>
          </a:p>
          <a:p>
            <a:pPr>
              <a:lnSpc>
                <a:spcPct val="80000"/>
              </a:lnSpc>
              <a:defRPr/>
            </a:pPr>
            <a:r>
              <a:rPr lang="en-US" altLang="en-US" sz="2500" cap="none" dirty="0" smtClean="0">
                <a:latin typeface="Calibri" panose="020F0502020204030204" pitchFamily="34" charset="0"/>
              </a:rPr>
              <a:t>The 1894 Harvard-</a:t>
            </a:r>
            <a:r>
              <a:rPr lang="en-US" altLang="en-US" sz="2500" cap="none" dirty="0">
                <a:latin typeface="Calibri" panose="020F0502020204030204" pitchFamily="34" charset="0"/>
              </a:rPr>
              <a:t>Y</a:t>
            </a:r>
            <a:r>
              <a:rPr lang="en-US" altLang="en-US" sz="2500" cap="none" dirty="0" smtClean="0">
                <a:latin typeface="Calibri" panose="020F0502020204030204" pitchFamily="34" charset="0"/>
              </a:rPr>
              <a:t>ale game, known as the “Hampden </a:t>
            </a:r>
            <a:r>
              <a:rPr lang="en-US" altLang="en-US" sz="2500" cap="none" dirty="0">
                <a:latin typeface="Calibri" panose="020F0502020204030204" pitchFamily="34" charset="0"/>
              </a:rPr>
              <a:t>P</a:t>
            </a:r>
            <a:r>
              <a:rPr lang="en-US" altLang="en-US" sz="2500" cap="none" dirty="0" smtClean="0">
                <a:latin typeface="Calibri" panose="020F0502020204030204" pitchFamily="34" charset="0"/>
              </a:rPr>
              <a:t>ark </a:t>
            </a:r>
            <a:r>
              <a:rPr lang="en-US" altLang="en-US" sz="2500" cap="none" dirty="0">
                <a:latin typeface="Calibri" panose="020F0502020204030204" pitchFamily="34" charset="0"/>
              </a:rPr>
              <a:t>B</a:t>
            </a:r>
            <a:r>
              <a:rPr lang="en-US" altLang="en-US" sz="2500" cap="none" dirty="0" smtClean="0">
                <a:latin typeface="Calibri" panose="020F0502020204030204" pitchFamily="34" charset="0"/>
              </a:rPr>
              <a:t>lood </a:t>
            </a:r>
            <a:r>
              <a:rPr lang="en-US" altLang="en-US" sz="2500" cap="none" dirty="0">
                <a:latin typeface="Calibri" panose="020F0502020204030204" pitchFamily="34" charset="0"/>
              </a:rPr>
              <a:t>B</a:t>
            </a:r>
            <a:r>
              <a:rPr lang="en-US" altLang="en-US" sz="2500" cap="none" dirty="0" smtClean="0">
                <a:latin typeface="Calibri" panose="020F0502020204030204" pitchFamily="34" charset="0"/>
              </a:rPr>
              <a:t>ath", resulted in crippling injuries for four players; the contest was suspended until 1897. </a:t>
            </a:r>
          </a:p>
          <a:p>
            <a:pPr>
              <a:lnSpc>
                <a:spcPct val="80000"/>
              </a:lnSpc>
              <a:defRPr/>
            </a:pPr>
            <a:r>
              <a:rPr lang="en-US" altLang="en-US" sz="2500" cap="none" dirty="0" smtClean="0">
                <a:latin typeface="Calibri" panose="020F0502020204030204" pitchFamily="34" charset="0"/>
              </a:rPr>
              <a:t>The annual army-navy game was suspended from 1894–1898 for similar reasons. </a:t>
            </a:r>
          </a:p>
          <a:p>
            <a:pPr>
              <a:lnSpc>
                <a:spcPct val="80000"/>
              </a:lnSpc>
              <a:defRPr/>
            </a:pPr>
            <a:r>
              <a:rPr lang="en-US" altLang="en-US" sz="2500" cap="none" dirty="0" smtClean="0">
                <a:latin typeface="Calibri" panose="020F0502020204030204" pitchFamily="34" charset="0"/>
              </a:rPr>
              <a:t>The situation came to a head in 1905 when there were 19 fatalities nationwide. President </a:t>
            </a:r>
            <a:r>
              <a:rPr lang="en-US" altLang="en-US" sz="2500" cap="none" dirty="0">
                <a:latin typeface="Calibri" panose="020F0502020204030204" pitchFamily="34" charset="0"/>
              </a:rPr>
              <a:t>T</a:t>
            </a:r>
            <a:r>
              <a:rPr lang="en-US" altLang="en-US" sz="2500" cap="none" dirty="0" smtClean="0">
                <a:latin typeface="Calibri" panose="020F0502020204030204" pitchFamily="34" charset="0"/>
              </a:rPr>
              <a:t>heodore Roosevelt threatened to shut down the game if drastic changes were not made.</a:t>
            </a:r>
            <a:endParaRPr lang="en-US" altLang="en-US" sz="2500" cap="none" dirty="0">
              <a:latin typeface="Calibri" panose="020F0502020204030204" pitchFamily="34" charset="0"/>
            </a:endParaRPr>
          </a:p>
        </p:txBody>
      </p:sp>
      <p:pic>
        <p:nvPicPr>
          <p:cNvPr id="118787" name="Picture 2" descr="File:Theodore Roosevelt circa 19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76201"/>
            <a:ext cx="30051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descr="http://www.sports-memorabilia-museum.com/football-history/football-memorabil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727" y="2996047"/>
            <a:ext cx="22860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17968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2"/>
          <p:cNvSpPr>
            <a:spLocks noGrp="1"/>
          </p:cNvSpPr>
          <p:nvPr>
            <p:ph idx="4294967295"/>
          </p:nvPr>
        </p:nvSpPr>
        <p:spPr>
          <a:xfrm>
            <a:off x="0" y="804647"/>
            <a:ext cx="8271164" cy="2375189"/>
          </a:xfrm>
        </p:spPr>
        <p:txBody>
          <a:bodyPr/>
          <a:lstStyle/>
          <a:p>
            <a:pPr>
              <a:lnSpc>
                <a:spcPct val="80000"/>
              </a:lnSpc>
            </a:pPr>
            <a:r>
              <a:rPr lang="en-US" altLang="en-US" sz="2500" cap="none" dirty="0" smtClean="0">
                <a:latin typeface="Calibri" panose="020F0502020204030204" pitchFamily="34" charset="0"/>
              </a:rPr>
              <a:t>In 1920, the </a:t>
            </a:r>
            <a:r>
              <a:rPr lang="en-US" altLang="en-US" sz="2500" cap="none" dirty="0">
                <a:latin typeface="Calibri" panose="020F0502020204030204" pitchFamily="34" charset="0"/>
              </a:rPr>
              <a:t>A</a:t>
            </a:r>
            <a:r>
              <a:rPr lang="en-US" altLang="en-US" sz="2500" cap="none" dirty="0" smtClean="0">
                <a:latin typeface="Calibri" panose="020F0502020204030204" pitchFamily="34" charset="0"/>
              </a:rPr>
              <a:t>merican </a:t>
            </a:r>
            <a:r>
              <a:rPr lang="en-US" altLang="en-US" sz="2500" cap="none" dirty="0">
                <a:latin typeface="Calibri" panose="020F0502020204030204" pitchFamily="34" charset="0"/>
              </a:rPr>
              <a:t>P</a:t>
            </a:r>
            <a:r>
              <a:rPr lang="en-US" altLang="en-US" sz="2500" cap="none" dirty="0" smtClean="0">
                <a:latin typeface="Calibri" panose="020F0502020204030204" pitchFamily="34" charset="0"/>
              </a:rPr>
              <a:t>rofessional </a:t>
            </a:r>
            <a:r>
              <a:rPr lang="en-US" altLang="en-US" sz="2500" cap="none" dirty="0">
                <a:latin typeface="Calibri" panose="020F0502020204030204" pitchFamily="34" charset="0"/>
              </a:rPr>
              <a:t>F</a:t>
            </a:r>
            <a:r>
              <a:rPr lang="en-US" altLang="en-US" sz="2500" cap="none" dirty="0" smtClean="0">
                <a:latin typeface="Calibri" panose="020F0502020204030204" pitchFamily="34" charset="0"/>
              </a:rPr>
              <a:t>ootball </a:t>
            </a:r>
            <a:r>
              <a:rPr lang="en-US" altLang="en-US" sz="2500" cap="none" dirty="0">
                <a:latin typeface="Calibri" panose="020F0502020204030204" pitchFamily="34" charset="0"/>
              </a:rPr>
              <a:t>A</a:t>
            </a:r>
            <a:r>
              <a:rPr lang="en-US" altLang="en-US" sz="2500" cap="none" dirty="0" smtClean="0">
                <a:latin typeface="Calibri" panose="020F0502020204030204" pitchFamily="34" charset="0"/>
              </a:rPr>
              <a:t>ssociation, was founded, in a meeting at a </a:t>
            </a:r>
            <a:r>
              <a:rPr lang="en-US" altLang="en-US" sz="2500" cap="none" dirty="0" err="1">
                <a:latin typeface="Calibri" panose="020F0502020204030204" pitchFamily="34" charset="0"/>
              </a:rPr>
              <a:t>H</a:t>
            </a:r>
            <a:r>
              <a:rPr lang="en-US" altLang="en-US" sz="2500" cap="none" dirty="0" err="1" smtClean="0">
                <a:latin typeface="Calibri" panose="020F0502020204030204" pitchFamily="34" charset="0"/>
              </a:rPr>
              <a:t>upmobile</a:t>
            </a:r>
            <a:r>
              <a:rPr lang="en-US" altLang="en-US" sz="2500" cap="none" dirty="0" smtClean="0">
                <a:latin typeface="Calibri" panose="020F0502020204030204" pitchFamily="34" charset="0"/>
              </a:rPr>
              <a:t> car dealership in Canton, </a:t>
            </a:r>
            <a:r>
              <a:rPr lang="en-US" altLang="en-US" sz="2500" cap="none" dirty="0">
                <a:latin typeface="Calibri" panose="020F0502020204030204" pitchFamily="34" charset="0"/>
              </a:rPr>
              <a:t>O</a:t>
            </a:r>
            <a:r>
              <a:rPr lang="en-US" altLang="en-US" sz="2500" cap="none" dirty="0" smtClean="0">
                <a:latin typeface="Calibri" panose="020F0502020204030204" pitchFamily="34" charset="0"/>
              </a:rPr>
              <a:t>hio. Jim </a:t>
            </a:r>
            <a:r>
              <a:rPr lang="en-US" altLang="en-US" sz="2500" cap="none" dirty="0">
                <a:latin typeface="Calibri" panose="020F0502020204030204" pitchFamily="34" charset="0"/>
              </a:rPr>
              <a:t>T</a:t>
            </a:r>
            <a:r>
              <a:rPr lang="en-US" altLang="en-US" sz="2500" cap="none" dirty="0" smtClean="0">
                <a:latin typeface="Calibri" panose="020F0502020204030204" pitchFamily="34" charset="0"/>
              </a:rPr>
              <a:t>horpe was elected the league's first president. </a:t>
            </a:r>
          </a:p>
          <a:p>
            <a:pPr>
              <a:lnSpc>
                <a:spcPct val="80000"/>
              </a:lnSpc>
            </a:pPr>
            <a:r>
              <a:rPr lang="en-US" altLang="en-US" sz="2500" cap="none" dirty="0" smtClean="0">
                <a:latin typeface="Calibri" panose="020F0502020204030204" pitchFamily="34" charset="0"/>
              </a:rPr>
              <a:t>After several more meetings, the league's membership was formalized. The original teams were:</a:t>
            </a:r>
            <a:endParaRPr lang="en-US" altLang="en-US" sz="2500" cap="none" dirty="0">
              <a:latin typeface="Calibri" panose="020F0502020204030204" pitchFamily="34" charset="0"/>
            </a:endParaRPr>
          </a:p>
        </p:txBody>
      </p:sp>
      <p:pic>
        <p:nvPicPr>
          <p:cNvPr id="119811" name="Picture 4" descr="File:Jim Thorp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14" y="3109208"/>
            <a:ext cx="1669416" cy="32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6254" y="-118683"/>
            <a:ext cx="6198877"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Professional Football</a:t>
            </a:r>
          </a:p>
        </p:txBody>
      </p:sp>
      <p:sp>
        <p:nvSpPr>
          <p:cNvPr id="119813" name="TextBox 5"/>
          <p:cNvSpPr txBox="1">
            <a:spLocks noChangeArrowheads="1"/>
          </p:cNvSpPr>
          <p:nvPr/>
        </p:nvSpPr>
        <p:spPr bwMode="auto">
          <a:xfrm>
            <a:off x="8799659" y="-118683"/>
            <a:ext cx="26199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dirty="0">
              <a:latin typeface="Calibri" panose="020F0502020204030204" pitchFamily="34" charset="0"/>
            </a:endParaRPr>
          </a:p>
          <a:p>
            <a:pPr eaLnBrk="1" hangingPunct="1">
              <a:spcBef>
                <a:spcPct val="0"/>
              </a:spcBef>
              <a:buFontTx/>
              <a:buNone/>
            </a:pPr>
            <a:r>
              <a:rPr lang="en-US" altLang="en-US" sz="1800" b="1" dirty="0">
                <a:latin typeface="Calibri" panose="020F0502020204030204" pitchFamily="34" charset="0"/>
                <a:hlinkClick r:id="rId4" action="ppaction://hlinkfile" tooltip="Buffalo All-Americans"/>
              </a:rPr>
              <a:t>THE TEAMS</a:t>
            </a:r>
          </a:p>
          <a:p>
            <a:pPr eaLnBrk="1" hangingPunct="1">
              <a:spcBef>
                <a:spcPct val="0"/>
              </a:spcBef>
              <a:buFontTx/>
              <a:buNone/>
            </a:pPr>
            <a:r>
              <a:rPr lang="en-US" altLang="en-US" sz="1800" dirty="0">
                <a:latin typeface="Calibri" panose="020F0502020204030204" pitchFamily="34" charset="0"/>
                <a:hlinkClick r:id="" action="ppaction://hlinkfile"/>
              </a:rPr>
              <a:t>The Akron Pros</a:t>
            </a:r>
          </a:p>
          <a:p>
            <a:pPr eaLnBrk="1" hangingPunct="1">
              <a:spcBef>
                <a:spcPct val="0"/>
              </a:spcBef>
              <a:buFontTx/>
              <a:buNone/>
            </a:pPr>
            <a:r>
              <a:rPr lang="en-US" altLang="en-US" sz="1800" dirty="0">
                <a:latin typeface="Calibri" panose="020F0502020204030204" pitchFamily="34" charset="0"/>
                <a:hlinkClick r:id="" action="ppaction://hlinkfile"/>
              </a:rPr>
              <a:t>Buffalo All-Americans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5" action="ppaction://hlinkfile"/>
              </a:rPr>
              <a:t>Canton Bulldogs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6" action="ppaction://hlinkfile"/>
              </a:rPr>
              <a:t>Chicago Tigers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7" action="ppaction://hlinkfile" tooltip="Cleveland Indians (NFL)"/>
              </a:rPr>
              <a:t>Cleveland Indians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8" action="ppaction://hlinkfile" tooltip="Columbus Panhandles"/>
              </a:rPr>
              <a:t>Columbus Panhandles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9" action="ppaction://hlinkfile"/>
              </a:rPr>
              <a:t>Dayton Triangles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0" action="ppaction://hlinkfile" tooltip="Chicago Bears"/>
              </a:rPr>
              <a:t>Decatur </a:t>
            </a:r>
            <a:r>
              <a:rPr lang="en-US" altLang="en-US" sz="1800" dirty="0" err="1">
                <a:latin typeface="Calibri" panose="020F0502020204030204" pitchFamily="34" charset="0"/>
                <a:hlinkClick r:id="rId10" action="ppaction://hlinkfile" tooltip="Chicago Bears"/>
              </a:rPr>
              <a:t>Staleys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1" action="ppaction://hlinkfile" tooltip="Detroit (NFL)"/>
              </a:rPr>
              <a:t>Detroit Heralds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2" action="ppaction://hlinkfile"/>
              </a:rPr>
              <a:t>Hammond Pros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3" action="ppaction://hlinkfile"/>
              </a:rPr>
              <a:t>Muncie Flyers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4" action="ppaction://hlinkfile" tooltip="Arizona Cardinals"/>
              </a:rPr>
              <a:t>Racine Cardinals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5" action="ppaction://hlinkfile"/>
              </a:rPr>
              <a:t>Rochester </a:t>
            </a:r>
            <a:r>
              <a:rPr lang="en-US" altLang="en-US" sz="1800" dirty="0" err="1">
                <a:latin typeface="Calibri" panose="020F0502020204030204" pitchFamily="34" charset="0"/>
                <a:hlinkClick r:id="rId15" action="ppaction://hlinkfile"/>
              </a:rPr>
              <a:t>Jeffersons</a:t>
            </a:r>
            <a:r>
              <a:rPr lang="en-US" altLang="en-US" sz="1800" dirty="0">
                <a:latin typeface="Calibri" panose="020F0502020204030204" pitchFamily="34" charset="0"/>
              </a:rPr>
              <a:t> </a:t>
            </a:r>
          </a:p>
          <a:p>
            <a:pPr eaLnBrk="1" hangingPunct="1">
              <a:spcBef>
                <a:spcPct val="0"/>
              </a:spcBef>
              <a:buFontTx/>
              <a:buNone/>
            </a:pPr>
            <a:r>
              <a:rPr lang="en-US" altLang="en-US" sz="1800" dirty="0">
                <a:latin typeface="Calibri" panose="020F0502020204030204" pitchFamily="34" charset="0"/>
                <a:hlinkClick r:id="rId16" action="ppaction://hlinkfile"/>
              </a:rPr>
              <a:t>Rock Island Independents</a:t>
            </a:r>
            <a:endParaRPr lang="en-US" altLang="en-US" sz="1800" dirty="0">
              <a:latin typeface="Calibri" panose="020F0502020204030204" pitchFamily="34" charset="0"/>
            </a:endParaRPr>
          </a:p>
        </p:txBody>
      </p:sp>
      <p:pic>
        <p:nvPicPr>
          <p:cNvPr id="119814" name="Picture 2" descr="File:National Football League 2008.sv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37518" y="4323325"/>
            <a:ext cx="1569027" cy="20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jim thorp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5752" y="328287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2380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a:xfrm>
            <a:off x="1981200" y="-152400"/>
            <a:ext cx="8229600" cy="1143000"/>
          </a:xfrm>
        </p:spPr>
        <p:txBody>
          <a:bodyPr/>
          <a:lstStyle/>
          <a:p>
            <a:r>
              <a:rPr lang="en-US" altLang="en-US" smtClean="0"/>
              <a:t>AKRON WINS THE LEAGUE</a:t>
            </a:r>
          </a:p>
        </p:txBody>
      </p:sp>
      <p:sp>
        <p:nvSpPr>
          <p:cNvPr id="120835" name="Content Placeholder 2"/>
          <p:cNvSpPr>
            <a:spLocks noGrp="1"/>
          </p:cNvSpPr>
          <p:nvPr>
            <p:ph idx="4294967295"/>
          </p:nvPr>
        </p:nvSpPr>
        <p:spPr>
          <a:xfrm>
            <a:off x="197427" y="786246"/>
            <a:ext cx="4727864" cy="4835236"/>
          </a:xfrm>
        </p:spPr>
        <p:txBody>
          <a:bodyPr/>
          <a:lstStyle/>
          <a:p>
            <a:r>
              <a:rPr lang="en-US" altLang="en-US" cap="none" dirty="0" smtClean="0">
                <a:latin typeface="Calibri" panose="020F0502020204030204" pitchFamily="34" charset="0"/>
              </a:rPr>
              <a:t>The 1920 season saw several teams drop out and fail to play through their schedule. </a:t>
            </a:r>
          </a:p>
          <a:p>
            <a:r>
              <a:rPr lang="en-US" altLang="en-US" cap="none" dirty="0" smtClean="0">
                <a:latin typeface="Calibri" panose="020F0502020204030204" pitchFamily="34" charset="0"/>
              </a:rPr>
              <a:t>Only four teams: </a:t>
            </a:r>
            <a:r>
              <a:rPr lang="en-US" altLang="en-US" cap="none" dirty="0">
                <a:latin typeface="Calibri" panose="020F0502020204030204" pitchFamily="34" charset="0"/>
              </a:rPr>
              <a:t>A</a:t>
            </a:r>
            <a:r>
              <a:rPr lang="en-US" altLang="en-US" cap="none" dirty="0" smtClean="0">
                <a:latin typeface="Calibri" panose="020F0502020204030204" pitchFamily="34" charset="0"/>
              </a:rPr>
              <a:t>kron, Buffalo, Canton, and </a:t>
            </a:r>
            <a:r>
              <a:rPr lang="en-US" altLang="en-US" cap="none" dirty="0">
                <a:latin typeface="Calibri" panose="020F0502020204030204" pitchFamily="34" charset="0"/>
              </a:rPr>
              <a:t>D</a:t>
            </a:r>
            <a:r>
              <a:rPr lang="en-US" altLang="en-US" cap="none" dirty="0" smtClean="0">
                <a:latin typeface="Calibri" panose="020F0502020204030204" pitchFamily="34" charset="0"/>
              </a:rPr>
              <a:t>ecatur, finished the schedule. </a:t>
            </a:r>
          </a:p>
          <a:p>
            <a:r>
              <a:rPr lang="en-US" altLang="en-US" cap="none" dirty="0" smtClean="0">
                <a:latin typeface="Calibri" panose="020F0502020204030204" pitchFamily="34" charset="0"/>
              </a:rPr>
              <a:t>Akron claimed the first league champion, with the only undefeated record among the remaining teams.</a:t>
            </a:r>
            <a:endParaRPr lang="en-US" altLang="en-US" cap="none" dirty="0">
              <a:latin typeface="Calibri" panose="020F0502020204030204" pitchFamily="34" charset="0"/>
            </a:endParaRPr>
          </a:p>
        </p:txBody>
      </p:sp>
      <p:pic>
        <p:nvPicPr>
          <p:cNvPr id="120836" name="Picture 2" descr="File:Akron pros 192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74" y="873269"/>
            <a:ext cx="6486526" cy="422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43712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4294967295"/>
          </p:nvPr>
        </p:nvSpPr>
        <p:spPr>
          <a:xfrm>
            <a:off x="422564" y="1304330"/>
            <a:ext cx="4939145" cy="4172673"/>
          </a:xfrm>
        </p:spPr>
        <p:txBody>
          <a:bodyPr/>
          <a:lstStyle/>
          <a:p>
            <a:r>
              <a:rPr lang="en-US" altLang="en-US" dirty="0" smtClean="0"/>
              <a:t>Charles Goodyear designed and manufactured spherical footballs; these were made entirely of vulcanized rubber.</a:t>
            </a:r>
          </a:p>
          <a:p>
            <a:r>
              <a:rPr lang="en-US" altLang="en-US" dirty="0" smtClean="0"/>
              <a:t>The football was a rugby ball that was later redesigned so that it was easier to grip.</a:t>
            </a:r>
          </a:p>
        </p:txBody>
      </p:sp>
      <p:pic>
        <p:nvPicPr>
          <p:cNvPr id="121859" name="Picture 2" descr="File:RobinsonThrowing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336" y="70842"/>
            <a:ext cx="40767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11395" y="842665"/>
            <a:ext cx="3750900"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Football</a:t>
            </a:r>
          </a:p>
        </p:txBody>
      </p:sp>
      <p:pic>
        <p:nvPicPr>
          <p:cNvPr id="3074" name="Picture 2" descr="Image result for first foot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016" y="2847110"/>
            <a:ext cx="5142539" cy="289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57484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p:cNvSpPr>
            <a:spLocks noGrp="1"/>
          </p:cNvSpPr>
          <p:nvPr>
            <p:ph idx="4294967295"/>
          </p:nvPr>
        </p:nvSpPr>
        <p:spPr>
          <a:xfrm>
            <a:off x="0" y="1049482"/>
            <a:ext cx="5694218" cy="4304291"/>
          </a:xfrm>
        </p:spPr>
        <p:txBody>
          <a:bodyPr>
            <a:normAutofit fontScale="92500"/>
          </a:bodyPr>
          <a:lstStyle/>
          <a:p>
            <a:r>
              <a:rPr lang="en-US" altLang="en-US" sz="2400" cap="none" dirty="0" smtClean="0">
                <a:latin typeface="Calibri" panose="020F0502020204030204" pitchFamily="34" charset="0"/>
              </a:rPr>
              <a:t>In early </a:t>
            </a:r>
            <a:r>
              <a:rPr lang="en-US" altLang="en-US" sz="2400" cap="none" dirty="0">
                <a:latin typeface="Calibri" panose="020F0502020204030204" pitchFamily="34" charset="0"/>
              </a:rPr>
              <a:t>D</a:t>
            </a:r>
            <a:r>
              <a:rPr lang="en-US" altLang="en-US" sz="2400" cap="none" dirty="0" smtClean="0">
                <a:latin typeface="Calibri" panose="020F0502020204030204" pitchFamily="34" charset="0"/>
              </a:rPr>
              <a:t>ecember 1891, Dr. James </a:t>
            </a:r>
            <a:r>
              <a:rPr lang="en-US" altLang="en-US" sz="2400" cap="none" dirty="0">
                <a:latin typeface="Calibri" panose="020F0502020204030204" pitchFamily="34" charset="0"/>
              </a:rPr>
              <a:t>N</a:t>
            </a:r>
            <a:r>
              <a:rPr lang="en-US" altLang="en-US" sz="2400" cap="none" dirty="0" smtClean="0">
                <a:latin typeface="Calibri" panose="020F0502020204030204" pitchFamily="34" charset="0"/>
              </a:rPr>
              <a:t>aismith, a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anadian-born physical education professor and instructor at the international Young </a:t>
            </a:r>
            <a:r>
              <a:rPr lang="en-US" altLang="en-US" sz="2400" cap="none" dirty="0">
                <a:latin typeface="Calibri" panose="020F0502020204030204" pitchFamily="34" charset="0"/>
              </a:rPr>
              <a:t>M</a:t>
            </a:r>
            <a:r>
              <a:rPr lang="en-US" altLang="en-US" sz="2400" cap="none" dirty="0" smtClean="0">
                <a:latin typeface="Calibri" panose="020F0502020204030204" pitchFamily="34" charset="0"/>
              </a:rPr>
              <a:t>en's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hristian Association (YMCA) training school was trying to keep his gym class active on a rainy day.</a:t>
            </a:r>
          </a:p>
          <a:p>
            <a:r>
              <a:rPr lang="en-US" altLang="en-US" sz="2400" cap="none" dirty="0" smtClean="0">
                <a:latin typeface="Calibri" panose="020F0502020204030204" pitchFamily="34" charset="0"/>
              </a:rPr>
              <a:t>After rejecting other ideas as either too rough or poorly suited to walled-in gymnasiums, he wrote the basic rules and nailed a peach basket onto a 10-foot elevated track.  </a:t>
            </a:r>
            <a:endParaRPr lang="en-US" altLang="en-US" sz="2400" cap="none" dirty="0">
              <a:latin typeface="Calibri" panose="020F0502020204030204" pitchFamily="34" charset="0"/>
            </a:endParaRPr>
          </a:p>
        </p:txBody>
      </p:sp>
      <p:pic>
        <p:nvPicPr>
          <p:cNvPr id="122883" name="Picture 2" descr="File:Firstbasketb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264" y="90127"/>
            <a:ext cx="2438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53681" y="0"/>
            <a:ext cx="3514616" cy="923330"/>
          </a:xfrm>
          <a:prstGeom prst="rect">
            <a:avLst/>
          </a:prstGeom>
          <a:noFill/>
        </p:spPr>
        <p:txBody>
          <a:bodyPr wrap="none">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BASKETBALL</a:t>
            </a:r>
          </a:p>
        </p:txBody>
      </p:sp>
      <p:pic>
        <p:nvPicPr>
          <p:cNvPr id="122886" name="Picture 2" descr="[photo:&#10;James Naismith with basketball. All rights reserved. Kansas Heritage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483" y="20277"/>
            <a:ext cx="21383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 result for first basket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812" y="3990399"/>
            <a:ext cx="20955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irst basketb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0548" y="3543300"/>
            <a:ext cx="3935466" cy="24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09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28" y="0"/>
            <a:ext cx="10396882" cy="1151965"/>
          </a:xfrm>
        </p:spPr>
        <p:txBody>
          <a:bodyPr/>
          <a:lstStyle/>
          <a:p>
            <a:r>
              <a:rPr lang="en-US" dirty="0" smtClean="0"/>
              <a:t>philanthropist</a:t>
            </a:r>
            <a:endParaRPr lang="en-US" dirty="0"/>
          </a:p>
        </p:txBody>
      </p:sp>
      <p:sp>
        <p:nvSpPr>
          <p:cNvPr id="3" name="Content Placeholder 2"/>
          <p:cNvSpPr>
            <a:spLocks noGrp="1"/>
          </p:cNvSpPr>
          <p:nvPr>
            <p:ph sz="quarter" idx="13"/>
          </p:nvPr>
        </p:nvSpPr>
        <p:spPr>
          <a:xfrm>
            <a:off x="695459" y="1030311"/>
            <a:ext cx="6297769" cy="4340180"/>
          </a:xfrm>
        </p:spPr>
        <p:txBody>
          <a:bodyPr>
            <a:noAutofit/>
          </a:bodyPr>
          <a:lstStyle/>
          <a:p>
            <a:r>
              <a:rPr lang="en-US" sz="2400" u="sng" cap="none" dirty="0" smtClean="0">
                <a:latin typeface="Calibri" panose="020F0502020204030204" pitchFamily="34" charset="0"/>
              </a:rPr>
              <a:t>A philanthropist is someone who engages in philanthropy; that is, someone who donates his or her time, money, and/or reputation to charitable causes. </a:t>
            </a:r>
          </a:p>
          <a:p>
            <a:r>
              <a:rPr lang="en-US" sz="2400" cap="none" dirty="0" smtClean="0">
                <a:latin typeface="Calibri" panose="020F0502020204030204" pitchFamily="34" charset="0"/>
              </a:rPr>
              <a:t>The term may apply to any volunteer or to anyone who makes a donation, but the label is most often applied to those who donate large sums of money or who make a major impact through their volunteering, such as a trustee who manages a philanthropic organization. </a:t>
            </a:r>
            <a:endParaRPr lang="en-US" sz="2400" cap="none" dirty="0">
              <a:latin typeface="Calibri" panose="020F0502020204030204" pitchFamily="34" charset="0"/>
            </a:endParaRPr>
          </a:p>
        </p:txBody>
      </p:sp>
      <p:pic>
        <p:nvPicPr>
          <p:cNvPr id="8194" name="Picture 2" descr="https://portalbuzzuserfiles.s3.amazonaws.com/ou-20898/userfiles/images/philanthropy-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075" y="1839421"/>
            <a:ext cx="4928315" cy="246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721927"/>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8" y="83127"/>
            <a:ext cx="10396882" cy="1151965"/>
          </a:xfrm>
        </p:spPr>
        <p:txBody>
          <a:bodyPr/>
          <a:lstStyle/>
          <a:p>
            <a:r>
              <a:rPr lang="en-US" dirty="0" smtClean="0"/>
              <a:t>Art and culture</a:t>
            </a:r>
            <a:endParaRPr lang="en-US" dirty="0"/>
          </a:p>
        </p:txBody>
      </p:sp>
      <p:sp>
        <p:nvSpPr>
          <p:cNvPr id="3" name="Content Placeholder 2"/>
          <p:cNvSpPr>
            <a:spLocks noGrp="1"/>
          </p:cNvSpPr>
          <p:nvPr>
            <p:ph sz="quarter" idx="13"/>
          </p:nvPr>
        </p:nvSpPr>
        <p:spPr>
          <a:xfrm>
            <a:off x="197428" y="1018310"/>
            <a:ext cx="5714999" cy="4032732"/>
          </a:xfrm>
        </p:spPr>
        <p:txBody>
          <a:bodyPr>
            <a:normAutofit/>
          </a:bodyPr>
          <a:lstStyle/>
          <a:p>
            <a:r>
              <a:rPr lang="en-US" sz="2400" cap="none" dirty="0" smtClean="0">
                <a:latin typeface="Calibri" panose="020F0502020204030204" pitchFamily="34" charset="0"/>
              </a:rPr>
              <a:t>Artists at the turn of the century were </a:t>
            </a:r>
            <a:r>
              <a:rPr lang="en-US" sz="2400" u="sng" cap="none" dirty="0" smtClean="0">
                <a:latin typeface="Calibri" panose="020F0502020204030204" pitchFamily="34" charset="0"/>
              </a:rPr>
              <a:t>turning away from the traditional academic style of art.</a:t>
            </a:r>
          </a:p>
          <a:p>
            <a:r>
              <a:rPr lang="en-US" sz="2400" cap="none" dirty="0" smtClean="0">
                <a:latin typeface="Calibri" panose="020F0502020204030204" pitchFamily="34" charset="0"/>
              </a:rPr>
              <a:t>Members of the </a:t>
            </a:r>
            <a:r>
              <a:rPr lang="en-US" sz="2400" u="sng" cap="none" dirty="0" smtClean="0">
                <a:latin typeface="Calibri" panose="020F0502020204030204" pitchFamily="34" charset="0"/>
              </a:rPr>
              <a:t>Ashcan School produced work known for it’s naturalism and portrayal of social realities.</a:t>
            </a:r>
          </a:p>
          <a:p>
            <a:r>
              <a:rPr lang="en-US" sz="2400" cap="none" dirty="0" smtClean="0">
                <a:latin typeface="Calibri" panose="020F0502020204030204" pitchFamily="34" charset="0"/>
              </a:rPr>
              <a:t>This artwork was captured at the </a:t>
            </a:r>
            <a:r>
              <a:rPr lang="en-US" sz="2400" b="1" u="sng" cap="none" dirty="0" smtClean="0">
                <a:latin typeface="Calibri" panose="020F0502020204030204" pitchFamily="34" charset="0"/>
              </a:rPr>
              <a:t>Armory Show</a:t>
            </a:r>
            <a:r>
              <a:rPr lang="en-US" sz="2400" cap="none" dirty="0" smtClean="0">
                <a:latin typeface="Calibri" panose="020F0502020204030204" pitchFamily="34" charset="0"/>
              </a:rPr>
              <a:t> in New York City.</a:t>
            </a:r>
            <a:endParaRPr lang="en-US" sz="2400" cap="none" dirty="0">
              <a:latin typeface="Calibri" panose="020F0502020204030204" pitchFamily="34" charset="0"/>
            </a:endParaRPr>
          </a:p>
        </p:txBody>
      </p:sp>
      <p:pic>
        <p:nvPicPr>
          <p:cNvPr id="1026" name="Picture 2" descr="Image result for george bell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61" y="841664"/>
            <a:ext cx="5478776" cy="3652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58826" y="4766560"/>
            <a:ext cx="3507710" cy="369332"/>
          </a:xfrm>
          <a:prstGeom prst="rect">
            <a:avLst/>
          </a:prstGeom>
          <a:noFill/>
        </p:spPr>
        <p:txBody>
          <a:bodyPr wrap="square" rtlCol="0">
            <a:spAutoFit/>
          </a:bodyPr>
          <a:lstStyle/>
          <a:p>
            <a:r>
              <a:rPr lang="en-US" dirty="0" smtClean="0"/>
              <a:t>George Bellows:  Stag at </a:t>
            </a:r>
            <a:r>
              <a:rPr lang="en-US" dirty="0" err="1" smtClean="0"/>
              <a:t>Sharkeys</a:t>
            </a:r>
            <a:endParaRPr lang="en-US" dirty="0"/>
          </a:p>
        </p:txBody>
      </p:sp>
    </p:spTree>
    <p:extLst>
      <p:ext uri="{BB962C8B-B14F-4D97-AF65-F5344CB8AC3E}">
        <p14:creationId xmlns:p14="http://schemas.microsoft.com/office/powerpoint/2010/main" val="200563905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62"/>
            <a:ext cx="10396882" cy="1151965"/>
          </a:xfrm>
        </p:spPr>
        <p:txBody>
          <a:bodyPr/>
          <a:lstStyle/>
          <a:p>
            <a:r>
              <a:rPr lang="en-US" dirty="0" smtClean="0"/>
              <a:t>Horatio </a:t>
            </a:r>
            <a:r>
              <a:rPr lang="en-US" dirty="0" err="1" smtClean="0"/>
              <a:t>alger</a:t>
            </a:r>
            <a:endParaRPr lang="en-US" dirty="0"/>
          </a:p>
        </p:txBody>
      </p:sp>
      <p:sp>
        <p:nvSpPr>
          <p:cNvPr id="3" name="Content Placeholder 2"/>
          <p:cNvSpPr>
            <a:spLocks noGrp="1"/>
          </p:cNvSpPr>
          <p:nvPr>
            <p:ph sz="quarter" idx="13"/>
          </p:nvPr>
        </p:nvSpPr>
        <p:spPr>
          <a:xfrm>
            <a:off x="685801" y="1103603"/>
            <a:ext cx="4414233" cy="4270983"/>
          </a:xfrm>
        </p:spPr>
        <p:txBody>
          <a:bodyPr>
            <a:normAutofit fontScale="92500" lnSpcReduction="20000"/>
          </a:bodyPr>
          <a:lstStyle/>
          <a:p>
            <a:r>
              <a:rPr lang="en-US" sz="2400" cap="none" dirty="0" smtClean="0">
                <a:latin typeface="Calibri" panose="020F0502020204030204" pitchFamily="34" charset="0"/>
              </a:rPr>
              <a:t>Was an </a:t>
            </a:r>
            <a:r>
              <a:rPr lang="en-US" sz="2400" cap="none" dirty="0">
                <a:latin typeface="Calibri" panose="020F0502020204030204" pitchFamily="34" charset="0"/>
              </a:rPr>
              <a:t>A</a:t>
            </a:r>
            <a:r>
              <a:rPr lang="en-US" sz="2400" cap="none" dirty="0" smtClean="0">
                <a:latin typeface="Calibri" panose="020F0502020204030204" pitchFamily="34" charset="0"/>
              </a:rPr>
              <a:t>merican writer, best </a:t>
            </a:r>
            <a:r>
              <a:rPr lang="en-US" sz="2400" u="sng" cap="none" dirty="0" smtClean="0">
                <a:latin typeface="Calibri" panose="020F0502020204030204" pitchFamily="34" charset="0"/>
              </a:rPr>
              <a:t>known for his many young adult novels about impoverished boys and their rise from humble backgrounds to lives of middle-class security and comfort through hard work, determination, courage, and honesty</a:t>
            </a:r>
            <a:r>
              <a:rPr lang="en-US" sz="2400" cap="none" dirty="0" smtClean="0">
                <a:latin typeface="Calibri" panose="020F0502020204030204" pitchFamily="34" charset="0"/>
              </a:rPr>
              <a:t>. </a:t>
            </a:r>
          </a:p>
          <a:p>
            <a:r>
              <a:rPr lang="en-US" sz="2400" cap="none" dirty="0" smtClean="0">
                <a:latin typeface="Calibri" panose="020F0502020204030204" pitchFamily="34" charset="0"/>
              </a:rPr>
              <a:t>His writings were characterized by the "</a:t>
            </a:r>
            <a:r>
              <a:rPr lang="en-US" sz="2400" u="sng" cap="none" dirty="0" smtClean="0">
                <a:latin typeface="Calibri" panose="020F0502020204030204" pitchFamily="34" charset="0"/>
              </a:rPr>
              <a:t>rags-to-riches</a:t>
            </a:r>
            <a:r>
              <a:rPr lang="en-US" sz="2400" cap="none" dirty="0" smtClean="0">
                <a:latin typeface="Calibri" panose="020F0502020204030204" pitchFamily="34" charset="0"/>
              </a:rPr>
              <a:t>" narrative, which had a formative effect on </a:t>
            </a:r>
            <a:r>
              <a:rPr lang="en-US" sz="2400" cap="none" dirty="0">
                <a:latin typeface="Calibri" panose="020F0502020204030204" pitchFamily="34" charset="0"/>
              </a:rPr>
              <a:t>A</a:t>
            </a:r>
            <a:r>
              <a:rPr lang="en-US" sz="2400" cap="none" dirty="0" smtClean="0">
                <a:latin typeface="Calibri" panose="020F0502020204030204" pitchFamily="34" charset="0"/>
              </a:rPr>
              <a:t>merica during the Gilded </a:t>
            </a:r>
            <a:r>
              <a:rPr lang="en-US" sz="2400" cap="none" dirty="0">
                <a:latin typeface="Calibri" panose="020F0502020204030204" pitchFamily="34" charset="0"/>
              </a:rPr>
              <a:t>A</a:t>
            </a:r>
            <a:r>
              <a:rPr lang="en-US" sz="2400" cap="none" dirty="0" smtClean="0">
                <a:latin typeface="Calibri" panose="020F0502020204030204" pitchFamily="34" charset="0"/>
              </a:rPr>
              <a:t>ge. </a:t>
            </a:r>
            <a:endParaRPr lang="en-US" sz="2400" cap="none" dirty="0">
              <a:latin typeface="Calibri" panose="020F0502020204030204" pitchFamily="34" charset="0"/>
            </a:endParaRPr>
          </a:p>
        </p:txBody>
      </p:sp>
      <p:pic>
        <p:nvPicPr>
          <p:cNvPr id="11266" name="Picture 2" descr="https://upload.wikimedia.org/wikipedia/commons/thumb/5/51/Horatio_Alger_Jr.jpg/220px-Horatio_Alger_J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907" y="227840"/>
            <a:ext cx="3081481" cy="4047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68" name="Picture 4" descr="http://www.washburn.edu/sobu/broach/str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85" y="227840"/>
            <a:ext cx="32766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3529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04" y="119129"/>
            <a:ext cx="10396882" cy="1151965"/>
          </a:xfrm>
        </p:spPr>
        <p:txBody>
          <a:bodyPr/>
          <a:lstStyle/>
          <a:p>
            <a:r>
              <a:rPr lang="en-US" dirty="0" smtClean="0"/>
              <a:t>Louisa may </a:t>
            </a:r>
            <a:r>
              <a:rPr lang="en-US" dirty="0" err="1" smtClean="0"/>
              <a:t>alcott</a:t>
            </a:r>
            <a:endParaRPr lang="en-US" dirty="0"/>
          </a:p>
        </p:txBody>
      </p:sp>
      <p:sp>
        <p:nvSpPr>
          <p:cNvPr id="3" name="Content Placeholder 2"/>
          <p:cNvSpPr>
            <a:spLocks noGrp="1"/>
          </p:cNvSpPr>
          <p:nvPr>
            <p:ph sz="quarter" idx="13"/>
          </p:nvPr>
        </p:nvSpPr>
        <p:spPr>
          <a:xfrm>
            <a:off x="3193961" y="384894"/>
            <a:ext cx="4932545" cy="4978152"/>
          </a:xfrm>
        </p:spPr>
        <p:txBody>
          <a:bodyPr>
            <a:normAutofit/>
          </a:bodyPr>
          <a:lstStyle/>
          <a:p>
            <a:r>
              <a:rPr lang="en-US" sz="2800" cap="none" dirty="0" smtClean="0">
                <a:latin typeface="Calibri" panose="020F0502020204030204" pitchFamily="34" charset="0"/>
              </a:rPr>
              <a:t>Alcott was an </a:t>
            </a:r>
            <a:r>
              <a:rPr lang="en-US" sz="2800" cap="none" dirty="0">
                <a:latin typeface="Calibri" panose="020F0502020204030204" pitchFamily="34" charset="0"/>
              </a:rPr>
              <a:t>A</a:t>
            </a:r>
            <a:r>
              <a:rPr lang="en-US" sz="2800" cap="none" dirty="0" smtClean="0">
                <a:latin typeface="Calibri" panose="020F0502020204030204" pitchFamily="34" charset="0"/>
              </a:rPr>
              <a:t>merican novelist and poet best known </a:t>
            </a:r>
            <a:r>
              <a:rPr lang="en-US" sz="2800" u="sng" cap="none" dirty="0" smtClean="0">
                <a:latin typeface="Calibri" panose="020F0502020204030204" pitchFamily="34" charset="0"/>
              </a:rPr>
              <a:t>as the author of the novel </a:t>
            </a:r>
            <a:r>
              <a:rPr lang="en-US" sz="2800" i="1" u="sng" cap="none" dirty="0">
                <a:latin typeface="Calibri" panose="020F0502020204030204" pitchFamily="34" charset="0"/>
              </a:rPr>
              <a:t>L</a:t>
            </a:r>
            <a:r>
              <a:rPr lang="en-US" sz="2800" i="1" u="sng" cap="none" dirty="0" smtClean="0">
                <a:latin typeface="Calibri" panose="020F0502020204030204" pitchFamily="34" charset="0"/>
              </a:rPr>
              <a:t>ittle </a:t>
            </a:r>
            <a:r>
              <a:rPr lang="en-US" sz="2800" i="1" u="sng" cap="none" dirty="0">
                <a:latin typeface="Calibri" panose="020F0502020204030204" pitchFamily="34" charset="0"/>
              </a:rPr>
              <a:t>W</a:t>
            </a:r>
            <a:r>
              <a:rPr lang="en-US" sz="2800" i="1" u="sng" cap="none" dirty="0" smtClean="0">
                <a:latin typeface="Calibri" panose="020F0502020204030204" pitchFamily="34" charset="0"/>
              </a:rPr>
              <a:t>omen</a:t>
            </a:r>
            <a:r>
              <a:rPr lang="en-US" sz="2800" u="sng" cap="none" dirty="0" smtClean="0">
                <a:latin typeface="Calibri" panose="020F0502020204030204" pitchFamily="34" charset="0"/>
              </a:rPr>
              <a:t> (1868) and its sequels </a:t>
            </a:r>
            <a:r>
              <a:rPr lang="en-US" sz="2800" i="1" u="sng" cap="none" dirty="0">
                <a:latin typeface="Calibri" panose="020F0502020204030204" pitchFamily="34" charset="0"/>
              </a:rPr>
              <a:t>L</a:t>
            </a:r>
            <a:r>
              <a:rPr lang="en-US" sz="2800" i="1" u="sng" cap="none" dirty="0" smtClean="0">
                <a:latin typeface="Calibri" panose="020F0502020204030204" pitchFamily="34" charset="0"/>
              </a:rPr>
              <a:t>ittle </a:t>
            </a:r>
            <a:r>
              <a:rPr lang="en-US" sz="2800" i="1" u="sng" cap="none" dirty="0">
                <a:latin typeface="Calibri" panose="020F0502020204030204" pitchFamily="34" charset="0"/>
              </a:rPr>
              <a:t>M</a:t>
            </a:r>
            <a:r>
              <a:rPr lang="en-US" sz="2800" i="1" u="sng" cap="none" dirty="0" smtClean="0">
                <a:latin typeface="Calibri" panose="020F0502020204030204" pitchFamily="34" charset="0"/>
              </a:rPr>
              <a:t>en</a:t>
            </a:r>
            <a:r>
              <a:rPr lang="en-US" sz="2800" u="sng" cap="none" dirty="0" smtClean="0">
                <a:latin typeface="Calibri" panose="020F0502020204030204" pitchFamily="34" charset="0"/>
              </a:rPr>
              <a:t> (1871) and </a:t>
            </a:r>
            <a:r>
              <a:rPr lang="en-US" sz="2800" i="1" u="sng" cap="none" dirty="0">
                <a:latin typeface="Calibri" panose="020F0502020204030204" pitchFamily="34" charset="0"/>
              </a:rPr>
              <a:t>J</a:t>
            </a:r>
            <a:r>
              <a:rPr lang="en-US" sz="2800" i="1" u="sng" cap="none" dirty="0" smtClean="0">
                <a:latin typeface="Calibri" panose="020F0502020204030204" pitchFamily="34" charset="0"/>
              </a:rPr>
              <a:t>o's </a:t>
            </a:r>
            <a:r>
              <a:rPr lang="en-US" sz="2800" i="1" u="sng" cap="none" dirty="0">
                <a:latin typeface="Calibri" panose="020F0502020204030204" pitchFamily="34" charset="0"/>
              </a:rPr>
              <a:t>B</a:t>
            </a:r>
            <a:r>
              <a:rPr lang="en-US" sz="2800" i="1" u="sng" cap="none" dirty="0" smtClean="0">
                <a:latin typeface="Calibri" panose="020F0502020204030204" pitchFamily="34" charset="0"/>
              </a:rPr>
              <a:t>oys</a:t>
            </a:r>
            <a:r>
              <a:rPr lang="en-US" sz="2800" u="sng" cap="none" dirty="0" smtClean="0">
                <a:latin typeface="Calibri" panose="020F0502020204030204" pitchFamily="34" charset="0"/>
              </a:rPr>
              <a:t> (1886).</a:t>
            </a:r>
            <a:endParaRPr lang="en-US" sz="2800" u="sng" cap="none" dirty="0">
              <a:latin typeface="Calibri" panose="020F0502020204030204" pitchFamily="34" charset="0"/>
            </a:endParaRPr>
          </a:p>
        </p:txBody>
      </p:sp>
      <p:pic>
        <p:nvPicPr>
          <p:cNvPr id="12290" name="Picture 2" descr="https://ephemeralnewyork.files.wordpress.com/2014/08/louisamayalco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27" y="1299294"/>
            <a:ext cx="2703535" cy="40637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ecx.images-amazon.com/images/I/71VzAESdFFL._SL10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506" y="1074382"/>
            <a:ext cx="3332292" cy="428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6966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Henry George</a:t>
            </a:r>
            <a:endParaRPr lang="en-US" dirty="0"/>
          </a:p>
        </p:txBody>
      </p:sp>
      <p:sp>
        <p:nvSpPr>
          <p:cNvPr id="3" name="Content Placeholder 2"/>
          <p:cNvSpPr>
            <a:spLocks noGrp="1"/>
          </p:cNvSpPr>
          <p:nvPr>
            <p:ph sz="quarter" idx="13"/>
          </p:nvPr>
        </p:nvSpPr>
        <p:spPr>
          <a:xfrm>
            <a:off x="685800" y="1693718"/>
            <a:ext cx="4852555" cy="3680867"/>
          </a:xfrm>
        </p:spPr>
        <p:txBody>
          <a:bodyPr>
            <a:normAutofit/>
          </a:bodyPr>
          <a:lstStyle/>
          <a:p>
            <a:r>
              <a:rPr lang="en-US" sz="2400" u="sng" cap="none" dirty="0" smtClean="0">
                <a:latin typeface="Calibri" panose="020F0502020204030204" pitchFamily="34" charset="0"/>
              </a:rPr>
              <a:t>Henry </a:t>
            </a:r>
            <a:r>
              <a:rPr lang="en-US" sz="2400" u="sng" cap="none" dirty="0">
                <a:latin typeface="Calibri" panose="020F0502020204030204" pitchFamily="34" charset="0"/>
              </a:rPr>
              <a:t>G</a:t>
            </a:r>
            <a:r>
              <a:rPr lang="en-US" sz="2400" u="sng" cap="none" dirty="0" smtClean="0">
                <a:latin typeface="Calibri" panose="020F0502020204030204" pitchFamily="34" charset="0"/>
              </a:rPr>
              <a:t>eorge was an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political economist and journalist</a:t>
            </a:r>
            <a:r>
              <a:rPr lang="en-US" sz="2400" cap="none" dirty="0" smtClean="0">
                <a:latin typeface="Calibri" panose="020F0502020204030204" pitchFamily="34" charset="0"/>
              </a:rPr>
              <a:t>. His writing was immensely popular in the 19th century, and </a:t>
            </a:r>
            <a:r>
              <a:rPr lang="en-US" sz="2400" u="sng" cap="none" dirty="0" smtClean="0">
                <a:latin typeface="Calibri" panose="020F0502020204030204" pitchFamily="34" charset="0"/>
              </a:rPr>
              <a:t>sparked several reform movements of the Progressive Era.</a:t>
            </a:r>
            <a:endParaRPr lang="en-US" sz="2400" u="sng" cap="none" dirty="0">
              <a:latin typeface="Calibri" panose="020F0502020204030204" pitchFamily="34" charset="0"/>
            </a:endParaRPr>
          </a:p>
        </p:txBody>
      </p:sp>
      <p:pic>
        <p:nvPicPr>
          <p:cNvPr id="2050" name="Picture 2" descr="Image result for henry geo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85" y="1209828"/>
            <a:ext cx="5642936" cy="38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59444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92" y="103909"/>
            <a:ext cx="10396882" cy="1151965"/>
          </a:xfrm>
        </p:spPr>
        <p:txBody>
          <a:bodyPr/>
          <a:lstStyle/>
          <a:p>
            <a:r>
              <a:rPr lang="en-US" dirty="0" smtClean="0"/>
              <a:t>Edward </a:t>
            </a:r>
            <a:r>
              <a:rPr lang="en-US" dirty="0" err="1" smtClean="0"/>
              <a:t>bellamy</a:t>
            </a:r>
            <a:endParaRPr lang="en-US" dirty="0"/>
          </a:p>
        </p:txBody>
      </p:sp>
      <p:sp>
        <p:nvSpPr>
          <p:cNvPr id="3" name="Content Placeholder 2"/>
          <p:cNvSpPr>
            <a:spLocks noGrp="1"/>
          </p:cNvSpPr>
          <p:nvPr>
            <p:ph sz="quarter" idx="13"/>
          </p:nvPr>
        </p:nvSpPr>
        <p:spPr>
          <a:xfrm>
            <a:off x="301337" y="1244057"/>
            <a:ext cx="6203372" cy="4056366"/>
          </a:xfrm>
        </p:spPr>
        <p:txBody>
          <a:bodyPr>
            <a:normAutofit lnSpcReduction="10000"/>
          </a:bodyPr>
          <a:lstStyle/>
          <a:p>
            <a:r>
              <a:rPr lang="en-US" sz="2400" cap="none" dirty="0" smtClean="0">
                <a:latin typeface="Calibri" panose="020F0502020204030204" pitchFamily="34" charset="0"/>
              </a:rPr>
              <a:t>Bellamy was an </a:t>
            </a:r>
            <a:r>
              <a:rPr lang="en-US" sz="2400" cap="none" dirty="0">
                <a:latin typeface="Calibri" panose="020F0502020204030204" pitchFamily="34" charset="0"/>
              </a:rPr>
              <a:t>A</a:t>
            </a:r>
            <a:r>
              <a:rPr lang="en-US" sz="2400" cap="none" dirty="0" smtClean="0">
                <a:latin typeface="Calibri" panose="020F0502020204030204" pitchFamily="34" charset="0"/>
              </a:rPr>
              <a:t>merican author and Socialist, most famous for his </a:t>
            </a:r>
            <a:r>
              <a:rPr lang="en-US" sz="2400" u="sng" cap="none" dirty="0" smtClean="0">
                <a:latin typeface="Calibri" panose="020F0502020204030204" pitchFamily="34" charset="0"/>
              </a:rPr>
              <a:t>utopian novel, </a:t>
            </a:r>
            <a:r>
              <a:rPr lang="en-US" sz="2400" i="1" u="sng" cap="none" dirty="0">
                <a:latin typeface="Calibri" panose="020F0502020204030204" pitchFamily="34" charset="0"/>
              </a:rPr>
              <a:t>L</a:t>
            </a:r>
            <a:r>
              <a:rPr lang="en-US" sz="2400" i="1" u="sng" cap="none" dirty="0" smtClean="0">
                <a:latin typeface="Calibri" panose="020F0502020204030204" pitchFamily="34" charset="0"/>
              </a:rPr>
              <a:t>ooking </a:t>
            </a:r>
            <a:r>
              <a:rPr lang="en-US" sz="2400" i="1" u="sng" cap="none" dirty="0">
                <a:latin typeface="Calibri" panose="020F0502020204030204" pitchFamily="34" charset="0"/>
              </a:rPr>
              <a:t>B</a:t>
            </a:r>
            <a:r>
              <a:rPr lang="en-US" sz="2400" i="1" u="sng" cap="none" dirty="0" smtClean="0">
                <a:latin typeface="Calibri" panose="020F0502020204030204" pitchFamily="34" charset="0"/>
              </a:rPr>
              <a:t>ackward</a:t>
            </a:r>
            <a:r>
              <a:rPr lang="en-US" sz="2400" u="sng" cap="none" dirty="0" smtClean="0">
                <a:latin typeface="Calibri" panose="020F0502020204030204" pitchFamily="34" charset="0"/>
              </a:rPr>
              <a:t>, a tale set in the distant future of the year 2000. </a:t>
            </a:r>
          </a:p>
          <a:p>
            <a:r>
              <a:rPr lang="en-US" sz="2400" u="sng" cap="none" dirty="0" smtClean="0">
                <a:latin typeface="Calibri" panose="020F0502020204030204" pitchFamily="34" charset="0"/>
              </a:rPr>
              <a:t>Bellamy's vision of a harmonious future world inspired the formation of at least 165 "nationalist clubs"</a:t>
            </a:r>
            <a:r>
              <a:rPr lang="en-US" sz="2400" cap="none" dirty="0" smtClean="0">
                <a:latin typeface="Calibri" panose="020F0502020204030204" pitchFamily="34" charset="0"/>
              </a:rPr>
              <a:t> dedicated to the propagation of </a:t>
            </a:r>
            <a:r>
              <a:rPr lang="en-US" sz="2400" cap="none" dirty="0">
                <a:latin typeface="Calibri" panose="020F0502020204030204" pitchFamily="34" charset="0"/>
              </a:rPr>
              <a:t>B</a:t>
            </a:r>
            <a:r>
              <a:rPr lang="en-US" sz="2400" cap="none" dirty="0" smtClean="0">
                <a:latin typeface="Calibri" panose="020F0502020204030204" pitchFamily="34" charset="0"/>
              </a:rPr>
              <a:t>ellamy's political ideas and working to make them a practical reality.</a:t>
            </a:r>
            <a:endParaRPr lang="en-US" sz="2400" cap="none" dirty="0">
              <a:latin typeface="Calibri" panose="020F0502020204030204" pitchFamily="34" charset="0"/>
            </a:endParaRPr>
          </a:p>
        </p:txBody>
      </p:sp>
      <p:pic>
        <p:nvPicPr>
          <p:cNvPr id="1026" name="Picture 2" descr="Image result for edward bella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708" y="1255874"/>
            <a:ext cx="5176903" cy="346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769200"/>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0"/>
            <a:ext cx="10396882" cy="1151965"/>
          </a:xfrm>
        </p:spPr>
        <p:txBody>
          <a:bodyPr/>
          <a:lstStyle/>
          <a:p>
            <a:r>
              <a:rPr lang="en-US" dirty="0" smtClean="0"/>
              <a:t>Universal schooling</a:t>
            </a:r>
            <a:endParaRPr lang="en-US" dirty="0"/>
          </a:p>
        </p:txBody>
      </p:sp>
      <p:sp>
        <p:nvSpPr>
          <p:cNvPr id="4" name="Content Placeholder 3"/>
          <p:cNvSpPr>
            <a:spLocks noGrp="1"/>
          </p:cNvSpPr>
          <p:nvPr>
            <p:ph sz="quarter" idx="13"/>
          </p:nvPr>
        </p:nvSpPr>
        <p:spPr/>
        <p:txBody>
          <a:bodyPr/>
          <a:lstStyle/>
          <a:p>
            <a:endParaRPr lang="en-US"/>
          </a:p>
        </p:txBody>
      </p:sp>
      <p:pic>
        <p:nvPicPr>
          <p:cNvPr id="5" name="Picture 2" descr="Image result for universal schoo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73" y="1009537"/>
            <a:ext cx="6076950" cy="45624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horace 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394" y="458210"/>
            <a:ext cx="3408506" cy="478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63746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3"/>
          <p:cNvSpPr txBox="1">
            <a:spLocks noChangeArrowheads="1"/>
          </p:cNvSpPr>
          <p:nvPr/>
        </p:nvSpPr>
        <p:spPr bwMode="auto">
          <a:xfrm>
            <a:off x="2438400" y="1524001"/>
            <a:ext cx="782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endParaRPr lang="en-US" altLang="en-US"/>
          </a:p>
        </p:txBody>
      </p:sp>
      <p:sp>
        <p:nvSpPr>
          <p:cNvPr id="82947" name="Text Box 4"/>
          <p:cNvSpPr txBox="1">
            <a:spLocks noChangeArrowheads="1"/>
          </p:cNvSpPr>
          <p:nvPr/>
        </p:nvSpPr>
        <p:spPr bwMode="auto">
          <a:xfrm>
            <a:off x="609600" y="1447801"/>
            <a:ext cx="6299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sz="2400" u="sng"/>
              <a:t>Child labor began to decline as the labor and reform movements grew and labor standards in general began improving</a:t>
            </a:r>
            <a:r>
              <a:rPr lang="en-US" altLang="en-US" sz="2400"/>
              <a:t>. </a:t>
            </a:r>
          </a:p>
          <a:p>
            <a:pPr eaLnBrk="1" hangingPunct="1">
              <a:spcBef>
                <a:spcPct val="50000"/>
              </a:spcBef>
            </a:pPr>
            <a:endParaRPr lang="en-US" altLang="en-US" sz="2400"/>
          </a:p>
          <a:p>
            <a:pPr eaLnBrk="1" hangingPunct="1">
              <a:spcBef>
                <a:spcPct val="50000"/>
              </a:spcBef>
            </a:pPr>
            <a:r>
              <a:rPr lang="en-US" altLang="en-US" sz="2400"/>
              <a:t>Union organizing and child labor reform were </a:t>
            </a:r>
            <a:r>
              <a:rPr lang="en-US" altLang="en-US" sz="2400" u="sng"/>
              <a:t>often intertwined, and common initiatives were conducted by organizations led by working women and middle class consumers.</a:t>
            </a:r>
          </a:p>
        </p:txBody>
      </p:sp>
      <p:pic>
        <p:nvPicPr>
          <p:cNvPr id="4" name="Picture 6" descr="View Image">
            <a:hlinkClick r:id="rId2"/>
          </p:cNvPr>
          <p:cNvPicPr>
            <a:picLocks noChangeAspect="1" noChangeArrowheads="1"/>
          </p:cNvPicPr>
          <p:nvPr/>
        </p:nvPicPr>
        <p:blipFill>
          <a:blip r:embed="rId3" cstate="print"/>
          <a:srcRect/>
          <a:stretch>
            <a:fillRect/>
          </a:stretch>
        </p:blipFill>
        <p:spPr bwMode="auto">
          <a:xfrm>
            <a:off x="7059083" y="1279525"/>
            <a:ext cx="4291992"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730" name="Title 1"/>
          <p:cNvSpPr>
            <a:spLocks/>
          </p:cNvSpPr>
          <p:nvPr/>
        </p:nvSpPr>
        <p:spPr bwMode="auto">
          <a:xfrm>
            <a:off x="508001" y="304801"/>
            <a:ext cx="1091141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FF8D3E"/>
                </a:solidFill>
                <a:latin typeface="Verdana" pitchFamily="34" charset="0"/>
              </a:defRPr>
            </a:lvl1pPr>
            <a:lvl2pPr>
              <a:defRPr sz="3600" b="1">
                <a:solidFill>
                  <a:srgbClr val="FF8D3E"/>
                </a:solidFill>
                <a:latin typeface="Verdana" pitchFamily="34" charset="0"/>
              </a:defRPr>
            </a:lvl2pPr>
            <a:lvl3pPr>
              <a:defRPr sz="3600" b="1">
                <a:solidFill>
                  <a:srgbClr val="FF8D3E"/>
                </a:solidFill>
                <a:latin typeface="Verdana" pitchFamily="34" charset="0"/>
              </a:defRPr>
            </a:lvl3pPr>
            <a:lvl4pPr>
              <a:defRPr sz="3600" b="1">
                <a:solidFill>
                  <a:srgbClr val="FF8D3E"/>
                </a:solidFill>
                <a:latin typeface="Verdana" pitchFamily="34" charset="0"/>
              </a:defRPr>
            </a:lvl4pPr>
            <a:lvl5pPr>
              <a:defRPr sz="3600" b="1">
                <a:solidFill>
                  <a:srgbClr val="FF8D3E"/>
                </a:solidFill>
                <a:latin typeface="Verdana" pitchFamily="34" charset="0"/>
              </a:defRPr>
            </a:lvl5pPr>
            <a:lvl6pPr marL="457200" fontAlgn="base">
              <a:spcBef>
                <a:spcPct val="0"/>
              </a:spcBef>
              <a:spcAft>
                <a:spcPct val="0"/>
              </a:spcAft>
              <a:defRPr sz="3600" b="1">
                <a:solidFill>
                  <a:srgbClr val="FF8D3E"/>
                </a:solidFill>
                <a:latin typeface="Verdana" pitchFamily="34" charset="0"/>
              </a:defRPr>
            </a:lvl6pPr>
            <a:lvl7pPr marL="914400" fontAlgn="base">
              <a:spcBef>
                <a:spcPct val="0"/>
              </a:spcBef>
              <a:spcAft>
                <a:spcPct val="0"/>
              </a:spcAft>
              <a:defRPr sz="3600" b="1">
                <a:solidFill>
                  <a:srgbClr val="FF8D3E"/>
                </a:solidFill>
                <a:latin typeface="Verdana" pitchFamily="34" charset="0"/>
              </a:defRPr>
            </a:lvl7pPr>
            <a:lvl8pPr marL="1371600" fontAlgn="base">
              <a:spcBef>
                <a:spcPct val="0"/>
              </a:spcBef>
              <a:spcAft>
                <a:spcPct val="0"/>
              </a:spcAft>
              <a:defRPr sz="3600" b="1">
                <a:solidFill>
                  <a:srgbClr val="FF8D3E"/>
                </a:solidFill>
                <a:latin typeface="Verdana" pitchFamily="34" charset="0"/>
              </a:defRPr>
            </a:lvl8pPr>
            <a:lvl9pPr marL="1828800" fontAlgn="base">
              <a:spcBef>
                <a:spcPct val="0"/>
              </a:spcBef>
              <a:spcAft>
                <a:spcPct val="0"/>
              </a:spcAft>
              <a:defRPr sz="3600" b="1">
                <a:solidFill>
                  <a:srgbClr val="FF8D3E"/>
                </a:solidFill>
                <a:latin typeface="Verdana" pitchFamily="34" charset="0"/>
              </a:defRPr>
            </a:lvl9pPr>
          </a:lstStyle>
          <a:p>
            <a:pPr>
              <a:defRPr/>
            </a:pPr>
            <a:r>
              <a:rPr lang="en-US" altLang="en-US" smtClean="0">
                <a:effectLst>
                  <a:outerShdw blurRad="38100" dist="38100" dir="2700000" algn="tl">
                    <a:srgbClr val="000000"/>
                  </a:outerShdw>
                </a:effectLst>
              </a:rPr>
              <a:t>Child Labor</a:t>
            </a:r>
          </a:p>
        </p:txBody>
      </p:sp>
    </p:spTree>
    <p:extLst>
      <p:ext uri="{BB962C8B-B14F-4D97-AF65-F5344CB8AC3E}">
        <p14:creationId xmlns:p14="http://schemas.microsoft.com/office/powerpoint/2010/main" val="2828185290"/>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school</a:t>
            </a:r>
            <a:endParaRPr lang="en-US" dirty="0"/>
          </a:p>
        </p:txBody>
      </p:sp>
      <p:sp>
        <p:nvSpPr>
          <p:cNvPr id="5" name="Content Placeholder 2"/>
          <p:cNvSpPr txBox="1">
            <a:spLocks/>
          </p:cNvSpPr>
          <p:nvPr/>
        </p:nvSpPr>
        <p:spPr>
          <a:xfrm>
            <a:off x="4561609" y="2049494"/>
            <a:ext cx="7200900" cy="3536820"/>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400" cap="none" dirty="0" smtClean="0">
                <a:latin typeface="Calibri" panose="020F0502020204030204" pitchFamily="34" charset="0"/>
              </a:rPr>
              <a:t>The Progressive Era in education was part of a larger progressive movement, extending from the 1890s to the 1930s. </a:t>
            </a:r>
            <a:r>
              <a:rPr lang="en-US" sz="2400" u="sng" cap="none" dirty="0" smtClean="0">
                <a:latin typeface="Calibri" panose="020F0502020204030204" pitchFamily="34" charset="0"/>
              </a:rPr>
              <a:t>The era was notable for a dramatic expansion in the number of schools and students served, especially in the fast-growing metropolitan cities</a:t>
            </a:r>
            <a:r>
              <a:rPr lang="en-US" sz="2400" cap="none" dirty="0" smtClean="0">
                <a:latin typeface="Calibri" panose="020F0502020204030204" pitchFamily="34" charset="0"/>
              </a:rPr>
              <a:t>. After 1910, smaller cities also began building high schools. </a:t>
            </a:r>
          </a:p>
          <a:p>
            <a:r>
              <a:rPr lang="en-US" sz="2400" cap="none" dirty="0" smtClean="0">
                <a:latin typeface="Calibri" panose="020F0502020204030204" pitchFamily="34" charset="0"/>
              </a:rPr>
              <a:t>By 1940, 50% of young adults had earned a high school diploma.</a:t>
            </a:r>
            <a:endParaRPr lang="en-US" sz="2400" cap="none" dirty="0">
              <a:latin typeface="Calibri" panose="020F0502020204030204" pitchFamily="34" charset="0"/>
            </a:endParaRPr>
          </a:p>
        </p:txBody>
      </p:sp>
      <p:pic>
        <p:nvPicPr>
          <p:cNvPr id="5124" name="Picture 4" descr="Image result for public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762" y="0"/>
            <a:ext cx="4078594" cy="20494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ublic school 2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83" y="169229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4707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667026" y="911087"/>
            <a:ext cx="358692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sz="2400" dirty="0"/>
              <a:t>The first compulsory attendance law was enacted in Massachusetts in 1853 and in New York one year later. The idea of compulsory attendance was not firmly established until the turn of the century, by which time thirty-two states had enacted such laws. </a:t>
            </a:r>
          </a:p>
        </p:txBody>
      </p:sp>
      <p:sp>
        <p:nvSpPr>
          <p:cNvPr id="73730" name="Title 1"/>
          <p:cNvSpPr>
            <a:spLocks/>
          </p:cNvSpPr>
          <p:nvPr/>
        </p:nvSpPr>
        <p:spPr bwMode="auto">
          <a:xfrm>
            <a:off x="406400" y="-251790"/>
            <a:ext cx="1091141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FF8D3E"/>
                </a:solidFill>
                <a:latin typeface="Verdana" pitchFamily="34" charset="0"/>
              </a:defRPr>
            </a:lvl1pPr>
            <a:lvl2pPr>
              <a:defRPr sz="3600" b="1">
                <a:solidFill>
                  <a:srgbClr val="FF8D3E"/>
                </a:solidFill>
                <a:latin typeface="Verdana" pitchFamily="34" charset="0"/>
              </a:defRPr>
            </a:lvl2pPr>
            <a:lvl3pPr>
              <a:defRPr sz="3600" b="1">
                <a:solidFill>
                  <a:srgbClr val="FF8D3E"/>
                </a:solidFill>
                <a:latin typeface="Verdana" pitchFamily="34" charset="0"/>
              </a:defRPr>
            </a:lvl3pPr>
            <a:lvl4pPr>
              <a:defRPr sz="3600" b="1">
                <a:solidFill>
                  <a:srgbClr val="FF8D3E"/>
                </a:solidFill>
                <a:latin typeface="Verdana" pitchFamily="34" charset="0"/>
              </a:defRPr>
            </a:lvl4pPr>
            <a:lvl5pPr>
              <a:defRPr sz="3600" b="1">
                <a:solidFill>
                  <a:srgbClr val="FF8D3E"/>
                </a:solidFill>
                <a:latin typeface="Verdana" pitchFamily="34" charset="0"/>
              </a:defRPr>
            </a:lvl5pPr>
            <a:lvl6pPr marL="457200" fontAlgn="base">
              <a:spcBef>
                <a:spcPct val="0"/>
              </a:spcBef>
              <a:spcAft>
                <a:spcPct val="0"/>
              </a:spcAft>
              <a:defRPr sz="3600" b="1">
                <a:solidFill>
                  <a:srgbClr val="FF8D3E"/>
                </a:solidFill>
                <a:latin typeface="Verdana" pitchFamily="34" charset="0"/>
              </a:defRPr>
            </a:lvl6pPr>
            <a:lvl7pPr marL="914400" fontAlgn="base">
              <a:spcBef>
                <a:spcPct val="0"/>
              </a:spcBef>
              <a:spcAft>
                <a:spcPct val="0"/>
              </a:spcAft>
              <a:defRPr sz="3600" b="1">
                <a:solidFill>
                  <a:srgbClr val="FF8D3E"/>
                </a:solidFill>
                <a:latin typeface="Verdana" pitchFamily="34" charset="0"/>
              </a:defRPr>
            </a:lvl7pPr>
            <a:lvl8pPr marL="1371600" fontAlgn="base">
              <a:spcBef>
                <a:spcPct val="0"/>
              </a:spcBef>
              <a:spcAft>
                <a:spcPct val="0"/>
              </a:spcAft>
              <a:defRPr sz="3600" b="1">
                <a:solidFill>
                  <a:srgbClr val="FF8D3E"/>
                </a:solidFill>
                <a:latin typeface="Verdana" pitchFamily="34" charset="0"/>
              </a:defRPr>
            </a:lvl8pPr>
            <a:lvl9pPr marL="1828800" fontAlgn="base">
              <a:spcBef>
                <a:spcPct val="0"/>
              </a:spcBef>
              <a:spcAft>
                <a:spcPct val="0"/>
              </a:spcAft>
              <a:defRPr sz="3600" b="1">
                <a:solidFill>
                  <a:srgbClr val="FF8D3E"/>
                </a:solidFill>
                <a:latin typeface="Verdana" pitchFamily="34" charset="0"/>
              </a:defRPr>
            </a:lvl9pPr>
          </a:lstStyle>
          <a:p>
            <a:pPr>
              <a:defRPr/>
            </a:pPr>
            <a:r>
              <a:rPr lang="en-US" altLang="en-US" dirty="0" smtClean="0">
                <a:effectLst>
                  <a:outerShdw blurRad="38100" dist="38100" dir="2700000" algn="tl">
                    <a:srgbClr val="000000"/>
                  </a:outerShdw>
                </a:effectLst>
              </a:rPr>
              <a:t>TRUANCY LAWS</a:t>
            </a:r>
          </a:p>
        </p:txBody>
      </p:sp>
      <p:pic>
        <p:nvPicPr>
          <p:cNvPr id="83972" name="Picture 6" descr="ANd9GcTyZ1M09rMRQgdYtYu63J0T4GpYmZUMBUwYO90jAJhWjUXZKedso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57201"/>
            <a:ext cx="48260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7"/>
          <p:cNvSpPr txBox="1">
            <a:spLocks noChangeArrowheads="1"/>
          </p:cNvSpPr>
          <p:nvPr/>
        </p:nvSpPr>
        <p:spPr bwMode="auto">
          <a:xfrm>
            <a:off x="5035826" y="3710607"/>
            <a:ext cx="66481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sz="2400" b="1" dirty="0"/>
              <a:t>Literacy:</a:t>
            </a:r>
            <a:r>
              <a:rPr lang="en-US" altLang="en-US" sz="2400" dirty="0"/>
              <a:t>  the ability to read and write.</a:t>
            </a:r>
          </a:p>
          <a:p>
            <a:pPr eaLnBrk="1" hangingPunct="1">
              <a:spcBef>
                <a:spcPct val="50000"/>
              </a:spcBef>
            </a:pPr>
            <a:r>
              <a:rPr lang="en-US" altLang="en-US" sz="2400" b="1" dirty="0"/>
              <a:t>Public Education:</a:t>
            </a:r>
          </a:p>
          <a:p>
            <a:pPr eaLnBrk="1" hangingPunct="1">
              <a:spcBef>
                <a:spcPct val="50000"/>
              </a:spcBef>
            </a:pPr>
            <a:r>
              <a:rPr lang="en-US" altLang="en-US" sz="2400" dirty="0"/>
              <a:t>Everyone in the United States has a right to a free public education.</a:t>
            </a:r>
          </a:p>
        </p:txBody>
      </p:sp>
    </p:spTree>
    <p:extLst>
      <p:ext uri="{BB962C8B-B14F-4D97-AF65-F5344CB8AC3E}">
        <p14:creationId xmlns:p14="http://schemas.microsoft.com/office/powerpoint/2010/main" val="427720604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4" y="0"/>
            <a:ext cx="10396882" cy="1151965"/>
          </a:xfrm>
        </p:spPr>
        <p:txBody>
          <a:bodyPr/>
          <a:lstStyle/>
          <a:p>
            <a:r>
              <a:rPr lang="en-US" dirty="0" smtClean="0"/>
              <a:t>Morrill land grant</a:t>
            </a:r>
            <a:endParaRPr lang="en-US" dirty="0"/>
          </a:p>
        </p:txBody>
      </p:sp>
      <p:sp>
        <p:nvSpPr>
          <p:cNvPr id="3" name="Content Placeholder 2"/>
          <p:cNvSpPr>
            <a:spLocks noGrp="1"/>
          </p:cNvSpPr>
          <p:nvPr>
            <p:ph sz="quarter" idx="13"/>
          </p:nvPr>
        </p:nvSpPr>
        <p:spPr>
          <a:xfrm>
            <a:off x="238992" y="1151964"/>
            <a:ext cx="7055426" cy="4521471"/>
          </a:xfrm>
        </p:spPr>
        <p:txBody>
          <a:bodyPr>
            <a:normAutofit lnSpcReduction="10000"/>
          </a:bodyPr>
          <a:lstStyle/>
          <a:p>
            <a:r>
              <a:rPr lang="en-US" sz="2400" cap="none" dirty="0" smtClean="0">
                <a:latin typeface="Calibri" panose="020F0502020204030204" pitchFamily="34" charset="0"/>
              </a:rPr>
              <a:t>Each state used </a:t>
            </a:r>
            <a:r>
              <a:rPr lang="en-US" sz="2400" u="sng" cap="none" dirty="0" smtClean="0">
                <a:latin typeface="Calibri" panose="020F0502020204030204" pitchFamily="34" charset="0"/>
              </a:rPr>
              <a:t>federal funding from the </a:t>
            </a:r>
            <a:r>
              <a:rPr lang="en-US" sz="2400" u="sng" cap="none" dirty="0">
                <a:latin typeface="Calibri" panose="020F0502020204030204" pitchFamily="34" charset="0"/>
              </a:rPr>
              <a:t>M</a:t>
            </a:r>
            <a:r>
              <a:rPr lang="en-US" sz="2400" u="sng" cap="none" dirty="0" smtClean="0">
                <a:latin typeface="Calibri" panose="020F0502020204030204" pitchFamily="34" charset="0"/>
              </a:rPr>
              <a:t>orrill </a:t>
            </a:r>
            <a:r>
              <a:rPr lang="en-US" sz="2400" u="sng" cap="none" dirty="0">
                <a:latin typeface="Calibri" panose="020F0502020204030204" pitchFamily="34" charset="0"/>
              </a:rPr>
              <a:t>L</a:t>
            </a:r>
            <a:r>
              <a:rPr lang="en-US" sz="2400" u="sng" cap="none" dirty="0" smtClean="0">
                <a:latin typeface="Calibri" panose="020F0502020204030204" pitchFamily="34" charset="0"/>
              </a:rPr>
              <a:t>and-grant colleges acts of 1862 and 1890 to set up "land grant colleges</a:t>
            </a:r>
            <a:r>
              <a:rPr lang="en-US" sz="2400" cap="none" dirty="0" smtClean="0">
                <a:latin typeface="Calibri" panose="020F0502020204030204" pitchFamily="34" charset="0"/>
              </a:rPr>
              <a:t>" that specialized in agriculture and engineering. </a:t>
            </a:r>
          </a:p>
          <a:p>
            <a:r>
              <a:rPr lang="en-US" sz="2400" u="sng" cap="none" dirty="0" smtClean="0">
                <a:latin typeface="Calibri" panose="020F0502020204030204" pitchFamily="34" charset="0"/>
              </a:rPr>
              <a:t>The 1890 act required states that had segregation also to provide all-black land grant colleges, which were dedicated primarily to teacher training. </a:t>
            </a:r>
          </a:p>
          <a:p>
            <a:r>
              <a:rPr lang="en-US" sz="2400" cap="none" dirty="0" smtClean="0">
                <a:latin typeface="Calibri" panose="020F0502020204030204" pitchFamily="34" charset="0"/>
              </a:rPr>
              <a:t>These colleges contributed to rural development, including the establishment of a traveling school program by </a:t>
            </a:r>
            <a:r>
              <a:rPr lang="en-US" sz="2400" cap="none" dirty="0">
                <a:latin typeface="Calibri" panose="020F0502020204030204" pitchFamily="34" charset="0"/>
              </a:rPr>
              <a:t>T</a:t>
            </a:r>
            <a:r>
              <a:rPr lang="en-US" sz="2400" cap="none" dirty="0" smtClean="0">
                <a:latin typeface="Calibri" panose="020F0502020204030204" pitchFamily="34" charset="0"/>
              </a:rPr>
              <a:t>uskegee </a:t>
            </a:r>
            <a:r>
              <a:rPr lang="en-US" sz="2400" cap="none" dirty="0">
                <a:latin typeface="Calibri" panose="020F0502020204030204" pitchFamily="34" charset="0"/>
              </a:rPr>
              <a:t>I</a:t>
            </a:r>
            <a:r>
              <a:rPr lang="en-US" sz="2400" cap="none" dirty="0" smtClean="0">
                <a:latin typeface="Calibri" panose="020F0502020204030204" pitchFamily="34" charset="0"/>
              </a:rPr>
              <a:t>nstitute in 1906. </a:t>
            </a:r>
          </a:p>
        </p:txBody>
      </p:sp>
      <p:pic>
        <p:nvPicPr>
          <p:cNvPr id="3074" name="Picture 2" descr="Image result for ohio state buil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936" y="249806"/>
            <a:ext cx="4171662" cy="569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64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4294967295"/>
          </p:nvPr>
        </p:nvSpPr>
        <p:spPr>
          <a:xfrm>
            <a:off x="0" y="107324"/>
            <a:ext cx="8153400" cy="5486400"/>
          </a:xfrm>
        </p:spPr>
        <p:txBody>
          <a:bodyPr>
            <a:normAutofit/>
          </a:bodyPr>
          <a:lstStyle/>
          <a:p>
            <a:pPr eaLnBrk="1" hangingPunct="1"/>
            <a:r>
              <a:rPr lang="en-US" altLang="en-US" sz="3200" b="1" cap="none" dirty="0" smtClean="0">
                <a:latin typeface="Calibri" panose="020F0502020204030204" pitchFamily="34" charset="0"/>
              </a:rPr>
              <a:t>Captain of Industry</a:t>
            </a:r>
            <a:r>
              <a:rPr lang="en-US" altLang="en-US" sz="3200" cap="none" dirty="0" smtClean="0">
                <a:latin typeface="Calibri" panose="020F0502020204030204" pitchFamily="34" charset="0"/>
              </a:rPr>
              <a:t>:  is a philanthropist, gives large quantities of their wealth to charities or to better the community.</a:t>
            </a:r>
          </a:p>
          <a:p>
            <a:pPr eaLnBrk="1" hangingPunct="1">
              <a:buFontTx/>
              <a:buNone/>
            </a:pPr>
            <a:endParaRPr lang="en-US" altLang="en-US" sz="3200" cap="none" dirty="0" smtClean="0">
              <a:latin typeface="Calibri" panose="020F0502020204030204" pitchFamily="34" charset="0"/>
            </a:endParaRPr>
          </a:p>
          <a:p>
            <a:pPr eaLnBrk="1" hangingPunct="1"/>
            <a:r>
              <a:rPr lang="en-US" altLang="en-US" sz="3200" b="1" cap="none" dirty="0" smtClean="0">
                <a:latin typeface="Calibri" panose="020F0502020204030204" pitchFamily="34" charset="0"/>
              </a:rPr>
              <a:t>Robber Baron</a:t>
            </a:r>
            <a:r>
              <a:rPr lang="en-US" altLang="en-US" sz="3200" cap="none" dirty="0" smtClean="0">
                <a:latin typeface="Calibri" panose="020F0502020204030204" pitchFamily="34" charset="0"/>
              </a:rPr>
              <a:t>:  reaped huge profits by paying the employees extremely low wages, drove competitors out of business and then raised the cost of the product.</a:t>
            </a:r>
          </a:p>
        </p:txBody>
      </p:sp>
      <p:pic>
        <p:nvPicPr>
          <p:cNvPr id="9220" name="Picture 4" descr="https://i1.wp.com/www.hereandtherewithpatandbob.com/wp-content/uploads/2012/01/robber_bar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625" y="3684151"/>
            <a:ext cx="3863661" cy="157313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marketbusinessnews.com/wp-content/uploads/2016/09/Famous-American-Captains-of-Indust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362" y="0"/>
            <a:ext cx="3226185" cy="349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4820"/>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2" y="0"/>
            <a:ext cx="10396882" cy="1151965"/>
          </a:xfrm>
        </p:spPr>
        <p:txBody>
          <a:bodyPr/>
          <a:lstStyle/>
          <a:p>
            <a:r>
              <a:rPr lang="en-US" dirty="0" smtClean="0"/>
              <a:t>science</a:t>
            </a:r>
            <a:endParaRPr lang="en-US" dirty="0"/>
          </a:p>
        </p:txBody>
      </p:sp>
      <p:sp>
        <p:nvSpPr>
          <p:cNvPr id="3" name="Content Placeholder 2"/>
          <p:cNvSpPr>
            <a:spLocks noGrp="1"/>
          </p:cNvSpPr>
          <p:nvPr>
            <p:ph sz="quarter" idx="13"/>
          </p:nvPr>
        </p:nvSpPr>
        <p:spPr>
          <a:xfrm>
            <a:off x="4623955" y="374074"/>
            <a:ext cx="6456552" cy="5000512"/>
          </a:xfrm>
        </p:spPr>
        <p:txBody>
          <a:bodyPr>
            <a:normAutofit lnSpcReduction="10000"/>
          </a:bodyPr>
          <a:lstStyle/>
          <a:p>
            <a:r>
              <a:rPr lang="en-US" sz="2400" cap="none" dirty="0" smtClean="0">
                <a:latin typeface="Calibri" panose="020F0502020204030204" pitchFamily="34" charset="0"/>
              </a:rPr>
              <a:t>Doctors during this time period were now beginning to accept there were underlying causes to particular symptoms.</a:t>
            </a:r>
          </a:p>
          <a:p>
            <a:r>
              <a:rPr lang="en-US" sz="2400" u="sng" cap="none" dirty="0" smtClean="0">
                <a:latin typeface="Calibri" panose="020F0502020204030204" pitchFamily="34" charset="0"/>
              </a:rPr>
              <a:t>G.W. Crile invented the blood transfusion</a:t>
            </a:r>
            <a:r>
              <a:rPr lang="en-US" sz="2400" cap="none" dirty="0" smtClean="0">
                <a:latin typeface="Calibri" panose="020F0502020204030204" pitchFamily="34" charset="0"/>
              </a:rPr>
              <a:t>.  Loss of blood during surgery was a common cause of death.</a:t>
            </a:r>
          </a:p>
          <a:p>
            <a:r>
              <a:rPr lang="en-US" sz="2400" cap="none" dirty="0" smtClean="0">
                <a:latin typeface="Calibri" panose="020F0502020204030204" pitchFamily="34" charset="0"/>
              </a:rPr>
              <a:t>Germ Theory begins to be more accepted and the awareness of infection and spread of disease cause doctors to more often </a:t>
            </a:r>
            <a:r>
              <a:rPr lang="en-US" sz="2400" u="sng" cap="none" dirty="0" smtClean="0">
                <a:latin typeface="Calibri" panose="020F0502020204030204" pitchFamily="34" charset="0"/>
              </a:rPr>
              <a:t>sterilize their instruments</a:t>
            </a:r>
            <a:r>
              <a:rPr lang="en-US" sz="2400" cap="none" dirty="0" smtClean="0">
                <a:latin typeface="Calibri" panose="020F0502020204030204" pitchFamily="34" charset="0"/>
              </a:rPr>
              <a:t>.</a:t>
            </a:r>
          </a:p>
          <a:p>
            <a:r>
              <a:rPr lang="en-US" sz="2400" cap="none" dirty="0" smtClean="0">
                <a:latin typeface="Calibri" panose="020F0502020204030204" pitchFamily="34" charset="0"/>
              </a:rPr>
              <a:t>This will result in a </a:t>
            </a:r>
            <a:r>
              <a:rPr lang="en-US" sz="2400" u="sng" cap="none" dirty="0" smtClean="0">
                <a:latin typeface="Calibri" panose="020F0502020204030204" pitchFamily="34" charset="0"/>
              </a:rPr>
              <a:t>declining mortality rate.</a:t>
            </a:r>
            <a:endParaRPr lang="en-US" sz="2400" u="sng" cap="none" dirty="0">
              <a:latin typeface="Calibri" panose="020F0502020204030204" pitchFamily="34" charset="0"/>
            </a:endParaRPr>
          </a:p>
        </p:txBody>
      </p:sp>
      <p:pic>
        <p:nvPicPr>
          <p:cNvPr id="1026" name="Picture 2" descr="Image result for doctors 1800s b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 y="1151965"/>
            <a:ext cx="4675770" cy="376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29139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53391" y="125895"/>
            <a:ext cx="9575800" cy="914400"/>
          </a:xfrm>
        </p:spPr>
        <p:txBody>
          <a:bodyPr wrap="square" lIns="91440" tIns="45720" rIns="91440" bIns="45720" numCol="1" anchorCtr="0" compatLnSpc="1">
            <a:prstTxWarp prst="textNoShape">
              <a:avLst/>
            </a:prstTxWarp>
          </a:bodyPr>
          <a:lstStyle/>
          <a:p>
            <a:pPr eaLnBrk="1" hangingPunct="1">
              <a:defRPr/>
            </a:pPr>
            <a:r>
              <a:rPr lang="en-US" altLang="en-US" dirty="0" smtClean="0">
                <a:effectLst>
                  <a:outerShdw blurRad="38100" dist="38100" dir="2700000" algn="tl">
                    <a:srgbClr val="000000"/>
                  </a:outerShdw>
                </a:effectLst>
              </a:rPr>
              <a:t>The Social Role of Women</a:t>
            </a:r>
          </a:p>
        </p:txBody>
      </p:sp>
      <p:sp>
        <p:nvSpPr>
          <p:cNvPr id="47107" name="Rectangle 3"/>
          <p:cNvSpPr>
            <a:spLocks noGrp="1" noChangeArrowheads="1"/>
          </p:cNvSpPr>
          <p:nvPr>
            <p:ph idx="4294967295"/>
          </p:nvPr>
        </p:nvSpPr>
        <p:spPr>
          <a:xfrm>
            <a:off x="632791" y="-346124"/>
            <a:ext cx="6321287" cy="4479235"/>
          </a:xfrm>
          <a:prstGeom prst="rect">
            <a:avLst/>
          </a:prstGeom>
        </p:spPr>
        <p:txBody>
          <a:bodyPr/>
          <a:lstStyle/>
          <a:p>
            <a:pPr eaLnBrk="1" hangingPunct="1"/>
            <a:r>
              <a:rPr lang="en-US" altLang="en-US" cap="none" dirty="0" smtClean="0">
                <a:latin typeface="Calibri" panose="020F0502020204030204" pitchFamily="34" charset="0"/>
              </a:rPr>
              <a:t>Most </a:t>
            </a:r>
            <a:r>
              <a:rPr lang="en-US" altLang="en-US" u="sng" cap="none" dirty="0" smtClean="0">
                <a:latin typeface="Calibri" panose="020F0502020204030204" pitchFamily="34" charset="0"/>
              </a:rPr>
              <a:t>men during this time period believed that women should remain outside of public life.</a:t>
            </a:r>
            <a:r>
              <a:rPr lang="en-US" altLang="en-US" cap="none" dirty="0" smtClean="0">
                <a:latin typeface="Calibri" panose="020F0502020204030204" pitchFamily="34" charset="0"/>
              </a:rPr>
              <a:t> </a:t>
            </a:r>
          </a:p>
          <a:p>
            <a:pPr eaLnBrk="1" hangingPunct="1"/>
            <a:r>
              <a:rPr lang="en-US" altLang="en-US" cap="none" dirty="0" smtClean="0">
                <a:latin typeface="Calibri" panose="020F0502020204030204" pitchFamily="34" charset="0"/>
              </a:rPr>
              <a:t>Women in the 1800’s enjoyed very few legal rights.</a:t>
            </a:r>
          </a:p>
          <a:p>
            <a:pPr eaLnBrk="1" hangingPunct="1"/>
            <a:endParaRPr lang="en-US" altLang="en-US" dirty="0" smtClean="0"/>
          </a:p>
        </p:txBody>
      </p:sp>
      <p:pic>
        <p:nvPicPr>
          <p:cNvPr id="47109" name="Picture 5" descr="pet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61" y="2377767"/>
            <a:ext cx="6952974" cy="351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http://4.bp.blogspot.com/-MWzRsrABXng/Uu3Uqem9III/AAAAAAAADmo/N9jF_Igj2C8/s1600/1871+fashions.32+wo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392" y="1184840"/>
            <a:ext cx="3558897" cy="38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40095"/>
      </p:ext>
    </p:extLst>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0383" y="-278296"/>
            <a:ext cx="10390717" cy="1462088"/>
          </a:xfrm>
        </p:spPr>
        <p:txBody>
          <a:bodyPr/>
          <a:lstStyle/>
          <a:p>
            <a:pPr eaLnBrk="1" fontAlgn="auto" hangingPunct="1">
              <a:spcAft>
                <a:spcPts val="0"/>
              </a:spcAft>
              <a:defRPr/>
            </a:pPr>
            <a:r>
              <a:rPr lang="en-US" altLang="en-US" dirty="0" smtClean="0">
                <a:solidFill>
                  <a:schemeClr val="accent1">
                    <a:tint val="88000"/>
                    <a:satMod val="150000"/>
                  </a:schemeClr>
                </a:solidFill>
              </a:rPr>
              <a:t>Women Could not…</a:t>
            </a:r>
          </a:p>
        </p:txBody>
      </p:sp>
      <p:sp>
        <p:nvSpPr>
          <p:cNvPr id="48131" name="Rectangle 3"/>
          <p:cNvSpPr>
            <a:spLocks noGrp="1" noChangeArrowheads="1"/>
          </p:cNvSpPr>
          <p:nvPr>
            <p:ph idx="4294967295"/>
          </p:nvPr>
        </p:nvSpPr>
        <p:spPr>
          <a:xfrm>
            <a:off x="521252" y="1133475"/>
            <a:ext cx="10363200" cy="4114800"/>
          </a:xfrm>
          <a:prstGeom prst="rect">
            <a:avLst/>
          </a:prstGeom>
        </p:spPr>
        <p:txBody>
          <a:bodyPr/>
          <a:lstStyle/>
          <a:p>
            <a:pPr eaLnBrk="1" hangingPunct="1"/>
            <a:r>
              <a:rPr lang="en-US" altLang="en-US" dirty="0" smtClean="0"/>
              <a:t>Vote</a:t>
            </a:r>
          </a:p>
          <a:p>
            <a:pPr eaLnBrk="1" hangingPunct="1"/>
            <a:r>
              <a:rPr lang="en-US" altLang="en-US" dirty="0" smtClean="0"/>
              <a:t>Sit on Juries</a:t>
            </a:r>
          </a:p>
          <a:p>
            <a:pPr eaLnBrk="1" hangingPunct="1"/>
            <a:r>
              <a:rPr lang="en-US" altLang="en-US" dirty="0" smtClean="0"/>
              <a:t>Hold Public Office</a:t>
            </a:r>
          </a:p>
          <a:p>
            <a:pPr eaLnBrk="1" hangingPunct="1"/>
            <a:r>
              <a:rPr lang="en-US" altLang="en-US" dirty="0" smtClean="0"/>
              <a:t>Drink in public</a:t>
            </a:r>
          </a:p>
          <a:p>
            <a:pPr eaLnBrk="1" hangingPunct="1"/>
            <a:r>
              <a:rPr lang="en-US" altLang="en-US" dirty="0" smtClean="0"/>
              <a:t>Smoke in public</a:t>
            </a:r>
          </a:p>
          <a:p>
            <a:pPr eaLnBrk="1" hangingPunct="1"/>
            <a:r>
              <a:rPr lang="en-US" altLang="en-US" dirty="0" smtClean="0"/>
              <a:t>Own and control property</a:t>
            </a:r>
          </a:p>
          <a:p>
            <a:pPr eaLnBrk="1" hangingPunct="1"/>
            <a:r>
              <a:rPr lang="en-US" altLang="en-US" dirty="0" smtClean="0"/>
              <a:t>Control their own finances</a:t>
            </a:r>
          </a:p>
        </p:txBody>
      </p:sp>
      <p:pic>
        <p:nvPicPr>
          <p:cNvPr id="48132" name="Picture 4" descr="rdl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670" y="610428"/>
            <a:ext cx="39243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Image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472" y="1677228"/>
            <a:ext cx="226612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55436"/>
      </p:ext>
    </p:extLst>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336800" y="-304800"/>
            <a:ext cx="10390717" cy="1462088"/>
          </a:xfrm>
        </p:spPr>
        <p:txBody>
          <a:bodyPr/>
          <a:lstStyle/>
          <a:p>
            <a:pPr eaLnBrk="1" fontAlgn="auto" hangingPunct="1">
              <a:spcAft>
                <a:spcPts val="0"/>
              </a:spcAft>
              <a:defRPr/>
            </a:pPr>
            <a:r>
              <a:rPr lang="en-US" altLang="en-US" smtClean="0">
                <a:solidFill>
                  <a:schemeClr val="accent1">
                    <a:tint val="88000"/>
                    <a:satMod val="150000"/>
                  </a:schemeClr>
                </a:solidFill>
              </a:rPr>
              <a:t>Susan B. Anthony</a:t>
            </a:r>
          </a:p>
        </p:txBody>
      </p:sp>
      <p:sp>
        <p:nvSpPr>
          <p:cNvPr id="56323" name="Rectangle 3"/>
          <p:cNvSpPr>
            <a:spLocks noGrp="1" noChangeArrowheads="1"/>
          </p:cNvSpPr>
          <p:nvPr>
            <p:ph idx="4294967295"/>
          </p:nvPr>
        </p:nvSpPr>
        <p:spPr>
          <a:xfrm>
            <a:off x="3372427" y="1489075"/>
            <a:ext cx="7977717" cy="3694113"/>
          </a:xfrm>
          <a:prstGeom prst="rect">
            <a:avLst/>
          </a:prstGeom>
        </p:spPr>
        <p:txBody>
          <a:bodyPr>
            <a:normAutofit fontScale="92500"/>
          </a:bodyPr>
          <a:lstStyle/>
          <a:p>
            <a:pPr marL="265176" indent="-265176" eaLnBrk="1" fontAlgn="auto" hangingPunct="1">
              <a:spcAft>
                <a:spcPts val="0"/>
              </a:spcAft>
              <a:buFont typeface="Wingdings 2"/>
              <a:buChar char=""/>
              <a:defRPr/>
            </a:pPr>
            <a:r>
              <a:rPr lang="en-US" altLang="en-US" sz="2400" cap="none" dirty="0" smtClean="0">
                <a:latin typeface="Calibri" panose="020F0502020204030204" pitchFamily="34" charset="0"/>
              </a:rPr>
              <a:t>Susan B. Anthony was a </a:t>
            </a:r>
            <a:r>
              <a:rPr lang="en-US" altLang="en-US" sz="2400" u="sng" cap="none" dirty="0" smtClean="0">
                <a:latin typeface="Calibri" panose="020F0502020204030204" pitchFamily="34" charset="0"/>
              </a:rPr>
              <a:t>skilled organizer who worked the temperance movement and the anti-slavery movement.</a:t>
            </a:r>
          </a:p>
          <a:p>
            <a:pPr marL="265176" indent="-265176" eaLnBrk="1" fontAlgn="auto" hangingPunct="1">
              <a:spcAft>
                <a:spcPts val="0"/>
              </a:spcAft>
              <a:buFont typeface="Wingdings 2"/>
              <a:buChar char=""/>
              <a:defRPr/>
            </a:pPr>
            <a:r>
              <a:rPr lang="en-US" altLang="en-US" sz="2400" cap="none" dirty="0" smtClean="0">
                <a:latin typeface="Calibri" panose="020F0502020204030204" pitchFamily="34" charset="0"/>
              </a:rPr>
              <a:t>The one cause that drove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nthony was to get the right to vote for women. </a:t>
            </a:r>
          </a:p>
          <a:p>
            <a:pPr marL="265176" indent="-265176" eaLnBrk="1" fontAlgn="auto" hangingPunct="1">
              <a:spcAft>
                <a:spcPts val="0"/>
              </a:spcAft>
              <a:buFont typeface="Wingdings 2"/>
              <a:buChar char=""/>
              <a:defRPr/>
            </a:pPr>
            <a:r>
              <a:rPr lang="en-US" altLang="en-US" sz="2400" u="sng" cap="none" dirty="0" smtClean="0">
                <a:latin typeface="Calibri" panose="020F0502020204030204" pitchFamily="34" charset="0"/>
              </a:rPr>
              <a:t>In 1979, a coin was issued to honor </a:t>
            </a:r>
            <a:r>
              <a:rPr lang="en-US" altLang="en-US" sz="2400" u="sng" cap="none" dirty="0">
                <a:latin typeface="Calibri" panose="020F0502020204030204" pitchFamily="34" charset="0"/>
              </a:rPr>
              <a:t>S</a:t>
            </a:r>
            <a:r>
              <a:rPr lang="en-US" altLang="en-US" sz="2400" u="sng" cap="none" dirty="0" smtClean="0">
                <a:latin typeface="Calibri" panose="020F0502020204030204" pitchFamily="34" charset="0"/>
              </a:rPr>
              <a:t>usan </a:t>
            </a:r>
            <a:r>
              <a:rPr lang="en-US" altLang="en-US" sz="2400" u="sng" cap="none" dirty="0">
                <a:latin typeface="Calibri" panose="020F0502020204030204" pitchFamily="34" charset="0"/>
              </a:rPr>
              <a:t>B</a:t>
            </a:r>
            <a:r>
              <a:rPr lang="en-US" altLang="en-US" sz="2400" u="sng" cap="none" dirty="0" smtClean="0">
                <a:latin typeface="Calibri" panose="020F0502020204030204" pitchFamily="34" charset="0"/>
              </a:rPr>
              <a:t>. Anthony’s accomplishments.</a:t>
            </a:r>
          </a:p>
          <a:p>
            <a:pPr marL="265176" indent="-265176" eaLnBrk="1" fontAlgn="auto" hangingPunct="1">
              <a:spcAft>
                <a:spcPts val="0"/>
              </a:spcAft>
              <a:buFont typeface="Wingdings 2"/>
              <a:buChar char=""/>
              <a:defRPr/>
            </a:pPr>
            <a:r>
              <a:rPr lang="en-US" altLang="en-US" sz="2400" cap="none" dirty="0" smtClean="0">
                <a:latin typeface="Calibri" panose="020F0502020204030204" pitchFamily="34" charset="0"/>
              </a:rPr>
              <a:t>The average lifespan of a $1 bill is 18 months.  The lifespan of a coin is 30 years.  The government thought this would save money.</a:t>
            </a:r>
          </a:p>
          <a:p>
            <a:pPr marL="265176" indent="-265176" eaLnBrk="1" fontAlgn="auto" hangingPunct="1">
              <a:spcAft>
                <a:spcPts val="0"/>
              </a:spcAft>
              <a:buFont typeface="Wingdings 2"/>
              <a:buChar char=""/>
              <a:defRPr/>
            </a:pPr>
            <a:endParaRPr lang="en-US" altLang="en-US" sz="2400" dirty="0" smtClean="0"/>
          </a:p>
        </p:txBody>
      </p:sp>
      <p:pic>
        <p:nvPicPr>
          <p:cNvPr id="56324" name="Picture 4" descr="Susan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1" y="1905001"/>
            <a:ext cx="268816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descr="1979_susan_b_anthony_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4876800"/>
            <a:ext cx="2184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934257"/>
      </p:ext>
    </p:ext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11200" y="-152400"/>
            <a:ext cx="10390717" cy="1462088"/>
          </a:xfrm>
        </p:spPr>
        <p:txBody>
          <a:bodyPr/>
          <a:lstStyle/>
          <a:p>
            <a:pPr eaLnBrk="1" fontAlgn="auto" hangingPunct="1">
              <a:spcAft>
                <a:spcPts val="0"/>
              </a:spcAft>
              <a:defRPr/>
            </a:pPr>
            <a:r>
              <a:rPr lang="en-US" altLang="en-US" smtClean="0">
                <a:solidFill>
                  <a:schemeClr val="accent1">
                    <a:tint val="88000"/>
                    <a:satMod val="150000"/>
                  </a:schemeClr>
                </a:solidFill>
              </a:rPr>
              <a:t>Higher Education</a:t>
            </a:r>
          </a:p>
        </p:txBody>
      </p:sp>
      <p:sp>
        <p:nvSpPr>
          <p:cNvPr id="49155" name="Content Placeholder 2"/>
          <p:cNvSpPr>
            <a:spLocks noGrp="1"/>
          </p:cNvSpPr>
          <p:nvPr>
            <p:ph idx="4294967295"/>
          </p:nvPr>
        </p:nvSpPr>
        <p:spPr>
          <a:xfrm>
            <a:off x="1239982" y="-529936"/>
            <a:ext cx="10363200" cy="4114800"/>
          </a:xfrm>
          <a:prstGeom prst="rect">
            <a:avLst/>
          </a:prstGeom>
        </p:spPr>
        <p:txBody>
          <a:bodyPr/>
          <a:lstStyle/>
          <a:p>
            <a:pPr eaLnBrk="1" hangingPunct="1"/>
            <a:r>
              <a:rPr lang="en-US" altLang="en-US" sz="2400" cap="none" dirty="0" smtClean="0">
                <a:latin typeface="Calibri" panose="020F0502020204030204" pitchFamily="34" charset="0"/>
              </a:rPr>
              <a:t>Throughout the early 1800’s women had very limited opportunities for higher education.</a:t>
            </a:r>
          </a:p>
        </p:txBody>
      </p:sp>
      <p:sp>
        <p:nvSpPr>
          <p:cNvPr id="49156" name="Rectangle 2"/>
          <p:cNvSpPr>
            <a:spLocks noChangeArrowheads="1"/>
          </p:cNvSpPr>
          <p:nvPr/>
        </p:nvSpPr>
        <p:spPr bwMode="auto">
          <a:xfrm>
            <a:off x="4681683" y="160323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4400" dirty="0">
                <a:solidFill>
                  <a:schemeClr val="tx2"/>
                </a:solidFill>
              </a:rPr>
              <a:t>Property Rights</a:t>
            </a:r>
          </a:p>
        </p:txBody>
      </p:sp>
      <p:sp>
        <p:nvSpPr>
          <p:cNvPr id="49157" name="Rectangle 3"/>
          <p:cNvSpPr>
            <a:spLocks noChangeArrowheads="1"/>
          </p:cNvSpPr>
          <p:nvPr/>
        </p:nvSpPr>
        <p:spPr bwMode="auto">
          <a:xfrm>
            <a:off x="4681683" y="3065318"/>
            <a:ext cx="751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20000"/>
              </a:spcBef>
              <a:buClr>
                <a:schemeClr val="folHlink"/>
              </a:buClr>
              <a:buSzPct val="60000"/>
              <a:buFont typeface="Wingdings" pitchFamily="2" charset="2"/>
              <a:buChar char="n"/>
            </a:pPr>
            <a:r>
              <a:rPr lang="en-US" altLang="en-US" sz="2400" dirty="0"/>
              <a:t>Men controlled all the land and earnings.</a:t>
            </a:r>
          </a:p>
          <a:p>
            <a:pPr eaLnBrk="1" hangingPunct="1">
              <a:spcBef>
                <a:spcPct val="20000"/>
              </a:spcBef>
              <a:buClr>
                <a:schemeClr val="folHlink"/>
              </a:buClr>
              <a:buSzPct val="60000"/>
              <a:buFont typeface="Wingdings" pitchFamily="2" charset="2"/>
              <a:buChar char="n"/>
            </a:pPr>
            <a:r>
              <a:rPr lang="en-US" altLang="en-US" sz="2400" dirty="0"/>
              <a:t>Single women enjoyed some freedoms such as managing their own property.</a:t>
            </a:r>
          </a:p>
          <a:p>
            <a:pPr eaLnBrk="1" hangingPunct="1">
              <a:spcBef>
                <a:spcPct val="20000"/>
              </a:spcBef>
              <a:buClr>
                <a:schemeClr val="folHlink"/>
              </a:buClr>
              <a:buSzPct val="60000"/>
              <a:buFont typeface="Wingdings" pitchFamily="2" charset="2"/>
              <a:buChar char="n"/>
            </a:pPr>
            <a:r>
              <a:rPr lang="en-US" altLang="en-US" sz="2400" dirty="0"/>
              <a:t>Single women were treated in some cases as outcasts because it was outside the social norm to not be married.</a:t>
            </a:r>
          </a:p>
        </p:txBody>
      </p:sp>
      <p:pic>
        <p:nvPicPr>
          <p:cNvPr id="49158" name="Picture 4" descr="rdl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2" y="2001982"/>
            <a:ext cx="4152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58954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1" y="-304800"/>
            <a:ext cx="7609417" cy="1447800"/>
          </a:xfrm>
        </p:spPr>
        <p:txBody>
          <a:bodyPr/>
          <a:lstStyle/>
          <a:p>
            <a:pPr eaLnBrk="1" fontAlgn="auto" hangingPunct="1">
              <a:spcAft>
                <a:spcPts val="0"/>
              </a:spcAft>
              <a:defRPr/>
            </a:pPr>
            <a:r>
              <a:rPr lang="en-US" altLang="en-US" smtClean="0">
                <a:solidFill>
                  <a:schemeClr val="accent1">
                    <a:tint val="88000"/>
                    <a:satMod val="150000"/>
                  </a:schemeClr>
                </a:solidFill>
              </a:rPr>
              <a:t>Women and Abolition</a:t>
            </a:r>
          </a:p>
        </p:txBody>
      </p:sp>
      <p:sp>
        <p:nvSpPr>
          <p:cNvPr id="47107" name="Rectangle 3"/>
          <p:cNvSpPr>
            <a:spLocks noGrp="1" noChangeArrowheads="1"/>
          </p:cNvSpPr>
          <p:nvPr>
            <p:ph idx="4294967295"/>
          </p:nvPr>
        </p:nvSpPr>
        <p:spPr>
          <a:xfrm>
            <a:off x="609601" y="788091"/>
            <a:ext cx="4002157" cy="4615070"/>
          </a:xfrm>
          <a:prstGeom prst="rect">
            <a:avLst/>
          </a:prstGeom>
        </p:spPr>
        <p:txBody>
          <a:bodyPr>
            <a:normAutofit/>
          </a:bodyPr>
          <a:lstStyle/>
          <a:p>
            <a:pPr marL="265176" indent="-265176" eaLnBrk="1" fontAlgn="auto" hangingPunct="1">
              <a:lnSpc>
                <a:spcPct val="90000"/>
              </a:lnSpc>
              <a:spcAft>
                <a:spcPts val="0"/>
              </a:spcAft>
              <a:buFont typeface="Wingdings 2"/>
              <a:buChar char=""/>
              <a:defRPr/>
            </a:pPr>
            <a:r>
              <a:rPr lang="en-US" altLang="en-US" sz="2400" cap="none" dirty="0" smtClean="0">
                <a:latin typeface="Calibri" panose="020F0502020204030204" pitchFamily="34" charset="0"/>
              </a:rPr>
              <a:t>Women were some of the strongest abolitionists during the 1840’s through the end of the civil war.</a:t>
            </a:r>
          </a:p>
          <a:p>
            <a:pPr marL="265176" indent="-265176" eaLnBrk="1" fontAlgn="auto" hangingPunct="1">
              <a:lnSpc>
                <a:spcPct val="90000"/>
              </a:lnSpc>
              <a:spcAft>
                <a:spcPts val="0"/>
              </a:spcAft>
              <a:buFont typeface="Wingdings 2"/>
              <a:buChar char=""/>
              <a:defRPr/>
            </a:pPr>
            <a:r>
              <a:rPr lang="en-US" altLang="en-US" sz="2400" cap="none" dirty="0" smtClean="0">
                <a:latin typeface="Calibri" panose="020F0502020204030204" pitchFamily="34" charset="0"/>
              </a:rPr>
              <a:t>In 1840 an anti-slavery convention was held and women were not allowed to attend.</a:t>
            </a:r>
          </a:p>
          <a:p>
            <a:pPr marL="265176" indent="-265176" eaLnBrk="1" fontAlgn="auto" hangingPunct="1">
              <a:lnSpc>
                <a:spcPct val="90000"/>
              </a:lnSpc>
              <a:spcAft>
                <a:spcPts val="0"/>
              </a:spcAft>
              <a:buFont typeface="Wingdings 2"/>
              <a:buChar char=""/>
              <a:defRPr/>
            </a:pPr>
            <a:r>
              <a:rPr lang="en-US" altLang="en-US" sz="2400" cap="none" dirty="0" smtClean="0">
                <a:latin typeface="Calibri" panose="020F0502020204030204" pitchFamily="34" charset="0"/>
              </a:rPr>
              <a:t>They were told to sit on the other side of a heavy curtain and must remain silent.</a:t>
            </a:r>
          </a:p>
        </p:txBody>
      </p:sp>
      <p:pic>
        <p:nvPicPr>
          <p:cNvPr id="50180" name="Picture 4" descr="WHabolition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939" y="152401"/>
            <a:ext cx="2398184"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descr="image?id=91418&amp;rendTypeI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486" y="1385455"/>
            <a:ext cx="215476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Ecadystan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615" y="3338081"/>
            <a:ext cx="240241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36556"/>
      </p:ext>
    </p:extLst>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11582400" cy="730250"/>
          </a:xfrm>
        </p:spPr>
        <p:txBody>
          <a:bodyPr wrap="square" lIns="91440" tIns="45720" rIns="91440" bIns="45720" numCol="1" anchorCtr="0" compatLnSpc="1">
            <a:prstTxWarp prst="textNoShape">
              <a:avLst/>
            </a:prstTxWarp>
            <a:normAutofit fontScale="90000"/>
          </a:bodyPr>
          <a:lstStyle/>
          <a:p>
            <a:pPr eaLnBrk="1" hangingPunct="1">
              <a:defRPr/>
            </a:pPr>
            <a:r>
              <a:rPr lang="en-US" altLang="en-US" dirty="0" smtClean="0">
                <a:effectLst>
                  <a:outerShdw blurRad="38100" dist="38100" dir="2700000" algn="tl">
                    <a:srgbClr val="000000"/>
                  </a:outerShdw>
                </a:effectLst>
              </a:rPr>
              <a:t>Abolition meets Women’s Rights</a:t>
            </a:r>
          </a:p>
        </p:txBody>
      </p:sp>
      <p:sp>
        <p:nvSpPr>
          <p:cNvPr id="51203" name="Rectangle 3"/>
          <p:cNvSpPr>
            <a:spLocks noGrp="1" noChangeArrowheads="1"/>
          </p:cNvSpPr>
          <p:nvPr>
            <p:ph idx="4294967295"/>
          </p:nvPr>
        </p:nvSpPr>
        <p:spPr>
          <a:xfrm>
            <a:off x="2794553" y="732183"/>
            <a:ext cx="8636000" cy="5364163"/>
          </a:xfrm>
          <a:prstGeom prst="rect">
            <a:avLst/>
          </a:prstGeom>
        </p:spPr>
        <p:txBody>
          <a:bodyPr/>
          <a:lstStyle/>
          <a:p>
            <a:pPr eaLnBrk="1" hangingPunct="1"/>
            <a:r>
              <a:rPr lang="en-US" altLang="en-US" sz="2400" cap="none" dirty="0" smtClean="0">
                <a:latin typeface="Calibri" panose="020F0502020204030204" pitchFamily="34" charset="0"/>
              </a:rPr>
              <a:t>A prominent abolitionist, </a:t>
            </a:r>
            <a:r>
              <a:rPr lang="en-US" altLang="en-US" sz="2400" cap="none" dirty="0">
                <a:latin typeface="Calibri" panose="020F0502020204030204" pitchFamily="34" charset="0"/>
              </a:rPr>
              <a:t>W</a:t>
            </a:r>
            <a:r>
              <a:rPr lang="en-US" altLang="en-US" sz="2400" cap="none" dirty="0" smtClean="0">
                <a:latin typeface="Calibri" panose="020F0502020204030204" pitchFamily="34" charset="0"/>
              </a:rPr>
              <a:t>illiam </a:t>
            </a:r>
            <a:r>
              <a:rPr lang="en-US" altLang="en-US" sz="2400" cap="none" dirty="0">
                <a:latin typeface="Calibri" panose="020F0502020204030204" pitchFamily="34" charset="0"/>
              </a:rPr>
              <a:t>L</a:t>
            </a:r>
            <a:r>
              <a:rPr lang="en-US" altLang="en-US" sz="2400" cap="none" dirty="0" smtClean="0">
                <a:latin typeface="Calibri" panose="020F0502020204030204" pitchFamily="34" charset="0"/>
              </a:rPr>
              <a:t>loyd </a:t>
            </a:r>
            <a:r>
              <a:rPr lang="en-US" altLang="en-US" sz="2400" cap="none" dirty="0">
                <a:latin typeface="Calibri" panose="020F0502020204030204" pitchFamily="34" charset="0"/>
              </a:rPr>
              <a:t>G</a:t>
            </a:r>
            <a:r>
              <a:rPr lang="en-US" altLang="en-US" sz="2400" cap="none" dirty="0" smtClean="0">
                <a:latin typeface="Calibri" panose="020F0502020204030204" pitchFamily="34" charset="0"/>
              </a:rPr>
              <a:t>arrison, was opposed to the treatment of women.  </a:t>
            </a:r>
          </a:p>
          <a:p>
            <a:pPr eaLnBrk="1" hangingPunct="1"/>
            <a:r>
              <a:rPr lang="en-US" altLang="en-US" sz="2400" cap="none" dirty="0" smtClean="0">
                <a:latin typeface="Calibri" panose="020F0502020204030204" pitchFamily="34" charset="0"/>
              </a:rPr>
              <a:t>He went on the other side of the curtain and sat with them.</a:t>
            </a:r>
          </a:p>
          <a:p>
            <a:pPr eaLnBrk="1" hangingPunct="1"/>
            <a:endParaRPr lang="en-US" altLang="en-US" sz="2400" u="sng" cap="none" dirty="0" smtClean="0">
              <a:latin typeface="Calibri" panose="020F0502020204030204" pitchFamily="34" charset="0"/>
            </a:endParaRPr>
          </a:p>
          <a:p>
            <a:pPr eaLnBrk="1" hangingPunct="1"/>
            <a:endParaRPr lang="en-US" altLang="en-US" sz="2400" u="sng" cap="none" dirty="0" smtClean="0">
              <a:latin typeface="Calibri" panose="020F0502020204030204" pitchFamily="34" charset="0"/>
            </a:endParaRPr>
          </a:p>
          <a:p>
            <a:pPr eaLnBrk="1" hangingPunct="1"/>
            <a:r>
              <a:rPr lang="en-US" altLang="en-US" sz="2400" u="sng" cap="none" dirty="0" smtClean="0">
                <a:latin typeface="Calibri" panose="020F0502020204030204" pitchFamily="34" charset="0"/>
              </a:rPr>
              <a:t>Mott and Stanton held the </a:t>
            </a:r>
            <a:r>
              <a:rPr lang="en-US" altLang="en-US" sz="2400" u="sng" cap="none" dirty="0">
                <a:latin typeface="Calibri" panose="020F0502020204030204" pitchFamily="34" charset="0"/>
              </a:rPr>
              <a:t>S</a:t>
            </a:r>
            <a:r>
              <a:rPr lang="en-US" altLang="en-US" sz="2400" u="sng" cap="none" dirty="0" smtClean="0">
                <a:latin typeface="Calibri" panose="020F0502020204030204" pitchFamily="34" charset="0"/>
              </a:rPr>
              <a:t>eneca </a:t>
            </a:r>
            <a:r>
              <a:rPr lang="en-US" altLang="en-US" sz="2400" u="sng" cap="none" dirty="0">
                <a:latin typeface="Calibri" panose="020F0502020204030204" pitchFamily="34" charset="0"/>
              </a:rPr>
              <a:t>F</a:t>
            </a:r>
            <a:r>
              <a:rPr lang="en-US" altLang="en-US" sz="2400" u="sng" cap="none" dirty="0" smtClean="0">
                <a:latin typeface="Calibri" panose="020F0502020204030204" pitchFamily="34" charset="0"/>
              </a:rPr>
              <a:t>alls convention in 1848 after seeing the success of abolition conventions. </a:t>
            </a:r>
          </a:p>
          <a:p>
            <a:pPr eaLnBrk="1" hangingPunct="1"/>
            <a:r>
              <a:rPr lang="en-US" altLang="en-US" sz="2400" cap="none" dirty="0" smtClean="0">
                <a:latin typeface="Calibri" panose="020F0502020204030204" pitchFamily="34" charset="0"/>
              </a:rPr>
              <a:t>At their convention they declared that </a:t>
            </a:r>
            <a:r>
              <a:rPr lang="en-US" altLang="en-US" sz="2400" u="sng" cap="none" dirty="0" smtClean="0">
                <a:latin typeface="Calibri" panose="020F0502020204030204" pitchFamily="34" charset="0"/>
              </a:rPr>
              <a:t>all men and women were created equal.</a:t>
            </a:r>
          </a:p>
          <a:p>
            <a:pPr eaLnBrk="1" hangingPunct="1"/>
            <a:endParaRPr lang="en-US" altLang="en-US" sz="2400" dirty="0" smtClean="0"/>
          </a:p>
        </p:txBody>
      </p:sp>
      <p:pic>
        <p:nvPicPr>
          <p:cNvPr id="51204"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53" y="732183"/>
            <a:ext cx="2019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356153" y="2788961"/>
            <a:ext cx="355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dirty="0">
                <a:latin typeface="Arial" charset="0"/>
              </a:rPr>
              <a:t>GARRISON</a:t>
            </a:r>
          </a:p>
        </p:txBody>
      </p:sp>
      <p:pic>
        <p:nvPicPr>
          <p:cNvPr id="51206" name="Picture 4"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87" y="3269973"/>
            <a:ext cx="1790032" cy="186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5"/>
          <p:cNvSpPr txBox="1">
            <a:spLocks noChangeArrowheads="1"/>
          </p:cNvSpPr>
          <p:nvPr/>
        </p:nvSpPr>
        <p:spPr bwMode="auto">
          <a:xfrm>
            <a:off x="356153" y="5141841"/>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dirty="0" smtClean="0">
                <a:latin typeface="Arial" charset="0"/>
              </a:rPr>
              <a:t>DOUGLASS</a:t>
            </a:r>
            <a:endParaRPr lang="en-US" altLang="en-US" dirty="0">
              <a:latin typeface="Arial" charset="0"/>
            </a:endParaRPr>
          </a:p>
        </p:txBody>
      </p:sp>
      <p:sp>
        <p:nvSpPr>
          <p:cNvPr id="51208" name="Rectangle 2"/>
          <p:cNvSpPr>
            <a:spLocks noChangeArrowheads="1"/>
          </p:cNvSpPr>
          <p:nvPr/>
        </p:nvSpPr>
        <p:spPr bwMode="auto">
          <a:xfrm>
            <a:off x="2990574" y="221746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2800" dirty="0">
                <a:solidFill>
                  <a:schemeClr val="tx2"/>
                </a:solidFill>
              </a:rPr>
              <a:t>SENECA FALLS CONVENTION</a:t>
            </a:r>
          </a:p>
        </p:txBody>
      </p:sp>
    </p:spTree>
    <p:extLst>
      <p:ext uri="{BB962C8B-B14F-4D97-AF65-F5344CB8AC3E}">
        <p14:creationId xmlns:p14="http://schemas.microsoft.com/office/powerpoint/2010/main" val="1089179016"/>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35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1" y="457200"/>
            <a:ext cx="5744633" cy="5867400"/>
          </a:xfrm>
          <a:noFill/>
        </p:spPr>
      </p:pic>
      <p:sp>
        <p:nvSpPr>
          <p:cNvPr id="52227" name="Rectangle 3"/>
          <p:cNvSpPr>
            <a:spLocks noGrp="1" noChangeArrowheads="1"/>
          </p:cNvSpPr>
          <p:nvPr>
            <p:ph type="body" sz="half" idx="2"/>
          </p:nvPr>
        </p:nvSpPr>
        <p:spPr>
          <a:xfrm>
            <a:off x="6568017" y="-1258956"/>
            <a:ext cx="5088467" cy="4114800"/>
          </a:xfrm>
        </p:spPr>
        <p:txBody>
          <a:bodyPr/>
          <a:lstStyle/>
          <a:p>
            <a:pPr eaLnBrk="1" hangingPunct="1"/>
            <a:r>
              <a:rPr lang="en-US" altLang="en-US" dirty="0" smtClean="0">
                <a:solidFill>
                  <a:schemeClr val="tx2"/>
                </a:solidFill>
              </a:rPr>
              <a:t>Women’s Declaration of Sentiments and     Resolutions was read at the Seneca Falls Convention.</a:t>
            </a:r>
          </a:p>
        </p:txBody>
      </p:sp>
      <p:pic>
        <p:nvPicPr>
          <p:cNvPr id="52228" name="Picture 5" descr="Image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766" y="1743489"/>
            <a:ext cx="2774121"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180679"/>
      </p:ext>
    </p:extLst>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08001" y="228601"/>
            <a:ext cx="10911417" cy="1052513"/>
          </a:xfrm>
        </p:spPr>
        <p:txBody>
          <a:bodyPr/>
          <a:lstStyle/>
          <a:p>
            <a:pPr eaLnBrk="1" fontAlgn="auto" hangingPunct="1">
              <a:spcAft>
                <a:spcPts val="0"/>
              </a:spcAft>
              <a:defRPr/>
            </a:pPr>
            <a:r>
              <a:rPr lang="en-US" altLang="en-US" smtClean="0">
                <a:solidFill>
                  <a:schemeClr val="accent1">
                    <a:tint val="88000"/>
                    <a:satMod val="150000"/>
                  </a:schemeClr>
                </a:solidFill>
              </a:rPr>
              <a:t>Suffrage</a:t>
            </a:r>
          </a:p>
        </p:txBody>
      </p:sp>
      <p:sp>
        <p:nvSpPr>
          <p:cNvPr id="53251" name="Rectangle 3"/>
          <p:cNvSpPr>
            <a:spLocks noGrp="1" noChangeArrowheads="1"/>
          </p:cNvSpPr>
          <p:nvPr>
            <p:ph idx="4294967295"/>
          </p:nvPr>
        </p:nvSpPr>
        <p:spPr>
          <a:xfrm>
            <a:off x="711200" y="1295399"/>
            <a:ext cx="4775200" cy="4283765"/>
          </a:xfrm>
          <a:prstGeom prst="rect">
            <a:avLst/>
          </a:prstGeom>
        </p:spPr>
        <p:txBody>
          <a:bodyPr>
            <a:normAutofit/>
          </a:bodyPr>
          <a:lstStyle/>
          <a:p>
            <a:pPr marL="265176" indent="-265176" eaLnBrk="1" fontAlgn="auto" hangingPunct="1">
              <a:lnSpc>
                <a:spcPct val="90000"/>
              </a:lnSpc>
              <a:spcAft>
                <a:spcPts val="0"/>
              </a:spcAft>
              <a:buFont typeface="Wingdings" pitchFamily="2" charset="2"/>
              <a:buNone/>
              <a:defRPr/>
            </a:pPr>
            <a:r>
              <a:rPr lang="en-US" altLang="en-US" sz="2800" u="sng" cap="none" dirty="0" smtClean="0">
                <a:latin typeface="Calibri" panose="020F0502020204030204" pitchFamily="34" charset="0"/>
              </a:rPr>
              <a:t>Suffrage</a:t>
            </a:r>
            <a:r>
              <a:rPr lang="en-US" altLang="en-US" sz="2800" cap="none" dirty="0" smtClean="0">
                <a:latin typeface="Calibri" panose="020F0502020204030204" pitchFamily="34" charset="0"/>
              </a:rPr>
              <a:t>:  the right to vote.</a:t>
            </a:r>
          </a:p>
          <a:p>
            <a:pPr marL="265176" indent="-265176" eaLnBrk="1" fontAlgn="auto" hangingPunct="1">
              <a:lnSpc>
                <a:spcPct val="90000"/>
              </a:lnSpc>
              <a:spcAft>
                <a:spcPts val="0"/>
              </a:spcAft>
              <a:buFont typeface="Wingdings" pitchFamily="2" charset="2"/>
              <a:buNone/>
              <a:defRPr/>
            </a:pPr>
            <a:endParaRPr lang="en-US" altLang="en-US" sz="2800" cap="none" dirty="0" smtClean="0">
              <a:latin typeface="Calibri" panose="020F0502020204030204" pitchFamily="34" charset="0"/>
            </a:endParaRPr>
          </a:p>
          <a:p>
            <a:pPr marL="265176" indent="-265176" eaLnBrk="1" fontAlgn="auto" hangingPunct="1">
              <a:lnSpc>
                <a:spcPct val="90000"/>
              </a:lnSpc>
              <a:spcAft>
                <a:spcPts val="0"/>
              </a:spcAft>
              <a:buFont typeface="Wingdings" pitchFamily="2" charset="2"/>
              <a:buNone/>
              <a:defRPr/>
            </a:pPr>
            <a:r>
              <a:rPr lang="en-US" altLang="en-US" sz="2800" cap="none" dirty="0" smtClean="0">
                <a:latin typeface="Calibri" panose="020F0502020204030204" pitchFamily="34" charset="0"/>
              </a:rPr>
              <a:t>Some women feared that the </a:t>
            </a:r>
            <a:r>
              <a:rPr lang="en-US" altLang="en-US" sz="2800" u="sng" cap="none" dirty="0" smtClean="0">
                <a:latin typeface="Calibri" panose="020F0502020204030204" pitchFamily="34" charset="0"/>
              </a:rPr>
              <a:t>public would laugh</a:t>
            </a:r>
            <a:r>
              <a:rPr lang="en-US" altLang="en-US" sz="2800" cap="none" dirty="0" smtClean="0">
                <a:latin typeface="Calibri" panose="020F0502020204030204" pitchFamily="34" charset="0"/>
              </a:rPr>
              <a:t> at the idea of women having the right to vote.</a:t>
            </a:r>
          </a:p>
          <a:p>
            <a:pPr marL="265176" indent="-265176" eaLnBrk="1" fontAlgn="auto" hangingPunct="1">
              <a:lnSpc>
                <a:spcPct val="90000"/>
              </a:lnSpc>
              <a:spcAft>
                <a:spcPts val="0"/>
              </a:spcAft>
              <a:buFont typeface="Wingdings" pitchFamily="2" charset="2"/>
              <a:buNone/>
              <a:defRPr/>
            </a:pPr>
            <a:endParaRPr lang="en-US" altLang="en-US" sz="2800" cap="none" dirty="0" smtClean="0">
              <a:latin typeface="Calibri" panose="020F0502020204030204" pitchFamily="34" charset="0"/>
            </a:endParaRPr>
          </a:p>
          <a:p>
            <a:pPr marL="265176" indent="-265176" eaLnBrk="1" fontAlgn="auto" hangingPunct="1">
              <a:lnSpc>
                <a:spcPct val="90000"/>
              </a:lnSpc>
              <a:spcAft>
                <a:spcPts val="0"/>
              </a:spcAft>
              <a:buFont typeface="Wingdings" pitchFamily="2" charset="2"/>
              <a:buNone/>
              <a:defRPr/>
            </a:pPr>
            <a:r>
              <a:rPr lang="en-US" altLang="en-US" sz="2800" cap="none" dirty="0" smtClean="0">
                <a:latin typeface="Calibri" panose="020F0502020204030204" pitchFamily="34" charset="0"/>
              </a:rPr>
              <a:t>The women’s rights movement was </a:t>
            </a:r>
            <a:r>
              <a:rPr lang="en-US" altLang="en-US" sz="2800" u="sng" cap="none" dirty="0" smtClean="0">
                <a:latin typeface="Calibri" panose="020F0502020204030204" pitchFamily="34" charset="0"/>
              </a:rPr>
              <a:t>ridiculed by the press</a:t>
            </a:r>
            <a:r>
              <a:rPr lang="en-US" altLang="en-US" sz="2800" cap="none" dirty="0" smtClean="0">
                <a:latin typeface="Calibri" panose="020F0502020204030204" pitchFamily="34" charset="0"/>
              </a:rPr>
              <a:t>.</a:t>
            </a:r>
          </a:p>
          <a:p>
            <a:pPr marL="265176" indent="-265176" eaLnBrk="1" fontAlgn="auto" hangingPunct="1">
              <a:lnSpc>
                <a:spcPct val="90000"/>
              </a:lnSpc>
              <a:spcAft>
                <a:spcPts val="0"/>
              </a:spcAft>
              <a:buFont typeface="Wingdings" pitchFamily="2" charset="2"/>
              <a:buNone/>
              <a:defRPr/>
            </a:pPr>
            <a:endParaRPr lang="en-US" altLang="en-US" cap="none" dirty="0" smtClean="0">
              <a:latin typeface="Calibri" panose="020F0502020204030204" pitchFamily="34" charset="0"/>
            </a:endParaRPr>
          </a:p>
        </p:txBody>
      </p:sp>
      <p:pic>
        <p:nvPicPr>
          <p:cNvPr id="54276" name="Picture 4" descr="WomenSuffr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465" y="72736"/>
            <a:ext cx="3695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descr="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4114800"/>
            <a:ext cx="4267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070747"/>
      </p:ext>
    </p:extLst>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06400" y="0"/>
            <a:ext cx="8534400" cy="914400"/>
          </a:xfrm>
        </p:spPr>
        <p:txBody>
          <a:bodyPr/>
          <a:lstStyle/>
          <a:p>
            <a:pPr eaLnBrk="1" fontAlgn="auto" hangingPunct="1">
              <a:spcAft>
                <a:spcPts val="0"/>
              </a:spcAft>
              <a:defRPr/>
            </a:pPr>
            <a:r>
              <a:rPr lang="en-US" altLang="en-US" sz="2800" smtClean="0">
                <a:solidFill>
                  <a:srgbClr val="6600CC"/>
                </a:solidFill>
              </a:rPr>
              <a:t>Men opposing to equal rights</a:t>
            </a:r>
          </a:p>
        </p:txBody>
      </p:sp>
      <p:sp>
        <p:nvSpPr>
          <p:cNvPr id="55299" name="Rectangle 3"/>
          <p:cNvSpPr>
            <a:spLocks noGrp="1" noChangeArrowheads="1"/>
          </p:cNvSpPr>
          <p:nvPr>
            <p:ph type="body" sz="half" idx="2"/>
          </p:nvPr>
        </p:nvSpPr>
        <p:spPr>
          <a:xfrm>
            <a:off x="158173" y="4062413"/>
            <a:ext cx="5994400" cy="1935162"/>
          </a:xfrm>
        </p:spPr>
        <p:txBody>
          <a:bodyPr/>
          <a:lstStyle/>
          <a:p>
            <a:pPr eaLnBrk="1" hangingPunct="1"/>
            <a:r>
              <a:rPr lang="en-US" altLang="en-US" sz="2400" dirty="0" smtClean="0">
                <a:solidFill>
                  <a:srgbClr val="6600CC"/>
                </a:solidFill>
              </a:rPr>
              <a:t>Here, men gather to promote the banning of equal rights amongst women.</a:t>
            </a:r>
          </a:p>
        </p:txBody>
      </p:sp>
      <p:pic>
        <p:nvPicPr>
          <p:cNvPr id="55300" name="Picture 4" descr="Opposed_to_suff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64" y="630382"/>
            <a:ext cx="4133851"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suffrage_carto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993" y="304801"/>
            <a:ext cx="5080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6572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arketbusinessnews.com/wp-content/uploads/2016/09/Captain-of-Industry-vs-Robber-Ba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861" y="141018"/>
            <a:ext cx="7802675" cy="556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7324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11200" y="0"/>
            <a:ext cx="10972800" cy="1143000"/>
          </a:xfrm>
        </p:spPr>
        <p:txBody>
          <a:bodyPr/>
          <a:lstStyle/>
          <a:p>
            <a:pPr eaLnBrk="1" fontAlgn="auto" hangingPunct="1">
              <a:spcAft>
                <a:spcPts val="0"/>
              </a:spcAft>
              <a:defRPr/>
            </a:pPr>
            <a:r>
              <a:rPr lang="en-US" altLang="en-US" smtClean="0">
                <a:solidFill>
                  <a:schemeClr val="tx1"/>
                </a:solidFill>
              </a:rPr>
              <a:t>Women Promoting Convention</a:t>
            </a:r>
          </a:p>
        </p:txBody>
      </p:sp>
      <p:pic>
        <p:nvPicPr>
          <p:cNvPr id="57347" name="Picture 3" descr="A-Line-of-Women-Rally-for-Womens-Suffrage-Photographic-Print-C126238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219201"/>
            <a:ext cx="92456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466631"/>
      </p:ext>
    </p:extLst>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16001" y="4495801"/>
            <a:ext cx="10911417" cy="1052513"/>
          </a:xfrm>
        </p:spPr>
        <p:txBody>
          <a:bodyPr>
            <a:normAutofit/>
          </a:bodyPr>
          <a:lstStyle/>
          <a:p>
            <a:pPr eaLnBrk="1" fontAlgn="auto" hangingPunct="1">
              <a:spcAft>
                <a:spcPts val="0"/>
              </a:spcAft>
              <a:defRPr/>
            </a:pPr>
            <a:r>
              <a:rPr lang="en-US" altLang="en-US" smtClean="0">
                <a:solidFill>
                  <a:srgbClr val="FF9933"/>
                </a:solidFill>
              </a:rPr>
              <a:t>Women Promoting Equal Rights</a:t>
            </a:r>
          </a:p>
        </p:txBody>
      </p:sp>
      <p:pic>
        <p:nvPicPr>
          <p:cNvPr id="58371" name="Picture 3" descr="image?id=68517&amp;rendTypeId=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15836" y="95720"/>
            <a:ext cx="7315200" cy="4000175"/>
          </a:xfrm>
          <a:prstGeom prst="rect">
            <a:avLst/>
          </a:prstGeom>
          <a:noFill/>
        </p:spPr>
      </p:pic>
    </p:spTree>
    <p:extLst>
      <p:ext uri="{BB962C8B-B14F-4D97-AF65-F5344CB8AC3E}">
        <p14:creationId xmlns:p14="http://schemas.microsoft.com/office/powerpoint/2010/main" val="345434147"/>
      </p:ext>
    </p:extLst>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08001" y="457201"/>
            <a:ext cx="10911417" cy="1052513"/>
          </a:xfrm>
        </p:spPr>
        <p:txBody>
          <a:bodyPr/>
          <a:lstStyle/>
          <a:p>
            <a:pPr eaLnBrk="1" fontAlgn="auto" hangingPunct="1">
              <a:spcAft>
                <a:spcPts val="0"/>
              </a:spcAft>
              <a:defRPr/>
            </a:pPr>
            <a:r>
              <a:rPr lang="en-US" altLang="en-US" smtClean="0">
                <a:solidFill>
                  <a:schemeClr val="accent1">
                    <a:tint val="88000"/>
                    <a:satMod val="150000"/>
                  </a:schemeClr>
                </a:solidFill>
              </a:rPr>
              <a:t>Sojourner Truth</a:t>
            </a:r>
          </a:p>
        </p:txBody>
      </p:sp>
      <p:sp>
        <p:nvSpPr>
          <p:cNvPr id="59395" name="Rectangle 3"/>
          <p:cNvSpPr>
            <a:spLocks noGrp="1" noChangeArrowheads="1"/>
          </p:cNvSpPr>
          <p:nvPr>
            <p:ph idx="4294967295"/>
          </p:nvPr>
        </p:nvSpPr>
        <p:spPr>
          <a:xfrm>
            <a:off x="275168" y="1184564"/>
            <a:ext cx="4179455" cy="3986068"/>
          </a:xfrm>
          <a:prstGeom prst="rect">
            <a:avLst/>
          </a:prstGeom>
        </p:spPr>
        <p:txBody>
          <a:bodyPr/>
          <a:lstStyle/>
          <a:p>
            <a:pPr eaLnBrk="1" hangingPunct="1"/>
            <a:r>
              <a:rPr lang="en-US" altLang="en-US" dirty="0" smtClean="0"/>
              <a:t>In May, she attended the Ohio Women's Rights Convention in Akron, Ohio where she delivered her famous speech later known as "</a:t>
            </a:r>
            <a:r>
              <a:rPr lang="en-US" altLang="en-US" dirty="0" err="1" smtClean="0"/>
              <a:t>Ain't</a:t>
            </a:r>
            <a:r>
              <a:rPr lang="en-US" altLang="en-US" dirty="0" smtClean="0"/>
              <a:t> I a Woman." </a:t>
            </a:r>
          </a:p>
        </p:txBody>
      </p:sp>
      <p:pic>
        <p:nvPicPr>
          <p:cNvPr id="59396"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0" y="228600"/>
            <a:ext cx="4438651"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sojourner-truth-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283" y="3177598"/>
            <a:ext cx="36449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735295"/>
      </p:ext>
    </p:ext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idx="4294967295"/>
          </p:nvPr>
        </p:nvSpPr>
        <p:spPr>
          <a:xfrm>
            <a:off x="166255" y="-1646896"/>
            <a:ext cx="10769600" cy="4876800"/>
          </a:xfrm>
          <a:prstGeom prst="rect">
            <a:avLst/>
          </a:prstGeom>
        </p:spPr>
        <p:txBody>
          <a:bodyPr/>
          <a:lstStyle/>
          <a:p>
            <a:pPr eaLnBrk="1" hangingPunct="1"/>
            <a:r>
              <a:rPr lang="en-US" altLang="en-US" b="1" dirty="0" smtClean="0"/>
              <a:t>"</a:t>
            </a:r>
            <a:r>
              <a:rPr lang="en-US" altLang="en-US" b="1" dirty="0" err="1" smtClean="0"/>
              <a:t>Ain't</a:t>
            </a:r>
            <a:r>
              <a:rPr lang="en-US" altLang="en-US" b="1" dirty="0" smtClean="0"/>
              <a:t> I A Woman?"</a:t>
            </a:r>
            <a:r>
              <a:rPr lang="en-US" altLang="en-US" dirty="0" smtClean="0"/>
              <a:t> is the name given to a speech, delivered extemporaneously, by Sojourner Truth </a:t>
            </a:r>
          </a:p>
          <a:p>
            <a:pPr eaLnBrk="1" hangingPunct="1"/>
            <a:endParaRPr lang="en-US" altLang="en-US" dirty="0" smtClean="0"/>
          </a:p>
        </p:txBody>
      </p:sp>
      <p:sp>
        <p:nvSpPr>
          <p:cNvPr id="60419" name="Rectangle 3"/>
          <p:cNvSpPr>
            <a:spLocks noChangeArrowheads="1"/>
          </p:cNvSpPr>
          <p:nvPr/>
        </p:nvSpPr>
        <p:spPr bwMode="auto">
          <a:xfrm>
            <a:off x="464128" y="1068595"/>
            <a:ext cx="11074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dirty="0" err="1">
                <a:latin typeface="Arial" charset="0"/>
              </a:rPr>
              <a:t>Dat</a:t>
            </a:r>
            <a:r>
              <a:rPr lang="en-US" altLang="en-US" dirty="0">
                <a:latin typeface="Arial" charset="0"/>
              </a:rPr>
              <a:t> man </a:t>
            </a:r>
            <a:r>
              <a:rPr lang="en-US" altLang="en-US" dirty="0" err="1">
                <a:latin typeface="Arial" charset="0"/>
              </a:rPr>
              <a:t>ober</a:t>
            </a:r>
            <a:r>
              <a:rPr lang="en-US" altLang="en-US" dirty="0">
                <a:latin typeface="Arial" charset="0"/>
              </a:rPr>
              <a:t> </a:t>
            </a:r>
            <a:r>
              <a:rPr lang="en-US" altLang="en-US" dirty="0" err="1">
                <a:latin typeface="Arial" charset="0"/>
              </a:rPr>
              <a:t>dar</a:t>
            </a:r>
            <a:r>
              <a:rPr lang="en-US" altLang="en-US" dirty="0">
                <a:latin typeface="Arial" charset="0"/>
              </a:rPr>
              <a:t> say </a:t>
            </a:r>
            <a:r>
              <a:rPr lang="en-US" altLang="en-US" dirty="0" err="1">
                <a:latin typeface="Arial" charset="0"/>
              </a:rPr>
              <a:t>dat</a:t>
            </a:r>
            <a:r>
              <a:rPr lang="en-US" altLang="en-US" dirty="0">
                <a:latin typeface="Arial" charset="0"/>
              </a:rPr>
              <a:t> </a:t>
            </a:r>
            <a:r>
              <a:rPr lang="en-US" altLang="en-US" dirty="0" err="1">
                <a:latin typeface="Arial" charset="0"/>
              </a:rPr>
              <a:t>womin</a:t>
            </a:r>
            <a:r>
              <a:rPr lang="en-US" altLang="en-US" dirty="0">
                <a:latin typeface="Arial" charset="0"/>
              </a:rPr>
              <a:t> needs to be helped into carriages, and lifted </a:t>
            </a:r>
            <a:r>
              <a:rPr lang="en-US" altLang="en-US" dirty="0" err="1">
                <a:latin typeface="Arial" charset="0"/>
              </a:rPr>
              <a:t>ober</a:t>
            </a:r>
            <a:r>
              <a:rPr lang="en-US" altLang="en-US" dirty="0">
                <a:latin typeface="Arial" charset="0"/>
              </a:rPr>
              <a:t> ditches, and to </a:t>
            </a:r>
            <a:r>
              <a:rPr lang="en-US" altLang="en-US" dirty="0" err="1">
                <a:latin typeface="Arial" charset="0"/>
              </a:rPr>
              <a:t>hab</a:t>
            </a:r>
            <a:r>
              <a:rPr lang="en-US" altLang="en-US" dirty="0">
                <a:latin typeface="Arial" charset="0"/>
              </a:rPr>
              <a:t> de best place </a:t>
            </a:r>
            <a:r>
              <a:rPr lang="en-US" altLang="en-US" dirty="0" err="1">
                <a:latin typeface="Arial" charset="0"/>
              </a:rPr>
              <a:t>everywhar</a:t>
            </a:r>
            <a:r>
              <a:rPr lang="en-US" altLang="en-US" dirty="0">
                <a:latin typeface="Arial" charset="0"/>
              </a:rPr>
              <a:t>. Nobody </a:t>
            </a:r>
            <a:r>
              <a:rPr lang="en-US" altLang="en-US" dirty="0" err="1">
                <a:latin typeface="Arial" charset="0"/>
              </a:rPr>
              <a:t>eber</a:t>
            </a:r>
            <a:r>
              <a:rPr lang="en-US" altLang="en-US" dirty="0">
                <a:latin typeface="Arial" charset="0"/>
              </a:rPr>
              <a:t> helps me into carriages, or </a:t>
            </a:r>
            <a:r>
              <a:rPr lang="en-US" altLang="en-US" dirty="0" err="1">
                <a:latin typeface="Arial" charset="0"/>
              </a:rPr>
              <a:t>ober</a:t>
            </a:r>
            <a:r>
              <a:rPr lang="en-US" altLang="en-US" dirty="0">
                <a:latin typeface="Arial" charset="0"/>
              </a:rPr>
              <a:t> mud-puddles, or </a:t>
            </a:r>
            <a:r>
              <a:rPr lang="en-US" altLang="en-US" dirty="0" err="1">
                <a:latin typeface="Arial" charset="0"/>
              </a:rPr>
              <a:t>gibs</a:t>
            </a:r>
            <a:r>
              <a:rPr lang="en-US" altLang="en-US" dirty="0">
                <a:latin typeface="Arial" charset="0"/>
              </a:rPr>
              <a:t> me any best place!" </a:t>
            </a:r>
          </a:p>
          <a:p>
            <a:pPr eaLnBrk="1" hangingPunct="1"/>
            <a:endParaRPr lang="en-US" altLang="en-US" dirty="0">
              <a:latin typeface="Arial" charset="0"/>
            </a:endParaRPr>
          </a:p>
          <a:p>
            <a:pPr eaLnBrk="1" hangingPunct="1"/>
            <a:r>
              <a:rPr lang="en-US" altLang="en-US" dirty="0">
                <a:latin typeface="Arial" charset="0"/>
              </a:rPr>
              <a:t>And raising herself to her full height, and her voice to a pitch like rolling thunder, she asked. 'And </a:t>
            </a:r>
            <a:r>
              <a:rPr lang="en-US" altLang="en-US" dirty="0" err="1">
                <a:latin typeface="Arial" charset="0"/>
              </a:rPr>
              <a:t>ain't</a:t>
            </a:r>
            <a:r>
              <a:rPr lang="en-US" altLang="en-US" dirty="0">
                <a:latin typeface="Arial" charset="0"/>
              </a:rPr>
              <a:t> I a woman? Look at me! Look at my arm! (and she bared her right arm to the shoulder, showing her tremendous muscular power). I have ploughed, and planted, and gathered into barns, and no man could head me! </a:t>
            </a:r>
          </a:p>
          <a:p>
            <a:pPr eaLnBrk="1" hangingPunct="1"/>
            <a:endParaRPr lang="en-US" altLang="en-US" dirty="0">
              <a:latin typeface="Arial" charset="0"/>
            </a:endParaRPr>
          </a:p>
          <a:p>
            <a:pPr eaLnBrk="1" hangingPunct="1"/>
            <a:r>
              <a:rPr lang="en-US" altLang="en-US" dirty="0">
                <a:latin typeface="Arial" charset="0"/>
              </a:rPr>
              <a:t>And </a:t>
            </a:r>
            <a:r>
              <a:rPr lang="en-US" altLang="en-US" dirty="0" err="1">
                <a:latin typeface="Arial" charset="0"/>
              </a:rPr>
              <a:t>ain't</a:t>
            </a:r>
            <a:r>
              <a:rPr lang="en-US" altLang="en-US" dirty="0">
                <a:latin typeface="Arial" charset="0"/>
              </a:rPr>
              <a:t> I a woman? I could work as much and eat as much as a man--when I could get it--and bear de lash as well! And </a:t>
            </a:r>
            <a:r>
              <a:rPr lang="en-US" altLang="en-US" dirty="0" err="1">
                <a:latin typeface="Arial" charset="0"/>
              </a:rPr>
              <a:t>ain't</a:t>
            </a:r>
            <a:r>
              <a:rPr lang="en-US" altLang="en-US" dirty="0">
                <a:latin typeface="Arial" charset="0"/>
              </a:rPr>
              <a:t> I a woman? I have borne thirteen </a:t>
            </a:r>
            <a:r>
              <a:rPr lang="en-US" altLang="en-US" dirty="0" err="1">
                <a:latin typeface="Arial" charset="0"/>
              </a:rPr>
              <a:t>chilern</a:t>
            </a:r>
            <a:r>
              <a:rPr lang="en-US" altLang="en-US" dirty="0">
                <a:latin typeface="Arial" charset="0"/>
              </a:rPr>
              <a:t>, and seen '</a:t>
            </a:r>
            <a:r>
              <a:rPr lang="en-US" altLang="en-US" dirty="0" err="1">
                <a:latin typeface="Arial" charset="0"/>
              </a:rPr>
              <a:t>em</a:t>
            </a:r>
            <a:r>
              <a:rPr lang="en-US" altLang="en-US" dirty="0">
                <a:latin typeface="Arial" charset="0"/>
              </a:rPr>
              <a:t> </a:t>
            </a:r>
            <a:r>
              <a:rPr lang="en-US" altLang="en-US" dirty="0" err="1">
                <a:latin typeface="Arial" charset="0"/>
              </a:rPr>
              <a:t>mos'</a:t>
            </a:r>
            <a:r>
              <a:rPr lang="en-US" altLang="en-US" dirty="0">
                <a:latin typeface="Arial" charset="0"/>
              </a:rPr>
              <a:t> all sold off to slavery, and when I cried out with my mother's grief, none but Jesus heard me! And </a:t>
            </a:r>
            <a:r>
              <a:rPr lang="en-US" altLang="en-US" dirty="0" err="1">
                <a:latin typeface="Arial" charset="0"/>
              </a:rPr>
              <a:t>ain't</a:t>
            </a:r>
            <a:r>
              <a:rPr lang="en-US" altLang="en-US" dirty="0">
                <a:latin typeface="Arial" charset="0"/>
              </a:rPr>
              <a:t> I a woman? </a:t>
            </a:r>
          </a:p>
        </p:txBody>
      </p:sp>
    </p:spTree>
    <p:extLst>
      <p:ext uri="{BB962C8B-B14F-4D97-AF65-F5344CB8AC3E}">
        <p14:creationId xmlns:p14="http://schemas.microsoft.com/office/powerpoint/2010/main" val="725079577"/>
      </p:ext>
    </p:extLst>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10" y="0"/>
            <a:ext cx="10396882" cy="1151965"/>
          </a:xfrm>
        </p:spPr>
        <p:txBody>
          <a:bodyPr/>
          <a:lstStyle/>
          <a:p>
            <a:r>
              <a:rPr lang="en-US" dirty="0" smtClean="0"/>
              <a:t>Margaret Sanger</a:t>
            </a:r>
            <a:endParaRPr lang="en-US" dirty="0"/>
          </a:p>
        </p:txBody>
      </p:sp>
      <p:sp>
        <p:nvSpPr>
          <p:cNvPr id="3" name="Content Placeholder 2"/>
          <p:cNvSpPr>
            <a:spLocks noGrp="1"/>
          </p:cNvSpPr>
          <p:nvPr>
            <p:ph sz="quarter" idx="13"/>
          </p:nvPr>
        </p:nvSpPr>
        <p:spPr>
          <a:xfrm>
            <a:off x="2722419" y="945572"/>
            <a:ext cx="3927763" cy="4364183"/>
          </a:xfrm>
        </p:spPr>
        <p:txBody>
          <a:bodyPr/>
          <a:lstStyle/>
          <a:p>
            <a:r>
              <a:rPr lang="en-US" u="sng" cap="none" dirty="0" smtClean="0">
                <a:latin typeface="Calibri" panose="020F0502020204030204" pitchFamily="34" charset="0"/>
              </a:rPr>
              <a:t>Margaret Sanger was an </a:t>
            </a:r>
            <a:r>
              <a:rPr lang="en-US" u="sng" cap="none" dirty="0">
                <a:latin typeface="Calibri" panose="020F0502020204030204" pitchFamily="34" charset="0"/>
              </a:rPr>
              <a:t>A</a:t>
            </a:r>
            <a:r>
              <a:rPr lang="en-US" u="sng" cap="none" dirty="0" smtClean="0">
                <a:latin typeface="Calibri" panose="020F0502020204030204" pitchFamily="34" charset="0"/>
              </a:rPr>
              <a:t>merican birth control activist, sex educator, writer, and nurse. </a:t>
            </a:r>
          </a:p>
          <a:p>
            <a:r>
              <a:rPr lang="en-US" cap="none" dirty="0" smtClean="0">
                <a:latin typeface="Calibri" panose="020F0502020204030204" pitchFamily="34" charset="0"/>
              </a:rPr>
              <a:t>Sanger </a:t>
            </a:r>
            <a:r>
              <a:rPr lang="en-US" u="sng" cap="none" dirty="0" smtClean="0">
                <a:latin typeface="Calibri" panose="020F0502020204030204" pitchFamily="34" charset="0"/>
              </a:rPr>
              <a:t>popularized the term "birth control", </a:t>
            </a:r>
            <a:r>
              <a:rPr lang="en-US" cap="none" dirty="0" smtClean="0">
                <a:latin typeface="Calibri" panose="020F0502020204030204" pitchFamily="34" charset="0"/>
              </a:rPr>
              <a:t>opened the first birth control clinic in the United </a:t>
            </a:r>
            <a:r>
              <a:rPr lang="en-US" cap="none" dirty="0">
                <a:latin typeface="Calibri" panose="020F0502020204030204" pitchFamily="34" charset="0"/>
              </a:rPr>
              <a:t>S</a:t>
            </a:r>
            <a:r>
              <a:rPr lang="en-US" cap="none" dirty="0" smtClean="0">
                <a:latin typeface="Calibri" panose="020F0502020204030204" pitchFamily="34" charset="0"/>
              </a:rPr>
              <a:t>tates, and established organizations that evolved into the </a:t>
            </a:r>
            <a:r>
              <a:rPr lang="en-US" u="sng" cap="none" dirty="0" smtClean="0">
                <a:latin typeface="Calibri" panose="020F0502020204030204" pitchFamily="34" charset="0"/>
              </a:rPr>
              <a:t>Planned </a:t>
            </a:r>
            <a:r>
              <a:rPr lang="en-US" u="sng" cap="none" dirty="0">
                <a:latin typeface="Calibri" panose="020F0502020204030204" pitchFamily="34" charset="0"/>
              </a:rPr>
              <a:t>P</a:t>
            </a:r>
            <a:r>
              <a:rPr lang="en-US" u="sng" cap="none" dirty="0" smtClean="0">
                <a:latin typeface="Calibri" panose="020F0502020204030204" pitchFamily="34" charset="0"/>
              </a:rPr>
              <a:t>arenthood </a:t>
            </a:r>
            <a:r>
              <a:rPr lang="en-US" u="sng" cap="none" dirty="0">
                <a:latin typeface="Calibri" panose="020F0502020204030204" pitchFamily="34" charset="0"/>
              </a:rPr>
              <a:t>F</a:t>
            </a:r>
            <a:r>
              <a:rPr lang="en-US" u="sng" cap="none" dirty="0" smtClean="0">
                <a:latin typeface="Calibri" panose="020F0502020204030204" pitchFamily="34" charset="0"/>
              </a:rPr>
              <a:t>ederation of America.</a:t>
            </a:r>
            <a:endParaRPr lang="en-US" u="sng" cap="none" dirty="0">
              <a:latin typeface="Calibri" panose="020F0502020204030204" pitchFamily="34" charset="0"/>
            </a:endParaRPr>
          </a:p>
        </p:txBody>
      </p:sp>
      <p:pic>
        <p:nvPicPr>
          <p:cNvPr id="1026" name="Picture 2" descr="Image result for margaret s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2" y="1609883"/>
            <a:ext cx="2411976" cy="3058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nned parenthood 180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543" y="945572"/>
            <a:ext cx="4648199" cy="430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19893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38462" y="0"/>
            <a:ext cx="10911416" cy="1052513"/>
          </a:xfrm>
        </p:spPr>
        <p:txBody>
          <a:bodyPr/>
          <a:lstStyle/>
          <a:p>
            <a:pPr eaLnBrk="1" fontAlgn="auto" hangingPunct="1">
              <a:spcAft>
                <a:spcPts val="0"/>
              </a:spcAft>
              <a:defRPr/>
            </a:pPr>
            <a:r>
              <a:rPr lang="en-US" altLang="en-US" dirty="0" smtClean="0">
                <a:solidFill>
                  <a:schemeClr val="accent1">
                    <a:tint val="88000"/>
                    <a:satMod val="150000"/>
                  </a:schemeClr>
                </a:solidFill>
              </a:rPr>
              <a:t>19</a:t>
            </a:r>
            <a:r>
              <a:rPr lang="en-US" altLang="en-US" baseline="30000" dirty="0" smtClean="0">
                <a:solidFill>
                  <a:schemeClr val="accent1">
                    <a:tint val="88000"/>
                    <a:satMod val="150000"/>
                  </a:schemeClr>
                </a:solidFill>
              </a:rPr>
              <a:t>th</a:t>
            </a:r>
            <a:r>
              <a:rPr lang="en-US" altLang="en-US" dirty="0" smtClean="0">
                <a:solidFill>
                  <a:schemeClr val="accent1">
                    <a:tint val="88000"/>
                    <a:satMod val="150000"/>
                  </a:schemeClr>
                </a:solidFill>
              </a:rPr>
              <a:t> Amendment</a:t>
            </a:r>
          </a:p>
        </p:txBody>
      </p:sp>
      <p:sp>
        <p:nvSpPr>
          <p:cNvPr id="68611" name="Rectangle 3"/>
          <p:cNvSpPr>
            <a:spLocks noGrp="1" noChangeArrowheads="1"/>
          </p:cNvSpPr>
          <p:nvPr>
            <p:ph idx="4294967295"/>
          </p:nvPr>
        </p:nvSpPr>
        <p:spPr>
          <a:xfrm>
            <a:off x="583097" y="954087"/>
            <a:ext cx="4757529" cy="4214261"/>
          </a:xfrm>
          <a:prstGeom prst="rect">
            <a:avLst/>
          </a:prstGeom>
        </p:spPr>
        <p:txBody>
          <a:bodyPr>
            <a:normAutofit lnSpcReduction="10000"/>
          </a:bodyPr>
          <a:lstStyle/>
          <a:p>
            <a:pPr marL="265176" indent="-265176" eaLnBrk="1" fontAlgn="auto" hangingPunct="1">
              <a:spcAft>
                <a:spcPts val="0"/>
              </a:spcAft>
              <a:buFont typeface="Wingdings 2"/>
              <a:buChar char=""/>
              <a:defRPr/>
            </a:pPr>
            <a:r>
              <a:rPr lang="en-US" altLang="en-US" sz="2800" cap="none" dirty="0" smtClean="0">
                <a:latin typeface="Calibri" panose="020F0502020204030204" pitchFamily="34" charset="0"/>
              </a:rPr>
              <a:t>The </a:t>
            </a:r>
            <a:r>
              <a:rPr lang="en-US" altLang="en-US" sz="2800" u="sng" cap="none" dirty="0" smtClean="0">
                <a:latin typeface="Calibri" panose="020F0502020204030204" pitchFamily="34" charset="0"/>
              </a:rPr>
              <a:t>19</a:t>
            </a:r>
            <a:r>
              <a:rPr lang="en-US" altLang="en-US" sz="2800" u="sng" cap="none" baseline="30000" dirty="0" smtClean="0">
                <a:latin typeface="Calibri" panose="020F0502020204030204" pitchFamily="34" charset="0"/>
              </a:rPr>
              <a:t>th</a:t>
            </a:r>
            <a:r>
              <a:rPr lang="en-US" altLang="en-US" sz="2800" u="sng" cap="none" dirty="0" smtClean="0">
                <a:latin typeface="Calibri" panose="020F0502020204030204" pitchFamily="34" charset="0"/>
              </a:rPr>
              <a:t> amendment granted women the right to vote.</a:t>
            </a:r>
          </a:p>
          <a:p>
            <a:pPr marL="265176" indent="-265176" eaLnBrk="1" fontAlgn="auto" hangingPunct="1">
              <a:spcAft>
                <a:spcPts val="0"/>
              </a:spcAft>
              <a:buFont typeface="Wingdings 2"/>
              <a:buChar char=""/>
              <a:defRPr/>
            </a:pPr>
            <a:r>
              <a:rPr lang="en-US" altLang="en-US" sz="2800" cap="none" dirty="0" smtClean="0">
                <a:latin typeface="Calibri" panose="020F0502020204030204" pitchFamily="34" charset="0"/>
              </a:rPr>
              <a:t>It passed in late 1919.  </a:t>
            </a:r>
            <a:r>
              <a:rPr lang="en-US" altLang="en-US" sz="2800" u="sng" cap="none" dirty="0" smtClean="0">
                <a:latin typeface="Calibri" panose="020F0502020204030204" pitchFamily="34" charset="0"/>
              </a:rPr>
              <a:t>Women were able to vote in the presidential election of 1920</a:t>
            </a:r>
            <a:r>
              <a:rPr lang="en-US" altLang="en-US" sz="2800" cap="none" dirty="0" smtClean="0">
                <a:latin typeface="Calibri" panose="020F0502020204030204" pitchFamily="34" charset="0"/>
              </a:rPr>
              <a:t>.</a:t>
            </a:r>
          </a:p>
          <a:p>
            <a:pPr marL="265176" indent="-265176" eaLnBrk="1" fontAlgn="auto" hangingPunct="1">
              <a:spcAft>
                <a:spcPts val="0"/>
              </a:spcAft>
              <a:buFont typeface="Wingdings 2"/>
              <a:buChar char=""/>
              <a:defRPr/>
            </a:pPr>
            <a:r>
              <a:rPr lang="en-US" altLang="en-US" sz="2800" u="sng" cap="none" dirty="0" smtClean="0">
                <a:latin typeface="Calibri" panose="020F0502020204030204" pitchFamily="34" charset="0"/>
              </a:rPr>
              <a:t>Warren G. Harding</a:t>
            </a:r>
            <a:r>
              <a:rPr lang="en-US" altLang="en-US" sz="2800" cap="none" dirty="0" smtClean="0">
                <a:latin typeface="Calibri" panose="020F0502020204030204" pitchFamily="34" charset="0"/>
              </a:rPr>
              <a:t> was elected president.</a:t>
            </a:r>
          </a:p>
        </p:txBody>
      </p:sp>
      <p:pic>
        <p:nvPicPr>
          <p:cNvPr id="61444" name="Picture 4" descr="warren_g_har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027" y="304800"/>
            <a:ext cx="2655556" cy="323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3.amazonaws.com/s3.timetoast.com/public/uploads/photos/1793196/Rally!%20For%20the%20Woman%20Suffrage%20Amendment.jpg?1317651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888" y="3313042"/>
            <a:ext cx="3134139" cy="313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64060"/>
      </p:ext>
    </p:extLst>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10911417" cy="1052513"/>
          </a:xfrm>
        </p:spPr>
        <p:txBody>
          <a:bodyPr/>
          <a:lstStyle/>
          <a:p>
            <a:pPr eaLnBrk="1" fontAlgn="auto" hangingPunct="1">
              <a:spcAft>
                <a:spcPts val="0"/>
              </a:spcAft>
              <a:defRPr/>
            </a:pPr>
            <a:r>
              <a:rPr lang="en-US" altLang="en-US" dirty="0" smtClean="0">
                <a:solidFill>
                  <a:schemeClr val="accent1">
                    <a:tint val="88000"/>
                    <a:satMod val="150000"/>
                  </a:schemeClr>
                </a:solidFill>
              </a:rPr>
              <a:t>Women and the Workplace</a:t>
            </a:r>
          </a:p>
        </p:txBody>
      </p:sp>
      <p:sp>
        <p:nvSpPr>
          <p:cNvPr id="62467" name="Content Placeholder 2"/>
          <p:cNvSpPr>
            <a:spLocks noGrp="1"/>
          </p:cNvSpPr>
          <p:nvPr>
            <p:ph idx="4294967295"/>
          </p:nvPr>
        </p:nvSpPr>
        <p:spPr>
          <a:xfrm>
            <a:off x="4969565" y="954157"/>
            <a:ext cx="6401261" cy="4651652"/>
          </a:xfrm>
          <a:prstGeom prst="rect">
            <a:avLst/>
          </a:prstGeom>
        </p:spPr>
        <p:txBody>
          <a:bodyPr>
            <a:normAutofit/>
          </a:bodyPr>
          <a:lstStyle/>
          <a:p>
            <a:pPr eaLnBrk="1" hangingPunct="1"/>
            <a:r>
              <a:rPr lang="en-US" altLang="en-US" sz="2800" u="sng" cap="none" dirty="0" smtClean="0">
                <a:latin typeface="Calibri" panose="020F0502020204030204" pitchFamily="34" charset="0"/>
              </a:rPr>
              <a:t>Traditional jobs </a:t>
            </a:r>
            <a:r>
              <a:rPr lang="en-US" altLang="en-US" sz="2800" cap="none" dirty="0" smtClean="0">
                <a:latin typeface="Calibri" panose="020F0502020204030204" pitchFamily="34" charset="0"/>
              </a:rPr>
              <a:t>for women in the 1800’s included </a:t>
            </a:r>
            <a:r>
              <a:rPr lang="en-US" altLang="en-US" sz="2800" u="sng" cap="none" dirty="0" smtClean="0">
                <a:latin typeface="Calibri" panose="020F0502020204030204" pitchFamily="34" charset="0"/>
              </a:rPr>
              <a:t>teaching and nursing</a:t>
            </a:r>
            <a:r>
              <a:rPr lang="en-US" altLang="en-US" sz="2800" cap="none" dirty="0" smtClean="0">
                <a:latin typeface="Calibri" panose="020F0502020204030204" pitchFamily="34" charset="0"/>
              </a:rPr>
              <a:t>.</a:t>
            </a:r>
          </a:p>
          <a:p>
            <a:pPr eaLnBrk="1" hangingPunct="1"/>
            <a:r>
              <a:rPr lang="en-US" altLang="en-US" sz="2800" cap="none" dirty="0" smtClean="0">
                <a:latin typeface="Calibri" panose="020F0502020204030204" pitchFamily="34" charset="0"/>
              </a:rPr>
              <a:t>Many women began to </a:t>
            </a:r>
            <a:r>
              <a:rPr lang="en-US" altLang="en-US" sz="2800" u="sng" cap="none" dirty="0" smtClean="0">
                <a:latin typeface="Calibri" panose="020F0502020204030204" pitchFamily="34" charset="0"/>
              </a:rPr>
              <a:t>enter the workforce as secretaries, bookkeepers, and typists.</a:t>
            </a:r>
          </a:p>
          <a:p>
            <a:pPr eaLnBrk="1" hangingPunct="1"/>
            <a:r>
              <a:rPr lang="en-US" altLang="en-US" sz="2800" cap="none" dirty="0" smtClean="0">
                <a:latin typeface="Calibri" panose="020F0502020204030204" pitchFamily="34" charset="0"/>
              </a:rPr>
              <a:t>Women without a strong educational background flooded the </a:t>
            </a:r>
            <a:r>
              <a:rPr lang="en-US" altLang="en-US" sz="2800" u="sng" cap="none" dirty="0" smtClean="0">
                <a:latin typeface="Calibri" panose="020F0502020204030204" pitchFamily="34" charset="0"/>
              </a:rPr>
              <a:t>garment industry.</a:t>
            </a:r>
          </a:p>
        </p:txBody>
      </p:sp>
      <p:pic>
        <p:nvPicPr>
          <p:cNvPr id="2050" name="Picture 2" descr="https://s-media-cache-ak0.pinimg.com/736x/da/f5/5d/daf55d2dd17e92e5d6528a7a0cb83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3" y="954157"/>
            <a:ext cx="3385193" cy="2906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seattletimes.com/wp-content/uploads/2011/09/2016222391-3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367" y="3720893"/>
            <a:ext cx="2857500"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56630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16347" y="193965"/>
            <a:ext cx="10911417" cy="1052513"/>
          </a:xfrm>
        </p:spPr>
        <p:txBody>
          <a:bodyPr/>
          <a:lstStyle/>
          <a:p>
            <a:pPr eaLnBrk="1" fontAlgn="auto" hangingPunct="1">
              <a:spcAft>
                <a:spcPts val="0"/>
              </a:spcAft>
              <a:defRPr/>
            </a:pPr>
            <a:r>
              <a:rPr lang="en-US" altLang="en-US" dirty="0" smtClean="0">
                <a:solidFill>
                  <a:schemeClr val="accent1">
                    <a:tint val="88000"/>
                    <a:satMod val="150000"/>
                  </a:schemeClr>
                </a:solidFill>
              </a:rPr>
              <a:t>Blue Laws</a:t>
            </a:r>
          </a:p>
        </p:txBody>
      </p:sp>
      <p:sp>
        <p:nvSpPr>
          <p:cNvPr id="61443" name="Content Placeholder 2"/>
          <p:cNvSpPr>
            <a:spLocks noGrp="1"/>
          </p:cNvSpPr>
          <p:nvPr>
            <p:ph idx="4294967295"/>
          </p:nvPr>
        </p:nvSpPr>
        <p:spPr>
          <a:xfrm>
            <a:off x="564573" y="1454727"/>
            <a:ext cx="5534892" cy="3562064"/>
          </a:xfrm>
          <a:prstGeom prst="rect">
            <a:avLst/>
          </a:prstGeom>
        </p:spPr>
        <p:txBody>
          <a:bodyPr>
            <a:normAutofit fontScale="70000" lnSpcReduction="20000"/>
          </a:bodyPr>
          <a:lstStyle/>
          <a:p>
            <a:pPr eaLnBrk="1" hangingPunct="1"/>
            <a:r>
              <a:rPr lang="en-US" altLang="en-US" sz="2400" dirty="0" smtClean="0"/>
              <a:t>The laws were set up to guide moral behavior based on religious observances.</a:t>
            </a:r>
          </a:p>
          <a:p>
            <a:pPr eaLnBrk="1" hangingPunct="1"/>
            <a:endParaRPr lang="en-US" altLang="en-US" sz="2400" dirty="0" smtClean="0"/>
          </a:p>
          <a:p>
            <a:pPr eaLnBrk="1" hangingPunct="1"/>
            <a:r>
              <a:rPr lang="en-US" altLang="en-US" sz="2400" dirty="0" smtClean="0"/>
              <a:t>Examples:</a:t>
            </a:r>
          </a:p>
          <a:p>
            <a:pPr eaLnBrk="1" hangingPunct="1">
              <a:buFont typeface="Wingdings" pitchFamily="2" charset="2"/>
              <a:buNone/>
            </a:pPr>
            <a:r>
              <a:rPr lang="en-US" altLang="en-US" sz="2400" dirty="0" smtClean="0"/>
              <a:t>	-No drinking on Sundays</a:t>
            </a:r>
          </a:p>
          <a:p>
            <a:pPr eaLnBrk="1" hangingPunct="1">
              <a:buFont typeface="Wingdings" pitchFamily="2" charset="2"/>
              <a:buNone/>
            </a:pPr>
            <a:r>
              <a:rPr lang="en-US" altLang="en-US" sz="2400" dirty="0" smtClean="0"/>
              <a:t>    -No dancing</a:t>
            </a:r>
          </a:p>
          <a:p>
            <a:pPr eaLnBrk="1" hangingPunct="1">
              <a:buFont typeface="Wingdings" pitchFamily="2" charset="2"/>
              <a:buNone/>
            </a:pPr>
            <a:r>
              <a:rPr lang="en-US" altLang="en-US" sz="2400" dirty="0" smtClean="0"/>
              <a:t>    -No gambling</a:t>
            </a:r>
          </a:p>
          <a:p>
            <a:pPr eaLnBrk="1" hangingPunct="1">
              <a:buFont typeface="Wingdings" pitchFamily="2" charset="2"/>
              <a:buNone/>
            </a:pPr>
            <a:r>
              <a:rPr lang="en-US" altLang="en-US" sz="2400" dirty="0" smtClean="0"/>
              <a:t>    -No smoking on Sundays</a:t>
            </a:r>
          </a:p>
          <a:p>
            <a:pPr eaLnBrk="1" hangingPunct="1">
              <a:buFont typeface="Wingdings" pitchFamily="2" charset="2"/>
              <a:buNone/>
            </a:pPr>
            <a:r>
              <a:rPr lang="en-US" altLang="en-US" sz="2400" dirty="0" smtClean="0"/>
              <a:t> </a:t>
            </a:r>
          </a:p>
        </p:txBody>
      </p:sp>
      <p:pic>
        <p:nvPicPr>
          <p:cNvPr id="2052" name="Picture 4" descr="Image result for blue la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602" y="407698"/>
            <a:ext cx="364807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21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WordArt 2"/>
          <p:cNvSpPr>
            <a:spLocks noChangeArrowheads="1" noChangeShapeType="1" noTextEdit="1"/>
          </p:cNvSpPr>
          <p:nvPr/>
        </p:nvSpPr>
        <p:spPr bwMode="auto">
          <a:xfrm>
            <a:off x="1828800" y="228600"/>
            <a:ext cx="8636000" cy="1733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Temperance Movement</a:t>
            </a:r>
          </a:p>
        </p:txBody>
      </p:sp>
      <p:pic>
        <p:nvPicPr>
          <p:cNvPr id="64515" name="Picture 5" descr="tempe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1981201"/>
            <a:ext cx="970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553769"/>
      </p:ext>
    </p:extLst>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09600" y="381000"/>
            <a:ext cx="10390717" cy="1462088"/>
          </a:xfrm>
        </p:spPr>
        <p:txBody>
          <a:bodyPr/>
          <a:lstStyle/>
          <a:p>
            <a:pPr eaLnBrk="1" fontAlgn="auto" hangingPunct="1">
              <a:spcAft>
                <a:spcPts val="0"/>
              </a:spcAft>
              <a:defRPr/>
            </a:pPr>
            <a:r>
              <a:rPr lang="en-US" altLang="en-US" smtClean="0">
                <a:solidFill>
                  <a:schemeClr val="accent1">
                    <a:tint val="88000"/>
                    <a:satMod val="150000"/>
                  </a:schemeClr>
                </a:solidFill>
              </a:rPr>
              <a:t>Temperance</a:t>
            </a:r>
          </a:p>
        </p:txBody>
      </p:sp>
      <p:sp>
        <p:nvSpPr>
          <p:cNvPr id="36867" name="Rectangle 3"/>
          <p:cNvSpPr>
            <a:spLocks noGrp="1" noChangeArrowheads="1"/>
          </p:cNvSpPr>
          <p:nvPr>
            <p:ph idx="4294967295"/>
          </p:nvPr>
        </p:nvSpPr>
        <p:spPr>
          <a:xfrm>
            <a:off x="466436" y="1843088"/>
            <a:ext cx="11379200" cy="3810000"/>
          </a:xfrm>
          <a:prstGeom prst="rect">
            <a:avLst/>
          </a:prstGeom>
        </p:spPr>
        <p:txBody>
          <a:bodyPr>
            <a:normAutofit/>
          </a:bodyPr>
          <a:lstStyle/>
          <a:p>
            <a:pPr marL="609600" indent="-609600" eaLnBrk="1" hangingPunct="1"/>
            <a:r>
              <a:rPr lang="en-US" altLang="en-US" sz="2400" u="sng" cap="none" dirty="0" smtClean="0">
                <a:latin typeface="Calibri" panose="020F0502020204030204" pitchFamily="34" charset="0"/>
              </a:rPr>
              <a:t>The Temperance </a:t>
            </a:r>
            <a:r>
              <a:rPr lang="en-US" altLang="en-US" sz="2400" u="sng" cap="none" dirty="0">
                <a:latin typeface="Calibri" panose="020F0502020204030204" pitchFamily="34" charset="0"/>
              </a:rPr>
              <a:t>M</a:t>
            </a:r>
            <a:r>
              <a:rPr lang="en-US" altLang="en-US" sz="2400" u="sng" cap="none" dirty="0" smtClean="0">
                <a:latin typeface="Calibri" panose="020F0502020204030204" pitchFamily="34" charset="0"/>
              </a:rPr>
              <a:t>ovement was the movement to ban the drinking of alcohol.</a:t>
            </a:r>
          </a:p>
          <a:p>
            <a:pPr marL="609600" indent="-609600" eaLnBrk="1" hangingPunct="1"/>
            <a:r>
              <a:rPr lang="en-US" altLang="en-US" sz="2400" cap="none" dirty="0" smtClean="0">
                <a:latin typeface="Calibri" panose="020F0502020204030204" pitchFamily="34" charset="0"/>
              </a:rPr>
              <a:t>The </a:t>
            </a:r>
            <a:r>
              <a:rPr lang="en-US" altLang="en-US" sz="2400" u="sng" cap="none" dirty="0" smtClean="0">
                <a:latin typeface="Calibri" panose="020F0502020204030204" pitchFamily="34" charset="0"/>
              </a:rPr>
              <a:t>two main groups</a:t>
            </a:r>
            <a:r>
              <a:rPr lang="en-US" altLang="en-US" sz="2400" cap="none" dirty="0" smtClean="0">
                <a:latin typeface="Calibri" panose="020F0502020204030204" pitchFamily="34" charset="0"/>
              </a:rPr>
              <a:t> opposed the alcohol consumption were:</a:t>
            </a:r>
          </a:p>
          <a:p>
            <a:pPr marL="609600" indent="-609600" eaLnBrk="1" hangingPunct="1">
              <a:buFontTx/>
              <a:buAutoNum type="arabicPeriod"/>
            </a:pPr>
            <a:r>
              <a:rPr lang="en-US" altLang="en-US" sz="2400" cap="none" dirty="0" smtClean="0">
                <a:latin typeface="Calibri" panose="020F0502020204030204" pitchFamily="34" charset="0"/>
              </a:rPr>
              <a:t>Women</a:t>
            </a:r>
          </a:p>
          <a:p>
            <a:pPr marL="609600" indent="-609600" eaLnBrk="1" hangingPunct="1">
              <a:buFontTx/>
              <a:buAutoNum type="arabicPeriod"/>
            </a:pPr>
            <a:r>
              <a:rPr lang="en-US" altLang="en-US" sz="2400" cap="none" dirty="0" smtClean="0">
                <a:latin typeface="Calibri" panose="020F0502020204030204" pitchFamily="34" charset="0"/>
              </a:rPr>
              <a:t>Factory owners</a:t>
            </a:r>
          </a:p>
        </p:txBody>
      </p:sp>
      <p:pic>
        <p:nvPicPr>
          <p:cNvPr id="65540" name="Picture 6" descr="tavern_sign_temperanc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690" y="121229"/>
            <a:ext cx="388504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6793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248194" y="419100"/>
            <a:ext cx="9962606" cy="698500"/>
          </a:xfrm>
          <a:effectLst>
            <a:outerShdw dist="35921" dir="2700000" algn="ctr" rotWithShape="0">
              <a:srgbClr val="008080"/>
            </a:outerShdw>
          </a:effectLst>
        </p:spPr>
        <p:txBody>
          <a:bodyPr>
            <a:normAutofit fontScale="90000"/>
          </a:bodyPr>
          <a:lstStyle/>
          <a:p>
            <a:pPr eaLnBrk="1" hangingPunct="1">
              <a:defRPr/>
            </a:pPr>
            <a:r>
              <a:rPr lang="en-US" altLang="en-US" sz="3600" b="1" dirty="0">
                <a:solidFill>
                  <a:schemeClr val="tx1"/>
                </a:solidFill>
                <a:latin typeface="Spirit Medium" pitchFamily="34" charset="0"/>
              </a:rPr>
              <a:t>Several Factors That Contributed to the Industrial Revolution:</a:t>
            </a:r>
          </a:p>
        </p:txBody>
      </p:sp>
      <p:sp>
        <p:nvSpPr>
          <p:cNvPr id="4099" name="Rectangle 3"/>
          <p:cNvSpPr>
            <a:spLocks noGrp="1" noChangeArrowheads="1"/>
          </p:cNvSpPr>
          <p:nvPr>
            <p:ph type="body" sz="half" idx="4294967295"/>
          </p:nvPr>
        </p:nvSpPr>
        <p:spPr>
          <a:xfrm>
            <a:off x="4369526" y="1584960"/>
            <a:ext cx="7085013" cy="3627438"/>
          </a:xfrm>
          <a:effectLst>
            <a:outerShdw dist="35921" dir="2700000" algn="ctr" rotWithShape="0">
              <a:schemeClr val="bg1"/>
            </a:outerShdw>
          </a:effectLst>
        </p:spPr>
        <p:txBody>
          <a:bodyPr>
            <a:normAutofit fontScale="77500" lnSpcReduction="20000"/>
          </a:bodyPr>
          <a:lstStyle/>
          <a:p>
            <a:pPr marL="0" indent="0">
              <a:buClr>
                <a:srgbClr val="CCFFCC"/>
              </a:buClr>
              <a:buNone/>
            </a:pPr>
            <a:r>
              <a:rPr lang="en-US" altLang="en-US" sz="3600" dirty="0" smtClean="0">
                <a:latin typeface="Comic Sans MS" panose="030F0702030302020204" pitchFamily="66" charset="0"/>
              </a:rPr>
              <a:t>1. Plentiful </a:t>
            </a:r>
            <a:r>
              <a:rPr lang="en-US" altLang="en-US" sz="3600" dirty="0">
                <a:latin typeface="Comic Sans MS" panose="030F0702030302020204" pitchFamily="66" charset="0"/>
              </a:rPr>
              <a:t>Natural Resources</a:t>
            </a:r>
          </a:p>
          <a:p>
            <a:pPr marL="0" indent="0">
              <a:buClr>
                <a:srgbClr val="CCFFCC"/>
              </a:buClr>
              <a:buNone/>
            </a:pPr>
            <a:r>
              <a:rPr lang="en-US" altLang="en-US" sz="3600" dirty="0" smtClean="0">
                <a:latin typeface="Comic Sans MS" panose="030F0702030302020204" pitchFamily="66" charset="0"/>
              </a:rPr>
              <a:t>2. Improved </a:t>
            </a:r>
            <a:r>
              <a:rPr lang="en-US" altLang="en-US" sz="3600" dirty="0">
                <a:latin typeface="Comic Sans MS" panose="030F0702030302020204" pitchFamily="66" charset="0"/>
              </a:rPr>
              <a:t>Transportation</a:t>
            </a:r>
          </a:p>
          <a:p>
            <a:pPr marL="0" indent="0">
              <a:buClr>
                <a:srgbClr val="CCFFCC"/>
              </a:buClr>
              <a:buNone/>
            </a:pPr>
            <a:r>
              <a:rPr lang="en-US" altLang="en-US" sz="3600" dirty="0" smtClean="0">
                <a:latin typeface="Comic Sans MS" panose="030F0702030302020204" pitchFamily="66" charset="0"/>
              </a:rPr>
              <a:t>3. Growing </a:t>
            </a:r>
            <a:r>
              <a:rPr lang="en-US" altLang="en-US" sz="3600" dirty="0">
                <a:latin typeface="Comic Sans MS" panose="030F0702030302020204" pitchFamily="66" charset="0"/>
              </a:rPr>
              <a:t>Population</a:t>
            </a:r>
          </a:p>
          <a:p>
            <a:pPr marL="0" indent="0">
              <a:buClr>
                <a:srgbClr val="CCFFCC"/>
              </a:buClr>
              <a:buNone/>
            </a:pPr>
            <a:r>
              <a:rPr lang="en-US" altLang="en-US" sz="3600" dirty="0" smtClean="0">
                <a:latin typeface="Comic Sans MS" panose="030F0702030302020204" pitchFamily="66" charset="0"/>
              </a:rPr>
              <a:t>4. High </a:t>
            </a:r>
            <a:r>
              <a:rPr lang="en-US" altLang="en-US" sz="3600" dirty="0">
                <a:latin typeface="Comic Sans MS" panose="030F0702030302020204" pitchFamily="66" charset="0"/>
              </a:rPr>
              <a:t>Immigration</a:t>
            </a:r>
          </a:p>
          <a:p>
            <a:pPr marL="0" indent="0">
              <a:buClr>
                <a:srgbClr val="CCFFCC"/>
              </a:buClr>
              <a:buNone/>
            </a:pPr>
            <a:r>
              <a:rPr lang="en-US" altLang="en-US" sz="3600" dirty="0" smtClean="0">
                <a:latin typeface="Comic Sans MS" panose="030F0702030302020204" pitchFamily="66" charset="0"/>
              </a:rPr>
              <a:t>5. New </a:t>
            </a:r>
            <a:r>
              <a:rPr lang="en-US" altLang="en-US" sz="3600" dirty="0">
                <a:latin typeface="Comic Sans MS" panose="030F0702030302020204" pitchFamily="66" charset="0"/>
              </a:rPr>
              <a:t>Inventions</a:t>
            </a:r>
          </a:p>
          <a:p>
            <a:pPr marL="0" indent="0">
              <a:buClr>
                <a:srgbClr val="CCFFCC"/>
              </a:buClr>
              <a:buNone/>
            </a:pPr>
            <a:r>
              <a:rPr lang="en-US" altLang="en-US" sz="3600" dirty="0" smtClean="0">
                <a:latin typeface="Comic Sans MS" panose="030F0702030302020204" pitchFamily="66" charset="0"/>
              </a:rPr>
              <a:t>6. Investment </a:t>
            </a:r>
            <a:r>
              <a:rPr lang="en-US" altLang="en-US" sz="3600" dirty="0">
                <a:latin typeface="Comic Sans MS" panose="030F0702030302020204" pitchFamily="66" charset="0"/>
              </a:rPr>
              <a:t>Capital</a:t>
            </a:r>
          </a:p>
        </p:txBody>
      </p:sp>
      <p:pic>
        <p:nvPicPr>
          <p:cNvPr id="2050" name="Picture 2" descr="Image result for industr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680"/>
            <a:ext cx="4222276"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1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up)">
                                      <p:cBhvr>
                                        <p:cTn id="7" dur="50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wipe(up)">
                                      <p:cBhvr>
                                        <p:cTn id="12" dur="50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wipe(up)">
                                      <p:cBhvr>
                                        <p:cTn id="17" dur="5000"/>
                                        <p:tgtEl>
                                          <p:spTgt spid="4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wipe(up)">
                                      <p:cBhvr>
                                        <p:cTn id="22" dur="5000"/>
                                        <p:tgtEl>
                                          <p:spTgt spid="40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wipe(up)">
                                      <p:cBhvr>
                                        <p:cTn id="27" dur="5000"/>
                                        <p:tgtEl>
                                          <p:spTgt spid="40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Effect transition="in" filter="wipe(up)">
                                      <p:cBhvr>
                                        <p:cTn id="32" dur="5000"/>
                                        <p:tgtEl>
                                          <p:spTgt spid="4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338" t="5128" r="1004"/>
          <a:stretch>
            <a:fillRect/>
          </a:stretch>
        </p:blipFill>
        <p:spPr bwMode="auto">
          <a:xfrm>
            <a:off x="3429000" y="1"/>
            <a:ext cx="5791200" cy="7339013"/>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60648"/>
      </p:ext>
    </p:ext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012662" y="221975"/>
            <a:ext cx="10911417" cy="1052513"/>
          </a:xfrm>
        </p:spPr>
        <p:txBody>
          <a:bodyPr/>
          <a:lstStyle/>
          <a:p>
            <a:pPr eaLnBrk="1" fontAlgn="auto" hangingPunct="1">
              <a:spcAft>
                <a:spcPts val="0"/>
              </a:spcAft>
              <a:defRPr/>
            </a:pPr>
            <a:r>
              <a:rPr lang="en-US" altLang="en-US" dirty="0" smtClean="0">
                <a:solidFill>
                  <a:schemeClr val="accent1">
                    <a:tint val="88000"/>
                    <a:satMod val="150000"/>
                  </a:schemeClr>
                </a:solidFill>
              </a:rPr>
              <a:t>The Beginnings:</a:t>
            </a:r>
          </a:p>
        </p:txBody>
      </p:sp>
      <p:sp>
        <p:nvSpPr>
          <p:cNvPr id="73731" name="Content Placeholder 2"/>
          <p:cNvSpPr>
            <a:spLocks noGrp="1"/>
          </p:cNvSpPr>
          <p:nvPr>
            <p:ph idx="4294967295"/>
          </p:nvPr>
        </p:nvSpPr>
        <p:spPr>
          <a:xfrm>
            <a:off x="316639" y="756116"/>
            <a:ext cx="10669413" cy="3272545"/>
          </a:xfrm>
          <a:prstGeom prst="rect">
            <a:avLst/>
          </a:prstGeom>
        </p:spPr>
        <p:txBody>
          <a:bodyPr>
            <a:normAutofit/>
          </a:bodyPr>
          <a:lstStyle/>
          <a:p>
            <a:pPr marL="265176" indent="-265176" eaLnBrk="1" fontAlgn="auto" hangingPunct="1">
              <a:spcAft>
                <a:spcPts val="0"/>
              </a:spcAft>
              <a:buFont typeface="Wingdings 2"/>
              <a:buChar char=""/>
              <a:defRPr/>
            </a:pPr>
            <a:r>
              <a:rPr lang="en-US" altLang="en-US" u="sng" cap="none" dirty="0" smtClean="0">
                <a:latin typeface="Calibri" panose="020F0502020204030204" pitchFamily="34" charset="0"/>
              </a:rPr>
              <a:t>The </a:t>
            </a:r>
            <a:r>
              <a:rPr lang="en-US" altLang="en-US" u="sng" cap="none" dirty="0">
                <a:latin typeface="Calibri" panose="020F0502020204030204" pitchFamily="34" charset="0"/>
              </a:rPr>
              <a:t>A</a:t>
            </a:r>
            <a:r>
              <a:rPr lang="en-US" altLang="en-US" u="sng" cap="none" dirty="0" smtClean="0">
                <a:latin typeface="Calibri" panose="020F0502020204030204" pitchFamily="34" charset="0"/>
              </a:rPr>
              <a:t>merican </a:t>
            </a:r>
            <a:r>
              <a:rPr lang="en-US" altLang="en-US" u="sng" cap="none" dirty="0">
                <a:latin typeface="Calibri" panose="020F0502020204030204" pitchFamily="34" charset="0"/>
              </a:rPr>
              <a:t>T</a:t>
            </a:r>
            <a:r>
              <a:rPr lang="en-US" altLang="en-US" u="sng" cap="none" dirty="0" smtClean="0">
                <a:latin typeface="Calibri" panose="020F0502020204030204" pitchFamily="34" charset="0"/>
              </a:rPr>
              <a:t>emperance </a:t>
            </a:r>
            <a:r>
              <a:rPr lang="en-US" altLang="en-US" u="sng" cap="none" dirty="0">
                <a:latin typeface="Calibri" panose="020F0502020204030204" pitchFamily="34" charset="0"/>
              </a:rPr>
              <a:t>S</a:t>
            </a:r>
            <a:r>
              <a:rPr lang="en-US" altLang="en-US" u="sng" cap="none" dirty="0" smtClean="0">
                <a:latin typeface="Calibri" panose="020F0502020204030204" pitchFamily="34" charset="0"/>
              </a:rPr>
              <a:t>ociety was formed in 1826 and benefited from a renewed interest in religion and morality</a:t>
            </a:r>
            <a:r>
              <a:rPr lang="en-US" altLang="en-US" cap="none" dirty="0" smtClean="0">
                <a:latin typeface="Calibri" panose="020F0502020204030204" pitchFamily="34" charset="0"/>
              </a:rPr>
              <a:t>. Within 12 years it claimed more than 8,000 local groups and over 1,500,000 members. </a:t>
            </a:r>
          </a:p>
          <a:p>
            <a:pPr marL="265176" indent="-265176" eaLnBrk="1" fontAlgn="auto" hangingPunct="1">
              <a:spcAft>
                <a:spcPts val="0"/>
              </a:spcAft>
              <a:buFont typeface="Wingdings 2"/>
              <a:buChar char=""/>
              <a:defRPr/>
            </a:pPr>
            <a:r>
              <a:rPr lang="en-US" altLang="en-US" u="sng" cap="none" dirty="0" smtClean="0">
                <a:latin typeface="Calibri" panose="020F0502020204030204" pitchFamily="34" charset="0"/>
              </a:rPr>
              <a:t>By 1839, 18 Temperance journals were being published</a:t>
            </a:r>
            <a:r>
              <a:rPr lang="en-US" altLang="en-US" cap="none" dirty="0" smtClean="0">
                <a:latin typeface="Calibri" panose="020F0502020204030204" pitchFamily="34" charset="0"/>
              </a:rPr>
              <a:t>. </a:t>
            </a:r>
          </a:p>
          <a:p>
            <a:pPr marL="265176" indent="-265176" eaLnBrk="1" fontAlgn="auto" hangingPunct="1">
              <a:spcAft>
                <a:spcPts val="0"/>
              </a:spcAft>
              <a:buFont typeface="Wingdings 2"/>
              <a:buChar char=""/>
              <a:defRPr/>
            </a:pPr>
            <a:r>
              <a:rPr lang="en-US" altLang="en-US" cap="none" dirty="0" smtClean="0">
                <a:latin typeface="Calibri" panose="020F0502020204030204" pitchFamily="34" charset="0"/>
              </a:rPr>
              <a:t>Simultaneously, many protestant churches were beginning to promote temperance</a:t>
            </a:r>
          </a:p>
        </p:txBody>
      </p:sp>
      <p:pic>
        <p:nvPicPr>
          <p:cNvPr id="11266" name="Picture 2" descr="http://s3.amazonaws.com/s3.timetoast.com/public/uploads/photos/5095315/tavern_sign_temperance2.jpg?14767139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3853691"/>
            <a:ext cx="609600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84077"/>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66702" y="256598"/>
            <a:ext cx="4253344" cy="1454726"/>
          </a:xfrm>
        </p:spPr>
        <p:txBody>
          <a:bodyPr>
            <a:normAutofit fontScale="90000"/>
          </a:bodyPr>
          <a:lstStyle/>
          <a:p>
            <a:pPr algn="ctr" eaLnBrk="1" fontAlgn="auto" hangingPunct="1">
              <a:spcAft>
                <a:spcPts val="0"/>
              </a:spcAft>
              <a:defRPr/>
            </a:pPr>
            <a:r>
              <a:rPr lang="en-US" altLang="en-US" sz="4000" dirty="0" smtClean="0">
                <a:solidFill>
                  <a:schemeClr val="accent1">
                    <a:tint val="88000"/>
                    <a:satMod val="150000"/>
                  </a:schemeClr>
                </a:solidFill>
              </a:rPr>
              <a:t>Reasons why women wanted to ban alcohol:</a:t>
            </a:r>
          </a:p>
        </p:txBody>
      </p:sp>
      <p:sp>
        <p:nvSpPr>
          <p:cNvPr id="37891" name="Rectangle 3"/>
          <p:cNvSpPr>
            <a:spLocks noGrp="1" noChangeArrowheads="1"/>
          </p:cNvSpPr>
          <p:nvPr>
            <p:ph idx="4294967295"/>
          </p:nvPr>
        </p:nvSpPr>
        <p:spPr>
          <a:xfrm>
            <a:off x="118918" y="1447800"/>
            <a:ext cx="10363200" cy="4114800"/>
          </a:xfrm>
          <a:prstGeom prst="rect">
            <a:avLst/>
          </a:prstGeom>
        </p:spPr>
        <p:txBody>
          <a:bodyPr/>
          <a:lstStyle/>
          <a:p>
            <a:pPr marL="609600" indent="-609600" eaLnBrk="1" hangingPunct="1">
              <a:buFontTx/>
              <a:buAutoNum type="arabicPeriod"/>
            </a:pPr>
            <a:r>
              <a:rPr lang="en-US" altLang="en-US" dirty="0" smtClean="0"/>
              <a:t>Their husbands would come home drunk.</a:t>
            </a:r>
          </a:p>
          <a:p>
            <a:pPr marL="609600" indent="-609600" eaLnBrk="1" hangingPunct="1">
              <a:buFontTx/>
              <a:buAutoNum type="arabicPeriod"/>
            </a:pPr>
            <a:r>
              <a:rPr lang="en-US" altLang="en-US" dirty="0" smtClean="0"/>
              <a:t>Their husbands spent their paycheck on booze.</a:t>
            </a:r>
          </a:p>
          <a:p>
            <a:pPr marL="609600" indent="-609600" eaLnBrk="1" hangingPunct="1">
              <a:buFontTx/>
              <a:buAutoNum type="arabicPeriod"/>
            </a:pPr>
            <a:r>
              <a:rPr lang="en-US" altLang="en-US" dirty="0" smtClean="0"/>
              <a:t>Their husbands would cheat on them while drunk.</a:t>
            </a:r>
          </a:p>
          <a:p>
            <a:pPr marL="609600" indent="-609600" eaLnBrk="1" hangingPunct="1">
              <a:buFontTx/>
              <a:buAutoNum type="arabicPeriod"/>
            </a:pPr>
            <a:r>
              <a:rPr lang="en-US" altLang="en-US" dirty="0" smtClean="0"/>
              <a:t>Their husbands would become abusive.</a:t>
            </a:r>
          </a:p>
        </p:txBody>
      </p:sp>
      <p:sp>
        <p:nvSpPr>
          <p:cNvPr id="5" name="Rectangle 2"/>
          <p:cNvSpPr txBox="1">
            <a:spLocks noChangeArrowheads="1"/>
          </p:cNvSpPr>
          <p:nvPr/>
        </p:nvSpPr>
        <p:spPr>
          <a:xfrm>
            <a:off x="7029545" y="256598"/>
            <a:ext cx="5448109" cy="140551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defRPr/>
            </a:pPr>
            <a:r>
              <a:rPr lang="en-US" altLang="en-US" sz="4000" smtClean="0">
                <a:solidFill>
                  <a:schemeClr val="accent1">
                    <a:tint val="88000"/>
                    <a:satMod val="150000"/>
                  </a:schemeClr>
                </a:solidFill>
              </a:rPr>
              <a:t>Reason why factory owners wanted to ban alcohol:</a:t>
            </a:r>
            <a:endParaRPr lang="en-US" altLang="en-US" sz="4000" dirty="0" smtClean="0">
              <a:solidFill>
                <a:schemeClr val="accent1">
                  <a:tint val="88000"/>
                  <a:satMod val="150000"/>
                </a:schemeClr>
              </a:solidFill>
            </a:endParaRPr>
          </a:p>
        </p:txBody>
      </p:sp>
      <p:sp>
        <p:nvSpPr>
          <p:cNvPr id="6" name="Rectangle 3"/>
          <p:cNvSpPr>
            <a:spLocks noGrp="1" noChangeArrowheads="1"/>
          </p:cNvSpPr>
          <p:nvPr>
            <p:ph idx="4294967295"/>
          </p:nvPr>
        </p:nvSpPr>
        <p:spPr>
          <a:xfrm>
            <a:off x="6754091" y="1711324"/>
            <a:ext cx="4881227" cy="3792971"/>
          </a:xfrm>
          <a:prstGeom prst="rect">
            <a:avLst/>
          </a:prstGeom>
        </p:spPr>
        <p:txBody>
          <a:bodyPr/>
          <a:lstStyle/>
          <a:p>
            <a:pPr marL="0" indent="0" eaLnBrk="1" hangingPunct="1">
              <a:buNone/>
            </a:pPr>
            <a:r>
              <a:rPr lang="en-US" altLang="en-US" dirty="0" smtClean="0"/>
              <a:t>1. Workers were less productive when hung over.</a:t>
            </a:r>
          </a:p>
          <a:p>
            <a:pPr marL="0" indent="0" eaLnBrk="1" hangingPunct="1">
              <a:buNone/>
            </a:pPr>
            <a:r>
              <a:rPr lang="en-US" altLang="en-US" dirty="0" smtClean="0"/>
              <a:t>2. Workers would be late or call off if sick after a night of drinking. </a:t>
            </a:r>
          </a:p>
          <a:p>
            <a:pPr marL="0" indent="0" eaLnBrk="1" hangingPunct="1">
              <a:buNone/>
            </a:pPr>
            <a:r>
              <a:rPr lang="en-US" altLang="en-US" dirty="0" smtClean="0"/>
              <a:t>3. The number of accidents increased due to tired and hung over workers.</a:t>
            </a:r>
          </a:p>
        </p:txBody>
      </p:sp>
    </p:spTree>
    <p:extLst>
      <p:ext uri="{BB962C8B-B14F-4D97-AF65-F5344CB8AC3E}">
        <p14:creationId xmlns:p14="http://schemas.microsoft.com/office/powerpoint/2010/main" val="134218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06401" y="457201"/>
            <a:ext cx="10911417" cy="1052513"/>
          </a:xfrm>
        </p:spPr>
        <p:txBody>
          <a:bodyPr wrap="square" lIns="91440" tIns="45720" rIns="91440" bIns="45720" numCol="1" anchorCtr="0" compatLnSpc="1">
            <a:prstTxWarp prst="textNoShape">
              <a:avLst/>
            </a:prstTxWarp>
          </a:bodyPr>
          <a:lstStyle/>
          <a:p>
            <a:pPr eaLnBrk="1" hangingPunct="1">
              <a:defRPr/>
            </a:pPr>
            <a:r>
              <a:rPr lang="en-US" altLang="en-US" smtClean="0">
                <a:effectLst>
                  <a:outerShdw blurRad="38100" dist="38100" dir="2700000" algn="tl">
                    <a:srgbClr val="000000"/>
                  </a:outerShdw>
                </a:effectLst>
              </a:rPr>
              <a:t>CARRIE NATION</a:t>
            </a:r>
          </a:p>
        </p:txBody>
      </p:sp>
      <p:pic>
        <p:nvPicPr>
          <p:cNvPr id="70659" name="Picture 5" descr="tempe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851" y="0"/>
            <a:ext cx="5899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7" descr="1904_carrie_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1"/>
            <a:ext cx="381846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9" descr="KSMEDcarr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1676400"/>
            <a:ext cx="28998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93022"/>
      </p:ext>
    </p:extLst>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sz="half" idx="2"/>
          </p:nvPr>
        </p:nvSpPr>
        <p:spPr>
          <a:xfrm>
            <a:off x="3266209" y="1059871"/>
            <a:ext cx="5506853" cy="4343402"/>
          </a:xfrm>
        </p:spPr>
        <p:txBody>
          <a:bodyPr>
            <a:normAutofit fontScale="85000" lnSpcReduction="10000"/>
          </a:bodyPr>
          <a:lstStyle/>
          <a:p>
            <a:pPr eaLnBrk="1" hangingPunct="1"/>
            <a:r>
              <a:rPr lang="en-US" altLang="en-US" sz="2600" cap="none" dirty="0" smtClean="0">
                <a:latin typeface="Calibri" panose="020F0502020204030204" pitchFamily="34" charset="0"/>
              </a:rPr>
              <a:t>Carrie nation was the head of the WCTU.</a:t>
            </a:r>
          </a:p>
          <a:p>
            <a:pPr eaLnBrk="1" hangingPunct="1"/>
            <a:r>
              <a:rPr lang="en-US" altLang="en-US" sz="2600" u="sng" cap="none" dirty="0" smtClean="0">
                <a:latin typeface="Calibri" panose="020F0502020204030204" pitchFamily="34" charset="0"/>
              </a:rPr>
              <a:t>Women’s </a:t>
            </a:r>
            <a:r>
              <a:rPr lang="en-US" altLang="en-US" sz="2600" u="sng" cap="none" dirty="0">
                <a:latin typeface="Calibri" panose="020F0502020204030204" pitchFamily="34" charset="0"/>
              </a:rPr>
              <a:t>C</a:t>
            </a:r>
            <a:r>
              <a:rPr lang="en-US" altLang="en-US" sz="2600" u="sng" cap="none" dirty="0" smtClean="0">
                <a:latin typeface="Calibri" panose="020F0502020204030204" pitchFamily="34" charset="0"/>
              </a:rPr>
              <a:t>hristian </a:t>
            </a:r>
            <a:r>
              <a:rPr lang="en-US" altLang="en-US" sz="2600" u="sng" cap="none" dirty="0">
                <a:latin typeface="Calibri" panose="020F0502020204030204" pitchFamily="34" charset="0"/>
              </a:rPr>
              <a:t>T</a:t>
            </a:r>
            <a:r>
              <a:rPr lang="en-US" altLang="en-US" sz="2600" u="sng" cap="none" dirty="0" smtClean="0">
                <a:latin typeface="Calibri" panose="020F0502020204030204" pitchFamily="34" charset="0"/>
              </a:rPr>
              <a:t>emperance </a:t>
            </a:r>
            <a:r>
              <a:rPr lang="en-US" altLang="en-US" sz="2600" u="sng" cap="none" dirty="0">
                <a:latin typeface="Calibri" panose="020F0502020204030204" pitchFamily="34" charset="0"/>
              </a:rPr>
              <a:t>U</a:t>
            </a:r>
            <a:r>
              <a:rPr lang="en-US" altLang="en-US" sz="2600" u="sng" cap="none" dirty="0" smtClean="0">
                <a:latin typeface="Calibri" panose="020F0502020204030204" pitchFamily="34" charset="0"/>
              </a:rPr>
              <a:t>nion.</a:t>
            </a:r>
            <a:endParaRPr lang="en-US" altLang="en-US" sz="2600" cap="none" dirty="0" smtClean="0">
              <a:latin typeface="Calibri" panose="020F0502020204030204" pitchFamily="34" charset="0"/>
            </a:endParaRPr>
          </a:p>
          <a:p>
            <a:pPr eaLnBrk="1" hangingPunct="1"/>
            <a:r>
              <a:rPr lang="en-US" altLang="en-US" sz="2600" cap="none" dirty="0" smtClean="0">
                <a:latin typeface="Calibri" panose="020F0502020204030204" pitchFamily="34" charset="0"/>
              </a:rPr>
              <a:t>This group </a:t>
            </a:r>
            <a:r>
              <a:rPr lang="en-US" altLang="en-US" sz="2600" u="sng" cap="none" dirty="0" smtClean="0">
                <a:latin typeface="Calibri" panose="020F0502020204030204" pitchFamily="34" charset="0"/>
              </a:rPr>
              <a:t>campaigned for the enforcement of a ban on the sale of liquor.</a:t>
            </a:r>
          </a:p>
          <a:p>
            <a:pPr marL="265176" indent="-265176">
              <a:buFont typeface="Wingdings 2"/>
              <a:buChar char=""/>
              <a:defRPr/>
            </a:pPr>
            <a:r>
              <a:rPr lang="en-US" altLang="en-US" sz="2800" cap="none" dirty="0" smtClean="0">
                <a:solidFill>
                  <a:schemeClr val="tx2"/>
                </a:solidFill>
                <a:latin typeface="Calibri" panose="020F0502020204030204" pitchFamily="34" charset="0"/>
              </a:rPr>
              <a:t>Nation was notorious for </a:t>
            </a:r>
            <a:r>
              <a:rPr lang="en-US" altLang="en-US" sz="2800" u="sng" cap="none" dirty="0" smtClean="0">
                <a:solidFill>
                  <a:schemeClr val="tx2"/>
                </a:solidFill>
                <a:latin typeface="Calibri" panose="020F0502020204030204" pitchFamily="34" charset="0"/>
              </a:rPr>
              <a:t>attacking saloons with a hatchet in hand.</a:t>
            </a:r>
          </a:p>
          <a:p>
            <a:pPr marL="265176" indent="-265176">
              <a:buFont typeface="Wingdings 2"/>
              <a:buChar char=""/>
              <a:defRPr/>
            </a:pPr>
            <a:r>
              <a:rPr lang="en-US" altLang="en-US" sz="2800" cap="none" dirty="0" smtClean="0">
                <a:solidFill>
                  <a:schemeClr val="tx2"/>
                </a:solidFill>
                <a:latin typeface="Calibri" panose="020F0502020204030204" pitchFamily="34" charset="0"/>
              </a:rPr>
              <a:t>She was 6ft tall and 175 pounds.</a:t>
            </a:r>
          </a:p>
          <a:p>
            <a:pPr marL="265176" indent="-265176">
              <a:buFont typeface="Wingdings 2"/>
              <a:buChar char=""/>
              <a:defRPr/>
            </a:pPr>
            <a:r>
              <a:rPr lang="en-US" altLang="en-US" sz="2800" u="sng" cap="none" dirty="0" smtClean="0">
                <a:solidFill>
                  <a:schemeClr val="tx2"/>
                </a:solidFill>
                <a:latin typeface="Calibri" panose="020F0502020204030204" pitchFamily="34" charset="0"/>
              </a:rPr>
              <a:t>She claimed “divine ordination” drove her to commit these acts.</a:t>
            </a:r>
          </a:p>
          <a:p>
            <a:pPr eaLnBrk="1" hangingPunct="1"/>
            <a:endParaRPr lang="en-US" altLang="en-US" sz="2600" u="sng" cap="none" dirty="0" smtClean="0">
              <a:latin typeface="Calibri" panose="020F0502020204030204" pitchFamily="34" charset="0"/>
            </a:endParaRPr>
          </a:p>
        </p:txBody>
      </p:sp>
      <p:pic>
        <p:nvPicPr>
          <p:cNvPr id="71683" name="Picture 3" descr="image_of_carrie_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141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3266209" y="207819"/>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sz="2800" b="1" dirty="0">
                <a:latin typeface="Arial" charset="0"/>
              </a:rPr>
              <a:t>CARRIE NATION</a:t>
            </a:r>
          </a:p>
        </p:txBody>
      </p:sp>
      <p:pic>
        <p:nvPicPr>
          <p:cNvPr id="71685" name="Picture 7" descr="temperance-movement-advocate-carrie-ever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1571"/>
            <a:ext cx="2916052" cy="306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7939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3325" y="622483"/>
            <a:ext cx="3016058" cy="478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926660"/>
      </p:ext>
    </p:extLst>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524000" y="-381000"/>
            <a:ext cx="10390717" cy="1462088"/>
          </a:xfrm>
        </p:spPr>
        <p:txBody>
          <a:bodyPr/>
          <a:lstStyle/>
          <a:p>
            <a:pPr eaLnBrk="1" fontAlgn="auto" hangingPunct="1">
              <a:spcAft>
                <a:spcPts val="0"/>
              </a:spcAft>
              <a:defRPr/>
            </a:pPr>
            <a:r>
              <a:rPr lang="en-US" altLang="en-US" smtClean="0">
                <a:solidFill>
                  <a:schemeClr val="accent1">
                    <a:tint val="88000"/>
                    <a:satMod val="150000"/>
                  </a:schemeClr>
                </a:solidFill>
              </a:rPr>
              <a:t>The Anti-Saloon League</a:t>
            </a:r>
          </a:p>
        </p:txBody>
      </p:sp>
      <p:sp>
        <p:nvSpPr>
          <p:cNvPr id="80899" name="Content Placeholder 2"/>
          <p:cNvSpPr>
            <a:spLocks noGrp="1"/>
          </p:cNvSpPr>
          <p:nvPr>
            <p:ph idx="4294967295"/>
          </p:nvPr>
        </p:nvSpPr>
        <p:spPr>
          <a:xfrm>
            <a:off x="0" y="862447"/>
            <a:ext cx="4585854" cy="4532313"/>
          </a:xfrm>
          <a:prstGeom prst="rect">
            <a:avLst/>
          </a:prstGeom>
        </p:spPr>
        <p:txBody>
          <a:bodyPr>
            <a:normAutofit/>
          </a:bodyPr>
          <a:lstStyle/>
          <a:p>
            <a:pPr marL="265176" indent="-265176" eaLnBrk="1" fontAlgn="auto" hangingPunct="1">
              <a:spcAft>
                <a:spcPts val="0"/>
              </a:spcAft>
              <a:buFont typeface="Wingdings 2"/>
              <a:buChar char=""/>
              <a:defRPr/>
            </a:pPr>
            <a:r>
              <a:rPr lang="en-US" altLang="en-US" cap="none" dirty="0" smtClean="0">
                <a:latin typeface="Calibri" panose="020F0502020204030204" pitchFamily="34" charset="0"/>
              </a:rPr>
              <a:t>The </a:t>
            </a:r>
            <a:r>
              <a:rPr lang="en-US" altLang="en-US" b="1" cap="none" dirty="0" smtClean="0">
                <a:latin typeface="Calibri" panose="020F0502020204030204" pitchFamily="34" charset="0"/>
              </a:rPr>
              <a:t>A</a:t>
            </a:r>
            <a:r>
              <a:rPr lang="en-US" altLang="en-US" b="1" cap="none" dirty="0" smtClean="0">
                <a:latin typeface="Calibri" panose="020F0502020204030204" pitchFamily="34" charset="0"/>
              </a:rPr>
              <a:t>nti-Saloon </a:t>
            </a:r>
            <a:r>
              <a:rPr lang="en-US" altLang="en-US" b="1" cap="none" dirty="0">
                <a:latin typeface="Calibri" panose="020F0502020204030204" pitchFamily="34" charset="0"/>
              </a:rPr>
              <a:t>L</a:t>
            </a:r>
            <a:r>
              <a:rPr lang="en-US" altLang="en-US" b="1" cap="none" dirty="0" smtClean="0">
                <a:latin typeface="Calibri" panose="020F0502020204030204" pitchFamily="34" charset="0"/>
              </a:rPr>
              <a:t>eague</a:t>
            </a:r>
            <a:r>
              <a:rPr lang="en-US" altLang="en-US" cap="none" dirty="0" smtClean="0">
                <a:latin typeface="Calibri" panose="020F0502020204030204" pitchFamily="34" charset="0"/>
              </a:rPr>
              <a:t> was the leading organization lobbying for prohibition in the United </a:t>
            </a:r>
            <a:r>
              <a:rPr lang="en-US" altLang="en-US" cap="none" dirty="0">
                <a:latin typeface="Calibri" panose="020F0502020204030204" pitchFamily="34" charset="0"/>
              </a:rPr>
              <a:t>S</a:t>
            </a:r>
            <a:r>
              <a:rPr lang="en-US" altLang="en-US" cap="none" dirty="0" smtClean="0">
                <a:latin typeface="Calibri" panose="020F0502020204030204" pitchFamily="34" charset="0"/>
              </a:rPr>
              <a:t>tates in the early 20th century. </a:t>
            </a:r>
          </a:p>
          <a:p>
            <a:pPr marL="265176" indent="-265176" eaLnBrk="1" fontAlgn="auto" hangingPunct="1">
              <a:spcAft>
                <a:spcPts val="0"/>
              </a:spcAft>
              <a:buFont typeface="Wingdings 2"/>
              <a:buChar char=""/>
              <a:defRPr/>
            </a:pPr>
            <a:r>
              <a:rPr lang="en-US" altLang="en-US" cap="none" dirty="0" smtClean="0">
                <a:latin typeface="Calibri" panose="020F0502020204030204" pitchFamily="34" charset="0"/>
              </a:rPr>
              <a:t>Founded as a state society in </a:t>
            </a:r>
            <a:r>
              <a:rPr lang="en-US" altLang="en-US" cap="none" dirty="0">
                <a:latin typeface="Calibri" panose="020F0502020204030204" pitchFamily="34" charset="0"/>
              </a:rPr>
              <a:t>O</a:t>
            </a:r>
            <a:r>
              <a:rPr lang="en-US" altLang="en-US" cap="none" dirty="0" smtClean="0">
                <a:latin typeface="Calibri" panose="020F0502020204030204" pitchFamily="34" charset="0"/>
              </a:rPr>
              <a:t>berlin, </a:t>
            </a:r>
            <a:r>
              <a:rPr lang="en-US" altLang="en-US" cap="none" dirty="0">
                <a:latin typeface="Calibri" panose="020F0502020204030204" pitchFamily="34" charset="0"/>
              </a:rPr>
              <a:t>O</a:t>
            </a:r>
            <a:r>
              <a:rPr lang="en-US" altLang="en-US" cap="none" dirty="0" smtClean="0">
                <a:latin typeface="Calibri" panose="020F0502020204030204" pitchFamily="34" charset="0"/>
              </a:rPr>
              <a:t>hio in 1893, its influence spread rapidly. In 1895 it became a national organization and quickly rose to become the most powerful prohibition lobby in </a:t>
            </a:r>
            <a:r>
              <a:rPr lang="en-US" altLang="en-US" cap="none" dirty="0">
                <a:latin typeface="Calibri" panose="020F0502020204030204" pitchFamily="34" charset="0"/>
              </a:rPr>
              <a:t>A</a:t>
            </a:r>
            <a:r>
              <a:rPr lang="en-US" altLang="en-US" cap="none" dirty="0" smtClean="0">
                <a:latin typeface="Calibri" panose="020F0502020204030204" pitchFamily="34" charset="0"/>
              </a:rPr>
              <a:t>merica</a:t>
            </a:r>
            <a:endParaRPr lang="en-US" altLang="en-US" cap="none" dirty="0" smtClean="0">
              <a:latin typeface="Calibri" panose="020F0502020204030204" pitchFamily="34" charset="0"/>
            </a:endParaRPr>
          </a:p>
        </p:txBody>
      </p:sp>
      <p:pic>
        <p:nvPicPr>
          <p:cNvPr id="73732" name="Picture 6" descr="prohib_VoteDry_t6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8513" y="1853478"/>
            <a:ext cx="38354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967" y="1223963"/>
            <a:ext cx="312843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349176"/>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016000" y="838200"/>
            <a:ext cx="3657600" cy="4433888"/>
          </a:xfrm>
        </p:spPr>
        <p:txBody>
          <a:bodyPr>
            <a:normAutofit fontScale="90000"/>
          </a:bodyPr>
          <a:lstStyle/>
          <a:p>
            <a:pPr eaLnBrk="1" fontAlgn="auto" hangingPunct="1">
              <a:spcAft>
                <a:spcPts val="0"/>
              </a:spcAft>
              <a:defRPr/>
            </a:pPr>
            <a:r>
              <a:rPr lang="en-US" altLang="en-US" smtClean="0">
                <a:solidFill>
                  <a:schemeClr val="accent1">
                    <a:tint val="88000"/>
                    <a:satMod val="150000"/>
                  </a:schemeClr>
                </a:solidFill>
              </a:rPr>
              <a:t>What does the passing of the 18</a:t>
            </a:r>
            <a:r>
              <a:rPr lang="en-US" altLang="en-US" baseline="30000" smtClean="0">
                <a:solidFill>
                  <a:schemeClr val="accent1">
                    <a:tint val="88000"/>
                    <a:satMod val="150000"/>
                  </a:schemeClr>
                </a:solidFill>
              </a:rPr>
              <a:t>th</a:t>
            </a:r>
            <a:r>
              <a:rPr lang="en-US" altLang="en-US" smtClean="0">
                <a:solidFill>
                  <a:schemeClr val="accent1">
                    <a:tint val="88000"/>
                    <a:satMod val="150000"/>
                  </a:schemeClr>
                </a:solidFill>
              </a:rPr>
              <a:t> Amendment have to do with WWI?</a:t>
            </a:r>
          </a:p>
        </p:txBody>
      </p:sp>
      <p:pic>
        <p:nvPicPr>
          <p:cNvPr id="74755" name="Picture 4" descr="http://rds.yahoo.com/_ylt=A0PDoTArhEpNPAYAa5.jzbkF/SIG=132kt4ti9/EXP=1296815531/**http%3a/madisonfloridavoice.net/wp-content/uploads/2009/09/AntiSaloonLeag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0"/>
            <a:ext cx="698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583957"/>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4"/>
          <p:cNvSpPr txBox="1">
            <a:spLocks noChangeArrowheads="1"/>
          </p:cNvSpPr>
          <p:nvPr/>
        </p:nvSpPr>
        <p:spPr bwMode="auto">
          <a:xfrm>
            <a:off x="1139536" y="115193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u="sng" dirty="0"/>
              <a:t>McKinley was well like by the American people.</a:t>
            </a:r>
          </a:p>
          <a:p>
            <a:pPr eaLnBrk="1" hangingPunct="1">
              <a:spcBef>
                <a:spcPct val="0"/>
              </a:spcBef>
              <a:buFontTx/>
              <a:buNone/>
            </a:pPr>
            <a:endParaRPr lang="en-US" altLang="en-US" sz="2400" dirty="0"/>
          </a:p>
          <a:p>
            <a:pPr eaLnBrk="1" hangingPunct="1">
              <a:spcBef>
                <a:spcPct val="0"/>
              </a:spcBef>
              <a:buFontTx/>
              <a:buNone/>
            </a:pPr>
            <a:r>
              <a:rPr lang="en-US" altLang="en-US" sz="2400" u="sng" dirty="0"/>
              <a:t>He helped the U.S. to gain victory over Spain in the Spanish American War.</a:t>
            </a:r>
          </a:p>
          <a:p>
            <a:pPr eaLnBrk="1" hangingPunct="1">
              <a:spcBef>
                <a:spcPct val="0"/>
              </a:spcBef>
              <a:buFontTx/>
              <a:buNone/>
            </a:pPr>
            <a:endParaRPr lang="en-US" altLang="en-US" sz="2400" dirty="0"/>
          </a:p>
          <a:p>
            <a:pPr eaLnBrk="1" hangingPunct="1">
              <a:spcBef>
                <a:spcPct val="0"/>
              </a:spcBef>
              <a:buFontTx/>
              <a:buNone/>
            </a:pPr>
            <a:r>
              <a:rPr lang="en-US" altLang="en-US" sz="2400" u="sng" dirty="0"/>
              <a:t>Theodore Roosevelt </a:t>
            </a:r>
            <a:r>
              <a:rPr lang="en-US" altLang="en-US" sz="2400" dirty="0"/>
              <a:t>was selected as his </a:t>
            </a:r>
            <a:r>
              <a:rPr lang="en-US" altLang="en-US" sz="2400" u="sng" dirty="0"/>
              <a:t>vice president </a:t>
            </a:r>
            <a:r>
              <a:rPr lang="en-US" altLang="en-US" sz="2400" dirty="0"/>
              <a:t>by the Republicans to keep him in a back seat position in the government.</a:t>
            </a:r>
          </a:p>
        </p:txBody>
      </p:sp>
      <p:pic>
        <p:nvPicPr>
          <p:cNvPr id="43012" name="Picture 4" descr="160px-Mckin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2848" y="1151930"/>
            <a:ext cx="3878262" cy="4638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514600" y="228600"/>
            <a:ext cx="6955750"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WILLIAM MCKINLEY</a:t>
            </a:r>
          </a:p>
        </p:txBody>
      </p:sp>
    </p:spTree>
    <p:extLst>
      <p:ext uri="{BB962C8B-B14F-4D97-AF65-F5344CB8AC3E}">
        <p14:creationId xmlns:p14="http://schemas.microsoft.com/office/powerpoint/2010/main" val="1711455431"/>
      </p:ext>
    </p:extLst>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1174172" y="405246"/>
            <a:ext cx="10754592" cy="762000"/>
          </a:xfrm>
        </p:spPr>
        <p:txBody>
          <a:bodyPr>
            <a:normAutofit fontScale="90000"/>
          </a:bodyPr>
          <a:lstStyle/>
          <a:p>
            <a:pPr eaLnBrk="1" hangingPunct="1"/>
            <a:r>
              <a:rPr lang="en-US" altLang="en-US" b="1" dirty="0" smtClean="0">
                <a:solidFill>
                  <a:schemeClr val="tx1"/>
                </a:solidFill>
              </a:rPr>
              <a:t>President McKinley’s House in Canton</a:t>
            </a:r>
          </a:p>
        </p:txBody>
      </p:sp>
      <p:sp>
        <p:nvSpPr>
          <p:cNvPr id="81923" name="Rectangle 3"/>
          <p:cNvSpPr>
            <a:spLocks noGrp="1" noChangeArrowheads="1"/>
          </p:cNvSpPr>
          <p:nvPr>
            <p:ph idx="4294967295"/>
          </p:nvPr>
        </p:nvSpPr>
        <p:spPr>
          <a:xfrm>
            <a:off x="1454727" y="-218209"/>
            <a:ext cx="8382000" cy="4038600"/>
          </a:xfrm>
        </p:spPr>
        <p:txBody>
          <a:bodyPr/>
          <a:lstStyle/>
          <a:p>
            <a:pPr eaLnBrk="1" hangingPunct="1"/>
            <a:r>
              <a:rPr lang="en-US" altLang="en-US" dirty="0" smtClean="0"/>
              <a:t>After winning the nomination for President, McKinley went home and conducted his famous </a:t>
            </a:r>
            <a:r>
              <a:rPr lang="en-US" altLang="en-US" u="sng" dirty="0" smtClean="0"/>
              <a:t>"front porch campaign."</a:t>
            </a:r>
          </a:p>
        </p:txBody>
      </p:sp>
      <p:pic>
        <p:nvPicPr>
          <p:cNvPr id="81924" name="Picture 5" descr="File:McKinley home Cant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28" y="2455141"/>
            <a:ext cx="42164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Content Placeholder 3" descr="scan00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9601" y="1990797"/>
            <a:ext cx="2892425"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253382"/>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idx="4294967295"/>
          </p:nvPr>
        </p:nvSpPr>
        <p:spPr>
          <a:xfrm>
            <a:off x="1877291" y="-27708"/>
            <a:ext cx="8229600" cy="1143000"/>
          </a:xfrm>
        </p:spPr>
        <p:txBody>
          <a:bodyPr/>
          <a:lstStyle/>
          <a:p>
            <a:r>
              <a:rPr lang="en-US" altLang="en-US" dirty="0" smtClean="0">
                <a:solidFill>
                  <a:schemeClr val="tx1"/>
                </a:solidFill>
              </a:rPr>
              <a:t>McKinley Goes to New York</a:t>
            </a:r>
          </a:p>
        </p:txBody>
      </p:sp>
      <p:sp>
        <p:nvSpPr>
          <p:cNvPr id="82947" name="Content Placeholder 2"/>
          <p:cNvSpPr>
            <a:spLocks noGrp="1"/>
          </p:cNvSpPr>
          <p:nvPr>
            <p:ph idx="4294967295"/>
          </p:nvPr>
        </p:nvSpPr>
        <p:spPr>
          <a:xfrm>
            <a:off x="723900" y="834737"/>
            <a:ext cx="4191000" cy="4525963"/>
          </a:xfrm>
        </p:spPr>
        <p:txBody>
          <a:bodyPr/>
          <a:lstStyle/>
          <a:p>
            <a:r>
              <a:rPr lang="en-US" altLang="en-US" sz="2800" dirty="0"/>
              <a:t>McKinley arriving at the Pan-American Exhibition in Buffalo, New York on September 4, 1901.</a:t>
            </a:r>
          </a:p>
          <a:p>
            <a:r>
              <a:rPr lang="en-US" altLang="en-US" sz="2800" dirty="0"/>
              <a:t>He was to give a speech on Sept. 6</a:t>
            </a:r>
            <a:r>
              <a:rPr lang="en-US" altLang="en-US" sz="2800" baseline="30000" dirty="0"/>
              <a:t>th</a:t>
            </a:r>
            <a:r>
              <a:rPr lang="en-US" altLang="en-US" sz="2800" dirty="0"/>
              <a:t>.</a:t>
            </a: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7801"/>
            <a:ext cx="418465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549801"/>
      </p:ext>
    </p:extLst>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1981200" y="0"/>
            <a:ext cx="8229600" cy="1143000"/>
          </a:xfrm>
        </p:spPr>
        <p:txBody>
          <a:bodyPr/>
          <a:lstStyle/>
          <a:p>
            <a:pPr eaLnBrk="1" hangingPunct="1"/>
            <a:r>
              <a:rPr lang="en-US" altLang="en-US" dirty="0" smtClean="0">
                <a:solidFill>
                  <a:schemeClr val="tx1"/>
                </a:solidFill>
              </a:rPr>
              <a:t>McKinley’s Last Speech</a:t>
            </a:r>
          </a:p>
        </p:txBody>
      </p:sp>
      <p:pic>
        <p:nvPicPr>
          <p:cNvPr id="83971" name="Picture 5" descr="File:McKinley's last address wide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473" y="994063"/>
            <a:ext cx="7448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72705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91" y="0"/>
            <a:ext cx="10396882" cy="1151965"/>
          </a:xfrm>
        </p:spPr>
        <p:txBody>
          <a:bodyPr/>
          <a:lstStyle/>
          <a:p>
            <a:r>
              <a:rPr lang="en-US" dirty="0" smtClean="0"/>
              <a:t>Automobile</a:t>
            </a:r>
            <a:endParaRPr lang="en-US" dirty="0"/>
          </a:p>
        </p:txBody>
      </p:sp>
      <p:sp>
        <p:nvSpPr>
          <p:cNvPr id="3" name="Content Placeholder 2"/>
          <p:cNvSpPr>
            <a:spLocks noGrp="1"/>
          </p:cNvSpPr>
          <p:nvPr>
            <p:ph sz="quarter" idx="13"/>
          </p:nvPr>
        </p:nvSpPr>
        <p:spPr>
          <a:xfrm>
            <a:off x="5517574" y="758536"/>
            <a:ext cx="5340926" cy="4657613"/>
          </a:xfrm>
        </p:spPr>
        <p:txBody>
          <a:bodyPr>
            <a:normAutofit/>
          </a:bodyPr>
          <a:lstStyle/>
          <a:p>
            <a:pPr eaLnBrk="0" fontAlgn="base" hangingPunct="0">
              <a:lnSpc>
                <a:spcPct val="100000"/>
              </a:lnSpc>
              <a:spcBef>
                <a:spcPct val="20000"/>
              </a:spcBef>
              <a:spcAft>
                <a:spcPct val="0"/>
              </a:spcAft>
              <a:buClrTx/>
              <a:buSzTx/>
            </a:pPr>
            <a:r>
              <a:rPr lang="en-US" altLang="en-US" sz="2400" u="sng" cap="none" dirty="0">
                <a:latin typeface="Calibri" pitchFamily="34" charset="0"/>
              </a:rPr>
              <a:t>Ford was able to build cars cheaply, so everyone could own one</a:t>
            </a:r>
            <a:r>
              <a:rPr lang="en-US" altLang="en-US" sz="2400" u="sng" cap="none" dirty="0" smtClean="0">
                <a:latin typeface="Calibri" pitchFamily="34" charset="0"/>
              </a:rPr>
              <a:t>.</a:t>
            </a:r>
            <a:endParaRPr lang="en-US" altLang="en-US" sz="2400" cap="none" dirty="0">
              <a:latin typeface="Calibri" pitchFamily="34" charset="0"/>
            </a:endParaRPr>
          </a:p>
          <a:p>
            <a:pPr eaLnBrk="0" fontAlgn="base" hangingPunct="0">
              <a:lnSpc>
                <a:spcPct val="100000"/>
              </a:lnSpc>
              <a:spcBef>
                <a:spcPct val="20000"/>
              </a:spcBef>
              <a:spcAft>
                <a:spcPct val="0"/>
              </a:spcAft>
              <a:buClrTx/>
              <a:buSzTx/>
            </a:pPr>
            <a:r>
              <a:rPr lang="en-US" altLang="en-US" sz="2400" cap="none" dirty="0">
                <a:latin typeface="Calibri" pitchFamily="34" charset="0"/>
              </a:rPr>
              <a:t> During the 1920’s his company produced </a:t>
            </a:r>
            <a:r>
              <a:rPr lang="en-US" altLang="en-US" sz="2400" u="sng" cap="none" dirty="0">
                <a:latin typeface="Calibri" pitchFamily="34" charset="0"/>
              </a:rPr>
              <a:t>60% of the nation’s automobiles</a:t>
            </a:r>
            <a:r>
              <a:rPr lang="en-US" altLang="en-US" sz="2400" cap="none" dirty="0" smtClean="0">
                <a:latin typeface="Calibri" pitchFamily="34" charset="0"/>
              </a:rPr>
              <a:t>.</a:t>
            </a:r>
            <a:endParaRPr lang="en-US" altLang="en-US" sz="2400" cap="none" dirty="0">
              <a:latin typeface="Calibri" pitchFamily="34" charset="0"/>
            </a:endParaRPr>
          </a:p>
          <a:p>
            <a:pPr eaLnBrk="0" fontAlgn="base" hangingPunct="0">
              <a:lnSpc>
                <a:spcPct val="100000"/>
              </a:lnSpc>
              <a:spcBef>
                <a:spcPct val="20000"/>
              </a:spcBef>
              <a:spcAft>
                <a:spcPct val="0"/>
              </a:spcAft>
              <a:buClrTx/>
              <a:buSzTx/>
            </a:pPr>
            <a:r>
              <a:rPr lang="en-US" altLang="en-US" sz="2400" cap="none" dirty="0">
                <a:latin typeface="Calibri" pitchFamily="34" charset="0"/>
              </a:rPr>
              <a:t>He also </a:t>
            </a:r>
            <a:r>
              <a:rPr lang="en-US" altLang="en-US" sz="2400" u="sng" cap="none" dirty="0">
                <a:latin typeface="Calibri" pitchFamily="34" charset="0"/>
              </a:rPr>
              <a:t>standardized the parts, so anyone could buy them in any  of the thousands of garages </a:t>
            </a:r>
            <a:r>
              <a:rPr lang="en-US" altLang="en-US" sz="2400" cap="none" dirty="0">
                <a:latin typeface="Calibri" pitchFamily="34" charset="0"/>
              </a:rPr>
              <a:t>he expected to spring up around the country</a:t>
            </a:r>
            <a:r>
              <a:rPr lang="en-US" altLang="en-US" sz="2400" cap="none" dirty="0" smtClean="0">
                <a:latin typeface="Calibri" pitchFamily="34" charset="0"/>
              </a:rPr>
              <a:t>.</a:t>
            </a:r>
            <a:endParaRPr lang="en-US" altLang="en-US" sz="2400" cap="none" dirty="0">
              <a:latin typeface="Calibri" pitchFamily="34" charset="0"/>
            </a:endParaRPr>
          </a:p>
          <a:p>
            <a:pPr eaLnBrk="0" fontAlgn="base" hangingPunct="0">
              <a:lnSpc>
                <a:spcPct val="100000"/>
              </a:lnSpc>
              <a:spcBef>
                <a:spcPct val="20000"/>
              </a:spcBef>
              <a:spcAft>
                <a:spcPct val="0"/>
              </a:spcAft>
              <a:buClrTx/>
              <a:buSzTx/>
            </a:pPr>
            <a:r>
              <a:rPr lang="en-US" altLang="en-US" sz="2400" cap="none" dirty="0">
                <a:latin typeface="Calibri" pitchFamily="34" charset="0"/>
              </a:rPr>
              <a:t>In 1927 a Model T was $295.00.</a:t>
            </a:r>
          </a:p>
          <a:p>
            <a:endParaRPr lang="en-US" dirty="0"/>
          </a:p>
        </p:txBody>
      </p:sp>
      <p:pic>
        <p:nvPicPr>
          <p:cNvPr id="4" name="Picture 6" descr="model-t">
            <a:hlinkClick r:id="rId3"/>
          </p:cNvPr>
          <p:cNvPicPr>
            <a:picLocks noChangeAspect="1" noChangeArrowheads="1"/>
          </p:cNvPicPr>
          <p:nvPr/>
        </p:nvPicPr>
        <p:blipFill>
          <a:blip r:embed="rId4" cstate="print"/>
          <a:srcRect/>
          <a:stretch>
            <a:fillRect/>
          </a:stretch>
        </p:blipFill>
        <p:spPr bwMode="auto">
          <a:xfrm>
            <a:off x="382854" y="1288475"/>
            <a:ext cx="4643014" cy="3208194"/>
          </a:xfrm>
          <a:prstGeom prst="rect">
            <a:avLst/>
          </a:prstGeom>
          <a:noFill/>
          <a:ln w="44450">
            <a:solidFill>
              <a:schemeClr val="tx1"/>
            </a:solidFill>
            <a:miter lim="800000"/>
            <a:headEnd/>
            <a:tailEnd/>
          </a:ln>
        </p:spPr>
      </p:pic>
    </p:spTree>
    <p:extLst>
      <p:ext uri="{BB962C8B-B14F-4D97-AF65-F5344CB8AC3E}">
        <p14:creationId xmlns:p14="http://schemas.microsoft.com/office/powerpoint/2010/main" val="227573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idx="4294967295"/>
          </p:nvPr>
        </p:nvSpPr>
        <p:spPr>
          <a:xfrm>
            <a:off x="1981200" y="0"/>
            <a:ext cx="8229600" cy="1143000"/>
          </a:xfrm>
        </p:spPr>
        <p:txBody>
          <a:bodyPr/>
          <a:lstStyle/>
          <a:p>
            <a:pPr eaLnBrk="1" hangingPunct="1"/>
            <a:r>
              <a:rPr lang="en-US" altLang="en-US" dirty="0" smtClean="0">
                <a:solidFill>
                  <a:schemeClr val="tx1"/>
                </a:solidFill>
              </a:rPr>
              <a:t>The Assassination</a:t>
            </a:r>
          </a:p>
        </p:txBody>
      </p:sp>
      <p:sp>
        <p:nvSpPr>
          <p:cNvPr id="84995" name="Rectangle 3"/>
          <p:cNvSpPr>
            <a:spLocks noGrp="1"/>
          </p:cNvSpPr>
          <p:nvPr>
            <p:ph type="body" idx="4294967295"/>
          </p:nvPr>
        </p:nvSpPr>
        <p:spPr>
          <a:xfrm>
            <a:off x="0" y="967408"/>
            <a:ext cx="6930887" cy="4595191"/>
          </a:xfrm>
        </p:spPr>
        <p:txBody>
          <a:bodyPr>
            <a:normAutofit fontScale="92500" lnSpcReduction="10000"/>
          </a:bodyPr>
          <a:lstStyle/>
          <a:p>
            <a:pPr eaLnBrk="1" hangingPunct="1"/>
            <a:r>
              <a:rPr lang="en-US" altLang="en-US" sz="2800" u="sng" cap="none" dirty="0" smtClean="0">
                <a:latin typeface="Calibri" panose="020F0502020204030204" pitchFamily="34" charset="0"/>
              </a:rPr>
              <a:t>After the president’s speech he stood in the entrance  of a building to greet people and shake their hands.</a:t>
            </a:r>
            <a:endParaRPr lang="en-US" altLang="en-US" sz="2800" cap="none" dirty="0" smtClean="0">
              <a:latin typeface="Calibri" panose="020F0502020204030204" pitchFamily="34" charset="0"/>
            </a:endParaRPr>
          </a:p>
          <a:p>
            <a:pPr eaLnBrk="1" hangingPunct="1"/>
            <a:r>
              <a:rPr lang="en-US" altLang="en-US" sz="2800" cap="none" dirty="0" smtClean="0">
                <a:latin typeface="Calibri" panose="020F0502020204030204" pitchFamily="34" charset="0"/>
              </a:rPr>
              <a:t>People filed in two by two and narrowed down single file when they reached the president.</a:t>
            </a:r>
          </a:p>
          <a:p>
            <a:pPr eaLnBrk="1" hangingPunct="1"/>
            <a:r>
              <a:rPr lang="en-US" altLang="en-US" sz="2800" u="sng" cap="none" dirty="0" smtClean="0">
                <a:latin typeface="Calibri" panose="020F0502020204030204" pitchFamily="34" charset="0"/>
              </a:rPr>
              <a:t>A man in a plain gray suit approached the president.  Noticing that the man had his right hand wrapped </a:t>
            </a:r>
            <a:r>
              <a:rPr lang="en-US" altLang="en-US" sz="2800" u="sng" cap="none" dirty="0" smtClean="0">
                <a:latin typeface="Calibri" panose="020F0502020204030204" pitchFamily="34" charset="0"/>
              </a:rPr>
              <a:t>M</a:t>
            </a:r>
            <a:r>
              <a:rPr lang="en-US" altLang="en-US" sz="2800" u="sng" cap="none" dirty="0" smtClean="0">
                <a:latin typeface="Calibri" panose="020F0502020204030204" pitchFamily="34" charset="0"/>
              </a:rPr>
              <a:t>cKinley reached out to shake his left.</a:t>
            </a:r>
            <a:endParaRPr lang="en-US" altLang="en-US" sz="2800" u="sng" cap="none" dirty="0">
              <a:latin typeface="Calibri" panose="020F0502020204030204" pitchFamily="34"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079500"/>
            <a:ext cx="42672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43922"/>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413600" y="214294"/>
            <a:ext cx="8229600" cy="1143000"/>
          </a:xfrm>
        </p:spPr>
        <p:txBody>
          <a:bodyPr/>
          <a:lstStyle/>
          <a:p>
            <a:r>
              <a:rPr lang="en-US" altLang="en-US" dirty="0" smtClean="0">
                <a:solidFill>
                  <a:schemeClr val="tx1"/>
                </a:solidFill>
              </a:rPr>
              <a:t>Assassination</a:t>
            </a:r>
          </a:p>
        </p:txBody>
      </p:sp>
      <p:sp>
        <p:nvSpPr>
          <p:cNvPr id="86019" name="Content Placeholder 2"/>
          <p:cNvSpPr>
            <a:spLocks noGrp="1"/>
          </p:cNvSpPr>
          <p:nvPr>
            <p:ph idx="4294967295"/>
          </p:nvPr>
        </p:nvSpPr>
        <p:spPr>
          <a:xfrm>
            <a:off x="342147" y="1476563"/>
            <a:ext cx="4191000" cy="3276600"/>
          </a:xfrm>
        </p:spPr>
        <p:txBody>
          <a:bodyPr>
            <a:normAutofit fontScale="92500" lnSpcReduction="10000"/>
          </a:bodyPr>
          <a:lstStyle/>
          <a:p>
            <a:r>
              <a:rPr lang="en-US" altLang="en-US" dirty="0" smtClean="0"/>
              <a:t>The man sprang forward and fired two shots</a:t>
            </a:r>
          </a:p>
          <a:p>
            <a:endParaRPr lang="en-US" altLang="en-US" dirty="0" smtClean="0"/>
          </a:p>
          <a:p>
            <a:r>
              <a:rPr lang="en-US" altLang="en-US" dirty="0" smtClean="0"/>
              <a:t>A group of men began to beat the gunman severely.</a:t>
            </a:r>
          </a:p>
          <a:p>
            <a:endParaRPr lang="en-US" altLang="en-US" dirty="0" smtClean="0"/>
          </a:p>
          <a:p>
            <a:r>
              <a:rPr lang="en-US" altLang="en-US" dirty="0" smtClean="0"/>
              <a:t>McKinley called out “Don’t hurt him”.</a:t>
            </a:r>
          </a:p>
        </p:txBody>
      </p:sp>
      <p:pic>
        <p:nvPicPr>
          <p:cNvPr id="9218" name="Picture 2" descr="Image result for mckinley car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765" y="496654"/>
            <a:ext cx="4243479" cy="562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778549"/>
      </p:ext>
    </p:extLst>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a:xfrm>
            <a:off x="228600" y="304800"/>
            <a:ext cx="8229600" cy="1143000"/>
          </a:xfrm>
        </p:spPr>
        <p:txBody>
          <a:bodyPr/>
          <a:lstStyle/>
          <a:p>
            <a:r>
              <a:rPr lang="en-US" altLang="en-US" dirty="0" smtClean="0">
                <a:solidFill>
                  <a:schemeClr val="tx1"/>
                </a:solidFill>
              </a:rPr>
              <a:t>Leon </a:t>
            </a:r>
            <a:r>
              <a:rPr lang="en-US" altLang="en-US" dirty="0" err="1" smtClean="0">
                <a:solidFill>
                  <a:schemeClr val="tx1"/>
                </a:solidFill>
              </a:rPr>
              <a:t>Czolgosz</a:t>
            </a:r>
            <a:endParaRPr lang="en-US" altLang="en-US" dirty="0" smtClean="0">
              <a:solidFill>
                <a:schemeClr val="tx1"/>
              </a:solidFill>
            </a:endParaRPr>
          </a:p>
        </p:txBody>
      </p:sp>
      <p:sp>
        <p:nvSpPr>
          <p:cNvPr id="87043" name="Content Placeholder 2"/>
          <p:cNvSpPr>
            <a:spLocks noGrp="1"/>
          </p:cNvSpPr>
          <p:nvPr>
            <p:ph idx="4294967295"/>
          </p:nvPr>
        </p:nvSpPr>
        <p:spPr>
          <a:xfrm>
            <a:off x="224383" y="1391479"/>
            <a:ext cx="5858365" cy="3860041"/>
          </a:xfrm>
        </p:spPr>
        <p:txBody>
          <a:bodyPr>
            <a:normAutofit fontScale="85000" lnSpcReduction="20000"/>
          </a:bodyPr>
          <a:lstStyle/>
          <a:p>
            <a:r>
              <a:rPr lang="en-US" altLang="en-US" sz="2800" cap="none" dirty="0" smtClean="0">
                <a:latin typeface="Calibri" panose="020F0502020204030204" pitchFamily="34" charset="0"/>
              </a:rPr>
              <a:t>As </a:t>
            </a:r>
            <a:r>
              <a:rPr lang="en-US" altLang="en-US" sz="2800" cap="none" dirty="0" smtClean="0">
                <a:latin typeface="Calibri" panose="020F0502020204030204" pitchFamily="34" charset="0"/>
              </a:rPr>
              <a:t>M</a:t>
            </a:r>
            <a:r>
              <a:rPr lang="en-US" altLang="en-US" sz="2800" cap="none" dirty="0" smtClean="0">
                <a:latin typeface="Calibri" panose="020F0502020204030204" pitchFamily="34" charset="0"/>
              </a:rPr>
              <a:t>cKinley laid dying he told his security people to be careful how the told his wife.</a:t>
            </a:r>
          </a:p>
          <a:p>
            <a:r>
              <a:rPr lang="en-US" altLang="en-US" sz="2800" u="sng" cap="none" dirty="0" smtClean="0">
                <a:latin typeface="Calibri" panose="020F0502020204030204" pitchFamily="34" charset="0"/>
              </a:rPr>
              <a:t>The gunman was a proclaimed “anarchist”</a:t>
            </a:r>
            <a:r>
              <a:rPr lang="en-US" altLang="en-US" sz="2800" cap="none" dirty="0" smtClean="0">
                <a:latin typeface="Calibri" panose="020F0502020204030204" pitchFamily="34" charset="0"/>
              </a:rPr>
              <a:t>.</a:t>
            </a:r>
          </a:p>
          <a:p>
            <a:r>
              <a:rPr lang="en-US" altLang="en-US" sz="2800" cap="none" dirty="0" smtClean="0">
                <a:latin typeface="Calibri" panose="020F0502020204030204" pitchFamily="34" charset="0"/>
              </a:rPr>
              <a:t>Since 1894, anarchists had taken responsibility for killing the leaders of  </a:t>
            </a:r>
            <a:r>
              <a:rPr lang="en-US" altLang="en-US" sz="2800" cap="none" dirty="0">
                <a:latin typeface="Calibri" panose="020F0502020204030204" pitchFamily="34" charset="0"/>
              </a:rPr>
              <a:t>F</a:t>
            </a:r>
            <a:r>
              <a:rPr lang="en-US" altLang="en-US" sz="2800" cap="none" dirty="0" smtClean="0">
                <a:latin typeface="Calibri" panose="020F0502020204030204" pitchFamily="34" charset="0"/>
              </a:rPr>
              <a:t>rance, </a:t>
            </a:r>
            <a:r>
              <a:rPr lang="en-US" altLang="en-US" sz="2800" cap="none" dirty="0">
                <a:latin typeface="Calibri" panose="020F0502020204030204" pitchFamily="34" charset="0"/>
              </a:rPr>
              <a:t>I</a:t>
            </a:r>
            <a:r>
              <a:rPr lang="en-US" altLang="en-US" sz="2800" cap="none" dirty="0" smtClean="0">
                <a:latin typeface="Calibri" panose="020F0502020204030204" pitchFamily="34" charset="0"/>
              </a:rPr>
              <a:t>taly, and </a:t>
            </a:r>
            <a:r>
              <a:rPr lang="en-US" altLang="en-US" sz="2800" cap="none" dirty="0">
                <a:latin typeface="Calibri" panose="020F0502020204030204" pitchFamily="34" charset="0"/>
              </a:rPr>
              <a:t>A</a:t>
            </a:r>
            <a:r>
              <a:rPr lang="en-US" altLang="en-US" sz="2800" cap="none" dirty="0" smtClean="0">
                <a:latin typeface="Calibri" panose="020F0502020204030204" pitchFamily="34" charset="0"/>
              </a:rPr>
              <a:t>ustria.  Five months before </a:t>
            </a:r>
            <a:r>
              <a:rPr lang="en-US" altLang="en-US" sz="2800" cap="none" dirty="0" smtClean="0">
                <a:latin typeface="Calibri" panose="020F0502020204030204" pitchFamily="34" charset="0"/>
              </a:rPr>
              <a:t>M</a:t>
            </a:r>
            <a:r>
              <a:rPr lang="en-US" altLang="en-US" sz="2800" cap="none" dirty="0" smtClean="0">
                <a:latin typeface="Calibri" panose="020F0502020204030204" pitchFamily="34" charset="0"/>
              </a:rPr>
              <a:t>cKinley’s assassination </a:t>
            </a:r>
            <a:r>
              <a:rPr lang="en-US" altLang="en-US" sz="2800" cap="none" dirty="0">
                <a:latin typeface="Calibri" panose="020F0502020204030204" pitchFamily="34" charset="0"/>
              </a:rPr>
              <a:t>B</a:t>
            </a:r>
            <a:r>
              <a:rPr lang="en-US" altLang="en-US" sz="2800" cap="none" dirty="0" smtClean="0">
                <a:latin typeface="Calibri" panose="020F0502020204030204" pitchFamily="34" charset="0"/>
              </a:rPr>
              <a:t>ritain’s Prince of Wales narrowly escaped an anarchist’s bullet.</a:t>
            </a:r>
            <a:endParaRPr lang="en-US" altLang="en-US" sz="2800" cap="none" dirty="0">
              <a:latin typeface="Calibri" panose="020F0502020204030204" pitchFamily="34" charset="0"/>
            </a:endParaRPr>
          </a:p>
        </p:txBody>
      </p:sp>
      <p:pic>
        <p:nvPicPr>
          <p:cNvPr id="870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144" y="1550505"/>
            <a:ext cx="5083516" cy="324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931583"/>
      </p:ext>
    </p:extLst>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niles794.org/images/McKinley%20Memorial%20Can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28750"/>
            <a:ext cx="7239000" cy="5429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Rectangle 5"/>
          <p:cNvSpPr/>
          <p:nvPr/>
        </p:nvSpPr>
        <p:spPr>
          <a:xfrm>
            <a:off x="1471904" y="381001"/>
            <a:ext cx="9199954" cy="646331"/>
          </a:xfrm>
          <a:prstGeom prst="rect">
            <a:avLst/>
          </a:prstGeom>
          <a:noFill/>
        </p:spPr>
        <p:txBody>
          <a:bodyPr wrap="none">
            <a:spAutoFit/>
          </a:bodyPr>
          <a:lstStyle/>
          <a:p>
            <a:pPr algn="ctr">
              <a:defRPr/>
            </a:pPr>
            <a:r>
              <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McKinley Memorial in Canton, Ohio</a:t>
            </a:r>
          </a:p>
        </p:txBody>
      </p:sp>
    </p:spTree>
    <p:extLst>
      <p:ext uri="{BB962C8B-B14F-4D97-AF65-F5344CB8AC3E}">
        <p14:creationId xmlns:p14="http://schemas.microsoft.com/office/powerpoint/2010/main" val="745707365"/>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2"/>
          <p:cNvSpPr>
            <a:spLocks noChangeArrowheads="1" noChangeShapeType="1" noTextEdit="1"/>
          </p:cNvSpPr>
          <p:nvPr/>
        </p:nvSpPr>
        <p:spPr bwMode="auto">
          <a:xfrm>
            <a:off x="1981200" y="228600"/>
            <a:ext cx="8382000" cy="1352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THEODORE ROOSEVELT</a:t>
            </a:r>
          </a:p>
        </p:txBody>
      </p:sp>
      <p:pic>
        <p:nvPicPr>
          <p:cNvPr id="89091" name="Picture 3" descr="26897383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1752600"/>
            <a:ext cx="2525713"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34034987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286001"/>
            <a:ext cx="186372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3730630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1" y="2362200"/>
            <a:ext cx="18653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2514600" y="5715001"/>
            <a:ext cx="716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chemeClr val="bg1"/>
                </a:solidFill>
              </a:rPr>
              <a:t>The youngest American to become President of the United States.</a:t>
            </a:r>
          </a:p>
        </p:txBody>
      </p:sp>
    </p:spTree>
    <p:extLst>
      <p:ext uri="{BB962C8B-B14F-4D97-AF65-F5344CB8AC3E}">
        <p14:creationId xmlns:p14="http://schemas.microsoft.com/office/powerpoint/2010/main" val="3292234700"/>
      </p:ext>
    </p:extLst>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67748" y="0"/>
            <a:ext cx="8229600" cy="1143000"/>
          </a:xfrm>
        </p:spPr>
        <p:txBody>
          <a:bodyPr/>
          <a:lstStyle/>
          <a:p>
            <a:r>
              <a:rPr lang="en-US" altLang="en-US" dirty="0" smtClean="0"/>
              <a:t>Trustbuster</a:t>
            </a:r>
          </a:p>
        </p:txBody>
      </p:sp>
      <p:sp>
        <p:nvSpPr>
          <p:cNvPr id="90115" name="Rectangle 3"/>
          <p:cNvSpPr>
            <a:spLocks noGrp="1" noChangeArrowheads="1"/>
          </p:cNvSpPr>
          <p:nvPr>
            <p:ph type="body" idx="4294967295"/>
          </p:nvPr>
        </p:nvSpPr>
        <p:spPr>
          <a:xfrm>
            <a:off x="3329609" y="907774"/>
            <a:ext cx="3505200" cy="4876800"/>
          </a:xfrm>
          <a:prstGeom prst="rect">
            <a:avLst/>
          </a:prstGeom>
        </p:spPr>
        <p:txBody>
          <a:bodyPr/>
          <a:lstStyle/>
          <a:p>
            <a:r>
              <a:rPr lang="en-US" altLang="en-US" sz="2400" dirty="0"/>
              <a:t>Theodore Roosevelt was a known trustbuster.  </a:t>
            </a:r>
            <a:r>
              <a:rPr lang="en-US" altLang="en-US" sz="2400" u="sng" dirty="0"/>
              <a:t>He went after large corporations and broke up monopolies</a:t>
            </a:r>
            <a:r>
              <a:rPr lang="en-US" altLang="en-US" u="sng" dirty="0" smtClean="0"/>
              <a:t>.</a:t>
            </a:r>
          </a:p>
        </p:txBody>
      </p:sp>
      <p:pic>
        <p:nvPicPr>
          <p:cNvPr id="90116" name="Picture 5" descr="1904_No_Molly-Coddling_Here-Scar_NY_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705" y="228600"/>
            <a:ext cx="49895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Trust-B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78" y="1474304"/>
            <a:ext cx="2605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2782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48247" y="0"/>
            <a:ext cx="10396882" cy="1151965"/>
          </a:xfrm>
        </p:spPr>
        <p:txBody>
          <a:bodyPr/>
          <a:lstStyle/>
          <a:p>
            <a:r>
              <a:rPr lang="en-US" altLang="en-US" dirty="0" smtClean="0"/>
              <a:t>Roosevelt at Lincoln’s Funeral</a:t>
            </a:r>
          </a:p>
        </p:txBody>
      </p:sp>
      <p:pic>
        <p:nvPicPr>
          <p:cNvPr id="91139" name="Picture 5" descr="22UP-Teddy-videoSixteenByNine1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73" y="885826"/>
            <a:ext cx="1000125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45739"/>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23455" y="0"/>
            <a:ext cx="10396882" cy="1151965"/>
          </a:xfrm>
        </p:spPr>
        <p:txBody>
          <a:bodyPr/>
          <a:lstStyle/>
          <a:p>
            <a:r>
              <a:rPr lang="en-US" altLang="en-US" dirty="0" smtClean="0"/>
              <a:t>SQUARE DEAL</a:t>
            </a:r>
          </a:p>
        </p:txBody>
      </p:sp>
      <p:sp>
        <p:nvSpPr>
          <p:cNvPr id="92163" name="Rectangle 3"/>
          <p:cNvSpPr>
            <a:spLocks noGrp="1" noChangeArrowheads="1"/>
          </p:cNvSpPr>
          <p:nvPr>
            <p:ph type="body" idx="4294967295"/>
          </p:nvPr>
        </p:nvSpPr>
        <p:spPr>
          <a:xfrm>
            <a:off x="432955" y="1049482"/>
            <a:ext cx="5365172" cy="4876800"/>
          </a:xfrm>
          <a:prstGeom prst="rect">
            <a:avLst/>
          </a:prstGeom>
        </p:spPr>
        <p:txBody>
          <a:bodyPr/>
          <a:lstStyle/>
          <a:p>
            <a:r>
              <a:rPr lang="en-US" altLang="en-US" sz="2400" cap="none" dirty="0" smtClean="0">
                <a:latin typeface="Calibri" panose="020F0502020204030204" pitchFamily="34" charset="0"/>
              </a:rPr>
              <a:t>The </a:t>
            </a:r>
            <a:r>
              <a:rPr lang="en-US" altLang="en-US" sz="2400" b="1" cap="none" dirty="0">
                <a:latin typeface="Calibri" panose="020F0502020204030204" pitchFamily="34" charset="0"/>
              </a:rPr>
              <a:t>S</a:t>
            </a:r>
            <a:r>
              <a:rPr lang="en-US" altLang="en-US" sz="2400" b="1" cap="none" dirty="0" smtClean="0">
                <a:latin typeface="Calibri" panose="020F0502020204030204" pitchFamily="34" charset="0"/>
              </a:rPr>
              <a:t>quare </a:t>
            </a:r>
            <a:r>
              <a:rPr lang="en-US" altLang="en-US" sz="2400" b="1" cap="none" dirty="0">
                <a:latin typeface="Calibri" panose="020F0502020204030204" pitchFamily="34" charset="0"/>
              </a:rPr>
              <a:t>D</a:t>
            </a:r>
            <a:r>
              <a:rPr lang="en-US" altLang="en-US" sz="2400" b="1" cap="none" dirty="0" smtClean="0">
                <a:latin typeface="Calibri" panose="020F0502020204030204" pitchFamily="34" charset="0"/>
              </a:rPr>
              <a:t>eal</a:t>
            </a:r>
            <a:r>
              <a:rPr lang="en-US" altLang="en-US" sz="2400" cap="none" dirty="0" smtClean="0">
                <a:latin typeface="Calibri" panose="020F0502020204030204" pitchFamily="34" charset="0"/>
              </a:rPr>
              <a:t> was </a:t>
            </a:r>
            <a:r>
              <a:rPr lang="en-US" altLang="en-US" sz="2400" u="sng" cap="none" dirty="0" smtClean="0">
                <a:latin typeface="Calibri" panose="020F0502020204030204" pitchFamily="34" charset="0"/>
              </a:rPr>
              <a:t>president </a:t>
            </a:r>
            <a:r>
              <a:rPr lang="en-US" altLang="en-US" sz="2400" u="sng" cap="none" dirty="0">
                <a:latin typeface="Calibri" panose="020F0502020204030204" pitchFamily="34" charset="0"/>
              </a:rPr>
              <a:t>T</a:t>
            </a:r>
            <a:r>
              <a:rPr lang="en-US" altLang="en-US" sz="2400" u="sng" cap="none" dirty="0" smtClean="0">
                <a:latin typeface="Calibri" panose="020F0502020204030204" pitchFamily="34" charset="0"/>
              </a:rPr>
              <a:t>heodore </a:t>
            </a:r>
            <a:r>
              <a:rPr lang="en-US" altLang="en-US" sz="2400" u="sng" cap="none" dirty="0">
                <a:latin typeface="Calibri" panose="020F0502020204030204" pitchFamily="34" charset="0"/>
              </a:rPr>
              <a:t>R</a:t>
            </a:r>
            <a:r>
              <a:rPr lang="en-US" altLang="en-US" sz="2400" u="sng" cap="none" dirty="0" smtClean="0">
                <a:latin typeface="Calibri" panose="020F0502020204030204" pitchFamily="34" charset="0"/>
              </a:rPr>
              <a:t>oosevelt's domestic program formed upon three basic ideas: conservation of natural resources, control of corporations, and consumer protection. </a:t>
            </a:r>
          </a:p>
          <a:p>
            <a:r>
              <a:rPr lang="en-US" altLang="en-US" sz="2400" cap="none" dirty="0" smtClean="0">
                <a:latin typeface="Calibri" panose="020F0502020204030204" pitchFamily="34" charset="0"/>
              </a:rPr>
              <a:t>These three demands are often referred to as the </a:t>
            </a:r>
            <a:r>
              <a:rPr lang="en-US" altLang="en-US" sz="2400" u="sng" cap="none" dirty="0" smtClean="0">
                <a:latin typeface="Calibri" panose="020F0502020204030204" pitchFamily="34" charset="0"/>
              </a:rPr>
              <a:t>“Three </a:t>
            </a:r>
            <a:r>
              <a:rPr lang="en-US" altLang="en-US" sz="2400" u="sng" cap="none" dirty="0">
                <a:latin typeface="Calibri" panose="020F0502020204030204" pitchFamily="34" charset="0"/>
              </a:rPr>
              <a:t>C</a:t>
            </a:r>
            <a:r>
              <a:rPr lang="en-US" altLang="en-US" sz="2400" u="sng" cap="none" dirty="0" smtClean="0">
                <a:latin typeface="Calibri" panose="020F0502020204030204" pitchFamily="34" charset="0"/>
              </a:rPr>
              <a:t>'s"</a:t>
            </a:r>
            <a:r>
              <a:rPr lang="en-US" altLang="en-US" sz="2400" cap="none" dirty="0" smtClean="0">
                <a:latin typeface="Calibri" panose="020F0502020204030204" pitchFamily="34" charset="0"/>
              </a:rPr>
              <a:t> of </a:t>
            </a:r>
            <a:r>
              <a:rPr lang="en-US" altLang="en-US" sz="2400" cap="none" dirty="0">
                <a:latin typeface="Calibri" panose="020F0502020204030204" pitchFamily="34" charset="0"/>
              </a:rPr>
              <a:t>R</a:t>
            </a:r>
            <a:r>
              <a:rPr lang="en-US" altLang="en-US" sz="2400" cap="none" dirty="0" smtClean="0">
                <a:latin typeface="Calibri" panose="020F0502020204030204" pitchFamily="34" charset="0"/>
              </a:rPr>
              <a:t>oosevelt's Square </a:t>
            </a:r>
            <a:r>
              <a:rPr lang="en-US" altLang="en-US" sz="2400" cap="none" dirty="0">
                <a:latin typeface="Calibri" panose="020F0502020204030204" pitchFamily="34" charset="0"/>
              </a:rPr>
              <a:t>D</a:t>
            </a:r>
            <a:r>
              <a:rPr lang="en-US" altLang="en-US" sz="2400" cap="none" dirty="0" smtClean="0">
                <a:latin typeface="Calibri" panose="020F0502020204030204" pitchFamily="34" charset="0"/>
              </a:rPr>
              <a:t>eal. </a:t>
            </a:r>
            <a:endParaRPr lang="en-US" altLang="en-US" sz="2400" cap="none" dirty="0">
              <a:latin typeface="Calibri" panose="020F0502020204030204" pitchFamily="34" charset="0"/>
            </a:endParaRPr>
          </a:p>
        </p:txBody>
      </p:sp>
      <p:pic>
        <p:nvPicPr>
          <p:cNvPr id="92164" name="Picture 5" descr="square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579" y="685799"/>
            <a:ext cx="4657258" cy="454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570067"/>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556591" y="0"/>
            <a:ext cx="10396882" cy="1151965"/>
          </a:xfrm>
        </p:spPr>
        <p:txBody>
          <a:bodyPr/>
          <a:lstStyle/>
          <a:p>
            <a:r>
              <a:rPr lang="en-US" altLang="en-US" sz="4000" dirty="0" smtClean="0"/>
              <a:t>SQUARE DEAL FOR WORKERS</a:t>
            </a:r>
          </a:p>
        </p:txBody>
      </p:sp>
      <p:sp>
        <p:nvSpPr>
          <p:cNvPr id="94211" name="Rectangle 3"/>
          <p:cNvSpPr>
            <a:spLocks noGrp="1" noChangeArrowheads="1"/>
          </p:cNvSpPr>
          <p:nvPr>
            <p:ph type="body" idx="4294967295"/>
          </p:nvPr>
        </p:nvSpPr>
        <p:spPr>
          <a:xfrm>
            <a:off x="0" y="1046922"/>
            <a:ext cx="5420139" cy="5125278"/>
          </a:xfrm>
          <a:prstGeom prst="rect">
            <a:avLst/>
          </a:prstGeom>
        </p:spPr>
        <p:txBody>
          <a:bodyPr/>
          <a:lstStyle/>
          <a:p>
            <a:pPr>
              <a:lnSpc>
                <a:spcPct val="90000"/>
              </a:lnSpc>
            </a:pPr>
            <a:r>
              <a:rPr lang="en-US" altLang="en-US" sz="2800" cap="none" dirty="0" smtClean="0">
                <a:latin typeface="Calibri" panose="020F0502020204030204" pitchFamily="34" charset="0"/>
              </a:rPr>
              <a:t>Roosevelt believed that in order to ensure continued national prosperity, </a:t>
            </a:r>
            <a:r>
              <a:rPr lang="en-US" altLang="en-US" sz="2800" u="sng" cap="none" dirty="0" smtClean="0">
                <a:latin typeface="Calibri" panose="020F0502020204030204" pitchFamily="34" charset="0"/>
              </a:rPr>
              <a:t>both property owners and the laboring classes must share in the wealth produced.</a:t>
            </a:r>
            <a:r>
              <a:rPr lang="en-US" altLang="en-US" sz="2800" cap="none" dirty="0" smtClean="0">
                <a:latin typeface="Calibri" panose="020F0502020204030204" pitchFamily="34" charset="0"/>
              </a:rPr>
              <a:t> </a:t>
            </a:r>
          </a:p>
          <a:p>
            <a:pPr>
              <a:lnSpc>
                <a:spcPct val="90000"/>
              </a:lnSpc>
            </a:pPr>
            <a:r>
              <a:rPr lang="en-US" altLang="en-US" sz="2800" cap="none" dirty="0" smtClean="0">
                <a:latin typeface="Calibri" panose="020F0502020204030204" pitchFamily="34" charset="0"/>
              </a:rPr>
              <a:t>To maintain this balance, labor and capital must remain on an equal footing and subject to the same laws.</a:t>
            </a:r>
            <a:endParaRPr lang="en-US" altLang="en-US" sz="2800" cap="none" dirty="0" smtClean="0">
              <a:latin typeface="Calibri" panose="020F0502020204030204" pitchFamily="34" charset="0"/>
            </a:endParaRPr>
          </a:p>
        </p:txBody>
      </p:sp>
      <p:pic>
        <p:nvPicPr>
          <p:cNvPr id="94212" name="Picture 5" descr="135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132" y="868018"/>
            <a:ext cx="4857751"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82534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32521" y="0"/>
            <a:ext cx="10972800" cy="1143000"/>
          </a:xfrm>
        </p:spPr>
        <p:txBody>
          <a:bodyPr/>
          <a:lstStyle/>
          <a:p>
            <a:r>
              <a:rPr lang="en-US" altLang="en-US" dirty="0" smtClean="0"/>
              <a:t>The Jungle:  Upton Sinclair</a:t>
            </a:r>
          </a:p>
        </p:txBody>
      </p:sp>
      <p:sp>
        <p:nvSpPr>
          <p:cNvPr id="77827" name="Rectangle 3"/>
          <p:cNvSpPr>
            <a:spLocks noGrp="1" noChangeArrowheads="1"/>
          </p:cNvSpPr>
          <p:nvPr>
            <p:ph type="body" idx="4294967295"/>
          </p:nvPr>
        </p:nvSpPr>
        <p:spPr>
          <a:xfrm>
            <a:off x="609600" y="1066801"/>
            <a:ext cx="6732104" cy="3969025"/>
          </a:xfrm>
        </p:spPr>
        <p:txBody>
          <a:bodyPr>
            <a:normAutofit lnSpcReduction="10000"/>
          </a:bodyPr>
          <a:lstStyle/>
          <a:p>
            <a:pPr>
              <a:buFontTx/>
              <a:buNone/>
            </a:pPr>
            <a:r>
              <a:rPr lang="en-US" altLang="en-US" sz="2400" b="1" cap="none" dirty="0" smtClean="0">
                <a:latin typeface="Calibri" panose="020F0502020204030204" pitchFamily="34" charset="0"/>
              </a:rPr>
              <a:t>Muckraker</a:t>
            </a:r>
            <a:r>
              <a:rPr lang="en-US" altLang="en-US" sz="2400" cap="none" dirty="0" smtClean="0">
                <a:latin typeface="Calibri" panose="020F0502020204030204" pitchFamily="34" charset="0"/>
              </a:rPr>
              <a:t>: journalist who digs up the dirt on a topic and brings it to everyone’s attention.</a:t>
            </a:r>
          </a:p>
          <a:p>
            <a:r>
              <a:rPr lang="en-US" altLang="en-US" sz="2400" u="sng" cap="none" dirty="0" smtClean="0">
                <a:latin typeface="Calibri" panose="020F0502020204030204" pitchFamily="34" charset="0"/>
              </a:rPr>
              <a:t>Nothing brought more attention to the problems of consumers than the book “the jungle”.</a:t>
            </a:r>
          </a:p>
          <a:p>
            <a:r>
              <a:rPr lang="en-US" altLang="en-US" sz="2400" cap="none" dirty="0" smtClean="0">
                <a:latin typeface="Calibri" panose="020F0502020204030204" pitchFamily="34" charset="0"/>
              </a:rPr>
              <a:t>When </a:t>
            </a:r>
            <a:r>
              <a:rPr lang="en-US" altLang="en-US" sz="2400" u="sng" cap="none" dirty="0">
                <a:latin typeface="Calibri" panose="020F0502020204030204" pitchFamily="34" charset="0"/>
              </a:rPr>
              <a:t>T</a:t>
            </a:r>
            <a:r>
              <a:rPr lang="en-US" altLang="en-US" sz="2400" u="sng" cap="none" dirty="0" smtClean="0">
                <a:latin typeface="Calibri" panose="020F0502020204030204" pitchFamily="34" charset="0"/>
              </a:rPr>
              <a:t>heodore </a:t>
            </a:r>
            <a:r>
              <a:rPr lang="en-US" altLang="en-US" sz="2400" u="sng" cap="none" dirty="0">
                <a:latin typeface="Calibri" panose="020F0502020204030204" pitchFamily="34" charset="0"/>
              </a:rPr>
              <a:t>R</a:t>
            </a:r>
            <a:r>
              <a:rPr lang="en-US" altLang="en-US" sz="2400" u="sng" cap="none" dirty="0" smtClean="0">
                <a:latin typeface="Calibri" panose="020F0502020204030204" pitchFamily="34" charset="0"/>
              </a:rPr>
              <a:t>oosevelt read the book he was outraged</a:t>
            </a:r>
            <a:r>
              <a:rPr lang="en-US" altLang="en-US" sz="2400" cap="none" dirty="0" smtClean="0">
                <a:latin typeface="Calibri" panose="020F0502020204030204" pitchFamily="34" charset="0"/>
              </a:rPr>
              <a:t> and pledged to do something about it.</a:t>
            </a:r>
          </a:p>
          <a:p>
            <a:r>
              <a:rPr lang="en-US" altLang="en-US" sz="2400" cap="none" dirty="0" smtClean="0">
                <a:latin typeface="Calibri" panose="020F0502020204030204" pitchFamily="34" charset="0"/>
              </a:rPr>
              <a:t>He </a:t>
            </a:r>
            <a:r>
              <a:rPr lang="en-US" altLang="en-US" sz="2400" u="sng" cap="none" dirty="0" smtClean="0">
                <a:latin typeface="Calibri" panose="020F0502020204030204" pitchFamily="34" charset="0"/>
              </a:rPr>
              <a:t>appointed a commission to investigate the plants and later recommended federal regulations.</a:t>
            </a:r>
            <a:endParaRPr lang="en-US" altLang="en-US" sz="2400" u="sng" cap="none" dirty="0" smtClean="0">
              <a:latin typeface="Calibri" panose="020F0502020204030204" pitchFamily="34" charset="0"/>
            </a:endParaRPr>
          </a:p>
        </p:txBody>
      </p:sp>
      <p:pic>
        <p:nvPicPr>
          <p:cNvPr id="77828" name="Picture 5" descr="upton-sincl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556" y="1033670"/>
            <a:ext cx="2897809" cy="417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87092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14300"/>
            <a:ext cx="10396882" cy="1151965"/>
          </a:xfrm>
        </p:spPr>
        <p:txBody>
          <a:bodyPr/>
          <a:lstStyle/>
          <a:p>
            <a:r>
              <a:rPr lang="en-US" dirty="0" smtClean="0"/>
              <a:t>ford</a:t>
            </a:r>
            <a:endParaRPr lang="en-US" dirty="0"/>
          </a:p>
        </p:txBody>
      </p:sp>
      <p:sp>
        <p:nvSpPr>
          <p:cNvPr id="3" name="Content Placeholder 2"/>
          <p:cNvSpPr>
            <a:spLocks noGrp="1"/>
          </p:cNvSpPr>
          <p:nvPr>
            <p:ph sz="quarter" idx="13"/>
          </p:nvPr>
        </p:nvSpPr>
        <p:spPr>
          <a:xfrm>
            <a:off x="685801" y="1174173"/>
            <a:ext cx="5174672" cy="4530437"/>
          </a:xfrm>
        </p:spPr>
        <p:txBody>
          <a:bodyPr/>
          <a:lstStyle/>
          <a:p>
            <a:pPr marL="0" indent="0" eaLnBrk="0" fontAlgn="base" hangingPunct="0">
              <a:lnSpc>
                <a:spcPct val="100000"/>
              </a:lnSpc>
              <a:spcBef>
                <a:spcPct val="20000"/>
              </a:spcBef>
              <a:spcAft>
                <a:spcPct val="0"/>
              </a:spcAft>
              <a:buClr>
                <a:schemeClr val="tx1"/>
              </a:buClr>
              <a:buSzPts val="2700"/>
              <a:buFont typeface="Wingdings" pitchFamily="2" charset="2"/>
              <a:buChar char="v"/>
            </a:pPr>
            <a:r>
              <a:rPr lang="en-US" altLang="en-US" sz="2400" u="sng" cap="none" dirty="0">
                <a:latin typeface="Calibri" pitchFamily="34" charset="0"/>
              </a:rPr>
              <a:t>The rapid adoption of industrial mass production</a:t>
            </a:r>
            <a:r>
              <a:rPr lang="en-US" altLang="en-US" sz="2400" cap="none" dirty="0">
                <a:latin typeface="Calibri" pitchFamily="34" charset="0"/>
              </a:rPr>
              <a:t> in America in the 1920’s arose from the need to produce a vast quantity of products to </a:t>
            </a:r>
            <a:r>
              <a:rPr lang="en-US" altLang="en-US" sz="2400" u="sng" cap="none" dirty="0">
                <a:latin typeface="Calibri" pitchFamily="34" charset="0"/>
              </a:rPr>
              <a:t>meet the nation’s material needs</a:t>
            </a:r>
            <a:r>
              <a:rPr lang="en-US" altLang="en-US" sz="2400" cap="none" dirty="0">
                <a:latin typeface="Calibri" pitchFamily="34" charset="0"/>
              </a:rPr>
              <a:t>.</a:t>
            </a:r>
          </a:p>
          <a:p>
            <a:pPr marL="0" indent="0" eaLnBrk="0" fontAlgn="base" hangingPunct="0">
              <a:lnSpc>
                <a:spcPct val="100000"/>
              </a:lnSpc>
              <a:spcBef>
                <a:spcPct val="20000"/>
              </a:spcBef>
              <a:spcAft>
                <a:spcPct val="0"/>
              </a:spcAft>
              <a:buClrTx/>
              <a:buSzTx/>
              <a:buNone/>
            </a:pPr>
            <a:endParaRPr lang="en-US" altLang="en-US" sz="2400" cap="none" dirty="0">
              <a:latin typeface="Calibri" pitchFamily="34" charset="0"/>
            </a:endParaRPr>
          </a:p>
          <a:p>
            <a:pPr marL="0" indent="0" eaLnBrk="0" fontAlgn="base" hangingPunct="0">
              <a:lnSpc>
                <a:spcPct val="100000"/>
              </a:lnSpc>
              <a:spcBef>
                <a:spcPct val="20000"/>
              </a:spcBef>
              <a:spcAft>
                <a:spcPct val="0"/>
              </a:spcAft>
              <a:buClr>
                <a:schemeClr val="tx1"/>
              </a:buClr>
              <a:buSzPts val="2700"/>
              <a:buFont typeface="Wingdings" pitchFamily="2" charset="2"/>
              <a:buChar char="v"/>
            </a:pPr>
            <a:r>
              <a:rPr lang="en-US" altLang="en-US" sz="2400" u="sng" cap="none" dirty="0">
                <a:latin typeface="Calibri" pitchFamily="34" charset="0"/>
              </a:rPr>
              <a:t>He wanted to increase production and speed, perfect the idea of interchangeable parts, and divide labor among workers.</a:t>
            </a:r>
          </a:p>
          <a:p>
            <a:pPr marL="0" indent="0" eaLnBrk="0" fontAlgn="base" hangingPunct="0">
              <a:lnSpc>
                <a:spcPct val="100000"/>
              </a:lnSpc>
              <a:spcBef>
                <a:spcPct val="20000"/>
              </a:spcBef>
              <a:spcAft>
                <a:spcPct val="0"/>
              </a:spcAft>
              <a:buClrTx/>
              <a:buSzTx/>
              <a:buNone/>
            </a:pPr>
            <a:endParaRPr lang="en-US" altLang="en-US" cap="none" dirty="0">
              <a:latin typeface="Calibri" pitchFamily="34" charset="0"/>
            </a:endParaRPr>
          </a:p>
          <a:p>
            <a:endParaRPr lang="en-US"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8586356" y="114300"/>
            <a:ext cx="2988371" cy="3380510"/>
          </a:xfrm>
          <a:prstGeom prst="rect">
            <a:avLst/>
          </a:prstGeom>
          <a:noFill/>
        </p:spPr>
      </p:pic>
      <p:pic>
        <p:nvPicPr>
          <p:cNvPr id="5" name="Picture 2" descr="View Image">
            <a:hlinkClick r:id="rId4"/>
          </p:cNvPr>
          <p:cNvPicPr>
            <a:picLocks noChangeAspect="1" noChangeArrowheads="1"/>
          </p:cNvPicPr>
          <p:nvPr/>
        </p:nvPicPr>
        <p:blipFill>
          <a:blip r:embed="rId5" cstate="print"/>
          <a:srcRect/>
          <a:stretch>
            <a:fillRect/>
          </a:stretch>
        </p:blipFill>
        <p:spPr bwMode="auto">
          <a:xfrm>
            <a:off x="6951138" y="3030682"/>
            <a:ext cx="2708945" cy="2362200"/>
          </a:xfrm>
          <a:prstGeom prst="rect">
            <a:avLst/>
          </a:prstGeom>
          <a:noFill/>
        </p:spPr>
      </p:pic>
    </p:spTree>
    <p:extLst>
      <p:ext uri="{BB962C8B-B14F-4D97-AF65-F5344CB8AC3E}">
        <p14:creationId xmlns:p14="http://schemas.microsoft.com/office/powerpoint/2010/main" val="16138544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434010" y="0"/>
            <a:ext cx="10396882" cy="1151965"/>
          </a:xfrm>
        </p:spPr>
        <p:txBody>
          <a:bodyPr/>
          <a:lstStyle/>
          <a:p>
            <a:r>
              <a:rPr lang="en-US" altLang="en-US" dirty="0" smtClean="0"/>
              <a:t>Pure Food and Drug Act- 1906</a:t>
            </a:r>
          </a:p>
        </p:txBody>
      </p:sp>
      <p:sp>
        <p:nvSpPr>
          <p:cNvPr id="78851" name="Rectangle 3"/>
          <p:cNvSpPr>
            <a:spLocks noGrp="1" noChangeArrowheads="1"/>
          </p:cNvSpPr>
          <p:nvPr>
            <p:ph type="body" idx="4294967295"/>
          </p:nvPr>
        </p:nvSpPr>
        <p:spPr>
          <a:xfrm>
            <a:off x="216452" y="674687"/>
            <a:ext cx="7823200" cy="4906963"/>
          </a:xfrm>
        </p:spPr>
        <p:txBody>
          <a:bodyPr>
            <a:normAutofit/>
          </a:bodyPr>
          <a:lstStyle/>
          <a:p>
            <a:r>
              <a:rPr lang="en-US" altLang="en-US" sz="2800" u="sng" cap="none" dirty="0" smtClean="0">
                <a:latin typeface="Calibri" panose="020F0502020204030204" pitchFamily="34" charset="0"/>
              </a:rPr>
              <a:t>This federal law provided federal inspection of meat products, and forbade the manufacture, sale, or transportation, of adulterated food products or poisonous patent medicines. </a:t>
            </a:r>
          </a:p>
          <a:p>
            <a:r>
              <a:rPr lang="en-US" altLang="en-US" sz="2800" cap="none" dirty="0" smtClean="0">
                <a:latin typeface="Calibri" panose="020F0502020204030204" pitchFamily="34" charset="0"/>
              </a:rPr>
              <a:t>The law made sure </a:t>
            </a:r>
            <a:r>
              <a:rPr lang="en-US" altLang="en-US" sz="2800" u="sng" cap="none" dirty="0" smtClean="0">
                <a:latin typeface="Calibri" panose="020F0502020204030204" pitchFamily="34" charset="0"/>
              </a:rPr>
              <a:t>products were labeled correctly.</a:t>
            </a:r>
          </a:p>
          <a:p>
            <a:r>
              <a:rPr lang="en-US" altLang="en-US" sz="2800" cap="none" dirty="0" smtClean="0">
                <a:latin typeface="Calibri" panose="020F0502020204030204" pitchFamily="34" charset="0"/>
              </a:rPr>
              <a:t>Products could contain anything as long as it was labeled correctly.</a:t>
            </a:r>
            <a:endParaRPr lang="en-US" altLang="en-US" sz="2800" cap="none" dirty="0" smtClean="0">
              <a:latin typeface="Calibri" panose="020F0502020204030204" pitchFamily="34" charset="0"/>
            </a:endParaRPr>
          </a:p>
        </p:txBody>
      </p:sp>
      <p:pic>
        <p:nvPicPr>
          <p:cNvPr id="78852"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1685" y="2209800"/>
            <a:ext cx="3380316"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060162"/>
      </p:ext>
    </p:extLst>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8" descr="cocain-toothache-drops-flickr-dklimke-thumb"/>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84312" y="315705"/>
            <a:ext cx="7540487" cy="5189538"/>
          </a:xfrm>
        </p:spPr>
      </p:pic>
      <p:pic>
        <p:nvPicPr>
          <p:cNvPr id="1026" name="Picture 2" descr="http://1.bp.blogspot.com/-i4NjZCXwtOc/Tz0Elk3naaI/AAAAAAAACnQ/Mhw9jl1Qqaw/s1600/coca-cola-advertisement-7212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3627" y="513867"/>
            <a:ext cx="3667125" cy="47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57612"/>
      </p:ext>
    </p:extLst>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011582" y="0"/>
            <a:ext cx="10972800" cy="1143000"/>
          </a:xfrm>
        </p:spPr>
        <p:txBody>
          <a:bodyPr/>
          <a:lstStyle/>
          <a:p>
            <a:r>
              <a:rPr lang="en-US" altLang="en-US" dirty="0" smtClean="0"/>
              <a:t>William Taft</a:t>
            </a:r>
          </a:p>
        </p:txBody>
      </p:sp>
      <p:sp>
        <p:nvSpPr>
          <p:cNvPr id="96259" name="Content Placeholder 2"/>
          <p:cNvSpPr>
            <a:spLocks noGrp="1"/>
          </p:cNvSpPr>
          <p:nvPr>
            <p:ph idx="4294967295"/>
          </p:nvPr>
        </p:nvSpPr>
        <p:spPr>
          <a:xfrm>
            <a:off x="406400" y="990601"/>
            <a:ext cx="5994400" cy="4525963"/>
          </a:xfrm>
          <a:prstGeom prst="rect">
            <a:avLst/>
          </a:prstGeom>
        </p:spPr>
        <p:txBody>
          <a:bodyPr/>
          <a:lstStyle/>
          <a:p>
            <a:r>
              <a:rPr lang="en-US" altLang="en-US" sz="2400" u="sng" cap="none" dirty="0" smtClean="0">
                <a:latin typeface="Calibri" panose="020F0502020204030204" pitchFamily="34" charset="0"/>
              </a:rPr>
              <a:t>Taft was less likely to speak critically of big business than </a:t>
            </a:r>
            <a:r>
              <a:rPr lang="en-US" altLang="en-US" sz="2400" u="sng" cap="none" dirty="0">
                <a:latin typeface="Calibri" panose="020F0502020204030204" pitchFamily="34" charset="0"/>
              </a:rPr>
              <a:t>R</a:t>
            </a:r>
            <a:r>
              <a:rPr lang="en-US" altLang="en-US" sz="2400" u="sng" cap="none" dirty="0" smtClean="0">
                <a:latin typeface="Calibri" panose="020F0502020204030204" pitchFamily="34" charset="0"/>
              </a:rPr>
              <a:t>oosevelt. </a:t>
            </a:r>
          </a:p>
          <a:p>
            <a:r>
              <a:rPr lang="en-US" altLang="en-US" sz="2400" cap="none" dirty="0" smtClean="0">
                <a:latin typeface="Calibri" panose="020F0502020204030204" pitchFamily="34" charset="0"/>
              </a:rPr>
              <a:t>Nevertheless, his rule-of-law orientation </a:t>
            </a:r>
            <a:r>
              <a:rPr lang="en-US" altLang="en-US" sz="2400" u="sng" cap="none" dirty="0" smtClean="0">
                <a:latin typeface="Calibri" panose="020F0502020204030204" pitchFamily="34" charset="0"/>
              </a:rPr>
              <a:t>resulted in the filing of 90 antitrust suits during his administration</a:t>
            </a:r>
            <a:r>
              <a:rPr lang="en-US" altLang="en-US" sz="2400" cap="none" dirty="0" smtClean="0">
                <a:latin typeface="Calibri" panose="020F0502020204030204" pitchFamily="34" charset="0"/>
              </a:rPr>
              <a:t>, compared to 54 such suits by </a:t>
            </a:r>
            <a:r>
              <a:rPr lang="en-US" altLang="en-US" sz="2400" cap="none" dirty="0">
                <a:latin typeface="Calibri" panose="020F0502020204030204" pitchFamily="34" charset="0"/>
              </a:rPr>
              <a:t>R</a:t>
            </a:r>
            <a:r>
              <a:rPr lang="en-US" altLang="en-US" sz="2400" cap="none" dirty="0" smtClean="0">
                <a:latin typeface="Calibri" panose="020F0502020204030204" pitchFamily="34" charset="0"/>
              </a:rPr>
              <a:t>oosevelt's two-term justice department. </a:t>
            </a:r>
          </a:p>
          <a:p>
            <a:r>
              <a:rPr lang="en-US" altLang="en-US" sz="2400" u="sng" cap="none" dirty="0" smtClean="0">
                <a:latin typeface="Calibri" panose="020F0502020204030204" pitchFamily="34" charset="0"/>
              </a:rPr>
              <a:t>Taft's efforts included one suit against the country's largest corporation, </a:t>
            </a:r>
            <a:r>
              <a:rPr lang="en-US" altLang="en-US" sz="2400" u="sng" cap="none" dirty="0">
                <a:latin typeface="Calibri" panose="020F0502020204030204" pitchFamily="34" charset="0"/>
              </a:rPr>
              <a:t>U</a:t>
            </a:r>
            <a:r>
              <a:rPr lang="en-US" altLang="en-US" sz="2400" u="sng" cap="none" dirty="0" smtClean="0">
                <a:latin typeface="Calibri" panose="020F0502020204030204" pitchFamily="34" charset="0"/>
              </a:rPr>
              <a:t>.S. Steel. </a:t>
            </a:r>
            <a:endParaRPr lang="en-US" altLang="en-US" sz="2400" u="sng" cap="none" dirty="0" smtClean="0">
              <a:latin typeface="Calibri" panose="020F0502020204030204" pitchFamily="34" charset="0"/>
            </a:endParaRPr>
          </a:p>
        </p:txBody>
      </p:sp>
      <p:pic>
        <p:nvPicPr>
          <p:cNvPr id="96260" name="Picture 5" descr="19080620c_Taft_Nominated_In_Chicago-Harding-Brooklyn_Ea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1" y="838200"/>
            <a:ext cx="52959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831460"/>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95096" y="0"/>
            <a:ext cx="10396882" cy="1151965"/>
          </a:xfrm>
        </p:spPr>
        <p:txBody>
          <a:bodyPr/>
          <a:lstStyle/>
          <a:p>
            <a:r>
              <a:rPr lang="en-US" altLang="en-US" dirty="0" smtClean="0"/>
              <a:t>Taft’s Bathtub</a:t>
            </a:r>
          </a:p>
        </p:txBody>
      </p:sp>
      <p:pic>
        <p:nvPicPr>
          <p:cNvPr id="97283" name="Picture 2" descr="http://www.calbuzz.com/wp-content/uploads/william-taft-tub-300x2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008" y="768626"/>
            <a:ext cx="4942970" cy="42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images.randomhouse.com/cover/9780763663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975269"/>
            <a:ext cx="3767067" cy="424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95003"/>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14" y="195470"/>
            <a:ext cx="10396882" cy="1151965"/>
          </a:xfrm>
        </p:spPr>
        <p:txBody>
          <a:bodyPr/>
          <a:lstStyle/>
          <a:p>
            <a:r>
              <a:rPr lang="en-US" dirty="0" smtClean="0"/>
              <a:t>Woodrow Wilson</a:t>
            </a:r>
            <a:endParaRPr lang="en-US" dirty="0"/>
          </a:p>
        </p:txBody>
      </p:sp>
      <p:sp>
        <p:nvSpPr>
          <p:cNvPr id="3" name="Content Placeholder 2"/>
          <p:cNvSpPr>
            <a:spLocks noGrp="1"/>
          </p:cNvSpPr>
          <p:nvPr>
            <p:ph sz="quarter" idx="13"/>
          </p:nvPr>
        </p:nvSpPr>
        <p:spPr>
          <a:xfrm>
            <a:off x="195470" y="1325217"/>
            <a:ext cx="5211418" cy="3877091"/>
          </a:xfrm>
        </p:spPr>
        <p:txBody>
          <a:bodyPr>
            <a:normAutofit/>
          </a:bodyPr>
          <a:lstStyle/>
          <a:p>
            <a:r>
              <a:rPr lang="en-US" sz="2400" cap="none" dirty="0" smtClean="0">
                <a:latin typeface="Calibri" panose="020F0502020204030204" pitchFamily="34" charset="0"/>
              </a:rPr>
              <a:t>Americans sought progressive change with </a:t>
            </a:r>
            <a:r>
              <a:rPr lang="en-US" sz="2400" cap="none" dirty="0">
                <a:latin typeface="Calibri" panose="020F0502020204030204" pitchFamily="34" charset="0"/>
              </a:rPr>
              <a:t>W</a:t>
            </a:r>
            <a:r>
              <a:rPr lang="en-US" sz="2400" cap="none" dirty="0" smtClean="0">
                <a:latin typeface="Calibri" panose="020F0502020204030204" pitchFamily="34" charset="0"/>
              </a:rPr>
              <a:t>ilson.</a:t>
            </a:r>
          </a:p>
          <a:p>
            <a:r>
              <a:rPr lang="en-US" sz="2400" cap="none" dirty="0" smtClean="0">
                <a:latin typeface="Calibri" panose="020F0502020204030204" pitchFamily="34" charset="0"/>
              </a:rPr>
              <a:t>Wilson, an educator and the son of a Presbyterian minister, recognized this and embarked on a program to continue progressive reform called the “New </a:t>
            </a:r>
            <a:r>
              <a:rPr lang="en-US" sz="2400" cap="none" dirty="0">
                <a:latin typeface="Calibri" panose="020F0502020204030204" pitchFamily="34" charset="0"/>
              </a:rPr>
              <a:t>F</a:t>
            </a:r>
            <a:r>
              <a:rPr lang="en-US" sz="2400" cap="none" dirty="0" smtClean="0">
                <a:latin typeface="Calibri" panose="020F0502020204030204" pitchFamily="34" charset="0"/>
              </a:rPr>
              <a:t>reedom."</a:t>
            </a:r>
            <a:endParaRPr lang="en-US" sz="2400" cap="none" dirty="0">
              <a:latin typeface="Calibri" panose="020F0502020204030204" pitchFamily="34" charset="0"/>
            </a:endParaRPr>
          </a:p>
        </p:txBody>
      </p:sp>
      <p:pic>
        <p:nvPicPr>
          <p:cNvPr id="5" name="Picture 2" descr="https://www.biography.com/.image/t_share/MTIwNjA4NjM0MDEyOTkzMDM2/woodrow-wilson-9534272-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357808"/>
            <a:ext cx="4522165" cy="452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416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84" y="0"/>
            <a:ext cx="10396882" cy="1151965"/>
          </a:xfrm>
        </p:spPr>
        <p:txBody>
          <a:bodyPr/>
          <a:lstStyle/>
          <a:p>
            <a:r>
              <a:rPr lang="en-US" dirty="0" smtClean="0"/>
              <a:t>Creation of the Federal Reserve</a:t>
            </a:r>
            <a:endParaRPr lang="en-US" dirty="0"/>
          </a:p>
        </p:txBody>
      </p:sp>
      <p:sp>
        <p:nvSpPr>
          <p:cNvPr id="3" name="Content Placeholder 2"/>
          <p:cNvSpPr>
            <a:spLocks noGrp="1"/>
          </p:cNvSpPr>
          <p:nvPr>
            <p:ph sz="quarter" idx="13"/>
          </p:nvPr>
        </p:nvSpPr>
        <p:spPr>
          <a:xfrm>
            <a:off x="381001" y="1285461"/>
            <a:ext cx="11135138" cy="2769704"/>
          </a:xfrm>
        </p:spPr>
        <p:txBody>
          <a:bodyPr>
            <a:normAutofit/>
          </a:bodyPr>
          <a:lstStyle/>
          <a:p>
            <a:r>
              <a:rPr lang="en-US" sz="2400" cap="none" dirty="0" smtClean="0">
                <a:latin typeface="Calibri" panose="020F0502020204030204" pitchFamily="34" charset="0"/>
              </a:rPr>
              <a:t>Federal Reserve </a:t>
            </a:r>
            <a:r>
              <a:rPr lang="en-US" sz="2400" cap="none" dirty="0">
                <a:latin typeface="Calibri" panose="020F0502020204030204" pitchFamily="34" charset="0"/>
              </a:rPr>
              <a:t>B</a:t>
            </a:r>
            <a:r>
              <a:rPr lang="en-US" sz="2400" cap="none" dirty="0" smtClean="0">
                <a:latin typeface="Calibri" panose="020F0502020204030204" pitchFamily="34" charset="0"/>
              </a:rPr>
              <a:t>anks in 12 districts would print and coin money as well as set interest rates. In this way the "fed," as it was called, could control the money supply and effect the value of currency. </a:t>
            </a:r>
          </a:p>
          <a:p>
            <a:r>
              <a:rPr lang="en-US" sz="2400" cap="none" dirty="0" smtClean="0">
                <a:latin typeface="Calibri" panose="020F0502020204030204" pitchFamily="34" charset="0"/>
              </a:rPr>
              <a:t>The more money in circulation the lower the value and inflation went up. </a:t>
            </a:r>
          </a:p>
          <a:p>
            <a:r>
              <a:rPr lang="en-US" sz="2400" cap="none" dirty="0" smtClean="0">
                <a:latin typeface="Calibri" panose="020F0502020204030204" pitchFamily="34" charset="0"/>
              </a:rPr>
              <a:t>The less money in circulation the greater the value and this would lower inflation.</a:t>
            </a:r>
            <a:endParaRPr lang="en-US" sz="2400" cap="none" dirty="0">
              <a:latin typeface="Calibri" panose="020F0502020204030204" pitchFamily="34" charset="0"/>
            </a:endParaRPr>
          </a:p>
        </p:txBody>
      </p:sp>
      <p:pic>
        <p:nvPicPr>
          <p:cNvPr id="8196" name="Picture 4" descr="https://criminalbankingmonopoly.files.wordpress.com/2015/01/wilson.jpg?w=542&amp;h=2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619" y="4171949"/>
            <a:ext cx="516255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3392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Progressivism ends with </a:t>
            </a:r>
            <a:r>
              <a:rPr lang="en-US" dirty="0" err="1" smtClean="0"/>
              <a:t>wwi</a:t>
            </a:r>
            <a:endParaRPr lang="en-US" dirty="0"/>
          </a:p>
        </p:txBody>
      </p:sp>
      <p:sp>
        <p:nvSpPr>
          <p:cNvPr id="3" name="Content Placeholder 2"/>
          <p:cNvSpPr>
            <a:spLocks noGrp="1"/>
          </p:cNvSpPr>
          <p:nvPr>
            <p:ph sz="quarter" idx="13"/>
          </p:nvPr>
        </p:nvSpPr>
        <p:spPr/>
        <p:txBody>
          <a:bodyPr>
            <a:normAutofit/>
          </a:bodyPr>
          <a:lstStyle/>
          <a:p>
            <a:endParaRPr lang="en-US" sz="2400" dirty="0">
              <a:latin typeface="Calibri" panose="020F0502020204030204" pitchFamily="34" charset="0"/>
            </a:endParaRPr>
          </a:p>
        </p:txBody>
      </p:sp>
      <p:pic>
        <p:nvPicPr>
          <p:cNvPr id="10242" name="Picture 2" descr="http://media.istockphoto.com/vectors/world-war-two-graphic-vector-id508349509?k=6&amp;m=508349509&amp;s=612x612&amp;w=0&amp;h=0NYFPmoBz67RbnD52NjXLP4yPLFI2432E9usOdgUP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131" y="1909862"/>
            <a:ext cx="7782477" cy="466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808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65" y="0"/>
            <a:ext cx="10396882" cy="1151965"/>
          </a:xfrm>
        </p:spPr>
        <p:txBody>
          <a:bodyPr/>
          <a:lstStyle/>
          <a:p>
            <a:r>
              <a:rPr lang="en-US" dirty="0" err="1" smtClean="0"/>
              <a:t>taylorism</a:t>
            </a:r>
            <a:endParaRPr lang="en-US" dirty="0"/>
          </a:p>
        </p:txBody>
      </p:sp>
      <p:sp>
        <p:nvSpPr>
          <p:cNvPr id="3" name="Content Placeholder 2"/>
          <p:cNvSpPr>
            <a:spLocks noGrp="1"/>
          </p:cNvSpPr>
          <p:nvPr>
            <p:ph sz="quarter" idx="13"/>
          </p:nvPr>
        </p:nvSpPr>
        <p:spPr>
          <a:xfrm>
            <a:off x="166255" y="1288497"/>
            <a:ext cx="8699702" cy="2398849"/>
          </a:xfrm>
        </p:spPr>
        <p:txBody>
          <a:bodyPr>
            <a:normAutofit/>
          </a:bodyPr>
          <a:lstStyle/>
          <a:p>
            <a:pPr marL="0" indent="0" eaLnBrk="0" fontAlgn="base" hangingPunct="0">
              <a:lnSpc>
                <a:spcPct val="100000"/>
              </a:lnSpc>
              <a:spcBef>
                <a:spcPct val="20000"/>
              </a:spcBef>
              <a:spcAft>
                <a:spcPct val="0"/>
              </a:spcAft>
              <a:buClrTx/>
              <a:buSzTx/>
              <a:buNone/>
            </a:pPr>
            <a:r>
              <a:rPr lang="en-US" altLang="en-US" sz="2400" u="sng" cap="none" dirty="0">
                <a:latin typeface="Calibri" pitchFamily="34" charset="0"/>
              </a:rPr>
              <a:t>A man named Winslow Taylor actually came up with the principles of the assembly line.  Ford was the first to use it in his factories.</a:t>
            </a:r>
          </a:p>
          <a:p>
            <a:pPr marL="0" indent="0" eaLnBrk="0" fontAlgn="base" hangingPunct="0">
              <a:lnSpc>
                <a:spcPct val="100000"/>
              </a:lnSpc>
              <a:spcBef>
                <a:spcPct val="20000"/>
              </a:spcBef>
              <a:spcAft>
                <a:spcPct val="0"/>
              </a:spcAft>
              <a:buClrTx/>
              <a:buSzTx/>
              <a:buNone/>
            </a:pPr>
            <a:endParaRPr lang="en-US" altLang="en-US" sz="2400" b="1" cap="none" dirty="0">
              <a:latin typeface="Calibri" pitchFamily="34" charset="0"/>
            </a:endParaRPr>
          </a:p>
          <a:p>
            <a:pPr marL="0" indent="0" eaLnBrk="0" fontAlgn="base" hangingPunct="0">
              <a:lnSpc>
                <a:spcPct val="100000"/>
              </a:lnSpc>
              <a:spcBef>
                <a:spcPct val="20000"/>
              </a:spcBef>
              <a:spcAft>
                <a:spcPct val="0"/>
              </a:spcAft>
              <a:buClrTx/>
              <a:buSzTx/>
              <a:buNone/>
            </a:pPr>
            <a:r>
              <a:rPr lang="en-US" altLang="en-US" sz="2400" b="1" cap="none" dirty="0" smtClean="0">
                <a:latin typeface="Calibri" pitchFamily="34" charset="0"/>
              </a:rPr>
              <a:t>Assembly </a:t>
            </a:r>
            <a:r>
              <a:rPr lang="en-US" altLang="en-US" sz="2400" b="1" cap="none" dirty="0">
                <a:latin typeface="Calibri" pitchFamily="34" charset="0"/>
              </a:rPr>
              <a:t>Line</a:t>
            </a:r>
            <a:r>
              <a:rPr lang="en-US" altLang="en-US" sz="2400" cap="none" dirty="0">
                <a:latin typeface="Calibri" pitchFamily="34" charset="0"/>
              </a:rPr>
              <a:t>:  each worker does one specialized task in the construction of the final product.</a:t>
            </a:r>
          </a:p>
          <a:p>
            <a:pPr marL="0" indent="0" eaLnBrk="0" fontAlgn="base" hangingPunct="0">
              <a:lnSpc>
                <a:spcPct val="100000"/>
              </a:lnSpc>
              <a:spcBef>
                <a:spcPct val="20000"/>
              </a:spcBef>
              <a:spcAft>
                <a:spcPct val="0"/>
              </a:spcAft>
              <a:buClrTx/>
              <a:buSzTx/>
              <a:buNone/>
            </a:pPr>
            <a:endParaRPr lang="en-US" altLang="en-US" sz="2400" cap="none" dirty="0">
              <a:latin typeface="Calibri" pitchFamily="34" charset="0"/>
            </a:endParaRPr>
          </a:p>
          <a:p>
            <a:endParaRPr lang="en-US"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2874818" y="3162300"/>
            <a:ext cx="6324600" cy="2276858"/>
          </a:xfrm>
          <a:prstGeom prst="rect">
            <a:avLst/>
          </a:prstGeom>
          <a:noFill/>
        </p:spPr>
      </p:pic>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9755" y="240442"/>
            <a:ext cx="1905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732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airplane</a:t>
            </a:r>
            <a:endParaRPr lang="en-US" dirty="0"/>
          </a:p>
        </p:txBody>
      </p:sp>
      <p:sp>
        <p:nvSpPr>
          <p:cNvPr id="3" name="Content Placeholder 2"/>
          <p:cNvSpPr>
            <a:spLocks noGrp="1"/>
          </p:cNvSpPr>
          <p:nvPr>
            <p:ph sz="quarter" idx="13"/>
          </p:nvPr>
        </p:nvSpPr>
        <p:spPr>
          <a:xfrm>
            <a:off x="6089073" y="405246"/>
            <a:ext cx="4991434" cy="4969340"/>
          </a:xfrm>
        </p:spPr>
        <p:txBody>
          <a:bodyPr>
            <a:normAutofit/>
          </a:bodyPr>
          <a:lstStyle/>
          <a:p>
            <a:r>
              <a:rPr lang="en-US" sz="2800" cap="none" dirty="0" smtClean="0">
                <a:latin typeface="Calibri" panose="020F0502020204030204" pitchFamily="34" charset="0"/>
              </a:rPr>
              <a:t>On </a:t>
            </a:r>
            <a:r>
              <a:rPr lang="en-US" sz="2800" cap="none" dirty="0">
                <a:latin typeface="Calibri" panose="020F0502020204030204" pitchFamily="34" charset="0"/>
              </a:rPr>
              <a:t>D</a:t>
            </a:r>
            <a:r>
              <a:rPr lang="en-US" sz="2800" cap="none" dirty="0" smtClean="0">
                <a:latin typeface="Calibri" panose="020F0502020204030204" pitchFamily="34" charset="0"/>
              </a:rPr>
              <a:t>ecember 17, 1903, </a:t>
            </a:r>
            <a:r>
              <a:rPr lang="en-US" sz="2800" cap="none" dirty="0">
                <a:latin typeface="Calibri" panose="020F0502020204030204" pitchFamily="34" charset="0"/>
              </a:rPr>
              <a:t>W</a:t>
            </a:r>
            <a:r>
              <a:rPr lang="en-US" sz="2800" cap="none" dirty="0" smtClean="0">
                <a:latin typeface="Calibri" panose="020F0502020204030204" pitchFamily="34" charset="0"/>
              </a:rPr>
              <a:t>ilbur and </a:t>
            </a:r>
            <a:r>
              <a:rPr lang="en-US" sz="2800" cap="none" dirty="0">
                <a:latin typeface="Calibri" panose="020F0502020204030204" pitchFamily="34" charset="0"/>
              </a:rPr>
              <a:t>O</a:t>
            </a:r>
            <a:r>
              <a:rPr lang="en-US" sz="2800" cap="none" dirty="0" smtClean="0">
                <a:latin typeface="Calibri" panose="020F0502020204030204" pitchFamily="34" charset="0"/>
              </a:rPr>
              <a:t>rville wright made four brief flights at Kitty </a:t>
            </a:r>
            <a:r>
              <a:rPr lang="en-US" sz="2800" cap="none" dirty="0">
                <a:latin typeface="Calibri" panose="020F0502020204030204" pitchFamily="34" charset="0"/>
              </a:rPr>
              <a:t>H</a:t>
            </a:r>
            <a:r>
              <a:rPr lang="en-US" sz="2800" cap="none" dirty="0" smtClean="0">
                <a:latin typeface="Calibri" panose="020F0502020204030204" pitchFamily="34" charset="0"/>
              </a:rPr>
              <a:t>awk with their first powered </a:t>
            </a:r>
            <a:r>
              <a:rPr lang="en-US" sz="2800" b="1" cap="none" dirty="0" smtClean="0">
                <a:latin typeface="Calibri" panose="020F0502020204030204" pitchFamily="34" charset="0"/>
              </a:rPr>
              <a:t>aircraft</a:t>
            </a:r>
            <a:r>
              <a:rPr lang="en-US" sz="2800" cap="none" dirty="0" smtClean="0">
                <a:latin typeface="Calibri" panose="020F0502020204030204" pitchFamily="34" charset="0"/>
              </a:rPr>
              <a:t>. The Wright </a:t>
            </a:r>
            <a:r>
              <a:rPr lang="en-US" sz="2800" cap="none" dirty="0">
                <a:latin typeface="Calibri" panose="020F0502020204030204" pitchFamily="34" charset="0"/>
              </a:rPr>
              <a:t>B</a:t>
            </a:r>
            <a:r>
              <a:rPr lang="en-US" sz="2800" cap="none" dirty="0" smtClean="0">
                <a:latin typeface="Calibri" panose="020F0502020204030204" pitchFamily="34" charset="0"/>
              </a:rPr>
              <a:t>rothers had </a:t>
            </a:r>
            <a:r>
              <a:rPr lang="en-US" sz="2800" b="1" cap="none" dirty="0" smtClean="0">
                <a:latin typeface="Calibri" panose="020F0502020204030204" pitchFamily="34" charset="0"/>
              </a:rPr>
              <a:t>invented </a:t>
            </a:r>
            <a:r>
              <a:rPr lang="en-US" sz="2800" cap="none" dirty="0" smtClean="0">
                <a:latin typeface="Calibri" panose="020F0502020204030204" pitchFamily="34" charset="0"/>
              </a:rPr>
              <a:t>the first successful </a:t>
            </a:r>
            <a:r>
              <a:rPr lang="en-US" sz="2800" b="1" cap="none" dirty="0" smtClean="0">
                <a:latin typeface="Calibri" panose="020F0502020204030204" pitchFamily="34" charset="0"/>
              </a:rPr>
              <a:t>airplane</a:t>
            </a:r>
            <a:r>
              <a:rPr lang="en-US" sz="2800" cap="none" dirty="0" smtClean="0">
                <a:latin typeface="Calibri" panose="020F0502020204030204" pitchFamily="34" charset="0"/>
              </a:rPr>
              <a:t>. </a:t>
            </a:r>
            <a:endParaRPr lang="en-US" sz="2800" cap="none" dirty="0">
              <a:latin typeface="Calibri" panose="020F0502020204030204" pitchFamily="34" charset="0"/>
            </a:endParaRPr>
          </a:p>
        </p:txBody>
      </p:sp>
      <p:pic>
        <p:nvPicPr>
          <p:cNvPr id="4" name="Picture 6" descr="Wright plan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a:xfrm>
            <a:off x="266701" y="2052987"/>
            <a:ext cx="5410952" cy="3106376"/>
          </a:xfrm>
          <a:prstGeom prst="rect">
            <a:avLst/>
          </a:prstGeom>
          <a:noFill/>
          <a:ln>
            <a:solidFill>
              <a:schemeClr val="tx1"/>
            </a:solidFill>
            <a:miter lim="800000"/>
            <a:headEnd/>
            <a:tailEnd/>
          </a:ln>
        </p:spPr>
      </p:pic>
    </p:spTree>
    <p:extLst>
      <p:ext uri="{BB962C8B-B14F-4D97-AF65-F5344CB8AC3E}">
        <p14:creationId xmlns:p14="http://schemas.microsoft.com/office/powerpoint/2010/main" val="8287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8" name="Picture 10" descr="1914_Marjorie_Stinson_in_Model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666" y="2141146"/>
            <a:ext cx="4385256" cy="284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idx="4294967295"/>
          </p:nvPr>
        </p:nvSpPr>
        <p:spPr>
          <a:xfrm>
            <a:off x="2450206" y="114760"/>
            <a:ext cx="9324109" cy="1086964"/>
          </a:xfrm>
          <a:effectLst>
            <a:outerShdw dist="35921" dir="2700000" algn="ctr" rotWithShape="0">
              <a:srgbClr val="008080"/>
            </a:outerShdw>
          </a:effectLst>
        </p:spPr>
        <p:txBody>
          <a:bodyPr vert="horz" wrap="square" lIns="90488" tIns="44450" rIns="90488" bIns="44450" rtlCol="0" anchor="ctr">
            <a:spAutoFit/>
          </a:bodyPr>
          <a:lstStyle/>
          <a:p>
            <a:pPr eaLnBrk="1" hangingPunct="1">
              <a:defRPr/>
            </a:pPr>
            <a:r>
              <a:rPr lang="en-US" sz="4400" b="1" dirty="0" smtClean="0">
                <a:solidFill>
                  <a:schemeClr val="tx1"/>
                </a:solidFill>
                <a:latin typeface="Spirit Medium" pitchFamily="34" charset="0"/>
              </a:rPr>
              <a:t>The wright brothers</a:t>
            </a:r>
            <a:br>
              <a:rPr lang="en-US" sz="4400" b="1" dirty="0" smtClean="0">
                <a:solidFill>
                  <a:schemeClr val="tx1"/>
                </a:solidFill>
                <a:latin typeface="Spirit Medium" pitchFamily="34" charset="0"/>
              </a:rPr>
            </a:br>
            <a:r>
              <a:rPr lang="en-US" sz="2800" b="1" dirty="0" smtClean="0">
                <a:solidFill>
                  <a:schemeClr val="tx1"/>
                </a:solidFill>
                <a:latin typeface="Spirit Medium" pitchFamily="34" charset="0"/>
              </a:rPr>
              <a:t>and sister.</a:t>
            </a:r>
            <a:endParaRPr lang="en-US" sz="2800" b="1" dirty="0">
              <a:solidFill>
                <a:schemeClr val="tx1"/>
              </a:solidFill>
              <a:latin typeface="Spirit Medium" pitchFamily="34" charset="0"/>
            </a:endParaRPr>
          </a:p>
        </p:txBody>
      </p:sp>
      <p:pic>
        <p:nvPicPr>
          <p:cNvPr id="32771" name="Picture 3" descr="Wilbur Wright"/>
          <p:cNvPicPr>
            <a:picLocks noGrp="1" noChangeAspect="1" noChangeArrowheads="1"/>
          </p:cNvPicPr>
          <p:nvPr>
            <p:ph sz="quarter" idx="4294967295"/>
          </p:nvPr>
        </p:nvPicPr>
        <p:blipFill>
          <a:blip r:embed="rId3">
            <a:lum bright="6000" contrast="6000"/>
            <a:extLst>
              <a:ext uri="{28A0092B-C50C-407E-A947-70E740481C1C}">
                <a14:useLocalDpi xmlns:a14="http://schemas.microsoft.com/office/drawing/2010/main" val="0"/>
              </a:ext>
            </a:extLst>
          </a:blip>
          <a:srcRect l="14651" r="6227" b="8235"/>
          <a:stretch>
            <a:fillRect/>
          </a:stretch>
        </p:blipFill>
        <p:spPr>
          <a:xfrm>
            <a:off x="109714" y="0"/>
            <a:ext cx="2255046" cy="2807594"/>
          </a:xfrm>
          <a:noFill/>
          <a:ln>
            <a:solidFill>
              <a:schemeClr val="bg1"/>
            </a:solidFill>
            <a:miter lim="800000"/>
            <a:headEnd/>
            <a:tailEnd/>
          </a:ln>
        </p:spPr>
      </p:pic>
      <p:pic>
        <p:nvPicPr>
          <p:cNvPr id="32772" name="Picture 4" descr="Orville Wright"/>
          <p:cNvPicPr>
            <a:picLocks noGrp="1" noChangeAspect="1" noChangeArrowheads="1"/>
          </p:cNvPicPr>
          <p:nvPr>
            <p:ph sz="quarter" idx="4294967295"/>
          </p:nvPr>
        </p:nvPicPr>
        <p:blipFill>
          <a:blip r:embed="rId4">
            <a:lum bright="-6000" contrast="6000"/>
            <a:extLst>
              <a:ext uri="{28A0092B-C50C-407E-A947-70E740481C1C}">
                <a14:useLocalDpi xmlns:a14="http://schemas.microsoft.com/office/drawing/2010/main" val="0"/>
              </a:ext>
            </a:extLst>
          </a:blip>
          <a:srcRect/>
          <a:stretch>
            <a:fillRect/>
          </a:stretch>
        </p:blipFill>
        <p:spPr>
          <a:xfrm>
            <a:off x="9665168" y="36112"/>
            <a:ext cx="2185785" cy="2836169"/>
          </a:xfrm>
          <a:noFill/>
          <a:ln>
            <a:solidFill>
              <a:schemeClr val="bg1"/>
            </a:solidFill>
            <a:miter lim="800000"/>
            <a:headEnd/>
            <a:tailEnd/>
          </a:ln>
        </p:spPr>
      </p:pic>
      <p:sp>
        <p:nvSpPr>
          <p:cNvPr id="32773" name="Rectangle 5"/>
          <p:cNvSpPr>
            <a:spLocks noChangeArrowheads="1"/>
          </p:cNvSpPr>
          <p:nvPr/>
        </p:nvSpPr>
        <p:spPr bwMode="auto">
          <a:xfrm>
            <a:off x="476519" y="2959458"/>
            <a:ext cx="10877550" cy="381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457200" indent="-4572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chemeClr val="tx1"/>
              </a:buClr>
              <a:buFontTx/>
              <a:buNone/>
            </a:pPr>
            <a:r>
              <a:rPr lang="en-US" altLang="en-US" sz="2400" dirty="0">
                <a:latin typeface="Comic Sans MS" panose="030F0702030302020204" pitchFamily="66" charset="0"/>
              </a:rPr>
              <a:t>Wilbur Wright                                                </a:t>
            </a:r>
            <a:r>
              <a:rPr lang="en-US" altLang="en-US" sz="2400" dirty="0" smtClean="0">
                <a:latin typeface="Comic Sans MS" panose="030F0702030302020204" pitchFamily="66" charset="0"/>
              </a:rPr>
              <a:t>                      Orville </a:t>
            </a:r>
            <a:r>
              <a:rPr lang="en-US" altLang="en-US" sz="2400" dirty="0">
                <a:latin typeface="Comic Sans MS" panose="030F0702030302020204" pitchFamily="66" charset="0"/>
              </a:rPr>
              <a:t>Wright</a:t>
            </a:r>
          </a:p>
        </p:txBody>
      </p:sp>
      <p:sp>
        <p:nvSpPr>
          <p:cNvPr id="16391" name="Rectangle 7"/>
          <p:cNvSpPr>
            <a:spLocks noChangeArrowheads="1"/>
          </p:cNvSpPr>
          <p:nvPr/>
        </p:nvSpPr>
        <p:spPr bwMode="auto">
          <a:xfrm>
            <a:off x="1654922" y="1442835"/>
            <a:ext cx="79248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457200" indent="-4572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chemeClr val="tx1"/>
              </a:buClr>
              <a:buFontTx/>
              <a:buNone/>
            </a:pPr>
            <a:r>
              <a:rPr lang="en-US" altLang="en-US" sz="2400" dirty="0"/>
              <a:t>     </a:t>
            </a:r>
            <a:r>
              <a:rPr lang="en-US" altLang="en-US" sz="2400" dirty="0">
                <a:latin typeface="Comic Sans MS" panose="030F0702030302020204" pitchFamily="66" charset="0"/>
              </a:rPr>
              <a:t>Kitty Hawk, NC – December 7, 1903</a:t>
            </a:r>
          </a:p>
        </p:txBody>
      </p:sp>
      <p:pic>
        <p:nvPicPr>
          <p:cNvPr id="32776" name="Picture 8" descr="220px-I_katharine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232" y="3438359"/>
            <a:ext cx="1871048" cy="22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9"/>
          <p:cNvSpPr txBox="1">
            <a:spLocks noChangeArrowheads="1"/>
          </p:cNvSpPr>
          <p:nvPr/>
        </p:nvSpPr>
        <p:spPr bwMode="auto">
          <a:xfrm>
            <a:off x="7015497" y="5629746"/>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altLang="en-US" sz="1800" dirty="0">
                <a:solidFill>
                  <a:schemeClr val="bg1"/>
                </a:solidFill>
              </a:rPr>
              <a:t>Katherine Wright</a:t>
            </a:r>
          </a:p>
        </p:txBody>
      </p:sp>
    </p:spTree>
    <p:extLst>
      <p:ext uri="{BB962C8B-B14F-4D97-AF65-F5344CB8AC3E}">
        <p14:creationId xmlns:p14="http://schemas.microsoft.com/office/powerpoint/2010/main" val="3972230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2000" fill="hold"/>
                                        <p:tgtEl>
                                          <p:spTgt spid="16391"/>
                                        </p:tgtEl>
                                        <p:attrNameLst>
                                          <p:attrName>ppt_x</p:attrName>
                                        </p:attrNameLst>
                                      </p:cBhvr>
                                      <p:tavLst>
                                        <p:tav tm="0">
                                          <p:val>
                                            <p:strVal val="0-#ppt_w/2"/>
                                          </p:val>
                                        </p:tav>
                                        <p:tav tm="100000">
                                          <p:val>
                                            <p:strVal val="#ppt_x"/>
                                          </p:val>
                                        </p:tav>
                                      </p:tavLst>
                                    </p:anim>
                                    <p:anim calcmode="lin" valueType="num">
                                      <p:cBhvr additive="base">
                                        <p:cTn id="8" dur="2000" fill="hold"/>
                                        <p:tgtEl>
                                          <p:spTgt spid="163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0645"/>
            <a:ext cx="10396882" cy="1151965"/>
          </a:xfrm>
        </p:spPr>
        <p:txBody>
          <a:bodyPr/>
          <a:lstStyle/>
          <a:p>
            <a:pPr eaLnBrk="1" hangingPunct="1">
              <a:defRPr/>
            </a:pPr>
            <a:r>
              <a:rPr lang="en-US" altLang="en-US" dirty="0" smtClean="0"/>
              <a:t>Growth of Big Business</a:t>
            </a:r>
          </a:p>
        </p:txBody>
      </p:sp>
      <p:sp>
        <p:nvSpPr>
          <p:cNvPr id="3" name="Content Placeholder 2"/>
          <p:cNvSpPr>
            <a:spLocks noGrp="1"/>
          </p:cNvSpPr>
          <p:nvPr>
            <p:ph idx="4294967295"/>
          </p:nvPr>
        </p:nvSpPr>
        <p:spPr>
          <a:xfrm>
            <a:off x="4520485" y="1275008"/>
            <a:ext cx="6562198" cy="4099577"/>
          </a:xfrm>
        </p:spPr>
        <p:txBody>
          <a:bodyPr>
            <a:normAutofit lnSpcReduction="10000"/>
          </a:bodyPr>
          <a:lstStyle/>
          <a:p>
            <a:pPr eaLnBrk="1" hangingPunct="1"/>
            <a:r>
              <a:rPr lang="en-US" altLang="en-US" sz="2400" cap="none" dirty="0" smtClean="0">
                <a:latin typeface="Calibri" panose="020F0502020204030204" pitchFamily="34" charset="0"/>
              </a:rPr>
              <a:t>If the government does not interfere the stronger businesses will survive.</a:t>
            </a:r>
          </a:p>
          <a:p>
            <a:pPr eaLnBrk="1" hangingPunct="1"/>
            <a:r>
              <a:rPr lang="en-US" altLang="en-US" sz="2400" cap="none" dirty="0" smtClean="0">
                <a:latin typeface="Calibri" panose="020F0502020204030204" pitchFamily="34" charset="0"/>
              </a:rPr>
              <a:t>Businesses did not mind interference if it was to their benefit.</a:t>
            </a:r>
          </a:p>
          <a:p>
            <a:pPr eaLnBrk="1" hangingPunct="1"/>
            <a:r>
              <a:rPr lang="en-US" altLang="en-US" sz="2400" cap="none" dirty="0" smtClean="0">
                <a:latin typeface="Calibri" panose="020F0502020204030204" pitchFamily="34" charset="0"/>
              </a:rPr>
              <a:t>Businesses willing to accept subsidies.</a:t>
            </a:r>
          </a:p>
          <a:p>
            <a:pPr eaLnBrk="1" hangingPunct="1">
              <a:buFontTx/>
              <a:buNone/>
            </a:pPr>
            <a:r>
              <a:rPr lang="en-US" altLang="en-US" sz="2800" b="1" cap="none" dirty="0" smtClean="0">
                <a:latin typeface="Calibri" panose="020F0502020204030204" pitchFamily="34" charset="0"/>
              </a:rPr>
              <a:t>Subsidy</a:t>
            </a:r>
            <a:r>
              <a:rPr lang="en-US" altLang="en-US" sz="2800" cap="none" dirty="0" smtClean="0">
                <a:latin typeface="Calibri" panose="020F0502020204030204" pitchFamily="34" charset="0"/>
              </a:rPr>
              <a:t>:  a payment by the government to encourage the development of key industries.</a:t>
            </a:r>
          </a:p>
        </p:txBody>
      </p:sp>
      <p:pic>
        <p:nvPicPr>
          <p:cNvPr id="3074" name="Picture 2" descr="Image result for subsi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53" y="1322610"/>
            <a:ext cx="3326431" cy="37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246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3807" y="347729"/>
            <a:ext cx="11346286" cy="1143000"/>
          </a:xfrm>
        </p:spPr>
        <p:txBody>
          <a:bodyPr>
            <a:normAutofit/>
          </a:bodyPr>
          <a:lstStyle/>
          <a:p>
            <a:pPr eaLnBrk="1" hangingPunct="1">
              <a:defRPr/>
            </a:pPr>
            <a:r>
              <a:rPr lang="en-US" altLang="en-US" sz="4400" dirty="0" smtClean="0"/>
              <a:t>What is the purpose of the game of Monopoly?</a:t>
            </a:r>
          </a:p>
        </p:txBody>
      </p:sp>
      <p:pic>
        <p:nvPicPr>
          <p:cNvPr id="75779" name="Picture 5" descr="monopoly_man-135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709" y="1224016"/>
            <a:ext cx="5450983" cy="502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362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57200" y="-152400"/>
            <a:ext cx="8229600" cy="1143000"/>
          </a:xfrm>
        </p:spPr>
        <p:txBody>
          <a:bodyPr/>
          <a:lstStyle/>
          <a:p>
            <a:pPr eaLnBrk="1" hangingPunct="1">
              <a:defRPr/>
            </a:pPr>
            <a:r>
              <a:rPr lang="en-US" altLang="en-US" sz="2800" b="1"/>
              <a:t>A Brief History of Monopoly</a:t>
            </a:r>
          </a:p>
        </p:txBody>
      </p:sp>
      <p:sp>
        <p:nvSpPr>
          <p:cNvPr id="76803" name="Rectangle 3"/>
          <p:cNvSpPr>
            <a:spLocks noGrp="1" noChangeArrowheads="1"/>
          </p:cNvSpPr>
          <p:nvPr>
            <p:ph type="body" idx="4294967295"/>
          </p:nvPr>
        </p:nvSpPr>
        <p:spPr>
          <a:xfrm>
            <a:off x="218940" y="664335"/>
            <a:ext cx="8350876" cy="5105400"/>
          </a:xfrm>
          <a:prstGeom prst="rect">
            <a:avLst/>
          </a:prstGeom>
        </p:spPr>
        <p:txBody>
          <a:bodyPr/>
          <a:lstStyle/>
          <a:p>
            <a:pPr eaLnBrk="1" hangingPunct="1"/>
            <a:r>
              <a:rPr lang="en-US" altLang="en-US" sz="2400" cap="none" dirty="0" smtClean="0">
                <a:latin typeface="Calibri" panose="020F0502020204030204" pitchFamily="34" charset="0"/>
              </a:rPr>
              <a:t>The </a:t>
            </a:r>
            <a:r>
              <a:rPr lang="en-US" altLang="en-US" sz="2400" b="1" cap="none" dirty="0" smtClean="0">
                <a:latin typeface="Calibri" panose="020F0502020204030204" pitchFamily="34" charset="0"/>
              </a:rPr>
              <a:t>history of the board game </a:t>
            </a:r>
            <a:r>
              <a:rPr lang="en-US" altLang="en-US" sz="2400" b="1" i="1" cap="none" dirty="0">
                <a:latin typeface="Calibri" panose="020F0502020204030204" pitchFamily="34" charset="0"/>
              </a:rPr>
              <a:t>M</a:t>
            </a:r>
            <a:r>
              <a:rPr lang="en-US" altLang="en-US" sz="2400" b="1" i="1" cap="none" dirty="0" smtClean="0">
                <a:latin typeface="Calibri" panose="020F0502020204030204" pitchFamily="34" charset="0"/>
              </a:rPr>
              <a:t>onopoly</a:t>
            </a:r>
            <a:r>
              <a:rPr lang="en-US" altLang="en-US" sz="2400" cap="none" dirty="0" smtClean="0">
                <a:latin typeface="Calibri" panose="020F0502020204030204" pitchFamily="34" charset="0"/>
              </a:rPr>
              <a:t> can be traced back to the early 20th century. The earliest known version of monopoly, known as </a:t>
            </a:r>
            <a:r>
              <a:rPr lang="en-US" altLang="en-US" sz="2400" i="1" cap="none" dirty="0" smtClean="0">
                <a:latin typeface="Calibri" panose="020F0502020204030204" pitchFamily="34" charset="0"/>
              </a:rPr>
              <a:t>the Landlord's </a:t>
            </a:r>
            <a:r>
              <a:rPr lang="en-US" altLang="en-US" sz="2400" i="1" cap="none" dirty="0">
                <a:latin typeface="Calibri" panose="020F0502020204030204" pitchFamily="34" charset="0"/>
              </a:rPr>
              <a:t>G</a:t>
            </a:r>
            <a:r>
              <a:rPr lang="en-US" altLang="en-US" sz="2400" i="1" cap="none" dirty="0" smtClean="0">
                <a:latin typeface="Calibri" panose="020F0502020204030204" pitchFamily="34" charset="0"/>
              </a:rPr>
              <a:t>ame</a:t>
            </a:r>
            <a:r>
              <a:rPr lang="en-US" altLang="en-US" sz="2400" cap="none" dirty="0" smtClean="0">
                <a:latin typeface="Calibri" panose="020F0502020204030204" pitchFamily="34" charset="0"/>
              </a:rPr>
              <a:t>, was designed by an </a:t>
            </a:r>
            <a:r>
              <a:rPr lang="en-US" altLang="en-US" sz="2400" cap="none" dirty="0">
                <a:latin typeface="Calibri" panose="020F0502020204030204" pitchFamily="34" charset="0"/>
              </a:rPr>
              <a:t>A</a:t>
            </a:r>
            <a:r>
              <a:rPr lang="en-US" altLang="en-US" sz="2400" cap="none" dirty="0" smtClean="0">
                <a:latin typeface="Calibri" panose="020F0502020204030204" pitchFamily="34" charset="0"/>
              </a:rPr>
              <a:t>merican, </a:t>
            </a:r>
            <a:r>
              <a:rPr lang="en-US" altLang="en-US" sz="2400" cap="none" dirty="0">
                <a:latin typeface="Calibri" panose="020F0502020204030204" pitchFamily="34" charset="0"/>
              </a:rPr>
              <a:t>E</a:t>
            </a:r>
            <a:r>
              <a:rPr lang="en-US" altLang="en-US" sz="2400" cap="none" dirty="0" smtClean="0">
                <a:latin typeface="Calibri" panose="020F0502020204030204" pitchFamily="34" charset="0"/>
              </a:rPr>
              <a:t>lizabeth </a:t>
            </a:r>
            <a:r>
              <a:rPr lang="en-US" altLang="en-US" sz="2400" cap="none" dirty="0" err="1">
                <a:latin typeface="Calibri" panose="020F0502020204030204" pitchFamily="34" charset="0"/>
              </a:rPr>
              <a:t>M</a:t>
            </a:r>
            <a:r>
              <a:rPr lang="en-US" altLang="en-US" sz="2400" cap="none" dirty="0" err="1" smtClean="0">
                <a:latin typeface="Calibri" panose="020F0502020204030204" pitchFamily="34" charset="0"/>
              </a:rPr>
              <a:t>agie</a:t>
            </a:r>
            <a:r>
              <a:rPr lang="en-US" altLang="en-US" sz="2400" cap="none" dirty="0" smtClean="0">
                <a:latin typeface="Calibri" panose="020F0502020204030204" pitchFamily="34" charset="0"/>
              </a:rPr>
              <a:t>, and first patented in 1904 but existed as early as 1902.</a:t>
            </a:r>
          </a:p>
          <a:p>
            <a:pPr eaLnBrk="1" hangingPunct="1"/>
            <a:r>
              <a:rPr lang="en-US" altLang="en-US" sz="2400" cap="none" dirty="0" smtClean="0">
                <a:latin typeface="Calibri" panose="020F0502020204030204" pitchFamily="34" charset="0"/>
              </a:rPr>
              <a:t>A series of board games were developed from 1906 through the 1930s that involved the buying and selling of land and the development of that land. By 1933, a board game had been created much like the version of </a:t>
            </a:r>
            <a:r>
              <a:rPr lang="en-US" altLang="en-US" sz="2400" i="1" cap="none" dirty="0">
                <a:latin typeface="Calibri" panose="020F0502020204030204" pitchFamily="34" charset="0"/>
              </a:rPr>
              <a:t>M</a:t>
            </a:r>
            <a:r>
              <a:rPr lang="en-US" altLang="en-US" sz="2400" i="1" cap="none" dirty="0" smtClean="0">
                <a:latin typeface="Calibri" panose="020F0502020204030204" pitchFamily="34" charset="0"/>
              </a:rPr>
              <a:t>onopoly</a:t>
            </a:r>
            <a:r>
              <a:rPr lang="en-US" altLang="en-US" sz="2400" cap="none" dirty="0" smtClean="0">
                <a:latin typeface="Calibri" panose="020F0502020204030204" pitchFamily="34" charset="0"/>
              </a:rPr>
              <a:t> sold by </a:t>
            </a:r>
            <a:r>
              <a:rPr lang="en-US" altLang="en-US" sz="2400" b="1" cap="none" dirty="0" smtClean="0">
                <a:latin typeface="Calibri" panose="020F0502020204030204" pitchFamily="34" charset="0"/>
              </a:rPr>
              <a:t>Parker Brothers.</a:t>
            </a:r>
            <a:endParaRPr lang="en-US" altLang="en-US" sz="2400" b="1" cap="none" dirty="0">
              <a:latin typeface="Calibri" panose="020F0502020204030204" pitchFamily="34" charset="0"/>
            </a:endParaRPr>
          </a:p>
        </p:txBody>
      </p:sp>
      <p:pic>
        <p:nvPicPr>
          <p:cNvPr id="76804" name="Picture 5" descr="Small_Box_Monopoly"/>
          <p:cNvPicPr>
            <a:picLocks noChangeAspect="1" noChangeArrowheads="1"/>
          </p:cNvPicPr>
          <p:nvPr/>
        </p:nvPicPr>
        <p:blipFill rotWithShape="1">
          <a:blip r:embed="rId2">
            <a:extLst>
              <a:ext uri="{28A0092B-C50C-407E-A947-70E740481C1C}">
                <a14:useLocalDpi xmlns:a14="http://schemas.microsoft.com/office/drawing/2010/main" val="0"/>
              </a:ext>
            </a:extLst>
          </a:blip>
          <a:srcRect l="7167" t="14448" r="7031" b="10410"/>
          <a:stretch/>
        </p:blipFill>
        <p:spPr bwMode="auto">
          <a:xfrm>
            <a:off x="9053847" y="141668"/>
            <a:ext cx="2550017" cy="29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652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030310" y="164318"/>
            <a:ext cx="9607639" cy="762000"/>
          </a:xfrm>
          <a:effectLst>
            <a:outerShdw dist="35921" dir="2700000" algn="ctr" rotWithShape="0">
              <a:srgbClr val="008080"/>
            </a:outerShdw>
          </a:effectLst>
        </p:spPr>
        <p:txBody>
          <a:bodyPr vert="horz" lIns="90488" tIns="44450" rIns="90488" bIns="44450" rtlCol="0" anchor="ctr">
            <a:normAutofit fontScale="90000"/>
          </a:bodyPr>
          <a:lstStyle/>
          <a:p>
            <a:pPr eaLnBrk="1" hangingPunct="1">
              <a:defRPr/>
            </a:pPr>
            <a:r>
              <a:rPr lang="en-US" sz="4800" b="1" dirty="0">
                <a:solidFill>
                  <a:schemeClr val="tx1"/>
                </a:solidFill>
                <a:latin typeface="Spirit Medium" pitchFamily="34" charset="0"/>
              </a:rPr>
              <a:t>New Type of Business Entities</a:t>
            </a:r>
          </a:p>
        </p:txBody>
      </p:sp>
      <p:sp>
        <p:nvSpPr>
          <p:cNvPr id="25603" name="Rectangle 3"/>
          <p:cNvSpPr>
            <a:spLocks noGrp="1" noChangeArrowheads="1"/>
          </p:cNvSpPr>
          <p:nvPr>
            <p:ph type="body" sz="half" idx="4294967295"/>
          </p:nvPr>
        </p:nvSpPr>
        <p:spPr>
          <a:xfrm>
            <a:off x="566671" y="974500"/>
            <a:ext cx="5675103" cy="4339621"/>
          </a:xfrm>
          <a:effectLst>
            <a:outerShdw dist="35921" dir="2700000" algn="ctr" rotWithShape="0">
              <a:schemeClr val="bg1"/>
            </a:outerShdw>
          </a:effectLst>
        </p:spPr>
        <p:txBody>
          <a:bodyPr>
            <a:normAutofit fontScale="92500" lnSpcReduction="10000"/>
          </a:bodyPr>
          <a:lstStyle/>
          <a:p>
            <a:pPr marL="0" indent="0">
              <a:buClr>
                <a:srgbClr val="CCFFCC"/>
              </a:buClr>
              <a:buNone/>
            </a:pPr>
            <a:r>
              <a:rPr lang="en-US" altLang="en-US" sz="2800" b="1" dirty="0" smtClean="0">
                <a:latin typeface="Comic Sans MS" panose="030F0702030302020204" pitchFamily="66" charset="0"/>
              </a:rPr>
              <a:t>1. </a:t>
            </a:r>
            <a:r>
              <a:rPr lang="en-US" altLang="en-US" sz="2800" b="1" u="sng" cap="none" dirty="0" smtClean="0">
                <a:latin typeface="Comic Sans MS" panose="030F0702030302020204" pitchFamily="66" charset="0"/>
              </a:rPr>
              <a:t>Monopoly</a:t>
            </a:r>
            <a:r>
              <a:rPr lang="en-US" altLang="en-US" sz="2800" b="1" cap="none" dirty="0" smtClean="0">
                <a:latin typeface="Comic Sans MS" panose="030F0702030302020204" pitchFamily="66" charset="0"/>
              </a:rPr>
              <a:t>:  </a:t>
            </a:r>
            <a:r>
              <a:rPr lang="en-US" altLang="en-US" sz="2800" cap="none" dirty="0" smtClean="0">
                <a:latin typeface="Comic Sans MS" panose="030F0702030302020204" pitchFamily="66" charset="0"/>
              </a:rPr>
              <a:t>when a company gains complete  control over an industry.  A monopoly can buy out it’s competitors.</a:t>
            </a:r>
            <a:br>
              <a:rPr lang="en-US" altLang="en-US" sz="2800" cap="none" dirty="0" smtClean="0">
                <a:latin typeface="Comic Sans MS" panose="030F0702030302020204" pitchFamily="66" charset="0"/>
              </a:rPr>
            </a:br>
            <a:endParaRPr lang="en-US" altLang="en-US" sz="2800" cap="none" dirty="0" smtClean="0">
              <a:latin typeface="Comic Sans MS" panose="030F0702030302020204" pitchFamily="66" charset="0"/>
            </a:endParaRPr>
          </a:p>
          <a:p>
            <a:pPr marL="609600" indent="-609600">
              <a:buClr>
                <a:srgbClr val="CCFFCC"/>
              </a:buClr>
              <a:buNone/>
            </a:pPr>
            <a:r>
              <a:rPr lang="en-US" altLang="en-US" sz="2800" cap="none" dirty="0" smtClean="0">
                <a:latin typeface="Comic Sans MS" panose="030F0702030302020204" pitchFamily="66" charset="0"/>
              </a:rPr>
              <a:t>2.  </a:t>
            </a:r>
            <a:r>
              <a:rPr lang="en-US" altLang="en-US" sz="2800" b="1" u="sng" cap="none" dirty="0" smtClean="0">
                <a:latin typeface="Comic Sans MS" panose="030F0702030302020204" pitchFamily="66" charset="0"/>
              </a:rPr>
              <a:t>Trust</a:t>
            </a:r>
            <a:r>
              <a:rPr lang="en-US" altLang="en-US" sz="2800" b="1" cap="none" dirty="0" smtClean="0">
                <a:latin typeface="Comic Sans MS" panose="030F0702030302020204" pitchFamily="66" charset="0"/>
              </a:rPr>
              <a:t> </a:t>
            </a:r>
            <a:r>
              <a:rPr lang="en-US" altLang="en-US" sz="2800" cap="none" dirty="0" smtClean="0">
                <a:latin typeface="Comic Sans MS" panose="030F0702030302020204" pitchFamily="66" charset="0"/>
              </a:rPr>
              <a:t>: several companies would join together and turn over their assets to a board of trustees.</a:t>
            </a:r>
            <a:endParaRPr lang="en-US" altLang="en-US" sz="2800" cap="none" dirty="0">
              <a:latin typeface="Comic Sans MS" panose="030F0702030302020204" pitchFamily="66" charset="0"/>
            </a:endParaRPr>
          </a:p>
        </p:txBody>
      </p:sp>
      <p:pic>
        <p:nvPicPr>
          <p:cNvPr id="1028" name="Picture 4" descr="http://www.retroactive-vintage-games.com/images/sid1224/P1020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323" y="1338469"/>
            <a:ext cx="5035304" cy="333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10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up)">
                                      <p:cBhvr>
                                        <p:cTn id="7" dur="50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up)">
                                      <p:cBhvr>
                                        <p:cTn id="12" dur="50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6469" y="489857"/>
            <a:ext cx="9614262" cy="1143000"/>
          </a:xfrm>
        </p:spPr>
        <p:txBody>
          <a:bodyPr>
            <a:normAutofit fontScale="90000"/>
          </a:bodyPr>
          <a:lstStyle/>
          <a:p>
            <a:pPr algn="ctr" eaLnBrk="1" hangingPunct="1">
              <a:defRPr/>
            </a:pPr>
            <a:r>
              <a:rPr lang="en-US" altLang="en-US" dirty="0" smtClean="0"/>
              <a:t>Who do you think are the 5 wealthiest Americans of all time?</a:t>
            </a:r>
          </a:p>
        </p:txBody>
      </p:sp>
      <p:pic>
        <p:nvPicPr>
          <p:cNvPr id="3074" name="Picture 2" descr="Image result for dollar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998" y="2049462"/>
            <a:ext cx="33623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48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19" y="52939"/>
            <a:ext cx="10396882" cy="1151965"/>
          </a:xfrm>
        </p:spPr>
        <p:txBody>
          <a:bodyPr/>
          <a:lstStyle/>
          <a:p>
            <a:r>
              <a:rPr lang="en-US" dirty="0" smtClean="0"/>
              <a:t>Sherman anti-trust</a:t>
            </a:r>
            <a:endParaRPr lang="en-US" dirty="0"/>
          </a:p>
        </p:txBody>
      </p:sp>
      <p:sp>
        <p:nvSpPr>
          <p:cNvPr id="3" name="Content Placeholder 2"/>
          <p:cNvSpPr>
            <a:spLocks noGrp="1"/>
          </p:cNvSpPr>
          <p:nvPr>
            <p:ph sz="quarter" idx="13"/>
          </p:nvPr>
        </p:nvSpPr>
        <p:spPr>
          <a:xfrm>
            <a:off x="278296" y="1232452"/>
            <a:ext cx="6573079" cy="4142134"/>
          </a:xfrm>
        </p:spPr>
        <p:txBody>
          <a:bodyPr>
            <a:normAutofit fontScale="92500" lnSpcReduction="10000"/>
          </a:bodyPr>
          <a:lstStyle/>
          <a:p>
            <a:r>
              <a:rPr lang="en-US" sz="2800" cap="none" dirty="0" smtClean="0">
                <a:latin typeface="Calibri" panose="020F0502020204030204" pitchFamily="34" charset="0"/>
              </a:rPr>
              <a:t>Introduced by Ohio Senator John Sherman.</a:t>
            </a:r>
          </a:p>
          <a:p>
            <a:r>
              <a:rPr lang="en-US" sz="2800" cap="none" dirty="0" smtClean="0">
                <a:latin typeface="Calibri" panose="020F0502020204030204" pitchFamily="34" charset="0"/>
              </a:rPr>
              <a:t>The </a:t>
            </a:r>
            <a:r>
              <a:rPr lang="en-US" sz="2800" cap="none" dirty="0">
                <a:latin typeface="Calibri" panose="020F0502020204030204" pitchFamily="34" charset="0"/>
              </a:rPr>
              <a:t>S</a:t>
            </a:r>
            <a:r>
              <a:rPr lang="en-US" sz="2800" cap="none" dirty="0" smtClean="0">
                <a:latin typeface="Calibri" panose="020F0502020204030204" pitchFamily="34" charset="0"/>
              </a:rPr>
              <a:t>herman </a:t>
            </a:r>
            <a:r>
              <a:rPr lang="en-US" sz="2800" cap="none" dirty="0">
                <a:latin typeface="Calibri" panose="020F0502020204030204" pitchFamily="34" charset="0"/>
              </a:rPr>
              <a:t>A</a:t>
            </a:r>
            <a:r>
              <a:rPr lang="en-US" sz="2800" cap="none" dirty="0" smtClean="0">
                <a:latin typeface="Calibri" panose="020F0502020204030204" pitchFamily="34" charset="0"/>
              </a:rPr>
              <a:t>ct broadly prohibits </a:t>
            </a:r>
          </a:p>
          <a:p>
            <a:r>
              <a:rPr lang="en-US" sz="2800" cap="none" dirty="0" smtClean="0">
                <a:latin typeface="Calibri" panose="020F0502020204030204" pitchFamily="34" charset="0"/>
              </a:rPr>
              <a:t>(</a:t>
            </a:r>
            <a:r>
              <a:rPr lang="en-US" sz="2800" u="sng" cap="none" dirty="0" smtClean="0">
                <a:latin typeface="Calibri" panose="020F0502020204030204" pitchFamily="34" charset="0"/>
              </a:rPr>
              <a:t>1) anticompetitive agreements </a:t>
            </a:r>
          </a:p>
          <a:p>
            <a:r>
              <a:rPr lang="en-US" sz="2800" u="sng" cap="none" dirty="0" smtClean="0">
                <a:latin typeface="Calibri" panose="020F0502020204030204" pitchFamily="34" charset="0"/>
              </a:rPr>
              <a:t> (2) unilateral conduct that monopolizes or attempts to monopolize the relevant market.</a:t>
            </a:r>
          </a:p>
          <a:p>
            <a:r>
              <a:rPr lang="en-US" sz="2800" cap="none" dirty="0" smtClean="0">
                <a:latin typeface="Calibri" panose="020F0502020204030204" pitchFamily="34" charset="0"/>
              </a:rPr>
              <a:t>The law attempts to prevent the artificial raising of prices by restriction of trade or supply.</a:t>
            </a:r>
            <a:endParaRPr lang="en-US" sz="2800" cap="none" dirty="0">
              <a:latin typeface="Calibri" panose="020F0502020204030204" pitchFamily="34" charset="0"/>
            </a:endParaRPr>
          </a:p>
        </p:txBody>
      </p:sp>
      <p:pic>
        <p:nvPicPr>
          <p:cNvPr id="2050" name="Picture 2" descr="http://www.hmdb.org/Photos/70/Photo70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001" y="128863"/>
            <a:ext cx="38100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pcontent.answcdn.com/wikipedia/commons/thumb/5/5c/John-Sherman-2.jpg/220px-John-Sherma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409" y="3599276"/>
            <a:ext cx="2095500"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217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sz="half" idx="4294967295"/>
          </p:nvPr>
        </p:nvSpPr>
        <p:spPr>
          <a:xfrm>
            <a:off x="268356" y="301487"/>
            <a:ext cx="11221277" cy="990600"/>
          </a:xfrm>
          <a:effectLst>
            <a:outerShdw dist="35921" dir="2700000" algn="ctr" rotWithShape="0">
              <a:schemeClr val="bg1"/>
            </a:outerShdw>
          </a:effectLst>
        </p:spPr>
        <p:txBody>
          <a:bodyPr>
            <a:normAutofit/>
          </a:bodyPr>
          <a:lstStyle/>
          <a:p>
            <a:pPr marL="609600" indent="-609600">
              <a:lnSpc>
                <a:spcPct val="90000"/>
              </a:lnSpc>
              <a:buClr>
                <a:srgbClr val="CCFFCC"/>
              </a:buClr>
              <a:buNone/>
            </a:pPr>
            <a:r>
              <a:rPr lang="en-US" altLang="en-US" sz="3400" dirty="0">
                <a:solidFill>
                  <a:srgbClr val="FF6600"/>
                </a:solidFill>
                <a:latin typeface="Spirit Medium" pitchFamily="34" charset="0"/>
              </a:rPr>
              <a:t>Laissez Faire</a:t>
            </a:r>
            <a:r>
              <a:rPr lang="en-US" altLang="en-US" sz="3400" dirty="0">
                <a:solidFill>
                  <a:srgbClr val="CCFFCC"/>
                </a:solidFill>
                <a:latin typeface="Comic Sans MS" panose="030F0702030302020204" pitchFamily="66" charset="0"/>
              </a:rPr>
              <a:t> </a:t>
            </a:r>
            <a:r>
              <a:rPr lang="en-US" altLang="en-US" sz="3400" dirty="0">
                <a:solidFill>
                  <a:schemeClr val="tx2"/>
                </a:solidFill>
                <a:latin typeface="Comic Sans MS" panose="030F0702030302020204" pitchFamily="66" charset="0"/>
                <a:sym typeface="Wingdings" panose="05000000000000000000" pitchFamily="2" charset="2"/>
              </a:rPr>
              <a:t></a:t>
            </a:r>
            <a:r>
              <a:rPr lang="en-US" altLang="en-US" sz="3400" dirty="0">
                <a:solidFill>
                  <a:schemeClr val="tx2"/>
                </a:solidFill>
                <a:latin typeface="Comic Sans MS" panose="030F0702030302020204" pitchFamily="66" charset="0"/>
              </a:rPr>
              <a:t> </a:t>
            </a:r>
            <a:r>
              <a:rPr lang="en-US" altLang="en-US" sz="2400" dirty="0">
                <a:solidFill>
                  <a:schemeClr val="tx2"/>
                </a:solidFill>
                <a:latin typeface="Comic Sans MS" panose="030F0702030302020204" pitchFamily="66" charset="0"/>
              </a:rPr>
              <a:t>the ideology of </a:t>
            </a:r>
            <a:r>
              <a:rPr lang="en-US" altLang="en-US" sz="2400" dirty="0" smtClean="0">
                <a:solidFill>
                  <a:schemeClr val="tx2"/>
                </a:solidFill>
                <a:latin typeface="Comic Sans MS" panose="030F0702030302020204" pitchFamily="66" charset="0"/>
              </a:rPr>
              <a:t>the Industrial </a:t>
            </a:r>
            <a:r>
              <a:rPr lang="en-US" altLang="en-US" sz="2400" dirty="0">
                <a:solidFill>
                  <a:schemeClr val="tx2"/>
                </a:solidFill>
                <a:latin typeface="Comic Sans MS" panose="030F0702030302020204" pitchFamily="66" charset="0"/>
              </a:rPr>
              <a:t>Age.</a:t>
            </a:r>
          </a:p>
        </p:txBody>
      </p:sp>
      <p:sp>
        <p:nvSpPr>
          <p:cNvPr id="21508" name="Rectangle 4"/>
          <p:cNvSpPr>
            <a:spLocks noChangeArrowheads="1"/>
          </p:cNvSpPr>
          <p:nvPr/>
        </p:nvSpPr>
        <p:spPr bwMode="auto">
          <a:xfrm>
            <a:off x="4545495" y="1702905"/>
            <a:ext cx="6215270" cy="417774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5713" indent="-403225">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C9C4"/>
              </a:buClr>
              <a:buSzPct val="120000"/>
              <a:buFont typeface="Wingdings" panose="05000000000000000000" pitchFamily="2" charset="2"/>
              <a:buChar char="§"/>
            </a:pPr>
            <a:r>
              <a:rPr lang="en-US" altLang="en-US" sz="2600" dirty="0">
                <a:solidFill>
                  <a:schemeClr val="tx2"/>
                </a:solidFill>
                <a:latin typeface="Comic Sans MS" panose="030F0702030302020204" pitchFamily="66" charset="0"/>
              </a:rPr>
              <a:t>Individuals should </a:t>
            </a:r>
            <a:r>
              <a:rPr lang="en-US" altLang="en-US" sz="2600" u="sng" dirty="0">
                <a:solidFill>
                  <a:schemeClr val="tx2"/>
                </a:solidFill>
                <a:latin typeface="Comic Sans MS" panose="030F0702030302020204" pitchFamily="66" charset="0"/>
              </a:rPr>
              <a:t>compete freely in the marketplace.</a:t>
            </a:r>
          </a:p>
          <a:p>
            <a:pPr eaLnBrk="1" hangingPunct="1">
              <a:buClr>
                <a:srgbClr val="00C9C4"/>
              </a:buClr>
              <a:buSzPct val="120000"/>
              <a:buFont typeface="Wingdings" panose="05000000000000000000" pitchFamily="2" charset="2"/>
              <a:buChar char="§"/>
            </a:pPr>
            <a:r>
              <a:rPr lang="en-US" altLang="en-US" sz="2600" dirty="0">
                <a:solidFill>
                  <a:schemeClr val="tx2"/>
                </a:solidFill>
                <a:latin typeface="Comic Sans MS" panose="030F0702030302020204" pitchFamily="66" charset="0"/>
              </a:rPr>
              <a:t>The market was not man-made or invented. </a:t>
            </a:r>
          </a:p>
          <a:p>
            <a:pPr eaLnBrk="1" hangingPunct="1">
              <a:buClr>
                <a:srgbClr val="00C9C4"/>
              </a:buClr>
              <a:buSzPct val="120000"/>
              <a:buFont typeface="Wingdings" panose="05000000000000000000" pitchFamily="2" charset="2"/>
              <a:buChar char="§"/>
            </a:pPr>
            <a:r>
              <a:rPr lang="en-US" altLang="en-US" sz="2600" u="sng" dirty="0">
                <a:solidFill>
                  <a:schemeClr val="tx2"/>
                </a:solidFill>
                <a:latin typeface="Comic Sans MS" panose="030F0702030302020204" pitchFamily="66" charset="0"/>
              </a:rPr>
              <a:t>No room for government </a:t>
            </a:r>
            <a:r>
              <a:rPr lang="en-US" altLang="en-US" sz="2600" dirty="0">
                <a:solidFill>
                  <a:schemeClr val="tx2"/>
                </a:solidFill>
                <a:latin typeface="Comic Sans MS" panose="030F0702030302020204" pitchFamily="66" charset="0"/>
              </a:rPr>
              <a:t>in the market!</a:t>
            </a:r>
          </a:p>
        </p:txBody>
      </p:sp>
      <p:pic>
        <p:nvPicPr>
          <p:cNvPr id="3074" name="Picture 2" descr="https://sd.keepcalm-o-matic.co.uk/i/keep-calm-and-laissez-fai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532" y="1239078"/>
            <a:ext cx="3313990" cy="386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53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1000"/>
                                        <p:tgtEl>
                                          <p:spTgt spid="215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Effect transition="in" filter="fade">
                                      <p:cBhvr>
                                        <p:cTn id="12" dur="1000"/>
                                        <p:tgtEl>
                                          <p:spTgt spid="215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2" end="2"/>
                                            </p:txEl>
                                          </p:spTgt>
                                        </p:tgtEl>
                                        <p:attrNameLst>
                                          <p:attrName>style.visibility</p:attrName>
                                        </p:attrNameLst>
                                      </p:cBhvr>
                                      <p:to>
                                        <p:strVal val="visible"/>
                                      </p:to>
                                    </p:set>
                                    <p:animEffect transition="in" filter="fade">
                                      <p:cBhvr>
                                        <p:cTn id="17" dur="1000"/>
                                        <p:tgtEl>
                                          <p:spTgt spid="215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llonthehill.net/wp-content/uploads/2013/01/patriotic-american-flag-powerpoint-template.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32" t="359" r="19521"/>
          <a:stretch/>
        </p:blipFill>
        <p:spPr bwMode="auto">
          <a:xfrm rot="16200000">
            <a:off x="2647222" y="-1123225"/>
            <a:ext cx="7049955" cy="9296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304800"/>
            <a:ext cx="8229600" cy="1143000"/>
          </a:xfrm>
        </p:spPr>
        <p:txBody>
          <a:bodyPr/>
          <a:lstStyle/>
          <a:p>
            <a:r>
              <a:rPr lang="en-US" b="1" dirty="0" smtClean="0"/>
              <a:t>Gilded Age</a:t>
            </a:r>
            <a:endParaRPr lang="en-US" b="1" dirty="0"/>
          </a:p>
        </p:txBody>
      </p:sp>
      <p:sp>
        <p:nvSpPr>
          <p:cNvPr id="3" name="Content Placeholder 2"/>
          <p:cNvSpPr>
            <a:spLocks noGrp="1"/>
          </p:cNvSpPr>
          <p:nvPr>
            <p:ph idx="4294967295"/>
          </p:nvPr>
        </p:nvSpPr>
        <p:spPr>
          <a:xfrm>
            <a:off x="5181600" y="1371601"/>
            <a:ext cx="5029200" cy="4754563"/>
          </a:xfrm>
          <a:prstGeom prst="rect">
            <a:avLst/>
          </a:prstGeom>
        </p:spPr>
        <p:txBody>
          <a:bodyPr>
            <a:normAutofit/>
          </a:bodyPr>
          <a:lstStyle/>
          <a:p>
            <a:r>
              <a:rPr lang="en-US" sz="2400" u="sng" cap="none" dirty="0" smtClean="0">
                <a:latin typeface="Agency FB" panose="020B0503020202020204" pitchFamily="34" charset="0"/>
              </a:rPr>
              <a:t>The Gilded </a:t>
            </a:r>
            <a:r>
              <a:rPr lang="en-US" sz="2400" u="sng" cap="none" dirty="0">
                <a:latin typeface="Agency FB" panose="020B0503020202020204" pitchFamily="34" charset="0"/>
              </a:rPr>
              <a:t>A</a:t>
            </a:r>
            <a:r>
              <a:rPr lang="en-US" sz="2400" u="sng" cap="none" dirty="0" smtClean="0">
                <a:latin typeface="Agency FB" panose="020B0503020202020204" pitchFamily="34" charset="0"/>
              </a:rPr>
              <a:t>ge was an era of rapid economic growth, especially in the north and west. </a:t>
            </a:r>
          </a:p>
          <a:p>
            <a:r>
              <a:rPr lang="en-US" sz="2400" cap="none" dirty="0" smtClean="0">
                <a:latin typeface="Agency FB" panose="020B0503020202020204" pitchFamily="34" charset="0"/>
              </a:rPr>
              <a:t>As </a:t>
            </a:r>
            <a:r>
              <a:rPr lang="en-US" sz="2400" cap="none" dirty="0">
                <a:latin typeface="Agency FB" panose="020B0503020202020204" pitchFamily="34" charset="0"/>
              </a:rPr>
              <a:t>A</a:t>
            </a:r>
            <a:r>
              <a:rPr lang="en-US" sz="2400" cap="none" dirty="0" smtClean="0">
                <a:latin typeface="Agency FB" panose="020B0503020202020204" pitchFamily="34" charset="0"/>
              </a:rPr>
              <a:t>merican wages were much higher than those in </a:t>
            </a:r>
            <a:r>
              <a:rPr lang="en-US" sz="2400" cap="none" dirty="0">
                <a:latin typeface="Agency FB" panose="020B0503020202020204" pitchFamily="34" charset="0"/>
              </a:rPr>
              <a:t>E</a:t>
            </a:r>
            <a:r>
              <a:rPr lang="en-US" sz="2400" cap="none" dirty="0" smtClean="0">
                <a:latin typeface="Agency FB" panose="020B0503020202020204" pitchFamily="34" charset="0"/>
              </a:rPr>
              <a:t>urope, especially for skilled workers, the period saw an influx of millions of </a:t>
            </a:r>
            <a:r>
              <a:rPr lang="en-US" sz="2400" cap="none" dirty="0">
                <a:latin typeface="Agency FB" panose="020B0503020202020204" pitchFamily="34" charset="0"/>
              </a:rPr>
              <a:t>E</a:t>
            </a:r>
            <a:r>
              <a:rPr lang="en-US" sz="2400" cap="none" dirty="0" smtClean="0">
                <a:latin typeface="Agency FB" panose="020B0503020202020204" pitchFamily="34" charset="0"/>
              </a:rPr>
              <a:t>uropean immigrants. </a:t>
            </a:r>
          </a:p>
          <a:p>
            <a:r>
              <a:rPr lang="en-US" sz="2400" cap="none" dirty="0" smtClean="0">
                <a:latin typeface="Agency FB" panose="020B0503020202020204" pitchFamily="34" charset="0"/>
              </a:rPr>
              <a:t>The rapid expansion of industrialization led to real wage growth of 60% between 1860 and 1890, spread across the ever-increasing labor force.</a:t>
            </a:r>
            <a:endParaRPr lang="en-US" sz="2400" cap="none" dirty="0">
              <a:latin typeface="Agency FB" panose="020B0503020202020204" pitchFamily="34" charset="0"/>
            </a:endParaRPr>
          </a:p>
        </p:txBody>
      </p:sp>
      <p:pic>
        <p:nvPicPr>
          <p:cNvPr id="6" name="Picture 2" descr="Image result for gilded 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35024"/>
            <a:ext cx="3247626"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70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40" y="0"/>
            <a:ext cx="10396882" cy="1151965"/>
          </a:xfrm>
        </p:spPr>
        <p:txBody>
          <a:bodyPr/>
          <a:lstStyle/>
          <a:p>
            <a:r>
              <a:rPr lang="en-US" dirty="0" smtClean="0"/>
              <a:t>American socialist party</a:t>
            </a:r>
            <a:endParaRPr lang="en-US" dirty="0"/>
          </a:p>
        </p:txBody>
      </p:sp>
      <p:sp>
        <p:nvSpPr>
          <p:cNvPr id="3" name="Content Placeholder 2"/>
          <p:cNvSpPr>
            <a:spLocks noGrp="1"/>
          </p:cNvSpPr>
          <p:nvPr>
            <p:ph sz="quarter" idx="13"/>
          </p:nvPr>
        </p:nvSpPr>
        <p:spPr>
          <a:xfrm>
            <a:off x="384314" y="1020418"/>
            <a:ext cx="6427304" cy="4354168"/>
          </a:xfrm>
        </p:spPr>
        <p:txBody>
          <a:bodyPr>
            <a:normAutofit/>
          </a:bodyPr>
          <a:lstStyle/>
          <a:p>
            <a:r>
              <a:rPr lang="en-US" sz="2400" cap="none" dirty="0" smtClean="0">
                <a:latin typeface="Calibri" panose="020F0502020204030204" pitchFamily="34" charset="0"/>
              </a:rPr>
              <a:t>In the first decades of the 20th century, it drew significant support from many different groups, </a:t>
            </a:r>
            <a:r>
              <a:rPr lang="en-US" sz="2400" u="sng" cap="none" dirty="0" smtClean="0">
                <a:latin typeface="Calibri" panose="020F0502020204030204" pitchFamily="34" charset="0"/>
              </a:rPr>
              <a:t>including trade unionists, progressive social reformers, populist farmers and immigrants. </a:t>
            </a:r>
          </a:p>
          <a:p>
            <a:r>
              <a:rPr lang="en-US" sz="2400" cap="none" dirty="0" smtClean="0">
                <a:latin typeface="Calibri" panose="020F0502020204030204" pitchFamily="34" charset="0"/>
              </a:rPr>
              <a:t>However, it refused to form coalitions with other parties, or even to allow its members to vote for other parties. </a:t>
            </a:r>
            <a:r>
              <a:rPr lang="en-US" sz="2400" b="1" u="sng" cap="none" dirty="0" smtClean="0">
                <a:latin typeface="Calibri" panose="020F0502020204030204" pitchFamily="34" charset="0"/>
              </a:rPr>
              <a:t>Eugene V. Debs </a:t>
            </a:r>
            <a:r>
              <a:rPr lang="en-US" sz="2400" cap="none" dirty="0" smtClean="0">
                <a:latin typeface="Calibri" panose="020F0502020204030204" pitchFamily="34" charset="0"/>
              </a:rPr>
              <a:t>twice won over 900,000 votes in </a:t>
            </a:r>
            <a:r>
              <a:rPr lang="en-US" sz="2400" u="sng" cap="none" dirty="0" smtClean="0">
                <a:latin typeface="Calibri" panose="020F0502020204030204" pitchFamily="34" charset="0"/>
              </a:rPr>
              <a:t>presidential elections. </a:t>
            </a:r>
            <a:endParaRPr lang="en-US" sz="2400" u="sng" cap="none" dirty="0">
              <a:latin typeface="Calibri" panose="020F0502020204030204" pitchFamily="34" charset="0"/>
            </a:endParaRPr>
          </a:p>
        </p:txBody>
      </p:sp>
      <p:pic>
        <p:nvPicPr>
          <p:cNvPr id="4100" name="Picture 4" descr="https://thelitworks.files.wordpress.com/2012/01/socialist-party-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149" y="1285461"/>
            <a:ext cx="5294834" cy="348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619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981200" y="33086"/>
            <a:ext cx="8229600" cy="754566"/>
          </a:xfrm>
          <a:effectLst>
            <a:outerShdw dist="17961" dir="2700000" algn="ctr" rotWithShape="0">
              <a:srgbClr val="008080"/>
            </a:outerShdw>
          </a:effectLst>
        </p:spPr>
        <p:txBody>
          <a:bodyPr vert="horz" lIns="90488" tIns="44450" rIns="90488" bIns="44450" rtlCol="0" anchor="ctr">
            <a:spAutoFit/>
          </a:bodyPr>
          <a:lstStyle/>
          <a:p>
            <a:pPr eaLnBrk="1" hangingPunct="1">
              <a:defRPr/>
            </a:pPr>
            <a:r>
              <a:rPr lang="en-US" sz="4800" b="1" dirty="0">
                <a:solidFill>
                  <a:schemeClr val="tx1"/>
                </a:solidFill>
                <a:latin typeface="Spirit Medium" pitchFamily="34" charset="0"/>
              </a:rPr>
              <a:t>Social Darwinism</a:t>
            </a:r>
          </a:p>
        </p:txBody>
      </p:sp>
      <p:pic>
        <p:nvPicPr>
          <p:cNvPr id="73731" name="Picture 3" descr="Herbert Spenser"/>
          <p:cNvPicPr>
            <a:picLocks noGrp="1" noChangeAspect="1" noChangeArrowheads="1"/>
          </p:cNvPicPr>
          <p:nvPr>
            <p:ph idx="4294967295"/>
          </p:nvPr>
        </p:nvPicPr>
        <p:blipFill>
          <a:blip r:embed="rId2">
            <a:lum contrast="6000"/>
            <a:extLst>
              <a:ext uri="{28A0092B-C50C-407E-A947-70E740481C1C}">
                <a14:useLocalDpi xmlns:a14="http://schemas.microsoft.com/office/drawing/2010/main" val="0"/>
              </a:ext>
            </a:extLst>
          </a:blip>
          <a:srcRect/>
          <a:stretch>
            <a:fillRect/>
          </a:stretch>
        </p:blipFill>
        <p:spPr>
          <a:xfrm>
            <a:off x="105691" y="750989"/>
            <a:ext cx="2743200" cy="3294063"/>
          </a:xfrm>
          <a:noFill/>
          <a:ln>
            <a:solidFill>
              <a:schemeClr val="bg1"/>
            </a:solidFill>
            <a:miter lim="800000"/>
            <a:headEnd/>
            <a:tailEnd/>
          </a:ln>
        </p:spPr>
      </p:pic>
      <p:sp>
        <p:nvSpPr>
          <p:cNvPr id="22532" name="Rectangle 4"/>
          <p:cNvSpPr>
            <a:spLocks noChangeArrowheads="1"/>
          </p:cNvSpPr>
          <p:nvPr/>
        </p:nvSpPr>
        <p:spPr bwMode="auto">
          <a:xfrm>
            <a:off x="3087756" y="814398"/>
            <a:ext cx="5059017" cy="445044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CCFFCC"/>
              </a:buClr>
              <a:buSzPct val="95000"/>
              <a:buFont typeface="PressWriter Symbols" pitchFamily="2" charset="2"/>
              <a:buChar char="×"/>
            </a:pPr>
            <a:r>
              <a:rPr lang="en-US" altLang="en-US" sz="2400" dirty="0">
                <a:solidFill>
                  <a:schemeClr val="tx2"/>
                </a:solidFill>
                <a:latin typeface="Comic Sans MS" panose="030F0702030302020204" pitchFamily="66" charset="0"/>
              </a:rPr>
              <a:t>British economist.</a:t>
            </a:r>
          </a:p>
          <a:p>
            <a:pPr eaLnBrk="1" hangingPunct="1">
              <a:buClr>
                <a:srgbClr val="CCFFCC"/>
              </a:buClr>
              <a:buSzPct val="95000"/>
              <a:buFont typeface="PressWriter Symbols" pitchFamily="2" charset="2"/>
              <a:buChar char="×"/>
            </a:pPr>
            <a:r>
              <a:rPr lang="en-US" altLang="en-US" sz="2400" u="sng" dirty="0">
                <a:solidFill>
                  <a:schemeClr val="tx2"/>
                </a:solidFill>
                <a:latin typeface="Comic Sans MS" panose="030F0702030302020204" pitchFamily="66" charset="0"/>
              </a:rPr>
              <a:t>Advocate of </a:t>
            </a:r>
            <a:r>
              <a:rPr lang="en-US" altLang="en-US" sz="2400" i="1" u="sng" dirty="0">
                <a:solidFill>
                  <a:schemeClr val="tx2"/>
                </a:solidFill>
                <a:latin typeface="Comic Sans MS" panose="030F0702030302020204" pitchFamily="66" charset="0"/>
              </a:rPr>
              <a:t>laissez-faire</a:t>
            </a:r>
            <a:r>
              <a:rPr lang="en-US" altLang="en-US" sz="2400" u="sng" dirty="0">
                <a:solidFill>
                  <a:schemeClr val="tx2"/>
                </a:solidFill>
                <a:latin typeface="Comic Sans MS" panose="030F0702030302020204" pitchFamily="66" charset="0"/>
              </a:rPr>
              <a:t>.</a:t>
            </a:r>
          </a:p>
          <a:p>
            <a:pPr eaLnBrk="1" hangingPunct="1">
              <a:buClr>
                <a:srgbClr val="CCFFCC"/>
              </a:buClr>
              <a:buSzPct val="95000"/>
              <a:buFont typeface="PressWriter Symbols" pitchFamily="2" charset="2"/>
              <a:buChar char="×"/>
            </a:pPr>
            <a:r>
              <a:rPr lang="en-US" altLang="en-US" sz="2400" u="sng" dirty="0">
                <a:solidFill>
                  <a:schemeClr val="tx2"/>
                </a:solidFill>
                <a:latin typeface="Comic Sans MS" panose="030F0702030302020204" pitchFamily="66" charset="0"/>
              </a:rPr>
              <a:t>Adapted Darwin’s ideas from the “Origin of Species” to humans.</a:t>
            </a:r>
          </a:p>
          <a:p>
            <a:pPr eaLnBrk="1" hangingPunct="1">
              <a:buClr>
                <a:srgbClr val="CCFFCC"/>
              </a:buClr>
              <a:buSzPct val="95000"/>
              <a:buFont typeface="PressWriter Symbols" pitchFamily="2" charset="2"/>
              <a:buChar char="×"/>
            </a:pPr>
            <a:r>
              <a:rPr lang="en-US" altLang="en-US" sz="2400" u="sng" dirty="0">
                <a:solidFill>
                  <a:schemeClr val="tx2"/>
                </a:solidFill>
                <a:latin typeface="Comic Sans MS" panose="030F0702030302020204" pitchFamily="66" charset="0"/>
              </a:rPr>
              <a:t>Notion of “Survival of the Fittest</a:t>
            </a:r>
            <a:r>
              <a:rPr lang="en-US" altLang="en-US" sz="2400" u="sng" dirty="0" smtClean="0">
                <a:solidFill>
                  <a:schemeClr val="tx2"/>
                </a:solidFill>
                <a:latin typeface="Comic Sans MS" panose="030F0702030302020204" pitchFamily="66" charset="0"/>
              </a:rPr>
              <a:t>.”</a:t>
            </a:r>
          </a:p>
          <a:p>
            <a:pPr eaLnBrk="1" hangingPunct="1">
              <a:buClr>
                <a:srgbClr val="CCFFCC"/>
              </a:buClr>
              <a:buSzPct val="95000"/>
              <a:buFont typeface="PressWriter Symbols" pitchFamily="2" charset="2"/>
              <a:buChar char="×"/>
            </a:pPr>
            <a:r>
              <a:rPr lang="en-US" altLang="en-US" sz="2400" u="sng" dirty="0" smtClean="0">
                <a:solidFill>
                  <a:schemeClr val="tx2"/>
                </a:solidFill>
                <a:latin typeface="Comic Sans MS" panose="030F0702030302020204" pitchFamily="66" charset="0"/>
              </a:rPr>
              <a:t>If a company is more fit to be successful it will survive. Or a person who works the hardest will have the most success.</a:t>
            </a:r>
            <a:endParaRPr lang="en-US" altLang="en-US" sz="2400" u="sng" dirty="0">
              <a:solidFill>
                <a:schemeClr val="tx2"/>
              </a:solidFill>
              <a:latin typeface="Comic Sans MS" panose="030F0702030302020204" pitchFamily="66" charset="0"/>
            </a:endParaRPr>
          </a:p>
        </p:txBody>
      </p:sp>
      <p:sp>
        <p:nvSpPr>
          <p:cNvPr id="73733" name="Text Box 5"/>
          <p:cNvSpPr txBox="1">
            <a:spLocks noChangeArrowheads="1"/>
          </p:cNvSpPr>
          <p:nvPr/>
        </p:nvSpPr>
        <p:spPr bwMode="auto">
          <a:xfrm>
            <a:off x="0" y="4181474"/>
            <a:ext cx="3505200" cy="5159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a:buClrTx/>
              <a:buFontTx/>
              <a:buNone/>
            </a:pPr>
            <a:r>
              <a:rPr lang="en-US" altLang="en-US" sz="2800" dirty="0">
                <a:solidFill>
                  <a:schemeClr val="tx2"/>
                </a:solidFill>
                <a:latin typeface="Comic Sans MS" panose="030F0702030302020204" pitchFamily="66" charset="0"/>
              </a:rPr>
              <a:t>Herbert Spencer</a:t>
            </a:r>
          </a:p>
        </p:txBody>
      </p:sp>
      <p:pic>
        <p:nvPicPr>
          <p:cNvPr id="5122" name="Picture 2" descr="http://bhoffert.faculty.noctrl.edu/HST263/SocialDarwini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202" y="569843"/>
            <a:ext cx="3361087" cy="449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57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wipe(up)">
                                      <p:cBhvr>
                                        <p:cTn id="7" dur="500"/>
                                        <p:tgtEl>
                                          <p:spTgt spid="225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Effect transition="in" filter="wipe(up)">
                                      <p:cBhvr>
                                        <p:cTn id="12" dur="500"/>
                                        <p:tgtEl>
                                          <p:spTgt spid="225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Effect transition="in" filter="wipe(up)">
                                      <p:cBhvr>
                                        <p:cTn id="17" dur="500"/>
                                        <p:tgtEl>
                                          <p:spTgt spid="225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532">
                                            <p:txEl>
                                              <p:pRg st="3" end="3"/>
                                            </p:txEl>
                                          </p:spTgt>
                                        </p:tgtEl>
                                        <p:attrNameLst>
                                          <p:attrName>style.visibility</p:attrName>
                                        </p:attrNameLst>
                                      </p:cBhvr>
                                      <p:to>
                                        <p:strVal val="visible"/>
                                      </p:to>
                                    </p:set>
                                    <p:animEffect transition="in" filter="wipe(up)">
                                      <p:cBhvr>
                                        <p:cTn id="22" dur="500"/>
                                        <p:tgtEl>
                                          <p:spTgt spid="225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532">
                                            <p:txEl>
                                              <p:pRg st="4" end="4"/>
                                            </p:txEl>
                                          </p:spTgt>
                                        </p:tgtEl>
                                        <p:attrNameLst>
                                          <p:attrName>style.visibility</p:attrName>
                                        </p:attrNameLst>
                                      </p:cBhvr>
                                      <p:to>
                                        <p:strVal val="visible"/>
                                      </p:to>
                                    </p:set>
                                    <p:animEffect transition="in" filter="wipe(up)">
                                      <p:cBhvr>
                                        <p:cTn id="27" dur="500"/>
                                        <p:tgtEl>
                                          <p:spTgt spid="225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1338194" y="0"/>
            <a:ext cx="10396882" cy="1151965"/>
          </a:xfrm>
        </p:spPr>
        <p:txBody>
          <a:bodyPr>
            <a:normAutofit/>
          </a:bodyPr>
          <a:lstStyle/>
          <a:p>
            <a:pPr eaLnBrk="1" hangingPunct="1">
              <a:defRPr/>
            </a:pPr>
            <a:r>
              <a:rPr lang="en-US" altLang="en-US" sz="2400" u="sng" dirty="0"/>
              <a:t>Great wealth helped to maintain an economic inequality in society.</a:t>
            </a:r>
          </a:p>
        </p:txBody>
      </p:sp>
      <p:sp>
        <p:nvSpPr>
          <p:cNvPr id="90115" name="Rectangle 3"/>
          <p:cNvSpPr>
            <a:spLocks noGrp="1" noChangeArrowheads="1"/>
          </p:cNvSpPr>
          <p:nvPr>
            <p:ph type="body" idx="4294967295"/>
          </p:nvPr>
        </p:nvSpPr>
        <p:spPr>
          <a:xfrm>
            <a:off x="821358" y="-407505"/>
            <a:ext cx="10396883" cy="3311189"/>
          </a:xfrm>
        </p:spPr>
        <p:txBody>
          <a:bodyPr/>
          <a:lstStyle/>
          <a:p>
            <a:pPr eaLnBrk="1" hangingPunct="1"/>
            <a:r>
              <a:rPr lang="en-US" altLang="en-US" cap="none" dirty="0" smtClean="0">
                <a:latin typeface="Calibri" panose="020F0502020204030204" pitchFamily="34" charset="0"/>
              </a:rPr>
              <a:t>Many </a:t>
            </a:r>
            <a:r>
              <a:rPr lang="en-US" altLang="en-US" cap="none" dirty="0">
                <a:latin typeface="Calibri" panose="020F0502020204030204" pitchFamily="34" charset="0"/>
              </a:rPr>
              <a:t>A</a:t>
            </a:r>
            <a:r>
              <a:rPr lang="en-US" altLang="en-US" cap="none" dirty="0" smtClean="0">
                <a:latin typeface="Calibri" panose="020F0502020204030204" pitchFamily="34" charset="0"/>
              </a:rPr>
              <a:t>mericans believed they could rise up into the middle class even though they were trapped in poverty.</a:t>
            </a:r>
          </a:p>
        </p:txBody>
      </p:sp>
      <p:sp>
        <p:nvSpPr>
          <p:cNvPr id="90116" name="AutoShape 4"/>
          <p:cNvSpPr>
            <a:spLocks noChangeArrowheads="1"/>
          </p:cNvSpPr>
          <p:nvPr/>
        </p:nvSpPr>
        <p:spPr bwMode="auto">
          <a:xfrm>
            <a:off x="1179443" y="1676400"/>
            <a:ext cx="4515679" cy="3929270"/>
          </a:xfrm>
          <a:prstGeom prst="triangle">
            <a:avLst>
              <a:gd name="adj" fmla="val 50000"/>
            </a:avLst>
          </a:prstGeom>
          <a:solidFill>
            <a:srgbClr val="000080"/>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kumimoji="1" lang="en-US" altLang="en-US" sz="2400"/>
          </a:p>
        </p:txBody>
      </p:sp>
      <p:sp>
        <p:nvSpPr>
          <p:cNvPr id="90117" name="AutoShape 5"/>
          <p:cNvSpPr>
            <a:spLocks noChangeArrowheads="1"/>
          </p:cNvSpPr>
          <p:nvPr/>
        </p:nvSpPr>
        <p:spPr bwMode="auto">
          <a:xfrm>
            <a:off x="3094382" y="1676400"/>
            <a:ext cx="685800" cy="569843"/>
          </a:xfrm>
          <a:prstGeom prst="triangle">
            <a:avLst>
              <a:gd name="adj" fmla="val 50000"/>
            </a:avLst>
          </a:prstGeom>
          <a:solidFill>
            <a:srgbClr val="800000"/>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kumimoji="1" lang="en-US" altLang="en-US" sz="2400"/>
          </a:p>
        </p:txBody>
      </p:sp>
      <p:sp>
        <p:nvSpPr>
          <p:cNvPr id="90118" name="AutoShape 7"/>
          <p:cNvSpPr>
            <a:spLocks noChangeArrowheads="1"/>
          </p:cNvSpPr>
          <p:nvPr/>
        </p:nvSpPr>
        <p:spPr bwMode="auto">
          <a:xfrm flipV="1">
            <a:off x="6205329" y="1676399"/>
            <a:ext cx="4263888" cy="3929269"/>
          </a:xfrm>
          <a:prstGeom prst="triangle">
            <a:avLst>
              <a:gd name="adj" fmla="val 50000"/>
            </a:avLst>
          </a:prstGeom>
          <a:solidFill>
            <a:srgbClr val="800000"/>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kumimoji="1" lang="en-US" altLang="en-US" sz="2400"/>
          </a:p>
        </p:txBody>
      </p:sp>
      <p:sp>
        <p:nvSpPr>
          <p:cNvPr id="90119" name="AutoShape 8"/>
          <p:cNvSpPr>
            <a:spLocks noChangeArrowheads="1"/>
          </p:cNvSpPr>
          <p:nvPr/>
        </p:nvSpPr>
        <p:spPr bwMode="auto">
          <a:xfrm flipV="1">
            <a:off x="8061462" y="5078896"/>
            <a:ext cx="551621" cy="526774"/>
          </a:xfrm>
          <a:prstGeom prst="triangle">
            <a:avLst>
              <a:gd name="adj" fmla="val 50000"/>
            </a:avLst>
          </a:prstGeom>
          <a:solidFill>
            <a:srgbClr val="000080"/>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kumimoji="1" lang="en-US" altLang="en-US" sz="2400"/>
          </a:p>
        </p:txBody>
      </p:sp>
      <p:sp>
        <p:nvSpPr>
          <p:cNvPr id="90120" name="Text Box 9"/>
          <p:cNvSpPr txBox="1">
            <a:spLocks noChangeArrowheads="1"/>
          </p:cNvSpPr>
          <p:nvPr/>
        </p:nvSpPr>
        <p:spPr bwMode="auto">
          <a:xfrm>
            <a:off x="2799522" y="5711687"/>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t>Population</a:t>
            </a:r>
          </a:p>
        </p:txBody>
      </p:sp>
      <p:sp>
        <p:nvSpPr>
          <p:cNvPr id="90121" name="Text Box 10"/>
          <p:cNvSpPr txBox="1">
            <a:spLocks noChangeArrowheads="1"/>
          </p:cNvSpPr>
          <p:nvPr/>
        </p:nvSpPr>
        <p:spPr bwMode="auto">
          <a:xfrm>
            <a:off x="7785653" y="5721626"/>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b="1" dirty="0"/>
              <a:t>Wealth</a:t>
            </a:r>
          </a:p>
        </p:txBody>
      </p:sp>
      <p:sp>
        <p:nvSpPr>
          <p:cNvPr id="90122" name="Text Box 11"/>
          <p:cNvSpPr txBox="1">
            <a:spLocks noChangeArrowheads="1"/>
          </p:cNvSpPr>
          <p:nvPr/>
        </p:nvSpPr>
        <p:spPr bwMode="auto">
          <a:xfrm>
            <a:off x="3094382" y="3962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solidFill>
                  <a:schemeClr val="bg1"/>
                </a:solidFill>
              </a:rPr>
              <a:t>Poor </a:t>
            </a:r>
          </a:p>
        </p:txBody>
      </p:sp>
      <p:sp>
        <p:nvSpPr>
          <p:cNvPr id="90123" name="Text Box 12"/>
          <p:cNvSpPr txBox="1">
            <a:spLocks noChangeArrowheads="1"/>
          </p:cNvSpPr>
          <p:nvPr/>
        </p:nvSpPr>
        <p:spPr bwMode="auto">
          <a:xfrm>
            <a:off x="7891670" y="2610677"/>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solidFill>
                  <a:schemeClr val="bg1"/>
                </a:solidFill>
              </a:rPr>
              <a:t>Rich</a:t>
            </a:r>
          </a:p>
        </p:txBody>
      </p:sp>
      <p:sp>
        <p:nvSpPr>
          <p:cNvPr id="90124" name="Text Box 13"/>
          <p:cNvSpPr txBox="1">
            <a:spLocks noChangeArrowheads="1"/>
          </p:cNvSpPr>
          <p:nvPr/>
        </p:nvSpPr>
        <p:spPr bwMode="auto">
          <a:xfrm>
            <a:off x="8613083" y="489667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t>Poor </a:t>
            </a:r>
          </a:p>
        </p:txBody>
      </p:sp>
      <p:sp>
        <p:nvSpPr>
          <p:cNvPr id="90125" name="Text Box 14"/>
          <p:cNvSpPr txBox="1">
            <a:spLocks noChangeArrowheads="1"/>
          </p:cNvSpPr>
          <p:nvPr/>
        </p:nvSpPr>
        <p:spPr bwMode="auto">
          <a:xfrm>
            <a:off x="3675822" y="1732721"/>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t>Rich</a:t>
            </a:r>
          </a:p>
        </p:txBody>
      </p:sp>
    </p:spTree>
    <p:extLst>
      <p:ext uri="{BB962C8B-B14F-4D97-AF65-F5344CB8AC3E}">
        <p14:creationId xmlns:p14="http://schemas.microsoft.com/office/powerpoint/2010/main" val="408119151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p:cNvSpPr>
            <a:spLocks noChangeArrowheads="1" noChangeShapeType="1" noTextEdit="1"/>
          </p:cNvSpPr>
          <p:nvPr/>
        </p:nvSpPr>
        <p:spPr bwMode="auto">
          <a:xfrm>
            <a:off x="2133600" y="26505"/>
            <a:ext cx="7696200" cy="1567070"/>
          </a:xfrm>
          <a:prstGeom prst="rect">
            <a:avLst/>
          </a:prstGeom>
        </p:spPr>
        <p:txBody>
          <a:bodyPr wrap="none" fromWordArt="1">
            <a:prstTxWarp prst="textPlain">
              <a:avLst>
                <a:gd name="adj" fmla="val 50000"/>
              </a:avLst>
            </a:prstTxWarp>
          </a:bodyPr>
          <a:lstStyle/>
          <a:p>
            <a:pPr algn="ctr"/>
            <a:r>
              <a:rPr lang="en-US" sz="3600" kern="10" dirty="0">
                <a:ln w="12700">
                  <a:solidFill>
                    <a:srgbClr val="3333CC"/>
                  </a:solidFill>
                  <a:round/>
                  <a:headEnd/>
                  <a:tailEnd/>
                </a:ln>
                <a:solidFill>
                  <a:schemeClr val="accent5">
                    <a:lumMod val="50000"/>
                    <a:alpha val="50195"/>
                  </a:schemeClr>
                </a:solidFill>
                <a:effectLst>
                  <a:outerShdw dist="45791" dir="2021404" algn="ctr" rotWithShape="0">
                    <a:srgbClr val="9999FF"/>
                  </a:outerShdw>
                </a:effectLst>
                <a:latin typeface="Arial Black" panose="020B0A04020102020204" pitchFamily="34" charset="0"/>
              </a:rPr>
              <a:t>Johnstown Flood</a:t>
            </a:r>
          </a:p>
        </p:txBody>
      </p:sp>
      <p:pic>
        <p:nvPicPr>
          <p:cNvPr id="3" name="Picture 5" descr="JohnstownFloo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831" y="1779105"/>
            <a:ext cx="5861737" cy="420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42056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4294967295"/>
          </p:nvPr>
        </p:nvSpPr>
        <p:spPr>
          <a:xfrm>
            <a:off x="5486399" y="238539"/>
            <a:ext cx="6029739" cy="5446644"/>
          </a:xfrm>
        </p:spPr>
        <p:txBody>
          <a:bodyPr>
            <a:normAutofit/>
          </a:bodyPr>
          <a:lstStyle/>
          <a:p>
            <a:pPr eaLnBrk="1" hangingPunct="1"/>
            <a:r>
              <a:rPr lang="en-US" altLang="en-US" sz="2800" cap="none" dirty="0" smtClean="0">
                <a:latin typeface="Calibri" panose="020F0502020204030204" pitchFamily="34" charset="0"/>
              </a:rPr>
              <a:t>The </a:t>
            </a:r>
            <a:r>
              <a:rPr lang="en-US" altLang="en-US" sz="2800" u="sng" cap="none" dirty="0" smtClean="0">
                <a:latin typeface="Calibri" panose="020F0502020204030204" pitchFamily="34" charset="0"/>
              </a:rPr>
              <a:t>situation at </a:t>
            </a:r>
            <a:r>
              <a:rPr lang="en-US" altLang="en-US" sz="2800" u="sng" cap="none" dirty="0">
                <a:latin typeface="Calibri" panose="020F0502020204030204" pitchFamily="34" charset="0"/>
              </a:rPr>
              <a:t>J</a:t>
            </a:r>
            <a:r>
              <a:rPr lang="en-US" altLang="en-US" sz="2800" u="sng" cap="none" dirty="0" smtClean="0">
                <a:latin typeface="Calibri" panose="020F0502020204030204" pitchFamily="34" charset="0"/>
              </a:rPr>
              <a:t>ohnstown became symbolic of what was wrong with the distribution of wealth in the </a:t>
            </a:r>
            <a:r>
              <a:rPr lang="en-US" altLang="en-US" sz="2800" u="sng" cap="none" dirty="0" smtClean="0">
                <a:latin typeface="Calibri" panose="020F0502020204030204" pitchFamily="34" charset="0"/>
              </a:rPr>
              <a:t>United </a:t>
            </a:r>
            <a:r>
              <a:rPr lang="en-US" altLang="en-US" sz="2800" u="sng" cap="none" dirty="0" smtClean="0">
                <a:latin typeface="Calibri" panose="020F0502020204030204" pitchFamily="34" charset="0"/>
              </a:rPr>
              <a:t>States.</a:t>
            </a:r>
          </a:p>
          <a:p>
            <a:pPr eaLnBrk="1" hangingPunct="1"/>
            <a:r>
              <a:rPr lang="en-US" altLang="en-US" sz="2800" cap="none" dirty="0" smtClean="0">
                <a:latin typeface="Calibri" panose="020F0502020204030204" pitchFamily="34" charset="0"/>
              </a:rPr>
              <a:t>In </a:t>
            </a:r>
            <a:r>
              <a:rPr lang="en-US" altLang="en-US" sz="2800" cap="none" dirty="0">
                <a:latin typeface="Calibri" panose="020F0502020204030204" pitchFamily="34" charset="0"/>
              </a:rPr>
              <a:t>P</a:t>
            </a:r>
            <a:r>
              <a:rPr lang="en-US" altLang="en-US" sz="2800" cap="none" dirty="0" smtClean="0">
                <a:latin typeface="Calibri" panose="020F0502020204030204" pitchFamily="34" charset="0"/>
              </a:rPr>
              <a:t>ennsylvania, </a:t>
            </a:r>
            <a:r>
              <a:rPr lang="en-US" altLang="en-US" sz="2800" u="sng" cap="none" dirty="0">
                <a:latin typeface="Calibri" panose="020F0502020204030204" pitchFamily="34" charset="0"/>
              </a:rPr>
              <a:t>J</a:t>
            </a:r>
            <a:r>
              <a:rPr lang="en-US" altLang="en-US" sz="2800" u="sng" cap="none" dirty="0" smtClean="0">
                <a:latin typeface="Calibri" panose="020F0502020204030204" pitchFamily="34" charset="0"/>
              </a:rPr>
              <a:t>ohnstown was a small working class community.</a:t>
            </a:r>
          </a:p>
          <a:p>
            <a:pPr eaLnBrk="1" hangingPunct="1"/>
            <a:r>
              <a:rPr lang="en-US" altLang="en-US" sz="2800" cap="none" dirty="0" smtClean="0">
                <a:latin typeface="Calibri" panose="020F0502020204030204" pitchFamily="34" charset="0"/>
              </a:rPr>
              <a:t>High above the town on the top of a hill was the </a:t>
            </a:r>
            <a:r>
              <a:rPr lang="en-US" altLang="en-US" sz="2800" cap="none" dirty="0" smtClean="0">
                <a:latin typeface="Calibri" panose="020F0502020204030204" pitchFamily="34" charset="0"/>
              </a:rPr>
              <a:t>South </a:t>
            </a:r>
            <a:r>
              <a:rPr lang="en-US" altLang="en-US" sz="2800" cap="none" dirty="0">
                <a:latin typeface="Calibri" panose="020F0502020204030204" pitchFamily="34" charset="0"/>
              </a:rPr>
              <a:t>F</a:t>
            </a:r>
            <a:r>
              <a:rPr lang="en-US" altLang="en-US" sz="2800" cap="none" dirty="0" smtClean="0">
                <a:latin typeface="Calibri" panose="020F0502020204030204" pitchFamily="34" charset="0"/>
              </a:rPr>
              <a:t>ork </a:t>
            </a:r>
            <a:r>
              <a:rPr lang="en-US" altLang="en-US" sz="2800" cap="none" dirty="0">
                <a:latin typeface="Calibri" panose="020F0502020204030204" pitchFamily="34" charset="0"/>
              </a:rPr>
              <a:t>F</a:t>
            </a:r>
            <a:r>
              <a:rPr lang="en-US" altLang="en-US" sz="2800" cap="none" dirty="0" smtClean="0">
                <a:latin typeface="Calibri" panose="020F0502020204030204" pitchFamily="34" charset="0"/>
              </a:rPr>
              <a:t>ishing </a:t>
            </a:r>
            <a:r>
              <a:rPr lang="en-US" altLang="en-US" sz="2800" cap="none" dirty="0" smtClean="0">
                <a:latin typeface="Calibri" panose="020F0502020204030204" pitchFamily="34" charset="0"/>
              </a:rPr>
              <a:t>and </a:t>
            </a:r>
            <a:r>
              <a:rPr lang="en-US" altLang="en-US" sz="2800" cap="none" dirty="0" smtClean="0">
                <a:latin typeface="Calibri" panose="020F0502020204030204" pitchFamily="34" charset="0"/>
              </a:rPr>
              <a:t>Hunting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lub</a:t>
            </a:r>
            <a:r>
              <a:rPr lang="en-US" altLang="en-US" sz="2800" cap="none" dirty="0" smtClean="0">
                <a:latin typeface="Calibri" panose="020F0502020204030204" pitchFamily="34" charset="0"/>
              </a:rPr>
              <a:t>.</a:t>
            </a:r>
            <a:endParaRPr lang="en-US" altLang="en-US" sz="2800" cap="none" dirty="0">
              <a:latin typeface="Calibri" panose="020F0502020204030204" pitchFamily="34" charset="0"/>
            </a:endParaRPr>
          </a:p>
        </p:txBody>
      </p:sp>
      <p:pic>
        <p:nvPicPr>
          <p:cNvPr id="137219" name="Picture 4" descr="imag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3" y="1"/>
            <a:ext cx="5002471" cy="332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3.bp.blogspot.com/-tBhVTr6h6K8/TfDD8nsShiI/AAAAAAAAE4g/XJgM8gp5eR4/s1600/Lake%2BConemau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3" y="3459430"/>
            <a:ext cx="4456181" cy="269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2156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a:xfrm>
            <a:off x="1524000" y="228600"/>
            <a:ext cx="8686800" cy="1143000"/>
          </a:xfrm>
        </p:spPr>
        <p:txBody>
          <a:bodyPr>
            <a:normAutofit fontScale="90000"/>
          </a:bodyPr>
          <a:lstStyle/>
          <a:p>
            <a:pPr eaLnBrk="1" hangingPunct="1">
              <a:defRPr/>
            </a:pPr>
            <a:r>
              <a:rPr lang="en-US" altLang="en-US" smtClean="0"/>
              <a:t>The Rich Rain Down on the Poor</a:t>
            </a:r>
          </a:p>
        </p:txBody>
      </p:sp>
      <p:sp>
        <p:nvSpPr>
          <p:cNvPr id="138243" name="Rectangle 3"/>
          <p:cNvSpPr>
            <a:spLocks noGrp="1" noChangeArrowheads="1"/>
          </p:cNvSpPr>
          <p:nvPr>
            <p:ph type="body" idx="4294967295"/>
          </p:nvPr>
        </p:nvSpPr>
        <p:spPr>
          <a:xfrm>
            <a:off x="0" y="1053548"/>
            <a:ext cx="5715000" cy="4449764"/>
          </a:xfrm>
        </p:spPr>
        <p:txBody>
          <a:bodyPr>
            <a:normAutofit/>
          </a:bodyPr>
          <a:lstStyle/>
          <a:p>
            <a:pPr eaLnBrk="1" hangingPunct="1"/>
            <a:r>
              <a:rPr lang="en-US" altLang="en-US" sz="2400" cap="none" dirty="0" smtClean="0">
                <a:latin typeface="Calibri" panose="020F0502020204030204" pitchFamily="34" charset="0"/>
              </a:rPr>
              <a:t>When the wealthy people like the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arnegies and </a:t>
            </a:r>
            <a:r>
              <a:rPr lang="en-US" altLang="en-US" sz="2400" cap="none" dirty="0" err="1">
                <a:latin typeface="Calibri" panose="020F0502020204030204" pitchFamily="34" charset="0"/>
              </a:rPr>
              <a:t>M</a:t>
            </a:r>
            <a:r>
              <a:rPr lang="en-US" altLang="en-US" sz="2400" cap="none" dirty="0" err="1" smtClean="0">
                <a:latin typeface="Calibri" panose="020F0502020204030204" pitchFamily="34" charset="0"/>
              </a:rPr>
              <a:t>ellons</a:t>
            </a:r>
            <a:r>
              <a:rPr lang="en-US" altLang="en-US" sz="2400" cap="none" dirty="0" smtClean="0">
                <a:latin typeface="Calibri" panose="020F0502020204030204" pitchFamily="34" charset="0"/>
              </a:rPr>
              <a:t>, the </a:t>
            </a:r>
            <a:r>
              <a:rPr lang="en-US" altLang="en-US" sz="2400" cap="none" dirty="0">
                <a:latin typeface="Calibri" panose="020F0502020204030204" pitchFamily="34" charset="0"/>
              </a:rPr>
              <a:t>R</a:t>
            </a:r>
            <a:r>
              <a:rPr lang="en-US" altLang="en-US" sz="2400" cap="none" dirty="0" smtClean="0">
                <a:latin typeface="Calibri" panose="020F0502020204030204" pitchFamily="34" charset="0"/>
              </a:rPr>
              <a:t>ockefellers and the </a:t>
            </a:r>
            <a:r>
              <a:rPr lang="en-US" altLang="en-US" sz="2400" cap="none" dirty="0" err="1">
                <a:latin typeface="Calibri" panose="020F0502020204030204" pitchFamily="34" charset="0"/>
              </a:rPr>
              <a:t>V</a:t>
            </a:r>
            <a:r>
              <a:rPr lang="en-US" altLang="en-US" sz="2400" cap="none" dirty="0" err="1" smtClean="0">
                <a:latin typeface="Calibri" panose="020F0502020204030204" pitchFamily="34" charset="0"/>
              </a:rPr>
              <a:t>anderbilts</a:t>
            </a:r>
            <a:r>
              <a:rPr lang="en-US" altLang="en-US" sz="2400" cap="none" dirty="0" smtClean="0">
                <a:latin typeface="Calibri" panose="020F0502020204030204" pitchFamily="34" charset="0"/>
              </a:rPr>
              <a:t> wanted to get away from it all, they would visit South Fork.</a:t>
            </a:r>
          </a:p>
          <a:p>
            <a:pPr eaLnBrk="1" hangingPunct="1"/>
            <a:endParaRPr lang="en-US" altLang="en-US" sz="2400" cap="none" dirty="0" smtClean="0">
              <a:latin typeface="Calibri" panose="020F0502020204030204" pitchFamily="34" charset="0"/>
            </a:endParaRPr>
          </a:p>
          <a:p>
            <a:pPr eaLnBrk="1" hangingPunct="1"/>
            <a:r>
              <a:rPr lang="en-US" altLang="en-US" sz="2400" u="sng" cap="none" dirty="0" smtClean="0">
                <a:latin typeface="Calibri" panose="020F0502020204030204" pitchFamily="34" charset="0"/>
              </a:rPr>
              <a:t>The lake was artificial.  The Little </a:t>
            </a:r>
            <a:r>
              <a:rPr lang="en-US" altLang="en-US" sz="2400" u="sng" cap="none" dirty="0" err="1">
                <a:latin typeface="Calibri" panose="020F0502020204030204" pitchFamily="34" charset="0"/>
              </a:rPr>
              <a:t>C</a:t>
            </a:r>
            <a:r>
              <a:rPr lang="en-US" altLang="en-US" sz="2400" u="sng" cap="none" dirty="0" err="1" smtClean="0">
                <a:latin typeface="Calibri" panose="020F0502020204030204" pitchFamily="34" charset="0"/>
              </a:rPr>
              <a:t>onemaugh</a:t>
            </a:r>
            <a:r>
              <a:rPr lang="en-US" altLang="en-US" sz="2400" u="sng" cap="none" dirty="0" smtClean="0">
                <a:latin typeface="Calibri" panose="020F0502020204030204" pitchFamily="34" charset="0"/>
              </a:rPr>
              <a:t> River had been dammed by the members of the club to create a lake for fishing.</a:t>
            </a:r>
            <a:endParaRPr lang="en-US" altLang="en-US" sz="2400" u="sng" cap="none" dirty="0">
              <a:latin typeface="Calibri" panose="020F0502020204030204" pitchFamily="34" charset="0"/>
            </a:endParaRPr>
          </a:p>
        </p:txBody>
      </p:sp>
      <p:pic>
        <p:nvPicPr>
          <p:cNvPr id="138244"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583" y="1146313"/>
            <a:ext cx="203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904384" y="3084520"/>
            <a:ext cx="1736033" cy="2395253"/>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descr="https://images.booksense.com/images/513/445/97800624455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262" y="1378226"/>
            <a:ext cx="25146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63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diamond(out)">
                                      <p:cBhvr>
                                        <p:cTn id="7" dur="1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0" y="-96079"/>
            <a:ext cx="10396882" cy="1151965"/>
          </a:xfrm>
        </p:spPr>
        <p:txBody>
          <a:bodyPr/>
          <a:lstStyle/>
          <a:p>
            <a:pPr eaLnBrk="1" hangingPunct="1">
              <a:defRPr/>
            </a:pPr>
            <a:r>
              <a:rPr lang="en-US" altLang="en-US" dirty="0" smtClean="0"/>
              <a:t>How it Happened:</a:t>
            </a:r>
          </a:p>
        </p:txBody>
      </p:sp>
      <p:sp>
        <p:nvSpPr>
          <p:cNvPr id="139267" name="Rectangle 3"/>
          <p:cNvSpPr>
            <a:spLocks noGrp="1" noChangeArrowheads="1"/>
          </p:cNvSpPr>
          <p:nvPr>
            <p:ph type="body" idx="4294967295"/>
          </p:nvPr>
        </p:nvSpPr>
        <p:spPr>
          <a:xfrm>
            <a:off x="185529" y="742123"/>
            <a:ext cx="4704523" cy="5115686"/>
          </a:xfrm>
        </p:spPr>
        <p:txBody>
          <a:bodyPr/>
          <a:lstStyle/>
          <a:p>
            <a:pPr eaLnBrk="1" hangingPunct="1">
              <a:lnSpc>
                <a:spcPct val="80000"/>
              </a:lnSpc>
            </a:pPr>
            <a:r>
              <a:rPr lang="en-US" altLang="en-US" sz="2400" cap="none" dirty="0" smtClean="0">
                <a:latin typeface="Calibri" panose="020F0502020204030204" pitchFamily="34" charset="0"/>
              </a:rPr>
              <a:t>The </a:t>
            </a:r>
            <a:r>
              <a:rPr lang="en-US" altLang="en-US" sz="2400" b="1" cap="none" dirty="0">
                <a:latin typeface="Calibri" panose="020F0502020204030204" pitchFamily="34" charset="0"/>
              </a:rPr>
              <a:t>J</a:t>
            </a:r>
            <a:r>
              <a:rPr lang="en-US" altLang="en-US" sz="2400" b="1" cap="none" dirty="0" smtClean="0">
                <a:latin typeface="Calibri" panose="020F0502020204030204" pitchFamily="34" charset="0"/>
              </a:rPr>
              <a:t>ohnstown </a:t>
            </a:r>
            <a:r>
              <a:rPr lang="en-US" altLang="en-US" sz="2400" b="1" cap="none" dirty="0">
                <a:latin typeface="Calibri" panose="020F0502020204030204" pitchFamily="34" charset="0"/>
              </a:rPr>
              <a:t>F</a:t>
            </a:r>
            <a:r>
              <a:rPr lang="en-US" altLang="en-US" sz="2400" b="1" cap="none" dirty="0" smtClean="0">
                <a:latin typeface="Calibri" panose="020F0502020204030204" pitchFamily="34" charset="0"/>
              </a:rPr>
              <a:t>lood</a:t>
            </a:r>
            <a:r>
              <a:rPr lang="en-US" altLang="en-US" sz="2400" cap="none" dirty="0" smtClean="0">
                <a:latin typeface="Calibri" panose="020F0502020204030204" pitchFamily="34" charset="0"/>
              </a:rPr>
              <a:t> disaster (or </a:t>
            </a:r>
            <a:r>
              <a:rPr lang="en-US" altLang="en-US" sz="2400" b="1" cap="none" dirty="0">
                <a:latin typeface="Calibri" panose="020F0502020204030204" pitchFamily="34" charset="0"/>
              </a:rPr>
              <a:t>G</a:t>
            </a:r>
            <a:r>
              <a:rPr lang="en-US" altLang="en-US" sz="2400" b="1" cap="none" dirty="0" smtClean="0">
                <a:latin typeface="Calibri" panose="020F0502020204030204" pitchFamily="34" charset="0"/>
              </a:rPr>
              <a:t>reat </a:t>
            </a:r>
            <a:r>
              <a:rPr lang="en-US" altLang="en-US" sz="2400" b="1" cap="none" dirty="0">
                <a:latin typeface="Calibri" panose="020F0502020204030204" pitchFamily="34" charset="0"/>
              </a:rPr>
              <a:t>F</a:t>
            </a:r>
            <a:r>
              <a:rPr lang="en-US" altLang="en-US" sz="2400" b="1" cap="none" dirty="0" smtClean="0">
                <a:latin typeface="Calibri" panose="020F0502020204030204" pitchFamily="34" charset="0"/>
              </a:rPr>
              <a:t>lood </a:t>
            </a:r>
            <a:r>
              <a:rPr lang="en-US" altLang="en-US" sz="2400" b="1" cap="none" dirty="0" smtClean="0">
                <a:latin typeface="Calibri" panose="020F0502020204030204" pitchFamily="34" charset="0"/>
              </a:rPr>
              <a:t>of 1889</a:t>
            </a:r>
            <a:r>
              <a:rPr lang="en-US" altLang="en-US" sz="2400" cap="none" dirty="0" smtClean="0">
                <a:latin typeface="Calibri" panose="020F0502020204030204" pitchFamily="34" charset="0"/>
              </a:rPr>
              <a:t> as it became known locally) occurred on May 31, 1889. </a:t>
            </a:r>
          </a:p>
          <a:p>
            <a:pPr eaLnBrk="1" hangingPunct="1">
              <a:lnSpc>
                <a:spcPct val="80000"/>
              </a:lnSpc>
            </a:pPr>
            <a:r>
              <a:rPr lang="en-US" altLang="en-US" sz="2400" cap="none" dirty="0" smtClean="0">
                <a:latin typeface="Calibri" panose="020F0502020204030204" pitchFamily="34" charset="0"/>
              </a:rPr>
              <a:t>It was the </a:t>
            </a:r>
            <a:r>
              <a:rPr lang="en-US" altLang="en-US" sz="2400" u="sng" cap="none" dirty="0" smtClean="0">
                <a:latin typeface="Calibri" panose="020F0502020204030204" pitchFamily="34" charset="0"/>
              </a:rPr>
              <a:t>result of the failure of the South </a:t>
            </a:r>
            <a:r>
              <a:rPr lang="en-US" altLang="en-US" sz="2400" u="sng" cap="none" dirty="0">
                <a:latin typeface="Calibri" panose="020F0502020204030204" pitchFamily="34" charset="0"/>
              </a:rPr>
              <a:t>F</a:t>
            </a:r>
            <a:r>
              <a:rPr lang="en-US" altLang="en-US" sz="2400" u="sng" cap="none" dirty="0" smtClean="0">
                <a:latin typeface="Calibri" panose="020F0502020204030204" pitchFamily="34" charset="0"/>
              </a:rPr>
              <a:t>ork dam situated 14 miles upstream of the town. </a:t>
            </a:r>
          </a:p>
          <a:p>
            <a:pPr eaLnBrk="1" hangingPunct="1">
              <a:lnSpc>
                <a:spcPct val="80000"/>
              </a:lnSpc>
            </a:pPr>
            <a:r>
              <a:rPr lang="en-US" altLang="en-US" sz="2400" u="sng" cap="none" dirty="0" smtClean="0">
                <a:latin typeface="Calibri" panose="020F0502020204030204" pitchFamily="34" charset="0"/>
              </a:rPr>
              <a:t>The dam's failure unleashed a torrent of 20 million tons of water.</a:t>
            </a:r>
          </a:p>
          <a:p>
            <a:pPr eaLnBrk="1" hangingPunct="1">
              <a:lnSpc>
                <a:spcPct val="80000"/>
              </a:lnSpc>
            </a:pPr>
            <a:r>
              <a:rPr lang="en-US" altLang="en-US" sz="2400" cap="none" dirty="0" smtClean="0">
                <a:latin typeface="Calibri" panose="020F0502020204030204" pitchFamily="34" charset="0"/>
              </a:rPr>
              <a:t>The flood killed over 2,200 people and caused us$17 million of damage. </a:t>
            </a:r>
            <a:endParaRPr lang="en-US" altLang="en-US" sz="2400" cap="none" dirty="0">
              <a:latin typeface="Calibri" panose="020F0502020204030204" pitchFamily="34" charset="0"/>
            </a:endParaRPr>
          </a:p>
        </p:txBody>
      </p:sp>
      <p:pic>
        <p:nvPicPr>
          <p:cNvPr id="8196" name="Picture 4" descr="http://3.bp.blogspot.com/-ObFoAnJmF-k/UJfq-rTGAMI/AAAAAAAACUw/RUjWslegA-E/s1600/100_06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025" y="821634"/>
            <a:ext cx="5689601"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750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63287" y="698863"/>
            <a:ext cx="10396882" cy="1151965"/>
          </a:xfrm>
          <a:extLst>
            <a:ext uri="{909E8E84-426E-40DD-AFC4-6F175D3DCCD1}">
              <a14:hiddenFill xmlns:a14="http://schemas.microsoft.com/office/drawing/2010/main">
                <a:solidFill>
                  <a:srgbClr val="FFFFFF"/>
                </a:solidFill>
              </a14:hiddenFill>
            </a:ext>
          </a:extLst>
        </p:spPr>
        <p:txBody>
          <a:bodyPr>
            <a:normAutofit/>
          </a:bodyPr>
          <a:lstStyle/>
          <a:p>
            <a:pPr eaLnBrk="1" hangingPunct="1">
              <a:defRPr/>
            </a:pPr>
            <a:r>
              <a:rPr lang="en-US" altLang="en-US" dirty="0" smtClean="0"/>
              <a:t>6. BILL GATES- Computers</a:t>
            </a:r>
          </a:p>
        </p:txBody>
      </p:sp>
      <p:sp>
        <p:nvSpPr>
          <p:cNvPr id="64515" name="Rectangle 3"/>
          <p:cNvSpPr>
            <a:spLocks noGrp="1" noChangeArrowheads="1"/>
          </p:cNvSpPr>
          <p:nvPr>
            <p:ph type="body" idx="4294967295"/>
          </p:nvPr>
        </p:nvSpPr>
        <p:spPr>
          <a:xfrm>
            <a:off x="189411" y="2272402"/>
            <a:ext cx="10396883" cy="3311189"/>
          </a:xfrm>
        </p:spPr>
        <p:txBody>
          <a:bodyPr>
            <a:normAutofit lnSpcReduction="10000"/>
          </a:bodyPr>
          <a:lstStyle/>
          <a:p>
            <a:pPr eaLnBrk="1" hangingPunct="1">
              <a:lnSpc>
                <a:spcPct val="80000"/>
              </a:lnSpc>
            </a:pPr>
            <a:r>
              <a:rPr lang="en-US" altLang="en-US" sz="2400" b="1" cap="none" dirty="0" smtClean="0">
                <a:latin typeface="Calibri" panose="020F0502020204030204" pitchFamily="34" charset="0"/>
              </a:rPr>
              <a:t>Bill Gates (1955 - ) </a:t>
            </a:r>
          </a:p>
          <a:p>
            <a:pPr eaLnBrk="1" hangingPunct="1">
              <a:lnSpc>
                <a:spcPct val="80000"/>
              </a:lnSpc>
            </a:pPr>
            <a:r>
              <a:rPr lang="en-US" altLang="en-US" sz="2400" b="1" i="1" cap="none" dirty="0" smtClean="0">
                <a:latin typeface="Calibri" panose="020F0502020204030204" pitchFamily="34" charset="0"/>
              </a:rPr>
              <a:t>$54 billion</a:t>
            </a:r>
            <a:r>
              <a:rPr lang="en-US" altLang="en-US" sz="2400" cap="none" dirty="0" smtClean="0">
                <a:latin typeface="Calibri" panose="020F0502020204030204" pitchFamily="34" charset="0"/>
              </a:rPr>
              <a:t/>
            </a:r>
            <a:br>
              <a:rPr lang="en-US" altLang="en-US" sz="2400" cap="none" dirty="0" smtClean="0">
                <a:latin typeface="Calibri" panose="020F0502020204030204" pitchFamily="34" charset="0"/>
              </a:rPr>
            </a:br>
            <a:r>
              <a:rPr lang="en-US" altLang="en-US" sz="2400" cap="none" dirty="0" smtClean="0">
                <a:latin typeface="Calibri" panose="020F0502020204030204" pitchFamily="34" charset="0"/>
              </a:rPr>
              <a:t/>
            </a:r>
            <a:br>
              <a:rPr lang="en-US" altLang="en-US" sz="2400" cap="none" dirty="0" smtClean="0">
                <a:latin typeface="Calibri" panose="020F0502020204030204" pitchFamily="34" charset="0"/>
              </a:rPr>
            </a:br>
            <a:r>
              <a:rPr lang="en-US" altLang="en-US" sz="2400" cap="none" dirty="0" smtClean="0">
                <a:latin typeface="Calibri" panose="020F0502020204030204" pitchFamily="34" charset="0"/>
              </a:rPr>
              <a:t>Even if </a:t>
            </a:r>
            <a:r>
              <a:rPr lang="en-US" altLang="en-US" sz="2400" cap="none" dirty="0">
                <a:latin typeface="Calibri" panose="020F0502020204030204" pitchFamily="34" charset="0"/>
              </a:rPr>
              <a:t>B</a:t>
            </a:r>
            <a:r>
              <a:rPr lang="en-US" altLang="en-US" sz="2400" cap="none" dirty="0" smtClean="0">
                <a:latin typeface="Calibri" panose="020F0502020204030204" pitchFamily="34" charset="0"/>
              </a:rPr>
              <a:t>ill </a:t>
            </a:r>
            <a:r>
              <a:rPr lang="en-US" altLang="en-US" sz="2400" cap="none" dirty="0">
                <a:latin typeface="Calibri" panose="020F0502020204030204" pitchFamily="34" charset="0"/>
              </a:rPr>
              <a:t>G</a:t>
            </a:r>
            <a:r>
              <a:rPr lang="en-US" altLang="en-US" sz="2400" cap="none" dirty="0" smtClean="0">
                <a:latin typeface="Calibri" panose="020F0502020204030204" pitchFamily="34" charset="0"/>
              </a:rPr>
              <a:t>ates’ currently estimated $58 billion fortune is down from its heady peak nearly a decade ago, the </a:t>
            </a:r>
            <a:r>
              <a:rPr lang="en-US" altLang="en-US" sz="2400" cap="none" dirty="0">
                <a:latin typeface="Calibri" panose="020F0502020204030204" pitchFamily="34" charset="0"/>
              </a:rPr>
              <a:t>H</a:t>
            </a:r>
            <a:r>
              <a:rPr lang="en-US" altLang="en-US" sz="2400" cap="none" dirty="0" smtClean="0">
                <a:latin typeface="Calibri" panose="020F0502020204030204" pitchFamily="34" charset="0"/>
              </a:rPr>
              <a:t>arvard dropout and </a:t>
            </a:r>
            <a:r>
              <a:rPr lang="en-US" altLang="en-US" sz="2400" cap="none" dirty="0">
                <a:latin typeface="Calibri" panose="020F0502020204030204" pitchFamily="34" charset="0"/>
              </a:rPr>
              <a:t>M</a:t>
            </a:r>
            <a:r>
              <a:rPr lang="en-US" altLang="en-US" sz="2400" cap="none" dirty="0" smtClean="0">
                <a:latin typeface="Calibri" panose="020F0502020204030204" pitchFamily="34" charset="0"/>
              </a:rPr>
              <a:t>icrosoft leader is hardly hurting. After the proposed merger with Yahoo fizzled out and shares dropped in the dominant company he cofounded, he’s probably not losing sleep. </a:t>
            </a:r>
          </a:p>
          <a:p>
            <a:pPr eaLnBrk="1" hangingPunct="1">
              <a:lnSpc>
                <a:spcPct val="80000"/>
              </a:lnSpc>
            </a:pPr>
            <a:r>
              <a:rPr lang="en-US" altLang="en-US" sz="2400" cap="none" dirty="0" smtClean="0">
                <a:latin typeface="Calibri" panose="020F0502020204030204" pitchFamily="34" charset="0"/>
              </a:rPr>
              <a:t>He is no doubt looking forward to stepping back from his current role at </a:t>
            </a:r>
            <a:r>
              <a:rPr lang="en-US" altLang="en-US" sz="2400" cap="none" dirty="0">
                <a:latin typeface="Calibri" panose="020F0502020204030204" pitchFamily="34" charset="0"/>
              </a:rPr>
              <a:t>M</a:t>
            </a:r>
            <a:r>
              <a:rPr lang="en-US" altLang="en-US" sz="2400" cap="none" dirty="0" smtClean="0">
                <a:latin typeface="Calibri" panose="020F0502020204030204" pitchFamily="34" charset="0"/>
              </a:rPr>
              <a:t>icrosoft and devoting more time to the bill and </a:t>
            </a:r>
            <a:r>
              <a:rPr lang="en-US" altLang="en-US" sz="2400" cap="none" dirty="0">
                <a:latin typeface="Calibri" panose="020F0502020204030204" pitchFamily="34" charset="0"/>
              </a:rPr>
              <a:t>M</a:t>
            </a:r>
            <a:r>
              <a:rPr lang="en-US" altLang="en-US" sz="2400" cap="none" dirty="0" smtClean="0">
                <a:latin typeface="Calibri" panose="020F0502020204030204" pitchFamily="34" charset="0"/>
              </a:rPr>
              <a:t>elinda </a:t>
            </a:r>
            <a:r>
              <a:rPr lang="en-US" altLang="en-US" sz="2400" cap="none" dirty="0">
                <a:latin typeface="Calibri" panose="020F0502020204030204" pitchFamily="34" charset="0"/>
              </a:rPr>
              <a:t>G</a:t>
            </a:r>
            <a:r>
              <a:rPr lang="en-US" altLang="en-US" sz="2400" cap="none" dirty="0" smtClean="0">
                <a:latin typeface="Calibri" panose="020F0502020204030204" pitchFamily="34" charset="0"/>
              </a:rPr>
              <a:t>ates </a:t>
            </a:r>
            <a:r>
              <a:rPr lang="en-US" altLang="en-US" sz="2400" cap="none" dirty="0">
                <a:latin typeface="Calibri" panose="020F0502020204030204" pitchFamily="34" charset="0"/>
              </a:rPr>
              <a:t>F</a:t>
            </a:r>
            <a:r>
              <a:rPr lang="en-US" altLang="en-US" sz="2400" cap="none" dirty="0" smtClean="0">
                <a:latin typeface="Calibri" panose="020F0502020204030204" pitchFamily="34" charset="0"/>
              </a:rPr>
              <a:t>oundation, currently $38.7 billion strong.</a:t>
            </a:r>
            <a:br>
              <a:rPr lang="en-US" altLang="en-US" sz="2400" cap="none" dirty="0" smtClean="0">
                <a:latin typeface="Calibri" panose="020F0502020204030204" pitchFamily="34" charset="0"/>
              </a:rPr>
            </a:br>
            <a:endParaRPr lang="en-US" altLang="en-US" sz="2400" cap="none" dirty="0">
              <a:latin typeface="Calibri" panose="020F0502020204030204" pitchFamily="34" charset="0"/>
            </a:endParaRPr>
          </a:p>
        </p:txBody>
      </p:sp>
      <p:pic>
        <p:nvPicPr>
          <p:cNvPr id="64516"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809" y="0"/>
            <a:ext cx="2551706" cy="318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281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body" idx="4294967295"/>
          </p:nvPr>
        </p:nvSpPr>
        <p:spPr>
          <a:xfrm>
            <a:off x="834887" y="0"/>
            <a:ext cx="9889435" cy="1951729"/>
          </a:xfrm>
        </p:spPr>
        <p:txBody>
          <a:bodyPr/>
          <a:lstStyle/>
          <a:p>
            <a:pPr eaLnBrk="1" hangingPunct="1"/>
            <a:r>
              <a:rPr lang="en-US" altLang="en-US" sz="2400" cap="none" dirty="0" smtClean="0">
                <a:latin typeface="Calibri" panose="020F0502020204030204" pitchFamily="34" charset="0"/>
              </a:rPr>
              <a:t>As the wall of water came down on the town people had no where to go.  </a:t>
            </a:r>
          </a:p>
          <a:p>
            <a:pPr eaLnBrk="1" hangingPunct="1"/>
            <a:r>
              <a:rPr lang="en-US" altLang="en-US" sz="2400" cap="none" dirty="0" smtClean="0">
                <a:latin typeface="Calibri" panose="020F0502020204030204" pitchFamily="34" charset="0"/>
              </a:rPr>
              <a:t>Gas lines were broken and fire and explosions took place at the same time as the flood.</a:t>
            </a:r>
            <a:endParaRPr lang="en-US" altLang="en-US" sz="2400" cap="none" dirty="0">
              <a:latin typeface="Calibri" panose="020F0502020204030204" pitchFamily="34" charset="0"/>
            </a:endParaRPr>
          </a:p>
        </p:txBody>
      </p:sp>
      <p:pic>
        <p:nvPicPr>
          <p:cNvPr id="141316" name="Picture 5" descr="800px-The_Great_Conemaugh_Valley_Dis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486" y="1828415"/>
            <a:ext cx="8882270" cy="502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0912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p:txBody>
          <a:bodyPr/>
          <a:lstStyle/>
          <a:p>
            <a:pPr eaLnBrk="1" hangingPunct="1">
              <a:defRPr/>
            </a:pPr>
            <a:endParaRPr lang="en-US" altLang="en-US" smtClean="0"/>
          </a:p>
        </p:txBody>
      </p:sp>
      <p:sp>
        <p:nvSpPr>
          <p:cNvPr id="142339" name="Rectangle 3"/>
          <p:cNvSpPr>
            <a:spLocks noGrp="1" noChangeArrowheads="1"/>
          </p:cNvSpPr>
          <p:nvPr>
            <p:ph type="body" idx="4294967295"/>
          </p:nvPr>
        </p:nvSpPr>
        <p:spPr/>
        <p:txBody>
          <a:bodyPr/>
          <a:lstStyle/>
          <a:p>
            <a:pPr eaLnBrk="1" hangingPunct="1"/>
            <a:endParaRPr lang="en-US" altLang="en-US" dirty="0" smtClean="0"/>
          </a:p>
        </p:txBody>
      </p:sp>
      <p:pic>
        <p:nvPicPr>
          <p:cNvPr id="142340" name="Picture 4" descr="800px-Johnstown_Main_Street_1889_fl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descr="800px-Remmants_of_house_in_Johnstown_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591" y="2790827"/>
            <a:ext cx="53340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7" descr="5img1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4794"/>
            <a:ext cx="3657600" cy="35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9" descr="th?i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309" y="6634"/>
            <a:ext cx="3728830" cy="278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jaha.org/wp-content/uploads/sites/2/2016/10/recove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982" y="1073427"/>
            <a:ext cx="3242195" cy="451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01784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idx="4294967295"/>
          </p:nvPr>
        </p:nvSpPr>
        <p:spPr/>
        <p:txBody>
          <a:bodyPr/>
          <a:lstStyle/>
          <a:p>
            <a:pPr eaLnBrk="1" hangingPunct="1">
              <a:defRPr/>
            </a:pPr>
            <a:endParaRPr lang="en-US" altLang="en-US" smtClean="0"/>
          </a:p>
        </p:txBody>
      </p:sp>
      <p:pic>
        <p:nvPicPr>
          <p:cNvPr id="143363" name="Picture 5" descr="JOFL_de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66"/>
            <a:ext cx="7156174" cy="343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chul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706" y="0"/>
            <a:ext cx="3793434" cy="48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h?i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836" y="4215849"/>
            <a:ext cx="3875504" cy="232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http://floodlist.com/wp-content/uploads/2013/04/johnstown-flood.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floodlist.com/wp-content/uploads/2013/04/johnstown-flood.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733642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idx="4294967295"/>
          </p:nvPr>
        </p:nvSpPr>
        <p:spPr>
          <a:xfrm>
            <a:off x="0" y="-129209"/>
            <a:ext cx="8229600" cy="1143000"/>
          </a:xfrm>
        </p:spPr>
        <p:txBody>
          <a:bodyPr/>
          <a:lstStyle/>
          <a:p>
            <a:pPr eaLnBrk="1" hangingPunct="1">
              <a:defRPr/>
            </a:pPr>
            <a:r>
              <a:rPr lang="en-US" altLang="en-US" sz="3600" dirty="0"/>
              <a:t>THE AMERICAN RED CROSS</a:t>
            </a:r>
          </a:p>
        </p:txBody>
      </p:sp>
      <p:sp>
        <p:nvSpPr>
          <p:cNvPr id="145411" name="Rectangle 3"/>
          <p:cNvSpPr>
            <a:spLocks noGrp="1" noChangeArrowheads="1"/>
          </p:cNvSpPr>
          <p:nvPr>
            <p:ph type="body" idx="4294967295"/>
          </p:nvPr>
        </p:nvSpPr>
        <p:spPr>
          <a:xfrm>
            <a:off x="195468" y="708993"/>
            <a:ext cx="4707835" cy="4684642"/>
          </a:xfrm>
        </p:spPr>
        <p:txBody>
          <a:bodyPr>
            <a:normAutofit/>
          </a:bodyPr>
          <a:lstStyle/>
          <a:p>
            <a:pPr eaLnBrk="1" hangingPunct="1"/>
            <a:r>
              <a:rPr lang="en-US" altLang="en-US" sz="2400" u="sng" cap="none" dirty="0" smtClean="0">
                <a:latin typeface="Calibri" panose="020F0502020204030204" pitchFamily="34" charset="0"/>
              </a:rPr>
              <a:t>It was the first major disaster relief effort handled by the new </a:t>
            </a:r>
            <a:r>
              <a:rPr lang="en-US" altLang="en-US" sz="2400" u="sng" cap="none" dirty="0">
                <a:latin typeface="Calibri" panose="020F0502020204030204" pitchFamily="34" charset="0"/>
              </a:rPr>
              <a:t>A</a:t>
            </a:r>
            <a:r>
              <a:rPr lang="en-US" altLang="en-US" sz="2400" u="sng" cap="none" dirty="0" smtClean="0">
                <a:latin typeface="Calibri" panose="020F0502020204030204" pitchFamily="34" charset="0"/>
              </a:rPr>
              <a:t>merican </a:t>
            </a:r>
            <a:r>
              <a:rPr lang="en-US" altLang="en-US" sz="2400" u="sng" cap="none" dirty="0">
                <a:latin typeface="Calibri" panose="020F0502020204030204" pitchFamily="34" charset="0"/>
              </a:rPr>
              <a:t>R</a:t>
            </a:r>
            <a:r>
              <a:rPr lang="en-US" altLang="en-US" sz="2400" u="sng" cap="none" dirty="0" smtClean="0">
                <a:latin typeface="Calibri" panose="020F0502020204030204" pitchFamily="34" charset="0"/>
              </a:rPr>
              <a:t>ed </a:t>
            </a:r>
            <a:r>
              <a:rPr lang="en-US" altLang="en-US" sz="2400" u="sng" cap="none" dirty="0">
                <a:latin typeface="Calibri" panose="020F0502020204030204" pitchFamily="34" charset="0"/>
              </a:rPr>
              <a:t>C</a:t>
            </a:r>
            <a:r>
              <a:rPr lang="en-US" altLang="en-US" sz="2400" u="sng" cap="none" dirty="0" smtClean="0">
                <a:latin typeface="Calibri" panose="020F0502020204030204" pitchFamily="34" charset="0"/>
              </a:rPr>
              <a:t>ross, led by </a:t>
            </a:r>
            <a:r>
              <a:rPr lang="en-US" altLang="en-US" sz="2400" u="sng" cap="none" dirty="0">
                <a:latin typeface="Calibri" panose="020F0502020204030204" pitchFamily="34" charset="0"/>
              </a:rPr>
              <a:t>C</a:t>
            </a:r>
            <a:r>
              <a:rPr lang="en-US" altLang="en-US" sz="2400" u="sng" cap="none" dirty="0" smtClean="0">
                <a:latin typeface="Calibri" panose="020F0502020204030204" pitchFamily="34" charset="0"/>
              </a:rPr>
              <a:t>lara </a:t>
            </a:r>
            <a:r>
              <a:rPr lang="en-US" altLang="en-US" sz="2400" u="sng" cap="none" dirty="0">
                <a:latin typeface="Calibri" panose="020F0502020204030204" pitchFamily="34" charset="0"/>
              </a:rPr>
              <a:t>B</a:t>
            </a:r>
            <a:r>
              <a:rPr lang="en-US" altLang="en-US" sz="2400" u="sng" cap="none" dirty="0" smtClean="0">
                <a:latin typeface="Calibri" panose="020F0502020204030204" pitchFamily="34" charset="0"/>
              </a:rPr>
              <a:t>arton. </a:t>
            </a:r>
          </a:p>
          <a:p>
            <a:pPr eaLnBrk="1" hangingPunct="1"/>
            <a:r>
              <a:rPr lang="en-US" altLang="en-US" sz="2400" cap="none" dirty="0" smtClean="0">
                <a:latin typeface="Calibri" panose="020F0502020204030204" pitchFamily="34" charset="0"/>
              </a:rPr>
              <a:t>Support for victims came from all over the United </a:t>
            </a:r>
            <a:r>
              <a:rPr lang="en-US" altLang="en-US" sz="2400" cap="none" dirty="0">
                <a:latin typeface="Calibri" panose="020F0502020204030204" pitchFamily="34" charset="0"/>
              </a:rPr>
              <a:t>S</a:t>
            </a:r>
            <a:r>
              <a:rPr lang="en-US" altLang="en-US" sz="2400" cap="none" dirty="0" smtClean="0">
                <a:latin typeface="Calibri" panose="020F0502020204030204" pitchFamily="34" charset="0"/>
              </a:rPr>
              <a:t>tates and 18 foreign countries. </a:t>
            </a:r>
          </a:p>
        </p:txBody>
      </p:sp>
      <p:pic>
        <p:nvPicPr>
          <p:cNvPr id="145412" name="Picture 5" descr="File:Clarabartonwcbbrad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330" y="99391"/>
            <a:ext cx="3378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Text Box 8"/>
          <p:cNvSpPr txBox="1">
            <a:spLocks noChangeArrowheads="1"/>
          </p:cNvSpPr>
          <p:nvPr/>
        </p:nvSpPr>
        <p:spPr bwMode="auto">
          <a:xfrm>
            <a:off x="5396395" y="402866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dirty="0"/>
              <a:t>CLARA BARTON</a:t>
            </a:r>
          </a:p>
        </p:txBody>
      </p:sp>
      <p:pic>
        <p:nvPicPr>
          <p:cNvPr id="18434" name="Picture 2" descr="http://ih.constantcontact.com/fs087/1108762609255/img/10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305" y="99391"/>
            <a:ext cx="190500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ddominikwicklesromance.files.wordpress.com/2014/06/american-red-cross-women-620x4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726" y="3137485"/>
            <a:ext cx="3564998" cy="26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2667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idx="4294967295"/>
          </p:nvPr>
        </p:nvSpPr>
        <p:spPr>
          <a:xfrm>
            <a:off x="102705" y="0"/>
            <a:ext cx="8229600" cy="1143000"/>
          </a:xfrm>
        </p:spPr>
        <p:txBody>
          <a:bodyPr/>
          <a:lstStyle/>
          <a:p>
            <a:pPr eaLnBrk="1" hangingPunct="1">
              <a:defRPr/>
            </a:pPr>
            <a:r>
              <a:rPr lang="en-US" altLang="en-US" dirty="0" smtClean="0"/>
              <a:t>The Casualties</a:t>
            </a:r>
          </a:p>
        </p:txBody>
      </p:sp>
      <p:sp>
        <p:nvSpPr>
          <p:cNvPr id="146435" name="Rectangle 3"/>
          <p:cNvSpPr>
            <a:spLocks noGrp="1" noChangeArrowheads="1"/>
          </p:cNvSpPr>
          <p:nvPr>
            <p:ph type="body" idx="4294967295"/>
          </p:nvPr>
        </p:nvSpPr>
        <p:spPr>
          <a:xfrm>
            <a:off x="141218" y="958712"/>
            <a:ext cx="5636730" cy="4800600"/>
          </a:xfrm>
        </p:spPr>
        <p:txBody>
          <a:bodyPr>
            <a:normAutofit lnSpcReduction="10000"/>
          </a:bodyPr>
          <a:lstStyle/>
          <a:p>
            <a:pPr eaLnBrk="1" hangingPunct="1"/>
            <a:r>
              <a:rPr lang="en-US" altLang="en-US" sz="2400" dirty="0"/>
              <a:t>99 entire families died in the Johnstown deluge, including 396 children. </a:t>
            </a:r>
          </a:p>
          <a:p>
            <a:pPr eaLnBrk="1" hangingPunct="1"/>
            <a:r>
              <a:rPr lang="en-US" altLang="en-US" sz="2400" dirty="0"/>
              <a:t>124 women and 198 men were left without their spouses, </a:t>
            </a:r>
          </a:p>
          <a:p>
            <a:pPr eaLnBrk="1" hangingPunct="1"/>
            <a:r>
              <a:rPr lang="en-US" altLang="en-US" sz="2400" dirty="0"/>
              <a:t>98 children lost both parents. </a:t>
            </a:r>
          </a:p>
          <a:p>
            <a:pPr eaLnBrk="1" hangingPunct="1"/>
            <a:r>
              <a:rPr lang="en-US" altLang="en-US" sz="2400" dirty="0"/>
              <a:t>777 victims (1 of every 3 bodies found) were never identified and rest in the </a:t>
            </a:r>
            <a:r>
              <a:rPr lang="en-US" altLang="en-US" sz="2400" i="1" dirty="0"/>
              <a:t>Plot of the Unknown</a:t>
            </a:r>
            <a:r>
              <a:rPr lang="en-US" altLang="en-US" sz="2400" dirty="0"/>
              <a:t> in Grandview Cemetery in Southmont. </a:t>
            </a:r>
          </a:p>
        </p:txBody>
      </p:sp>
      <p:pic>
        <p:nvPicPr>
          <p:cNvPr id="146436" name="Picture 5" descr="memorial_grandview_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09" y="308113"/>
            <a:ext cx="41719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2.bp.blogspot.com/-JCZ_YeIC4k0/UAd-9hL2dXI/AAAAAAAAP7A/wGlzpLFe1aY/s1600/June%2B2012%2B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740" y="3226904"/>
            <a:ext cx="4841461" cy="363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31138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5617"/>
            <a:ext cx="8251298" cy="923330"/>
          </a:xfrm>
          <a:prstGeom prst="rect">
            <a:avLst/>
          </a:prstGeom>
          <a:noFill/>
        </p:spPr>
        <p:txBody>
          <a:bodyPr wrap="none">
            <a:spAutoFit/>
          </a:bodyPr>
          <a:lstStyle/>
          <a:p>
            <a:pPr algn="ctr">
              <a:defRPr/>
            </a:pPr>
            <a:r>
              <a:rPr kumimoji="1"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Working in the Factories</a:t>
            </a:r>
          </a:p>
        </p:txBody>
      </p:sp>
      <p:pic>
        <p:nvPicPr>
          <p:cNvPr id="91139"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505" y="1030151"/>
            <a:ext cx="723900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00514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4294967295"/>
          </p:nvPr>
        </p:nvSpPr>
        <p:spPr>
          <a:xfrm>
            <a:off x="132522" y="834430"/>
            <a:ext cx="6771861" cy="4605935"/>
          </a:xfrm>
        </p:spPr>
        <p:txBody>
          <a:bodyPr>
            <a:normAutofit/>
          </a:bodyPr>
          <a:lstStyle/>
          <a:p>
            <a:pPr eaLnBrk="1" hangingPunct="1">
              <a:buFontTx/>
              <a:buNone/>
            </a:pPr>
            <a:r>
              <a:rPr lang="en-US" altLang="en-US" sz="2800" b="1" cap="none" dirty="0" smtClean="0">
                <a:latin typeface="Calibri" panose="020F0502020204030204" pitchFamily="34" charset="0"/>
              </a:rPr>
              <a:t>There were two types of work:</a:t>
            </a:r>
          </a:p>
          <a:p>
            <a:pPr eaLnBrk="1" hangingPunct="1">
              <a:buFontTx/>
              <a:buNone/>
            </a:pPr>
            <a:r>
              <a:rPr lang="en-US" altLang="en-US" sz="2400" b="1" cap="none" dirty="0" smtClean="0">
                <a:latin typeface="Calibri" panose="020F0502020204030204" pitchFamily="34" charset="0"/>
              </a:rPr>
              <a:t>Skilled work</a:t>
            </a:r>
            <a:r>
              <a:rPr lang="en-US" altLang="en-US" sz="2400" cap="none" dirty="0" smtClean="0">
                <a:latin typeface="Calibri" panose="020F0502020204030204" pitchFamily="34" charset="0"/>
              </a:rPr>
              <a:t>:  a job that required a person have a specific trade or skill that they had to be trained or educated to do.</a:t>
            </a:r>
          </a:p>
          <a:p>
            <a:pPr eaLnBrk="1" hangingPunct="1">
              <a:buFontTx/>
              <a:buNone/>
            </a:pPr>
            <a:r>
              <a:rPr lang="en-US" altLang="en-US" sz="2400" b="1" cap="none" dirty="0" smtClean="0">
                <a:latin typeface="Calibri" panose="020F0502020204030204" pitchFamily="34" charset="0"/>
              </a:rPr>
              <a:t>Unskilled work:</a:t>
            </a:r>
            <a:r>
              <a:rPr lang="en-US" altLang="en-US" sz="2400" cap="none" dirty="0" smtClean="0">
                <a:latin typeface="Calibri" panose="020F0502020204030204" pitchFamily="34" charset="0"/>
              </a:rPr>
              <a:t>  a job that required a person works performing a task or series of tasks that can be quickly taught to them when they are hired.</a:t>
            </a:r>
          </a:p>
          <a:p>
            <a:pPr eaLnBrk="1" hangingPunct="1">
              <a:buFontTx/>
              <a:buNone/>
            </a:pPr>
            <a:r>
              <a:rPr lang="en-US" altLang="en-US" sz="2400" b="1" cap="none" dirty="0" smtClean="0">
                <a:latin typeface="Calibri" panose="020F0502020204030204" pitchFamily="34" charset="0"/>
              </a:rPr>
              <a:t>Piecework:</a:t>
            </a:r>
            <a:r>
              <a:rPr lang="en-US" altLang="en-US" sz="2400" cap="none" dirty="0" smtClean="0">
                <a:latin typeface="Calibri" panose="020F0502020204030204" pitchFamily="34" charset="0"/>
              </a:rPr>
              <a:t>  paying employees by how many pieces or products they could produce.</a:t>
            </a:r>
            <a:endParaRPr lang="en-US" altLang="en-US" sz="2400" cap="none" dirty="0">
              <a:latin typeface="Calibri" panose="020F0502020204030204" pitchFamily="34" charset="0"/>
            </a:endParaRPr>
          </a:p>
        </p:txBody>
      </p:sp>
      <p:sp>
        <p:nvSpPr>
          <p:cNvPr id="4" name="Rectangle 3"/>
          <p:cNvSpPr/>
          <p:nvPr/>
        </p:nvSpPr>
        <p:spPr>
          <a:xfrm>
            <a:off x="290927" y="0"/>
            <a:ext cx="4596451" cy="923330"/>
          </a:xfrm>
          <a:prstGeom prst="rect">
            <a:avLst/>
          </a:prstGeom>
          <a:noFill/>
        </p:spPr>
        <p:txBody>
          <a:bodyPr wrap="none">
            <a:spAutoFit/>
          </a:bodyPr>
          <a:lstStyle/>
          <a:p>
            <a:pPr algn="ctr">
              <a:defRPr/>
            </a:pPr>
            <a:r>
              <a:rPr kumimoji="1"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Factory Work</a:t>
            </a:r>
          </a:p>
        </p:txBody>
      </p:sp>
      <p:pic>
        <p:nvPicPr>
          <p:cNvPr id="12290" name="Picture 2" descr="https://incirclethe.files.wordpress.com/2015/07/c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966" y="1226447"/>
            <a:ext cx="476250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58252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5370444" y="-175591"/>
            <a:ext cx="8229600" cy="1143000"/>
          </a:xfrm>
        </p:spPr>
        <p:txBody>
          <a:bodyPr/>
          <a:lstStyle/>
          <a:p>
            <a:pPr eaLnBrk="1" hangingPunct="1">
              <a:defRPr/>
            </a:pPr>
            <a:r>
              <a:rPr lang="en-US" altLang="en-US" dirty="0" smtClean="0"/>
              <a:t>Sweatshops</a:t>
            </a:r>
          </a:p>
        </p:txBody>
      </p:sp>
      <p:sp>
        <p:nvSpPr>
          <p:cNvPr id="93187" name="Rectangle 3"/>
          <p:cNvSpPr>
            <a:spLocks noGrp="1" noChangeArrowheads="1"/>
          </p:cNvSpPr>
          <p:nvPr>
            <p:ph type="body" idx="4294967295"/>
          </p:nvPr>
        </p:nvSpPr>
        <p:spPr>
          <a:xfrm>
            <a:off x="3949148" y="702365"/>
            <a:ext cx="7606749" cy="4823792"/>
          </a:xfrm>
        </p:spPr>
        <p:txBody>
          <a:bodyPr>
            <a:normAutofit/>
          </a:bodyPr>
          <a:lstStyle/>
          <a:p>
            <a:pPr eaLnBrk="1" hangingPunct="1">
              <a:lnSpc>
                <a:spcPct val="90000"/>
              </a:lnSpc>
            </a:pPr>
            <a:r>
              <a:rPr lang="en-US" altLang="en-US" sz="2400" cap="none" dirty="0" smtClean="0">
                <a:latin typeface="Comic Sans MS" panose="030F0702030302020204" pitchFamily="66" charset="0"/>
              </a:rPr>
              <a:t>A </a:t>
            </a:r>
            <a:r>
              <a:rPr lang="en-US" altLang="en-US" sz="2400" b="1" cap="none" dirty="0" smtClean="0">
                <a:latin typeface="Comic Sans MS" panose="030F0702030302020204" pitchFamily="66" charset="0"/>
              </a:rPr>
              <a:t>sweatshop</a:t>
            </a:r>
            <a:r>
              <a:rPr lang="en-US" altLang="en-US" sz="2400" cap="none" dirty="0" smtClean="0">
                <a:latin typeface="Comic Sans MS" panose="030F0702030302020204" pitchFamily="66" charset="0"/>
              </a:rPr>
              <a:t> is </a:t>
            </a:r>
            <a:r>
              <a:rPr lang="en-US" altLang="en-US" sz="2400" u="sng" cap="none" dirty="0" smtClean="0">
                <a:latin typeface="Comic Sans MS" panose="030F0702030302020204" pitchFamily="66" charset="0"/>
              </a:rPr>
              <a:t>a working environment with conditions that are considered by many people of industrialized nations to be difficult or dangerous,</a:t>
            </a:r>
            <a:r>
              <a:rPr lang="en-US" altLang="en-US" sz="2400" cap="none" dirty="0" smtClean="0">
                <a:latin typeface="Comic Sans MS" panose="030F0702030302020204" pitchFamily="66" charset="0"/>
              </a:rPr>
              <a:t> usually where the workers have few opportunities to address their situation. </a:t>
            </a:r>
          </a:p>
          <a:p>
            <a:pPr eaLnBrk="1" hangingPunct="1">
              <a:lnSpc>
                <a:spcPct val="90000"/>
              </a:lnSpc>
            </a:pPr>
            <a:r>
              <a:rPr lang="en-US" altLang="en-US" sz="2400" cap="none" dirty="0" smtClean="0">
                <a:latin typeface="Comic Sans MS" panose="030F0702030302020204" pitchFamily="66" charset="0"/>
              </a:rPr>
              <a:t>This can include </a:t>
            </a:r>
            <a:r>
              <a:rPr lang="en-US" altLang="en-US" sz="2400" u="sng" cap="none" dirty="0" smtClean="0">
                <a:latin typeface="Comic Sans MS" panose="030F0702030302020204" pitchFamily="66" charset="0"/>
              </a:rPr>
              <a:t>exposure to harmful materials, hazardous situations, extreme temperatures, or abuse from employers. </a:t>
            </a:r>
          </a:p>
          <a:p>
            <a:pPr eaLnBrk="1" hangingPunct="1">
              <a:lnSpc>
                <a:spcPct val="90000"/>
              </a:lnSpc>
            </a:pPr>
            <a:r>
              <a:rPr lang="en-US" altLang="en-US" sz="2400" cap="none" dirty="0" smtClean="0">
                <a:latin typeface="Comic Sans MS" panose="030F0702030302020204" pitchFamily="66" charset="0"/>
              </a:rPr>
              <a:t>Sweatshop workers often </a:t>
            </a:r>
            <a:r>
              <a:rPr lang="en-US" altLang="en-US" sz="2400" u="sng" cap="none" dirty="0" smtClean="0">
                <a:latin typeface="Comic Sans MS" panose="030F0702030302020204" pitchFamily="66" charset="0"/>
              </a:rPr>
              <a:t>work long hours</a:t>
            </a:r>
            <a:r>
              <a:rPr lang="en-US" altLang="en-US" sz="2400" cap="none" dirty="0" smtClean="0">
                <a:latin typeface="Comic Sans MS" panose="030F0702030302020204" pitchFamily="66" charset="0"/>
              </a:rPr>
              <a:t> for </a:t>
            </a:r>
            <a:r>
              <a:rPr lang="en-US" altLang="en-US" sz="2400" u="sng" cap="none" dirty="0" smtClean="0">
                <a:latin typeface="Comic Sans MS" panose="030F0702030302020204" pitchFamily="66" charset="0"/>
              </a:rPr>
              <a:t>little pay</a:t>
            </a:r>
            <a:r>
              <a:rPr lang="en-US" altLang="en-US" sz="2400" cap="none" dirty="0" smtClean="0">
                <a:latin typeface="Comic Sans MS" panose="030F0702030302020204" pitchFamily="66" charset="0"/>
              </a:rPr>
              <a:t>, regardless of any laws mandating overtime pay or a minimum wage. </a:t>
            </a:r>
          </a:p>
          <a:p>
            <a:pPr eaLnBrk="1" hangingPunct="1">
              <a:lnSpc>
                <a:spcPct val="90000"/>
              </a:lnSpc>
            </a:pPr>
            <a:r>
              <a:rPr lang="en-US" altLang="en-US" sz="2400" cap="none" dirty="0" smtClean="0">
                <a:latin typeface="Comic Sans MS" panose="030F0702030302020204" pitchFamily="66" charset="0"/>
              </a:rPr>
              <a:t>Child labor laws may also be violated.</a:t>
            </a:r>
            <a:endParaRPr lang="en-US" altLang="en-US" sz="2400" cap="none" dirty="0">
              <a:latin typeface="Comic Sans MS" panose="030F0702030302020204" pitchFamily="66" charset="0"/>
            </a:endParaRPr>
          </a:p>
        </p:txBody>
      </p:sp>
      <p:pic>
        <p:nvPicPr>
          <p:cNvPr id="13314" name="Picture 2" descr="https://yesteryearsnews.files.wordpress.com/2012/07/mill-girl-1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43337"/>
            <a:ext cx="3691219" cy="495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3408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5834" y="675861"/>
            <a:ext cx="7802218" cy="4992899"/>
          </a:xfrm>
        </p:spPr>
        <p:txBody>
          <a:bodyPr/>
          <a:lstStyle/>
          <a:p>
            <a:pPr eaLnBrk="1" hangingPunct="1"/>
            <a:r>
              <a:rPr lang="en-US" altLang="en-US" sz="2800" cap="none" dirty="0" smtClean="0">
                <a:latin typeface="Calibri" panose="020F0502020204030204" pitchFamily="34" charset="0"/>
              </a:rPr>
              <a:t>During the 1880’s the average number of deaths per year from accidents ranged from 35,000-40,000.</a:t>
            </a:r>
          </a:p>
          <a:p>
            <a:pPr eaLnBrk="1" hangingPunct="1"/>
            <a:r>
              <a:rPr lang="en-US" altLang="en-US" sz="2800" cap="none" dirty="0" smtClean="0">
                <a:latin typeface="Calibri" panose="020F0502020204030204" pitchFamily="34" charset="0"/>
              </a:rPr>
              <a:t>Today the average number of work related deaths is around 5,500 to 6,500.</a:t>
            </a:r>
          </a:p>
          <a:p>
            <a:pPr eaLnBrk="1" hangingPunct="1">
              <a:buFontTx/>
              <a:buNone/>
            </a:pPr>
            <a:endParaRPr lang="en-US" altLang="en-US" sz="2800" cap="none" dirty="0" smtClean="0">
              <a:latin typeface="Calibri" panose="020F0502020204030204" pitchFamily="34" charset="0"/>
            </a:endParaRPr>
          </a:p>
          <a:p>
            <a:pPr eaLnBrk="1" hangingPunct="1">
              <a:buFontTx/>
              <a:buNone/>
            </a:pPr>
            <a:r>
              <a:rPr lang="en-US" altLang="en-US" sz="2800" cap="none" dirty="0" smtClean="0">
                <a:latin typeface="Calibri" panose="020F0502020204030204" pitchFamily="34" charset="0"/>
              </a:rPr>
              <a:t>What is OSHA?</a:t>
            </a:r>
          </a:p>
          <a:p>
            <a:pPr eaLnBrk="1" hangingPunct="1">
              <a:buFontTx/>
              <a:buNone/>
            </a:pPr>
            <a:r>
              <a:rPr lang="en-US" altLang="en-US" sz="2800" cap="none" dirty="0" smtClean="0">
                <a:latin typeface="Calibri" panose="020F0502020204030204" pitchFamily="34" charset="0"/>
              </a:rPr>
              <a:t>Occupational safety and health administration</a:t>
            </a:r>
            <a:endParaRPr lang="en-US" altLang="en-US" sz="2800" cap="none" dirty="0">
              <a:latin typeface="Calibri" panose="020F0502020204030204" pitchFamily="34" charset="0"/>
            </a:endParaRPr>
          </a:p>
        </p:txBody>
      </p:sp>
      <p:sp>
        <p:nvSpPr>
          <p:cNvPr id="4" name="Rectangle 3"/>
          <p:cNvSpPr/>
          <p:nvPr/>
        </p:nvSpPr>
        <p:spPr>
          <a:xfrm>
            <a:off x="2872409" y="0"/>
            <a:ext cx="6160597" cy="923330"/>
          </a:xfrm>
          <a:prstGeom prst="rect">
            <a:avLst/>
          </a:prstGeom>
          <a:noFill/>
        </p:spPr>
        <p:txBody>
          <a:bodyPr wrap="none">
            <a:spAutoFit/>
          </a:bodyPr>
          <a:lstStyle/>
          <a:p>
            <a:pPr algn="ctr">
              <a:defRPr/>
            </a:pPr>
            <a:r>
              <a:rPr kumimoji="1"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Factory Accidents</a:t>
            </a:r>
          </a:p>
        </p:txBody>
      </p:sp>
      <p:pic>
        <p:nvPicPr>
          <p:cNvPr id="96260"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971" y="1470992"/>
            <a:ext cx="3975463"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76561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97" y="142461"/>
            <a:ext cx="10396882" cy="1151965"/>
          </a:xfrm>
        </p:spPr>
        <p:txBody>
          <a:bodyPr/>
          <a:lstStyle/>
          <a:p>
            <a:r>
              <a:rPr lang="en-US" dirty="0" smtClean="0"/>
              <a:t>muckrakers</a:t>
            </a:r>
            <a:endParaRPr lang="en-US" dirty="0"/>
          </a:p>
        </p:txBody>
      </p:sp>
      <p:sp>
        <p:nvSpPr>
          <p:cNvPr id="3" name="Content Placeholder 2"/>
          <p:cNvSpPr>
            <a:spLocks noGrp="1"/>
          </p:cNvSpPr>
          <p:nvPr>
            <p:ph sz="quarter" idx="13"/>
          </p:nvPr>
        </p:nvSpPr>
        <p:spPr>
          <a:xfrm>
            <a:off x="288234" y="1122491"/>
            <a:ext cx="4681331" cy="4377161"/>
          </a:xfrm>
        </p:spPr>
        <p:txBody>
          <a:bodyPr>
            <a:normAutofit lnSpcReduction="10000"/>
          </a:bodyPr>
          <a:lstStyle/>
          <a:p>
            <a:r>
              <a:rPr lang="en-US" sz="2400" cap="none" dirty="0" smtClean="0">
                <a:latin typeface="Calibri" panose="020F0502020204030204" pitchFamily="34" charset="0"/>
              </a:rPr>
              <a:t>The term </a:t>
            </a:r>
            <a:r>
              <a:rPr lang="en-US" sz="2400" b="1" cap="none" dirty="0" smtClean="0">
                <a:latin typeface="Calibri" panose="020F0502020204030204" pitchFamily="34" charset="0"/>
              </a:rPr>
              <a:t>muckraker</a:t>
            </a:r>
            <a:r>
              <a:rPr lang="en-US" sz="2400" cap="none" dirty="0" smtClean="0">
                <a:latin typeface="Calibri" panose="020F0502020204030204" pitchFamily="34" charset="0"/>
              </a:rPr>
              <a:t> was used in the </a:t>
            </a:r>
            <a:r>
              <a:rPr lang="en-US" sz="2400" u="sng" cap="none" dirty="0" smtClean="0">
                <a:latin typeface="Calibri" panose="020F0502020204030204" pitchFamily="34" charset="0"/>
              </a:rPr>
              <a:t>Progressive </a:t>
            </a:r>
            <a:r>
              <a:rPr lang="en-US" sz="2400" u="sng" cap="none" dirty="0">
                <a:latin typeface="Calibri" panose="020F0502020204030204" pitchFamily="34" charset="0"/>
              </a:rPr>
              <a:t>E</a:t>
            </a:r>
            <a:r>
              <a:rPr lang="en-US" sz="2400" u="sng" cap="none" dirty="0" smtClean="0">
                <a:latin typeface="Calibri" panose="020F0502020204030204" pitchFamily="34" charset="0"/>
              </a:rPr>
              <a:t>ra </a:t>
            </a:r>
            <a:r>
              <a:rPr lang="en-US" sz="2400" cap="none" dirty="0" smtClean="0">
                <a:latin typeface="Calibri" panose="020F0502020204030204" pitchFamily="34" charset="0"/>
              </a:rPr>
              <a:t>to characterize </a:t>
            </a:r>
            <a:r>
              <a:rPr lang="en-US" sz="2400" u="sng" cap="none" dirty="0" smtClean="0">
                <a:latin typeface="Calibri" panose="020F0502020204030204" pitchFamily="34" charset="0"/>
              </a:rPr>
              <a:t>reform-minded </a:t>
            </a:r>
            <a:r>
              <a:rPr lang="en-US" sz="2400" u="sng" cap="none" dirty="0">
                <a:latin typeface="Calibri" panose="020F0502020204030204" pitchFamily="34" charset="0"/>
              </a:rPr>
              <a:t>A</a:t>
            </a:r>
            <a:r>
              <a:rPr lang="en-US" sz="2400" u="sng" cap="none" dirty="0" smtClean="0">
                <a:latin typeface="Calibri" panose="020F0502020204030204" pitchFamily="34" charset="0"/>
              </a:rPr>
              <a:t>merican journalists who attacked established institutions and leaders as corrupt.</a:t>
            </a:r>
            <a:r>
              <a:rPr lang="en-US" sz="2400" cap="none" dirty="0" smtClean="0">
                <a:latin typeface="Calibri" panose="020F0502020204030204" pitchFamily="34" charset="0"/>
              </a:rPr>
              <a:t> They typically had large audiences in some popular magazines. In the US, the modern term is investigative journalism.</a:t>
            </a:r>
            <a:endParaRPr lang="en-US" sz="2400" cap="none" dirty="0">
              <a:latin typeface="Calibri" panose="020F0502020204030204" pitchFamily="34" charset="0"/>
            </a:endParaRPr>
          </a:p>
        </p:txBody>
      </p:sp>
      <p:pic>
        <p:nvPicPr>
          <p:cNvPr id="15362" name="Picture 2" descr="http://wps.pearsoncustom.com/wps/media/objects/5407/5537171/images/Resources/w422.jpg"/>
          <p:cNvPicPr>
            <a:picLocks noChangeAspect="1" noChangeArrowheads="1"/>
          </p:cNvPicPr>
          <p:nvPr/>
        </p:nvPicPr>
        <p:blipFill rotWithShape="1">
          <a:blip r:embed="rId2">
            <a:extLst>
              <a:ext uri="{28A0092B-C50C-407E-A947-70E740481C1C}">
                <a14:useLocalDpi xmlns:a14="http://schemas.microsoft.com/office/drawing/2010/main" val="0"/>
              </a:ext>
            </a:extLst>
          </a:blip>
          <a:srcRect l="5176" t="3509" r="6459" b="14189"/>
          <a:stretch/>
        </p:blipFill>
        <p:spPr bwMode="auto">
          <a:xfrm>
            <a:off x="5409970" y="775252"/>
            <a:ext cx="6225439" cy="4015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53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altLang="en-US" smtClean="0"/>
              <a:t>Microsoft Anti-Trust Case</a:t>
            </a:r>
          </a:p>
        </p:txBody>
      </p:sp>
      <p:sp>
        <p:nvSpPr>
          <p:cNvPr id="65539" name="Content Placeholder 2"/>
          <p:cNvSpPr>
            <a:spLocks noGrp="1"/>
          </p:cNvSpPr>
          <p:nvPr>
            <p:ph idx="4294967295"/>
          </p:nvPr>
        </p:nvSpPr>
        <p:spPr>
          <a:xfrm>
            <a:off x="4767942" y="1410788"/>
            <a:ext cx="6453052" cy="4304211"/>
          </a:xfrm>
        </p:spPr>
        <p:txBody>
          <a:bodyPr/>
          <a:lstStyle/>
          <a:p>
            <a:pPr eaLnBrk="1" hangingPunct="1"/>
            <a:r>
              <a:rPr lang="en-US" altLang="en-US" cap="none" dirty="0" smtClean="0">
                <a:latin typeface="Calibri" panose="020F0502020204030204" pitchFamily="34" charset="0"/>
              </a:rPr>
              <a:t>In 1999, a federal judge declared that </a:t>
            </a:r>
            <a:r>
              <a:rPr lang="en-US" altLang="en-US" cap="none" dirty="0">
                <a:latin typeface="Calibri" panose="020F0502020204030204" pitchFamily="34" charset="0"/>
              </a:rPr>
              <a:t>M</a:t>
            </a:r>
            <a:r>
              <a:rPr lang="en-US" altLang="en-US" cap="none" dirty="0" smtClean="0">
                <a:latin typeface="Calibri" panose="020F0502020204030204" pitchFamily="34" charset="0"/>
              </a:rPr>
              <a:t>icrosoft had violated the </a:t>
            </a:r>
            <a:r>
              <a:rPr lang="en-US" altLang="en-US" cap="none" dirty="0">
                <a:latin typeface="Calibri" panose="020F0502020204030204" pitchFamily="34" charset="0"/>
              </a:rPr>
              <a:t>S</a:t>
            </a:r>
            <a:r>
              <a:rPr lang="en-US" altLang="en-US" cap="none" dirty="0" smtClean="0">
                <a:latin typeface="Calibri" panose="020F0502020204030204" pitchFamily="34" charset="0"/>
              </a:rPr>
              <a:t>herman Anti-Trust </a:t>
            </a:r>
            <a:r>
              <a:rPr lang="en-US" altLang="en-US" cap="none" dirty="0">
                <a:latin typeface="Calibri" panose="020F0502020204030204" pitchFamily="34" charset="0"/>
              </a:rPr>
              <a:t>A</a:t>
            </a:r>
            <a:r>
              <a:rPr lang="en-US" altLang="en-US" cap="none" dirty="0" smtClean="0">
                <a:latin typeface="Calibri" panose="020F0502020204030204" pitchFamily="34" charset="0"/>
              </a:rPr>
              <a:t>ct by gaining a monopoly over the industry.</a:t>
            </a:r>
          </a:p>
          <a:p>
            <a:pPr eaLnBrk="1" hangingPunct="1"/>
            <a:endParaRPr lang="en-US" altLang="en-US" cap="none" dirty="0" smtClean="0">
              <a:latin typeface="Calibri" panose="020F0502020204030204" pitchFamily="34" charset="0"/>
            </a:endParaRPr>
          </a:p>
          <a:p>
            <a:pPr eaLnBrk="1" hangingPunct="1"/>
            <a:r>
              <a:rPr lang="en-US" altLang="en-US" cap="none" dirty="0" smtClean="0">
                <a:latin typeface="Calibri" panose="020F0502020204030204" pitchFamily="34" charset="0"/>
              </a:rPr>
              <a:t>The government demanded that the company be broken into two.  One would sell windows, and the other could sell everything else.</a:t>
            </a:r>
          </a:p>
        </p:txBody>
      </p:sp>
      <p:pic>
        <p:nvPicPr>
          <p:cNvPr id="410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426" y="2495005"/>
            <a:ext cx="2307999" cy="23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107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WaGLeSL5sNs/Usq_zi97DpI/AAAAAAAAAEw/s-4LHmoOgNg/s1600/Upton+Sincl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6" y="0"/>
            <a:ext cx="4866860" cy="4866860"/>
          </a:xfrm>
          <a:prstGeom prst="rect">
            <a:avLst/>
          </a:prstGeom>
          <a:noFill/>
          <a:extLst>
            <a:ext uri="{909E8E84-426E-40DD-AFC4-6F175D3DCCD1}">
              <a14:hiddenFill xmlns:a14="http://schemas.microsoft.com/office/drawing/2010/main">
                <a:solidFill>
                  <a:srgbClr val="FFFFFF"/>
                </a:solidFill>
              </a14:hiddenFill>
            </a:ext>
          </a:extLst>
        </p:spPr>
      </p:pic>
      <p:sp>
        <p:nvSpPr>
          <p:cNvPr id="168962" name="Title 1"/>
          <p:cNvSpPr>
            <a:spLocks noGrp="1"/>
          </p:cNvSpPr>
          <p:nvPr>
            <p:ph type="title" idx="4294967295"/>
          </p:nvPr>
        </p:nvSpPr>
        <p:spPr>
          <a:xfrm>
            <a:off x="381000" y="-38100"/>
            <a:ext cx="8229600" cy="1143000"/>
          </a:xfrm>
        </p:spPr>
        <p:txBody>
          <a:bodyPr/>
          <a:lstStyle/>
          <a:p>
            <a:pPr eaLnBrk="1" hangingPunct="1">
              <a:defRPr/>
            </a:pPr>
            <a:r>
              <a:rPr lang="en-US" altLang="en-US" dirty="0" smtClean="0"/>
              <a:t>The Jungle</a:t>
            </a:r>
          </a:p>
        </p:txBody>
      </p:sp>
      <p:sp>
        <p:nvSpPr>
          <p:cNvPr id="94211" name="Content Placeholder 2"/>
          <p:cNvSpPr>
            <a:spLocks noGrp="1"/>
          </p:cNvSpPr>
          <p:nvPr>
            <p:ph idx="4294967295"/>
          </p:nvPr>
        </p:nvSpPr>
        <p:spPr>
          <a:xfrm>
            <a:off x="119269" y="1064418"/>
            <a:ext cx="6019800" cy="4525963"/>
          </a:xfrm>
        </p:spPr>
        <p:txBody>
          <a:bodyPr>
            <a:normAutofit fontScale="92500"/>
          </a:bodyPr>
          <a:lstStyle/>
          <a:p>
            <a:pPr eaLnBrk="1" hangingPunct="1"/>
            <a:r>
              <a:rPr lang="en-US" altLang="en-US" sz="2800" u="sng" cap="none" dirty="0" smtClean="0">
                <a:latin typeface="Calibri" panose="020F0502020204030204" pitchFamily="34" charset="0"/>
              </a:rPr>
              <a:t>Upton </a:t>
            </a:r>
            <a:r>
              <a:rPr lang="en-US" altLang="en-US" sz="2800" u="sng" cap="none" dirty="0">
                <a:latin typeface="Calibri" panose="020F0502020204030204" pitchFamily="34" charset="0"/>
              </a:rPr>
              <a:t>S</a:t>
            </a:r>
            <a:r>
              <a:rPr lang="en-US" altLang="en-US" sz="2800" u="sng" cap="none" dirty="0" smtClean="0">
                <a:latin typeface="Calibri" panose="020F0502020204030204" pitchFamily="34" charset="0"/>
              </a:rPr>
              <a:t>inclair was a muckraker who exposed the conditions of workers in his novel “The </a:t>
            </a:r>
            <a:r>
              <a:rPr lang="en-US" altLang="en-US" sz="2800" u="sng" cap="none" dirty="0">
                <a:latin typeface="Calibri" panose="020F0502020204030204" pitchFamily="34" charset="0"/>
              </a:rPr>
              <a:t>J</a:t>
            </a:r>
            <a:r>
              <a:rPr lang="en-US" altLang="en-US" sz="2800" u="sng" cap="none" dirty="0" smtClean="0">
                <a:latin typeface="Calibri" panose="020F0502020204030204" pitchFamily="34" charset="0"/>
              </a:rPr>
              <a:t>ungle”.</a:t>
            </a:r>
            <a:endParaRPr lang="en-US" altLang="en-US" sz="2800" cap="none" dirty="0" smtClean="0">
              <a:latin typeface="Calibri" panose="020F0502020204030204" pitchFamily="34" charset="0"/>
            </a:endParaRPr>
          </a:p>
          <a:p>
            <a:pPr eaLnBrk="1" hangingPunct="1"/>
            <a:r>
              <a:rPr lang="en-US" altLang="en-US" sz="2800" u="sng" cap="none" dirty="0" smtClean="0">
                <a:latin typeface="Calibri" panose="020F0502020204030204" pitchFamily="34" charset="0"/>
              </a:rPr>
              <a:t>The story takes place in the </a:t>
            </a:r>
            <a:r>
              <a:rPr lang="en-US" altLang="en-US" sz="2800" u="sng" cap="none" dirty="0">
                <a:latin typeface="Calibri" panose="020F0502020204030204" pitchFamily="34" charset="0"/>
              </a:rPr>
              <a:t>C</a:t>
            </a:r>
            <a:r>
              <a:rPr lang="en-US" altLang="en-US" sz="2800" u="sng" cap="none" dirty="0" smtClean="0">
                <a:latin typeface="Calibri" panose="020F0502020204030204" pitchFamily="34" charset="0"/>
              </a:rPr>
              <a:t>hicago stockyards in the meatpacking industry.</a:t>
            </a:r>
            <a:endParaRPr lang="en-US" altLang="en-US" sz="2800" cap="none" dirty="0" smtClean="0">
              <a:latin typeface="Calibri" panose="020F0502020204030204" pitchFamily="34" charset="0"/>
            </a:endParaRPr>
          </a:p>
          <a:p>
            <a:pPr eaLnBrk="1" hangingPunct="1"/>
            <a:r>
              <a:rPr lang="en-US" altLang="en-US" sz="2800" cap="none" dirty="0" smtClean="0">
                <a:latin typeface="Calibri" panose="020F0502020204030204" pitchFamily="34" charset="0"/>
              </a:rPr>
              <a:t>He is also well known for his book </a:t>
            </a:r>
            <a:r>
              <a:rPr lang="en-US" altLang="en-US" sz="2800" u="sng" cap="none" dirty="0" smtClean="0">
                <a:latin typeface="Calibri" panose="020F0502020204030204" pitchFamily="34" charset="0"/>
              </a:rPr>
              <a:t>“Oil” .  </a:t>
            </a:r>
            <a:r>
              <a:rPr lang="en-US" altLang="en-US" sz="2800" cap="none" dirty="0" smtClean="0">
                <a:latin typeface="Calibri" panose="020F0502020204030204" pitchFamily="34" charset="0"/>
              </a:rPr>
              <a:t>this book is about </a:t>
            </a:r>
            <a:r>
              <a:rPr lang="en-US" altLang="en-US" sz="2800" u="sng" cap="none" dirty="0" smtClean="0">
                <a:latin typeface="Calibri" panose="020F0502020204030204" pitchFamily="34" charset="0"/>
              </a:rPr>
              <a:t>corruption and monopolies.</a:t>
            </a:r>
            <a:endParaRPr lang="en-US" altLang="en-US" sz="2800" u="sng" cap="none" dirty="0">
              <a:latin typeface="Calibri" panose="020F0502020204030204" pitchFamily="34" charset="0"/>
            </a:endParaRPr>
          </a:p>
        </p:txBody>
      </p:sp>
      <p:pic>
        <p:nvPicPr>
          <p:cNvPr id="94213" name="Picture 4"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996" y="3954669"/>
            <a:ext cx="1741998" cy="290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oil sincl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3833" y="3954668"/>
            <a:ext cx="1855675" cy="290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8358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WordArt 2"/>
          <p:cNvSpPr>
            <a:spLocks noChangeArrowheads="1" noChangeShapeType="1" noTextEdit="1"/>
          </p:cNvSpPr>
          <p:nvPr/>
        </p:nvSpPr>
        <p:spPr bwMode="auto">
          <a:xfrm>
            <a:off x="616226" y="400879"/>
            <a:ext cx="4572000" cy="4495800"/>
          </a:xfrm>
          <a:prstGeom prst="rect">
            <a:avLst/>
          </a:prstGeom>
        </p:spPr>
        <p:txBody>
          <a:bodyPr wrap="none" fromWordArt="1">
            <a:prstTxWarp prst="textPlain">
              <a:avLst>
                <a:gd name="adj" fmla="val 50000"/>
              </a:avLst>
            </a:prstTxWarp>
          </a:bodyPr>
          <a:lstStyle/>
          <a:p>
            <a:pPr algn="ctr"/>
            <a:r>
              <a:rPr lang="en-US" sz="3200" kern="10" dirty="0">
                <a:ln w="19050">
                  <a:solidFill>
                    <a:schemeClr val="accent2"/>
                  </a:solidFill>
                  <a:round/>
                  <a:headEnd/>
                  <a:tailEnd/>
                </a:ln>
                <a:solidFill>
                  <a:srgbClr val="E00000"/>
                </a:solidFill>
                <a:effectLst>
                  <a:outerShdw dist="35921" dir="2700000" algn="ctr" rotWithShape="0">
                    <a:srgbClr val="990000"/>
                  </a:outerShdw>
                </a:effectLst>
                <a:latin typeface="Curlz MT" panose="04040404050702020202" pitchFamily="82" charset="0"/>
              </a:rPr>
              <a:t>The Triangle</a:t>
            </a:r>
          </a:p>
          <a:p>
            <a:pPr algn="ctr"/>
            <a:r>
              <a:rPr lang="en-US" sz="3200" kern="10" dirty="0">
                <a:ln w="19050">
                  <a:solidFill>
                    <a:schemeClr val="accent2"/>
                  </a:solidFill>
                  <a:round/>
                  <a:headEnd/>
                  <a:tailEnd/>
                </a:ln>
                <a:solidFill>
                  <a:srgbClr val="E00000"/>
                </a:solidFill>
                <a:effectLst>
                  <a:outerShdw dist="35921" dir="2700000" algn="ctr" rotWithShape="0">
                    <a:srgbClr val="990000"/>
                  </a:outerShdw>
                </a:effectLst>
                <a:latin typeface="Curlz MT" panose="04040404050702020202" pitchFamily="82" charset="0"/>
              </a:rPr>
              <a:t>Shirtwaist </a:t>
            </a:r>
          </a:p>
          <a:p>
            <a:pPr algn="ctr"/>
            <a:r>
              <a:rPr lang="en-US" sz="3200" kern="10" dirty="0">
                <a:ln w="19050">
                  <a:solidFill>
                    <a:schemeClr val="accent2"/>
                  </a:solidFill>
                  <a:round/>
                  <a:headEnd/>
                  <a:tailEnd/>
                </a:ln>
                <a:solidFill>
                  <a:srgbClr val="E00000"/>
                </a:solidFill>
                <a:effectLst>
                  <a:outerShdw dist="35921" dir="2700000" algn="ctr" rotWithShape="0">
                    <a:srgbClr val="990000"/>
                  </a:outerShdw>
                </a:effectLst>
                <a:latin typeface="Curlz MT" panose="04040404050702020202" pitchFamily="82" charset="0"/>
              </a:rPr>
              <a:t>Factory Fire,</a:t>
            </a:r>
          </a:p>
          <a:p>
            <a:pPr algn="ctr"/>
            <a:r>
              <a:rPr lang="en-US" sz="3200" kern="10" dirty="0">
                <a:ln w="19050">
                  <a:solidFill>
                    <a:schemeClr val="accent2"/>
                  </a:solidFill>
                  <a:round/>
                  <a:headEnd/>
                  <a:tailEnd/>
                </a:ln>
                <a:solidFill>
                  <a:srgbClr val="E00000"/>
                </a:solidFill>
                <a:effectLst>
                  <a:outerShdw dist="35921" dir="2700000" algn="ctr" rotWithShape="0">
                    <a:srgbClr val="990000"/>
                  </a:outerShdw>
                </a:effectLst>
                <a:latin typeface="Curlz MT" panose="04040404050702020202" pitchFamily="82" charset="0"/>
              </a:rPr>
              <a:t>March 25, 1911</a:t>
            </a:r>
          </a:p>
        </p:txBody>
      </p:sp>
      <p:pic>
        <p:nvPicPr>
          <p:cNvPr id="97283" name="Picture 4" descr="51XLy11Hzy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175" y="95509"/>
            <a:ext cx="3690729" cy="554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5675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2000" fill="hold"/>
                                        <p:tgtEl>
                                          <p:spTgt spid="58370"/>
                                        </p:tgtEl>
                                        <p:attrNameLst>
                                          <p:attrName>ppt_x</p:attrName>
                                        </p:attrNameLst>
                                      </p:cBhvr>
                                      <p:tavLst>
                                        <p:tav tm="0">
                                          <p:val>
                                            <p:strVal val="1+#ppt_w/2"/>
                                          </p:val>
                                        </p:tav>
                                        <p:tav tm="100000">
                                          <p:val>
                                            <p:strVal val="#ppt_x"/>
                                          </p:val>
                                        </p:tav>
                                      </p:tavLst>
                                    </p:anim>
                                    <p:anim calcmode="lin" valueType="num">
                                      <p:cBhvr additive="base">
                                        <p:cTn id="8" dur="2000" fill="hold"/>
                                        <p:tgtEl>
                                          <p:spTgt spid="583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7" presetClass="emph" presetSubtype="0" fill="hold" grpId="1" nodeType="afterEffect">
                                  <p:stCondLst>
                                    <p:cond delay="0"/>
                                  </p:stCondLst>
                                  <p:childTnLst>
                                    <p:animClr clrSpc="rgb" dir="cw">
                                      <p:cBhvr override="childStyle">
                                        <p:cTn id="11" dur="250" autoRev="1" fill="hold"/>
                                        <p:tgtEl>
                                          <p:spTgt spid="58370"/>
                                        </p:tgtEl>
                                        <p:attrNameLst>
                                          <p:attrName>style.color</p:attrName>
                                        </p:attrNameLst>
                                      </p:cBhvr>
                                      <p:to>
                                        <a:schemeClr val="bg1"/>
                                      </p:to>
                                    </p:animClr>
                                    <p:animClr clrSpc="rgb" dir="cw">
                                      <p:cBhvr>
                                        <p:cTn id="12" dur="250" autoRev="1" fill="hold"/>
                                        <p:tgtEl>
                                          <p:spTgt spid="58370"/>
                                        </p:tgtEl>
                                        <p:attrNameLst>
                                          <p:attrName>fillcolor</p:attrName>
                                        </p:attrNameLst>
                                      </p:cBhvr>
                                      <p:to>
                                        <a:schemeClr val="bg1"/>
                                      </p:to>
                                    </p:animClr>
                                    <p:set>
                                      <p:cBhvr>
                                        <p:cTn id="13" dur="250" autoRev="1" fill="hold"/>
                                        <p:tgtEl>
                                          <p:spTgt spid="58370"/>
                                        </p:tgtEl>
                                        <p:attrNameLst>
                                          <p:attrName>fill.type</p:attrName>
                                        </p:attrNameLst>
                                      </p:cBhvr>
                                      <p:to>
                                        <p:strVal val="solid"/>
                                      </p:to>
                                    </p:set>
                                    <p:set>
                                      <p:cBhvr>
                                        <p:cTn id="14" dur="250" autoRev="1" fill="hold"/>
                                        <p:tgtEl>
                                          <p:spTgt spid="5837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p:bldP spid="5837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0" y="-122583"/>
            <a:ext cx="10396882" cy="1151965"/>
          </a:xfrm>
        </p:spPr>
        <p:txBody>
          <a:bodyPr/>
          <a:lstStyle/>
          <a:p>
            <a:pPr eaLnBrk="1" hangingPunct="1">
              <a:defRPr/>
            </a:pPr>
            <a:r>
              <a:rPr lang="en-US" altLang="en-US" dirty="0" smtClean="0"/>
              <a:t>A HISTORY OF PROBLEMS</a:t>
            </a:r>
          </a:p>
        </p:txBody>
      </p:sp>
      <p:sp>
        <p:nvSpPr>
          <p:cNvPr id="98307" name="Rectangle 3"/>
          <p:cNvSpPr>
            <a:spLocks noGrp="1" noChangeArrowheads="1"/>
          </p:cNvSpPr>
          <p:nvPr>
            <p:ph type="body" idx="4294967295"/>
          </p:nvPr>
        </p:nvSpPr>
        <p:spPr>
          <a:xfrm>
            <a:off x="308113" y="950845"/>
            <a:ext cx="3505200" cy="4346575"/>
          </a:xfrm>
        </p:spPr>
        <p:txBody>
          <a:bodyPr/>
          <a:lstStyle/>
          <a:p>
            <a:pPr eaLnBrk="1" hangingPunct="1"/>
            <a:r>
              <a:rPr lang="en-US" altLang="en-US" sz="2400" cap="none" dirty="0" smtClean="0">
                <a:latin typeface="Calibri" panose="020F0502020204030204" pitchFamily="34" charset="0"/>
              </a:rPr>
              <a:t>In 1909, there was an uprising at the company when the workers spontaneously walked out.</a:t>
            </a:r>
          </a:p>
          <a:p>
            <a:pPr eaLnBrk="1" hangingPunct="1"/>
            <a:r>
              <a:rPr lang="en-US" altLang="en-US" sz="2400" cap="none" dirty="0" smtClean="0">
                <a:latin typeface="Calibri" panose="020F0502020204030204" pitchFamily="34" charset="0"/>
              </a:rPr>
              <a:t>20,000 protested in the streets.</a:t>
            </a:r>
            <a:endParaRPr lang="en-US" altLang="en-US" sz="2400" cap="none" dirty="0">
              <a:latin typeface="Calibri" panose="020F0502020204030204" pitchFamily="34" charset="0"/>
            </a:endParaRPr>
          </a:p>
        </p:txBody>
      </p:sp>
      <p:pic>
        <p:nvPicPr>
          <p:cNvPr id="98308" name="Picture 5" descr="250px-Asch-brown-triangle-shirtwaist-fire-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851" y="0"/>
            <a:ext cx="3723861" cy="28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aving_Society-NYCall-Jan3-1910"/>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4714461" y="828254"/>
            <a:ext cx="3647661" cy="41887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2080591" y="5059016"/>
            <a:ext cx="8915400" cy="701675"/>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kumimoji="1" lang="en-US" sz="4000" b="1" dirty="0">
                <a:solidFill>
                  <a:srgbClr val="E00000"/>
                </a:solidFill>
                <a:latin typeface="Lombardic Narrow" pitchFamily="2" charset="0"/>
              </a:rPr>
              <a:t>Public Fear of Unions/Anarchists</a:t>
            </a:r>
          </a:p>
        </p:txBody>
      </p:sp>
    </p:spTree>
    <p:extLst>
      <p:ext uri="{BB962C8B-B14F-4D97-AF65-F5344CB8AC3E}">
        <p14:creationId xmlns:p14="http://schemas.microsoft.com/office/powerpoint/2010/main" val="227659908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828800" y="2624"/>
            <a:ext cx="8610600" cy="1311275"/>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kumimoji="1" lang="en-US" sz="4000" dirty="0">
                <a:solidFill>
                  <a:srgbClr val="E00000"/>
                </a:solidFill>
                <a:latin typeface="Lombardic Narrow" pitchFamily="2" charset="0"/>
              </a:rPr>
              <a:t>Triangle Shirtwaist Factory</a:t>
            </a:r>
            <a:br>
              <a:rPr kumimoji="1" lang="en-US" sz="4000" dirty="0">
                <a:solidFill>
                  <a:srgbClr val="E00000"/>
                </a:solidFill>
                <a:latin typeface="Lombardic Narrow" pitchFamily="2" charset="0"/>
              </a:rPr>
            </a:br>
            <a:r>
              <a:rPr kumimoji="1" lang="en-US" sz="4000" dirty="0">
                <a:solidFill>
                  <a:srgbClr val="E00000"/>
                </a:solidFill>
                <a:latin typeface="Lombardic Narrow" pitchFamily="2" charset="0"/>
              </a:rPr>
              <a:t>Asch Building, 8</a:t>
            </a:r>
            <a:r>
              <a:rPr kumimoji="1" lang="en-US" sz="4000" baseline="30000" dirty="0">
                <a:solidFill>
                  <a:srgbClr val="E00000"/>
                </a:solidFill>
                <a:latin typeface="Lombardic Narrow" pitchFamily="2" charset="0"/>
              </a:rPr>
              <a:t>th</a:t>
            </a:r>
            <a:r>
              <a:rPr kumimoji="1" lang="en-US" sz="4000" dirty="0">
                <a:solidFill>
                  <a:srgbClr val="E00000"/>
                </a:solidFill>
                <a:latin typeface="Lombardic Narrow" pitchFamily="2" charset="0"/>
              </a:rPr>
              <a:t> and 10</a:t>
            </a:r>
            <a:r>
              <a:rPr kumimoji="1" lang="en-US" sz="4000" baseline="30000" dirty="0">
                <a:solidFill>
                  <a:srgbClr val="E00000"/>
                </a:solidFill>
                <a:latin typeface="Lombardic Narrow" pitchFamily="2" charset="0"/>
              </a:rPr>
              <a:t>th</a:t>
            </a:r>
            <a:r>
              <a:rPr kumimoji="1" lang="en-US" sz="4000" dirty="0">
                <a:solidFill>
                  <a:srgbClr val="E00000"/>
                </a:solidFill>
                <a:latin typeface="Lombardic Narrow" pitchFamily="2" charset="0"/>
              </a:rPr>
              <a:t> Floors</a:t>
            </a:r>
          </a:p>
        </p:txBody>
      </p:sp>
      <p:pic>
        <p:nvPicPr>
          <p:cNvPr id="100355" name="Picture 5" descr="Triangle Factory Bld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962400" y="1348409"/>
            <a:ext cx="3167269" cy="4091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356" name="Text Box 6"/>
          <p:cNvSpPr txBox="1">
            <a:spLocks noChangeArrowheads="1"/>
          </p:cNvSpPr>
          <p:nvPr/>
        </p:nvSpPr>
        <p:spPr bwMode="auto">
          <a:xfrm>
            <a:off x="0" y="1348409"/>
            <a:ext cx="3962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u="sng" dirty="0"/>
              <a:t>The Triangle Shirtwaist Factory fire in New York City was a major industrial disaster.</a:t>
            </a:r>
          </a:p>
          <a:p>
            <a:pPr>
              <a:spcBef>
                <a:spcPct val="50000"/>
              </a:spcBef>
              <a:buClrTx/>
              <a:buFontTx/>
              <a:buNone/>
            </a:pPr>
            <a:r>
              <a:rPr kumimoji="1" lang="en-US" altLang="en-US" sz="2400" dirty="0"/>
              <a:t>The company employed 500 workers, most of the them were females working on sewing machines.</a:t>
            </a:r>
          </a:p>
        </p:txBody>
      </p:sp>
      <p:pic>
        <p:nvPicPr>
          <p:cNvPr id="5" name="Picture 4" descr="inspectorofbuil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359" y="1277042"/>
            <a:ext cx="2704719" cy="42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709723"/>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357809" y="145774"/>
            <a:ext cx="8229600" cy="1143000"/>
          </a:xfrm>
        </p:spPr>
        <p:txBody>
          <a:bodyPr>
            <a:normAutofit/>
          </a:bodyPr>
          <a:lstStyle/>
          <a:p>
            <a:pPr eaLnBrk="1" hangingPunct="1">
              <a:defRPr/>
            </a:pPr>
            <a:r>
              <a:rPr lang="en-US" altLang="en-US" sz="2800" dirty="0" smtClean="0"/>
              <a:t>Conditions in the Factory</a:t>
            </a:r>
          </a:p>
        </p:txBody>
      </p:sp>
      <p:sp>
        <p:nvSpPr>
          <p:cNvPr id="101379" name="Rectangle 3"/>
          <p:cNvSpPr>
            <a:spLocks noGrp="1" noChangeArrowheads="1"/>
          </p:cNvSpPr>
          <p:nvPr>
            <p:ph type="body" idx="4294967295"/>
          </p:nvPr>
        </p:nvSpPr>
        <p:spPr>
          <a:xfrm>
            <a:off x="0" y="1311967"/>
            <a:ext cx="4081670" cy="4293703"/>
          </a:xfrm>
        </p:spPr>
        <p:txBody>
          <a:bodyPr>
            <a:normAutofit lnSpcReduction="10000"/>
          </a:bodyPr>
          <a:lstStyle/>
          <a:p>
            <a:pPr eaLnBrk="1" hangingPunct="1">
              <a:lnSpc>
                <a:spcPct val="80000"/>
              </a:lnSpc>
            </a:pPr>
            <a:r>
              <a:rPr lang="en-US" altLang="en-US" sz="2800" cap="none" dirty="0" smtClean="0">
                <a:latin typeface="Calibri" panose="020F0502020204030204" pitchFamily="34" charset="0"/>
              </a:rPr>
              <a:t>The conditions in this factory were typical for the time period.</a:t>
            </a:r>
          </a:p>
          <a:p>
            <a:pPr eaLnBrk="1" hangingPunct="1">
              <a:lnSpc>
                <a:spcPct val="80000"/>
              </a:lnSpc>
            </a:pPr>
            <a:r>
              <a:rPr lang="en-US" altLang="en-US" sz="2800" u="sng" cap="none" dirty="0" smtClean="0">
                <a:latin typeface="Calibri" panose="020F0502020204030204" pitchFamily="34" charset="0"/>
              </a:rPr>
              <a:t>Flammable textiles were stored throughout the factory.</a:t>
            </a:r>
          </a:p>
          <a:p>
            <a:pPr eaLnBrk="1" hangingPunct="1">
              <a:lnSpc>
                <a:spcPct val="80000"/>
              </a:lnSpc>
            </a:pPr>
            <a:r>
              <a:rPr lang="en-US" altLang="en-US" sz="2800" cap="none" dirty="0" smtClean="0">
                <a:latin typeface="Calibri" panose="020F0502020204030204" pitchFamily="34" charset="0"/>
              </a:rPr>
              <a:t>Smoking was common.</a:t>
            </a:r>
          </a:p>
          <a:p>
            <a:pPr eaLnBrk="1" hangingPunct="1">
              <a:lnSpc>
                <a:spcPct val="80000"/>
              </a:lnSpc>
            </a:pPr>
            <a:r>
              <a:rPr lang="en-US" altLang="en-US" sz="2800" cap="none" dirty="0" smtClean="0">
                <a:latin typeface="Calibri" panose="020F0502020204030204" pitchFamily="34" charset="0"/>
              </a:rPr>
              <a:t>Illumination was by gas lighting.</a:t>
            </a:r>
          </a:p>
          <a:p>
            <a:pPr eaLnBrk="1" hangingPunct="1">
              <a:lnSpc>
                <a:spcPct val="80000"/>
              </a:lnSpc>
            </a:pPr>
            <a:r>
              <a:rPr lang="en-US" altLang="en-US" sz="2800" u="sng" cap="none" dirty="0" smtClean="0">
                <a:latin typeface="Calibri" panose="020F0502020204030204" pitchFamily="34" charset="0"/>
              </a:rPr>
              <a:t>There were no fire extinguishers</a:t>
            </a:r>
            <a:r>
              <a:rPr lang="en-US" altLang="en-US" sz="2800" cap="none" dirty="0" smtClean="0">
                <a:latin typeface="Calibri" panose="020F0502020204030204" pitchFamily="34" charset="0"/>
              </a:rPr>
              <a:t>.</a:t>
            </a:r>
          </a:p>
          <a:p>
            <a:pPr eaLnBrk="1" hangingPunct="1">
              <a:lnSpc>
                <a:spcPct val="80000"/>
              </a:lnSpc>
            </a:pPr>
            <a:endParaRPr lang="en-US" altLang="en-US" sz="2800" dirty="0"/>
          </a:p>
          <a:p>
            <a:pPr eaLnBrk="1" hangingPunct="1">
              <a:lnSpc>
                <a:spcPct val="80000"/>
              </a:lnSpc>
            </a:pPr>
            <a:endParaRPr lang="en-US" altLang="en-US" sz="2800" dirty="0"/>
          </a:p>
        </p:txBody>
      </p:sp>
      <p:sp>
        <p:nvSpPr>
          <p:cNvPr id="5" name="Rectangle 3"/>
          <p:cNvSpPr txBox="1">
            <a:spLocks noChangeArrowheads="1"/>
          </p:cNvSpPr>
          <p:nvPr/>
        </p:nvSpPr>
        <p:spPr>
          <a:xfrm>
            <a:off x="7307220" y="598911"/>
            <a:ext cx="4028661" cy="490365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ltLang="en-US" sz="2800" cap="none" dirty="0" smtClean="0">
                <a:latin typeface="Calibri" panose="020F0502020204030204" pitchFamily="34" charset="0"/>
              </a:rPr>
              <a:t>On the afternoon of March 25, 1911, a fire began on the 8</a:t>
            </a:r>
            <a:r>
              <a:rPr lang="en-US" altLang="en-US" sz="2800" cap="none" baseline="30000" dirty="0" smtClean="0">
                <a:latin typeface="Calibri" panose="020F0502020204030204" pitchFamily="34" charset="0"/>
              </a:rPr>
              <a:t>th</a:t>
            </a:r>
            <a:r>
              <a:rPr lang="en-US" altLang="en-US" sz="2800" cap="none" dirty="0" smtClean="0">
                <a:latin typeface="Calibri" panose="020F0502020204030204" pitchFamily="34" charset="0"/>
              </a:rPr>
              <a:t> floor.  </a:t>
            </a:r>
          </a:p>
          <a:p>
            <a:r>
              <a:rPr lang="en-US" altLang="en-US" sz="2800" cap="none" dirty="0" smtClean="0">
                <a:latin typeface="Calibri" panose="020F0502020204030204" pitchFamily="34" charset="0"/>
              </a:rPr>
              <a:t>The workers on the 10</a:t>
            </a:r>
            <a:r>
              <a:rPr lang="en-US" altLang="en-US" sz="2800" cap="none" baseline="30000" dirty="0" smtClean="0">
                <a:latin typeface="Calibri" panose="020F0502020204030204" pitchFamily="34" charset="0"/>
              </a:rPr>
              <a:t>th</a:t>
            </a:r>
            <a:r>
              <a:rPr lang="en-US" altLang="en-US" sz="2800" cap="none" dirty="0" smtClean="0">
                <a:latin typeface="Calibri" panose="020F0502020204030204" pitchFamily="34" charset="0"/>
              </a:rPr>
              <a:t> floor were alerted and most of those two floors were evacuated.</a:t>
            </a:r>
          </a:p>
          <a:p>
            <a:r>
              <a:rPr lang="en-US" altLang="en-US" sz="2800" cap="none" dirty="0" smtClean="0">
                <a:latin typeface="Calibri" panose="020F0502020204030204" pitchFamily="34" charset="0"/>
              </a:rPr>
              <a:t>Word of the fire did not reach the 9</a:t>
            </a:r>
            <a:r>
              <a:rPr lang="en-US" altLang="en-US" sz="2800" cap="none" baseline="30000" dirty="0" smtClean="0">
                <a:latin typeface="Calibri" panose="020F0502020204030204" pitchFamily="34" charset="0"/>
              </a:rPr>
              <a:t>th</a:t>
            </a:r>
            <a:r>
              <a:rPr lang="en-US" altLang="en-US" sz="2800" cap="none" dirty="0" smtClean="0">
                <a:latin typeface="Calibri" panose="020F0502020204030204" pitchFamily="34" charset="0"/>
              </a:rPr>
              <a:t> floor in time.</a:t>
            </a:r>
            <a:endParaRPr lang="en-US" altLang="en-US" sz="2800" cap="none" dirty="0">
              <a:latin typeface="Calibri" panose="020F0502020204030204" pitchFamily="34" charset="0"/>
            </a:endParaRPr>
          </a:p>
        </p:txBody>
      </p:sp>
      <p:pic>
        <p:nvPicPr>
          <p:cNvPr id="6" name="Picture 6" descr="Triangle%20Fire%20-%20firefighters%20put%20it%20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331" y="1093552"/>
            <a:ext cx="3262614" cy="440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477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a:xfrm>
            <a:off x="0" y="0"/>
            <a:ext cx="10396882" cy="1151965"/>
          </a:xfrm>
        </p:spPr>
        <p:txBody>
          <a:bodyPr/>
          <a:lstStyle/>
          <a:p>
            <a:pPr eaLnBrk="1" hangingPunct="1">
              <a:defRPr/>
            </a:pPr>
            <a:r>
              <a:rPr lang="en-US" altLang="en-US" dirty="0" smtClean="0"/>
              <a:t>The Fire Department</a:t>
            </a:r>
          </a:p>
        </p:txBody>
      </p:sp>
      <p:sp>
        <p:nvSpPr>
          <p:cNvPr id="109571" name="Rectangle 3"/>
          <p:cNvSpPr>
            <a:spLocks noGrp="1" noChangeArrowheads="1"/>
          </p:cNvSpPr>
          <p:nvPr>
            <p:ph type="body" idx="4294967295"/>
          </p:nvPr>
        </p:nvSpPr>
        <p:spPr>
          <a:xfrm>
            <a:off x="122582" y="834887"/>
            <a:ext cx="4568688" cy="5241234"/>
          </a:xfrm>
        </p:spPr>
        <p:txBody>
          <a:bodyPr>
            <a:normAutofit/>
          </a:bodyPr>
          <a:lstStyle/>
          <a:p>
            <a:pPr eaLnBrk="1" hangingPunct="1"/>
            <a:r>
              <a:rPr lang="en-US" altLang="en-US" sz="2400" cap="none" dirty="0" smtClean="0">
                <a:latin typeface="Calibri" panose="020F0502020204030204" pitchFamily="34" charset="0"/>
              </a:rPr>
              <a:t>The department was not very quick to respond.</a:t>
            </a:r>
          </a:p>
          <a:p>
            <a:pPr eaLnBrk="1" hangingPunct="1"/>
            <a:r>
              <a:rPr lang="en-US" altLang="en-US" sz="2400" cap="none" dirty="0" smtClean="0">
                <a:latin typeface="Calibri" panose="020F0502020204030204" pitchFamily="34" charset="0"/>
              </a:rPr>
              <a:t>People did not initially believe there were people inside the building because it was </a:t>
            </a:r>
            <a:r>
              <a:rPr lang="en-US" altLang="en-US" sz="2400" cap="none" dirty="0">
                <a:latin typeface="Calibri" panose="020F0502020204030204" pitchFamily="34" charset="0"/>
              </a:rPr>
              <a:t>S</a:t>
            </a:r>
            <a:r>
              <a:rPr lang="en-US" altLang="en-US" sz="2400" cap="none" dirty="0" smtClean="0">
                <a:latin typeface="Calibri" panose="020F0502020204030204" pitchFamily="34" charset="0"/>
              </a:rPr>
              <a:t>unday.</a:t>
            </a:r>
          </a:p>
          <a:p>
            <a:pPr eaLnBrk="1" hangingPunct="1"/>
            <a:r>
              <a:rPr lang="en-US" altLang="en-US" sz="2400" cap="none" dirty="0" smtClean="0">
                <a:latin typeface="Calibri" panose="020F0502020204030204" pitchFamily="34" charset="0"/>
              </a:rPr>
              <a:t>The ladders could only reach to the 6</a:t>
            </a:r>
            <a:r>
              <a:rPr lang="en-US" altLang="en-US" sz="2400" cap="none" baseline="30000" dirty="0" smtClean="0">
                <a:latin typeface="Calibri" panose="020F0502020204030204" pitchFamily="34" charset="0"/>
              </a:rPr>
              <a:t>th</a:t>
            </a:r>
            <a:r>
              <a:rPr lang="en-US" altLang="en-US" sz="2400" cap="none" dirty="0" smtClean="0">
                <a:latin typeface="Calibri" panose="020F0502020204030204" pitchFamily="34" charset="0"/>
              </a:rPr>
              <a:t> floor.</a:t>
            </a:r>
          </a:p>
          <a:p>
            <a:pPr eaLnBrk="1" hangingPunct="1"/>
            <a:endParaRPr lang="en-US" altLang="en-US" sz="2400" cap="none" dirty="0" smtClean="0">
              <a:latin typeface="Calibri" panose="020F0502020204030204" pitchFamily="34" charset="0"/>
            </a:endParaRPr>
          </a:p>
        </p:txBody>
      </p:sp>
      <p:pic>
        <p:nvPicPr>
          <p:cNvPr id="109572" name="Picture 4"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809" y="0"/>
            <a:ext cx="5867516" cy="357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ar25_triangle_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547" y="2715830"/>
            <a:ext cx="2679217" cy="356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954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idx="4294967295"/>
          </p:nvPr>
        </p:nvSpPr>
        <p:spPr>
          <a:xfrm>
            <a:off x="125896" y="132522"/>
            <a:ext cx="10396882" cy="1151965"/>
          </a:xfrm>
        </p:spPr>
        <p:txBody>
          <a:bodyPr/>
          <a:lstStyle/>
          <a:p>
            <a:pPr eaLnBrk="1" hangingPunct="1">
              <a:defRPr/>
            </a:pPr>
            <a:r>
              <a:rPr lang="en-US" altLang="en-US" dirty="0" smtClean="0"/>
              <a:t>EXITS ARE BLOCKED</a:t>
            </a:r>
          </a:p>
        </p:txBody>
      </p:sp>
      <p:pic>
        <p:nvPicPr>
          <p:cNvPr id="105475" name="Picture 4" descr="holdingdoorshut"/>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631096" y="1438828"/>
            <a:ext cx="4800600" cy="4079875"/>
          </a:xfrm>
        </p:spPr>
      </p:pic>
      <p:sp>
        <p:nvSpPr>
          <p:cNvPr id="137221" name="Rectangle 5"/>
          <p:cNvSpPr>
            <a:spLocks noChangeArrowheads="1"/>
          </p:cNvSpPr>
          <p:nvPr/>
        </p:nvSpPr>
        <p:spPr bwMode="auto">
          <a:xfrm>
            <a:off x="125896" y="1533940"/>
            <a:ext cx="35052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r>
              <a:rPr kumimoji="1" lang="en-US" altLang="en-US" sz="2800" dirty="0">
                <a:latin typeface="Tahoma" panose="020B0604030504040204" pitchFamily="34" charset="0"/>
              </a:rPr>
              <a:t>One stairwell was already filling with smoke.</a:t>
            </a:r>
          </a:p>
          <a:p>
            <a:r>
              <a:rPr kumimoji="1" lang="en-US" altLang="en-US" sz="2800" dirty="0">
                <a:latin typeface="Tahoma" panose="020B0604030504040204" pitchFamily="34" charset="0"/>
              </a:rPr>
              <a:t>The other door was locked by the owners to prevent the workers from taking breaks.</a:t>
            </a:r>
          </a:p>
          <a:p>
            <a:endParaRPr kumimoji="1" lang="en-US" altLang="en-US" sz="2800" dirty="0">
              <a:latin typeface="Tahoma" panose="020B0604030504040204" pitchFamily="34" charset="0"/>
            </a:endParaRPr>
          </a:p>
        </p:txBody>
      </p:sp>
      <p:pic>
        <p:nvPicPr>
          <p:cNvPr id="5" name="Picture 4" descr="pol_cartoon 8"/>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8375168" y="0"/>
            <a:ext cx="2972593" cy="3428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rumpled Fire Esca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1838" y="3428999"/>
            <a:ext cx="2299251" cy="30494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2895600" y="5168350"/>
            <a:ext cx="5320748" cy="189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buFontTx/>
              <a:buNone/>
            </a:pPr>
            <a:endParaRPr kumimoji="1" lang="en-US" altLang="en-US" sz="2800" dirty="0">
              <a:latin typeface="Tahoma" panose="020B0604030504040204" pitchFamily="34" charset="0"/>
            </a:endParaRPr>
          </a:p>
          <a:p>
            <a:pPr>
              <a:buFontTx/>
              <a:buNone/>
            </a:pPr>
            <a:r>
              <a:rPr kumimoji="1" lang="en-US" altLang="en-US" sz="2800" dirty="0">
                <a:solidFill>
                  <a:schemeClr val="bg1"/>
                </a:solidFill>
                <a:latin typeface="Tahoma" panose="020B0604030504040204" pitchFamily="34" charset="0"/>
              </a:rPr>
              <a:t>26 girls died on the fire escape.</a:t>
            </a:r>
          </a:p>
        </p:txBody>
      </p:sp>
    </p:spTree>
    <p:extLst>
      <p:ext uri="{BB962C8B-B14F-4D97-AF65-F5344CB8AC3E}">
        <p14:creationId xmlns:p14="http://schemas.microsoft.com/office/powerpoint/2010/main" val="382424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800px-Triangle_Shirtwaist_coff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906" y="2696818"/>
            <a:ext cx="3695701"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idx="4294967295"/>
          </p:nvPr>
        </p:nvSpPr>
        <p:spPr>
          <a:xfrm>
            <a:off x="0" y="0"/>
            <a:ext cx="8229600" cy="1143000"/>
          </a:xfrm>
        </p:spPr>
        <p:txBody>
          <a:bodyPr/>
          <a:lstStyle/>
          <a:p>
            <a:pPr eaLnBrk="1" hangingPunct="1">
              <a:defRPr/>
            </a:pPr>
            <a:r>
              <a:rPr lang="en-US" altLang="en-US" dirty="0" smtClean="0"/>
              <a:t>No Way Out!</a:t>
            </a:r>
          </a:p>
        </p:txBody>
      </p:sp>
      <p:sp>
        <p:nvSpPr>
          <p:cNvPr id="107523" name="Rectangle 3"/>
          <p:cNvSpPr>
            <a:spLocks noGrp="1" noChangeArrowheads="1"/>
          </p:cNvSpPr>
          <p:nvPr>
            <p:ph type="body" idx="4294967295"/>
          </p:nvPr>
        </p:nvSpPr>
        <p:spPr>
          <a:xfrm>
            <a:off x="109330" y="887895"/>
            <a:ext cx="5072270" cy="4611757"/>
          </a:xfrm>
        </p:spPr>
        <p:txBody>
          <a:bodyPr>
            <a:normAutofit/>
          </a:bodyPr>
          <a:lstStyle/>
          <a:p>
            <a:pPr eaLnBrk="1" hangingPunct="1">
              <a:lnSpc>
                <a:spcPct val="90000"/>
              </a:lnSpc>
            </a:pPr>
            <a:r>
              <a:rPr lang="en-US" altLang="en-US" sz="2800" cap="none" dirty="0" smtClean="0">
                <a:latin typeface="Calibri" panose="020F0502020204030204" pitchFamily="34" charset="0"/>
              </a:rPr>
              <a:t>Realizing there was no way out, some of the women broke the windows and jumped nine floors to their deaths.</a:t>
            </a:r>
          </a:p>
          <a:p>
            <a:pPr eaLnBrk="1" hangingPunct="1">
              <a:lnSpc>
                <a:spcPct val="90000"/>
              </a:lnSpc>
            </a:pPr>
            <a:r>
              <a:rPr lang="en-US" altLang="en-US" sz="2800" cap="none" dirty="0" smtClean="0">
                <a:latin typeface="Calibri" panose="020F0502020204030204" pitchFamily="34" charset="0"/>
              </a:rPr>
              <a:t>Others pried open the elevator shafts and fell to their deaths.</a:t>
            </a:r>
          </a:p>
          <a:p>
            <a:pPr eaLnBrk="1" hangingPunct="1">
              <a:lnSpc>
                <a:spcPct val="90000"/>
              </a:lnSpc>
            </a:pPr>
            <a:r>
              <a:rPr lang="en-US" altLang="en-US" sz="2800" cap="none" dirty="0" smtClean="0">
                <a:latin typeface="Calibri" panose="020F0502020204030204" pitchFamily="34" charset="0"/>
              </a:rPr>
              <a:t>One women was found floating in water that had collected in the elevator shaft after the fire.</a:t>
            </a:r>
          </a:p>
          <a:p>
            <a:pPr eaLnBrk="1" hangingPunct="1">
              <a:lnSpc>
                <a:spcPct val="90000"/>
              </a:lnSpc>
            </a:pPr>
            <a:r>
              <a:rPr lang="en-US" altLang="en-US" sz="2800" cap="none" dirty="0" smtClean="0">
                <a:latin typeface="Calibri" panose="020F0502020204030204" pitchFamily="34" charset="0"/>
              </a:rPr>
              <a:t>She survived.</a:t>
            </a:r>
            <a:endParaRPr lang="en-US" altLang="en-US" sz="2800" cap="none" dirty="0">
              <a:latin typeface="Calibri" panose="020F0502020204030204" pitchFamily="34" charset="0"/>
            </a:endParaRPr>
          </a:p>
        </p:txBody>
      </p:sp>
      <p:pic>
        <p:nvPicPr>
          <p:cNvPr id="138244" name="Picture 4" descr="Dead Bodies on Sidewalk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353879" y="0"/>
            <a:ext cx="3727728" cy="24450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triangle_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43024"/>
            <a:ext cx="3352800" cy="241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oneofahundredmurde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627" y="4670391"/>
            <a:ext cx="3511827" cy="197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772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083904" y="15737"/>
            <a:ext cx="8915400" cy="641350"/>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kumimoji="1" lang="en-US" sz="3600" dirty="0">
                <a:solidFill>
                  <a:srgbClr val="E00000"/>
                </a:solidFill>
                <a:latin typeface="Lombardic Narrow" pitchFamily="2" charset="0"/>
              </a:rPr>
              <a:t>Inside the Building After the Fire</a:t>
            </a:r>
          </a:p>
        </p:txBody>
      </p:sp>
      <p:pic>
        <p:nvPicPr>
          <p:cNvPr id="110595" name="Picture 4" descr="Inside the bldg after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3338"/>
            <a:ext cx="3228398" cy="25186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0596" name="Picture 4" descr="10th floor after fire"/>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103783" y="2849966"/>
            <a:ext cx="3289852" cy="25635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495800" y="-4830"/>
            <a:ext cx="7696200" cy="584775"/>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kumimoji="1" lang="en-US" sz="3200" dirty="0">
                <a:solidFill>
                  <a:srgbClr val="E00000"/>
                </a:solidFill>
                <a:latin typeface="Calibri" panose="020F0502020204030204" pitchFamily="34" charset="0"/>
              </a:rPr>
              <a:t>Scene at the Morgue</a:t>
            </a:r>
          </a:p>
        </p:txBody>
      </p:sp>
      <p:pic>
        <p:nvPicPr>
          <p:cNvPr id="6" name="Picture 4" descr="Scene at the Morg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89671"/>
            <a:ext cx="3429000" cy="26260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Page of NY Evening Journal newspape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8464827" y="543338"/>
            <a:ext cx="2666601" cy="33395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Relative Viewing Bodies in 26th St Pie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5933661" y="3264521"/>
            <a:ext cx="3124200" cy="2525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95122" y="5840115"/>
            <a:ext cx="3864466" cy="461665"/>
          </a:xfrm>
          <a:prstGeom prst="rect">
            <a:avLst/>
          </a:prstGeom>
          <a:noFill/>
        </p:spPr>
        <p:txBody>
          <a:bodyPr wrap="square" rtlCol="0">
            <a:spAutoFit/>
          </a:bodyPr>
          <a:lstStyle/>
          <a:p>
            <a:r>
              <a:rPr lang="en-US" sz="2400" dirty="0" smtClean="0">
                <a:solidFill>
                  <a:schemeClr val="bg1"/>
                </a:solidFill>
                <a:latin typeface="Calibri" panose="020F0502020204030204" pitchFamily="34" charset="0"/>
              </a:rPr>
              <a:t>Relatives Review the Bodies</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36069872"/>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905000" y="499294"/>
            <a:ext cx="8915400" cy="914400"/>
          </a:xfrm>
          <a:prstGeom prst="rect">
            <a:avLst/>
          </a:prstGeom>
          <a:noFill/>
          <a:ln w="9525">
            <a:noFill/>
            <a:miter lim="800000"/>
            <a:headEnd/>
            <a:tailEnd/>
          </a:ln>
          <a:effectLst>
            <a:outerShdw dist="35921" dir="2700000" algn="ctr" rotWithShape="0">
              <a:schemeClr val="accent2"/>
            </a:outerShdw>
          </a:effectLst>
        </p:spPr>
        <p:txBody>
          <a:bodyPr>
            <a:spAutoFit/>
          </a:bodyPr>
          <a:lstStyle/>
          <a:p>
            <a:pPr algn="ctr">
              <a:spcBef>
                <a:spcPct val="50000"/>
              </a:spcBef>
              <a:defRPr/>
            </a:pPr>
            <a:r>
              <a:rPr kumimoji="1" lang="en-US" sz="5400" dirty="0">
                <a:solidFill>
                  <a:srgbClr val="E00000"/>
                </a:solidFill>
                <a:latin typeface="Lombardic Narrow" pitchFamily="2" charset="0"/>
              </a:rPr>
              <a:t>Out of the Ashes</a:t>
            </a:r>
          </a:p>
        </p:txBody>
      </p:sp>
      <p:sp>
        <p:nvSpPr>
          <p:cNvPr id="101380" name="Text Box 4"/>
          <p:cNvSpPr txBox="1">
            <a:spLocks noChangeArrowheads="1"/>
          </p:cNvSpPr>
          <p:nvPr/>
        </p:nvSpPr>
        <p:spPr bwMode="auto">
          <a:xfrm>
            <a:off x="0" y="1413004"/>
            <a:ext cx="5105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
                <a:srgbClr val="FF3300"/>
              </a:buClr>
              <a:buFont typeface="Curlz MT" panose="04040404050702020202" pitchFamily="82" charset="0"/>
              <a:buChar char="Ô"/>
            </a:pPr>
            <a:r>
              <a:rPr kumimoji="1" lang="en-US" altLang="en-US" sz="2400" b="1" dirty="0">
                <a:latin typeface="Architect" pitchFamily="34" charset="0"/>
              </a:rPr>
              <a:t>NYC created a Bureau of Fire</a:t>
            </a:r>
            <a:br>
              <a:rPr kumimoji="1" lang="en-US" altLang="en-US" sz="2400" b="1" dirty="0">
                <a:latin typeface="Architect" pitchFamily="34" charset="0"/>
              </a:rPr>
            </a:br>
            <a:r>
              <a:rPr kumimoji="1" lang="en-US" altLang="en-US" sz="2400" b="1" dirty="0">
                <a:latin typeface="Architect" pitchFamily="34" charset="0"/>
              </a:rPr>
              <a:t>Prevention.</a:t>
            </a:r>
          </a:p>
          <a:p>
            <a:pPr>
              <a:spcBef>
                <a:spcPct val="50000"/>
              </a:spcBef>
              <a:buClr>
                <a:srgbClr val="FF3300"/>
              </a:buClr>
              <a:buFont typeface="Curlz MT" panose="04040404050702020202" pitchFamily="82" charset="0"/>
              <a:buChar char="Ô"/>
            </a:pPr>
            <a:r>
              <a:rPr kumimoji="1" lang="en-US" altLang="en-US" sz="2400" b="1" u="sng" dirty="0">
                <a:latin typeface="Architect" pitchFamily="34" charset="0"/>
              </a:rPr>
              <a:t>New strict building codes </a:t>
            </a:r>
            <a:r>
              <a:rPr kumimoji="1" lang="en-US" altLang="en-US" sz="2400" b="1" u="sng" dirty="0" smtClean="0">
                <a:latin typeface="Architect" pitchFamily="34" charset="0"/>
              </a:rPr>
              <a:t>were passed</a:t>
            </a:r>
            <a:r>
              <a:rPr kumimoji="1" lang="en-US" altLang="en-US" sz="2400" b="1" u="sng" dirty="0">
                <a:latin typeface="Architect" pitchFamily="34" charset="0"/>
              </a:rPr>
              <a:t>.</a:t>
            </a:r>
          </a:p>
          <a:p>
            <a:pPr>
              <a:spcBef>
                <a:spcPct val="50000"/>
              </a:spcBef>
              <a:buClr>
                <a:srgbClr val="FF3300"/>
              </a:buClr>
              <a:buFont typeface="Curlz MT" panose="04040404050702020202" pitchFamily="82" charset="0"/>
              <a:buChar char="Ô"/>
            </a:pPr>
            <a:r>
              <a:rPr kumimoji="1" lang="en-US" altLang="en-US" sz="2400" b="1" dirty="0">
                <a:latin typeface="Architect" pitchFamily="34" charset="0"/>
              </a:rPr>
              <a:t>Tougher fire inspection of</a:t>
            </a:r>
            <a:br>
              <a:rPr kumimoji="1" lang="en-US" altLang="en-US" sz="2400" b="1" dirty="0">
                <a:latin typeface="Architect" pitchFamily="34" charset="0"/>
              </a:rPr>
            </a:br>
            <a:r>
              <a:rPr kumimoji="1" lang="en-US" altLang="en-US" sz="2400" b="1" dirty="0">
                <a:latin typeface="Architect" pitchFamily="34" charset="0"/>
              </a:rPr>
              <a:t>sweatshops.</a:t>
            </a:r>
          </a:p>
          <a:p>
            <a:pPr>
              <a:spcBef>
                <a:spcPct val="50000"/>
              </a:spcBef>
              <a:buClr>
                <a:srgbClr val="FF3300"/>
              </a:buClr>
              <a:buFont typeface="Curlz MT" panose="04040404050702020202" pitchFamily="82" charset="0"/>
              <a:buChar char="Ô"/>
            </a:pPr>
            <a:r>
              <a:rPr kumimoji="1" lang="en-US" altLang="en-US" sz="2400" b="1" dirty="0">
                <a:latin typeface="Architect" pitchFamily="34" charset="0"/>
              </a:rPr>
              <a:t>Growing momentum of support for women’s suffrage.</a:t>
            </a:r>
          </a:p>
        </p:txBody>
      </p:sp>
      <p:pic>
        <p:nvPicPr>
          <p:cNvPr id="115716" name="Picture 4" descr="Labor Unions March for Mourner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671352" y="3398163"/>
            <a:ext cx="3962400" cy="309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howsoonforgot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452" y="12390"/>
            <a:ext cx="31242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https://images.findagrave.com/photos/2006/32/2714_113892803200.jpg"/>
          <p:cNvPicPr>
            <a:picLocks noChangeAspect="1" noChangeArrowheads="1"/>
          </p:cNvPicPr>
          <p:nvPr/>
        </p:nvPicPr>
        <p:blipFill rotWithShape="1">
          <a:blip r:embed="rId4">
            <a:extLst>
              <a:ext uri="{28A0092B-C50C-407E-A947-70E740481C1C}">
                <a14:useLocalDpi xmlns:a14="http://schemas.microsoft.com/office/drawing/2010/main" val="0"/>
              </a:ext>
            </a:extLst>
          </a:blip>
          <a:srcRect l="17498" r="16855"/>
          <a:stretch/>
        </p:blipFill>
        <p:spPr bwMode="auto">
          <a:xfrm>
            <a:off x="5340626" y="266354"/>
            <a:ext cx="2025926"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3342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animEffect transition="in" filter="wipe(left)">
                                      <p:cBhvr>
                                        <p:cTn id="7" dur="1000"/>
                                        <p:tgtEl>
                                          <p:spTgt spid="1013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1380">
                                            <p:txEl>
                                              <p:pRg st="1" end="1"/>
                                            </p:txEl>
                                          </p:spTgt>
                                        </p:tgtEl>
                                        <p:attrNameLst>
                                          <p:attrName>style.visibility</p:attrName>
                                        </p:attrNameLst>
                                      </p:cBhvr>
                                      <p:to>
                                        <p:strVal val="visible"/>
                                      </p:to>
                                    </p:set>
                                    <p:animEffect transition="in" filter="wipe(left)">
                                      <p:cBhvr>
                                        <p:cTn id="12" dur="1000"/>
                                        <p:tgtEl>
                                          <p:spTgt spid="1013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1380">
                                            <p:txEl>
                                              <p:pRg st="2" end="2"/>
                                            </p:txEl>
                                          </p:spTgt>
                                        </p:tgtEl>
                                        <p:attrNameLst>
                                          <p:attrName>style.visibility</p:attrName>
                                        </p:attrNameLst>
                                      </p:cBhvr>
                                      <p:to>
                                        <p:strVal val="visible"/>
                                      </p:to>
                                    </p:set>
                                    <p:animEffect transition="in" filter="wipe(left)">
                                      <p:cBhvr>
                                        <p:cTn id="17" dur="1000"/>
                                        <p:tgtEl>
                                          <p:spTgt spid="1013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1380">
                                            <p:txEl>
                                              <p:pRg st="3" end="3"/>
                                            </p:txEl>
                                          </p:spTgt>
                                        </p:tgtEl>
                                        <p:attrNameLst>
                                          <p:attrName>style.visibility</p:attrName>
                                        </p:attrNameLst>
                                      </p:cBhvr>
                                      <p:to>
                                        <p:strVal val="visible"/>
                                      </p:to>
                                    </p:set>
                                    <p:animEffect transition="in" filter="wipe(left)">
                                      <p:cBhvr>
                                        <p:cTn id="22" dur="1000"/>
                                        <p:tgtEl>
                                          <p:spTgt spid="1013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54726" y="306977"/>
            <a:ext cx="10396882" cy="1151965"/>
          </a:xfrm>
          <a:extLst>
            <a:ext uri="{909E8E84-426E-40DD-AFC4-6F175D3DCCD1}">
              <a14:hiddenFill xmlns:a14="http://schemas.microsoft.com/office/drawing/2010/main">
                <a:solidFill>
                  <a:srgbClr val="FFFFFF"/>
                </a:solidFill>
              </a14:hiddenFill>
            </a:ext>
          </a:extLst>
        </p:spPr>
        <p:txBody>
          <a:bodyPr>
            <a:normAutofit/>
          </a:bodyPr>
          <a:lstStyle/>
          <a:p>
            <a:pPr eaLnBrk="1" hangingPunct="1">
              <a:defRPr/>
            </a:pPr>
            <a:r>
              <a:rPr lang="en-US" altLang="en-US" dirty="0"/>
              <a:t>5</a:t>
            </a:r>
            <a:r>
              <a:rPr lang="en-US" altLang="en-US" dirty="0" smtClean="0"/>
              <a:t>. JOHN JACOB ASTOR-Fur Trade</a:t>
            </a:r>
          </a:p>
        </p:txBody>
      </p:sp>
      <p:sp>
        <p:nvSpPr>
          <p:cNvPr id="66563" name="Rectangle 3"/>
          <p:cNvSpPr>
            <a:spLocks noGrp="1" noChangeArrowheads="1"/>
          </p:cNvSpPr>
          <p:nvPr>
            <p:ph type="body" idx="4294967295"/>
          </p:nvPr>
        </p:nvSpPr>
        <p:spPr>
          <a:xfrm>
            <a:off x="587829" y="1737360"/>
            <a:ext cx="7565571" cy="4207828"/>
          </a:xfrm>
        </p:spPr>
        <p:txBody>
          <a:bodyPr>
            <a:normAutofit/>
          </a:bodyPr>
          <a:lstStyle/>
          <a:p>
            <a:pPr eaLnBrk="1" hangingPunct="1">
              <a:lnSpc>
                <a:spcPct val="80000"/>
              </a:lnSpc>
            </a:pPr>
            <a:r>
              <a:rPr lang="en-US" altLang="en-US" sz="2100" b="1" cap="none" dirty="0" smtClean="0">
                <a:latin typeface="Calibri" panose="020F0502020204030204" pitchFamily="34" charset="0"/>
              </a:rPr>
              <a:t>John </a:t>
            </a:r>
            <a:r>
              <a:rPr lang="en-US" altLang="en-US" sz="2100" b="1" cap="none" dirty="0">
                <a:latin typeface="Calibri" panose="020F0502020204030204" pitchFamily="34" charset="0"/>
              </a:rPr>
              <a:t>J</a:t>
            </a:r>
            <a:r>
              <a:rPr lang="en-US" altLang="en-US" sz="2100" b="1" cap="none" dirty="0" smtClean="0">
                <a:latin typeface="Calibri" panose="020F0502020204030204" pitchFamily="34" charset="0"/>
              </a:rPr>
              <a:t>acob </a:t>
            </a:r>
            <a:r>
              <a:rPr lang="en-US" altLang="en-US" sz="2100" b="1" cap="none" dirty="0">
                <a:latin typeface="Calibri" panose="020F0502020204030204" pitchFamily="34" charset="0"/>
              </a:rPr>
              <a:t>A</a:t>
            </a:r>
            <a:r>
              <a:rPr lang="en-US" altLang="en-US" sz="2100" b="1" cap="none" dirty="0" smtClean="0">
                <a:latin typeface="Calibri" panose="020F0502020204030204" pitchFamily="34" charset="0"/>
              </a:rPr>
              <a:t>stor (1763 - 1848) </a:t>
            </a:r>
          </a:p>
          <a:p>
            <a:pPr eaLnBrk="1" hangingPunct="1">
              <a:lnSpc>
                <a:spcPct val="80000"/>
              </a:lnSpc>
            </a:pPr>
            <a:r>
              <a:rPr lang="en-US" altLang="en-US" sz="2100" b="1" i="1" cap="none" dirty="0" smtClean="0">
                <a:latin typeface="Calibri" panose="020F0502020204030204" pitchFamily="34" charset="0"/>
              </a:rPr>
              <a:t>$116.6 billion</a:t>
            </a:r>
            <a:r>
              <a:rPr lang="en-US" altLang="en-US" sz="2100" cap="none" dirty="0" smtClean="0">
                <a:latin typeface="Calibri" panose="020F0502020204030204" pitchFamily="34" charset="0"/>
              </a:rPr>
              <a:t/>
            </a:r>
            <a:br>
              <a:rPr lang="en-US" altLang="en-US" sz="2100" cap="none" dirty="0" smtClean="0">
                <a:latin typeface="Calibri" panose="020F0502020204030204" pitchFamily="34" charset="0"/>
              </a:rPr>
            </a:br>
            <a:r>
              <a:rPr lang="en-US" altLang="en-US" sz="2100" cap="none" dirty="0" smtClean="0">
                <a:latin typeface="Calibri" panose="020F0502020204030204" pitchFamily="34" charset="0"/>
              </a:rPr>
              <a:t/>
            </a:r>
            <a:br>
              <a:rPr lang="en-US" altLang="en-US" sz="2100" cap="none" dirty="0" smtClean="0">
                <a:latin typeface="Calibri" panose="020F0502020204030204" pitchFamily="34" charset="0"/>
              </a:rPr>
            </a:br>
            <a:r>
              <a:rPr lang="en-US" altLang="en-US" sz="2100" cap="none" dirty="0" smtClean="0">
                <a:latin typeface="Calibri" panose="020F0502020204030204" pitchFamily="34" charset="0"/>
              </a:rPr>
              <a:t>if john </a:t>
            </a:r>
            <a:r>
              <a:rPr lang="en-US" altLang="en-US" sz="2100" cap="none" dirty="0">
                <a:latin typeface="Calibri" panose="020F0502020204030204" pitchFamily="34" charset="0"/>
              </a:rPr>
              <a:t>J</a:t>
            </a:r>
            <a:r>
              <a:rPr lang="en-US" altLang="en-US" sz="2100" cap="none" dirty="0" smtClean="0">
                <a:latin typeface="Calibri" panose="020F0502020204030204" pitchFamily="34" charset="0"/>
              </a:rPr>
              <a:t>acob </a:t>
            </a:r>
            <a:r>
              <a:rPr lang="en-US" altLang="en-US" sz="2100" cap="none" dirty="0">
                <a:latin typeface="Calibri" panose="020F0502020204030204" pitchFamily="34" charset="0"/>
              </a:rPr>
              <a:t>A</a:t>
            </a:r>
            <a:r>
              <a:rPr lang="en-US" altLang="en-US" sz="2100" cap="none" dirty="0" smtClean="0">
                <a:latin typeface="Calibri" panose="020F0502020204030204" pitchFamily="34" charset="0"/>
              </a:rPr>
              <a:t>stor were alive to hear industry critics’ “fur kills” cries, he might partially agree. He did, after all, make a killing in fur and it made him the first millionaire in </a:t>
            </a:r>
            <a:r>
              <a:rPr lang="en-US" altLang="en-US" sz="2100" cap="none" dirty="0">
                <a:latin typeface="Calibri" panose="020F0502020204030204" pitchFamily="34" charset="0"/>
              </a:rPr>
              <a:t>A</a:t>
            </a:r>
            <a:r>
              <a:rPr lang="en-US" altLang="en-US" sz="2100" cap="none" dirty="0" smtClean="0">
                <a:latin typeface="Calibri" panose="020F0502020204030204" pitchFamily="34" charset="0"/>
              </a:rPr>
              <a:t>merica. </a:t>
            </a:r>
          </a:p>
          <a:p>
            <a:pPr eaLnBrk="1" hangingPunct="1">
              <a:lnSpc>
                <a:spcPct val="80000"/>
              </a:lnSpc>
            </a:pPr>
            <a:r>
              <a:rPr lang="en-US" altLang="en-US" sz="2100" cap="none" dirty="0" smtClean="0">
                <a:latin typeface="Calibri" panose="020F0502020204030204" pitchFamily="34" charset="0"/>
              </a:rPr>
              <a:t>Upon overhearing a man discussing fur trading, </a:t>
            </a:r>
            <a:r>
              <a:rPr lang="en-US" altLang="en-US" sz="2100" cap="none" dirty="0">
                <a:latin typeface="Calibri" panose="020F0502020204030204" pitchFamily="34" charset="0"/>
              </a:rPr>
              <a:t>A</a:t>
            </a:r>
            <a:r>
              <a:rPr lang="en-US" altLang="en-US" sz="2100" cap="none" dirty="0" smtClean="0">
                <a:latin typeface="Calibri" panose="020F0502020204030204" pitchFamily="34" charset="0"/>
              </a:rPr>
              <a:t>stor decided to pursue it himself and realized great success. Along the way, he diversified and dabbled in selling opium -- again, he was successful. Decades later, he got out of the fur business and segued into New </a:t>
            </a:r>
            <a:r>
              <a:rPr lang="en-US" altLang="en-US" sz="2100" cap="none" dirty="0">
                <a:latin typeface="Calibri" panose="020F0502020204030204" pitchFamily="34" charset="0"/>
              </a:rPr>
              <a:t>Y</a:t>
            </a:r>
            <a:r>
              <a:rPr lang="en-US" altLang="en-US" sz="2100" cap="none" dirty="0" smtClean="0">
                <a:latin typeface="Calibri" panose="020F0502020204030204" pitchFamily="34" charset="0"/>
              </a:rPr>
              <a:t>ork </a:t>
            </a:r>
            <a:r>
              <a:rPr lang="en-US" altLang="en-US" sz="2100" cap="none" dirty="0">
                <a:latin typeface="Calibri" panose="020F0502020204030204" pitchFamily="34" charset="0"/>
              </a:rPr>
              <a:t>C</a:t>
            </a:r>
            <a:r>
              <a:rPr lang="en-US" altLang="en-US" sz="2100" cap="none" dirty="0" smtClean="0">
                <a:latin typeface="Calibri" panose="020F0502020204030204" pitchFamily="34" charset="0"/>
              </a:rPr>
              <a:t>ity real estate.</a:t>
            </a:r>
            <a:br>
              <a:rPr lang="en-US" altLang="en-US" sz="2100" cap="none" dirty="0" smtClean="0">
                <a:latin typeface="Calibri" panose="020F0502020204030204" pitchFamily="34" charset="0"/>
              </a:rPr>
            </a:br>
            <a:endParaRPr lang="en-US" altLang="en-US" sz="2100" cap="none" dirty="0">
              <a:latin typeface="Calibri" panose="020F0502020204030204" pitchFamily="34" charset="0"/>
            </a:endParaRPr>
          </a:p>
        </p:txBody>
      </p:sp>
      <p:pic>
        <p:nvPicPr>
          <p:cNvPr id="66564" name="Picture 6" descr="225px-John_Jacob_Astor">
            <a:hlinkClick r:id="rId2" tooltip="John Jacob Astor.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1" y="1449977"/>
            <a:ext cx="2884859" cy="36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3694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descr="Francis Perkin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36714" y="271669"/>
            <a:ext cx="3236913"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Text Box 5"/>
          <p:cNvSpPr txBox="1">
            <a:spLocks noChangeArrowheads="1"/>
          </p:cNvSpPr>
          <p:nvPr/>
        </p:nvSpPr>
        <p:spPr bwMode="auto">
          <a:xfrm>
            <a:off x="4000500" y="626165"/>
            <a:ext cx="4114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kumimoji="1" lang="en-US" altLang="en-US" sz="2400" u="sng" dirty="0"/>
              <a:t>Frances Perkins was a social worker</a:t>
            </a:r>
            <a:r>
              <a:rPr kumimoji="1" lang="en-US" altLang="en-US" sz="2400" dirty="0"/>
              <a:t> and reformer who had a lasting impact on the Progressive Movement.</a:t>
            </a:r>
          </a:p>
          <a:p>
            <a:pPr>
              <a:spcBef>
                <a:spcPct val="50000"/>
              </a:spcBef>
              <a:buClrTx/>
              <a:buFontTx/>
              <a:buNone/>
            </a:pPr>
            <a:r>
              <a:rPr kumimoji="1" lang="en-US" altLang="en-US" sz="2400" dirty="0"/>
              <a:t>Perkins witnessed the Triangle Fire and made it </a:t>
            </a:r>
            <a:r>
              <a:rPr kumimoji="1" lang="en-US" altLang="en-US" sz="2400" u="sng" dirty="0"/>
              <a:t>her life’s work to improve the condition of workers in the factories.</a:t>
            </a:r>
          </a:p>
          <a:p>
            <a:pPr>
              <a:spcBef>
                <a:spcPct val="50000"/>
              </a:spcBef>
              <a:buClrTx/>
              <a:buFontTx/>
              <a:buNone/>
            </a:pPr>
            <a:r>
              <a:rPr kumimoji="1" lang="en-US" altLang="en-US" sz="2400" dirty="0"/>
              <a:t>She later served as the </a:t>
            </a:r>
            <a:r>
              <a:rPr kumimoji="1" lang="en-US" altLang="en-US" sz="2400" u="sng" dirty="0"/>
              <a:t>Secretary of Labor under F.D.R.</a:t>
            </a:r>
          </a:p>
        </p:txBody>
      </p:sp>
      <p:sp>
        <p:nvSpPr>
          <p:cNvPr id="2" name="Rectangle 1"/>
          <p:cNvSpPr/>
          <p:nvPr/>
        </p:nvSpPr>
        <p:spPr>
          <a:xfrm>
            <a:off x="4000500" y="-93917"/>
            <a:ext cx="456567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Francis Perkins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7410" name="Picture 2" descr="https://upload.wikimedia.org/wikipedia/commons/thumb/c/c9/Frances_Perkins_TIME_FC_1933.jpg/200px-Frances_Perkins_TIME_FC_19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131" y="53974"/>
            <a:ext cx="2398714" cy="316630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d3n8a8pro7vhmx.cloudfront.net/dsausa/pages/1468/attachments/original/1426809512/Frances_Perkins3.jpg?1426809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300" y="3421518"/>
            <a:ext cx="3206335" cy="2884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99511"/>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WordArt 4"/>
          <p:cNvSpPr>
            <a:spLocks noChangeArrowheads="1" noChangeShapeType="1" noTextEdit="1"/>
          </p:cNvSpPr>
          <p:nvPr/>
        </p:nvSpPr>
        <p:spPr bwMode="auto">
          <a:xfrm>
            <a:off x="2895600" y="381001"/>
            <a:ext cx="6172200" cy="11969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Collinwood Fire</a:t>
            </a:r>
          </a:p>
        </p:txBody>
      </p:sp>
      <p:pic>
        <p:nvPicPr>
          <p:cNvPr id="124931" name="Picture 5" descr="Collinwood Lakeview School Fire 19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81201"/>
            <a:ext cx="7162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86963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p:txBody>
          <a:bodyPr/>
          <a:lstStyle/>
          <a:p>
            <a:pPr eaLnBrk="1" hangingPunct="1">
              <a:defRPr/>
            </a:pPr>
            <a:endParaRPr lang="en-US" altLang="en-US" smtClean="0"/>
          </a:p>
        </p:txBody>
      </p:sp>
      <p:sp>
        <p:nvSpPr>
          <p:cNvPr id="125955" name="Rectangle 3"/>
          <p:cNvSpPr>
            <a:spLocks noGrp="1" noChangeArrowheads="1"/>
          </p:cNvSpPr>
          <p:nvPr>
            <p:ph type="body" idx="4294967295"/>
          </p:nvPr>
        </p:nvSpPr>
        <p:spPr/>
        <p:txBody>
          <a:bodyPr/>
          <a:lstStyle/>
          <a:p>
            <a:pPr eaLnBrk="1" hangingPunct="1"/>
            <a:endParaRPr lang="en-US" altLang="en-US" smtClean="0"/>
          </a:p>
        </p:txBody>
      </p:sp>
      <p:pic>
        <p:nvPicPr>
          <p:cNvPr id="125956" name="Picture 5" descr="Collinwood School Fire Ohio Historical Marker -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66800"/>
            <a:ext cx="44418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7" descr="Collinwood School Fire Ohio Historical Marker - 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1143000"/>
            <a:ext cx="42862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48325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4294967295"/>
          </p:nvPr>
        </p:nvSpPr>
        <p:spPr>
          <a:xfrm>
            <a:off x="854765" y="447261"/>
            <a:ext cx="4953000" cy="4495800"/>
          </a:xfrm>
        </p:spPr>
        <p:txBody>
          <a:bodyPr/>
          <a:lstStyle/>
          <a:p>
            <a:pPr eaLnBrk="1" hangingPunct="1">
              <a:lnSpc>
                <a:spcPct val="90000"/>
              </a:lnSpc>
            </a:pPr>
            <a:r>
              <a:rPr lang="en-US" altLang="en-US" sz="2400" cap="none" dirty="0" smtClean="0">
                <a:latin typeface="Calibri" panose="020F0502020204030204" pitchFamily="34" charset="0"/>
              </a:rPr>
              <a:t>On ash </a:t>
            </a:r>
            <a:r>
              <a:rPr lang="en-US" altLang="en-US" sz="2400" cap="none" dirty="0">
                <a:latin typeface="Calibri" panose="020F0502020204030204" pitchFamily="34" charset="0"/>
              </a:rPr>
              <a:t>W</a:t>
            </a:r>
            <a:r>
              <a:rPr lang="en-US" altLang="en-US" sz="2400" cap="none" dirty="0" smtClean="0">
                <a:latin typeface="Calibri" panose="020F0502020204030204" pitchFamily="34" charset="0"/>
              </a:rPr>
              <a:t>ednesday, March 4, 1908, </a:t>
            </a:r>
            <a:r>
              <a:rPr lang="en-US" altLang="en-US" sz="2400" cap="none" dirty="0">
                <a:latin typeface="Calibri" panose="020F0502020204030204" pitchFamily="34" charset="0"/>
              </a:rPr>
              <a:t>C</a:t>
            </a:r>
            <a:r>
              <a:rPr lang="en-US" altLang="en-US" sz="2400" cap="none" dirty="0" smtClean="0">
                <a:latin typeface="Calibri" panose="020F0502020204030204" pitchFamily="34" charset="0"/>
              </a:rPr>
              <a:t>ollinwood's </a:t>
            </a:r>
            <a:r>
              <a:rPr lang="en-US" altLang="en-US" sz="2400" cap="none" dirty="0">
                <a:latin typeface="Calibri" panose="020F0502020204030204" pitchFamily="34" charset="0"/>
              </a:rPr>
              <a:t>L</a:t>
            </a:r>
            <a:r>
              <a:rPr lang="en-US" altLang="en-US" sz="2400" cap="none" dirty="0" smtClean="0">
                <a:latin typeface="Calibri" panose="020F0502020204030204" pitchFamily="34" charset="0"/>
              </a:rPr>
              <a:t>ake </a:t>
            </a:r>
            <a:r>
              <a:rPr lang="en-US" altLang="en-US" sz="2400" cap="none" dirty="0">
                <a:latin typeface="Calibri" panose="020F0502020204030204" pitchFamily="34" charset="0"/>
              </a:rPr>
              <a:t>V</a:t>
            </a:r>
            <a:r>
              <a:rPr lang="en-US" altLang="en-US" sz="2400" cap="none" dirty="0" smtClean="0">
                <a:latin typeface="Calibri" panose="020F0502020204030204" pitchFamily="34" charset="0"/>
              </a:rPr>
              <a:t>iew elementary school </a:t>
            </a:r>
            <a:r>
              <a:rPr lang="en-US" altLang="en-US" sz="2400" u="sng" cap="none" dirty="0" smtClean="0">
                <a:latin typeface="Calibri" panose="020F0502020204030204" pitchFamily="34" charset="0"/>
              </a:rPr>
              <a:t>became the site of the country's worst school tragedy. </a:t>
            </a:r>
            <a:r>
              <a:rPr lang="en-US" altLang="en-US" sz="2400" cap="none" dirty="0" smtClean="0">
                <a:latin typeface="Calibri" panose="020F0502020204030204" pitchFamily="34" charset="0"/>
              </a:rPr>
              <a:t> </a:t>
            </a:r>
          </a:p>
          <a:p>
            <a:pPr eaLnBrk="1" hangingPunct="1">
              <a:lnSpc>
                <a:spcPct val="90000"/>
              </a:lnSpc>
            </a:pPr>
            <a:r>
              <a:rPr lang="en-US" altLang="en-US" sz="2400" cap="none" dirty="0" smtClean="0">
                <a:latin typeface="Calibri" panose="020F0502020204030204" pitchFamily="34" charset="0"/>
              </a:rPr>
              <a:t>Shortly after 9:00 </a:t>
            </a:r>
            <a:r>
              <a:rPr lang="en-US" altLang="en-US" sz="2400" cap="none" dirty="0" err="1" smtClean="0">
                <a:latin typeface="Calibri" panose="020F0502020204030204" pitchFamily="34" charset="0"/>
              </a:rPr>
              <a:t>a.M.</a:t>
            </a:r>
            <a:r>
              <a:rPr lang="en-US" altLang="en-US" sz="2400" cap="none" dirty="0" smtClean="0">
                <a:latin typeface="Calibri" panose="020F0502020204030204" pitchFamily="34" charset="0"/>
              </a:rPr>
              <a:t>, And while school was in session, overheated steam pipes ignited nearby wood joists, resulting in a raging fire.</a:t>
            </a:r>
            <a:r>
              <a:rPr lang="en-US" altLang="en-US" sz="2400" dirty="0"/>
              <a:t> </a:t>
            </a:r>
          </a:p>
        </p:txBody>
      </p:sp>
      <p:pic>
        <p:nvPicPr>
          <p:cNvPr id="126979"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685800"/>
            <a:ext cx="31908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87246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body" idx="4294967295"/>
          </p:nvPr>
        </p:nvSpPr>
        <p:spPr>
          <a:xfrm>
            <a:off x="1981200" y="-1427921"/>
            <a:ext cx="8229600" cy="4525963"/>
          </a:xfrm>
        </p:spPr>
        <p:txBody>
          <a:bodyPr/>
          <a:lstStyle/>
          <a:p>
            <a:pPr eaLnBrk="1" hangingPunct="1"/>
            <a:r>
              <a:rPr lang="en-US" altLang="en-US" dirty="0" smtClean="0"/>
              <a:t>The fire caused a large panic, and roughly half of the students were unable to escape, crowded in the doorways.  In the end, 172 children, 2 teachers and 1 rescuer perished in the fire.  </a:t>
            </a:r>
            <a:br>
              <a:rPr lang="en-US" altLang="en-US" dirty="0" smtClean="0"/>
            </a:br>
            <a:endParaRPr lang="en-US" altLang="en-US" dirty="0" smtClean="0"/>
          </a:p>
        </p:txBody>
      </p:sp>
      <p:pic>
        <p:nvPicPr>
          <p:cNvPr id="128003"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3026"/>
            <a:ext cx="5122295" cy="383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5"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1931" y="1417982"/>
            <a:ext cx="5829778" cy="508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68594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View Image">
            <a:hlinkClick r:id="rId2"/>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524000" y="-115888"/>
            <a:ext cx="9144000" cy="6870701"/>
          </a:xfrm>
        </p:spPr>
      </p:pic>
    </p:spTree>
    <p:extLst>
      <p:ext uri="{BB962C8B-B14F-4D97-AF65-F5344CB8AC3E}">
        <p14:creationId xmlns:p14="http://schemas.microsoft.com/office/powerpoint/2010/main" val="209180720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1981200" y="276226"/>
            <a:ext cx="8077200" cy="912813"/>
          </a:xfrm>
        </p:spPr>
        <p:txBody>
          <a:bodyPr/>
          <a:lstStyle/>
          <a:p>
            <a:pPr eaLnBrk="1" hangingPunct="1">
              <a:defRPr/>
            </a:pPr>
            <a:endParaRPr lang="en-US" altLang="en-US" smtClean="0"/>
          </a:p>
        </p:txBody>
      </p:sp>
      <p:sp>
        <p:nvSpPr>
          <p:cNvPr id="130051" name="Rectangle 3"/>
          <p:cNvSpPr>
            <a:spLocks noGrp="1" noChangeArrowheads="1"/>
          </p:cNvSpPr>
          <p:nvPr>
            <p:ph type="body" idx="4294967295"/>
          </p:nvPr>
        </p:nvSpPr>
        <p:spPr/>
        <p:txBody>
          <a:bodyPr/>
          <a:lstStyle/>
          <a:p>
            <a:pPr eaLnBrk="1" hangingPunct="1"/>
            <a:endParaRPr lang="en-US" altLang="en-US" smtClean="0"/>
          </a:p>
        </p:txBody>
      </p:sp>
      <p:pic>
        <p:nvPicPr>
          <p:cNvPr id="130052"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70014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p:txBody>
          <a:bodyPr/>
          <a:lstStyle/>
          <a:p>
            <a:pPr eaLnBrk="1" hangingPunct="1">
              <a:defRPr/>
            </a:pPr>
            <a:endParaRPr lang="en-US" altLang="en-US" smtClean="0"/>
          </a:p>
        </p:txBody>
      </p:sp>
      <p:pic>
        <p:nvPicPr>
          <p:cNvPr id="131075" name="Picture 4" descr="Collinwood Lakeview School Fire 1908 ruins"/>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95400" y="0"/>
            <a:ext cx="10287000" cy="6402388"/>
          </a:xfrm>
        </p:spPr>
      </p:pic>
    </p:spTree>
    <p:extLst>
      <p:ext uri="{BB962C8B-B14F-4D97-AF65-F5344CB8AC3E}">
        <p14:creationId xmlns:p14="http://schemas.microsoft.com/office/powerpoint/2010/main" val="204175174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p:txBody>
          <a:bodyPr/>
          <a:lstStyle/>
          <a:p>
            <a:pPr eaLnBrk="1" hangingPunct="1">
              <a:defRPr/>
            </a:pPr>
            <a:endParaRPr lang="en-US" altLang="en-US" smtClean="0"/>
          </a:p>
        </p:txBody>
      </p:sp>
      <p:sp>
        <p:nvSpPr>
          <p:cNvPr id="132099" name="Rectangle 3"/>
          <p:cNvSpPr>
            <a:spLocks noGrp="1" noChangeArrowheads="1"/>
          </p:cNvSpPr>
          <p:nvPr>
            <p:ph type="body" idx="4294967295"/>
          </p:nvPr>
        </p:nvSpPr>
        <p:spPr/>
        <p:txBody>
          <a:bodyPr/>
          <a:lstStyle/>
          <a:p>
            <a:pPr eaLnBrk="1" hangingPunct="1"/>
            <a:endParaRPr lang="en-US" altLang="en-US" smtClean="0"/>
          </a:p>
        </p:txBody>
      </p:sp>
      <p:pic>
        <p:nvPicPr>
          <p:cNvPr id="132100"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8464"/>
            <a:ext cx="91440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94186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body" idx="4294967295"/>
          </p:nvPr>
        </p:nvSpPr>
        <p:spPr>
          <a:xfrm>
            <a:off x="1752600" y="381000"/>
            <a:ext cx="4114800" cy="5105400"/>
          </a:xfrm>
        </p:spPr>
        <p:txBody>
          <a:bodyPr>
            <a:normAutofit lnSpcReduction="10000"/>
          </a:bodyPr>
          <a:lstStyle/>
          <a:p>
            <a:pPr eaLnBrk="1" hangingPunct="1">
              <a:lnSpc>
                <a:spcPct val="90000"/>
              </a:lnSpc>
            </a:pPr>
            <a:r>
              <a:rPr lang="en-US" altLang="en-US" sz="2400"/>
              <a:t>The bodies of 19 students could not be identified.  The city of Collinwood purchased a common grave for the unclaimed children, who were buried in a row, in individual white caskets.  In a second row in front of the unidentified children (and closest to the monument) are 10 additional graves of victims who were identified, but whose families chose to bury next to the other children.</a:t>
            </a:r>
            <a:br>
              <a:rPr lang="en-US" altLang="en-US" sz="2400"/>
            </a:br>
            <a:endParaRPr lang="en-US" altLang="en-US" sz="2400"/>
          </a:p>
        </p:txBody>
      </p:sp>
      <p:pic>
        <p:nvPicPr>
          <p:cNvPr id="133123" name="Picture 4"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228600"/>
            <a:ext cx="436086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1446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508" y="-4153"/>
            <a:ext cx="10396882" cy="115196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defRPr/>
            </a:pPr>
            <a:r>
              <a:rPr lang="en-US" altLang="en-US" dirty="0"/>
              <a:t>4</a:t>
            </a:r>
            <a:r>
              <a:rPr lang="en-US" altLang="en-US" dirty="0" smtClean="0"/>
              <a:t>.  Jeff </a:t>
            </a:r>
            <a:r>
              <a:rPr lang="en-US" altLang="en-US" dirty="0" err="1" smtClean="0"/>
              <a:t>bezos</a:t>
            </a:r>
            <a:r>
              <a:rPr lang="en-US" altLang="en-US" dirty="0" smtClean="0"/>
              <a:t>- amazon</a:t>
            </a:r>
          </a:p>
        </p:txBody>
      </p:sp>
      <p:sp>
        <p:nvSpPr>
          <p:cNvPr id="3" name="Rectangle 3"/>
          <p:cNvSpPr txBox="1">
            <a:spLocks noChangeArrowheads="1"/>
          </p:cNvSpPr>
          <p:nvPr/>
        </p:nvSpPr>
        <p:spPr>
          <a:xfrm>
            <a:off x="587829" y="1737360"/>
            <a:ext cx="7565571" cy="4207828"/>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80000"/>
              </a:lnSpc>
            </a:pPr>
            <a:endParaRPr lang="en-US" altLang="en-US" sz="2100" cap="none" dirty="0">
              <a:latin typeface="Calibri" panose="020F0502020204030204" pitchFamily="34" charset="0"/>
            </a:endParaRPr>
          </a:p>
        </p:txBody>
      </p:sp>
      <p:sp>
        <p:nvSpPr>
          <p:cNvPr id="4" name="Rectangle 3"/>
          <p:cNvSpPr/>
          <p:nvPr/>
        </p:nvSpPr>
        <p:spPr>
          <a:xfrm>
            <a:off x="275508" y="1049482"/>
            <a:ext cx="6722918" cy="4524315"/>
          </a:xfrm>
          <a:prstGeom prst="rect">
            <a:avLst/>
          </a:prstGeom>
        </p:spPr>
        <p:txBody>
          <a:bodyPr wrap="square">
            <a:spAutoFit/>
          </a:bodyPr>
          <a:lstStyle/>
          <a:p>
            <a:pPr marL="285750" indent="-285750">
              <a:buFont typeface="Arial" panose="020B0604020202020204" pitchFamily="34" charset="0"/>
              <a:buChar char="•"/>
            </a:pPr>
            <a:r>
              <a:rPr lang="en-US" i="1" dirty="0" smtClean="0">
                <a:solidFill>
                  <a:srgbClr val="222222"/>
                </a:solidFill>
                <a:latin typeface="Arial" panose="020B0604020202020204" pitchFamily="34" charset="0"/>
              </a:rPr>
              <a:t>$150 Billion</a:t>
            </a:r>
          </a:p>
          <a:p>
            <a:pPr marL="285750" indent="-285750">
              <a:buFont typeface="Arial" panose="020B0604020202020204" pitchFamily="34" charset="0"/>
              <a:buChar char="•"/>
            </a:pPr>
            <a:r>
              <a:rPr lang="en-US" dirty="0" smtClean="0">
                <a:solidFill>
                  <a:srgbClr val="222222"/>
                </a:solidFill>
                <a:latin typeface="Arial" panose="020B0604020202020204" pitchFamily="34" charset="0"/>
              </a:rPr>
              <a:t>Bezos </a:t>
            </a:r>
            <a:r>
              <a:rPr lang="en-US" dirty="0">
                <a:solidFill>
                  <a:srgbClr val="222222"/>
                </a:solidFill>
                <a:latin typeface="Arial" panose="020B0604020202020204" pitchFamily="34" charset="0"/>
              </a:rPr>
              <a:t>was born in </a:t>
            </a:r>
            <a:r>
              <a:rPr lang="en-US" dirty="0">
                <a:solidFill>
                  <a:srgbClr val="0B0080"/>
                </a:solidFill>
                <a:latin typeface="Arial" panose="020B0604020202020204" pitchFamily="34" charset="0"/>
              </a:rPr>
              <a:t>Albuquerque, New Mexico</a:t>
            </a:r>
            <a:r>
              <a:rPr lang="en-US" dirty="0">
                <a:solidFill>
                  <a:srgbClr val="222222"/>
                </a:solidFill>
                <a:latin typeface="Arial" panose="020B0604020202020204" pitchFamily="34" charset="0"/>
              </a:rPr>
              <a:t> and raised in </a:t>
            </a:r>
            <a:r>
              <a:rPr lang="en-US" dirty="0">
                <a:solidFill>
                  <a:srgbClr val="0B0080"/>
                </a:solidFill>
                <a:latin typeface="Arial" panose="020B0604020202020204" pitchFamily="34" charset="0"/>
              </a:rPr>
              <a:t>Houston, Texas</a:t>
            </a:r>
            <a:r>
              <a:rPr lang="en-US" dirty="0">
                <a:solidFill>
                  <a:srgbClr val="222222"/>
                </a:solidFill>
                <a:latin typeface="Arial" panose="020B0604020202020204" pitchFamily="34" charset="0"/>
              </a:rPr>
              <a:t>. He graduated from </a:t>
            </a:r>
            <a:r>
              <a:rPr lang="en-US" dirty="0">
                <a:solidFill>
                  <a:srgbClr val="0B0080"/>
                </a:solidFill>
                <a:latin typeface="Arial" panose="020B0604020202020204" pitchFamily="34" charset="0"/>
              </a:rPr>
              <a:t>Princeton University</a:t>
            </a:r>
            <a:r>
              <a:rPr lang="en-US" dirty="0">
                <a:solidFill>
                  <a:srgbClr val="222222"/>
                </a:solidFill>
                <a:latin typeface="Arial" panose="020B0604020202020204" pitchFamily="34" charset="0"/>
              </a:rPr>
              <a:t> in 1986 with degrees in electrical engineering and computer science. </a:t>
            </a:r>
            <a:endParaRPr lang="en-US" dirty="0" smtClean="0">
              <a:solidFill>
                <a:srgbClr val="222222"/>
              </a:solidFill>
              <a:latin typeface="Arial" panose="020B0604020202020204" pitchFamily="34" charset="0"/>
            </a:endParaRP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smtClean="0">
                <a:solidFill>
                  <a:srgbClr val="222222"/>
                </a:solidFill>
                <a:latin typeface="Arial" panose="020B0604020202020204" pitchFamily="34" charset="0"/>
              </a:rPr>
              <a:t>He </a:t>
            </a:r>
            <a:r>
              <a:rPr lang="en-US" dirty="0">
                <a:solidFill>
                  <a:srgbClr val="222222"/>
                </a:solidFill>
                <a:latin typeface="Arial" panose="020B0604020202020204" pitchFamily="34" charset="0"/>
              </a:rPr>
              <a:t>worked on </a:t>
            </a:r>
            <a:r>
              <a:rPr lang="en-US" dirty="0">
                <a:solidFill>
                  <a:srgbClr val="0B0080"/>
                </a:solidFill>
                <a:latin typeface="Arial" panose="020B0604020202020204" pitchFamily="34" charset="0"/>
              </a:rPr>
              <a:t>Wall Street</a:t>
            </a:r>
            <a:r>
              <a:rPr lang="en-US" dirty="0">
                <a:solidFill>
                  <a:srgbClr val="222222"/>
                </a:solidFill>
                <a:latin typeface="Arial" panose="020B0604020202020204" pitchFamily="34" charset="0"/>
              </a:rPr>
              <a:t> in a variety of related fields from 1986 to early 1994. He founded Amazon in late 1994 on a cross-country road trip from </a:t>
            </a:r>
            <a:r>
              <a:rPr lang="en-US" dirty="0">
                <a:solidFill>
                  <a:srgbClr val="0B0080"/>
                </a:solidFill>
                <a:latin typeface="Arial" panose="020B0604020202020204" pitchFamily="34" charset="0"/>
              </a:rPr>
              <a:t>New York City</a:t>
            </a:r>
            <a:r>
              <a:rPr lang="en-US" dirty="0">
                <a:solidFill>
                  <a:srgbClr val="222222"/>
                </a:solidFill>
                <a:latin typeface="Arial" panose="020B0604020202020204" pitchFamily="34" charset="0"/>
              </a:rPr>
              <a:t> to </a:t>
            </a:r>
            <a:r>
              <a:rPr lang="en-US" dirty="0">
                <a:solidFill>
                  <a:srgbClr val="0B0080"/>
                </a:solidFill>
                <a:latin typeface="Arial" panose="020B0604020202020204" pitchFamily="34" charset="0"/>
              </a:rPr>
              <a:t>Seattle</a:t>
            </a:r>
            <a:r>
              <a:rPr lang="en-US" dirty="0">
                <a:solidFill>
                  <a:srgbClr val="222222"/>
                </a:solidFill>
                <a:latin typeface="Arial" panose="020B0604020202020204" pitchFamily="34" charset="0"/>
              </a:rPr>
              <a:t>. </a:t>
            </a:r>
            <a:endParaRPr lang="en-US" dirty="0" smtClean="0">
              <a:solidFill>
                <a:srgbClr val="222222"/>
              </a:solidFill>
              <a:latin typeface="Arial" panose="020B0604020202020204" pitchFamily="34" charset="0"/>
            </a:endParaRP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smtClean="0">
                <a:solidFill>
                  <a:srgbClr val="222222"/>
                </a:solidFill>
                <a:latin typeface="Arial" panose="020B0604020202020204" pitchFamily="34" charset="0"/>
              </a:rPr>
              <a:t>The </a:t>
            </a:r>
            <a:r>
              <a:rPr lang="en-US" dirty="0">
                <a:solidFill>
                  <a:srgbClr val="222222"/>
                </a:solidFill>
                <a:latin typeface="Arial" panose="020B0604020202020204" pitchFamily="34" charset="0"/>
              </a:rPr>
              <a:t>company began as an online bookstore and has expanded to a variety of products and services, including video and audio streaming. It is currently the world's largest online sales company, as well as the world's largest provider of cloud infrastructure services via its </a:t>
            </a:r>
            <a:r>
              <a:rPr lang="en-US" dirty="0">
                <a:solidFill>
                  <a:srgbClr val="0B0080"/>
                </a:solidFill>
                <a:latin typeface="Arial" panose="020B0604020202020204" pitchFamily="34" charset="0"/>
              </a:rPr>
              <a:t>Amazon Web Services</a:t>
            </a:r>
            <a:r>
              <a:rPr lang="en-US" dirty="0">
                <a:solidFill>
                  <a:srgbClr val="222222"/>
                </a:solidFill>
                <a:latin typeface="Arial" panose="020B0604020202020204" pitchFamily="34" charset="0"/>
              </a:rPr>
              <a:t> arm.</a:t>
            </a:r>
            <a:endParaRPr lang="en-US" dirty="0"/>
          </a:p>
        </p:txBody>
      </p:sp>
      <p:pic>
        <p:nvPicPr>
          <p:cNvPr id="1026" name="Picture 2" descr="Jeff Bezos at Amazon Spheres Grand Opening in Seattle - 2018 (39074799225)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898" y="966354"/>
            <a:ext cx="3279463" cy="461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8170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3178175" y="398464"/>
            <a:ext cx="6954838" cy="365125"/>
          </a:xfrm>
        </p:spPr>
        <p:txBody>
          <a:bodyPr>
            <a:normAutofit fontScale="90000"/>
          </a:bodyPr>
          <a:lstStyle/>
          <a:p>
            <a:pPr eaLnBrk="1" hangingPunct="1">
              <a:defRPr/>
            </a:pPr>
            <a:r>
              <a:rPr lang="en-US" altLang="en-US" sz="4000"/>
              <a:t>Memorial at Lakeview Cemetery  </a:t>
            </a:r>
          </a:p>
        </p:txBody>
      </p:sp>
      <p:pic>
        <p:nvPicPr>
          <p:cNvPr id="134147" name="Picture 5" descr="LVCWmemcls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57401"/>
            <a:ext cx="41148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7"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143000"/>
            <a:ext cx="38401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91823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92822" cy="923330"/>
          </a:xfrm>
          <a:prstGeom prst="rect">
            <a:avLst/>
          </a:prstGeom>
          <a:noFill/>
        </p:spPr>
        <p:txBody>
          <a:bodyPr wrap="none">
            <a:spAutoFit/>
          </a:bodyPr>
          <a:lstStyle/>
          <a:p>
            <a:pPr algn="ctr">
              <a:defRPr/>
            </a:pPr>
            <a:r>
              <a:rPr lang="en-US" sz="5400" dirty="0">
                <a:ln w="0"/>
                <a:solidFill>
                  <a:schemeClr val="accent1"/>
                </a:solidFill>
                <a:effectLst>
                  <a:outerShdw blurRad="38100" dist="25400" dir="5400000" algn="ctr" rotWithShape="0">
                    <a:srgbClr val="6E747A">
                      <a:alpha val="43000"/>
                    </a:srgbClr>
                  </a:outerShdw>
                </a:effectLst>
              </a:rPr>
              <a:t>Other Muckrakers:</a:t>
            </a:r>
          </a:p>
        </p:txBody>
      </p:sp>
      <p:sp>
        <p:nvSpPr>
          <p:cNvPr id="95235" name="TextBox 2"/>
          <p:cNvSpPr txBox="1">
            <a:spLocks noChangeArrowheads="1"/>
          </p:cNvSpPr>
          <p:nvPr/>
        </p:nvSpPr>
        <p:spPr bwMode="auto">
          <a:xfrm>
            <a:off x="225285" y="946521"/>
            <a:ext cx="6873553"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t>Ida Tarbell:   The History of Standard Oil</a:t>
            </a:r>
          </a:p>
          <a:p>
            <a:endParaRPr lang="en-US" altLang="en-US" sz="2800" dirty="0" smtClean="0"/>
          </a:p>
          <a:p>
            <a:endParaRPr lang="en-US" altLang="en-US" sz="2800" dirty="0"/>
          </a:p>
          <a:p>
            <a:endParaRPr lang="en-US" altLang="en-US" sz="2800" dirty="0" smtClean="0"/>
          </a:p>
          <a:p>
            <a:endParaRPr lang="en-US" altLang="en-US" sz="2800" dirty="0"/>
          </a:p>
          <a:p>
            <a:endParaRPr lang="en-US" altLang="en-US" sz="2800" dirty="0" smtClean="0"/>
          </a:p>
          <a:p>
            <a:endParaRPr lang="en-US" altLang="en-US" sz="2800" dirty="0"/>
          </a:p>
          <a:p>
            <a:r>
              <a:rPr lang="en-US" altLang="en-US" sz="2800" dirty="0"/>
              <a:t>Lincoln Steffens:  The Shame of the Cities </a:t>
            </a:r>
          </a:p>
          <a:p>
            <a:endParaRPr lang="en-US" altLang="en-US" dirty="0"/>
          </a:p>
          <a:p>
            <a:endParaRPr lang="en-US" altLang="en-US" dirty="0"/>
          </a:p>
          <a:p>
            <a:endParaRPr lang="en-US" altLang="en-US" dirty="0"/>
          </a:p>
          <a:p>
            <a:endParaRPr lang="en-US" altLang="en-US" dirty="0"/>
          </a:p>
        </p:txBody>
      </p:sp>
      <p:pic>
        <p:nvPicPr>
          <p:cNvPr id="95236" name="Picture 2" descr="Image result for the history of standard 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839" y="23451"/>
            <a:ext cx="2700611" cy="411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Image result for the shame of 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676" y="2837377"/>
            <a:ext cx="2427061" cy="400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https://www.biography.com/.image/t_share/MTE5NTU2MzE2Mzg0Mjk4NTA3/ida-tarbell-9502126-1-4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299" y="1525083"/>
            <a:ext cx="2266935" cy="226693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tse1.mm.bing.net/th?id=OIP.kc_1P8oJ08CTOlleQG2uLwHaI1&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7607" y="4449170"/>
            <a:ext cx="1923223" cy="228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541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2426149" y="32095"/>
            <a:ext cx="7543800" cy="823913"/>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800" b="1" dirty="0">
                <a:solidFill>
                  <a:schemeClr val="tx2"/>
                </a:solidFill>
                <a:latin typeface="Britannic Bold" panose="020B0903060703020204" pitchFamily="34" charset="0"/>
              </a:rPr>
              <a:t>Knights of Labor</a:t>
            </a:r>
          </a:p>
        </p:txBody>
      </p:sp>
      <p:pic>
        <p:nvPicPr>
          <p:cNvPr id="161795" name="Picture 4" descr="Terence V Powderley"/>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534" r="3696" b="8603"/>
          <a:stretch>
            <a:fillRect/>
          </a:stretch>
        </p:blipFill>
        <p:spPr bwMode="auto">
          <a:xfrm>
            <a:off x="270668" y="109330"/>
            <a:ext cx="2506663" cy="3657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4279" name="Text Box 7"/>
          <p:cNvSpPr txBox="1">
            <a:spLocks noChangeArrowheads="1"/>
          </p:cNvSpPr>
          <p:nvPr/>
        </p:nvSpPr>
        <p:spPr bwMode="auto">
          <a:xfrm>
            <a:off x="73888" y="3907907"/>
            <a:ext cx="3200400" cy="427038"/>
          </a:xfrm>
          <a:prstGeom prst="rect">
            <a:avLst/>
          </a:prstGeom>
          <a:noFill/>
          <a:ln w="9525">
            <a:noFill/>
            <a:miter lim="800000"/>
            <a:headEnd/>
            <a:tailEnd/>
          </a:ln>
          <a:effectLst/>
        </p:spPr>
        <p:txBody>
          <a:bodyPr>
            <a:spAutoFit/>
          </a:bodyPr>
          <a:lstStyle/>
          <a:p>
            <a:pPr algn="ctr">
              <a:spcBef>
                <a:spcPct val="50000"/>
              </a:spcBef>
              <a:defRPr/>
            </a:pPr>
            <a:r>
              <a:rPr lang="en-US" sz="2200" dirty="0">
                <a:effectLst>
                  <a:outerShdw blurRad="38100" dist="38100" dir="2700000" algn="tl">
                    <a:srgbClr val="C0C0C0"/>
                  </a:outerShdw>
                </a:effectLst>
                <a:latin typeface="Comic Sans MS" pitchFamily="66" charset="0"/>
              </a:rPr>
              <a:t>Terence V. Powderly</a:t>
            </a:r>
          </a:p>
        </p:txBody>
      </p:sp>
      <p:sp>
        <p:nvSpPr>
          <p:cNvPr id="54280" name="Text Box 8"/>
          <p:cNvSpPr txBox="1">
            <a:spLocks noChangeArrowheads="1"/>
          </p:cNvSpPr>
          <p:nvPr/>
        </p:nvSpPr>
        <p:spPr bwMode="auto">
          <a:xfrm>
            <a:off x="270668" y="4465983"/>
            <a:ext cx="2895600" cy="523875"/>
          </a:xfrm>
          <a:prstGeom prst="rect">
            <a:avLst/>
          </a:prstGeom>
          <a:noFill/>
          <a:ln w="9525">
            <a:noFill/>
            <a:miter lim="800000"/>
            <a:headEnd/>
            <a:tailEnd/>
          </a:ln>
          <a:effectLst/>
        </p:spPr>
        <p:txBody>
          <a:bodyPr>
            <a:spAutoFit/>
          </a:bodyPr>
          <a:lstStyle/>
          <a:p>
            <a:pPr algn="ctr">
              <a:spcBef>
                <a:spcPct val="50000"/>
              </a:spcBef>
              <a:defRPr/>
            </a:pPr>
            <a:r>
              <a:rPr lang="en-US" sz="1400" b="1" i="1" dirty="0">
                <a:solidFill>
                  <a:srgbClr val="3333CC"/>
                </a:solidFill>
                <a:effectLst>
                  <a:outerShdw blurRad="38100" dist="38100" dir="2700000" algn="tl">
                    <a:srgbClr val="C0C0C0"/>
                  </a:outerShdw>
                </a:effectLst>
                <a:latin typeface="Comic Sans MS" pitchFamily="66" charset="0"/>
              </a:rPr>
              <a:t>“An injury to one is the concern of all!”</a:t>
            </a:r>
          </a:p>
        </p:txBody>
      </p:sp>
      <p:sp>
        <p:nvSpPr>
          <p:cNvPr id="161798" name="TextBox 6"/>
          <p:cNvSpPr txBox="1">
            <a:spLocks noChangeArrowheads="1"/>
          </p:cNvSpPr>
          <p:nvPr/>
        </p:nvSpPr>
        <p:spPr bwMode="auto">
          <a:xfrm>
            <a:off x="3166268" y="563218"/>
            <a:ext cx="708991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2400" u="sng" dirty="0">
              <a:latin typeface="Calibri" panose="020F0502020204030204" pitchFamily="34" charset="0"/>
            </a:endParaRPr>
          </a:p>
          <a:p>
            <a:pPr marL="342900" indent="-342900">
              <a:spcBef>
                <a:spcPct val="0"/>
              </a:spcBef>
              <a:buClrTx/>
            </a:pPr>
            <a:r>
              <a:rPr lang="en-US" altLang="en-US" sz="2400" dirty="0">
                <a:latin typeface="Calibri" panose="020F0502020204030204" pitchFamily="34" charset="0"/>
              </a:rPr>
              <a:t>The Knights of Labor were founded by </a:t>
            </a:r>
            <a:r>
              <a:rPr lang="en-US" altLang="en-US" sz="2400" u="sng" dirty="0">
                <a:latin typeface="Calibri" panose="020F0502020204030204" pitchFamily="34" charset="0"/>
              </a:rPr>
              <a:t>Uriah Stephens </a:t>
            </a:r>
            <a:r>
              <a:rPr lang="en-US" altLang="en-US" sz="2400" dirty="0">
                <a:latin typeface="Calibri" panose="020F0502020204030204" pitchFamily="34" charset="0"/>
              </a:rPr>
              <a:t>in 1869 as a secret society.</a:t>
            </a:r>
          </a:p>
          <a:p>
            <a:pPr marL="342900" indent="-342900">
              <a:spcBef>
                <a:spcPct val="0"/>
              </a:spcBef>
              <a:buClrTx/>
            </a:pPr>
            <a:endParaRPr lang="en-US" altLang="en-US" sz="2400" dirty="0">
              <a:latin typeface="Calibri" panose="020F0502020204030204" pitchFamily="34" charset="0"/>
            </a:endParaRPr>
          </a:p>
          <a:p>
            <a:pPr marL="342900" indent="-342900">
              <a:spcBef>
                <a:spcPct val="0"/>
              </a:spcBef>
              <a:buClrTx/>
            </a:pPr>
            <a:r>
              <a:rPr lang="en-US" altLang="en-US" sz="2400" u="sng" dirty="0">
                <a:latin typeface="Calibri" panose="020F0502020204030204" pitchFamily="34" charset="0"/>
              </a:rPr>
              <a:t>The Knights of Labor hoped to organize all working men and women, skilled and unskilled, into one union.</a:t>
            </a:r>
          </a:p>
          <a:p>
            <a:pPr marL="342900" indent="-342900">
              <a:spcBef>
                <a:spcPct val="0"/>
              </a:spcBef>
              <a:buClrTx/>
            </a:pPr>
            <a:endParaRPr lang="en-US" altLang="en-US" sz="2400" u="sng" dirty="0">
              <a:latin typeface="Calibri" panose="020F0502020204030204" pitchFamily="34" charset="0"/>
            </a:endParaRPr>
          </a:p>
          <a:p>
            <a:pPr marL="342900" indent="-342900">
              <a:spcBef>
                <a:spcPct val="0"/>
              </a:spcBef>
              <a:buClrTx/>
            </a:pPr>
            <a:r>
              <a:rPr lang="en-US" altLang="en-US" sz="2400" u="sng" dirty="0">
                <a:latin typeface="Calibri" panose="020F0502020204030204" pitchFamily="34" charset="0"/>
              </a:rPr>
              <a:t>Membership remained small until Terence Powderly took over in 1879.</a:t>
            </a:r>
          </a:p>
          <a:p>
            <a:pPr marL="342900" indent="-342900">
              <a:spcBef>
                <a:spcPct val="0"/>
              </a:spcBef>
              <a:buClrTx/>
            </a:pPr>
            <a:endParaRPr lang="en-US" altLang="en-US" sz="2400" dirty="0">
              <a:latin typeface="Calibri" panose="020F0502020204030204" pitchFamily="34" charset="0"/>
            </a:endParaRPr>
          </a:p>
          <a:p>
            <a:pPr marL="342900" indent="-342900">
              <a:spcBef>
                <a:spcPct val="0"/>
              </a:spcBef>
              <a:buClrTx/>
            </a:pPr>
            <a:r>
              <a:rPr lang="en-US" altLang="en-US" sz="2400" dirty="0">
                <a:latin typeface="Calibri" panose="020F0502020204030204" pitchFamily="34" charset="0"/>
              </a:rPr>
              <a:t>The union actively </a:t>
            </a:r>
            <a:r>
              <a:rPr lang="en-US" altLang="en-US" sz="2400" u="sng" dirty="0">
                <a:latin typeface="Calibri" panose="020F0502020204030204" pitchFamily="34" charset="0"/>
              </a:rPr>
              <a:t>recruited farmers </a:t>
            </a:r>
            <a:r>
              <a:rPr lang="en-US" altLang="en-US" sz="2400" dirty="0">
                <a:latin typeface="Calibri" panose="020F0502020204030204" pitchFamily="34" charset="0"/>
              </a:rPr>
              <a:t>and factory workers and </a:t>
            </a:r>
            <a:r>
              <a:rPr lang="en-US" altLang="en-US" sz="2400" u="sng" dirty="0">
                <a:latin typeface="Calibri" panose="020F0502020204030204" pitchFamily="34" charset="0"/>
              </a:rPr>
              <a:t>60,000 African Americans.</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endParaRPr lang="en-US" altLang="en-US" sz="2400" dirty="0">
              <a:latin typeface="Calibri" panose="020F0502020204030204" pitchFamily="34" charset="0"/>
            </a:endParaRPr>
          </a:p>
        </p:txBody>
      </p:sp>
      <p:pic>
        <p:nvPicPr>
          <p:cNvPr id="20482" name="Picture 2" descr="http://fce-study.netdna-ssl.com/images/upload-flashcards/back/8/0/25808897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661" y="109330"/>
            <a:ext cx="1883983" cy="194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62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4280"/>
                                        </p:tgtEl>
                                        <p:attrNameLst>
                                          <p:attrName>style.visibility</p:attrName>
                                        </p:attrNameLst>
                                      </p:cBhvr>
                                      <p:to>
                                        <p:strVal val="visible"/>
                                      </p:to>
                                    </p:set>
                                    <p:anim calcmode="lin" valueType="num">
                                      <p:cBhvr additive="base">
                                        <p:cTn id="7" dur="2000" fill="hold"/>
                                        <p:tgtEl>
                                          <p:spTgt spid="54280"/>
                                        </p:tgtEl>
                                        <p:attrNameLst>
                                          <p:attrName>ppt_x</p:attrName>
                                        </p:attrNameLst>
                                      </p:cBhvr>
                                      <p:tavLst>
                                        <p:tav tm="0">
                                          <p:val>
                                            <p:strVal val="0-#ppt_w/2"/>
                                          </p:val>
                                        </p:tav>
                                        <p:tav tm="100000">
                                          <p:val>
                                            <p:strVal val="#ppt_x"/>
                                          </p:val>
                                        </p:tav>
                                      </p:tavLst>
                                    </p:anim>
                                    <p:anim calcmode="lin" valueType="num">
                                      <p:cBhvr additive="base">
                                        <p:cTn id="8" dur="2000" fill="hold"/>
                                        <p:tgtEl>
                                          <p:spTgt spid="542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981200" y="22226"/>
            <a:ext cx="7543800" cy="70802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000" b="1" dirty="0">
                <a:solidFill>
                  <a:schemeClr val="accent1">
                    <a:lumMod val="75000"/>
                  </a:schemeClr>
                </a:solidFill>
                <a:latin typeface="Britannic Bold" pitchFamily="34" charset="0"/>
              </a:rPr>
              <a:t>Goal of the Knights of Labor</a:t>
            </a:r>
          </a:p>
        </p:txBody>
      </p:sp>
      <p:pic>
        <p:nvPicPr>
          <p:cNvPr id="162819" name="Picture 9" descr="Knights of Labor seal"/>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894815" y="4571344"/>
            <a:ext cx="2121579" cy="210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06017" y="729279"/>
            <a:ext cx="7010400" cy="4893647"/>
          </a:xfrm>
          <a:prstGeom prst="rect">
            <a:avLst/>
          </a:prstGeom>
          <a:noFill/>
          <a:ln w="9525">
            <a:noFill/>
            <a:miter lim="800000"/>
            <a:headEnd/>
            <a:tailEnd/>
          </a:ln>
          <a:effectLst/>
        </p:spPr>
        <p:txBody>
          <a:bodyPr>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33CC"/>
              </a:buClr>
              <a:buFont typeface="Wingdings" pitchFamily="2" charset="2"/>
              <a:buChar char="§"/>
              <a:defRPr/>
            </a:pPr>
            <a:r>
              <a:rPr lang="en-US" altLang="en-US" sz="2400" u="sng" dirty="0">
                <a:effectLst>
                  <a:outerShdw blurRad="38100" dist="38100" dir="2700000" algn="tl">
                    <a:srgbClr val="000000"/>
                  </a:outerShdw>
                </a:effectLst>
                <a:latin typeface="Comic Sans MS" pitchFamily="66" charset="0"/>
                <a:ea typeface="Arial Unicode MS" pitchFamily="34" charset="-128"/>
                <a:cs typeface="Arial Unicode MS" pitchFamily="34" charset="-128"/>
              </a:rPr>
              <a:t>Eight-hour workday</a:t>
            </a: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Workers’ cooperatives.</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Worker-owned factories.</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Abolition of child and prison labor.</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Increased circulation of greenbacks.</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Equal pay for men and women.</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Safety codes in the workplace.</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Prohibition of contract foreign labor.</a:t>
            </a:r>
          </a:p>
          <a:p>
            <a:pPr eaLnBrk="1" hangingPunct="1">
              <a:spcBef>
                <a:spcPct val="50000"/>
              </a:spcBef>
              <a:buClr>
                <a:srgbClr val="0033CC"/>
              </a:buClr>
              <a:buFont typeface="Wingdings" pitchFamily="2" charset="2"/>
              <a:buChar char="§"/>
              <a:defRPr/>
            </a:pPr>
            <a:r>
              <a:rPr lang="en-US" altLang="en-US" sz="2400" dirty="0">
                <a:effectLst>
                  <a:outerShdw blurRad="38100" dist="38100" dir="2700000" algn="tl">
                    <a:srgbClr val="000000"/>
                  </a:outerShdw>
                </a:effectLst>
                <a:latin typeface="Comic Sans MS" pitchFamily="66" charset="0"/>
                <a:ea typeface="Arial Unicode MS" pitchFamily="34" charset="-128"/>
                <a:cs typeface="Arial Unicode MS" pitchFamily="34" charset="-128"/>
              </a:rPr>
              <a:t>Abolition of the National Bank.</a:t>
            </a:r>
          </a:p>
        </p:txBody>
      </p:sp>
      <p:pic>
        <p:nvPicPr>
          <p:cNvPr id="21506" name="Picture 2" descr="http://media.boingboing.net/wp-content/uploads/2016/11/GJc1CZ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36" y="730251"/>
            <a:ext cx="4325938" cy="369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71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0" y="0"/>
            <a:ext cx="7543800" cy="13716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000" b="1" dirty="0">
                <a:solidFill>
                  <a:schemeClr val="accent3">
                    <a:lumMod val="75000"/>
                  </a:schemeClr>
                </a:solidFill>
                <a:latin typeface="Britannic Bold" pitchFamily="34" charset="0"/>
              </a:rPr>
              <a:t>The American Federation </a:t>
            </a:r>
            <a:br>
              <a:rPr lang="en-US" sz="4000" b="1" dirty="0">
                <a:solidFill>
                  <a:schemeClr val="accent3">
                    <a:lumMod val="75000"/>
                  </a:schemeClr>
                </a:solidFill>
                <a:latin typeface="Britannic Bold" pitchFamily="34" charset="0"/>
              </a:rPr>
            </a:br>
            <a:r>
              <a:rPr lang="en-US" sz="4000" b="1" dirty="0">
                <a:solidFill>
                  <a:schemeClr val="accent3">
                    <a:lumMod val="75000"/>
                  </a:schemeClr>
                </a:solidFill>
                <a:latin typeface="Britannic Bold" pitchFamily="34" charset="0"/>
              </a:rPr>
              <a:t>of Labor:  1886</a:t>
            </a:r>
          </a:p>
        </p:txBody>
      </p:sp>
      <p:sp>
        <p:nvSpPr>
          <p:cNvPr id="73732" name="Text Box 4"/>
          <p:cNvSpPr txBox="1">
            <a:spLocks noChangeArrowheads="1"/>
          </p:cNvSpPr>
          <p:nvPr/>
        </p:nvSpPr>
        <p:spPr bwMode="auto">
          <a:xfrm>
            <a:off x="7295322" y="3070648"/>
            <a:ext cx="3962400" cy="488950"/>
          </a:xfrm>
          <a:prstGeom prst="rect">
            <a:avLst/>
          </a:prstGeom>
          <a:noFill/>
          <a:ln w="9525">
            <a:noFill/>
            <a:miter lim="800000"/>
            <a:headEnd/>
            <a:tailEnd/>
          </a:ln>
          <a:effectLst/>
        </p:spPr>
        <p:txBody>
          <a:bodyPr>
            <a:spAutoFit/>
          </a:bodyPr>
          <a:lstStyle/>
          <a:p>
            <a:pPr algn="ctr">
              <a:spcBef>
                <a:spcPct val="50000"/>
              </a:spcBef>
              <a:defRPr/>
            </a:pPr>
            <a:r>
              <a:rPr lang="en-US" sz="2600" dirty="0">
                <a:effectLst>
                  <a:outerShdw blurRad="38100" dist="38100" dir="2700000" algn="tl">
                    <a:srgbClr val="C0C0C0"/>
                  </a:outerShdw>
                </a:effectLst>
                <a:latin typeface="Comic Sans MS" pitchFamily="66" charset="0"/>
              </a:rPr>
              <a:t>Samuel Gompers</a:t>
            </a:r>
          </a:p>
        </p:txBody>
      </p:sp>
      <p:pic>
        <p:nvPicPr>
          <p:cNvPr id="163844" name="Picture 5" descr="Samuel Gomper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7895431" y="0"/>
            <a:ext cx="2497138" cy="29289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63845" name="TextBox 4"/>
          <p:cNvSpPr txBox="1">
            <a:spLocks noChangeArrowheads="1"/>
          </p:cNvSpPr>
          <p:nvPr/>
        </p:nvSpPr>
        <p:spPr bwMode="auto">
          <a:xfrm>
            <a:off x="129208" y="1237631"/>
            <a:ext cx="703359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u="sng" dirty="0">
                <a:latin typeface="Calibri" panose="020F0502020204030204" pitchFamily="34" charset="0"/>
              </a:rPr>
              <a:t>The American Federation of Labor followed the leadership of Samuel Gompers.</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r>
              <a:rPr lang="en-US" altLang="en-US" sz="2400" u="sng" dirty="0">
                <a:latin typeface="Calibri" panose="020F0502020204030204" pitchFamily="34" charset="0"/>
              </a:rPr>
              <a:t>The AFL sought to organize only skilled workers in smaller unions, devoted to specific craft.</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r>
              <a:rPr lang="en-US" altLang="en-US" sz="2400" dirty="0">
                <a:latin typeface="Calibri" panose="020F0502020204030204" pitchFamily="34" charset="0"/>
              </a:rPr>
              <a:t>The AFL had </a:t>
            </a:r>
            <a:r>
              <a:rPr lang="en-US" altLang="en-US" sz="2400" u="sng" dirty="0">
                <a:latin typeface="Calibri" panose="020F0502020204030204" pitchFamily="34" charset="0"/>
              </a:rPr>
              <a:t>very few African American </a:t>
            </a:r>
            <a:r>
              <a:rPr lang="en-US" altLang="en-US" sz="2400" dirty="0">
                <a:latin typeface="Calibri" panose="020F0502020204030204" pitchFamily="34" charset="0"/>
              </a:rPr>
              <a:t>members, </a:t>
            </a:r>
            <a:r>
              <a:rPr lang="en-US" altLang="en-US" sz="2400" u="sng" dirty="0">
                <a:latin typeface="Calibri" panose="020F0502020204030204" pitchFamily="34" charset="0"/>
              </a:rPr>
              <a:t>women were not permitted to join.</a:t>
            </a:r>
          </a:p>
          <a:p>
            <a:pPr eaLnBrk="1" hangingPunct="1">
              <a:spcBef>
                <a:spcPct val="0"/>
              </a:spcBef>
              <a:buClrTx/>
              <a:buFontTx/>
              <a:buNone/>
            </a:pPr>
            <a:endParaRPr lang="en-US" altLang="en-US" sz="2400" dirty="0">
              <a:latin typeface="Calibri" panose="020F0502020204030204" pitchFamily="34" charset="0"/>
            </a:endParaRPr>
          </a:p>
          <a:p>
            <a:pPr eaLnBrk="1" hangingPunct="1">
              <a:spcBef>
                <a:spcPct val="0"/>
              </a:spcBef>
              <a:buClrTx/>
              <a:buFontTx/>
              <a:buNone/>
            </a:pPr>
            <a:r>
              <a:rPr lang="en-US" altLang="en-US" sz="2400" dirty="0">
                <a:latin typeface="Calibri" panose="020F0502020204030204" pitchFamily="34" charset="0"/>
              </a:rPr>
              <a:t>Gompers was against women joining the union because he felt their presence drove down wages.</a:t>
            </a:r>
          </a:p>
        </p:txBody>
      </p:sp>
      <p:pic>
        <p:nvPicPr>
          <p:cNvPr id="22530" name="Picture 2" descr="http://c8.alamy.com/comp/FF92BA/seals-afl-nseal-of-the-american-federation-of-labor-FF92B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97" b="92089" l="0" r="100000"/>
                    </a14:imgEffect>
                  </a14:imgLayer>
                </a14:imgProps>
              </a:ext>
              <a:ext uri="{28A0092B-C50C-407E-A947-70E740481C1C}">
                <a14:useLocalDpi xmlns:a14="http://schemas.microsoft.com/office/drawing/2010/main" val="0"/>
              </a:ext>
            </a:extLst>
          </a:blip>
          <a:srcRect b="9685"/>
          <a:stretch/>
        </p:blipFill>
        <p:spPr bwMode="auto">
          <a:xfrm>
            <a:off x="7661382" y="3559598"/>
            <a:ext cx="2965236" cy="268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8155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92073"/>
            <a:ext cx="7239000" cy="146367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500" b="1" dirty="0">
                <a:solidFill>
                  <a:schemeClr val="accent3">
                    <a:lumMod val="75000"/>
                  </a:schemeClr>
                </a:solidFill>
                <a:latin typeface="Britannic Bold" pitchFamily="34" charset="0"/>
              </a:rPr>
              <a:t>How the AF of L </a:t>
            </a:r>
            <a:br>
              <a:rPr lang="en-US" sz="4500" b="1" dirty="0">
                <a:solidFill>
                  <a:schemeClr val="accent3">
                    <a:lumMod val="75000"/>
                  </a:schemeClr>
                </a:solidFill>
                <a:latin typeface="Britannic Bold" pitchFamily="34" charset="0"/>
              </a:rPr>
            </a:br>
            <a:r>
              <a:rPr lang="en-US" sz="4500" b="1" dirty="0">
                <a:solidFill>
                  <a:schemeClr val="accent3">
                    <a:lumMod val="75000"/>
                  </a:schemeClr>
                </a:solidFill>
                <a:latin typeface="Britannic Bold" pitchFamily="34" charset="0"/>
              </a:rPr>
              <a:t>Would Help the Workers</a:t>
            </a:r>
          </a:p>
        </p:txBody>
      </p:sp>
      <p:sp>
        <p:nvSpPr>
          <p:cNvPr id="75779" name="Text Box 3"/>
          <p:cNvSpPr txBox="1">
            <a:spLocks noChangeArrowheads="1"/>
          </p:cNvSpPr>
          <p:nvPr/>
        </p:nvSpPr>
        <p:spPr bwMode="auto">
          <a:xfrm>
            <a:off x="235226" y="1487557"/>
            <a:ext cx="8001000" cy="5262979"/>
          </a:xfrm>
          <a:prstGeom prst="rect">
            <a:avLst/>
          </a:prstGeom>
          <a:noFill/>
          <a:ln w="9525">
            <a:noFill/>
            <a:miter lim="800000"/>
            <a:headEnd/>
            <a:tailEnd/>
          </a:ln>
          <a:effectLst/>
        </p:spPr>
        <p:txBody>
          <a:bodyPr>
            <a:spAutoFit/>
          </a:bodyPr>
          <a:lstStyle/>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Catered to the skilled worker.</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Represented workers in matters of national legislation.</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Maintained a national strike fund.</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Evangelized the cause of unionism.</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Prevented disputes among the many craft unions.</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Mediated disputes between management and labor.</a:t>
            </a:r>
          </a:p>
          <a:p>
            <a:pPr marL="457200" indent="-457200">
              <a:spcBef>
                <a:spcPct val="50000"/>
              </a:spcBef>
              <a:buClr>
                <a:srgbClr val="0033CC"/>
              </a:buClr>
              <a:buFont typeface="Wingdings" pitchFamily="2" charset="2"/>
              <a:buChar char="v"/>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Pushed for closed shops.</a:t>
            </a:r>
          </a:p>
          <a:p>
            <a:pPr marL="457200" indent="-457200">
              <a:spcBef>
                <a:spcPct val="50000"/>
              </a:spcBef>
              <a:buClr>
                <a:srgbClr val="0033CC"/>
              </a:buClr>
              <a:defRPr/>
            </a:pPr>
            <a:endPar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endParaRPr>
          </a:p>
          <a:p>
            <a:pPr marL="457200" indent="-457200">
              <a:spcBef>
                <a:spcPct val="50000"/>
              </a:spcBef>
              <a:buClr>
                <a:srgbClr val="0033CC"/>
              </a:buClr>
              <a:defRPr/>
            </a:pPr>
            <a:r>
              <a:rPr lang="en-US" sz="2400" dirty="0">
                <a:effectLst>
                  <a:outerShdw blurRad="38100" dist="38100" dir="2700000" algn="tl">
                    <a:srgbClr val="C0C0C0"/>
                  </a:outerShdw>
                </a:effectLst>
                <a:latin typeface="Comic Sans MS" pitchFamily="66" charset="0"/>
                <a:ea typeface="Arial Unicode MS" pitchFamily="34" charset="-128"/>
                <a:cs typeface="Arial Unicode MS" pitchFamily="34" charset="-128"/>
              </a:rPr>
              <a:t>.</a:t>
            </a:r>
          </a:p>
        </p:txBody>
      </p:sp>
      <p:pic>
        <p:nvPicPr>
          <p:cNvPr id="23554" name="Picture 2" descr="http://www.hmdb.org/Photos/41/Photo41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331" y="0"/>
            <a:ext cx="38100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tse3.mm.bing.net/th?id=OIP.1avzjx1LMxWgDlqjHWQ3gAHaKi&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443" y="3558209"/>
            <a:ext cx="20097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34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Content Placeholder 2"/>
          <p:cNvSpPr>
            <a:spLocks noGrp="1"/>
          </p:cNvSpPr>
          <p:nvPr>
            <p:ph idx="4294967295"/>
          </p:nvPr>
        </p:nvSpPr>
        <p:spPr>
          <a:xfrm>
            <a:off x="0" y="152402"/>
            <a:ext cx="5920409" cy="5532782"/>
          </a:xfrm>
        </p:spPr>
        <p:txBody>
          <a:bodyPr>
            <a:normAutofit/>
          </a:bodyPr>
          <a:lstStyle/>
          <a:p>
            <a:pPr eaLnBrk="1" hangingPunct="1"/>
            <a:r>
              <a:rPr lang="en-US" altLang="en-US" sz="2800" b="1" cap="none" dirty="0" smtClean="0">
                <a:latin typeface="Calibri" panose="020F0502020204030204" pitchFamily="34" charset="0"/>
              </a:rPr>
              <a:t>Yellow dog contract</a:t>
            </a:r>
            <a:r>
              <a:rPr lang="en-US" altLang="en-US" sz="2800" cap="none" dirty="0" smtClean="0">
                <a:latin typeface="Calibri" panose="020F0502020204030204" pitchFamily="34" charset="0"/>
              </a:rPr>
              <a:t>:  a promise that the person agrees to upon being hired that they will not join a union.</a:t>
            </a:r>
          </a:p>
          <a:p>
            <a:pPr eaLnBrk="1" hangingPunct="1"/>
            <a:r>
              <a:rPr lang="en-US" altLang="en-US" sz="2800" b="1" cap="none" dirty="0" smtClean="0">
                <a:latin typeface="Calibri" panose="020F0502020204030204" pitchFamily="34" charset="0"/>
              </a:rPr>
              <a:t>Closed shop</a:t>
            </a:r>
            <a:r>
              <a:rPr lang="en-US" altLang="en-US" sz="2800" cap="none" dirty="0" smtClean="0">
                <a:latin typeface="Calibri" panose="020F0502020204030204" pitchFamily="34" charset="0"/>
              </a:rPr>
              <a:t>:  the employer agrees to only hire union workers.</a:t>
            </a:r>
          </a:p>
          <a:p>
            <a:pPr eaLnBrk="1" hangingPunct="1"/>
            <a:r>
              <a:rPr lang="en-US" altLang="en-US" sz="2800" b="1" cap="none" dirty="0" smtClean="0">
                <a:latin typeface="Calibri" panose="020F0502020204030204" pitchFamily="34" charset="0"/>
              </a:rPr>
              <a:t>Collective bargaining</a:t>
            </a:r>
            <a:r>
              <a:rPr lang="en-US" altLang="en-US" sz="2800" cap="none" dirty="0" smtClean="0">
                <a:latin typeface="Calibri" panose="020F0502020204030204" pitchFamily="34" charset="0"/>
              </a:rPr>
              <a:t>:  direct talks between organized workers and their employer.</a:t>
            </a:r>
          </a:p>
        </p:txBody>
      </p:sp>
      <p:pic>
        <p:nvPicPr>
          <p:cNvPr id="24578" name="Picture 2" descr="http://docsouth.unc.edu/southlit/smith1/smith1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3013" y="0"/>
            <a:ext cx="3548988" cy="353833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polonyam.com/wp-content/uploads/2015/05/Closed-shop.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33" t="1289" r="18560"/>
          <a:stretch/>
        </p:blipFill>
        <p:spPr bwMode="auto">
          <a:xfrm>
            <a:off x="6042989" y="571914"/>
            <a:ext cx="2869489" cy="2394502"/>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www.chartist.org.uk/wp-content/uploads/2014/08/collective+bargai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989" y="3939932"/>
            <a:ext cx="6149009" cy="190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566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270" y="20568"/>
            <a:ext cx="11131826" cy="156966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STRIKES</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8964" name="Picture 6" descr="str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991" y="1766275"/>
            <a:ext cx="5950226" cy="446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http://explorepahistory.com/kora/files/1/2/1-2-116C-25-ExplorePAHistory-a0k7p8-a_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0104"/>
            <a:ext cx="5859657" cy="368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648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Content Placeholder 2"/>
          <p:cNvSpPr>
            <a:spLocks noGrp="1"/>
          </p:cNvSpPr>
          <p:nvPr>
            <p:ph idx="4294967295"/>
          </p:nvPr>
        </p:nvSpPr>
        <p:spPr>
          <a:xfrm>
            <a:off x="0" y="967409"/>
            <a:ext cx="6904383" cy="4776399"/>
          </a:xfrm>
        </p:spPr>
        <p:txBody>
          <a:bodyPr/>
          <a:lstStyle/>
          <a:p>
            <a:pPr eaLnBrk="1" hangingPunct="1">
              <a:lnSpc>
                <a:spcPct val="80000"/>
              </a:lnSpc>
            </a:pPr>
            <a:r>
              <a:rPr lang="en-US" altLang="en-US" sz="2700" b="1" cap="none" dirty="0" smtClean="0">
                <a:latin typeface="Calibri" panose="020F0502020204030204" pitchFamily="34" charset="0"/>
              </a:rPr>
              <a:t>Strike</a:t>
            </a:r>
            <a:r>
              <a:rPr lang="en-US" altLang="en-US" sz="2700" cap="none" dirty="0" smtClean="0">
                <a:latin typeface="Calibri" panose="020F0502020204030204" pitchFamily="34" charset="0"/>
              </a:rPr>
              <a:t>: to stop work, protest, walk off the job.</a:t>
            </a:r>
          </a:p>
          <a:p>
            <a:pPr marL="0" indent="0" eaLnBrk="1" hangingPunct="1">
              <a:lnSpc>
                <a:spcPct val="80000"/>
              </a:lnSpc>
              <a:buNone/>
            </a:pPr>
            <a:endParaRPr lang="en-US" altLang="en-US" sz="2700" cap="none" dirty="0" smtClean="0">
              <a:latin typeface="Calibri" panose="020F0502020204030204" pitchFamily="34" charset="0"/>
            </a:endParaRPr>
          </a:p>
          <a:p>
            <a:pPr eaLnBrk="1" hangingPunct="1">
              <a:lnSpc>
                <a:spcPct val="80000"/>
              </a:lnSpc>
            </a:pPr>
            <a:r>
              <a:rPr lang="en-US" altLang="en-US" sz="2700" cap="none" dirty="0" smtClean="0">
                <a:latin typeface="Calibri" panose="020F0502020204030204" pitchFamily="34" charset="0"/>
              </a:rPr>
              <a:t>Many business leaders were opposed to unions because they believed it would violated their rights to free enterprise.</a:t>
            </a:r>
          </a:p>
          <a:p>
            <a:pPr eaLnBrk="1" hangingPunct="1">
              <a:lnSpc>
                <a:spcPct val="80000"/>
              </a:lnSpc>
            </a:pPr>
            <a:r>
              <a:rPr lang="en-US" altLang="en-US" sz="2700" cap="none" dirty="0" smtClean="0">
                <a:latin typeface="Calibri" panose="020F0502020204030204" pitchFamily="34" charset="0"/>
              </a:rPr>
              <a:t>The labor unrest and strikes the followed would often leave people fearful of </a:t>
            </a:r>
            <a:r>
              <a:rPr lang="en-US" altLang="en-US" sz="2700" u="sng" cap="none" dirty="0" smtClean="0">
                <a:latin typeface="Calibri" panose="020F0502020204030204" pitchFamily="34" charset="0"/>
              </a:rPr>
              <a:t>anarchy.</a:t>
            </a:r>
          </a:p>
          <a:p>
            <a:pPr eaLnBrk="1" hangingPunct="1">
              <a:lnSpc>
                <a:spcPct val="80000"/>
              </a:lnSpc>
            </a:pPr>
            <a:r>
              <a:rPr lang="en-US" altLang="en-US" sz="2700" u="sng" cap="none" dirty="0" smtClean="0">
                <a:latin typeface="Calibri" panose="020F0502020204030204" pitchFamily="34" charset="0"/>
              </a:rPr>
              <a:t>Strikes would shut down major industries that affected the entire nation. </a:t>
            </a:r>
            <a:endParaRPr lang="en-US" altLang="en-US" sz="2700" u="sng" cap="none" dirty="0">
              <a:latin typeface="Calibri" panose="020F0502020204030204" pitchFamily="34" charset="0"/>
            </a:endParaRPr>
          </a:p>
        </p:txBody>
      </p:sp>
      <p:sp>
        <p:nvSpPr>
          <p:cNvPr id="4" name="Rectangle 3"/>
          <p:cNvSpPr/>
          <p:nvPr/>
        </p:nvSpPr>
        <p:spPr>
          <a:xfrm>
            <a:off x="1328530" y="154704"/>
            <a:ext cx="3505200" cy="923330"/>
          </a:xfrm>
          <a:prstGeom prst="rect">
            <a:avLst/>
          </a:prstGeom>
          <a:noFill/>
        </p:spPr>
        <p:txBody>
          <a:bodyPr>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STRIKES</a:t>
            </a:r>
          </a:p>
        </p:txBody>
      </p:sp>
      <p:pic>
        <p:nvPicPr>
          <p:cNvPr id="169988" name="Picture 3" descr="illustr-cavalry charges against rioters-1877"/>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7023653" y="152400"/>
            <a:ext cx="4214191" cy="66005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435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Content Placeholder 2"/>
          <p:cNvSpPr>
            <a:spLocks noGrp="1"/>
          </p:cNvSpPr>
          <p:nvPr>
            <p:ph idx="4294967295"/>
          </p:nvPr>
        </p:nvSpPr>
        <p:spPr>
          <a:xfrm>
            <a:off x="185529" y="-1520687"/>
            <a:ext cx="11396869" cy="4495800"/>
          </a:xfrm>
        </p:spPr>
        <p:txBody>
          <a:bodyPr/>
          <a:lstStyle/>
          <a:p>
            <a:pPr eaLnBrk="1" hangingPunct="1"/>
            <a:r>
              <a:rPr lang="en-US" altLang="en-US" sz="2800" b="1" cap="none" dirty="0" smtClean="0">
                <a:latin typeface="Calibri" panose="020F0502020204030204" pitchFamily="34" charset="0"/>
              </a:rPr>
              <a:t>Scab:  </a:t>
            </a:r>
            <a:r>
              <a:rPr lang="en-US" altLang="en-US" sz="2800" cap="none" dirty="0" smtClean="0">
                <a:latin typeface="Calibri" panose="020F0502020204030204" pitchFamily="34" charset="0"/>
              </a:rPr>
              <a:t>a negative term used to describe a worker that comes in to replace a striking worker</a:t>
            </a:r>
            <a:r>
              <a:rPr lang="en-US" altLang="en-US" dirty="0" smtClean="0"/>
              <a:t>.</a:t>
            </a:r>
          </a:p>
        </p:txBody>
      </p:sp>
      <p:pic>
        <p:nvPicPr>
          <p:cNvPr id="177155" name="Picture 3" descr="striker confronting a scab"/>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877889" y="1671431"/>
            <a:ext cx="3209204" cy="41976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480" y="1568551"/>
            <a:ext cx="2914650" cy="432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s3.amazonaws.com/dk-production/images/56097/large/Stay_Away.jpg?13835799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28" y="1590260"/>
            <a:ext cx="3217655" cy="427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90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35889" y="168965"/>
            <a:ext cx="11795759" cy="1151965"/>
          </a:xfrm>
          <a:extLst>
            <a:ext uri="{909E8E84-426E-40DD-AFC4-6F175D3DCCD1}">
              <a14:hiddenFill xmlns:a14="http://schemas.microsoft.com/office/drawing/2010/main">
                <a:solidFill>
                  <a:srgbClr val="FFFFFF"/>
                </a:solidFill>
              </a14:hiddenFill>
            </a:ext>
          </a:extLst>
        </p:spPr>
        <p:txBody>
          <a:bodyPr>
            <a:normAutofit/>
          </a:bodyPr>
          <a:lstStyle/>
          <a:p>
            <a:pPr eaLnBrk="1" hangingPunct="1">
              <a:defRPr/>
            </a:pPr>
            <a:r>
              <a:rPr lang="en-US" altLang="en-US" dirty="0" smtClean="0"/>
              <a:t>3. CORNELIUS VANDERBILT- Railroads</a:t>
            </a:r>
          </a:p>
        </p:txBody>
      </p:sp>
      <p:sp>
        <p:nvSpPr>
          <p:cNvPr id="67587" name="Rectangle 3"/>
          <p:cNvSpPr>
            <a:spLocks noGrp="1" noChangeArrowheads="1"/>
          </p:cNvSpPr>
          <p:nvPr>
            <p:ph type="body" idx="4294967295"/>
          </p:nvPr>
        </p:nvSpPr>
        <p:spPr>
          <a:xfrm>
            <a:off x="233806" y="1328529"/>
            <a:ext cx="7674429" cy="3962400"/>
          </a:xfrm>
        </p:spPr>
        <p:txBody>
          <a:bodyPr>
            <a:normAutofit/>
          </a:bodyPr>
          <a:lstStyle/>
          <a:p>
            <a:pPr eaLnBrk="1" hangingPunct="1">
              <a:lnSpc>
                <a:spcPct val="80000"/>
              </a:lnSpc>
            </a:pPr>
            <a:r>
              <a:rPr lang="en-US" altLang="en-US" b="1" cap="none" dirty="0" smtClean="0">
                <a:latin typeface="Calibri" panose="020F0502020204030204" pitchFamily="34" charset="0"/>
              </a:rPr>
              <a:t>Cornelius </a:t>
            </a:r>
            <a:r>
              <a:rPr lang="en-US" altLang="en-US" b="1" cap="none" dirty="0">
                <a:latin typeface="Calibri" panose="020F0502020204030204" pitchFamily="34" charset="0"/>
              </a:rPr>
              <a:t>V</a:t>
            </a:r>
            <a:r>
              <a:rPr lang="en-US" altLang="en-US" b="1" cap="none" dirty="0" smtClean="0">
                <a:latin typeface="Calibri" panose="020F0502020204030204" pitchFamily="34" charset="0"/>
              </a:rPr>
              <a:t>anderbilt (1794 - 1877) </a:t>
            </a:r>
          </a:p>
          <a:p>
            <a:pPr eaLnBrk="1" hangingPunct="1">
              <a:lnSpc>
                <a:spcPct val="80000"/>
              </a:lnSpc>
            </a:pPr>
            <a:r>
              <a:rPr lang="en-US" altLang="en-US" b="1" i="1" cap="none" dirty="0" smtClean="0">
                <a:latin typeface="Calibri" panose="020F0502020204030204" pitchFamily="34" charset="0"/>
              </a:rPr>
              <a:t>$178.4 billion</a:t>
            </a:r>
            <a:r>
              <a:rPr lang="en-US" altLang="en-US" cap="none" dirty="0" smtClean="0">
                <a:latin typeface="Calibri" panose="020F0502020204030204" pitchFamily="34" charset="0"/>
              </a:rPr>
              <a:t/>
            </a:r>
            <a:br>
              <a:rPr lang="en-US" altLang="en-US" cap="none" dirty="0" smtClean="0">
                <a:latin typeface="Calibri" panose="020F0502020204030204" pitchFamily="34" charset="0"/>
              </a:rPr>
            </a:br>
            <a:r>
              <a:rPr lang="en-US" altLang="en-US" cap="none" dirty="0" smtClean="0">
                <a:latin typeface="Calibri" panose="020F0502020204030204" pitchFamily="34" charset="0"/>
              </a:rPr>
              <a:t/>
            </a:r>
            <a:br>
              <a:rPr lang="en-US" altLang="en-US" cap="none" dirty="0" smtClean="0">
                <a:latin typeface="Calibri" panose="020F0502020204030204" pitchFamily="34" charset="0"/>
              </a:rPr>
            </a:br>
            <a:r>
              <a:rPr lang="en-US" altLang="en-US" cap="none" dirty="0" smtClean="0">
                <a:latin typeface="Calibri" panose="020F0502020204030204" pitchFamily="34" charset="0"/>
              </a:rPr>
              <a:t>You can’t necessarily get rich by playing nice, and </a:t>
            </a:r>
            <a:r>
              <a:rPr lang="en-US" altLang="en-US" cap="none" dirty="0">
                <a:latin typeface="Calibri" panose="020F0502020204030204" pitchFamily="34" charset="0"/>
              </a:rPr>
              <a:t>C</a:t>
            </a:r>
            <a:r>
              <a:rPr lang="en-US" altLang="en-US" cap="none" dirty="0" smtClean="0">
                <a:latin typeface="Calibri" panose="020F0502020204030204" pitchFamily="34" charset="0"/>
              </a:rPr>
              <a:t>ornelius </a:t>
            </a:r>
            <a:r>
              <a:rPr lang="en-US" altLang="en-US" cap="none" dirty="0">
                <a:latin typeface="Calibri" panose="020F0502020204030204" pitchFamily="34" charset="0"/>
              </a:rPr>
              <a:t>V</a:t>
            </a:r>
            <a:r>
              <a:rPr lang="en-US" altLang="en-US" cap="none" dirty="0" smtClean="0">
                <a:latin typeface="Calibri" panose="020F0502020204030204" pitchFamily="34" charset="0"/>
              </a:rPr>
              <a:t>anderbilt apparently took that to heart. If some point to </a:t>
            </a:r>
            <a:r>
              <a:rPr lang="en-US" altLang="en-US" cap="none" dirty="0">
                <a:latin typeface="Calibri" panose="020F0502020204030204" pitchFamily="34" charset="0"/>
              </a:rPr>
              <a:t>S</a:t>
            </a:r>
            <a:r>
              <a:rPr lang="en-US" altLang="en-US" cap="none" dirty="0" smtClean="0">
                <a:latin typeface="Calibri" panose="020F0502020204030204" pitchFamily="34" charset="0"/>
              </a:rPr>
              <a:t>am </a:t>
            </a:r>
            <a:r>
              <a:rPr lang="en-US" altLang="en-US" cap="none" dirty="0">
                <a:latin typeface="Calibri" panose="020F0502020204030204" pitchFamily="34" charset="0"/>
              </a:rPr>
              <a:t>W</a:t>
            </a:r>
            <a:r>
              <a:rPr lang="en-US" altLang="en-US" cap="none" dirty="0" smtClean="0">
                <a:latin typeface="Calibri" panose="020F0502020204030204" pitchFamily="34" charset="0"/>
              </a:rPr>
              <a:t>alton as the one who unfairly undercut prices, they should look a little further back to </a:t>
            </a:r>
            <a:r>
              <a:rPr lang="en-US" altLang="en-US" cap="none" dirty="0">
                <a:latin typeface="Calibri" panose="020F0502020204030204" pitchFamily="34" charset="0"/>
              </a:rPr>
              <a:t>V</a:t>
            </a:r>
            <a:r>
              <a:rPr lang="en-US" altLang="en-US" cap="none" dirty="0" smtClean="0">
                <a:latin typeface="Calibri" panose="020F0502020204030204" pitchFamily="34" charset="0"/>
              </a:rPr>
              <a:t>anderbilt. </a:t>
            </a:r>
          </a:p>
          <a:p>
            <a:pPr eaLnBrk="1" hangingPunct="1">
              <a:lnSpc>
                <a:spcPct val="80000"/>
              </a:lnSpc>
            </a:pPr>
            <a:r>
              <a:rPr lang="en-US" altLang="en-US" cap="none" dirty="0" smtClean="0">
                <a:latin typeface="Calibri" panose="020F0502020204030204" pitchFamily="34" charset="0"/>
              </a:rPr>
              <a:t>In his early years in the steamboat business, he would undercut competitors to the point of his own unprofitability, just to make a point. That ruthless competitive nature typified </a:t>
            </a:r>
            <a:r>
              <a:rPr lang="en-US" altLang="en-US" cap="none" dirty="0">
                <a:latin typeface="Calibri" panose="020F0502020204030204" pitchFamily="34" charset="0"/>
              </a:rPr>
              <a:t>V</a:t>
            </a:r>
            <a:r>
              <a:rPr lang="en-US" altLang="en-US" cap="none" dirty="0" smtClean="0">
                <a:latin typeface="Calibri" panose="020F0502020204030204" pitchFamily="34" charset="0"/>
              </a:rPr>
              <a:t>anderbilt through his years, especially in the way he ran his railroad empire. He may not have always played nice, but without exception, he played to win.</a:t>
            </a:r>
            <a:br>
              <a:rPr lang="en-US" altLang="en-US" cap="none" dirty="0" smtClean="0">
                <a:latin typeface="Calibri" panose="020F0502020204030204" pitchFamily="34" charset="0"/>
              </a:rPr>
            </a:br>
            <a:endParaRPr lang="en-US" altLang="en-US" cap="none" dirty="0">
              <a:latin typeface="Calibri" panose="020F0502020204030204" pitchFamily="34" charset="0"/>
            </a:endParaRPr>
          </a:p>
        </p:txBody>
      </p:sp>
      <p:pic>
        <p:nvPicPr>
          <p:cNvPr id="67588" name="Picture 8" descr="250px-Cornelius_Vanderbilt_Daguerrotype2">
            <a:hlinkClick r:id="rId2" tooltip="Cornelius Vanderbilt Daguerrotype2.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618" y="1328529"/>
            <a:ext cx="3072501" cy="410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610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133600" y="1"/>
            <a:ext cx="7543800" cy="823913"/>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800" b="1">
                <a:solidFill>
                  <a:srgbClr val="E00000"/>
                </a:solidFill>
                <a:latin typeface="Britannic Bold" panose="020B0903060703020204" pitchFamily="34" charset="0"/>
              </a:rPr>
              <a:t>Management vs. Labor</a:t>
            </a:r>
          </a:p>
        </p:txBody>
      </p:sp>
      <p:sp>
        <p:nvSpPr>
          <p:cNvPr id="76805" name="Oval 5"/>
          <p:cNvSpPr>
            <a:spLocks noChangeArrowheads="1"/>
          </p:cNvSpPr>
          <p:nvPr/>
        </p:nvSpPr>
        <p:spPr bwMode="auto">
          <a:xfrm>
            <a:off x="9213573" y="0"/>
            <a:ext cx="1981200" cy="1600200"/>
          </a:xfrm>
          <a:prstGeom prst="ellipse">
            <a:avLst/>
          </a:prstGeom>
          <a:solidFill>
            <a:schemeClr val="tx2"/>
          </a:solidFill>
          <a:ln w="9525">
            <a:solidFill>
              <a:schemeClr val="tx1"/>
            </a:solidFill>
            <a:round/>
            <a:headEnd/>
            <a:tailEnd/>
          </a:ln>
          <a:effectLst/>
        </p:spPr>
        <p:txBody>
          <a:bodyPr wrap="none" anchor="ctr"/>
          <a:lstStyle/>
          <a:p>
            <a:pPr algn="ctr">
              <a:defRPr/>
            </a:pPr>
            <a:r>
              <a:rPr lang="en-US" sz="2200" dirty="0">
                <a:solidFill>
                  <a:schemeClr val="bg1"/>
                </a:solidFill>
                <a:effectLst>
                  <a:outerShdw blurRad="38100" dist="38100" dir="2700000" algn="tl">
                    <a:srgbClr val="B2B2B2"/>
                  </a:outerShdw>
                </a:effectLst>
              </a:rPr>
              <a:t>“Tools” of </a:t>
            </a:r>
            <a:br>
              <a:rPr lang="en-US" sz="2200" dirty="0">
                <a:solidFill>
                  <a:schemeClr val="bg1"/>
                </a:solidFill>
                <a:effectLst>
                  <a:outerShdw blurRad="38100" dist="38100" dir="2700000" algn="tl">
                    <a:srgbClr val="B2B2B2"/>
                  </a:outerShdw>
                </a:effectLst>
              </a:rPr>
            </a:br>
            <a:r>
              <a:rPr lang="en-US" sz="2200" dirty="0">
                <a:solidFill>
                  <a:schemeClr val="bg1"/>
                </a:solidFill>
                <a:effectLst>
                  <a:outerShdw blurRad="38100" dist="38100" dir="2700000" algn="tl">
                    <a:srgbClr val="B2B2B2"/>
                  </a:outerShdw>
                </a:effectLst>
              </a:rPr>
              <a:t>Management</a:t>
            </a:r>
          </a:p>
        </p:txBody>
      </p:sp>
      <p:sp>
        <p:nvSpPr>
          <p:cNvPr id="76806" name="Oval 6"/>
          <p:cNvSpPr>
            <a:spLocks noChangeArrowheads="1"/>
          </p:cNvSpPr>
          <p:nvPr/>
        </p:nvSpPr>
        <p:spPr bwMode="auto">
          <a:xfrm>
            <a:off x="665922" y="57567"/>
            <a:ext cx="1981200" cy="1600200"/>
          </a:xfrm>
          <a:prstGeom prst="ellipse">
            <a:avLst/>
          </a:prstGeom>
          <a:solidFill>
            <a:schemeClr val="bg1"/>
          </a:solidFill>
          <a:ln w="9525">
            <a:solidFill>
              <a:schemeClr val="tx1"/>
            </a:solidFill>
            <a:round/>
            <a:headEnd/>
            <a:tailEnd/>
          </a:ln>
          <a:effectLst/>
        </p:spPr>
        <p:txBody>
          <a:bodyPr wrap="none" anchor="ctr"/>
          <a:lstStyle/>
          <a:p>
            <a:pPr algn="ctr">
              <a:defRPr/>
            </a:pPr>
            <a:r>
              <a:rPr lang="en-US" sz="2200" dirty="0">
                <a:effectLst>
                  <a:outerShdw blurRad="38100" dist="38100" dir="2700000" algn="tl">
                    <a:srgbClr val="C0C0C0"/>
                  </a:outerShdw>
                </a:effectLst>
              </a:rPr>
              <a:t>“Tools” of </a:t>
            </a:r>
            <a:br>
              <a:rPr lang="en-US" sz="2200" dirty="0">
                <a:effectLst>
                  <a:outerShdw blurRad="38100" dist="38100" dir="2700000" algn="tl">
                    <a:srgbClr val="C0C0C0"/>
                  </a:outerShdw>
                </a:effectLst>
              </a:rPr>
            </a:br>
            <a:r>
              <a:rPr lang="en-US" sz="2200" dirty="0">
                <a:effectLst>
                  <a:outerShdw blurRad="38100" dist="38100" dir="2700000" algn="tl">
                    <a:srgbClr val="C0C0C0"/>
                  </a:outerShdw>
                </a:effectLst>
              </a:rPr>
              <a:t>Labor</a:t>
            </a:r>
          </a:p>
        </p:txBody>
      </p:sp>
      <p:sp>
        <p:nvSpPr>
          <p:cNvPr id="76811" name="Text Box 11"/>
          <p:cNvSpPr txBox="1">
            <a:spLocks noChangeArrowheads="1"/>
          </p:cNvSpPr>
          <p:nvPr/>
        </p:nvSpPr>
        <p:spPr bwMode="auto">
          <a:xfrm>
            <a:off x="8603973" y="1659424"/>
            <a:ext cx="3200400" cy="3597275"/>
          </a:xfrm>
          <a:prstGeom prst="rect">
            <a:avLst/>
          </a:prstGeom>
          <a:noFill/>
          <a:ln w="9525">
            <a:noFill/>
            <a:miter lim="800000"/>
            <a:headEnd/>
            <a:tailEnd/>
          </a:ln>
          <a:effectLst/>
        </p:spPr>
        <p:txBody>
          <a:bodyPr>
            <a:spAutoFit/>
          </a:bodyPr>
          <a:lstStyle/>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“scabs”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P. R. campaign</a:t>
            </a:r>
          </a:p>
          <a:p>
            <a:pPr marL="398463" indent="-398463">
              <a:spcBef>
                <a:spcPct val="50000"/>
              </a:spcBef>
              <a:buClr>
                <a:srgbClr val="FF0000"/>
              </a:buClr>
              <a:buFont typeface="Wingdings" pitchFamily="2" charset="2"/>
              <a:buChar char="M"/>
              <a:defRPr/>
            </a:pPr>
            <a:r>
              <a:rPr lang="en-US" sz="2000" dirty="0" err="1">
                <a:effectLst>
                  <a:outerShdw blurRad="38100" dist="38100" dir="2700000" algn="tl">
                    <a:srgbClr val="C0C0C0"/>
                  </a:outerShdw>
                </a:effectLst>
                <a:latin typeface="Comic Sans MS" pitchFamily="66" charset="0"/>
              </a:rPr>
              <a:t>Pinkertons</a:t>
            </a:r>
            <a:endParaRPr lang="en-US" sz="2000" dirty="0">
              <a:effectLst>
                <a:outerShdw blurRad="38100" dist="38100" dir="2700000" algn="tl">
                  <a:srgbClr val="C0C0C0"/>
                </a:outerShdw>
              </a:effectLst>
              <a:latin typeface="Comic Sans MS" pitchFamily="66" charset="0"/>
            </a:endParaRP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lockout</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blacklisting</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yellow-dog contracts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court injunctions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open shop</a:t>
            </a:r>
          </a:p>
        </p:txBody>
      </p:sp>
      <p:sp>
        <p:nvSpPr>
          <p:cNvPr id="76812" name="Text Box 12"/>
          <p:cNvSpPr txBox="1">
            <a:spLocks noChangeArrowheads="1"/>
          </p:cNvSpPr>
          <p:nvPr/>
        </p:nvSpPr>
        <p:spPr bwMode="auto">
          <a:xfrm>
            <a:off x="460374" y="1764196"/>
            <a:ext cx="2743200" cy="3292475"/>
          </a:xfrm>
          <a:prstGeom prst="rect">
            <a:avLst/>
          </a:prstGeom>
          <a:noFill/>
          <a:ln w="9525">
            <a:noFill/>
            <a:miter lim="800000"/>
            <a:headEnd/>
            <a:tailEnd/>
          </a:ln>
          <a:effectLst/>
        </p:spPr>
        <p:txBody>
          <a:bodyPr>
            <a:spAutoFit/>
          </a:bodyPr>
          <a:lstStyle/>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boycotts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sympathy </a:t>
            </a:r>
            <a:br>
              <a:rPr lang="en-US" sz="2000" dirty="0">
                <a:effectLst>
                  <a:outerShdw blurRad="38100" dist="38100" dir="2700000" algn="tl">
                    <a:srgbClr val="C0C0C0"/>
                  </a:outerShdw>
                </a:effectLst>
                <a:latin typeface="Comic Sans MS" pitchFamily="66" charset="0"/>
              </a:rPr>
            </a:br>
            <a:r>
              <a:rPr lang="en-US" sz="2000" dirty="0">
                <a:effectLst>
                  <a:outerShdw blurRad="38100" dist="38100" dir="2700000" algn="tl">
                    <a:srgbClr val="C0C0C0"/>
                  </a:outerShdw>
                </a:effectLst>
                <a:latin typeface="Comic Sans MS" pitchFamily="66" charset="0"/>
              </a:rPr>
              <a:t>demonstrations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picketing</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closed shops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organized </a:t>
            </a:r>
            <a:br>
              <a:rPr lang="en-US" sz="2000" dirty="0">
                <a:effectLst>
                  <a:outerShdw blurRad="38100" dist="38100" dir="2700000" algn="tl">
                    <a:srgbClr val="C0C0C0"/>
                  </a:outerShdw>
                </a:effectLst>
                <a:latin typeface="Comic Sans MS" pitchFamily="66" charset="0"/>
              </a:rPr>
            </a:br>
            <a:r>
              <a:rPr lang="en-US" sz="2000" dirty="0">
                <a:effectLst>
                  <a:outerShdw blurRad="38100" dist="38100" dir="2700000" algn="tl">
                    <a:srgbClr val="C0C0C0"/>
                  </a:outerShdw>
                </a:effectLst>
                <a:latin typeface="Comic Sans MS" pitchFamily="66" charset="0"/>
              </a:rPr>
              <a:t>strikes</a:t>
            </a:r>
          </a:p>
          <a:p>
            <a:pPr marL="398463" indent="-398463">
              <a:spcBef>
                <a:spcPct val="50000"/>
              </a:spcBef>
              <a:buClr>
                <a:srgbClr val="FF0000"/>
              </a:buClr>
              <a:buFont typeface="Wingdings" pitchFamily="2" charset="2"/>
              <a:buChar char="M"/>
              <a:defRPr/>
            </a:pPr>
            <a:r>
              <a:rPr lang="en-US" sz="2000" dirty="0">
                <a:effectLst>
                  <a:outerShdw blurRad="38100" dist="38100" dir="2700000" algn="tl">
                    <a:srgbClr val="C0C0C0"/>
                  </a:outerShdw>
                </a:effectLst>
                <a:latin typeface="Comic Sans MS" pitchFamily="66" charset="0"/>
              </a:rPr>
              <a:t>“wildcat” strikes</a:t>
            </a:r>
          </a:p>
        </p:txBody>
      </p:sp>
      <p:pic>
        <p:nvPicPr>
          <p:cNvPr id="28676" name="Picture 4" descr="https://c2.staticflickr.com/6/5052/5526726905_66ccfbaf3b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4" y="1326463"/>
            <a:ext cx="5168206" cy="387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51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1000" fill="hold"/>
                                        <p:tgtEl>
                                          <p:spTgt spid="76805"/>
                                        </p:tgtEl>
                                        <p:attrNameLst>
                                          <p:attrName>ppt_x</p:attrName>
                                        </p:attrNameLst>
                                      </p:cBhvr>
                                      <p:tavLst>
                                        <p:tav tm="0">
                                          <p:val>
                                            <p:strVal val="0-#ppt_w/2"/>
                                          </p:val>
                                        </p:tav>
                                        <p:tav tm="100000">
                                          <p:val>
                                            <p:strVal val="#ppt_x"/>
                                          </p:val>
                                        </p:tav>
                                      </p:tavLst>
                                    </p:anim>
                                    <p:anim calcmode="lin" valueType="num">
                                      <p:cBhvr additive="base">
                                        <p:cTn id="8" dur="1000" fill="hold"/>
                                        <p:tgtEl>
                                          <p:spTgt spid="7680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76811"/>
                                        </p:tgtEl>
                                        <p:attrNameLst>
                                          <p:attrName>style.visibility</p:attrName>
                                        </p:attrNameLst>
                                      </p:cBhvr>
                                      <p:to>
                                        <p:strVal val="visible"/>
                                      </p:to>
                                    </p:set>
                                    <p:animEffect transition="in" filter="wipe(up)">
                                      <p:cBhvr>
                                        <p:cTn id="12" dur="5000"/>
                                        <p:tgtEl>
                                          <p:spTgt spid="76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2" fill="hold" grpId="0" nodeType="clickEffect">
                                  <p:stCondLst>
                                    <p:cond delay="0"/>
                                  </p:stCondLst>
                                  <p:childTnLst>
                                    <p:set>
                                      <p:cBhvr>
                                        <p:cTn id="16" dur="1" fill="hold">
                                          <p:stCondLst>
                                            <p:cond delay="0"/>
                                          </p:stCondLst>
                                        </p:cTn>
                                        <p:tgtEl>
                                          <p:spTgt spid="76806"/>
                                        </p:tgtEl>
                                        <p:attrNameLst>
                                          <p:attrName>style.visibility</p:attrName>
                                        </p:attrNameLst>
                                      </p:cBhvr>
                                      <p:to>
                                        <p:strVal val="visible"/>
                                      </p:to>
                                    </p:set>
                                    <p:anim calcmode="lin" valueType="num">
                                      <p:cBhvr additive="base">
                                        <p:cTn id="17" dur="1000" fill="hold"/>
                                        <p:tgtEl>
                                          <p:spTgt spid="76806"/>
                                        </p:tgtEl>
                                        <p:attrNameLst>
                                          <p:attrName>ppt_x</p:attrName>
                                        </p:attrNameLst>
                                      </p:cBhvr>
                                      <p:tavLst>
                                        <p:tav tm="0">
                                          <p:val>
                                            <p:strVal val="1+#ppt_w/2"/>
                                          </p:val>
                                        </p:tav>
                                        <p:tav tm="100000">
                                          <p:val>
                                            <p:strVal val="#ppt_x"/>
                                          </p:val>
                                        </p:tav>
                                      </p:tavLst>
                                    </p:anim>
                                    <p:anim calcmode="lin" valueType="num">
                                      <p:cBhvr additive="base">
                                        <p:cTn id="18" dur="1000" fill="hold"/>
                                        <p:tgtEl>
                                          <p:spTgt spid="7680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wipe(up)">
                                      <p:cBhvr>
                                        <p:cTn id="22" dur="50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P spid="76806" grpId="0" animBg="1"/>
      <p:bldP spid="76811" grpId="0"/>
      <p:bldP spid="768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218" y="115956"/>
            <a:ext cx="11386929" cy="1151965"/>
          </a:xfrm>
        </p:spPr>
        <p:txBody>
          <a:bodyPr>
            <a:normAutofit fontScale="90000"/>
          </a:bodyPr>
          <a:lstStyle/>
          <a:p>
            <a:pPr eaLnBrk="1" hangingPunct="1">
              <a:defRPr/>
            </a:pPr>
            <a:r>
              <a:rPr lang="en-US" altLang="en-US" sz="4000" dirty="0"/>
              <a:t>Employers took several measures to stop the unions:</a:t>
            </a:r>
          </a:p>
        </p:txBody>
      </p:sp>
      <p:sp>
        <p:nvSpPr>
          <p:cNvPr id="166915" name="Content Placeholder 2"/>
          <p:cNvSpPr>
            <a:spLocks noGrp="1"/>
          </p:cNvSpPr>
          <p:nvPr>
            <p:ph idx="4294967295"/>
          </p:nvPr>
        </p:nvSpPr>
        <p:spPr>
          <a:xfrm>
            <a:off x="235227" y="1082734"/>
            <a:ext cx="6271590" cy="4575944"/>
          </a:xfrm>
        </p:spPr>
        <p:txBody>
          <a:bodyPr>
            <a:normAutofit/>
          </a:bodyPr>
          <a:lstStyle/>
          <a:p>
            <a:pPr marL="514350" indent="-514350">
              <a:buFontTx/>
              <a:buAutoNum type="arabicPeriod"/>
            </a:pPr>
            <a:r>
              <a:rPr lang="en-US" altLang="en-US" sz="2400" cap="none" dirty="0" smtClean="0">
                <a:latin typeface="Calibri" panose="020F0502020204030204" pitchFamily="34" charset="0"/>
              </a:rPr>
              <a:t>They forbade union meetings.</a:t>
            </a:r>
          </a:p>
          <a:p>
            <a:pPr marL="514350" indent="-514350">
              <a:buFontTx/>
              <a:buAutoNum type="arabicPeriod"/>
            </a:pPr>
            <a:r>
              <a:rPr lang="en-US" altLang="en-US" sz="2400" cap="none" dirty="0" smtClean="0">
                <a:latin typeface="Calibri" panose="020F0502020204030204" pitchFamily="34" charset="0"/>
              </a:rPr>
              <a:t>They fired union organizers.</a:t>
            </a:r>
          </a:p>
          <a:p>
            <a:pPr marL="514350" indent="-514350">
              <a:buFontTx/>
              <a:buAutoNum type="arabicPeriod"/>
            </a:pPr>
            <a:r>
              <a:rPr lang="en-US" altLang="en-US" sz="2400" cap="none" dirty="0" smtClean="0">
                <a:latin typeface="Calibri" panose="020F0502020204030204" pitchFamily="34" charset="0"/>
              </a:rPr>
              <a:t>They forced new workers to sign “yellow dog” contracts.</a:t>
            </a:r>
          </a:p>
          <a:p>
            <a:pPr marL="514350" indent="-514350">
              <a:buFontTx/>
              <a:buAutoNum type="arabicPeriod"/>
            </a:pPr>
            <a:r>
              <a:rPr lang="en-US" altLang="en-US" sz="2400" cap="none" dirty="0" smtClean="0">
                <a:latin typeface="Calibri" panose="020F0502020204030204" pitchFamily="34" charset="0"/>
              </a:rPr>
              <a:t>They refused to bargain when strikes occurred.</a:t>
            </a:r>
          </a:p>
          <a:p>
            <a:pPr marL="514350" indent="-514350">
              <a:buFontTx/>
              <a:buAutoNum type="arabicPeriod"/>
            </a:pPr>
            <a:r>
              <a:rPr lang="en-US" altLang="en-US" sz="2400" cap="none" dirty="0" smtClean="0">
                <a:latin typeface="Calibri" panose="020F0502020204030204" pitchFamily="34" charset="0"/>
              </a:rPr>
              <a:t>They refused to recognize union leaders as representatives of the workers.</a:t>
            </a:r>
          </a:p>
        </p:txBody>
      </p:sp>
      <p:pic>
        <p:nvPicPr>
          <p:cNvPr id="4" name="Picture 2" descr="https://fineartamerica.com/images/artworkimages/medium/1/labor-movement-editorial-cartoon-ever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914399"/>
            <a:ext cx="3578821" cy="556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521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0" y="132522"/>
            <a:ext cx="8229600" cy="1143000"/>
          </a:xfrm>
        </p:spPr>
        <p:txBody>
          <a:bodyPr/>
          <a:lstStyle/>
          <a:p>
            <a:pPr eaLnBrk="1" hangingPunct="1">
              <a:defRPr/>
            </a:pPr>
            <a:r>
              <a:rPr lang="en-US" altLang="en-US" dirty="0" smtClean="0"/>
              <a:t>The Railroad Strike of 1877</a:t>
            </a:r>
          </a:p>
        </p:txBody>
      </p:sp>
      <p:sp>
        <p:nvSpPr>
          <p:cNvPr id="171011" name="Content Placeholder 2"/>
          <p:cNvSpPr>
            <a:spLocks noGrp="1"/>
          </p:cNvSpPr>
          <p:nvPr>
            <p:ph idx="4294967295"/>
          </p:nvPr>
        </p:nvSpPr>
        <p:spPr>
          <a:xfrm>
            <a:off x="0" y="781878"/>
            <a:ext cx="7288695" cy="5536095"/>
          </a:xfrm>
        </p:spPr>
        <p:txBody>
          <a:bodyPr>
            <a:noAutofit/>
          </a:bodyPr>
          <a:lstStyle/>
          <a:p>
            <a:pPr eaLnBrk="1" hangingPunct="1"/>
            <a:r>
              <a:rPr lang="en-US" altLang="en-US" sz="2800" cap="none" dirty="0" smtClean="0">
                <a:latin typeface="Calibri" panose="020F0502020204030204" pitchFamily="34" charset="0"/>
              </a:rPr>
              <a:t>The strike began when the </a:t>
            </a:r>
            <a:r>
              <a:rPr lang="en-US" altLang="en-US" sz="2800" u="sng" cap="none" dirty="0">
                <a:latin typeface="Calibri" panose="020F0502020204030204" pitchFamily="34" charset="0"/>
              </a:rPr>
              <a:t>B</a:t>
            </a:r>
            <a:r>
              <a:rPr lang="en-US" altLang="en-US" sz="2800" u="sng" cap="none" dirty="0" smtClean="0">
                <a:latin typeface="Calibri" panose="020F0502020204030204" pitchFamily="34" charset="0"/>
              </a:rPr>
              <a:t>altimore and </a:t>
            </a:r>
            <a:r>
              <a:rPr lang="en-US" altLang="en-US" sz="2800" u="sng" cap="none" dirty="0">
                <a:latin typeface="Calibri" panose="020F0502020204030204" pitchFamily="34" charset="0"/>
              </a:rPr>
              <a:t>O</a:t>
            </a:r>
            <a:r>
              <a:rPr lang="en-US" altLang="en-US" sz="2800" u="sng" cap="none" dirty="0" smtClean="0">
                <a:latin typeface="Calibri" panose="020F0502020204030204" pitchFamily="34" charset="0"/>
              </a:rPr>
              <a:t>hio railroad company announced that it was going to cut wages by 10%.</a:t>
            </a:r>
          </a:p>
          <a:p>
            <a:pPr eaLnBrk="1" hangingPunct="1"/>
            <a:r>
              <a:rPr lang="en-US" altLang="en-US" sz="2800" u="sng" cap="none" dirty="0" smtClean="0">
                <a:latin typeface="Calibri" panose="020F0502020204030204" pitchFamily="34" charset="0"/>
              </a:rPr>
              <a:t>Railroad workers reacted with violence</a:t>
            </a:r>
            <a:r>
              <a:rPr lang="en-US" altLang="en-US" sz="2800" cap="none" dirty="0" smtClean="0">
                <a:latin typeface="Calibri" panose="020F0502020204030204" pitchFamily="34" charset="0"/>
              </a:rPr>
              <a:t>.</a:t>
            </a:r>
          </a:p>
          <a:p>
            <a:pPr eaLnBrk="1" hangingPunct="1"/>
            <a:r>
              <a:rPr lang="en-US" altLang="en-US" sz="2800" u="sng" cap="none" dirty="0" smtClean="0">
                <a:latin typeface="Calibri" panose="020F0502020204030204" pitchFamily="34" charset="0"/>
              </a:rPr>
              <a:t>Rioting spread </a:t>
            </a:r>
            <a:r>
              <a:rPr lang="en-US" altLang="en-US" sz="2800" cap="none" dirty="0" smtClean="0">
                <a:latin typeface="Calibri" panose="020F0502020204030204" pitchFamily="34" charset="0"/>
              </a:rPr>
              <a:t>from </a:t>
            </a:r>
            <a:r>
              <a:rPr lang="en-US" altLang="en-US" sz="2800" cap="none" dirty="0">
                <a:latin typeface="Calibri" panose="020F0502020204030204" pitchFamily="34" charset="0"/>
              </a:rPr>
              <a:t>P</a:t>
            </a:r>
            <a:r>
              <a:rPr lang="en-US" altLang="en-US" sz="2800" cap="none" dirty="0" smtClean="0">
                <a:latin typeface="Calibri" panose="020F0502020204030204" pitchFamily="34" charset="0"/>
              </a:rPr>
              <a:t>ittsburgh to </a:t>
            </a:r>
            <a:r>
              <a:rPr lang="en-US" altLang="en-US" sz="2800" cap="none" dirty="0">
                <a:latin typeface="Calibri" panose="020F0502020204030204" pitchFamily="34" charset="0"/>
              </a:rPr>
              <a:t>C</a:t>
            </a:r>
            <a:r>
              <a:rPr lang="en-US" altLang="en-US" sz="2800" cap="none" dirty="0" smtClean="0">
                <a:latin typeface="Calibri" panose="020F0502020204030204" pitchFamily="34" charset="0"/>
              </a:rPr>
              <a:t>hicago to </a:t>
            </a:r>
            <a:r>
              <a:rPr lang="en-US" altLang="en-US" sz="2800" cap="none" dirty="0">
                <a:latin typeface="Calibri" panose="020F0502020204030204" pitchFamily="34" charset="0"/>
              </a:rPr>
              <a:t>S</a:t>
            </a:r>
            <a:r>
              <a:rPr lang="en-US" altLang="en-US" sz="2800" cap="none" dirty="0" smtClean="0">
                <a:latin typeface="Calibri" panose="020F0502020204030204" pitchFamily="34" charset="0"/>
              </a:rPr>
              <a:t>t. Louis and several other cities.</a:t>
            </a:r>
          </a:p>
          <a:p>
            <a:pPr eaLnBrk="1" hangingPunct="1"/>
            <a:r>
              <a:rPr lang="en-US" altLang="en-US" sz="2800" u="sng" cap="none" dirty="0" smtClean="0">
                <a:latin typeface="Calibri" panose="020F0502020204030204" pitchFamily="34" charset="0"/>
              </a:rPr>
              <a:t>Workers names were put on blacklists.</a:t>
            </a:r>
          </a:p>
          <a:p>
            <a:pPr eaLnBrk="1" hangingPunct="1"/>
            <a:endParaRPr lang="en-US" altLang="en-US" sz="2800" u="sng" dirty="0"/>
          </a:p>
        </p:txBody>
      </p:sp>
      <p:pic>
        <p:nvPicPr>
          <p:cNvPr id="171012"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087" y="29855"/>
            <a:ext cx="3008243" cy="33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2" descr="http://www.east-buc.k12.ia.us/04_05/US1/vk/vk1.jpg"/>
          <p:cNvPicPr>
            <a:picLocks noChangeAspect="1" noChangeArrowheads="1"/>
          </p:cNvPicPr>
          <p:nvPr/>
        </p:nvPicPr>
        <p:blipFill>
          <a:blip r:embed="rId4">
            <a:extLst>
              <a:ext uri="{28A0092B-C50C-407E-A947-70E740481C1C}">
                <a14:useLocalDpi xmlns:a14="http://schemas.microsoft.com/office/drawing/2010/main" val="0"/>
              </a:ext>
            </a:extLst>
          </a:blip>
          <a:srcRect t="1299" b="1299"/>
          <a:stretch>
            <a:fillRect/>
          </a:stretch>
        </p:blipFill>
        <p:spPr bwMode="auto">
          <a:xfrm>
            <a:off x="7241554" y="3140765"/>
            <a:ext cx="4576417" cy="34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1545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descr="map-Great RR Strike-1877"/>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437861" y="921841"/>
            <a:ext cx="8991600" cy="52371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2035" name="Text Box 4"/>
          <p:cNvSpPr txBox="1">
            <a:spLocks noChangeArrowheads="1"/>
          </p:cNvSpPr>
          <p:nvPr/>
        </p:nvSpPr>
        <p:spPr bwMode="auto">
          <a:xfrm>
            <a:off x="0" y="152400"/>
            <a:ext cx="12059478" cy="769441"/>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400" b="1" dirty="0">
                <a:solidFill>
                  <a:srgbClr val="E00000"/>
                </a:solidFill>
                <a:latin typeface="Britannic Bold" panose="020B0903060703020204" pitchFamily="34" charset="0"/>
              </a:rPr>
              <a:t>The Great Railroad Strike </a:t>
            </a:r>
            <a:r>
              <a:rPr lang="en-US" altLang="en-US" sz="4400" b="1" dirty="0" smtClean="0">
                <a:solidFill>
                  <a:srgbClr val="E00000"/>
                </a:solidFill>
                <a:latin typeface="Britannic Bold" panose="020B0903060703020204" pitchFamily="34" charset="0"/>
              </a:rPr>
              <a:t>of </a:t>
            </a:r>
            <a:r>
              <a:rPr lang="en-US" altLang="en-US" sz="4400" b="1" dirty="0">
                <a:solidFill>
                  <a:srgbClr val="E00000"/>
                </a:solidFill>
                <a:latin typeface="Britannic Bold" panose="020B0903060703020204" pitchFamily="34" charset="0"/>
              </a:rPr>
              <a:t>1877</a:t>
            </a:r>
          </a:p>
        </p:txBody>
      </p:sp>
    </p:spTree>
    <p:extLst>
      <p:ext uri="{BB962C8B-B14F-4D97-AF65-F5344CB8AC3E}">
        <p14:creationId xmlns:p14="http://schemas.microsoft.com/office/powerpoint/2010/main" val="29615789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344556"/>
            <a:ext cx="5393635" cy="5420139"/>
          </a:xfrm>
        </p:spPr>
        <p:txBody>
          <a:bodyPr>
            <a:normAutofit/>
          </a:bodyPr>
          <a:lstStyle/>
          <a:p>
            <a:pPr eaLnBrk="1" hangingPunct="1">
              <a:lnSpc>
                <a:spcPct val="90000"/>
              </a:lnSpc>
              <a:defRPr/>
            </a:pPr>
            <a:r>
              <a:rPr lang="en-US" altLang="en-US" u="sng" cap="none" dirty="0" smtClean="0">
                <a:latin typeface="Calibri" panose="020F0502020204030204" pitchFamily="34" charset="0"/>
              </a:rPr>
              <a:t>Federal troops were called in to restore order.</a:t>
            </a:r>
          </a:p>
          <a:p>
            <a:pPr eaLnBrk="1" hangingPunct="1">
              <a:lnSpc>
                <a:spcPct val="90000"/>
              </a:lnSpc>
              <a:defRPr/>
            </a:pPr>
            <a:r>
              <a:rPr lang="en-US" altLang="en-US" cap="none" dirty="0" smtClean="0">
                <a:latin typeface="Calibri" panose="020F0502020204030204" pitchFamily="34" charset="0"/>
              </a:rPr>
              <a:t>Troops fired upon the strikers killing some and wounding many.</a:t>
            </a:r>
          </a:p>
          <a:p>
            <a:pPr eaLnBrk="1" hangingPunct="1">
              <a:lnSpc>
                <a:spcPct val="90000"/>
              </a:lnSpc>
              <a:defRPr/>
            </a:pPr>
            <a:r>
              <a:rPr lang="en-US" altLang="en-US" u="sng" cap="none" dirty="0" smtClean="0">
                <a:latin typeface="Calibri" panose="020F0502020204030204" pitchFamily="34" charset="0"/>
              </a:rPr>
              <a:t>The strikes were crushed</a:t>
            </a:r>
            <a:r>
              <a:rPr lang="en-US" altLang="en-US" cap="none" dirty="0" smtClean="0">
                <a:latin typeface="Calibri" panose="020F0502020204030204" pitchFamily="34" charset="0"/>
              </a:rPr>
              <a:t> but bitterness lingered on all sides.</a:t>
            </a:r>
            <a:endParaRPr lang="en-US" altLang="en-US" cap="none" dirty="0">
              <a:latin typeface="Calibri" panose="020F0502020204030204" pitchFamily="34" charset="0"/>
            </a:endParaRPr>
          </a:p>
          <a:p>
            <a:pPr>
              <a:lnSpc>
                <a:spcPct val="80000"/>
              </a:lnSpc>
              <a:defRPr/>
            </a:pPr>
            <a:r>
              <a:rPr lang="en-US" altLang="en-US" cap="none" dirty="0" smtClean="0">
                <a:latin typeface="Calibri" panose="020F0502020204030204" pitchFamily="34" charset="0"/>
              </a:rPr>
              <a:t>After the great railroad strike of 1877, union organizers planned for their next battles while politicians and business leaders took steps to ensure that such chaos could not reoccur.</a:t>
            </a:r>
          </a:p>
          <a:p>
            <a:pPr>
              <a:lnSpc>
                <a:spcPct val="80000"/>
              </a:lnSpc>
              <a:defRPr/>
            </a:pPr>
            <a:r>
              <a:rPr lang="en-US" altLang="en-US" cap="none" dirty="0" smtClean="0">
                <a:latin typeface="Calibri" panose="020F0502020204030204" pitchFamily="34" charset="0"/>
              </a:rPr>
              <a:t>For workers and employers alike, the strikes had shown the power of workers in combination to challenge the status quo.  </a:t>
            </a:r>
            <a:endParaRPr lang="en-US" altLang="en-US" u="sng" cap="none" dirty="0">
              <a:latin typeface="Calibri" panose="020F0502020204030204" pitchFamily="34" charset="0"/>
            </a:endParaRPr>
          </a:p>
          <a:p>
            <a:pPr>
              <a:lnSpc>
                <a:spcPct val="80000"/>
              </a:lnSpc>
              <a:defRPr/>
            </a:pPr>
            <a:r>
              <a:rPr lang="en-US" altLang="en-US" cap="none" dirty="0" smtClean="0">
                <a:latin typeface="Calibri" panose="020F0502020204030204" pitchFamily="34" charset="0"/>
              </a:rPr>
              <a:t>What does status quo mean?</a:t>
            </a:r>
          </a:p>
          <a:p>
            <a:pPr>
              <a:lnSpc>
                <a:spcPct val="80000"/>
              </a:lnSpc>
              <a:defRPr/>
            </a:pPr>
            <a:endParaRPr lang="en-US" altLang="en-US" cap="none" dirty="0" smtClean="0">
              <a:latin typeface="Calibri" panose="020F0502020204030204" pitchFamily="34" charset="0"/>
            </a:endParaRPr>
          </a:p>
          <a:p>
            <a:pPr eaLnBrk="1" hangingPunct="1">
              <a:lnSpc>
                <a:spcPct val="90000"/>
              </a:lnSpc>
              <a:defRPr/>
            </a:pPr>
            <a:endParaRPr lang="en-US" altLang="en-US" u="sng" cap="none" dirty="0" smtClean="0">
              <a:latin typeface="Calibri" panose="020F0502020204030204" pitchFamily="34" charset="0"/>
            </a:endParaRPr>
          </a:p>
        </p:txBody>
      </p:sp>
      <p:pic>
        <p:nvPicPr>
          <p:cNvPr id="173059" name="Picture 2" descr="File:Harpers 8 11 1877 6th Regiment Fighting Baltimo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623" y="-1"/>
            <a:ext cx="3783142" cy="488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ile:Harpers 8 11 1877 Destruction of the Union Depo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9050" y="410816"/>
            <a:ext cx="3482950" cy="234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ailroadstri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7146" y="3664546"/>
            <a:ext cx="2706757" cy="24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2549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cdn.history.com/sites/2/2016/05/GettyImages-570682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4060"/>
            <a:ext cx="11993216" cy="7243763"/>
          </a:xfrm>
          <a:prstGeom prst="rect">
            <a:avLst/>
          </a:prstGeom>
          <a:noFill/>
          <a:extLst>
            <a:ext uri="{909E8E84-426E-40DD-AFC4-6F175D3DCCD1}">
              <a14:hiddenFill xmlns:a14="http://schemas.microsoft.com/office/drawing/2010/main">
                <a:solidFill>
                  <a:srgbClr val="FFFFFF"/>
                </a:solidFill>
              </a14:hiddenFill>
            </a:ext>
          </a:extLst>
        </p:spPr>
      </p:pic>
      <p:sp>
        <p:nvSpPr>
          <p:cNvPr id="175106" name="Text Box 2"/>
          <p:cNvSpPr txBox="1">
            <a:spLocks noChangeArrowheads="1"/>
          </p:cNvSpPr>
          <p:nvPr/>
        </p:nvSpPr>
        <p:spPr bwMode="auto">
          <a:xfrm>
            <a:off x="4137993" y="0"/>
            <a:ext cx="7543800" cy="823913"/>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800" b="1" dirty="0">
                <a:solidFill>
                  <a:schemeClr val="bg1"/>
                </a:solidFill>
                <a:latin typeface="Britannic Bold" panose="020B0903060703020204" pitchFamily="34" charset="0"/>
              </a:rPr>
              <a:t>Haymarket Riot  (1886)</a:t>
            </a:r>
          </a:p>
        </p:txBody>
      </p:sp>
    </p:spTree>
    <p:extLst>
      <p:ext uri="{BB962C8B-B14F-4D97-AF65-F5344CB8AC3E}">
        <p14:creationId xmlns:p14="http://schemas.microsoft.com/office/powerpoint/2010/main" val="29964039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1"/>
          <p:cNvSpPr>
            <a:spLocks noGrp="1"/>
          </p:cNvSpPr>
          <p:nvPr>
            <p:ph type="title" idx="4294967295"/>
          </p:nvPr>
        </p:nvSpPr>
        <p:spPr>
          <a:xfrm>
            <a:off x="1981200" y="0"/>
            <a:ext cx="8229600" cy="1143000"/>
          </a:xfrm>
        </p:spPr>
        <p:txBody>
          <a:bodyPr/>
          <a:lstStyle/>
          <a:p>
            <a:pPr eaLnBrk="1" hangingPunct="1">
              <a:defRPr/>
            </a:pPr>
            <a:r>
              <a:rPr lang="en-US" altLang="en-US" smtClean="0"/>
              <a:t>Haymarket Strike of 1886</a:t>
            </a:r>
          </a:p>
        </p:txBody>
      </p:sp>
      <p:sp>
        <p:nvSpPr>
          <p:cNvPr id="3" name="Content Placeholder 2"/>
          <p:cNvSpPr>
            <a:spLocks noGrp="1"/>
          </p:cNvSpPr>
          <p:nvPr>
            <p:ph idx="4294967295"/>
          </p:nvPr>
        </p:nvSpPr>
        <p:spPr>
          <a:xfrm>
            <a:off x="5526157" y="927653"/>
            <a:ext cx="5777947" cy="4893712"/>
          </a:xfrm>
        </p:spPr>
        <p:txBody>
          <a:bodyPr>
            <a:normAutofit/>
          </a:bodyPr>
          <a:lstStyle/>
          <a:p>
            <a:pPr eaLnBrk="1" hangingPunct="1">
              <a:lnSpc>
                <a:spcPct val="90000"/>
              </a:lnSpc>
              <a:defRPr/>
            </a:pPr>
            <a:r>
              <a:rPr lang="en-US" altLang="en-US" sz="2700" cap="none" dirty="0" smtClean="0">
                <a:latin typeface="Calibri" panose="020F0502020204030204" pitchFamily="34" charset="0"/>
              </a:rPr>
              <a:t>On May 1, 1886, groups of workers mounted a demonstration for </a:t>
            </a:r>
            <a:r>
              <a:rPr lang="en-US" altLang="en-US" sz="2700" u="sng" cap="none" dirty="0" smtClean="0">
                <a:latin typeface="Calibri" panose="020F0502020204030204" pitchFamily="34" charset="0"/>
              </a:rPr>
              <a:t>an eight hour workday.  Strikes erupted in a number of cities.</a:t>
            </a:r>
          </a:p>
          <a:p>
            <a:pPr eaLnBrk="1" hangingPunct="1">
              <a:lnSpc>
                <a:spcPct val="90000"/>
              </a:lnSpc>
              <a:defRPr/>
            </a:pPr>
            <a:r>
              <a:rPr lang="en-US" altLang="en-US" sz="2700" u="sng" cap="none" dirty="0" smtClean="0">
                <a:latin typeface="Calibri" panose="020F0502020204030204" pitchFamily="34" charset="0"/>
              </a:rPr>
              <a:t>These strikes were supported by the Knights of Labor.</a:t>
            </a:r>
          </a:p>
          <a:p>
            <a:pPr eaLnBrk="1" hangingPunct="1">
              <a:lnSpc>
                <a:spcPct val="90000"/>
              </a:lnSpc>
              <a:defRPr/>
            </a:pPr>
            <a:r>
              <a:rPr lang="en-US" altLang="en-US" sz="2700" cap="none" dirty="0" smtClean="0">
                <a:latin typeface="Calibri" panose="020F0502020204030204" pitchFamily="34" charset="0"/>
              </a:rPr>
              <a:t>On May 3</a:t>
            </a:r>
            <a:r>
              <a:rPr lang="en-US" altLang="en-US" sz="2700" cap="none" baseline="30000" dirty="0" smtClean="0">
                <a:latin typeface="Calibri" panose="020F0502020204030204" pitchFamily="34" charset="0"/>
              </a:rPr>
              <a:t>rd</a:t>
            </a:r>
            <a:r>
              <a:rPr lang="en-US" altLang="en-US" sz="2700" cap="none" dirty="0" smtClean="0">
                <a:latin typeface="Calibri" panose="020F0502020204030204" pitchFamily="34" charset="0"/>
              </a:rPr>
              <a:t>, police </a:t>
            </a:r>
            <a:r>
              <a:rPr lang="en-US" altLang="en-US" sz="2700" u="sng" cap="none" dirty="0" smtClean="0">
                <a:latin typeface="Calibri" panose="020F0502020204030204" pitchFamily="34" charset="0"/>
              </a:rPr>
              <a:t>broke up fights between workers and scabs at a reaper factory in </a:t>
            </a:r>
            <a:r>
              <a:rPr lang="en-US" altLang="en-US" sz="2700" u="sng" cap="none" dirty="0">
                <a:latin typeface="Calibri" panose="020F0502020204030204" pitchFamily="34" charset="0"/>
              </a:rPr>
              <a:t>C</a:t>
            </a:r>
            <a:r>
              <a:rPr lang="en-US" altLang="en-US" sz="2700" u="sng" cap="none" dirty="0" smtClean="0">
                <a:latin typeface="Calibri" panose="020F0502020204030204" pitchFamily="34" charset="0"/>
              </a:rPr>
              <a:t>hicago.</a:t>
            </a:r>
          </a:p>
          <a:p>
            <a:pPr eaLnBrk="1" hangingPunct="1">
              <a:lnSpc>
                <a:spcPct val="90000"/>
              </a:lnSpc>
              <a:defRPr/>
            </a:pPr>
            <a:r>
              <a:rPr lang="en-US" altLang="en-US" sz="2700" u="sng" cap="none" dirty="0" smtClean="0">
                <a:latin typeface="Calibri" panose="020F0502020204030204" pitchFamily="34" charset="0"/>
              </a:rPr>
              <a:t>A couple of strikers were killed by the police</a:t>
            </a:r>
            <a:r>
              <a:rPr lang="en-US" altLang="en-US" sz="2700" cap="none" dirty="0" smtClean="0">
                <a:latin typeface="Calibri" panose="020F0502020204030204" pitchFamily="34" charset="0"/>
              </a:rPr>
              <a:t>.</a:t>
            </a:r>
            <a:endParaRPr lang="en-US" altLang="en-US" sz="2700" cap="none" dirty="0">
              <a:latin typeface="Calibri" panose="020F0502020204030204" pitchFamily="34" charset="0"/>
            </a:endParaRPr>
          </a:p>
        </p:txBody>
      </p:sp>
      <p:pic>
        <p:nvPicPr>
          <p:cNvPr id="5" name="Picture 2" descr="File:Haymarketnewspap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0" y="927653"/>
            <a:ext cx="3088095" cy="446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le:Haymarket Fli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070" y="1333027"/>
            <a:ext cx="2535339" cy="36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92765" y="5012705"/>
            <a:ext cx="8382000" cy="2163762"/>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ltLang="en-US" u="sng" dirty="0" smtClean="0">
                <a:solidFill>
                  <a:schemeClr val="bg1"/>
                </a:solidFill>
                <a:latin typeface="Calibri" panose="020F0502020204030204" pitchFamily="34" charset="0"/>
              </a:rPr>
              <a:t>The original flyer sounded threatening so it was changed.</a:t>
            </a:r>
          </a:p>
        </p:txBody>
      </p:sp>
    </p:spTree>
    <p:extLst>
      <p:ext uri="{BB962C8B-B14F-4D97-AF65-F5344CB8AC3E}">
        <p14:creationId xmlns:p14="http://schemas.microsoft.com/office/powerpoint/2010/main" val="21369076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itle 1"/>
          <p:cNvSpPr>
            <a:spLocks noGrp="1"/>
          </p:cNvSpPr>
          <p:nvPr>
            <p:ph type="title" idx="4294967295"/>
          </p:nvPr>
        </p:nvSpPr>
        <p:spPr>
          <a:xfrm>
            <a:off x="795130" y="0"/>
            <a:ext cx="8229600" cy="1143000"/>
          </a:xfrm>
        </p:spPr>
        <p:txBody>
          <a:bodyPr/>
          <a:lstStyle/>
          <a:p>
            <a:pPr eaLnBrk="1" hangingPunct="1">
              <a:defRPr/>
            </a:pPr>
            <a:r>
              <a:rPr lang="en-US" altLang="en-US" dirty="0" smtClean="0"/>
              <a:t>The Rally</a:t>
            </a:r>
          </a:p>
        </p:txBody>
      </p:sp>
      <p:sp>
        <p:nvSpPr>
          <p:cNvPr id="180227" name="Content Placeholder 2"/>
          <p:cNvSpPr>
            <a:spLocks noGrp="1"/>
          </p:cNvSpPr>
          <p:nvPr>
            <p:ph idx="4294967295"/>
          </p:nvPr>
        </p:nvSpPr>
        <p:spPr>
          <a:xfrm>
            <a:off x="5897216" y="331304"/>
            <a:ext cx="5420141" cy="5128591"/>
          </a:xfrm>
        </p:spPr>
        <p:txBody>
          <a:bodyPr>
            <a:normAutofit lnSpcReduction="10000"/>
          </a:bodyPr>
          <a:lstStyle/>
          <a:p>
            <a:pPr eaLnBrk="1" hangingPunct="1">
              <a:lnSpc>
                <a:spcPct val="80000"/>
              </a:lnSpc>
            </a:pPr>
            <a:r>
              <a:rPr lang="en-US" altLang="en-US" sz="2700" cap="none" dirty="0" smtClean="0">
                <a:latin typeface="Calibri" panose="020F0502020204030204" pitchFamily="34" charset="0"/>
              </a:rPr>
              <a:t>Union leaders called for a rally on May 4</a:t>
            </a:r>
            <a:r>
              <a:rPr lang="en-US" altLang="en-US" sz="2700" cap="none" baseline="30000" dirty="0" smtClean="0">
                <a:latin typeface="Calibri" panose="020F0502020204030204" pitchFamily="34" charset="0"/>
              </a:rPr>
              <a:t>th</a:t>
            </a:r>
            <a:r>
              <a:rPr lang="en-US" altLang="en-US" sz="2700" cap="none" dirty="0" smtClean="0">
                <a:latin typeface="Calibri" panose="020F0502020204030204" pitchFamily="34" charset="0"/>
              </a:rPr>
              <a:t> to protest.</a:t>
            </a:r>
          </a:p>
          <a:p>
            <a:pPr eaLnBrk="1" hangingPunct="1">
              <a:lnSpc>
                <a:spcPct val="80000"/>
              </a:lnSpc>
            </a:pPr>
            <a:endParaRPr lang="en-US" altLang="en-US" sz="2700" cap="none" dirty="0" smtClean="0">
              <a:latin typeface="Calibri" panose="020F0502020204030204" pitchFamily="34" charset="0"/>
            </a:endParaRPr>
          </a:p>
          <a:p>
            <a:pPr eaLnBrk="1" hangingPunct="1">
              <a:lnSpc>
                <a:spcPct val="80000"/>
              </a:lnSpc>
            </a:pPr>
            <a:r>
              <a:rPr lang="en-US" altLang="en-US" sz="2700" cap="none" dirty="0" smtClean="0">
                <a:latin typeface="Calibri" panose="020F0502020204030204" pitchFamily="34" charset="0"/>
              </a:rPr>
              <a:t>During the rally a bomb was thrown into a police formation killing seven officers.</a:t>
            </a:r>
          </a:p>
          <a:p>
            <a:pPr eaLnBrk="1" hangingPunct="1">
              <a:lnSpc>
                <a:spcPct val="80000"/>
              </a:lnSpc>
            </a:pPr>
            <a:endParaRPr lang="en-US" altLang="en-US" sz="2700" cap="none" dirty="0" smtClean="0">
              <a:latin typeface="Calibri" panose="020F0502020204030204" pitchFamily="34" charset="0"/>
            </a:endParaRPr>
          </a:p>
          <a:p>
            <a:pPr eaLnBrk="1" hangingPunct="1">
              <a:lnSpc>
                <a:spcPct val="80000"/>
              </a:lnSpc>
            </a:pPr>
            <a:r>
              <a:rPr lang="en-US" altLang="en-US" sz="2700" u="sng" cap="none" dirty="0" smtClean="0">
                <a:latin typeface="Calibri" panose="020F0502020204030204" pitchFamily="34" charset="0"/>
              </a:rPr>
              <a:t>The bombing was blamed on anarchists</a:t>
            </a:r>
            <a:r>
              <a:rPr lang="en-US" altLang="en-US" sz="2700" cap="none" dirty="0" smtClean="0">
                <a:latin typeface="Calibri" panose="020F0502020204030204" pitchFamily="34" charset="0"/>
              </a:rPr>
              <a:t>.</a:t>
            </a:r>
          </a:p>
          <a:p>
            <a:pPr eaLnBrk="1" hangingPunct="1">
              <a:lnSpc>
                <a:spcPct val="80000"/>
              </a:lnSpc>
            </a:pPr>
            <a:endParaRPr lang="en-US" altLang="en-US" sz="2700" cap="none" dirty="0" smtClean="0">
              <a:latin typeface="Calibri" panose="020F0502020204030204" pitchFamily="34" charset="0"/>
            </a:endParaRPr>
          </a:p>
          <a:p>
            <a:pPr eaLnBrk="1" hangingPunct="1">
              <a:lnSpc>
                <a:spcPct val="80000"/>
              </a:lnSpc>
            </a:pPr>
            <a:r>
              <a:rPr lang="en-US" altLang="en-US" sz="2700" b="1" u="sng" cap="none" dirty="0" smtClean="0">
                <a:latin typeface="Calibri" panose="020F0502020204030204" pitchFamily="34" charset="0"/>
              </a:rPr>
              <a:t>Anarchist</a:t>
            </a:r>
            <a:r>
              <a:rPr lang="en-US" altLang="en-US" sz="2700" cap="none" dirty="0" smtClean="0">
                <a:latin typeface="Calibri" panose="020F0502020204030204" pitchFamily="34" charset="0"/>
              </a:rPr>
              <a:t>:  person who believes there should be no government, anti-government.</a:t>
            </a:r>
            <a:endParaRPr lang="en-US" altLang="en-US" sz="2700" cap="none" dirty="0">
              <a:latin typeface="Calibri" panose="020F0502020204030204" pitchFamily="34" charset="0"/>
            </a:endParaRPr>
          </a:p>
        </p:txBody>
      </p:sp>
      <p:pic>
        <p:nvPicPr>
          <p:cNvPr id="6" name="Picture 2" descr="https://media.buzzle.com/media/images-en/gallery/historical-events/1200-611582-haymarket-square-ri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24" y="1201627"/>
            <a:ext cx="5396898" cy="396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5338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Content Placeholder 2"/>
          <p:cNvSpPr>
            <a:spLocks noGrp="1"/>
          </p:cNvSpPr>
          <p:nvPr>
            <p:ph idx="4294967295"/>
          </p:nvPr>
        </p:nvSpPr>
        <p:spPr>
          <a:xfrm>
            <a:off x="3590787" y="-808382"/>
            <a:ext cx="7931427" cy="5188226"/>
          </a:xfrm>
        </p:spPr>
        <p:txBody>
          <a:bodyPr/>
          <a:lstStyle/>
          <a:p>
            <a:pPr eaLnBrk="1" hangingPunct="1">
              <a:lnSpc>
                <a:spcPct val="90000"/>
              </a:lnSpc>
            </a:pPr>
            <a:r>
              <a:rPr lang="en-US" altLang="en-US" sz="2400" cap="none" dirty="0" smtClean="0">
                <a:latin typeface="Calibri" panose="020F0502020204030204" pitchFamily="34" charset="0"/>
              </a:rPr>
              <a:t>The prosecutor could not prove that any of the men threw the bomb.</a:t>
            </a:r>
          </a:p>
          <a:p>
            <a:pPr eaLnBrk="1" hangingPunct="1">
              <a:lnSpc>
                <a:spcPct val="90000"/>
              </a:lnSpc>
            </a:pPr>
            <a:r>
              <a:rPr lang="en-US" altLang="en-US" sz="2400" cap="none" dirty="0" smtClean="0">
                <a:latin typeface="Calibri" panose="020F0502020204030204" pitchFamily="34" charset="0"/>
              </a:rPr>
              <a:t>All eight were convicted for conspiracy to kill a police officer.</a:t>
            </a:r>
          </a:p>
          <a:p>
            <a:pPr eaLnBrk="1" hangingPunct="1">
              <a:lnSpc>
                <a:spcPct val="90000"/>
              </a:lnSpc>
            </a:pPr>
            <a:r>
              <a:rPr lang="en-US" altLang="en-US" sz="2400" cap="none" dirty="0" smtClean="0">
                <a:latin typeface="Calibri" panose="020F0502020204030204" pitchFamily="34" charset="0"/>
              </a:rPr>
              <a:t>4 were hanged, one committed suicide, and the other three went to prison.</a:t>
            </a:r>
          </a:p>
          <a:p>
            <a:pPr eaLnBrk="1" hangingPunct="1">
              <a:lnSpc>
                <a:spcPct val="90000"/>
              </a:lnSpc>
            </a:pPr>
            <a:endParaRPr lang="en-US" altLang="en-US" dirty="0" smtClean="0"/>
          </a:p>
        </p:txBody>
      </p:sp>
      <p:pic>
        <p:nvPicPr>
          <p:cNvPr id="181251" name="Picture 2" descr="File:ChicagoAnarchist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26" y="346867"/>
            <a:ext cx="33909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descr="http://chicagostories.org/wp-content/uploads/2012/04/haymarket-578x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6" y="2867024"/>
            <a:ext cx="5505450"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76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57809" y="152401"/>
            <a:ext cx="10933043" cy="800219"/>
          </a:xfrm>
          <a:prstGeom prst="rect">
            <a:avLst/>
          </a:prstGeom>
          <a:noFill/>
          <a:ln>
            <a:noFill/>
          </a:ln>
          <a:effectLst>
            <a:outerShdw dist="1796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altLang="en-US" sz="4600" b="1" dirty="0">
                <a:solidFill>
                  <a:srgbClr val="E00000"/>
                </a:solidFill>
                <a:latin typeface="Britannic Bold" panose="020B0903060703020204" pitchFamily="34" charset="0"/>
              </a:rPr>
              <a:t>Homestead Steel Strike </a:t>
            </a:r>
            <a:r>
              <a:rPr lang="en-US" altLang="en-US" sz="4600" b="1" dirty="0" smtClean="0">
                <a:solidFill>
                  <a:srgbClr val="E00000"/>
                </a:solidFill>
                <a:latin typeface="Britannic Bold" panose="020B0903060703020204" pitchFamily="34" charset="0"/>
              </a:rPr>
              <a:t>(</a:t>
            </a:r>
            <a:r>
              <a:rPr lang="en-US" altLang="en-US" sz="4600" b="1" dirty="0">
                <a:solidFill>
                  <a:srgbClr val="E00000"/>
                </a:solidFill>
                <a:latin typeface="Britannic Bold" panose="020B0903060703020204" pitchFamily="34" charset="0"/>
              </a:rPr>
              <a:t>1892)</a:t>
            </a:r>
          </a:p>
        </p:txBody>
      </p:sp>
      <p:pic>
        <p:nvPicPr>
          <p:cNvPr id="34818" name="Picture 2" descr="http://www.usgwarchives.net/pa/allegheny/photos/homesteadsteel-homest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262" y="952620"/>
            <a:ext cx="9251246" cy="590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23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13338</TotalTime>
  <Words>11530</Words>
  <Application>Microsoft Office PowerPoint</Application>
  <PresentationFormat>Custom</PresentationFormat>
  <Paragraphs>1171</Paragraphs>
  <Slides>326</Slides>
  <Notes>0</Notes>
  <HiddenSlides>0</HiddenSlides>
  <MMClips>1</MMClips>
  <ScaleCrop>false</ScaleCrop>
  <HeadingPairs>
    <vt:vector size="4" baseType="variant">
      <vt:variant>
        <vt:lpstr>Theme</vt:lpstr>
      </vt:variant>
      <vt:variant>
        <vt:i4>1</vt:i4>
      </vt:variant>
      <vt:variant>
        <vt:lpstr>Slide Titles</vt:lpstr>
      </vt:variant>
      <vt:variant>
        <vt:i4>326</vt:i4>
      </vt:variant>
    </vt:vector>
  </HeadingPairs>
  <TitlesOfParts>
    <vt:vector size="327" baseType="lpstr">
      <vt:lpstr>Main Event</vt:lpstr>
      <vt:lpstr>Industrialization immigration progressive movement</vt:lpstr>
      <vt:lpstr>PowerPoint Presentation</vt:lpstr>
      <vt:lpstr>Several Factors That Contributed to the Industrial Revolution:</vt:lpstr>
      <vt:lpstr>Who do you think are the 5 wealthiest Americans of all time?</vt:lpstr>
      <vt:lpstr>6. BILL GATES- Computers</vt:lpstr>
      <vt:lpstr>Microsoft Anti-Trust Case</vt:lpstr>
      <vt:lpstr>5. JOHN JACOB ASTOR-Fur Trade</vt:lpstr>
      <vt:lpstr>PowerPoint Presentation</vt:lpstr>
      <vt:lpstr>3. CORNELIUS VANDERBILT- Railroads</vt:lpstr>
      <vt:lpstr>Cornelius Vanderbilt</vt:lpstr>
      <vt:lpstr>PowerPoint Presentation</vt:lpstr>
      <vt:lpstr>2. ANDREW CARNEGIE-Steel</vt:lpstr>
      <vt:lpstr>1. JOHN D. ROCKEFELLER-Oil</vt:lpstr>
      <vt:lpstr>Wealthiest Americans</vt:lpstr>
      <vt:lpstr>PowerPoint Presentation</vt:lpstr>
      <vt:lpstr>Iron and steel</vt:lpstr>
      <vt:lpstr>JOHN D. ROCKEFELLER      Standard Oil Company</vt:lpstr>
      <vt:lpstr>Standard Oil CoMPANY</vt:lpstr>
      <vt:lpstr>Standard Oil Company</vt:lpstr>
      <vt:lpstr>Horizontal Consolidation</vt:lpstr>
      <vt:lpstr>Rockefeller Grave</vt:lpstr>
      <vt:lpstr>Carnegie Steel</vt:lpstr>
      <vt:lpstr>Gospel of Wealth</vt:lpstr>
      <vt:lpstr>Bessemer Process</vt:lpstr>
      <vt:lpstr>PowerPoint Presentation</vt:lpstr>
      <vt:lpstr>Vertical Consolidation</vt:lpstr>
      <vt:lpstr>philanthropist</vt:lpstr>
      <vt:lpstr>PowerPoint Presentation</vt:lpstr>
      <vt:lpstr>PowerPoint Presentation</vt:lpstr>
      <vt:lpstr>PowerPoint Presentation</vt:lpstr>
      <vt:lpstr>Automobile</vt:lpstr>
      <vt:lpstr>ford</vt:lpstr>
      <vt:lpstr>taylorism</vt:lpstr>
      <vt:lpstr>airplane</vt:lpstr>
      <vt:lpstr>The wright brothers and sister.</vt:lpstr>
      <vt:lpstr>Growth of Big Business</vt:lpstr>
      <vt:lpstr>What is the purpose of the game of Monopoly?</vt:lpstr>
      <vt:lpstr>A Brief History of Monopoly</vt:lpstr>
      <vt:lpstr>New Type of Business Entities</vt:lpstr>
      <vt:lpstr>Sherman anti-trust</vt:lpstr>
      <vt:lpstr>PowerPoint Presentation</vt:lpstr>
      <vt:lpstr>Gilded Age</vt:lpstr>
      <vt:lpstr>American socialist party</vt:lpstr>
      <vt:lpstr>Social Darwinism</vt:lpstr>
      <vt:lpstr>Great wealth helped to maintain an economic inequality in society.</vt:lpstr>
      <vt:lpstr>PowerPoint Presentation</vt:lpstr>
      <vt:lpstr>PowerPoint Presentation</vt:lpstr>
      <vt:lpstr>The Rich Rain Down on the Poor</vt:lpstr>
      <vt:lpstr>How it Happened:</vt:lpstr>
      <vt:lpstr>PowerPoint Presentation</vt:lpstr>
      <vt:lpstr>PowerPoint Presentation</vt:lpstr>
      <vt:lpstr>PowerPoint Presentation</vt:lpstr>
      <vt:lpstr>THE AMERICAN RED CROSS</vt:lpstr>
      <vt:lpstr>The Casualties</vt:lpstr>
      <vt:lpstr>PowerPoint Presentation</vt:lpstr>
      <vt:lpstr>PowerPoint Presentation</vt:lpstr>
      <vt:lpstr>Sweatshops</vt:lpstr>
      <vt:lpstr>PowerPoint Presentation</vt:lpstr>
      <vt:lpstr>muckrakers</vt:lpstr>
      <vt:lpstr>The Jungle</vt:lpstr>
      <vt:lpstr>PowerPoint Presentation</vt:lpstr>
      <vt:lpstr>A HISTORY OF PROBLEMS</vt:lpstr>
      <vt:lpstr>PowerPoint Presentation</vt:lpstr>
      <vt:lpstr>Conditions in the Factory</vt:lpstr>
      <vt:lpstr>The Fire Department</vt:lpstr>
      <vt:lpstr>EXITS ARE BLOCKED</vt:lpstr>
      <vt:lpstr>No Way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Memorial at Lakeview Cemetery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Employers took several measures to stop the unions:</vt:lpstr>
      <vt:lpstr>The Railroad Strike of 1877</vt:lpstr>
      <vt:lpstr>PowerPoint Presentation</vt:lpstr>
      <vt:lpstr>PowerPoint Presentation</vt:lpstr>
      <vt:lpstr>PowerPoint Presentation</vt:lpstr>
      <vt:lpstr>Haymarket Strike of 1886</vt:lpstr>
      <vt:lpstr>The Rally</vt:lpstr>
      <vt:lpstr>PowerPoint Presentation</vt:lpstr>
      <vt:lpstr>PowerPoint Presentation</vt:lpstr>
      <vt:lpstr>Homestead Strike of 1892</vt:lpstr>
      <vt:lpstr>The Pinkertons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Eugene V. Debs</vt:lpstr>
      <vt:lpstr>PowerPoint Presentation</vt:lpstr>
      <vt:lpstr>Coal Strike 1902</vt:lpstr>
      <vt:lpstr>PowerPoint Presentation</vt:lpstr>
      <vt:lpstr>Brotherhood of Sleeping Car Porters</vt:lpstr>
      <vt:lpstr>PowerPoint Presentation</vt:lpstr>
      <vt:lpstr>PowerPoint Presentation</vt:lpstr>
      <vt:lpstr>Newsboys Strike</vt:lpstr>
      <vt:lpstr>Cause of the strike</vt:lpstr>
      <vt:lpstr>The End of the Strike</vt:lpstr>
      <vt:lpstr>The west</vt:lpstr>
      <vt:lpstr>Homestead act</vt:lpstr>
      <vt:lpstr>miners</vt:lpstr>
      <vt:lpstr>Comstock lode</vt:lpstr>
      <vt:lpstr>Gender disparity</vt:lpstr>
      <vt:lpstr>Cattle kingdom</vt:lpstr>
      <vt:lpstr>Range wars</vt:lpstr>
      <vt:lpstr>Rocky mountain school</vt:lpstr>
      <vt:lpstr>cowboys</vt:lpstr>
      <vt:lpstr>Mark Matthews</vt:lpstr>
      <vt:lpstr>Mark twain</vt:lpstr>
      <vt:lpstr>White tribal policies</vt:lpstr>
      <vt:lpstr>Buffalo herds</vt:lpstr>
      <vt:lpstr>Dawes act</vt:lpstr>
      <vt:lpstr>PowerPoint Presentation</vt:lpstr>
      <vt:lpstr>Causes of the Growth of Cities</vt:lpstr>
      <vt:lpstr>inventions</vt:lpstr>
      <vt:lpstr>Elisha Otis</vt:lpstr>
      <vt:lpstr>PowerPoint Presentation</vt:lpstr>
      <vt:lpstr>Thomas Alva Edison</vt:lpstr>
      <vt:lpstr>PowerPoint Presentation</vt:lpstr>
      <vt:lpstr>Alexander Graham Bell</vt:lpstr>
      <vt:lpstr>The Metal Detector</vt:lpstr>
      <vt:lpstr>U. S. Patents Granted</vt:lpstr>
      <vt:lpstr>skyscrapers</vt:lpstr>
      <vt:lpstr>Tenements</vt:lpstr>
      <vt:lpstr>PowerPoint Presentation</vt:lpstr>
      <vt:lpstr>PowerPoint Presentation</vt:lpstr>
      <vt:lpstr>Dumbbell Tenements</vt:lpstr>
      <vt:lpstr>PowerPoint Presentation</vt:lpstr>
      <vt:lpstr>Problems in the City:</vt:lpstr>
      <vt:lpstr>Fire:</vt:lpstr>
      <vt:lpstr>Horse Drawn Fire Engines</vt:lpstr>
      <vt:lpstr>Chicago Fire</vt:lpstr>
      <vt:lpstr>Effect of the Chicago Fire</vt:lpstr>
      <vt:lpstr>PowerPoint Presentation</vt:lpstr>
      <vt:lpstr>Crime:</vt:lpstr>
      <vt:lpstr>dreiser</vt:lpstr>
      <vt:lpstr>Public health</vt:lpstr>
      <vt:lpstr>PowerPoint Presentation</vt:lpstr>
      <vt:lpstr>PowerPoint Presentation</vt:lpstr>
      <vt:lpstr>PowerPoint Presentation</vt:lpstr>
      <vt:lpstr>The Quake</vt:lpstr>
      <vt:lpstr>PowerPoint Presentation</vt:lpstr>
      <vt:lpstr>PowerPoint Presentation</vt:lpstr>
      <vt:lpstr>PowerPoint Presentation</vt:lpstr>
      <vt:lpstr>PowerPoint Presentation</vt:lpstr>
      <vt:lpstr>Central park </vt:lpstr>
      <vt:lpstr>City beautiful movement</vt:lpstr>
      <vt:lpstr>Back bay</vt:lpstr>
      <vt:lpstr>PowerPoint Presentation</vt:lpstr>
      <vt:lpstr>migrations</vt:lpstr>
      <vt:lpstr>PowerPoint Presentation</vt:lpstr>
      <vt:lpstr>Two Phases of Immigration:</vt:lpstr>
      <vt:lpstr>New Immigration</vt:lpstr>
      <vt:lpstr>Reasons the New Immigrants Left:</vt:lpstr>
      <vt:lpstr>PowerPoint Presentation</vt:lpstr>
      <vt:lpstr>PowerPoint Presentation</vt:lpstr>
      <vt:lpstr>Ethnic Villages</vt:lpstr>
      <vt:lpstr>Ethnic Tension</vt:lpstr>
      <vt:lpstr>Ethnic Tension</vt:lpstr>
      <vt:lpstr>assimilation</vt:lpstr>
      <vt:lpstr>Railroad Workforce</vt:lpstr>
      <vt:lpstr>Standard Time</vt:lpstr>
      <vt:lpstr>PowerPoint Presentation</vt:lpstr>
      <vt:lpstr>Chinese Immigration</vt:lpstr>
      <vt:lpstr>coolies</vt:lpstr>
      <vt:lpstr>Chinese Exclusion Act</vt:lpstr>
      <vt:lpstr>The irish</vt:lpstr>
      <vt:lpstr>Molly maguires</vt:lpstr>
      <vt:lpstr>PowerPoint Presentation</vt:lpstr>
      <vt:lpstr>Jane Addams</vt:lpstr>
      <vt:lpstr>HULL HOUSE</vt:lpstr>
      <vt:lpstr>CLEVELAND HULL HOUSE</vt:lpstr>
      <vt:lpstr>PowerPoint Presentation</vt:lpstr>
      <vt:lpstr>PowerPoint Presentation</vt:lpstr>
      <vt:lpstr>PowerPoint Presentation</vt:lpstr>
      <vt:lpstr>PowerPoint Presentation</vt:lpstr>
      <vt:lpstr>PowerPoint Presentation</vt:lpstr>
      <vt:lpstr>PowerPoint Presentation</vt:lpstr>
      <vt:lpstr>Political machines</vt:lpstr>
      <vt:lpstr>Political Boss</vt:lpstr>
      <vt:lpstr>“My constituents don’t know how to read, but they can’t help seeing those damned pictures.” Boss Tweed</vt:lpstr>
      <vt:lpstr>PowerPoint Presentation</vt:lpstr>
      <vt:lpstr>PowerPoint Presentation</vt:lpstr>
      <vt:lpstr>PowerPoint Presentation</vt:lpstr>
      <vt:lpstr>Thomas Nast</vt:lpstr>
      <vt:lpstr>Taking Down Boss Tweed</vt:lpstr>
      <vt:lpstr>Tammany Ring</vt:lpstr>
      <vt:lpstr>Elephant and Donkey</vt:lpstr>
      <vt:lpstr>Santa</vt:lpstr>
      <vt:lpstr>The Populist Movement</vt:lpstr>
      <vt:lpstr>The silver Issue</vt:lpstr>
      <vt:lpstr>money</vt:lpstr>
      <vt:lpstr>PowerPoint Presentation</vt:lpstr>
      <vt:lpstr>Grover cleveland</vt:lpstr>
      <vt:lpstr>The National Grange</vt:lpstr>
      <vt:lpstr>Farmer’s alliance</vt:lpstr>
      <vt:lpstr>Coxey’s army</vt:lpstr>
      <vt:lpstr>Cross of gold</vt:lpstr>
      <vt:lpstr>The environment</vt:lpstr>
      <vt:lpstr>PowerPoint Presentation</vt:lpstr>
      <vt:lpstr>The sierra club</vt:lpstr>
      <vt:lpstr>Benjamin harrison</vt:lpstr>
      <vt:lpstr>Grover cleveland</vt:lpstr>
      <vt:lpstr>PowerPoint Presentation</vt:lpstr>
      <vt:lpstr>mugwumps</vt:lpstr>
      <vt:lpstr>tariffs</vt:lpstr>
      <vt:lpstr>Panic of 1893</vt:lpstr>
      <vt:lpstr>PowerPoint Presentation</vt:lpstr>
      <vt:lpstr>Populism vs. Progressivism</vt:lpstr>
      <vt:lpstr>Robert lafollette</vt:lpstr>
      <vt:lpstr>Government Reforms</vt:lpstr>
      <vt:lpstr>More Reforms:</vt:lpstr>
      <vt:lpstr>Spoils System</vt:lpstr>
      <vt:lpstr>Assassination</vt:lpstr>
      <vt:lpstr>James A. Garfield Memorial</vt:lpstr>
      <vt:lpstr>PowerPoint Presentation</vt:lpstr>
      <vt:lpstr>PowerPoint Presentation</vt:lpstr>
      <vt:lpstr>PowerPoint Presentation</vt:lpstr>
      <vt:lpstr>PowerPoint Presentation</vt:lpstr>
      <vt:lpstr>PowerPoint Presentation</vt:lpstr>
      <vt:lpstr>Arthur and the Stalwarts</vt:lpstr>
      <vt:lpstr>Civil Service Act</vt:lpstr>
      <vt:lpstr>Middle class</vt:lpstr>
      <vt:lpstr>PowerPoint Presentation</vt:lpstr>
      <vt:lpstr>consumerism</vt:lpstr>
      <vt:lpstr>Department Stores</vt:lpstr>
      <vt:lpstr>Advertising</vt:lpstr>
      <vt:lpstr>Examples</vt:lpstr>
      <vt:lpstr>PowerPoint Presentation</vt:lpstr>
      <vt:lpstr>PowerPoint Presentation</vt:lpstr>
      <vt:lpstr>PowerPoint Presentation</vt:lpstr>
      <vt:lpstr>PowerPoint Presentation</vt:lpstr>
      <vt:lpstr>Scott Joplin</vt:lpstr>
      <vt:lpstr>PowerPoint Presentation</vt:lpstr>
      <vt:lpstr>PowerPoint Presentation</vt:lpstr>
      <vt:lpstr>PowerPoint Presentation</vt:lpstr>
      <vt:lpstr>P.T. Barnum</vt:lpstr>
      <vt:lpstr>CEDAR POINT</vt:lpstr>
      <vt:lpstr>Cedar Downs 1920’s</vt:lpstr>
      <vt:lpstr>THE HISTORY OF BASEBALL</vt:lpstr>
      <vt:lpstr>History of Baseball</vt:lpstr>
      <vt:lpstr>Baseball</vt:lpstr>
      <vt:lpstr>PowerPoint Presentation</vt:lpstr>
      <vt:lpstr>PowerPoint Presentation</vt:lpstr>
      <vt:lpstr>PowerPoint Presentation</vt:lpstr>
      <vt:lpstr>PowerPoint Presentation</vt:lpstr>
      <vt:lpstr>AKRON WINS THE LEAGUE</vt:lpstr>
      <vt:lpstr>PowerPoint Presentation</vt:lpstr>
      <vt:lpstr>PowerPoint Presentation</vt:lpstr>
      <vt:lpstr>Art and culture</vt:lpstr>
      <vt:lpstr>Horatio alger</vt:lpstr>
      <vt:lpstr>Louisa may alcott</vt:lpstr>
      <vt:lpstr>Henry George</vt:lpstr>
      <vt:lpstr>Edward bellamy</vt:lpstr>
      <vt:lpstr>Universal schooling</vt:lpstr>
      <vt:lpstr>PowerPoint Presentation</vt:lpstr>
      <vt:lpstr>Public school</vt:lpstr>
      <vt:lpstr>PowerPoint Presentation</vt:lpstr>
      <vt:lpstr>Morrill land grant</vt:lpstr>
      <vt:lpstr>science</vt:lpstr>
      <vt:lpstr>The Social Role of Women</vt:lpstr>
      <vt:lpstr>Women Could not…</vt:lpstr>
      <vt:lpstr>Susan B. Anthony</vt:lpstr>
      <vt:lpstr>Higher Education</vt:lpstr>
      <vt:lpstr>Women and Abolition</vt:lpstr>
      <vt:lpstr>Abolition meets Women’s Rights</vt:lpstr>
      <vt:lpstr>PowerPoint Presentation</vt:lpstr>
      <vt:lpstr>Suffrage</vt:lpstr>
      <vt:lpstr>Men opposing to equal rights</vt:lpstr>
      <vt:lpstr>Women Promoting Convention</vt:lpstr>
      <vt:lpstr>Women Promoting Equal Rights</vt:lpstr>
      <vt:lpstr>Sojourner Truth</vt:lpstr>
      <vt:lpstr>PowerPoint Presentation</vt:lpstr>
      <vt:lpstr>Margaret Sanger</vt:lpstr>
      <vt:lpstr>19th Amendment</vt:lpstr>
      <vt:lpstr>Women and the Workplace</vt:lpstr>
      <vt:lpstr>Blue Laws</vt:lpstr>
      <vt:lpstr>PowerPoint Presentation</vt:lpstr>
      <vt:lpstr>Temperance</vt:lpstr>
      <vt:lpstr>The Beginnings:</vt:lpstr>
      <vt:lpstr>Reasons why women wanted to ban alcohol:</vt:lpstr>
      <vt:lpstr>CARRIE NATION</vt:lpstr>
      <vt:lpstr>PowerPoint Presentation</vt:lpstr>
      <vt:lpstr>The Anti-Saloon League</vt:lpstr>
      <vt:lpstr>What does the passing of the 18th Amendment have to do with WWI?</vt:lpstr>
      <vt:lpstr>PowerPoint Presentation</vt:lpstr>
      <vt:lpstr>President McKinley’s House in Canton</vt:lpstr>
      <vt:lpstr>McKinley Goes to New York</vt:lpstr>
      <vt:lpstr>McKinley’s Last Speech</vt:lpstr>
      <vt:lpstr>The Assassination</vt:lpstr>
      <vt:lpstr>Assassination</vt:lpstr>
      <vt:lpstr>Leon Czolgosz</vt:lpstr>
      <vt:lpstr>PowerPoint Presentation</vt:lpstr>
      <vt:lpstr>PowerPoint Presentation</vt:lpstr>
      <vt:lpstr>Trustbuster</vt:lpstr>
      <vt:lpstr>Roosevelt at Lincoln’s Funeral</vt:lpstr>
      <vt:lpstr>SQUARE DEAL</vt:lpstr>
      <vt:lpstr>SQUARE DEAL FOR WORKERS</vt:lpstr>
      <vt:lpstr>The Jungle:  Upton Sinclair</vt:lpstr>
      <vt:lpstr>Pure Food and Drug Act- 1906</vt:lpstr>
      <vt:lpstr>PowerPoint Presentation</vt:lpstr>
      <vt:lpstr>William Taft</vt:lpstr>
      <vt:lpstr>Taft’s Bathtub</vt:lpstr>
      <vt:lpstr>Woodrow Wilson</vt:lpstr>
      <vt:lpstr>Creation of the Federal Reserve</vt:lpstr>
      <vt:lpstr>Progressivism ends with wwi</vt:lpstr>
    </vt:vector>
  </TitlesOfParts>
  <Company>Akron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Industrialization immigration progressive movement</dc:title>
  <dc:creator>Drugan, Kimberly</dc:creator>
  <cp:lastModifiedBy>Kim Drugan</cp:lastModifiedBy>
  <cp:revision>181</cp:revision>
  <dcterms:created xsi:type="dcterms:W3CDTF">2018-10-03T18:23:13Z</dcterms:created>
  <dcterms:modified xsi:type="dcterms:W3CDTF">2018-12-10T02:19:38Z</dcterms:modified>
</cp:coreProperties>
</file>