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 id="304" r:id="rId49"/>
    <p:sldId id="305" r:id="rId50"/>
    <p:sldId id="306" r:id="rId51"/>
    <p:sldId id="298" r:id="rId52"/>
    <p:sldId id="307" r:id="rId53"/>
    <p:sldId id="308" r:id="rId54"/>
    <p:sldId id="309" r:id="rId55"/>
    <p:sldId id="310" r:id="rId56"/>
    <p:sldId id="311" r:id="rId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3" d="2"/>
        <a:sy n="3" d="2"/>
      </p:scale>
      <p:origin x="0" y="0"/>
    </p:cViewPr>
  </p:notesTextViewPr>
  <p:sorterViewPr>
    <p:cViewPr>
      <p:scale>
        <a:sx n="100" d="100"/>
        <a:sy n="100" d="100"/>
      </p:scale>
      <p:origin x="0" y="96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3C2121-2912-4787-963C-26D3539AFF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3861054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C2121-2912-4787-963C-26D3539AFF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3318256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C2121-2912-4787-963C-26D3539AFF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2794774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3C2121-2912-4787-963C-26D3539AFF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4293116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3C2121-2912-4787-963C-26D3539AFF26}" type="datetimeFigureOut">
              <a:rPr lang="en-US" smtClean="0"/>
              <a:pPr/>
              <a:t>4/4/2017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111781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3C2121-2912-4787-963C-26D3539AFF26}"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3249554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3C2121-2912-4787-963C-26D3539AFF26}" type="datetimeFigureOut">
              <a:rPr lang="en-US" smtClean="0"/>
              <a:pPr/>
              <a:t>4/4/2017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2223389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3C2121-2912-4787-963C-26D3539AFF26}" type="datetimeFigureOut">
              <a:rPr lang="en-US" smtClean="0"/>
              <a:pPr/>
              <a:t>4/4/2017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998584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3C2121-2912-4787-963C-26D3539AFF26}" type="datetimeFigureOut">
              <a:rPr lang="en-US" smtClean="0"/>
              <a:pPr/>
              <a:t>4/4/2017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1822116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C2121-2912-4787-963C-26D3539AFF26}"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1437736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33C2121-2912-4787-963C-26D3539AFF26}" type="datetimeFigureOut">
              <a:rPr lang="en-US" smtClean="0"/>
              <a:pPr/>
              <a:t>4/4/2017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854EB7-CEE1-4A0C-BE08-EDED9E7FF34E}" type="slidenum">
              <a:rPr lang="en-US" smtClean="0"/>
              <a:pPr/>
              <a:t>‹#›</a:t>
            </a:fld>
            <a:endParaRPr lang="en-US"/>
          </a:p>
        </p:txBody>
      </p:sp>
    </p:spTree>
    <p:extLst>
      <p:ext uri="{BB962C8B-B14F-4D97-AF65-F5344CB8AC3E}">
        <p14:creationId xmlns:p14="http://schemas.microsoft.com/office/powerpoint/2010/main" val="1530498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3C2121-2912-4787-963C-26D3539AFF26}" type="datetimeFigureOut">
              <a:rPr lang="en-US" smtClean="0"/>
              <a:pPr/>
              <a:t>4/4/2017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54EB7-CEE1-4A0C-BE08-EDED9E7FF34E}" type="slidenum">
              <a:rPr lang="en-US" smtClean="0"/>
              <a:pPr/>
              <a:t>‹#›</a:t>
            </a:fld>
            <a:endParaRPr lang="en-US"/>
          </a:p>
        </p:txBody>
      </p:sp>
    </p:spTree>
    <p:extLst>
      <p:ext uri="{BB962C8B-B14F-4D97-AF65-F5344CB8AC3E}">
        <p14:creationId xmlns:p14="http://schemas.microsoft.com/office/powerpoint/2010/main" val="349650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rds.yahoo.com/_ylt=A9G_bF9F_8FLB2EA5IqjzbkF/SIG=12nvchpgq/EXP=1271091397/**http:/i242.photobucket.com/albums/ff215/sputnik_photos/sputnik.jpg"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rds.yahoo.com/_ylt=A0WTefaNAMJLKFYASM6jzbkF/SIG=121buva23/EXP=1271091725/**http:/www.flickr.com/photos/pimu/3534937731/" TargetMode="External"/><Relationship Id="rId1" Type="http://schemas.openxmlformats.org/officeDocument/2006/relationships/slideLayout" Target="../slideLayouts/slideLayout2.xml"/><Relationship Id="rId6" Type="http://schemas.openxmlformats.org/officeDocument/2006/relationships/hyperlink" Target="http://rds.yahoo.com/_ylt=A0WTefZdAMJLLGAAFEajzbkF/SIG=12j0k6f5i/EXP=1271091677/**http:/www.aerospaceweb.org/question/history/u2/u2-wreckage.jpg" TargetMode="External"/><Relationship Id="rId5" Type="http://schemas.openxmlformats.org/officeDocument/2006/relationships/image" Target="../media/image21.jpeg"/><Relationship Id="rId4" Type="http://schemas.openxmlformats.org/officeDocument/2006/relationships/hyperlink" Target="http://rds.yahoo.com/_ylt=A0WTefhDAMJLwAwAkUejzbkF/SIG=11uv6ttep/EXP=1271091651/**http:/www.area51zone.com/aircraft/u21.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rds.yahoo.com/_ylt=A9G_bDg71sFL0nMAq3mjzbkF/SIG=12u5ugji3/EXP=1271080891/**http:/www.4to40.com/images/legends/winstonchurchill/winston_churchill.jp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rds.yahoo.com/_ylt=A9G_bF9pXPJLWjAAv3ejzbkF/SIG=12dvodpe3/EXP=1274260969/**http:/unit8meredithj09.wikispaces.com/file/view/gulf.jpg"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upload.wikimedia.org/wikipedia/en/b/ba/TetMap.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rds.yahoo.com/_ylt=A0WTefRRuPlLNHAA0sujzbkF/SIG=11u5abs38/EXP=1274743249/**http:/www.sqr.de/hp/Images/US-MARINEX.jpg"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lstStyle/>
          <a:p>
            <a:r>
              <a:rPr lang="en-US" b="1" dirty="0" smtClean="0"/>
              <a:t>Period 8: 1945-1980</a:t>
            </a:r>
            <a:endParaRPr lang="en-US" b="1" dirty="0"/>
          </a:p>
        </p:txBody>
      </p:sp>
      <p:sp>
        <p:nvSpPr>
          <p:cNvPr id="3" name="Subtitle 2"/>
          <p:cNvSpPr>
            <a:spLocks noGrp="1"/>
          </p:cNvSpPr>
          <p:nvPr>
            <p:ph type="subTitle" idx="1"/>
          </p:nvPr>
        </p:nvSpPr>
        <p:spPr>
          <a:xfrm>
            <a:off x="1447800" y="1524000"/>
            <a:ext cx="6400800" cy="1752600"/>
          </a:xfrm>
        </p:spPr>
        <p:txBody>
          <a:bodyPr/>
          <a:lstStyle/>
          <a:p>
            <a:r>
              <a:rPr lang="en-US" b="1" dirty="0" smtClean="0"/>
              <a:t>Redefining Democracy in the Era of the Cold War and Liberal Ascendency</a:t>
            </a:r>
            <a:endParaRPr lang="en-US" b="1" dirty="0"/>
          </a:p>
        </p:txBody>
      </p:sp>
      <p:pic>
        <p:nvPicPr>
          <p:cNvPr id="1026" name="Picture 2" descr="http://images.fineartamerica.com/images-medium-large/cold-war-map-stefan-kuh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09800" y="3276600"/>
            <a:ext cx="4876800" cy="29531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5500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Cold War in Asia</a:t>
            </a:r>
            <a:endParaRPr lang="en-US" dirty="0"/>
          </a:p>
        </p:txBody>
      </p:sp>
      <p:sp>
        <p:nvSpPr>
          <p:cNvPr id="3" name="Content Placeholder 2"/>
          <p:cNvSpPr>
            <a:spLocks noGrp="1"/>
          </p:cNvSpPr>
          <p:nvPr>
            <p:ph idx="1"/>
          </p:nvPr>
        </p:nvSpPr>
        <p:spPr/>
        <p:txBody>
          <a:bodyPr/>
          <a:lstStyle/>
          <a:p>
            <a:endParaRPr lang="en-US" dirty="0"/>
          </a:p>
        </p:txBody>
      </p:sp>
      <p:pic>
        <p:nvPicPr>
          <p:cNvPr id="9218" name="Picture 2" descr="http://img1.wikia.nocookie.net/__cb20100406173615/althistory/images/8/8b/Asiamap.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266961"/>
            <a:ext cx="6172200" cy="561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488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China</a:t>
            </a:r>
            <a:endParaRPr lang="en-US" dirty="0"/>
          </a:p>
        </p:txBody>
      </p:sp>
      <p:sp>
        <p:nvSpPr>
          <p:cNvPr id="3" name="Content Placeholder 2"/>
          <p:cNvSpPr>
            <a:spLocks noGrp="1"/>
          </p:cNvSpPr>
          <p:nvPr>
            <p:ph idx="1"/>
          </p:nvPr>
        </p:nvSpPr>
        <p:spPr>
          <a:xfrm>
            <a:off x="457200" y="2255360"/>
            <a:ext cx="8229600" cy="4525963"/>
          </a:xfrm>
        </p:spPr>
        <p:txBody>
          <a:bodyPr>
            <a:normAutofit fontScale="85000" lnSpcReduction="20000"/>
          </a:bodyPr>
          <a:lstStyle/>
          <a:p>
            <a:pPr>
              <a:buNone/>
            </a:pPr>
            <a:r>
              <a:rPr lang="en-US" u="sng" dirty="0"/>
              <a:t>For two decades the Chinese Communists struggled against the Nationalist government of Chiang Kai-Shek</a:t>
            </a:r>
            <a:r>
              <a:rPr lang="en-US" dirty="0"/>
              <a:t>.</a:t>
            </a:r>
          </a:p>
          <a:p>
            <a:pPr>
              <a:buNone/>
            </a:pPr>
            <a:r>
              <a:rPr lang="en-US" dirty="0"/>
              <a:t> </a:t>
            </a:r>
          </a:p>
          <a:p>
            <a:pPr>
              <a:buNone/>
            </a:pPr>
            <a:r>
              <a:rPr lang="en-US" dirty="0"/>
              <a:t>Between 1945 and 1949 </a:t>
            </a:r>
            <a:r>
              <a:rPr lang="en-US" u="sng" dirty="0"/>
              <a:t>China received $3 billion in aid from the United States.  </a:t>
            </a:r>
            <a:r>
              <a:rPr lang="en-US" dirty="0"/>
              <a:t>Despite this effort the Communist movement continued to gain strength in China.</a:t>
            </a:r>
          </a:p>
          <a:p>
            <a:pPr>
              <a:buNone/>
            </a:pPr>
            <a:r>
              <a:rPr lang="en-US" dirty="0"/>
              <a:t> </a:t>
            </a:r>
          </a:p>
          <a:p>
            <a:pPr>
              <a:buNone/>
            </a:pPr>
            <a:r>
              <a:rPr lang="en-US" u="sng" dirty="0"/>
              <a:t>In 1949 the Communist took over led by Mao Zedong.</a:t>
            </a:r>
          </a:p>
          <a:p>
            <a:pPr>
              <a:buNone/>
            </a:pPr>
            <a:r>
              <a:rPr lang="en-US" dirty="0"/>
              <a:t>  Chiang Kai-Shek was forced to flee to the island of </a:t>
            </a:r>
          </a:p>
          <a:p>
            <a:pPr>
              <a:buNone/>
            </a:pPr>
            <a:r>
              <a:rPr lang="en-US" dirty="0"/>
              <a:t>  Formosa.</a:t>
            </a:r>
          </a:p>
          <a:p>
            <a:endParaRPr lang="en-US" dirty="0"/>
          </a:p>
        </p:txBody>
      </p:sp>
      <p:pic>
        <p:nvPicPr>
          <p:cNvPr id="10242" name="Picture 2" descr="http://kenraggio.com/Map%20of%20China.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1333" l="10000" r="94278"/>
                    </a14:imgEffect>
                  </a14:imgLayer>
                </a14:imgProps>
              </a:ext>
              <a:ext uri="{28A0092B-C50C-407E-A947-70E740481C1C}">
                <a14:useLocalDpi xmlns:a14="http://schemas.microsoft.com/office/drawing/2010/main" val="0"/>
              </a:ext>
            </a:extLst>
          </a:blip>
          <a:srcRect/>
          <a:stretch>
            <a:fillRect/>
          </a:stretch>
        </p:blipFill>
        <p:spPr bwMode="auto">
          <a:xfrm>
            <a:off x="5486400" y="-111996"/>
            <a:ext cx="3562350" cy="2374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35066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Korean War</a:t>
            </a:r>
            <a:endParaRPr lang="en-US" b="1" dirty="0"/>
          </a:p>
        </p:txBody>
      </p:sp>
      <p:sp>
        <p:nvSpPr>
          <p:cNvPr id="3" name="Content Placeholder 2"/>
          <p:cNvSpPr>
            <a:spLocks noGrp="1"/>
          </p:cNvSpPr>
          <p:nvPr>
            <p:ph idx="1"/>
          </p:nvPr>
        </p:nvSpPr>
        <p:spPr>
          <a:xfrm>
            <a:off x="2819400" y="1524000"/>
            <a:ext cx="5867400" cy="5105400"/>
          </a:xfrm>
        </p:spPr>
        <p:txBody>
          <a:bodyPr>
            <a:normAutofit/>
          </a:bodyPr>
          <a:lstStyle/>
          <a:p>
            <a:pPr>
              <a:buNone/>
            </a:pPr>
            <a:r>
              <a:rPr lang="en-US" sz="2400" u="sng" dirty="0"/>
              <a:t>After World War II the United States remained a </a:t>
            </a:r>
            <a:r>
              <a:rPr lang="en-US" sz="2400" u="sng" dirty="0" smtClean="0"/>
              <a:t>strong influence </a:t>
            </a:r>
            <a:r>
              <a:rPr lang="en-US" sz="2400" u="sng" dirty="0"/>
              <a:t>in the Pacific.  The U.S. had gained the </a:t>
            </a:r>
            <a:r>
              <a:rPr lang="en-US" sz="2400" u="sng" dirty="0" smtClean="0"/>
              <a:t>right to </a:t>
            </a:r>
            <a:r>
              <a:rPr lang="en-US" sz="2400" u="sng" dirty="0"/>
              <a:t>shape the future of Japan after its defeat in the war.</a:t>
            </a:r>
          </a:p>
          <a:p>
            <a:r>
              <a:rPr lang="en-US" sz="2400" b="1" dirty="0"/>
              <a:t>Limited War</a:t>
            </a:r>
            <a:r>
              <a:rPr lang="en-US" sz="2400" dirty="0"/>
              <a:t>:  a war in which nations limit their objectives or resources.</a:t>
            </a:r>
          </a:p>
          <a:p>
            <a:pPr>
              <a:buNone/>
            </a:pPr>
            <a:r>
              <a:rPr lang="en-US" sz="2600" u="sng" dirty="0"/>
              <a:t>It was decided that Korea would be divided at the  38th parallel.  The Soviet Union would occupy the North and the U.S. would occupy the South.</a:t>
            </a:r>
          </a:p>
          <a:p>
            <a:pPr>
              <a:buNone/>
            </a:pPr>
            <a:r>
              <a:rPr lang="en-US" dirty="0"/>
              <a:t> </a:t>
            </a:r>
          </a:p>
          <a:p>
            <a:endParaRPr lang="en-US" dirty="0"/>
          </a:p>
        </p:txBody>
      </p:sp>
      <p:pic>
        <p:nvPicPr>
          <p:cNvPr id="11266" name="Picture 2" descr="http://www.warriordepot.com/img/korea-the-forgotten-war-history-channel_3230_5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507958"/>
            <a:ext cx="2326919" cy="3314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840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00400" y="207020"/>
            <a:ext cx="8229600" cy="1143000"/>
          </a:xfrm>
        </p:spPr>
        <p:txBody>
          <a:bodyPr/>
          <a:lstStyle/>
          <a:p>
            <a:r>
              <a:rPr lang="en-US" dirty="0" smtClean="0"/>
              <a:t>MacArthur</a:t>
            </a:r>
            <a:endParaRPr lang="en-US" dirty="0"/>
          </a:p>
        </p:txBody>
      </p:sp>
      <p:sp>
        <p:nvSpPr>
          <p:cNvPr id="3" name="Content Placeholder 2"/>
          <p:cNvSpPr>
            <a:spLocks noGrp="1"/>
          </p:cNvSpPr>
          <p:nvPr>
            <p:ph idx="1"/>
          </p:nvPr>
        </p:nvSpPr>
        <p:spPr>
          <a:xfrm>
            <a:off x="457200" y="533400"/>
            <a:ext cx="3962400" cy="5592763"/>
          </a:xfrm>
        </p:spPr>
        <p:txBody>
          <a:bodyPr>
            <a:normAutofit fontScale="77500" lnSpcReduction="20000"/>
          </a:bodyPr>
          <a:lstStyle/>
          <a:p>
            <a:pPr>
              <a:buNone/>
            </a:pPr>
            <a:r>
              <a:rPr lang="en-US" u="sng" dirty="0"/>
              <a:t>MacArthur insisted to Truman that the mainland of China be bombed.  Truman refused.  Truman called for a limited goal.</a:t>
            </a:r>
          </a:p>
          <a:p>
            <a:pPr>
              <a:buNone/>
            </a:pPr>
            <a:r>
              <a:rPr lang="en-US" u="sng" dirty="0"/>
              <a:t> </a:t>
            </a:r>
          </a:p>
          <a:p>
            <a:pPr>
              <a:buNone/>
            </a:pPr>
            <a:r>
              <a:rPr lang="en-US" u="sng" dirty="0"/>
              <a:t>General MacArthur proceeded to heavily criticism Truman for  the decision.  Truman ordered that he halt his statements.</a:t>
            </a:r>
          </a:p>
          <a:p>
            <a:pPr>
              <a:buNone/>
            </a:pPr>
            <a:r>
              <a:rPr lang="en-US" u="sng" dirty="0"/>
              <a:t> </a:t>
            </a:r>
          </a:p>
          <a:p>
            <a:pPr>
              <a:buNone/>
            </a:pPr>
            <a:r>
              <a:rPr lang="en-US" dirty="0"/>
              <a:t> </a:t>
            </a:r>
            <a:r>
              <a:rPr lang="en-US" u="sng" dirty="0"/>
              <a:t>MacArthur refused and Truman fired him.</a:t>
            </a:r>
          </a:p>
          <a:p>
            <a:endParaRPr lang="en-US" dirty="0"/>
          </a:p>
        </p:txBody>
      </p:sp>
      <p:pic>
        <p:nvPicPr>
          <p:cNvPr id="12290" name="Picture 2" descr="https://letawookiewin.files.wordpress.com/2010/06/macandtrum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1649089"/>
            <a:ext cx="4191000" cy="3361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50147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Armistice</a:t>
            </a:r>
            <a:endParaRPr lang="en-US" b="1" dirty="0"/>
          </a:p>
        </p:txBody>
      </p:sp>
      <p:sp>
        <p:nvSpPr>
          <p:cNvPr id="3" name="Content Placeholder 2"/>
          <p:cNvSpPr>
            <a:spLocks noGrp="1"/>
          </p:cNvSpPr>
          <p:nvPr>
            <p:ph idx="1"/>
          </p:nvPr>
        </p:nvSpPr>
        <p:spPr>
          <a:xfrm>
            <a:off x="228600" y="1295400"/>
            <a:ext cx="5029200" cy="4953000"/>
          </a:xfrm>
        </p:spPr>
        <p:txBody>
          <a:bodyPr>
            <a:normAutofit fontScale="77500" lnSpcReduction="20000"/>
          </a:bodyPr>
          <a:lstStyle/>
          <a:p>
            <a:r>
              <a:rPr lang="en-US" dirty="0"/>
              <a:t>When Eisenhower arrived in Korea he found </a:t>
            </a:r>
            <a:r>
              <a:rPr lang="en-US" u="sng" dirty="0"/>
              <a:t>that the war was at a </a:t>
            </a:r>
            <a:r>
              <a:rPr lang="en-US" u="sng" dirty="0" err="1" smtClean="0"/>
              <a:t>stalemate.Truce</a:t>
            </a:r>
            <a:r>
              <a:rPr lang="en-US" u="sng" dirty="0" smtClean="0"/>
              <a:t> </a:t>
            </a:r>
            <a:r>
              <a:rPr lang="en-US" u="sng" dirty="0"/>
              <a:t>talks began in 1951 but did not make much  progress.  There was a deadlock over the issue of  prisoners of war.</a:t>
            </a:r>
          </a:p>
          <a:p>
            <a:pPr>
              <a:buNone/>
            </a:pPr>
            <a:r>
              <a:rPr lang="en-US" u="sng" dirty="0"/>
              <a:t> </a:t>
            </a:r>
          </a:p>
          <a:p>
            <a:pPr>
              <a:buNone/>
            </a:pPr>
            <a:r>
              <a:rPr lang="en-US" dirty="0"/>
              <a:t>*Eisenhower in an attempt to end the deadlock increased bombing raids over North Korea.  </a:t>
            </a:r>
            <a:r>
              <a:rPr lang="en-US" u="sng" dirty="0"/>
              <a:t>He also sent a secret  message to China that the United States might use a  nuclear weapon.</a:t>
            </a:r>
          </a:p>
          <a:p>
            <a:endParaRPr lang="en-US" dirty="0"/>
          </a:p>
        </p:txBody>
      </p:sp>
      <p:pic>
        <p:nvPicPr>
          <p:cNvPr id="13314" name="Picture 2" descr="https://tse1.mm.bing.net/th?id=OIP.SniYESL7Z_Lb2kmJzWpnPQEsDh&amp;pid=15.1&amp;P=0&amp;w=216&amp;h=16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42285" y="2438400"/>
            <a:ext cx="3276599" cy="24574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399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52400"/>
            <a:ext cx="8229600" cy="1143000"/>
          </a:xfrm>
        </p:spPr>
        <p:txBody>
          <a:bodyPr/>
          <a:lstStyle/>
          <a:p>
            <a:r>
              <a:rPr lang="en-US" dirty="0" smtClean="0"/>
              <a:t>New Look</a:t>
            </a:r>
            <a:endParaRPr lang="en-US" dirty="0"/>
          </a:p>
        </p:txBody>
      </p:sp>
      <p:sp>
        <p:nvSpPr>
          <p:cNvPr id="3" name="Content Placeholder 2"/>
          <p:cNvSpPr>
            <a:spLocks noGrp="1"/>
          </p:cNvSpPr>
          <p:nvPr>
            <p:ph idx="1"/>
          </p:nvPr>
        </p:nvSpPr>
        <p:spPr>
          <a:xfrm>
            <a:off x="152400" y="1219200"/>
            <a:ext cx="5943600" cy="5486400"/>
          </a:xfrm>
        </p:spPr>
        <p:txBody>
          <a:bodyPr>
            <a:normAutofit fontScale="85000" lnSpcReduction="10000"/>
          </a:bodyPr>
          <a:lstStyle/>
          <a:p>
            <a:r>
              <a:rPr lang="en-US" dirty="0"/>
              <a:t>The </a:t>
            </a:r>
            <a:r>
              <a:rPr lang="en-US" b="1" dirty="0"/>
              <a:t>New Look</a:t>
            </a:r>
            <a:r>
              <a:rPr lang="en-US" dirty="0"/>
              <a:t> was the name given to the national security policy of the United States during the administration of President Dwight D. Eisenhower. </a:t>
            </a:r>
            <a:endParaRPr lang="en-US" dirty="0" smtClean="0"/>
          </a:p>
          <a:p>
            <a:r>
              <a:rPr lang="en-US" dirty="0" smtClean="0"/>
              <a:t>It </a:t>
            </a:r>
            <a:r>
              <a:rPr lang="en-US" dirty="0"/>
              <a:t>reflected Eisenhower's concern for balancing the Cold War military commitments of the United States with the nation's financial resources. </a:t>
            </a:r>
            <a:endParaRPr lang="en-US" dirty="0" smtClean="0"/>
          </a:p>
          <a:p>
            <a:r>
              <a:rPr lang="en-US" dirty="0" smtClean="0"/>
              <a:t>The </a:t>
            </a:r>
            <a:r>
              <a:rPr lang="en-US" dirty="0"/>
              <a:t>policy emphasized reliance on strategic nuclear weapons to deter potential threats, both conventional and nuclear, from the Eastern Bloc of nations headed by the Soviet Union.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7895" y="1143000"/>
            <a:ext cx="3116105" cy="3906660"/>
          </a:xfrm>
          <a:prstGeom prst="rect">
            <a:avLst/>
          </a:prstGeom>
        </p:spPr>
      </p:pic>
    </p:spTree>
    <p:extLst>
      <p:ext uri="{BB962C8B-B14F-4D97-AF65-F5344CB8AC3E}">
        <p14:creationId xmlns:p14="http://schemas.microsoft.com/office/powerpoint/2010/main" val="23761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16042"/>
            <a:ext cx="8229600" cy="1143000"/>
          </a:xfrm>
        </p:spPr>
        <p:txBody>
          <a:bodyPr/>
          <a:lstStyle/>
          <a:p>
            <a:r>
              <a:rPr lang="en-US" dirty="0" smtClean="0"/>
              <a:t>Sputnik</a:t>
            </a:r>
            <a:endParaRPr lang="en-US" dirty="0"/>
          </a:p>
        </p:txBody>
      </p:sp>
      <p:sp>
        <p:nvSpPr>
          <p:cNvPr id="3" name="Content Placeholder 2"/>
          <p:cNvSpPr>
            <a:spLocks noGrp="1"/>
          </p:cNvSpPr>
          <p:nvPr>
            <p:ph idx="1"/>
          </p:nvPr>
        </p:nvSpPr>
        <p:spPr>
          <a:xfrm>
            <a:off x="152400" y="1447800"/>
            <a:ext cx="6400800" cy="4525963"/>
          </a:xfrm>
        </p:spPr>
        <p:txBody>
          <a:bodyPr>
            <a:normAutofit fontScale="92500" lnSpcReduction="20000"/>
          </a:bodyPr>
          <a:lstStyle/>
          <a:p>
            <a:r>
              <a:rPr lang="en-US" u="sng" dirty="0"/>
              <a:t>The Soviet Space Program was seen as more successful than the United States.</a:t>
            </a:r>
          </a:p>
          <a:p>
            <a:r>
              <a:rPr lang="en-US" u="sng" dirty="0"/>
              <a:t>In 1957, the Soviets launched a successful satellite called Sputnik.</a:t>
            </a:r>
          </a:p>
          <a:p>
            <a:r>
              <a:rPr lang="en-US" dirty="0"/>
              <a:t>Sputnik was a basketball sized object.</a:t>
            </a:r>
          </a:p>
          <a:p>
            <a:r>
              <a:rPr lang="en-US" u="sng" dirty="0"/>
              <a:t>The American people were shocked that the Soviets were able to get to space first</a:t>
            </a:r>
            <a:r>
              <a:rPr lang="en-US" dirty="0"/>
              <a:t>.</a:t>
            </a:r>
          </a:p>
          <a:p>
            <a:r>
              <a:rPr lang="en-US" b="1" dirty="0"/>
              <a:t>National Defense Education Act</a:t>
            </a:r>
            <a:endParaRPr lang="en-US" dirty="0"/>
          </a:p>
        </p:txBody>
      </p:sp>
      <p:pic>
        <p:nvPicPr>
          <p:cNvPr id="4" name="Picture 6" descr="View Image">
            <a:hlinkClick r:id="rId2"/>
          </p:cNvPr>
          <p:cNvPicPr>
            <a:picLocks noChangeAspect="1" noChangeArrowheads="1"/>
          </p:cNvPicPr>
          <p:nvPr/>
        </p:nvPicPr>
        <p:blipFill>
          <a:blip r:embed="rId3" cstate="print"/>
          <a:srcRect/>
          <a:stretch>
            <a:fillRect/>
          </a:stretch>
        </p:blipFill>
        <p:spPr bwMode="auto">
          <a:xfrm>
            <a:off x="6477000" y="485774"/>
            <a:ext cx="2381250" cy="1924051"/>
          </a:xfrm>
          <a:prstGeom prst="rect">
            <a:avLst/>
          </a:prstGeom>
          <a:noFill/>
        </p:spPr>
      </p:pic>
    </p:spTree>
    <p:extLst>
      <p:ext uri="{BB962C8B-B14F-4D97-AF65-F5344CB8AC3E}">
        <p14:creationId xmlns:p14="http://schemas.microsoft.com/office/powerpoint/2010/main" val="4200862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Space Race</a:t>
            </a:r>
            <a:endParaRPr lang="en-US" b="1" dirty="0"/>
          </a:p>
        </p:txBody>
      </p:sp>
      <p:sp>
        <p:nvSpPr>
          <p:cNvPr id="3" name="Content Placeholder 2"/>
          <p:cNvSpPr>
            <a:spLocks noGrp="1"/>
          </p:cNvSpPr>
          <p:nvPr>
            <p:ph idx="1"/>
          </p:nvPr>
        </p:nvSpPr>
        <p:spPr>
          <a:xfrm>
            <a:off x="152400" y="1869373"/>
            <a:ext cx="8763000" cy="2971800"/>
          </a:xfrm>
        </p:spPr>
        <p:txBody>
          <a:bodyPr>
            <a:normAutofit lnSpcReduction="10000"/>
          </a:bodyPr>
          <a:lstStyle/>
          <a:p>
            <a:r>
              <a:rPr lang="en-US" dirty="0"/>
              <a:t>The </a:t>
            </a:r>
            <a:r>
              <a:rPr lang="en-US" b="1" dirty="0"/>
              <a:t>Space Race</a:t>
            </a:r>
            <a:r>
              <a:rPr lang="en-US" dirty="0"/>
              <a:t> was a 20th-century competition between two Cold War rivals, the Soviet Union (USSR) and the United States (US), for supremacy in spaceflight capability. It had its origins in the missile-based nuclear arms race between the two nations that occurred following World War </a:t>
            </a:r>
            <a:r>
              <a:rPr lang="en-US" dirty="0" smtClean="0"/>
              <a:t>II. </a:t>
            </a:r>
            <a:endParaRPr lang="en-US" dirty="0"/>
          </a:p>
        </p:txBody>
      </p:sp>
      <p:pic>
        <p:nvPicPr>
          <p:cNvPr id="1026" name="Picture 2" descr="http://josehist.weebly.com/uploads/1/3/6/4/13642763/2604615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4855028"/>
            <a:ext cx="4876800" cy="2002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182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52400"/>
            <a:ext cx="8229600" cy="1143000"/>
          </a:xfrm>
        </p:spPr>
        <p:txBody>
          <a:bodyPr/>
          <a:lstStyle/>
          <a:p>
            <a:r>
              <a:rPr lang="en-US" b="1" dirty="0" smtClean="0"/>
              <a:t>U2 Incident</a:t>
            </a:r>
            <a:endParaRPr lang="en-US" b="1" dirty="0"/>
          </a:p>
        </p:txBody>
      </p:sp>
      <p:sp>
        <p:nvSpPr>
          <p:cNvPr id="3" name="Content Placeholder 2"/>
          <p:cNvSpPr>
            <a:spLocks noGrp="1"/>
          </p:cNvSpPr>
          <p:nvPr>
            <p:ph idx="1"/>
          </p:nvPr>
        </p:nvSpPr>
        <p:spPr>
          <a:xfrm>
            <a:off x="152400" y="1219200"/>
            <a:ext cx="6248400" cy="5638800"/>
          </a:xfrm>
        </p:spPr>
        <p:txBody>
          <a:bodyPr>
            <a:normAutofit fontScale="70000" lnSpcReduction="20000"/>
          </a:bodyPr>
          <a:lstStyle/>
          <a:p>
            <a:pPr>
              <a:buNone/>
            </a:pPr>
            <a:r>
              <a:rPr lang="en-US" u="sng" dirty="0"/>
              <a:t>In 1960 the hopes for a summit between the U.S. and Soviet Union were dashed.</a:t>
            </a:r>
          </a:p>
          <a:p>
            <a:pPr>
              <a:buNone/>
            </a:pPr>
            <a:r>
              <a:rPr lang="en-US" dirty="0"/>
              <a:t> </a:t>
            </a:r>
          </a:p>
          <a:p>
            <a:pPr>
              <a:buNone/>
            </a:pPr>
            <a:r>
              <a:rPr lang="en-US" u="sng" dirty="0" err="1"/>
              <a:t>Krushchev</a:t>
            </a:r>
            <a:r>
              <a:rPr lang="en-US" u="sng" dirty="0"/>
              <a:t> announced that an American spy plane had  been shot down over Soviet territory.  </a:t>
            </a:r>
            <a:r>
              <a:rPr lang="en-US" dirty="0"/>
              <a:t>The U.S. had routinely flown U-2’s over the Soviet Union.</a:t>
            </a:r>
          </a:p>
          <a:p>
            <a:pPr>
              <a:buNone/>
            </a:pPr>
            <a:r>
              <a:rPr lang="en-US" dirty="0"/>
              <a:t> </a:t>
            </a:r>
          </a:p>
          <a:p>
            <a:pPr>
              <a:buNone/>
            </a:pPr>
            <a:r>
              <a:rPr lang="en-US" dirty="0"/>
              <a:t>The planes would photography military movement and missile sites.</a:t>
            </a:r>
          </a:p>
          <a:p>
            <a:pPr>
              <a:buNone/>
            </a:pPr>
            <a:r>
              <a:rPr lang="en-US" dirty="0"/>
              <a:t> </a:t>
            </a:r>
          </a:p>
          <a:p>
            <a:pPr>
              <a:buNone/>
            </a:pPr>
            <a:r>
              <a:rPr lang="en-US" u="sng" dirty="0"/>
              <a:t>The pilot safely parachuted to the ground and was captured by the Soviets.</a:t>
            </a:r>
          </a:p>
          <a:p>
            <a:pPr>
              <a:buNone/>
            </a:pPr>
            <a:r>
              <a:rPr lang="en-US" dirty="0"/>
              <a:t> </a:t>
            </a:r>
          </a:p>
          <a:p>
            <a:pPr>
              <a:buNone/>
            </a:pPr>
            <a:r>
              <a:rPr lang="en-US" u="sng" dirty="0" err="1"/>
              <a:t>Krushchev</a:t>
            </a:r>
            <a:r>
              <a:rPr lang="en-US" u="sng" dirty="0"/>
              <a:t> angrily called off the summit </a:t>
            </a:r>
            <a:r>
              <a:rPr lang="en-US" dirty="0"/>
              <a:t>conference and withdrew an earlier invitation to Eisenhower to visit the Soviet Union.  </a:t>
            </a:r>
          </a:p>
        </p:txBody>
      </p:sp>
      <p:pic>
        <p:nvPicPr>
          <p:cNvPr id="4" name="Picture 6" descr="View Image">
            <a:hlinkClick r:id="rId2"/>
          </p:cNvPr>
          <p:cNvPicPr>
            <a:picLocks noChangeAspect="1" noChangeArrowheads="1"/>
          </p:cNvPicPr>
          <p:nvPr/>
        </p:nvPicPr>
        <p:blipFill>
          <a:blip r:embed="rId3" cstate="print"/>
          <a:srcRect/>
          <a:stretch>
            <a:fillRect/>
          </a:stretch>
        </p:blipFill>
        <p:spPr bwMode="auto">
          <a:xfrm>
            <a:off x="6553200" y="4038600"/>
            <a:ext cx="2219325" cy="2381250"/>
          </a:xfrm>
          <a:prstGeom prst="rect">
            <a:avLst/>
          </a:prstGeom>
          <a:noFill/>
        </p:spPr>
      </p:pic>
      <p:pic>
        <p:nvPicPr>
          <p:cNvPr id="5" name="Picture 2" descr="View Image">
            <a:hlinkClick r:id="rId4"/>
          </p:cNvPr>
          <p:cNvPicPr>
            <a:picLocks noChangeAspect="1" noChangeArrowheads="1"/>
          </p:cNvPicPr>
          <p:nvPr/>
        </p:nvPicPr>
        <p:blipFill>
          <a:blip r:embed="rId5" cstate="print"/>
          <a:srcRect/>
          <a:stretch>
            <a:fillRect/>
          </a:stretch>
        </p:blipFill>
        <p:spPr bwMode="auto">
          <a:xfrm>
            <a:off x="6400800" y="190500"/>
            <a:ext cx="2778123" cy="1600200"/>
          </a:xfrm>
          <a:prstGeom prst="rect">
            <a:avLst/>
          </a:prstGeom>
          <a:noFill/>
        </p:spPr>
      </p:pic>
      <p:pic>
        <p:nvPicPr>
          <p:cNvPr id="6" name="Picture 4" descr="View Image">
            <a:hlinkClick r:id="rId6"/>
          </p:cNvPr>
          <p:cNvPicPr>
            <a:picLocks noChangeAspect="1" noChangeArrowheads="1"/>
          </p:cNvPicPr>
          <p:nvPr/>
        </p:nvPicPr>
        <p:blipFill>
          <a:blip r:embed="rId7" cstate="print"/>
          <a:srcRect/>
          <a:stretch>
            <a:fillRect/>
          </a:stretch>
        </p:blipFill>
        <p:spPr bwMode="auto">
          <a:xfrm>
            <a:off x="6053165" y="1989428"/>
            <a:ext cx="2862235" cy="1934872"/>
          </a:xfrm>
          <a:prstGeom prst="rect">
            <a:avLst/>
          </a:prstGeom>
          <a:noFill/>
        </p:spPr>
      </p:pic>
    </p:spTree>
    <p:extLst>
      <p:ext uri="{BB962C8B-B14F-4D97-AF65-F5344CB8AC3E}">
        <p14:creationId xmlns:p14="http://schemas.microsoft.com/office/powerpoint/2010/main" val="277595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lstStyle/>
          <a:p>
            <a:r>
              <a:rPr lang="en-US" b="1" dirty="0" smtClean="0"/>
              <a:t>Cuban Missile Crisis</a:t>
            </a:r>
            <a:endParaRPr lang="en-US" b="1" dirty="0"/>
          </a:p>
        </p:txBody>
      </p:sp>
      <p:sp>
        <p:nvSpPr>
          <p:cNvPr id="3" name="Content Placeholder 2"/>
          <p:cNvSpPr>
            <a:spLocks noGrp="1"/>
          </p:cNvSpPr>
          <p:nvPr>
            <p:ph idx="1"/>
          </p:nvPr>
        </p:nvSpPr>
        <p:spPr>
          <a:xfrm>
            <a:off x="20782" y="1066800"/>
            <a:ext cx="5943600" cy="5440363"/>
          </a:xfrm>
        </p:spPr>
        <p:txBody>
          <a:bodyPr>
            <a:normAutofit fontScale="85000" lnSpcReduction="10000"/>
          </a:bodyPr>
          <a:lstStyle/>
          <a:p>
            <a:r>
              <a:rPr lang="en-US" dirty="0"/>
              <a:t>The Cuban Missile Crisis of October 1962 was a direct and dangerous confrontation between the United States and the Soviet Union during the Cold War and was the moment when the two superpowers came closest to nuclear conflict. </a:t>
            </a:r>
            <a:endParaRPr lang="en-US" dirty="0" smtClean="0"/>
          </a:p>
          <a:p>
            <a:r>
              <a:rPr lang="en-US" dirty="0" smtClean="0"/>
              <a:t>The </a:t>
            </a:r>
            <a:r>
              <a:rPr lang="en-US" dirty="0"/>
              <a:t>Cuban missile crisis stands as a singular event during the Cold War and strengthened Kennedy’s image domestically and internationally. It also may have helped mitigate negative world opinion regarding the failed Bay of Pigs invasion. </a:t>
            </a:r>
          </a:p>
        </p:txBody>
      </p:sp>
      <p:pic>
        <p:nvPicPr>
          <p:cNvPr id="2050" name="Picture 2" descr="http://www.learnnc.org/lp/media/uploads/2009/11/cuba_missile_rang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143000"/>
            <a:ext cx="2824163" cy="2438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325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84983"/>
            <a:ext cx="8229600" cy="1143000"/>
          </a:xfrm>
        </p:spPr>
        <p:txBody>
          <a:bodyPr/>
          <a:lstStyle/>
          <a:p>
            <a:r>
              <a:rPr lang="en-US" b="1" dirty="0" smtClean="0"/>
              <a:t>Containment</a:t>
            </a:r>
            <a:endParaRPr lang="en-US" b="1" dirty="0"/>
          </a:p>
        </p:txBody>
      </p:sp>
      <p:sp>
        <p:nvSpPr>
          <p:cNvPr id="3" name="Content Placeholder 2"/>
          <p:cNvSpPr>
            <a:spLocks noGrp="1"/>
          </p:cNvSpPr>
          <p:nvPr>
            <p:ph idx="1"/>
          </p:nvPr>
        </p:nvSpPr>
        <p:spPr>
          <a:xfrm>
            <a:off x="457200" y="1295400"/>
            <a:ext cx="4724400" cy="4830763"/>
          </a:xfrm>
        </p:spPr>
        <p:txBody>
          <a:bodyPr>
            <a:normAutofit fontScale="77500" lnSpcReduction="20000"/>
          </a:bodyPr>
          <a:lstStyle/>
          <a:p>
            <a:pPr>
              <a:buNone/>
            </a:pPr>
            <a:r>
              <a:rPr lang="en-US" u="sng" dirty="0"/>
              <a:t>Winston Churchill warned that Soviet aggression was tightening its grip on Europe.</a:t>
            </a:r>
          </a:p>
          <a:p>
            <a:pPr>
              <a:buNone/>
            </a:pPr>
            <a:r>
              <a:rPr lang="en-US" dirty="0"/>
              <a:t> </a:t>
            </a:r>
          </a:p>
          <a:p>
            <a:pPr>
              <a:buNone/>
            </a:pPr>
            <a:r>
              <a:rPr lang="en-US" dirty="0"/>
              <a:t>He stated that </a:t>
            </a:r>
            <a:r>
              <a:rPr lang="en-US" u="sng" dirty="0"/>
              <a:t>an iron curtain had descended across Europe.</a:t>
            </a:r>
          </a:p>
          <a:p>
            <a:pPr>
              <a:buNone/>
            </a:pPr>
            <a:r>
              <a:rPr lang="en-US" dirty="0"/>
              <a:t> </a:t>
            </a:r>
          </a:p>
          <a:p>
            <a:pPr>
              <a:buNone/>
            </a:pPr>
            <a:r>
              <a:rPr lang="en-US" dirty="0"/>
              <a:t>Churchill and Truman shared the same political views on the Soviet Union. </a:t>
            </a:r>
          </a:p>
          <a:p>
            <a:pPr>
              <a:buNone/>
            </a:pPr>
            <a:r>
              <a:rPr lang="en-US" dirty="0"/>
              <a:t> </a:t>
            </a:r>
          </a:p>
          <a:p>
            <a:pPr>
              <a:buNone/>
            </a:pPr>
            <a:r>
              <a:rPr lang="en-US" b="1" dirty="0"/>
              <a:t>containment</a:t>
            </a:r>
            <a:r>
              <a:rPr lang="en-US" dirty="0"/>
              <a:t>:  policy of the United States to halt any further expansion of Communism.</a:t>
            </a:r>
          </a:p>
          <a:p>
            <a:endParaRPr lang="en-US" dirty="0"/>
          </a:p>
        </p:txBody>
      </p:sp>
      <p:pic>
        <p:nvPicPr>
          <p:cNvPr id="2050" name="Picture 2" descr="http://www.oldenburger.us/gary/docs/TheColdWar_files/image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1384" y="3124199"/>
            <a:ext cx="3182615" cy="37538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View Image">
            <a:hlinkClick r:id="rId3"/>
          </p:cNvPr>
          <p:cNvPicPr>
            <a:picLocks noChangeAspect="1" noChangeArrowheads="1"/>
          </p:cNvPicPr>
          <p:nvPr/>
        </p:nvPicPr>
        <p:blipFill>
          <a:blip r:embed="rId4" cstate="print"/>
          <a:srcRect/>
          <a:stretch>
            <a:fillRect/>
          </a:stretch>
        </p:blipFill>
        <p:spPr bwMode="auto">
          <a:xfrm>
            <a:off x="6477000" y="609600"/>
            <a:ext cx="2414255" cy="2346656"/>
          </a:xfrm>
          <a:prstGeom prst="rect">
            <a:avLst/>
          </a:prstGeom>
          <a:noFill/>
        </p:spPr>
      </p:pic>
    </p:spTree>
    <p:extLst>
      <p:ext uri="{BB962C8B-B14F-4D97-AF65-F5344CB8AC3E}">
        <p14:creationId xmlns:p14="http://schemas.microsoft.com/office/powerpoint/2010/main" val="12371246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War in Vietnam</a:t>
            </a:r>
            <a:endParaRPr lang="en-US" b="1" dirty="0"/>
          </a:p>
        </p:txBody>
      </p:sp>
      <p:sp>
        <p:nvSpPr>
          <p:cNvPr id="3" name="Content Placeholder 2"/>
          <p:cNvSpPr>
            <a:spLocks noGrp="1"/>
          </p:cNvSpPr>
          <p:nvPr>
            <p:ph idx="1"/>
          </p:nvPr>
        </p:nvSpPr>
        <p:spPr/>
        <p:txBody>
          <a:bodyPr/>
          <a:lstStyle/>
          <a:p>
            <a:r>
              <a:rPr lang="en-US" dirty="0" smtClean="0"/>
              <a:t>The war in Vietnam resulted from the occupation of Vietnam after World War II.</a:t>
            </a:r>
          </a:p>
          <a:p>
            <a:r>
              <a:rPr lang="en-US" dirty="0" smtClean="0"/>
              <a:t>The Vietnamese hoped to become an independent nation after the war but were reoccupied by the French.</a:t>
            </a:r>
          </a:p>
          <a:p>
            <a:r>
              <a:rPr lang="en-US" dirty="0" smtClean="0"/>
              <a:t>After the French Indochina War Vietnam was divided into the North and South at the 17</a:t>
            </a:r>
            <a:r>
              <a:rPr lang="en-US" baseline="30000" dirty="0" smtClean="0"/>
              <a:t>th</a:t>
            </a:r>
            <a:r>
              <a:rPr lang="en-US" dirty="0" smtClean="0"/>
              <a:t> parallel.</a:t>
            </a:r>
            <a:endParaRPr lang="en-US" dirty="0"/>
          </a:p>
        </p:txBody>
      </p:sp>
    </p:spTree>
    <p:extLst>
      <p:ext uri="{BB962C8B-B14F-4D97-AF65-F5344CB8AC3E}">
        <p14:creationId xmlns:p14="http://schemas.microsoft.com/office/powerpoint/2010/main" val="39164239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Domino Theory</a:t>
            </a:r>
            <a:endParaRPr lang="en-US" b="1" dirty="0"/>
          </a:p>
        </p:txBody>
      </p:sp>
      <p:sp>
        <p:nvSpPr>
          <p:cNvPr id="3" name="Content Placeholder 2"/>
          <p:cNvSpPr>
            <a:spLocks noGrp="1"/>
          </p:cNvSpPr>
          <p:nvPr>
            <p:ph idx="1"/>
          </p:nvPr>
        </p:nvSpPr>
        <p:spPr/>
        <p:txBody>
          <a:bodyPr/>
          <a:lstStyle/>
          <a:p>
            <a:r>
              <a:rPr lang="en-US" dirty="0" smtClean="0"/>
              <a:t>If one country falls to Communism, all the one’s around it will fall.</a:t>
            </a:r>
            <a:endParaRPr lang="en-US" dirty="0"/>
          </a:p>
        </p:txBody>
      </p:sp>
      <p:pic>
        <p:nvPicPr>
          <p:cNvPr id="3074" name="Picture 2" descr="https://tse3.mm.bing.net/th?id=OIP.zRvwRLo_2irIyUOq1onK7QEsBO&amp;pid=15.1&amp;P=0&amp;w=393&amp;h=10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3048000"/>
            <a:ext cx="8305800" cy="215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328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Gulf of Tonkin</a:t>
            </a:r>
            <a:endParaRPr lang="en-US" b="1" dirty="0"/>
          </a:p>
        </p:txBody>
      </p:sp>
      <p:sp>
        <p:nvSpPr>
          <p:cNvPr id="3" name="Content Placeholder 2"/>
          <p:cNvSpPr>
            <a:spLocks noGrp="1"/>
          </p:cNvSpPr>
          <p:nvPr>
            <p:ph idx="1"/>
          </p:nvPr>
        </p:nvSpPr>
        <p:spPr>
          <a:xfrm>
            <a:off x="0" y="1447800"/>
            <a:ext cx="4876800" cy="4906963"/>
          </a:xfrm>
        </p:spPr>
        <p:txBody>
          <a:bodyPr/>
          <a:lstStyle/>
          <a:p>
            <a:r>
              <a:rPr lang="en-US" b="1" dirty="0"/>
              <a:t>Gulf of Tonkin Resolution</a:t>
            </a:r>
            <a:r>
              <a:rPr lang="en-US" dirty="0"/>
              <a:t>:  </a:t>
            </a:r>
            <a:r>
              <a:rPr lang="en-US" u="sng" dirty="0"/>
              <a:t>gave the president the authority to take all necessary measures to repel any armed attack</a:t>
            </a:r>
            <a:r>
              <a:rPr lang="en-US" dirty="0"/>
              <a:t> against the United States.  Johnson could send forces </a:t>
            </a:r>
            <a:r>
              <a:rPr lang="en-US" u="sng" dirty="0"/>
              <a:t>without a declaration of war.</a:t>
            </a:r>
          </a:p>
          <a:p>
            <a:endParaRPr lang="en-US" dirty="0"/>
          </a:p>
        </p:txBody>
      </p:sp>
      <p:pic>
        <p:nvPicPr>
          <p:cNvPr id="4" name="Picture 2" descr="View Image">
            <a:hlinkClick r:id="rId2"/>
          </p:cNvPr>
          <p:cNvPicPr>
            <a:picLocks noChangeAspect="1" noChangeArrowheads="1"/>
          </p:cNvPicPr>
          <p:nvPr/>
        </p:nvPicPr>
        <p:blipFill>
          <a:blip r:embed="rId3" cstate="print"/>
          <a:srcRect/>
          <a:stretch>
            <a:fillRect/>
          </a:stretch>
        </p:blipFill>
        <p:spPr bwMode="auto">
          <a:xfrm>
            <a:off x="4988428" y="1981200"/>
            <a:ext cx="3926972" cy="3581400"/>
          </a:xfrm>
          <a:prstGeom prst="rect">
            <a:avLst/>
          </a:prstGeom>
          <a:noFill/>
        </p:spPr>
      </p:pic>
    </p:spTree>
    <p:extLst>
      <p:ext uri="{BB962C8B-B14F-4D97-AF65-F5344CB8AC3E}">
        <p14:creationId xmlns:p14="http://schemas.microsoft.com/office/powerpoint/2010/main" val="26643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Tet Offensive</a:t>
            </a:r>
            <a:endParaRPr lang="en-US" b="1" dirty="0"/>
          </a:p>
        </p:txBody>
      </p:sp>
      <p:sp>
        <p:nvSpPr>
          <p:cNvPr id="3" name="Content Placeholder 2"/>
          <p:cNvSpPr>
            <a:spLocks noGrp="1"/>
          </p:cNvSpPr>
          <p:nvPr>
            <p:ph idx="1"/>
          </p:nvPr>
        </p:nvSpPr>
        <p:spPr>
          <a:xfrm>
            <a:off x="457200" y="1447800"/>
            <a:ext cx="5105400" cy="4678363"/>
          </a:xfrm>
        </p:spPr>
        <p:txBody>
          <a:bodyPr>
            <a:normAutofit fontScale="70000" lnSpcReduction="20000"/>
          </a:bodyPr>
          <a:lstStyle/>
          <a:p>
            <a:pPr>
              <a:buNone/>
            </a:pPr>
            <a:r>
              <a:rPr lang="en-US" dirty="0"/>
              <a:t>On January 31, 1968 </a:t>
            </a:r>
            <a:r>
              <a:rPr lang="en-US" u="sng" dirty="0"/>
              <a:t>the Vietcong invaded the U.S. embassy in Saigon</a:t>
            </a:r>
            <a:r>
              <a:rPr lang="en-US" dirty="0"/>
              <a:t>.</a:t>
            </a:r>
          </a:p>
          <a:p>
            <a:pPr>
              <a:buNone/>
            </a:pPr>
            <a:r>
              <a:rPr lang="en-US" dirty="0"/>
              <a:t> </a:t>
            </a:r>
          </a:p>
          <a:p>
            <a:pPr>
              <a:buNone/>
            </a:pPr>
            <a:r>
              <a:rPr lang="en-US" dirty="0"/>
              <a:t>The operation was called the Tet Offensive.  </a:t>
            </a:r>
            <a:r>
              <a:rPr lang="en-US" u="sng" dirty="0"/>
              <a:t>Tet is the traditional Vietnamese New Year.  </a:t>
            </a:r>
          </a:p>
          <a:p>
            <a:pPr>
              <a:buNone/>
            </a:pPr>
            <a:endParaRPr lang="en-US" dirty="0"/>
          </a:p>
          <a:p>
            <a:pPr>
              <a:buNone/>
            </a:pPr>
            <a:r>
              <a:rPr lang="en-US" dirty="0"/>
              <a:t>Despite the fact that there was a holiday ceasefire the Communists used this day to launch a major offensive.</a:t>
            </a:r>
          </a:p>
          <a:p>
            <a:pPr>
              <a:buNone/>
            </a:pPr>
            <a:r>
              <a:rPr lang="en-US" dirty="0"/>
              <a:t> </a:t>
            </a:r>
          </a:p>
          <a:p>
            <a:pPr>
              <a:buNone/>
            </a:pPr>
            <a:r>
              <a:rPr lang="en-US" dirty="0"/>
              <a:t>The Communist hoped the assault would </a:t>
            </a:r>
            <a:r>
              <a:rPr lang="en-US" u="sng" dirty="0"/>
              <a:t>spark a popular revolt against the American-backed government.</a:t>
            </a:r>
          </a:p>
          <a:p>
            <a:endParaRPr lang="en-US" dirty="0"/>
          </a:p>
        </p:txBody>
      </p:sp>
      <p:pic>
        <p:nvPicPr>
          <p:cNvPr id="4" name="Picture 4" descr="File:TetMap.jpg">
            <a:hlinkClick r:id="rId2"/>
          </p:cNvPr>
          <p:cNvPicPr>
            <a:picLocks noChangeAspect="1" noChangeArrowheads="1"/>
          </p:cNvPicPr>
          <p:nvPr/>
        </p:nvPicPr>
        <p:blipFill>
          <a:blip r:embed="rId3" cstate="print"/>
          <a:srcRect/>
          <a:stretch>
            <a:fillRect/>
          </a:stretch>
        </p:blipFill>
        <p:spPr bwMode="auto">
          <a:xfrm>
            <a:off x="5715000" y="1828800"/>
            <a:ext cx="2895600" cy="3738070"/>
          </a:xfrm>
          <a:prstGeom prst="rect">
            <a:avLst/>
          </a:prstGeom>
          <a:noFill/>
        </p:spPr>
      </p:pic>
    </p:spTree>
    <p:extLst>
      <p:ext uri="{BB962C8B-B14F-4D97-AF65-F5344CB8AC3E}">
        <p14:creationId xmlns:p14="http://schemas.microsoft.com/office/powerpoint/2010/main" val="3149083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8229600" cy="1143000"/>
          </a:xfrm>
        </p:spPr>
        <p:txBody>
          <a:bodyPr/>
          <a:lstStyle/>
          <a:p>
            <a:r>
              <a:rPr lang="en-US" b="1" dirty="0" smtClean="0"/>
              <a:t>My Lai</a:t>
            </a:r>
            <a:endParaRPr lang="en-US" b="1" dirty="0"/>
          </a:p>
        </p:txBody>
      </p:sp>
      <p:sp>
        <p:nvSpPr>
          <p:cNvPr id="3" name="Content Placeholder 2"/>
          <p:cNvSpPr>
            <a:spLocks noGrp="1"/>
          </p:cNvSpPr>
          <p:nvPr>
            <p:ph idx="1"/>
          </p:nvPr>
        </p:nvSpPr>
        <p:spPr>
          <a:xfrm>
            <a:off x="457200" y="1143000"/>
            <a:ext cx="5257800" cy="5715000"/>
          </a:xfrm>
        </p:spPr>
        <p:txBody>
          <a:bodyPr>
            <a:normAutofit fontScale="85000" lnSpcReduction="20000"/>
          </a:bodyPr>
          <a:lstStyle/>
          <a:p>
            <a:r>
              <a:rPr lang="en-US" u="sng" dirty="0"/>
              <a:t>In November 1969, journalists learned of a massacre where U.S. soldiers had killed hundreds of unarmed civilians.</a:t>
            </a:r>
          </a:p>
          <a:p>
            <a:r>
              <a:rPr lang="en-US" dirty="0"/>
              <a:t>The massacre was covered up.</a:t>
            </a:r>
          </a:p>
          <a:p>
            <a:r>
              <a:rPr lang="en-US" u="sng" dirty="0"/>
              <a:t>There was no battle</a:t>
            </a:r>
            <a:r>
              <a:rPr lang="en-US" dirty="0"/>
              <a:t>.  U.S. troops went in looking for Vietcong.  </a:t>
            </a:r>
          </a:p>
          <a:p>
            <a:r>
              <a:rPr lang="en-US" u="sng" dirty="0"/>
              <a:t>The soldiers had recently suffered many attacks by booby traps, snipers, and land mines</a:t>
            </a:r>
            <a:r>
              <a:rPr lang="en-US" u="sng" dirty="0" smtClean="0"/>
              <a:t>.</a:t>
            </a:r>
            <a:r>
              <a:rPr lang="en-US" u="sng" dirty="0"/>
              <a:t> They attacked the village out of the spirit of revenge.</a:t>
            </a:r>
          </a:p>
          <a:p>
            <a:r>
              <a:rPr lang="en-US" dirty="0"/>
              <a:t>Soldiers opened fire for several hours killing 350 innocent civilians.</a:t>
            </a:r>
          </a:p>
          <a:p>
            <a:endParaRPr lang="en-US" u="sng" dirty="0"/>
          </a:p>
          <a:p>
            <a:endParaRPr lang="en-US" dirty="0"/>
          </a:p>
        </p:txBody>
      </p:sp>
      <p:pic>
        <p:nvPicPr>
          <p:cNvPr id="4" name="Picture 2" descr="View Image">
            <a:hlinkClick r:id="rId2"/>
          </p:cNvPr>
          <p:cNvPicPr>
            <a:picLocks noChangeAspect="1" noChangeArrowheads="1"/>
          </p:cNvPicPr>
          <p:nvPr/>
        </p:nvPicPr>
        <p:blipFill>
          <a:blip r:embed="rId3" cstate="print"/>
          <a:srcRect/>
          <a:stretch>
            <a:fillRect/>
          </a:stretch>
        </p:blipFill>
        <p:spPr bwMode="auto">
          <a:xfrm>
            <a:off x="5830062" y="1981200"/>
            <a:ext cx="3113914" cy="4300986"/>
          </a:xfrm>
          <a:prstGeom prst="rect">
            <a:avLst/>
          </a:prstGeom>
          <a:noFill/>
        </p:spPr>
      </p:pic>
    </p:spTree>
    <p:extLst>
      <p:ext uri="{BB962C8B-B14F-4D97-AF65-F5344CB8AC3E}">
        <p14:creationId xmlns:p14="http://schemas.microsoft.com/office/powerpoint/2010/main" val="23754238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Vietnamization</a:t>
            </a:r>
            <a:endParaRPr lang="en-US" b="1" dirty="0"/>
          </a:p>
        </p:txBody>
      </p:sp>
      <p:sp>
        <p:nvSpPr>
          <p:cNvPr id="3" name="Content Placeholder 2"/>
          <p:cNvSpPr>
            <a:spLocks noGrp="1"/>
          </p:cNvSpPr>
          <p:nvPr>
            <p:ph idx="1"/>
          </p:nvPr>
        </p:nvSpPr>
        <p:spPr>
          <a:xfrm>
            <a:off x="14438" y="1417638"/>
            <a:ext cx="4648200" cy="5029200"/>
          </a:xfrm>
        </p:spPr>
        <p:txBody>
          <a:bodyPr>
            <a:normAutofit lnSpcReduction="10000"/>
          </a:bodyPr>
          <a:lstStyle/>
          <a:p>
            <a:r>
              <a:rPr lang="en-US" dirty="0" smtClean="0"/>
              <a:t>This policy involved replacing U.S. forces with South Vietnamese forces in order to begin a gradual withdrawal from the war.</a:t>
            </a:r>
          </a:p>
          <a:p>
            <a:r>
              <a:rPr lang="en-US" dirty="0" smtClean="0"/>
              <a:t>The U.S. pulled out of Vietnam in 1973 and North Vietnam took over in 1975.</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24400" y="1676400"/>
            <a:ext cx="4191000" cy="3143250"/>
          </a:xfrm>
          <a:prstGeom prst="rect">
            <a:avLst/>
          </a:prstGeom>
        </p:spPr>
      </p:pic>
    </p:spTree>
    <p:extLst>
      <p:ext uri="{BB962C8B-B14F-4D97-AF65-F5344CB8AC3E}">
        <p14:creationId xmlns:p14="http://schemas.microsoft.com/office/powerpoint/2010/main" val="38432229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EISENHOWER</a:t>
            </a:r>
            <a:endParaRPr lang="en-US" dirty="0"/>
          </a:p>
        </p:txBody>
      </p:sp>
      <p:sp>
        <p:nvSpPr>
          <p:cNvPr id="3" name="Content Placeholder 2"/>
          <p:cNvSpPr>
            <a:spLocks noGrp="1"/>
          </p:cNvSpPr>
          <p:nvPr>
            <p:ph idx="1"/>
          </p:nvPr>
        </p:nvSpPr>
        <p:spPr>
          <a:xfrm>
            <a:off x="152400" y="990600"/>
            <a:ext cx="8763000" cy="2925763"/>
          </a:xfrm>
        </p:spPr>
        <p:txBody>
          <a:bodyPr>
            <a:normAutofit fontScale="85000" lnSpcReduction="10000"/>
          </a:bodyPr>
          <a:lstStyle/>
          <a:p>
            <a:r>
              <a:rPr lang="en-US" dirty="0" smtClean="0"/>
              <a:t>Eisenhower hoped for a warming of relations with Khrushchev and a reduction of the threat of nuclear war.</a:t>
            </a:r>
          </a:p>
          <a:p>
            <a:r>
              <a:rPr lang="en-US" dirty="0" smtClean="0"/>
              <a:t>They met at Geneva and V.P. Nixon met in 1959 with the famous “kitchen debate”.</a:t>
            </a:r>
          </a:p>
          <a:p>
            <a:r>
              <a:rPr lang="en-US" dirty="0" smtClean="0"/>
              <a:t>Plans were made for a summit in Paris but they were foiled by the U2 Spy plane being shot down over the Soviet Union.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62200" y="3657600"/>
            <a:ext cx="4648200" cy="2622062"/>
          </a:xfrm>
          <a:prstGeom prst="rect">
            <a:avLst/>
          </a:prstGeom>
        </p:spPr>
      </p:pic>
    </p:spTree>
    <p:extLst>
      <p:ext uri="{BB962C8B-B14F-4D97-AF65-F5344CB8AC3E}">
        <p14:creationId xmlns:p14="http://schemas.microsoft.com/office/powerpoint/2010/main" val="361001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KENNEDY</a:t>
            </a:r>
            <a:endParaRPr lang="en-US" b="1" dirty="0"/>
          </a:p>
        </p:txBody>
      </p:sp>
      <p:sp>
        <p:nvSpPr>
          <p:cNvPr id="3" name="Content Placeholder 2"/>
          <p:cNvSpPr>
            <a:spLocks noGrp="1"/>
          </p:cNvSpPr>
          <p:nvPr>
            <p:ph idx="1"/>
          </p:nvPr>
        </p:nvSpPr>
        <p:spPr>
          <a:xfrm>
            <a:off x="0" y="1600200"/>
            <a:ext cx="3962400" cy="4953000"/>
          </a:xfrm>
        </p:spPr>
        <p:txBody>
          <a:bodyPr>
            <a:normAutofit lnSpcReduction="10000"/>
          </a:bodyPr>
          <a:lstStyle/>
          <a:p>
            <a:r>
              <a:rPr lang="en-US" dirty="0" smtClean="0"/>
              <a:t>Kennedy made attempts to ease tensions between the Soviet Union and U.S.</a:t>
            </a:r>
          </a:p>
          <a:p>
            <a:r>
              <a:rPr lang="en-US" dirty="0" smtClean="0"/>
              <a:t>A Partial Test Ban Treaty was signed in 1963 which banned certain types of nuclear tests.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89064" y="1905000"/>
            <a:ext cx="4954936" cy="3638550"/>
          </a:xfrm>
          <a:prstGeom prst="rect">
            <a:avLst/>
          </a:prstGeom>
        </p:spPr>
      </p:pic>
    </p:spTree>
    <p:extLst>
      <p:ext uri="{BB962C8B-B14F-4D97-AF65-F5344CB8AC3E}">
        <p14:creationId xmlns:p14="http://schemas.microsoft.com/office/powerpoint/2010/main" val="915068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105" y="-152400"/>
            <a:ext cx="8229600" cy="1143000"/>
          </a:xfrm>
        </p:spPr>
        <p:txBody>
          <a:bodyPr/>
          <a:lstStyle/>
          <a:p>
            <a:r>
              <a:rPr lang="en-US" b="1" dirty="0" smtClean="0"/>
              <a:t>DETENTE</a:t>
            </a:r>
            <a:endParaRPr lang="en-US" b="1" dirty="0"/>
          </a:p>
        </p:txBody>
      </p:sp>
      <p:sp>
        <p:nvSpPr>
          <p:cNvPr id="3" name="Content Placeholder 2"/>
          <p:cNvSpPr>
            <a:spLocks noGrp="1"/>
          </p:cNvSpPr>
          <p:nvPr>
            <p:ph idx="1"/>
          </p:nvPr>
        </p:nvSpPr>
        <p:spPr>
          <a:xfrm>
            <a:off x="457200" y="990600"/>
            <a:ext cx="4724400" cy="5135563"/>
          </a:xfrm>
        </p:spPr>
        <p:txBody>
          <a:bodyPr>
            <a:normAutofit fontScale="85000" lnSpcReduction="10000"/>
          </a:bodyPr>
          <a:lstStyle/>
          <a:p>
            <a:r>
              <a:rPr lang="en-US" dirty="0"/>
              <a:t>The term is most often used in reference to a period of general easing of the geo-political tensions between the Soviet Union and the United States which began in 1969, as a foreign policy of U.S. presidents Richard Nixon and Gerald Ford called </a:t>
            </a:r>
            <a:r>
              <a:rPr lang="en-US" i="1" dirty="0"/>
              <a:t>détente</a:t>
            </a:r>
            <a:r>
              <a:rPr lang="en-US" dirty="0"/>
              <a:t>; a "thawing out" or "un-freezing" at a period roughly in the middle of the Cold War.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50745" y="1143000"/>
            <a:ext cx="3310387" cy="4386263"/>
          </a:xfrm>
          <a:prstGeom prst="rect">
            <a:avLst/>
          </a:prstGeom>
        </p:spPr>
      </p:pic>
    </p:spTree>
    <p:extLst>
      <p:ext uri="{BB962C8B-B14F-4D97-AF65-F5344CB8AC3E}">
        <p14:creationId xmlns:p14="http://schemas.microsoft.com/office/powerpoint/2010/main" val="2209802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DECOLONIZATION, NATIONALISM, AND ALLEGIANCES</a:t>
            </a:r>
            <a:endParaRPr lang="en-US" dirty="0"/>
          </a:p>
        </p:txBody>
      </p:sp>
      <p:sp>
        <p:nvSpPr>
          <p:cNvPr id="3" name="Content Placeholder 2"/>
          <p:cNvSpPr>
            <a:spLocks noGrp="1"/>
          </p:cNvSpPr>
          <p:nvPr>
            <p:ph idx="1"/>
          </p:nvPr>
        </p:nvSpPr>
        <p:spPr>
          <a:xfrm>
            <a:off x="830580" y="1417638"/>
            <a:ext cx="7482840" cy="1477963"/>
          </a:xfrm>
        </p:spPr>
        <p:txBody>
          <a:bodyPr>
            <a:normAutofit fontScale="62500" lnSpcReduction="20000"/>
          </a:bodyPr>
          <a:lstStyle/>
          <a:p>
            <a:r>
              <a:rPr lang="en-US" dirty="0" smtClean="0"/>
              <a:t>In the post WWII period nationalist movements developed in many colonized areas setting off a wave of decolonization efforts</a:t>
            </a:r>
          </a:p>
          <a:p>
            <a:r>
              <a:rPr lang="en-US" dirty="0" smtClean="0"/>
              <a:t>Both the U.S. and Soviet Union will compete to gain the allegiance of these countries from Africa, South America, and Asia.</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844" y="2845871"/>
            <a:ext cx="9144000" cy="3696891"/>
          </a:xfrm>
          <a:prstGeom prst="rect">
            <a:avLst/>
          </a:prstGeom>
        </p:spPr>
      </p:pic>
    </p:spTree>
    <p:extLst>
      <p:ext uri="{BB962C8B-B14F-4D97-AF65-F5344CB8AC3E}">
        <p14:creationId xmlns:p14="http://schemas.microsoft.com/office/powerpoint/2010/main" val="3373836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8600"/>
            <a:ext cx="8229600" cy="1143000"/>
          </a:xfrm>
        </p:spPr>
        <p:txBody>
          <a:bodyPr/>
          <a:lstStyle/>
          <a:p>
            <a:r>
              <a:rPr lang="en-US" dirty="0" smtClean="0"/>
              <a:t>Origins of the Cold War</a:t>
            </a:r>
            <a:endParaRPr lang="en-US" dirty="0"/>
          </a:p>
        </p:txBody>
      </p:sp>
      <p:sp>
        <p:nvSpPr>
          <p:cNvPr id="3" name="Content Placeholder 2"/>
          <p:cNvSpPr>
            <a:spLocks noGrp="1"/>
          </p:cNvSpPr>
          <p:nvPr>
            <p:ph idx="1"/>
          </p:nvPr>
        </p:nvSpPr>
        <p:spPr>
          <a:xfrm>
            <a:off x="290945" y="1905000"/>
            <a:ext cx="8229600" cy="4525963"/>
          </a:xfrm>
        </p:spPr>
        <p:txBody>
          <a:bodyPr>
            <a:normAutofit fontScale="77500" lnSpcReduction="20000"/>
          </a:bodyPr>
          <a:lstStyle/>
          <a:p>
            <a:pPr>
              <a:buNone/>
            </a:pPr>
            <a:r>
              <a:rPr lang="en-US" u="sng" dirty="0"/>
              <a:t>The use of the atomic bomb at the end a World War II sent a strong message to the rest of the world.  </a:t>
            </a:r>
            <a:r>
              <a:rPr lang="en-US" dirty="0"/>
              <a:t>This new weapon would give the United States the title of superpower.</a:t>
            </a:r>
          </a:p>
          <a:p>
            <a:pPr>
              <a:buNone/>
            </a:pPr>
            <a:r>
              <a:rPr lang="en-US" dirty="0"/>
              <a:t> </a:t>
            </a:r>
          </a:p>
          <a:p>
            <a:pPr>
              <a:buNone/>
            </a:pPr>
            <a:r>
              <a:rPr lang="en-US" u="sng" dirty="0"/>
              <a:t>After the war the relationship between the United States and the Soviet Union will become strained</a:t>
            </a:r>
            <a:r>
              <a:rPr lang="en-US" dirty="0"/>
              <a:t>.</a:t>
            </a:r>
          </a:p>
          <a:p>
            <a:pPr>
              <a:buNone/>
            </a:pPr>
            <a:r>
              <a:rPr lang="en-US" dirty="0"/>
              <a:t> </a:t>
            </a:r>
          </a:p>
          <a:p>
            <a:pPr>
              <a:buNone/>
            </a:pPr>
            <a:r>
              <a:rPr lang="en-US" dirty="0"/>
              <a:t>The two countries will compete around the world for</a:t>
            </a:r>
          </a:p>
          <a:p>
            <a:pPr>
              <a:buNone/>
            </a:pPr>
            <a:r>
              <a:rPr lang="en-US" dirty="0"/>
              <a:t>  resources, markets, prestige, and political strength for </a:t>
            </a:r>
          </a:p>
          <a:p>
            <a:pPr>
              <a:buNone/>
            </a:pPr>
            <a:r>
              <a:rPr lang="en-US" dirty="0"/>
              <a:t>  nearly 50 years.</a:t>
            </a:r>
          </a:p>
          <a:p>
            <a:pPr>
              <a:buNone/>
            </a:pPr>
            <a:r>
              <a:rPr lang="en-US" dirty="0"/>
              <a:t> </a:t>
            </a:r>
          </a:p>
          <a:p>
            <a:endParaRPr lang="en-US" dirty="0"/>
          </a:p>
        </p:txBody>
      </p:sp>
      <p:pic>
        <p:nvPicPr>
          <p:cNvPr id="4098" name="Picture 2" descr="http://s3.amazonaws.com/s3.timetoast.com/public/uploads/photos/7988624/cold_wat.jpg?1478272208"/>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8182" t="3937" r="20681"/>
          <a:stretch/>
        </p:blipFill>
        <p:spPr bwMode="auto">
          <a:xfrm>
            <a:off x="343082" y="228600"/>
            <a:ext cx="1953491" cy="1505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014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438"/>
            <a:ext cx="8229600" cy="1143000"/>
          </a:xfrm>
        </p:spPr>
        <p:txBody>
          <a:bodyPr>
            <a:normAutofit/>
          </a:bodyPr>
          <a:lstStyle/>
          <a:p>
            <a:r>
              <a:rPr lang="en-US" b="1" dirty="0" smtClean="0"/>
              <a:t>IRAN AND THE CIA</a:t>
            </a:r>
            <a:endParaRPr lang="en-US" b="1" dirty="0"/>
          </a:p>
        </p:txBody>
      </p:sp>
      <p:sp>
        <p:nvSpPr>
          <p:cNvPr id="3" name="Content Placeholder 2"/>
          <p:cNvSpPr>
            <a:spLocks noGrp="1"/>
          </p:cNvSpPr>
          <p:nvPr>
            <p:ph idx="1"/>
          </p:nvPr>
        </p:nvSpPr>
        <p:spPr>
          <a:xfrm>
            <a:off x="4146082" y="1371600"/>
            <a:ext cx="5029200" cy="4602163"/>
          </a:xfrm>
        </p:spPr>
        <p:txBody>
          <a:bodyPr>
            <a:normAutofit fontScale="92500" lnSpcReduction="10000"/>
          </a:bodyPr>
          <a:lstStyle/>
          <a:p>
            <a:r>
              <a:rPr lang="en-US" dirty="0" smtClean="0"/>
              <a:t>During the Cold War the U.S. was involved in a number of covert operations where they attempted to remove regimes.</a:t>
            </a:r>
          </a:p>
          <a:p>
            <a:r>
              <a:rPr lang="en-US" dirty="0" smtClean="0"/>
              <a:t>In 1953, the U.S. helped to restore power to the Shah in Iran to protect oil interests.</a:t>
            </a:r>
          </a:p>
          <a:p>
            <a:r>
              <a:rPr lang="en-US" dirty="0" smtClean="0"/>
              <a:t>These events came back to haunt the U.S. in 1979.</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128562"/>
            <a:ext cx="3893312" cy="4876800"/>
          </a:xfrm>
          <a:prstGeom prst="rect">
            <a:avLst/>
          </a:prstGeom>
        </p:spPr>
      </p:pic>
    </p:spTree>
    <p:extLst>
      <p:ext uri="{BB962C8B-B14F-4D97-AF65-F5344CB8AC3E}">
        <p14:creationId xmlns:p14="http://schemas.microsoft.com/office/powerpoint/2010/main" val="1591917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2900"/>
            <a:ext cx="8229600" cy="1143000"/>
          </a:xfrm>
        </p:spPr>
        <p:txBody>
          <a:bodyPr/>
          <a:lstStyle/>
          <a:p>
            <a:r>
              <a:rPr lang="en-US" b="1" dirty="0" smtClean="0"/>
              <a:t>LATIN AMERICA</a:t>
            </a:r>
            <a:endParaRPr lang="en-US" b="1" dirty="0"/>
          </a:p>
        </p:txBody>
      </p:sp>
      <p:sp>
        <p:nvSpPr>
          <p:cNvPr id="3" name="Content Placeholder 2"/>
          <p:cNvSpPr>
            <a:spLocks noGrp="1"/>
          </p:cNvSpPr>
          <p:nvPr>
            <p:ph idx="1"/>
          </p:nvPr>
        </p:nvSpPr>
        <p:spPr>
          <a:xfrm>
            <a:off x="152400" y="1600200"/>
            <a:ext cx="4267200" cy="4572000"/>
          </a:xfrm>
        </p:spPr>
        <p:txBody>
          <a:bodyPr/>
          <a:lstStyle/>
          <a:p>
            <a:r>
              <a:rPr lang="en-US" dirty="0" smtClean="0"/>
              <a:t>During the Cold War the U.S. sought to protect countries in Latin America from Communism by re-instating the Monroe Doctrine and trying to keep up with their policy of containment.</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t="22528"/>
          <a:stretch/>
        </p:blipFill>
        <p:spPr>
          <a:xfrm>
            <a:off x="4303298" y="914400"/>
            <a:ext cx="4859150" cy="5646738"/>
          </a:xfrm>
          <a:prstGeom prst="rect">
            <a:avLst/>
          </a:prstGeom>
        </p:spPr>
      </p:pic>
    </p:spTree>
    <p:extLst>
      <p:ext uri="{BB962C8B-B14F-4D97-AF65-F5344CB8AC3E}">
        <p14:creationId xmlns:p14="http://schemas.microsoft.com/office/powerpoint/2010/main" val="30500938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a:t>
            </a:r>
            <a:endParaRPr lang="en-US" dirty="0"/>
          </a:p>
        </p:txBody>
      </p:sp>
      <p:sp>
        <p:nvSpPr>
          <p:cNvPr id="3" name="Content Placeholder 2"/>
          <p:cNvSpPr>
            <a:spLocks noGrp="1"/>
          </p:cNvSpPr>
          <p:nvPr>
            <p:ph idx="1"/>
          </p:nvPr>
        </p:nvSpPr>
        <p:spPr>
          <a:xfrm>
            <a:off x="457200" y="1524000"/>
            <a:ext cx="4419600" cy="4800600"/>
          </a:xfrm>
        </p:spPr>
        <p:txBody>
          <a:bodyPr/>
          <a:lstStyle/>
          <a:p>
            <a:r>
              <a:rPr lang="en-US" dirty="0" smtClean="0"/>
              <a:t>Cuba became a hotspot in 1959 when Fidel Castro took power.</a:t>
            </a:r>
          </a:p>
          <a:p>
            <a:r>
              <a:rPr lang="en-US" dirty="0" smtClean="0"/>
              <a:t>In 1961, the failed attempt at an overthrow of Cast took place with the Bay of Pigs invasion.</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0200" y="1066800"/>
            <a:ext cx="3609975" cy="4776275"/>
          </a:xfrm>
          <a:prstGeom prst="rect">
            <a:avLst/>
          </a:prstGeom>
        </p:spPr>
      </p:pic>
    </p:spTree>
    <p:extLst>
      <p:ext uri="{BB962C8B-B14F-4D97-AF65-F5344CB8AC3E}">
        <p14:creationId xmlns:p14="http://schemas.microsoft.com/office/powerpoint/2010/main" val="40051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MIDDLE EAST</a:t>
            </a:r>
            <a:endParaRPr lang="en-US" dirty="0"/>
          </a:p>
        </p:txBody>
      </p:sp>
      <p:sp>
        <p:nvSpPr>
          <p:cNvPr id="3" name="Content Placeholder 2"/>
          <p:cNvSpPr>
            <a:spLocks noGrp="1"/>
          </p:cNvSpPr>
          <p:nvPr>
            <p:ph idx="1"/>
          </p:nvPr>
        </p:nvSpPr>
        <p:spPr>
          <a:xfrm>
            <a:off x="445971" y="5943600"/>
            <a:ext cx="7924800" cy="746944"/>
          </a:xfrm>
        </p:spPr>
        <p:txBody>
          <a:bodyPr>
            <a:normAutofit fontScale="77500" lnSpcReduction="20000"/>
          </a:bodyPr>
          <a:lstStyle/>
          <a:p>
            <a:r>
              <a:rPr lang="en-US" dirty="0" smtClean="0"/>
              <a:t>The U.S. policy in the Middle East was driven by political ideology and economics because of the trade of oil.</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200" y="1143000"/>
            <a:ext cx="5147366" cy="4449762"/>
          </a:xfrm>
          <a:prstGeom prst="rect">
            <a:avLst/>
          </a:prstGeom>
        </p:spPr>
      </p:pic>
    </p:spTree>
    <p:extLst>
      <p:ext uri="{BB962C8B-B14F-4D97-AF65-F5344CB8AC3E}">
        <p14:creationId xmlns:p14="http://schemas.microsoft.com/office/powerpoint/2010/main" val="7255481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688"/>
            <a:ext cx="8229600" cy="1143000"/>
          </a:xfrm>
        </p:spPr>
        <p:txBody>
          <a:bodyPr/>
          <a:lstStyle/>
          <a:p>
            <a:r>
              <a:rPr lang="en-US" b="1" dirty="0" smtClean="0"/>
              <a:t>THE ENERGY CRISIS</a:t>
            </a:r>
            <a:endParaRPr lang="en-US" b="1" dirty="0"/>
          </a:p>
        </p:txBody>
      </p:sp>
      <p:sp>
        <p:nvSpPr>
          <p:cNvPr id="3" name="Content Placeholder 2"/>
          <p:cNvSpPr>
            <a:spLocks noGrp="1"/>
          </p:cNvSpPr>
          <p:nvPr>
            <p:ph idx="1"/>
          </p:nvPr>
        </p:nvSpPr>
        <p:spPr>
          <a:xfrm>
            <a:off x="0" y="1109312"/>
            <a:ext cx="5867400" cy="5748688"/>
          </a:xfrm>
        </p:spPr>
        <p:txBody>
          <a:bodyPr>
            <a:normAutofit fontScale="77500" lnSpcReduction="20000"/>
          </a:bodyPr>
          <a:lstStyle/>
          <a:p>
            <a:r>
              <a:rPr lang="en-US" dirty="0"/>
              <a:t>The </a:t>
            </a:r>
            <a:r>
              <a:rPr lang="en-US" b="1" dirty="0"/>
              <a:t>1973 oil crisis</a:t>
            </a:r>
            <a:r>
              <a:rPr lang="en-US" dirty="0"/>
              <a:t> began in October 1973 when the members of the Organization of Arab Petroleum Exporting Countries proclaimed an oil embargo. </a:t>
            </a:r>
            <a:endParaRPr lang="en-US" dirty="0" smtClean="0"/>
          </a:p>
          <a:p>
            <a:r>
              <a:rPr lang="en-US" dirty="0" smtClean="0"/>
              <a:t>The </a:t>
            </a:r>
            <a:r>
              <a:rPr lang="en-US" dirty="0"/>
              <a:t>embargo occurred in response to United States' support for Israel during the Yom Kippur War</a:t>
            </a:r>
            <a:r>
              <a:rPr lang="en-US" dirty="0" smtClean="0"/>
              <a:t>. </a:t>
            </a:r>
            <a:r>
              <a:rPr lang="en-US" dirty="0"/>
              <a:t>By the end of the embargo in March 1974</a:t>
            </a:r>
            <a:r>
              <a:rPr lang="en-US" dirty="0" smtClean="0"/>
              <a:t>, </a:t>
            </a:r>
            <a:r>
              <a:rPr lang="en-US" dirty="0"/>
              <a:t>the price of oil had risen from US$3 per barrel to nearly $12 globally; US prices were significantly higher. </a:t>
            </a:r>
            <a:endParaRPr lang="en-US" dirty="0" smtClean="0"/>
          </a:p>
          <a:p>
            <a:r>
              <a:rPr lang="en-US" dirty="0" smtClean="0"/>
              <a:t>The </a:t>
            </a:r>
            <a:r>
              <a:rPr lang="en-US" dirty="0"/>
              <a:t>embargo caused an oil crisis, or "shock", with many short- and long-term effects on global politics and the global economy</a:t>
            </a:r>
            <a:r>
              <a:rPr lang="en-US" dirty="0" smtClean="0"/>
              <a:t>. </a:t>
            </a:r>
            <a:r>
              <a:rPr lang="en-US" dirty="0"/>
              <a:t>It was later called the "first oil shock", followed by the 1979 oil crisis, termed the "second oil shock."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05909" y="1524000"/>
            <a:ext cx="3403600" cy="3403600"/>
          </a:xfrm>
          <a:prstGeom prst="rect">
            <a:avLst/>
          </a:prstGeom>
        </p:spPr>
      </p:pic>
    </p:spTree>
    <p:extLst>
      <p:ext uri="{BB962C8B-B14F-4D97-AF65-F5344CB8AC3E}">
        <p14:creationId xmlns:p14="http://schemas.microsoft.com/office/powerpoint/2010/main" val="22855557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ENERGY POLICY</a:t>
            </a:r>
            <a:endParaRPr lang="en-US" dirty="0"/>
          </a:p>
        </p:txBody>
      </p:sp>
      <p:sp>
        <p:nvSpPr>
          <p:cNvPr id="3" name="Content Placeholder 2"/>
          <p:cNvSpPr>
            <a:spLocks noGrp="1"/>
          </p:cNvSpPr>
          <p:nvPr>
            <p:ph idx="1"/>
          </p:nvPr>
        </p:nvSpPr>
        <p:spPr>
          <a:xfrm>
            <a:off x="457200" y="1417638"/>
            <a:ext cx="6096000" cy="4708525"/>
          </a:xfrm>
        </p:spPr>
        <p:txBody>
          <a:bodyPr>
            <a:normAutofit lnSpcReduction="10000"/>
          </a:bodyPr>
          <a:lstStyle/>
          <a:p>
            <a:r>
              <a:rPr lang="en-US" dirty="0" smtClean="0"/>
              <a:t>In 1977, President Carter created the Department of Energy as a Cabinet level position.</a:t>
            </a:r>
          </a:p>
          <a:p>
            <a:r>
              <a:rPr lang="en-US" dirty="0" smtClean="0"/>
              <a:t>This department encouraged conservation habits like turning down thermostats, turning off lights, and carpooling.</a:t>
            </a:r>
          </a:p>
          <a:p>
            <a:r>
              <a:rPr lang="en-US" dirty="0" smtClean="0"/>
              <a:t>Looking into solar power and alternative energy was encouraged.</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91200" y="3429000"/>
            <a:ext cx="3352800" cy="3317875"/>
          </a:xfrm>
          <a:prstGeom prst="rect">
            <a:avLst/>
          </a:prstGeom>
        </p:spPr>
      </p:pic>
    </p:spTree>
    <p:extLst>
      <p:ext uri="{BB962C8B-B14F-4D97-AF65-F5344CB8AC3E}">
        <p14:creationId xmlns:p14="http://schemas.microsoft.com/office/powerpoint/2010/main" val="40567495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CONTAINMENT/RED SCARE</a:t>
            </a:r>
            <a:endParaRPr lang="en-US" b="1" dirty="0"/>
          </a:p>
        </p:txBody>
      </p:sp>
      <p:sp>
        <p:nvSpPr>
          <p:cNvPr id="3" name="Content Placeholder 2"/>
          <p:cNvSpPr>
            <a:spLocks noGrp="1"/>
          </p:cNvSpPr>
          <p:nvPr>
            <p:ph idx="1"/>
          </p:nvPr>
        </p:nvSpPr>
        <p:spPr>
          <a:xfrm>
            <a:off x="457200" y="1828800"/>
            <a:ext cx="4953000" cy="4297363"/>
          </a:xfrm>
        </p:spPr>
        <p:txBody>
          <a:bodyPr/>
          <a:lstStyle/>
          <a:p>
            <a:r>
              <a:rPr lang="en-US" dirty="0" smtClean="0"/>
              <a:t>Americans began to debate the increasingly aggressive methods of the federal and state governments in terms of identifying and applying sanctions to suspected Communists.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6993" y="1811956"/>
            <a:ext cx="3289807" cy="4239151"/>
          </a:xfrm>
          <a:prstGeom prst="rect">
            <a:avLst/>
          </a:prstGeom>
        </p:spPr>
      </p:pic>
    </p:spTree>
    <p:extLst>
      <p:ext uri="{BB962C8B-B14F-4D97-AF65-F5344CB8AC3E}">
        <p14:creationId xmlns:p14="http://schemas.microsoft.com/office/powerpoint/2010/main" val="4983594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TAFT-HARTLEY ACT</a:t>
            </a:r>
            <a:endParaRPr lang="en-US" b="1"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715000" y="1600200"/>
            <a:ext cx="3276600" cy="4994540"/>
          </a:xfrm>
        </p:spPr>
      </p:pic>
      <p:sp>
        <p:nvSpPr>
          <p:cNvPr id="5" name="TextBox 4"/>
          <p:cNvSpPr txBox="1"/>
          <p:nvPr/>
        </p:nvSpPr>
        <p:spPr>
          <a:xfrm>
            <a:off x="685800" y="1600200"/>
            <a:ext cx="41910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t>This is </a:t>
            </a:r>
            <a:r>
              <a:rPr lang="en-US" sz="2400" dirty="0"/>
              <a:t>a United States federal law that restricts the activities and power of labor unions. </a:t>
            </a:r>
            <a:endParaRPr lang="en-US" sz="2400" dirty="0" smtClean="0"/>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smtClean="0"/>
              <a:t>The </a:t>
            </a:r>
            <a:r>
              <a:rPr lang="en-US" sz="2400" dirty="0"/>
              <a:t>act, still effective, was sponsored by Senator Robert A. Taft and Representative Fred A. Hartley, </a:t>
            </a:r>
            <a:r>
              <a:rPr lang="en-US" sz="2400" dirty="0" smtClean="0"/>
              <a:t>Jr., </a:t>
            </a:r>
            <a:r>
              <a:rPr lang="en-US" sz="2400" dirty="0"/>
              <a:t>and became law by overcoming U.S. President Harry S. Truman's </a:t>
            </a:r>
            <a:r>
              <a:rPr lang="en-US" sz="2400" dirty="0" smtClean="0"/>
              <a:t>veto. </a:t>
            </a:r>
            <a:endParaRPr lang="en-US" sz="2400" dirty="0"/>
          </a:p>
        </p:txBody>
      </p:sp>
    </p:spTree>
    <p:extLst>
      <p:ext uri="{BB962C8B-B14F-4D97-AF65-F5344CB8AC3E}">
        <p14:creationId xmlns:p14="http://schemas.microsoft.com/office/powerpoint/2010/main" val="38748079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636"/>
            <a:ext cx="8229600" cy="1143000"/>
          </a:xfrm>
        </p:spPr>
        <p:txBody>
          <a:bodyPr/>
          <a:lstStyle/>
          <a:p>
            <a:r>
              <a:rPr lang="en-US" dirty="0" smtClean="0"/>
              <a:t>MCCARRAN SECURITY ACT</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1192" y="1600201"/>
            <a:ext cx="2628122" cy="3962400"/>
          </a:xfrm>
        </p:spPr>
      </p:pic>
      <p:sp>
        <p:nvSpPr>
          <p:cNvPr id="5" name="TextBox 4"/>
          <p:cNvSpPr txBox="1"/>
          <p:nvPr/>
        </p:nvSpPr>
        <p:spPr>
          <a:xfrm>
            <a:off x="76200" y="1066800"/>
            <a:ext cx="4953000" cy="5016758"/>
          </a:xfrm>
          <a:prstGeom prst="rect">
            <a:avLst/>
          </a:prstGeom>
          <a:noFill/>
        </p:spPr>
        <p:txBody>
          <a:bodyPr wrap="square" rtlCol="0">
            <a:spAutoFit/>
          </a:bodyPr>
          <a:lstStyle/>
          <a:p>
            <a:pPr marL="342900" indent="-342900">
              <a:buFont typeface="Arial" panose="020B0604020202020204" pitchFamily="34" charset="0"/>
              <a:buChar char="•"/>
            </a:pPr>
            <a:r>
              <a:rPr lang="en-US" sz="2000" dirty="0"/>
              <a:t>The </a:t>
            </a:r>
            <a:r>
              <a:rPr lang="en-US" sz="2000" b="1" dirty="0"/>
              <a:t>Immigration and Nationality Act of </a:t>
            </a:r>
            <a:r>
              <a:rPr lang="en-US" sz="2000" b="1" dirty="0" smtClean="0"/>
              <a:t>1952</a:t>
            </a:r>
            <a:r>
              <a:rPr lang="en-US" sz="2000" dirty="0" smtClean="0"/>
              <a:t>, </a:t>
            </a:r>
            <a:r>
              <a:rPr lang="en-US" sz="2000" dirty="0"/>
              <a:t>also known as the </a:t>
            </a:r>
            <a:r>
              <a:rPr lang="en-US" sz="2000" b="1" dirty="0"/>
              <a:t>McCarran–Walter Act</a:t>
            </a:r>
            <a:r>
              <a:rPr lang="en-US" sz="2000" dirty="0"/>
              <a:t>, restricted immigration into the U.S. and is codified </a:t>
            </a:r>
            <a:r>
              <a:rPr lang="en-US" sz="2000" dirty="0" smtClean="0"/>
              <a:t>under. </a:t>
            </a:r>
          </a:p>
          <a:p>
            <a:pPr marL="342900" indent="-342900">
              <a:buFont typeface="Arial" panose="020B0604020202020204" pitchFamily="34" charset="0"/>
              <a:buChar char="•"/>
            </a:pPr>
            <a:r>
              <a:rPr lang="en-US" sz="2000" dirty="0" smtClean="0"/>
              <a:t>The </a:t>
            </a:r>
            <a:r>
              <a:rPr lang="en-US" sz="2000" dirty="0"/>
              <a:t>Act governs primarily immigration to and citizenship in the United States. </a:t>
            </a:r>
            <a:endParaRPr lang="en-US" sz="2000" dirty="0" smtClean="0"/>
          </a:p>
          <a:p>
            <a:pPr marL="342900" indent="-342900">
              <a:buFont typeface="Arial" panose="020B0604020202020204" pitchFamily="34" charset="0"/>
              <a:buChar char="•"/>
            </a:pPr>
            <a:r>
              <a:rPr lang="en-US" sz="2000" dirty="0"/>
              <a:t>The Act abolished racial restrictions found in United States immigration and naturalization statutes going back to the Naturalization Act of 1790. The 1952 Act retained a quota system for nationalities and regions. Eventually, the Act established a preference system which determined which ethnic groups were desirable immigrants and placed great importance on labor qualifications.</a:t>
            </a:r>
            <a:endParaRPr lang="en-US" sz="2000" dirty="0" smtClean="0"/>
          </a:p>
        </p:txBody>
      </p:sp>
    </p:spTree>
    <p:extLst>
      <p:ext uri="{BB962C8B-B14F-4D97-AF65-F5344CB8AC3E}">
        <p14:creationId xmlns:p14="http://schemas.microsoft.com/office/powerpoint/2010/main" val="29877066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1143000"/>
          </a:xfrm>
        </p:spPr>
        <p:txBody>
          <a:bodyPr/>
          <a:lstStyle/>
          <a:p>
            <a:r>
              <a:rPr lang="en-US" dirty="0" smtClean="0"/>
              <a:t>JOSESPH MCCARTHY</a:t>
            </a:r>
            <a:endParaRPr lang="en-US" dirty="0"/>
          </a:p>
        </p:txBody>
      </p:sp>
      <p:sp>
        <p:nvSpPr>
          <p:cNvPr id="3" name="Content Placeholder 2"/>
          <p:cNvSpPr>
            <a:spLocks noGrp="1"/>
          </p:cNvSpPr>
          <p:nvPr>
            <p:ph idx="1"/>
          </p:nvPr>
        </p:nvSpPr>
        <p:spPr>
          <a:xfrm>
            <a:off x="457200" y="1524000"/>
            <a:ext cx="6019800" cy="4953000"/>
          </a:xfrm>
        </p:spPr>
        <p:txBody>
          <a:bodyPr>
            <a:normAutofit fontScale="85000" lnSpcReduction="20000"/>
          </a:bodyPr>
          <a:lstStyle/>
          <a:p>
            <a:r>
              <a:rPr lang="en-US" dirty="0"/>
              <a:t>McCarthy became the most visible public face of a period in which Cold War tensions fueled fears of widespread Communist subversion</a:t>
            </a:r>
            <a:r>
              <a:rPr lang="en-US" dirty="0" smtClean="0"/>
              <a:t>. </a:t>
            </a:r>
          </a:p>
          <a:p>
            <a:r>
              <a:rPr lang="en-US" dirty="0" smtClean="0"/>
              <a:t>He </a:t>
            </a:r>
            <a:r>
              <a:rPr lang="en-US" dirty="0"/>
              <a:t>was noted for alleging large numbers of Communists and Soviet spies and sympathizers inside the federal government and elsewhere. Ultimately, the controversy he generated led him to be censured by the U.S. Senate. </a:t>
            </a:r>
            <a:endParaRPr lang="en-US" dirty="0" smtClean="0"/>
          </a:p>
          <a:p>
            <a:r>
              <a:rPr lang="en-US" dirty="0" smtClean="0"/>
              <a:t>The </a:t>
            </a:r>
            <a:r>
              <a:rPr lang="en-US" dirty="0"/>
              <a:t>term "McCarthyism", coined in 1950 in reference to McCarthy's practices</a:t>
            </a:r>
          </a:p>
        </p:txBody>
      </p:sp>
      <p:pic>
        <p:nvPicPr>
          <p:cNvPr id="18434" name="Picture 2" descr="Image result for mccarthy"/>
          <p:cNvPicPr>
            <a:picLocks noChangeAspect="1" noChangeArrowheads="1"/>
          </p:cNvPicPr>
          <p:nvPr/>
        </p:nvPicPr>
        <p:blipFill>
          <a:blip r:embed="rId2" cstate="print"/>
          <a:srcRect/>
          <a:stretch>
            <a:fillRect/>
          </a:stretch>
        </p:blipFill>
        <p:spPr bwMode="auto">
          <a:xfrm>
            <a:off x="6096000" y="152400"/>
            <a:ext cx="3048000" cy="2321561"/>
          </a:xfrm>
          <a:prstGeom prst="rect">
            <a:avLst/>
          </a:prstGeom>
          <a:noFill/>
        </p:spPr>
      </p:pic>
    </p:spTree>
    <p:extLst>
      <p:ext uri="{BB962C8B-B14F-4D97-AF65-F5344CB8AC3E}">
        <p14:creationId xmlns:p14="http://schemas.microsoft.com/office/powerpoint/2010/main" val="385662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Truman Doctrine</a:t>
            </a:r>
            <a:endParaRPr lang="en-US" dirty="0"/>
          </a:p>
        </p:txBody>
      </p:sp>
      <p:sp>
        <p:nvSpPr>
          <p:cNvPr id="3" name="Content Placeholder 2"/>
          <p:cNvSpPr>
            <a:spLocks noGrp="1"/>
          </p:cNvSpPr>
          <p:nvPr>
            <p:ph idx="1"/>
          </p:nvPr>
        </p:nvSpPr>
        <p:spPr>
          <a:xfrm>
            <a:off x="457200" y="1600200"/>
            <a:ext cx="5105400" cy="4525963"/>
          </a:xfrm>
        </p:spPr>
        <p:txBody>
          <a:bodyPr>
            <a:normAutofit fontScale="92500" lnSpcReduction="20000"/>
          </a:bodyPr>
          <a:lstStyle/>
          <a:p>
            <a:pPr lvl="0"/>
            <a:r>
              <a:rPr lang="en-US" u="sng" dirty="0">
                <a:cs typeface="Arial" pitchFamily="34" charset="0"/>
              </a:rPr>
              <a:t>The U. S. should support free peoples throughout the world who were resisting takeovers by armed minorities or outside pressures…</a:t>
            </a:r>
          </a:p>
          <a:p>
            <a:pPr lvl="0">
              <a:buNone/>
            </a:pPr>
            <a:endParaRPr lang="en-US" u="sng" dirty="0">
              <a:cs typeface="Arial" pitchFamily="34" charset="0"/>
            </a:endParaRPr>
          </a:p>
          <a:p>
            <a:pPr lvl="0"/>
            <a:r>
              <a:rPr lang="en-US" dirty="0">
                <a:cs typeface="Arial" pitchFamily="34" charset="0"/>
              </a:rPr>
              <a:t>“We must assist free peoples to work out their own destinies in their own way.”- Truman</a:t>
            </a:r>
          </a:p>
          <a:p>
            <a:endParaRPr lang="en-US" dirty="0"/>
          </a:p>
        </p:txBody>
      </p:sp>
      <p:pic>
        <p:nvPicPr>
          <p:cNvPr id="3074" name="Picture 2" descr="http://www.trumanlibrary.org/photographs/59-1252-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38039" y="1981200"/>
            <a:ext cx="3305961" cy="26073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80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HOLLYWOOD</a:t>
            </a:r>
            <a:endParaRPr lang="en-US" b="1" dirty="0"/>
          </a:p>
        </p:txBody>
      </p:sp>
      <p:sp>
        <p:nvSpPr>
          <p:cNvPr id="3" name="Content Placeholder 2"/>
          <p:cNvSpPr>
            <a:spLocks noGrp="1"/>
          </p:cNvSpPr>
          <p:nvPr>
            <p:ph idx="1"/>
          </p:nvPr>
        </p:nvSpPr>
        <p:spPr>
          <a:xfrm>
            <a:off x="0" y="1295400"/>
            <a:ext cx="6248400" cy="4830763"/>
          </a:xfrm>
        </p:spPr>
        <p:txBody>
          <a:bodyPr>
            <a:normAutofit fontScale="92500"/>
          </a:bodyPr>
          <a:lstStyle/>
          <a:p>
            <a:r>
              <a:rPr lang="en-US" dirty="0"/>
              <a:t>The </a:t>
            </a:r>
            <a:r>
              <a:rPr lang="en-US" b="1" dirty="0"/>
              <a:t>Hollywood blacklist</a:t>
            </a:r>
            <a:r>
              <a:rPr lang="en-US" dirty="0"/>
              <a:t>—as the broader </a:t>
            </a:r>
            <a:r>
              <a:rPr lang="en-US" b="1" dirty="0"/>
              <a:t>entertainment industry blacklist</a:t>
            </a:r>
            <a:r>
              <a:rPr lang="en-US" dirty="0"/>
              <a:t> is generally known—was the practice of denying employment to screenwriters, actors, directors, musicians, and other American entertainment professionals during the mid-20th century because they were accused of having Communist ties or sympathies</a:t>
            </a:r>
          </a:p>
        </p:txBody>
      </p:sp>
      <p:pic>
        <p:nvPicPr>
          <p:cNvPr id="17410" name="Picture 2" descr="Image result for hollywood ten"/>
          <p:cNvPicPr>
            <a:picLocks noChangeAspect="1" noChangeArrowheads="1"/>
          </p:cNvPicPr>
          <p:nvPr/>
        </p:nvPicPr>
        <p:blipFill>
          <a:blip r:embed="rId2" cstate="print"/>
          <a:srcRect/>
          <a:stretch>
            <a:fillRect/>
          </a:stretch>
        </p:blipFill>
        <p:spPr bwMode="auto">
          <a:xfrm>
            <a:off x="6096000" y="1447800"/>
            <a:ext cx="3048000" cy="4429126"/>
          </a:xfrm>
          <a:prstGeom prst="rect">
            <a:avLst/>
          </a:prstGeom>
          <a:noFill/>
        </p:spPr>
      </p:pic>
    </p:spTree>
    <p:extLst>
      <p:ext uri="{BB962C8B-B14F-4D97-AF65-F5344CB8AC3E}">
        <p14:creationId xmlns:p14="http://schemas.microsoft.com/office/powerpoint/2010/main" val="41494407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WAR</a:t>
            </a:r>
            <a:endParaRPr lang="en-US" dirty="0"/>
          </a:p>
        </p:txBody>
      </p:sp>
      <p:sp>
        <p:nvSpPr>
          <p:cNvPr id="3" name="Content Placeholder 2"/>
          <p:cNvSpPr>
            <a:spLocks noGrp="1"/>
          </p:cNvSpPr>
          <p:nvPr>
            <p:ph idx="1"/>
          </p:nvPr>
        </p:nvSpPr>
        <p:spPr>
          <a:xfrm>
            <a:off x="457200" y="1524000"/>
            <a:ext cx="5486400" cy="4602163"/>
          </a:xfrm>
        </p:spPr>
        <p:txBody>
          <a:bodyPr/>
          <a:lstStyle/>
          <a:p>
            <a:r>
              <a:rPr lang="en-US" dirty="0" smtClean="0"/>
              <a:t>Both the U.S. and Soviet Union invested large sums of money in the building of weapons.</a:t>
            </a:r>
          </a:p>
          <a:p>
            <a:r>
              <a:rPr lang="en-US" dirty="0" smtClean="0"/>
              <a:t>The arms race resulted in a never ending threat of nuclear war.</a:t>
            </a:r>
            <a:endParaRPr lang="en-US" dirty="0"/>
          </a:p>
        </p:txBody>
      </p:sp>
    </p:spTree>
    <p:extLst>
      <p:ext uri="{BB962C8B-B14F-4D97-AF65-F5344CB8AC3E}">
        <p14:creationId xmlns:p14="http://schemas.microsoft.com/office/powerpoint/2010/main" val="4024609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Duck and Cover</a:t>
            </a:r>
            <a:endParaRPr lang="en-US" b="1" dirty="0"/>
          </a:p>
        </p:txBody>
      </p:sp>
      <p:sp>
        <p:nvSpPr>
          <p:cNvPr id="3" name="Content Placeholder 2"/>
          <p:cNvSpPr>
            <a:spLocks noGrp="1"/>
          </p:cNvSpPr>
          <p:nvPr>
            <p:ph idx="1"/>
          </p:nvPr>
        </p:nvSpPr>
        <p:spPr>
          <a:xfrm>
            <a:off x="0" y="1371600"/>
            <a:ext cx="5257800" cy="4754563"/>
          </a:xfrm>
        </p:spPr>
        <p:txBody>
          <a:bodyPr>
            <a:normAutofit fontScale="92500"/>
          </a:bodyPr>
          <a:lstStyle/>
          <a:p>
            <a:r>
              <a:rPr lang="en-US" dirty="0"/>
              <a:t>"</a:t>
            </a:r>
            <a:r>
              <a:rPr lang="en-US" b="1" dirty="0"/>
              <a:t>Duck and cover</a:t>
            </a:r>
            <a:r>
              <a:rPr lang="en-US" dirty="0"/>
              <a:t>" is a method of personal protection against the effects of a nuclear explosion. Ducking and covering is useful at conferring a degree of protection to personnel situated outside the radius of the nuclear fireball but still within sufficient range of the nuclear </a:t>
            </a:r>
            <a:r>
              <a:rPr lang="en-US" dirty="0" smtClean="0"/>
              <a:t>explosion. </a:t>
            </a:r>
            <a:endParaRPr lang="en-US" dirty="0"/>
          </a:p>
        </p:txBody>
      </p:sp>
      <p:pic>
        <p:nvPicPr>
          <p:cNvPr id="15362" name="Picture 2" descr="Image result for duck and cover"/>
          <p:cNvPicPr>
            <a:picLocks noChangeAspect="1" noChangeArrowheads="1"/>
          </p:cNvPicPr>
          <p:nvPr/>
        </p:nvPicPr>
        <p:blipFill>
          <a:blip r:embed="rId2" cstate="print"/>
          <a:srcRect/>
          <a:stretch>
            <a:fillRect/>
          </a:stretch>
        </p:blipFill>
        <p:spPr bwMode="auto">
          <a:xfrm>
            <a:off x="5638800" y="4038600"/>
            <a:ext cx="3276600" cy="2443798"/>
          </a:xfrm>
          <a:prstGeom prst="rect">
            <a:avLst/>
          </a:prstGeom>
          <a:noFill/>
        </p:spPr>
      </p:pic>
      <p:pic>
        <p:nvPicPr>
          <p:cNvPr id="15364" name="Picture 4" descr="Image result for duck and cover"/>
          <p:cNvPicPr>
            <a:picLocks noChangeAspect="1" noChangeArrowheads="1"/>
          </p:cNvPicPr>
          <p:nvPr/>
        </p:nvPicPr>
        <p:blipFill>
          <a:blip r:embed="rId3" cstate="print"/>
          <a:srcRect/>
          <a:stretch>
            <a:fillRect/>
          </a:stretch>
        </p:blipFill>
        <p:spPr bwMode="auto">
          <a:xfrm>
            <a:off x="5410200" y="1676400"/>
            <a:ext cx="3457575" cy="1704976"/>
          </a:xfrm>
          <a:prstGeom prst="rect">
            <a:avLst/>
          </a:prstGeom>
          <a:noFill/>
        </p:spPr>
      </p:pic>
    </p:spTree>
    <p:extLst>
      <p:ext uri="{BB962C8B-B14F-4D97-AF65-F5344CB8AC3E}">
        <p14:creationId xmlns:p14="http://schemas.microsoft.com/office/powerpoint/2010/main" val="2979317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err="1" smtClean="0"/>
              <a:t>Rosenbergs</a:t>
            </a:r>
            <a:endParaRPr lang="en-US" b="1" dirty="0"/>
          </a:p>
        </p:txBody>
      </p:sp>
      <p:sp>
        <p:nvSpPr>
          <p:cNvPr id="3" name="Content Placeholder 2"/>
          <p:cNvSpPr>
            <a:spLocks noGrp="1"/>
          </p:cNvSpPr>
          <p:nvPr>
            <p:ph idx="1"/>
          </p:nvPr>
        </p:nvSpPr>
        <p:spPr>
          <a:xfrm>
            <a:off x="0" y="1219200"/>
            <a:ext cx="5334000" cy="5287963"/>
          </a:xfrm>
        </p:spPr>
        <p:txBody>
          <a:bodyPr>
            <a:normAutofit fontScale="85000" lnSpcReduction="20000"/>
          </a:bodyPr>
          <a:lstStyle/>
          <a:p>
            <a:r>
              <a:rPr lang="en-US" b="1" dirty="0" smtClean="0"/>
              <a:t>Julius</a:t>
            </a:r>
            <a:r>
              <a:rPr lang="en-US" dirty="0" smtClean="0"/>
              <a:t> </a:t>
            </a:r>
            <a:r>
              <a:rPr lang="en-US" dirty="0"/>
              <a:t>and </a:t>
            </a:r>
            <a:r>
              <a:rPr lang="en-US" b="1" dirty="0"/>
              <a:t>Ethel Rosenberg</a:t>
            </a:r>
            <a:r>
              <a:rPr lang="en-US" dirty="0"/>
              <a:t> were United States citizens who were executed for conspiracy to commit espionage for the Soviet Union. </a:t>
            </a:r>
            <a:endParaRPr lang="en-US" dirty="0" smtClean="0"/>
          </a:p>
          <a:p>
            <a:r>
              <a:rPr lang="en-US" dirty="0" smtClean="0"/>
              <a:t>They </a:t>
            </a:r>
            <a:r>
              <a:rPr lang="en-US" dirty="0"/>
              <a:t>were instrumental in the transmission of information about top-secret military technology and prototypes of mechanisms related to the atomic bomb, which were of value to the Soviet nuclear weapons program and also provided top-secret radar, sonar, and jet propulsion engines to the Soviet Union</a:t>
            </a:r>
            <a:r>
              <a:rPr lang="en-US" dirty="0" smtClean="0"/>
              <a:t>.</a:t>
            </a:r>
            <a:endParaRPr lang="en-US" dirty="0"/>
          </a:p>
        </p:txBody>
      </p:sp>
      <p:pic>
        <p:nvPicPr>
          <p:cNvPr id="14338" name="Picture 2" descr="Image result for rosenbergs"/>
          <p:cNvPicPr>
            <a:picLocks noChangeAspect="1" noChangeArrowheads="1"/>
          </p:cNvPicPr>
          <p:nvPr/>
        </p:nvPicPr>
        <p:blipFill>
          <a:blip r:embed="rId2" cstate="print"/>
          <a:srcRect/>
          <a:stretch>
            <a:fillRect/>
          </a:stretch>
        </p:blipFill>
        <p:spPr bwMode="auto">
          <a:xfrm>
            <a:off x="5486400" y="1295400"/>
            <a:ext cx="3436620" cy="3124200"/>
          </a:xfrm>
          <a:prstGeom prst="rect">
            <a:avLst/>
          </a:prstGeom>
          <a:noFill/>
        </p:spPr>
      </p:pic>
    </p:spTree>
    <p:extLst>
      <p:ext uri="{BB962C8B-B14F-4D97-AF65-F5344CB8AC3E}">
        <p14:creationId xmlns:p14="http://schemas.microsoft.com/office/powerpoint/2010/main" val="25305579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838200"/>
            <a:ext cx="8229600" cy="1143000"/>
          </a:xfrm>
        </p:spPr>
        <p:txBody>
          <a:bodyPr/>
          <a:lstStyle/>
          <a:p>
            <a:r>
              <a:rPr lang="en-US" b="1" dirty="0" smtClean="0"/>
              <a:t>The Smith Act</a:t>
            </a:r>
            <a:endParaRPr lang="en-US" b="1" dirty="0"/>
          </a:p>
        </p:txBody>
      </p:sp>
      <p:sp>
        <p:nvSpPr>
          <p:cNvPr id="3" name="Content Placeholder 2"/>
          <p:cNvSpPr>
            <a:spLocks noGrp="1"/>
          </p:cNvSpPr>
          <p:nvPr>
            <p:ph idx="1"/>
          </p:nvPr>
        </p:nvSpPr>
        <p:spPr>
          <a:xfrm>
            <a:off x="304800" y="2895600"/>
            <a:ext cx="8305800" cy="3687763"/>
          </a:xfrm>
        </p:spPr>
        <p:txBody>
          <a:bodyPr>
            <a:normAutofit fontScale="70000" lnSpcReduction="20000"/>
          </a:bodyPr>
          <a:lstStyle/>
          <a:p>
            <a:r>
              <a:rPr lang="en-US" dirty="0"/>
              <a:t>The </a:t>
            </a:r>
            <a:r>
              <a:rPr lang="en-US" b="1" dirty="0"/>
              <a:t>Alien Registration Act of 1940</a:t>
            </a:r>
            <a:r>
              <a:rPr lang="en-US" dirty="0"/>
              <a:t> (</a:t>
            </a:r>
            <a:r>
              <a:rPr lang="en-US" b="1" dirty="0"/>
              <a:t>Smith Act</a:t>
            </a:r>
            <a:r>
              <a:rPr lang="en-US" dirty="0"/>
              <a:t>), 76th United States Congress, </a:t>
            </a:r>
            <a:r>
              <a:rPr lang="en-US" dirty="0" smtClean="0"/>
              <a:t> </a:t>
            </a:r>
            <a:r>
              <a:rPr lang="en-US" dirty="0"/>
              <a:t>enacted June 29, 1940, that set criminal penalties for advocating the overthrow of the U.S. government and required all non-citizen adult residents to register with the government.</a:t>
            </a:r>
          </a:p>
          <a:p>
            <a:r>
              <a:rPr lang="en-US" dirty="0"/>
              <a:t>Approximately 215 people were indicted under the legislation, including alleged communists, anarchists, and fascists. </a:t>
            </a:r>
            <a:endParaRPr lang="en-US" dirty="0" smtClean="0"/>
          </a:p>
          <a:p>
            <a:r>
              <a:rPr lang="en-US" dirty="0" smtClean="0"/>
              <a:t>Prosecutions </a:t>
            </a:r>
            <a:r>
              <a:rPr lang="en-US" dirty="0"/>
              <a:t>under the Smith Act continued until a series of United States Supreme Court decisions in </a:t>
            </a:r>
            <a:r>
              <a:rPr lang="en-US" dirty="0" smtClean="0"/>
              <a:t>1957</a:t>
            </a:r>
            <a:r>
              <a:rPr lang="en-US" baseline="30000" dirty="0" smtClean="0"/>
              <a:t> </a:t>
            </a:r>
            <a:r>
              <a:rPr lang="en-US" dirty="0" smtClean="0"/>
              <a:t> reversed </a:t>
            </a:r>
            <a:r>
              <a:rPr lang="en-US" dirty="0"/>
              <a:t>a number of convictions under the Act as unconstitutional. The statute has been amended several times.</a:t>
            </a:r>
          </a:p>
          <a:p>
            <a:endParaRPr lang="en-US" dirty="0"/>
          </a:p>
        </p:txBody>
      </p:sp>
      <p:pic>
        <p:nvPicPr>
          <p:cNvPr id="13314" name="Picture 2" descr="Image result for smith act"/>
          <p:cNvPicPr>
            <a:picLocks noChangeAspect="1" noChangeArrowheads="1"/>
          </p:cNvPicPr>
          <p:nvPr/>
        </p:nvPicPr>
        <p:blipFill>
          <a:blip r:embed="rId2" cstate="print"/>
          <a:srcRect/>
          <a:stretch>
            <a:fillRect/>
          </a:stretch>
        </p:blipFill>
        <p:spPr bwMode="auto">
          <a:xfrm>
            <a:off x="4267200" y="152400"/>
            <a:ext cx="3810000" cy="2590800"/>
          </a:xfrm>
          <a:prstGeom prst="rect">
            <a:avLst/>
          </a:prstGeom>
          <a:noFill/>
        </p:spPr>
      </p:pic>
    </p:spTree>
    <p:extLst>
      <p:ext uri="{BB962C8B-B14F-4D97-AF65-F5344CB8AC3E}">
        <p14:creationId xmlns:p14="http://schemas.microsoft.com/office/powerpoint/2010/main" val="32702049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Fall of McCarthyism</a:t>
            </a:r>
            <a:endParaRPr lang="en-US" b="1" dirty="0"/>
          </a:p>
        </p:txBody>
      </p:sp>
      <p:sp>
        <p:nvSpPr>
          <p:cNvPr id="3" name="Content Placeholder 2"/>
          <p:cNvSpPr>
            <a:spLocks noGrp="1"/>
          </p:cNvSpPr>
          <p:nvPr>
            <p:ph idx="1"/>
          </p:nvPr>
        </p:nvSpPr>
        <p:spPr>
          <a:xfrm>
            <a:off x="0" y="1143000"/>
            <a:ext cx="5486400" cy="5410200"/>
          </a:xfrm>
        </p:spPr>
        <p:txBody>
          <a:bodyPr>
            <a:normAutofit fontScale="92500" lnSpcReduction="20000"/>
          </a:bodyPr>
          <a:lstStyle/>
          <a:p>
            <a:r>
              <a:rPr lang="en-US" b="1" dirty="0"/>
              <a:t>McCarthyism</a:t>
            </a:r>
            <a:r>
              <a:rPr lang="en-US" dirty="0"/>
              <a:t> is the practice of making accusations of subversion or treason without proper regard for evidence</a:t>
            </a:r>
            <a:r>
              <a:rPr lang="en-US" dirty="0" smtClean="0"/>
              <a:t>. </a:t>
            </a:r>
          </a:p>
          <a:p>
            <a:r>
              <a:rPr lang="en-US" dirty="0"/>
              <a:t>In the mid- and late 1950s, the attitudes and institutions of McCarthyism slowly weakened. Changing public sentiments heavily contributed to the decline of McCarthyism. </a:t>
            </a:r>
            <a:endParaRPr lang="en-US" dirty="0" smtClean="0"/>
          </a:p>
          <a:p>
            <a:r>
              <a:rPr lang="en-US" dirty="0" smtClean="0"/>
              <a:t>Its </a:t>
            </a:r>
            <a:r>
              <a:rPr lang="en-US" dirty="0"/>
              <a:t>decline may also be charted through a series of court decisions.</a:t>
            </a:r>
          </a:p>
        </p:txBody>
      </p:sp>
      <p:pic>
        <p:nvPicPr>
          <p:cNvPr id="12290" name="Picture 2" descr="Image result for fall of mccarthyism"/>
          <p:cNvPicPr>
            <a:picLocks noChangeAspect="1" noChangeArrowheads="1"/>
          </p:cNvPicPr>
          <p:nvPr/>
        </p:nvPicPr>
        <p:blipFill>
          <a:blip r:embed="rId2" cstate="print"/>
          <a:srcRect/>
          <a:stretch>
            <a:fillRect/>
          </a:stretch>
        </p:blipFill>
        <p:spPr bwMode="auto">
          <a:xfrm>
            <a:off x="5419357" y="2133600"/>
            <a:ext cx="3724643" cy="2946251"/>
          </a:xfrm>
          <a:prstGeom prst="rect">
            <a:avLst/>
          </a:prstGeom>
          <a:noFill/>
        </p:spPr>
      </p:pic>
    </p:spTree>
    <p:extLst>
      <p:ext uri="{BB962C8B-B14F-4D97-AF65-F5344CB8AC3E}">
        <p14:creationId xmlns:p14="http://schemas.microsoft.com/office/powerpoint/2010/main" val="11076551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b="1" dirty="0" smtClean="0"/>
              <a:t>Vietnam</a:t>
            </a:r>
            <a:endParaRPr lang="en-US" b="1" dirty="0"/>
          </a:p>
        </p:txBody>
      </p:sp>
      <p:sp>
        <p:nvSpPr>
          <p:cNvPr id="3" name="Content Placeholder 2"/>
          <p:cNvSpPr>
            <a:spLocks noGrp="1"/>
          </p:cNvSpPr>
          <p:nvPr>
            <p:ph idx="1"/>
          </p:nvPr>
        </p:nvSpPr>
        <p:spPr>
          <a:xfrm>
            <a:off x="457200" y="914400"/>
            <a:ext cx="8686800" cy="3763963"/>
          </a:xfrm>
        </p:spPr>
        <p:txBody>
          <a:bodyPr>
            <a:normAutofit lnSpcReduction="10000"/>
          </a:bodyPr>
          <a:lstStyle/>
          <a:p>
            <a:r>
              <a:rPr lang="en-US" dirty="0" smtClean="0"/>
              <a:t>During the 1950’s the U.S. sent advisors to Vietnam to keep an eye on the weakening democracy in the South.</a:t>
            </a:r>
          </a:p>
          <a:p>
            <a:r>
              <a:rPr lang="en-US" dirty="0" smtClean="0"/>
              <a:t>By 1964 we were sending combat troops and becoming involved in a quagmire.</a:t>
            </a:r>
          </a:p>
          <a:p>
            <a:endParaRPr lang="en-US" dirty="0"/>
          </a:p>
          <a:p>
            <a:r>
              <a:rPr lang="en-US" dirty="0" smtClean="0"/>
              <a:t>Quagmire:  unwinnable war.</a:t>
            </a:r>
            <a:endParaRPr lang="en-US" dirty="0"/>
          </a:p>
        </p:txBody>
      </p:sp>
      <p:pic>
        <p:nvPicPr>
          <p:cNvPr id="3074" name="Picture 2" descr="https://www.mtholyoke.edu/%7Ebrot20s/classweb/worldpolitics/images/p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4389908"/>
            <a:ext cx="3810000" cy="2468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94719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Draft</a:t>
            </a:r>
            <a:endParaRPr lang="en-US" b="1" dirty="0"/>
          </a:p>
        </p:txBody>
      </p:sp>
      <p:sp>
        <p:nvSpPr>
          <p:cNvPr id="3" name="Content Placeholder 2"/>
          <p:cNvSpPr>
            <a:spLocks noGrp="1"/>
          </p:cNvSpPr>
          <p:nvPr>
            <p:ph idx="1"/>
          </p:nvPr>
        </p:nvSpPr>
        <p:spPr>
          <a:xfrm>
            <a:off x="457200" y="1524000"/>
            <a:ext cx="4267200" cy="4953000"/>
          </a:xfrm>
        </p:spPr>
        <p:txBody>
          <a:bodyPr/>
          <a:lstStyle/>
          <a:p>
            <a:r>
              <a:rPr lang="en-US" dirty="0" smtClean="0"/>
              <a:t>In 1964 the Selective Service started to draft young men to serve in the armed forces.</a:t>
            </a:r>
          </a:p>
          <a:p>
            <a:r>
              <a:rPr lang="en-US" dirty="0" smtClean="0"/>
              <a:t>The draft resulted in many people participating in the anti-war movement.</a:t>
            </a:r>
            <a:endParaRPr lang="en-US" dirty="0"/>
          </a:p>
        </p:txBody>
      </p:sp>
      <p:pic>
        <p:nvPicPr>
          <p:cNvPr id="2050" name="Picture 2" descr="http://barkeryear10vietnam.pbworks.com/f/1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2133600"/>
            <a:ext cx="4398818" cy="302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089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dirty="0" smtClean="0"/>
              <a:t>Living Room War</a:t>
            </a:r>
            <a:endParaRPr lang="en-US" b="1" dirty="0"/>
          </a:p>
        </p:txBody>
      </p:sp>
      <p:sp>
        <p:nvSpPr>
          <p:cNvPr id="3" name="Content Placeholder 2"/>
          <p:cNvSpPr>
            <a:spLocks noGrp="1"/>
          </p:cNvSpPr>
          <p:nvPr>
            <p:ph idx="1"/>
          </p:nvPr>
        </p:nvSpPr>
        <p:spPr>
          <a:xfrm>
            <a:off x="457200" y="1600200"/>
            <a:ext cx="4800600" cy="4525963"/>
          </a:xfrm>
        </p:spPr>
        <p:txBody>
          <a:bodyPr>
            <a:normAutofit fontScale="92500" lnSpcReduction="20000"/>
          </a:bodyPr>
          <a:lstStyle/>
          <a:p>
            <a:r>
              <a:rPr lang="en-US" dirty="0" smtClean="0"/>
              <a:t>This was the first war in which the vast majority of Americans owned a television.</a:t>
            </a:r>
          </a:p>
          <a:p>
            <a:r>
              <a:rPr lang="en-US" dirty="0" smtClean="0"/>
              <a:t>People could see daily updates and coverage of the war on a daily basis in their living room.</a:t>
            </a:r>
          </a:p>
          <a:p>
            <a:r>
              <a:rPr lang="en-US" dirty="0" smtClean="0"/>
              <a:t>This influx of information led to more opposition of the war.</a:t>
            </a:r>
            <a:endParaRPr lang="en-US" dirty="0"/>
          </a:p>
        </p:txBody>
      </p:sp>
      <p:pic>
        <p:nvPicPr>
          <p:cNvPr id="1026" name="Picture 2" descr="http://2.bp.blogspot.com/-R0d6y9c8_7M/UxldybDNWpI/AAAAAAAAABM/EN5xPjk-6EM/s1600/CBS+New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417384"/>
            <a:ext cx="3657600" cy="275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81937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Working-Class War</a:t>
            </a:r>
            <a:endParaRPr lang="en-US" b="1" dirty="0"/>
          </a:p>
        </p:txBody>
      </p:sp>
      <p:sp>
        <p:nvSpPr>
          <p:cNvPr id="3" name="Content Placeholder 2"/>
          <p:cNvSpPr>
            <a:spLocks noGrp="1"/>
          </p:cNvSpPr>
          <p:nvPr>
            <p:ph idx="1"/>
          </p:nvPr>
        </p:nvSpPr>
        <p:spPr>
          <a:xfrm>
            <a:off x="-76200" y="1524000"/>
            <a:ext cx="4953000" cy="4602163"/>
          </a:xfrm>
        </p:spPr>
        <p:txBody>
          <a:bodyPr>
            <a:normAutofit lnSpcReduction="10000"/>
          </a:bodyPr>
          <a:lstStyle/>
          <a:p>
            <a:r>
              <a:rPr lang="en-US" dirty="0" smtClean="0"/>
              <a:t>The Vietnam War was considered a working class war because 80% of the troops were working class and poor.</a:t>
            </a:r>
          </a:p>
          <a:p>
            <a:r>
              <a:rPr lang="en-US" dirty="0" smtClean="0"/>
              <a:t>The Middle Class often obtained deferments because of college or had connections to avoid the draft.</a:t>
            </a:r>
            <a:endParaRPr lang="en-US" dirty="0"/>
          </a:p>
        </p:txBody>
      </p:sp>
      <p:pic>
        <p:nvPicPr>
          <p:cNvPr id="4098" name="Picture 2" descr="https://socialistalternative.org/wp-content/uploads/2015/07/we-wont-fight-final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7306" y="2209800"/>
            <a:ext cx="4286694" cy="2868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3543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lstStyle/>
          <a:p>
            <a:r>
              <a:rPr lang="en-US" dirty="0" smtClean="0"/>
              <a:t>Greece and Turkey</a:t>
            </a:r>
            <a:endParaRPr lang="en-US" dirty="0"/>
          </a:p>
        </p:txBody>
      </p:sp>
      <p:sp>
        <p:nvSpPr>
          <p:cNvPr id="3" name="Content Placeholder 2"/>
          <p:cNvSpPr>
            <a:spLocks noGrp="1"/>
          </p:cNvSpPr>
          <p:nvPr>
            <p:ph idx="1"/>
          </p:nvPr>
        </p:nvSpPr>
        <p:spPr>
          <a:xfrm>
            <a:off x="32084" y="1295400"/>
            <a:ext cx="6019800" cy="4830763"/>
          </a:xfrm>
        </p:spPr>
        <p:txBody>
          <a:bodyPr>
            <a:normAutofit fontScale="85000" lnSpcReduction="20000"/>
          </a:bodyPr>
          <a:lstStyle/>
          <a:p>
            <a:r>
              <a:rPr lang="en-US" dirty="0"/>
              <a:t>In February 1947, the British Embassy announced to the United States that they could no longer provide financial and economic aid to Greece and Turkey. </a:t>
            </a:r>
            <a:endParaRPr lang="en-US" dirty="0" smtClean="0"/>
          </a:p>
          <a:p>
            <a:r>
              <a:rPr lang="en-US" dirty="0" smtClean="0"/>
              <a:t>To </a:t>
            </a:r>
            <a:r>
              <a:rPr lang="en-US" dirty="0"/>
              <a:t>prevent a Communist take-over, the U.S. assumed the “responsibility” of supporting the two countries. </a:t>
            </a:r>
            <a:endParaRPr lang="en-US" dirty="0" smtClean="0"/>
          </a:p>
          <a:p>
            <a:r>
              <a:rPr lang="en-US" dirty="0" smtClean="0"/>
              <a:t>As </a:t>
            </a:r>
            <a:r>
              <a:rPr lang="en-US" dirty="0"/>
              <a:t>stated in President Truman’s doctrine, the United States supplied Greece and Turkey with 400 million dollars for “economic and military assistance.”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3929" y="4114800"/>
            <a:ext cx="3354796" cy="2495550"/>
          </a:xfrm>
          <a:prstGeom prst="rect">
            <a:avLst/>
          </a:prstGeom>
        </p:spPr>
      </p:pic>
    </p:spTree>
    <p:extLst>
      <p:ext uri="{BB962C8B-B14F-4D97-AF65-F5344CB8AC3E}">
        <p14:creationId xmlns:p14="http://schemas.microsoft.com/office/powerpoint/2010/main" val="40706940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Anti-War Movement</a:t>
            </a:r>
            <a:endParaRPr lang="en-US" dirty="0"/>
          </a:p>
        </p:txBody>
      </p:sp>
      <p:sp>
        <p:nvSpPr>
          <p:cNvPr id="3" name="Content Placeholder 2"/>
          <p:cNvSpPr>
            <a:spLocks noGrp="1"/>
          </p:cNvSpPr>
          <p:nvPr>
            <p:ph idx="1"/>
          </p:nvPr>
        </p:nvSpPr>
        <p:spPr>
          <a:xfrm>
            <a:off x="457200" y="1371600"/>
            <a:ext cx="4953000" cy="4754563"/>
          </a:xfrm>
        </p:spPr>
        <p:txBody>
          <a:bodyPr/>
          <a:lstStyle/>
          <a:p>
            <a:r>
              <a:rPr lang="en-US" dirty="0" smtClean="0"/>
              <a:t>The anti-war movement grew as peace groups questions the purpose of the war.</a:t>
            </a:r>
          </a:p>
          <a:p>
            <a:r>
              <a:rPr lang="en-US" dirty="0" smtClean="0"/>
              <a:t>Students for a Democratic Society or SDS was formed to protest the war.  Protests were common on college campuses.</a:t>
            </a:r>
            <a:endParaRPr lang="en-US" dirty="0"/>
          </a:p>
        </p:txBody>
      </p:sp>
      <p:pic>
        <p:nvPicPr>
          <p:cNvPr id="5122" name="Picture 2" descr="http://25.media.tumblr.com/tumblr_lz7xk6gnI11qar30zo1_4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1817688"/>
            <a:ext cx="3495675" cy="3486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8974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1143000"/>
          </a:xfrm>
        </p:spPr>
        <p:txBody>
          <a:bodyPr/>
          <a:lstStyle/>
          <a:p>
            <a:r>
              <a:rPr lang="en-US" b="1" dirty="0" smtClean="0"/>
              <a:t>Kent State and Jackson State</a:t>
            </a:r>
            <a:endParaRPr lang="en-US" b="1" dirty="0"/>
          </a:p>
        </p:txBody>
      </p:sp>
      <p:sp>
        <p:nvSpPr>
          <p:cNvPr id="3" name="Content Placeholder 2"/>
          <p:cNvSpPr>
            <a:spLocks noGrp="1"/>
          </p:cNvSpPr>
          <p:nvPr>
            <p:ph idx="1"/>
          </p:nvPr>
        </p:nvSpPr>
        <p:spPr>
          <a:xfrm>
            <a:off x="609600" y="762000"/>
            <a:ext cx="8229600" cy="4525963"/>
          </a:xfrm>
        </p:spPr>
        <p:txBody>
          <a:bodyPr/>
          <a:lstStyle/>
          <a:p>
            <a:r>
              <a:rPr lang="en-US" dirty="0" smtClean="0"/>
              <a:t>Shootings took place at both Kent State University and Jackson State in response to anti-war protests.</a:t>
            </a:r>
          </a:p>
          <a:p>
            <a:r>
              <a:rPr lang="en-US" dirty="0" smtClean="0"/>
              <a:t>National guardsmen shot and killed four on the campus of Kent State and two African American students were killed two weeks later on the campus of Jackson State.</a:t>
            </a:r>
            <a:endParaRPr lang="en-US" dirty="0"/>
          </a:p>
        </p:txBody>
      </p:sp>
      <p:pic>
        <p:nvPicPr>
          <p:cNvPr id="6146" name="Picture 2" descr="http://media.npr.org/assets/img/2010/05/04/kentjacksonstate_wide-431f412c8b57bb3e9e4cba242e64283d5e15ab22-s4-c85.jpg"/>
          <p:cNvPicPr>
            <a:picLocks noChangeAspect="1" noChangeArrowheads="1"/>
          </p:cNvPicPr>
          <p:nvPr/>
        </p:nvPicPr>
        <p:blipFill rotWithShape="1">
          <a:blip r:embed="rId2">
            <a:extLst>
              <a:ext uri="{28A0092B-C50C-407E-A947-70E740481C1C}">
                <a14:useLocalDpi xmlns:a14="http://schemas.microsoft.com/office/drawing/2010/main" val="0"/>
              </a:ext>
            </a:extLst>
          </a:blip>
          <a:srcRect t="24164" r="2214"/>
          <a:stretch/>
        </p:blipFill>
        <p:spPr bwMode="auto">
          <a:xfrm>
            <a:off x="1752600" y="4322618"/>
            <a:ext cx="5811982" cy="25353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4332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Pentagon Papers</a:t>
            </a:r>
            <a:endParaRPr lang="en-US" dirty="0"/>
          </a:p>
        </p:txBody>
      </p:sp>
      <p:sp>
        <p:nvSpPr>
          <p:cNvPr id="3" name="Content Placeholder 2"/>
          <p:cNvSpPr>
            <a:spLocks noGrp="1"/>
          </p:cNvSpPr>
          <p:nvPr>
            <p:ph idx="1"/>
          </p:nvPr>
        </p:nvSpPr>
        <p:spPr>
          <a:xfrm>
            <a:off x="457200" y="1447800"/>
            <a:ext cx="5334000" cy="4678363"/>
          </a:xfrm>
        </p:spPr>
        <p:txBody>
          <a:bodyPr>
            <a:normAutofit fontScale="92500"/>
          </a:bodyPr>
          <a:lstStyle/>
          <a:p>
            <a:r>
              <a:rPr lang="en-US" dirty="0"/>
              <a:t>he Pentagon Papers, officially titled "Report of the Office of the Secretary of Defense Vietnam Task Force", was commissioned by Secretary of Defense Robert McNamara in 1967. In June of 1971, small portions of the report were leaked to the press and widely distributed.</a:t>
            </a:r>
            <a:endParaRPr lang="en-US" dirty="0"/>
          </a:p>
        </p:txBody>
      </p:sp>
      <p:pic>
        <p:nvPicPr>
          <p:cNvPr id="7170" name="Picture 2" descr="http://governmentinfo.files.wordpress.com/2011/06/pap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2133600"/>
            <a:ext cx="2421917" cy="3190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4645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Military Industrial Complex</a:t>
            </a:r>
            <a:endParaRPr lang="en-US" dirty="0"/>
          </a:p>
        </p:txBody>
      </p:sp>
      <p:sp>
        <p:nvSpPr>
          <p:cNvPr id="3" name="Content Placeholder 2"/>
          <p:cNvSpPr>
            <a:spLocks noGrp="1"/>
          </p:cNvSpPr>
          <p:nvPr>
            <p:ph idx="1"/>
          </p:nvPr>
        </p:nvSpPr>
        <p:spPr>
          <a:xfrm>
            <a:off x="457200" y="1524000"/>
            <a:ext cx="4343400" cy="4602163"/>
          </a:xfrm>
        </p:spPr>
        <p:txBody>
          <a:bodyPr/>
          <a:lstStyle/>
          <a:p>
            <a:r>
              <a:rPr lang="en-US" dirty="0"/>
              <a:t>The Military Industrial Complex was a phrase used by outgoing President Dwight Eisenhower when warning of a close relationship between the government and its defense industry.</a:t>
            </a:r>
          </a:p>
          <a:p>
            <a:pPr marL="0" indent="0">
              <a:buNone/>
            </a:pPr>
            <a:endParaRPr lang="en-US" dirty="0"/>
          </a:p>
        </p:txBody>
      </p:sp>
      <p:pic>
        <p:nvPicPr>
          <p:cNvPr id="8194" name="Picture 2" descr="http://www.veteransnewsnow.com/wp-content/uploads/2014/02/military-industrial-comple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4322618" cy="3890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60065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the Nuclear Policy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215962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Civil Rights Movement</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1409400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9806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8229600" cy="1143000"/>
          </a:xfrm>
        </p:spPr>
        <p:txBody>
          <a:bodyPr/>
          <a:lstStyle/>
          <a:p>
            <a:r>
              <a:rPr lang="en-US" dirty="0" smtClean="0"/>
              <a:t>Marshall Plan</a:t>
            </a:r>
            <a:endParaRPr lang="en-US" dirty="0"/>
          </a:p>
        </p:txBody>
      </p:sp>
      <p:sp>
        <p:nvSpPr>
          <p:cNvPr id="3" name="Content Placeholder 2"/>
          <p:cNvSpPr>
            <a:spLocks noGrp="1"/>
          </p:cNvSpPr>
          <p:nvPr>
            <p:ph idx="1"/>
          </p:nvPr>
        </p:nvSpPr>
        <p:spPr>
          <a:xfrm>
            <a:off x="457200" y="838200"/>
            <a:ext cx="5181600" cy="5287963"/>
          </a:xfrm>
        </p:spPr>
        <p:txBody>
          <a:bodyPr>
            <a:normAutofit fontScale="70000" lnSpcReduction="20000"/>
          </a:bodyPr>
          <a:lstStyle/>
          <a:p>
            <a:pPr>
              <a:buNone/>
            </a:pPr>
            <a:r>
              <a:rPr lang="en-US" u="sng" dirty="0"/>
              <a:t>The Marshall Plan proposed a program of massive economic aid to Europe.</a:t>
            </a:r>
          </a:p>
          <a:p>
            <a:pPr>
              <a:buNone/>
            </a:pPr>
            <a:r>
              <a:rPr lang="en-US" dirty="0"/>
              <a:t> </a:t>
            </a:r>
          </a:p>
          <a:p>
            <a:pPr>
              <a:buNone/>
            </a:pPr>
            <a:r>
              <a:rPr lang="en-US" u="sng" dirty="0"/>
              <a:t>Most European nations had been destroyed by World</a:t>
            </a:r>
          </a:p>
          <a:p>
            <a:pPr>
              <a:buNone/>
            </a:pPr>
            <a:r>
              <a:rPr lang="en-US" u="sng" dirty="0"/>
              <a:t>  War II.  The people of these nations were left hungry and in poverty.</a:t>
            </a:r>
          </a:p>
          <a:p>
            <a:pPr>
              <a:buNone/>
            </a:pPr>
            <a:r>
              <a:rPr lang="en-US" dirty="0"/>
              <a:t> </a:t>
            </a:r>
          </a:p>
          <a:p>
            <a:pPr>
              <a:buNone/>
            </a:pPr>
            <a:r>
              <a:rPr lang="en-US" dirty="0"/>
              <a:t>It was widely believed that economic despair led to support of communism.  </a:t>
            </a:r>
          </a:p>
          <a:p>
            <a:pPr>
              <a:buNone/>
            </a:pPr>
            <a:r>
              <a:rPr lang="en-US" dirty="0"/>
              <a:t> </a:t>
            </a:r>
          </a:p>
          <a:p>
            <a:pPr>
              <a:buNone/>
            </a:pPr>
            <a:r>
              <a:rPr lang="en-US" dirty="0"/>
              <a:t>During a three year period $12 billion was sent to </a:t>
            </a:r>
          </a:p>
          <a:p>
            <a:pPr>
              <a:buNone/>
            </a:pPr>
            <a:r>
              <a:rPr lang="en-US" dirty="0"/>
              <a:t>  16 nations throughout Western Europe.</a:t>
            </a:r>
          </a:p>
          <a:p>
            <a:endParaRPr lang="en-US" dirty="0"/>
          </a:p>
        </p:txBody>
      </p:sp>
      <p:pic>
        <p:nvPicPr>
          <p:cNvPr id="5122" name="Picture 2" descr="http://upload.wikimedia.org/wikipedia/commons/thumb/d/dc/Marshall_Plan.svg/2000px-Marshall_Pla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2248890"/>
            <a:ext cx="4343400" cy="4304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0316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Blockade and Berlin Airlift</a:t>
            </a:r>
            <a:endParaRPr lang="en-US" dirty="0"/>
          </a:p>
        </p:txBody>
      </p:sp>
      <p:sp>
        <p:nvSpPr>
          <p:cNvPr id="3" name="Content Placeholder 2"/>
          <p:cNvSpPr>
            <a:spLocks noGrp="1"/>
          </p:cNvSpPr>
          <p:nvPr>
            <p:ph idx="1"/>
          </p:nvPr>
        </p:nvSpPr>
        <p:spPr>
          <a:xfrm>
            <a:off x="152400" y="1600200"/>
            <a:ext cx="4724400" cy="4525963"/>
          </a:xfrm>
        </p:spPr>
        <p:txBody>
          <a:bodyPr>
            <a:normAutofit fontScale="77500" lnSpcReduction="20000"/>
          </a:bodyPr>
          <a:lstStyle/>
          <a:p>
            <a:pPr>
              <a:buNone/>
            </a:pPr>
            <a:r>
              <a:rPr lang="en-US" u="sng" dirty="0"/>
              <a:t>At the end of the war Germany was partitioned into four zones. </a:t>
            </a:r>
          </a:p>
          <a:p>
            <a:pPr>
              <a:buNone/>
            </a:pPr>
            <a:r>
              <a:rPr lang="en-US" dirty="0"/>
              <a:t> </a:t>
            </a:r>
          </a:p>
          <a:p>
            <a:pPr>
              <a:buNone/>
            </a:pPr>
            <a:r>
              <a:rPr lang="en-US" u="sng" dirty="0"/>
              <a:t>The Soviet Union occupied Eastern Germany and the United States, France, and Great Britain occupied Western Germany.</a:t>
            </a:r>
          </a:p>
          <a:p>
            <a:pPr>
              <a:buNone/>
            </a:pPr>
            <a:r>
              <a:rPr lang="en-US" dirty="0"/>
              <a:t> </a:t>
            </a:r>
          </a:p>
          <a:p>
            <a:pPr>
              <a:buNone/>
            </a:pPr>
            <a:r>
              <a:rPr lang="en-US" u="sng" dirty="0"/>
              <a:t>Berlin had also been divided</a:t>
            </a:r>
            <a:r>
              <a:rPr lang="en-US" dirty="0"/>
              <a:t>.  The city of Berlin is located in Eastern Germany which was controlled by the Soviet Union.</a:t>
            </a:r>
          </a:p>
          <a:p>
            <a:endParaRPr lang="en-US" dirty="0"/>
          </a:p>
        </p:txBody>
      </p:sp>
      <p:pic>
        <p:nvPicPr>
          <p:cNvPr id="6146" name="Picture 2" descr="https://jivespin.files.wordpress.com/2015/12/img_4481.jpeg?w=12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450080"/>
            <a:ext cx="3657600" cy="24079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rds.yahoo.com/_ylt=A9G_bDsA0cFLG10AqIqjzbkF/SIG=12inj8rth/EXP=1271079552/**http%3a/www.clas.ufl.edu/users/mjacobs/Maps/Germany-ColdWar.jpg"/>
          <p:cNvPicPr>
            <a:picLocks noChangeAspect="1" noChangeArrowheads="1"/>
          </p:cNvPicPr>
          <p:nvPr/>
        </p:nvPicPr>
        <p:blipFill>
          <a:blip r:embed="rId3" cstate="print"/>
          <a:srcRect/>
          <a:stretch>
            <a:fillRect/>
          </a:stretch>
        </p:blipFill>
        <p:spPr bwMode="auto">
          <a:xfrm>
            <a:off x="5715000" y="1219200"/>
            <a:ext cx="2666999" cy="3151251"/>
          </a:xfrm>
          <a:prstGeom prst="rect">
            <a:avLst/>
          </a:prstGeom>
          <a:noFill/>
        </p:spPr>
      </p:pic>
    </p:spTree>
    <p:extLst>
      <p:ext uri="{BB962C8B-B14F-4D97-AF65-F5344CB8AC3E}">
        <p14:creationId xmlns:p14="http://schemas.microsoft.com/office/powerpoint/2010/main" val="3062163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76081"/>
            <a:ext cx="8229600" cy="1143000"/>
          </a:xfrm>
        </p:spPr>
        <p:txBody>
          <a:bodyPr/>
          <a:lstStyle/>
          <a:p>
            <a:r>
              <a:rPr lang="en-US" dirty="0" smtClean="0"/>
              <a:t>NATO</a:t>
            </a:r>
            <a:endParaRPr lang="en-US" dirty="0"/>
          </a:p>
        </p:txBody>
      </p:sp>
      <p:sp>
        <p:nvSpPr>
          <p:cNvPr id="3" name="Content Placeholder 2"/>
          <p:cNvSpPr>
            <a:spLocks noGrp="1"/>
          </p:cNvSpPr>
          <p:nvPr>
            <p:ph idx="1"/>
          </p:nvPr>
        </p:nvSpPr>
        <p:spPr>
          <a:xfrm>
            <a:off x="457200" y="1600200"/>
            <a:ext cx="8382000" cy="5334000"/>
          </a:xfrm>
        </p:spPr>
        <p:txBody>
          <a:bodyPr>
            <a:normAutofit fontScale="77500" lnSpcReduction="20000"/>
          </a:bodyPr>
          <a:lstStyle/>
          <a:p>
            <a:pPr>
              <a:buNone/>
            </a:pPr>
            <a:r>
              <a:rPr lang="en-US" b="1" u="sng" dirty="0"/>
              <a:t>NATO </a:t>
            </a:r>
            <a:r>
              <a:rPr lang="en-US" u="sng" dirty="0"/>
              <a:t>(North Atlantic Treaty Organization)</a:t>
            </a:r>
          </a:p>
          <a:p>
            <a:pPr>
              <a:buNone/>
            </a:pPr>
            <a:r>
              <a:rPr lang="en-US" dirty="0"/>
              <a:t> </a:t>
            </a:r>
          </a:p>
          <a:p>
            <a:pPr>
              <a:buNone/>
            </a:pPr>
            <a:r>
              <a:rPr lang="en-US" dirty="0"/>
              <a:t>The United States, Canada, Iceland, and nine European countries entered an agreement that they would defend each other in the event of an attack.</a:t>
            </a:r>
          </a:p>
          <a:p>
            <a:pPr>
              <a:buNone/>
            </a:pPr>
            <a:r>
              <a:rPr lang="en-US" dirty="0"/>
              <a:t> </a:t>
            </a:r>
          </a:p>
          <a:p>
            <a:pPr>
              <a:buNone/>
            </a:pPr>
            <a:r>
              <a:rPr lang="en-US" dirty="0"/>
              <a:t>*</a:t>
            </a:r>
            <a:r>
              <a:rPr lang="en-US" u="sng" dirty="0"/>
              <a:t>The U.S. involvement in NATO would take some of the pressure of the Cold War off of the United States.</a:t>
            </a:r>
          </a:p>
          <a:p>
            <a:pPr>
              <a:buNone/>
            </a:pPr>
            <a:r>
              <a:rPr lang="en-US" dirty="0"/>
              <a:t> </a:t>
            </a:r>
          </a:p>
          <a:p>
            <a:pPr>
              <a:buNone/>
            </a:pPr>
            <a:r>
              <a:rPr lang="en-US" dirty="0"/>
              <a:t>*Congress feared that NATO would allow the President to sent troops into battle without officially declaring war.</a:t>
            </a:r>
          </a:p>
          <a:p>
            <a:pPr>
              <a:buNone/>
            </a:pPr>
            <a:r>
              <a:rPr lang="en-US" dirty="0"/>
              <a:t> </a:t>
            </a:r>
          </a:p>
          <a:p>
            <a:pPr>
              <a:buNone/>
            </a:pPr>
            <a:r>
              <a:rPr lang="en-US" dirty="0"/>
              <a:t>*Congress also feared that it would provoke an arms race with the Soviet Union.</a:t>
            </a:r>
          </a:p>
          <a:p>
            <a:endParaRPr lang="en-US" dirty="0"/>
          </a:p>
          <a:p>
            <a:endParaRPr lang="en-US" dirty="0"/>
          </a:p>
        </p:txBody>
      </p:sp>
      <p:pic>
        <p:nvPicPr>
          <p:cNvPr id="7170" name="Picture 2" descr="http://theresurgent.com/wp-content/uploads/2016/03/NATO_2015.JPEG-0ccec-1144x665.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8216" b="10103"/>
          <a:stretch/>
        </p:blipFill>
        <p:spPr bwMode="auto">
          <a:xfrm>
            <a:off x="4419600" y="-31825"/>
            <a:ext cx="4495800" cy="161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6254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28074"/>
            <a:ext cx="8229600" cy="1143000"/>
          </a:xfrm>
        </p:spPr>
        <p:txBody>
          <a:bodyPr/>
          <a:lstStyle/>
          <a:p>
            <a:r>
              <a:rPr lang="en-US" dirty="0" smtClean="0"/>
              <a:t>NSC-68</a:t>
            </a:r>
            <a:endParaRPr lang="en-US" dirty="0"/>
          </a:p>
        </p:txBody>
      </p:sp>
      <p:sp>
        <p:nvSpPr>
          <p:cNvPr id="3" name="Content Placeholder 2"/>
          <p:cNvSpPr>
            <a:spLocks noGrp="1"/>
          </p:cNvSpPr>
          <p:nvPr>
            <p:ph idx="1"/>
          </p:nvPr>
        </p:nvSpPr>
        <p:spPr>
          <a:xfrm>
            <a:off x="228600" y="1255208"/>
            <a:ext cx="6477000" cy="5450392"/>
          </a:xfrm>
        </p:spPr>
        <p:txBody>
          <a:bodyPr>
            <a:normAutofit fontScale="92500" lnSpcReduction="20000"/>
          </a:bodyPr>
          <a:lstStyle/>
          <a:p>
            <a:r>
              <a:rPr lang="en-US" b="1" dirty="0"/>
              <a:t>National Security Council Report 68</a:t>
            </a:r>
            <a:r>
              <a:rPr lang="en-US" dirty="0"/>
              <a:t> (</a:t>
            </a:r>
            <a:r>
              <a:rPr lang="en-US" b="1" dirty="0"/>
              <a:t>NSC-68</a:t>
            </a:r>
            <a:r>
              <a:rPr lang="en-US" dirty="0"/>
              <a:t>) was a 58-page top secret policy paper by the United States National Security Council presented to President Harry S. Truman on April 14, 1950. </a:t>
            </a:r>
            <a:endParaRPr lang="en-US" dirty="0" smtClean="0"/>
          </a:p>
          <a:p>
            <a:r>
              <a:rPr lang="en-US" dirty="0" smtClean="0"/>
              <a:t>It </a:t>
            </a:r>
            <a:r>
              <a:rPr lang="en-US" dirty="0"/>
              <a:t>was one of the most important statements of American policy that launched the Cold War. </a:t>
            </a:r>
          </a:p>
          <a:p>
            <a:r>
              <a:rPr lang="en-US" dirty="0" smtClean="0"/>
              <a:t>NSC-68 </a:t>
            </a:r>
            <a:r>
              <a:rPr lang="en-US" dirty="0"/>
              <a:t>"provided the blueprint for the militarization of the Cold War from 1950 to the collapse of the Soviet Union at the beginning of the 1990s</a:t>
            </a:r>
          </a:p>
        </p:txBody>
      </p:sp>
      <p:pic>
        <p:nvPicPr>
          <p:cNvPr id="8194" name="Picture 2" descr="https://tse3.mm.bing.net/th?id=OIP.HwSoaF2FCoGEFG7r0tjI5QD2D1&amp;pid=15.1&amp;P=0&amp;w=300&amp;h=30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45651" y="304800"/>
            <a:ext cx="2498349" cy="2488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7075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1099</TotalTime>
  <Words>2525</Words>
  <Application>Microsoft Office PowerPoint</Application>
  <PresentationFormat>On-screen Show (4:3)</PresentationFormat>
  <Paragraphs>221</Paragraphs>
  <Slides>56</Slides>
  <Notes>0</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Office Theme</vt:lpstr>
      <vt:lpstr>Period 8: 1945-1980</vt:lpstr>
      <vt:lpstr>Containment</vt:lpstr>
      <vt:lpstr>Origins of the Cold War</vt:lpstr>
      <vt:lpstr>Truman Doctrine</vt:lpstr>
      <vt:lpstr>Greece and Turkey</vt:lpstr>
      <vt:lpstr>Marshall Plan</vt:lpstr>
      <vt:lpstr>Berlin Blockade and Berlin Airlift</vt:lpstr>
      <vt:lpstr>NATO</vt:lpstr>
      <vt:lpstr>NSC-68</vt:lpstr>
      <vt:lpstr>Cold War in Asia</vt:lpstr>
      <vt:lpstr>China</vt:lpstr>
      <vt:lpstr>Korean War</vt:lpstr>
      <vt:lpstr>MacArthur</vt:lpstr>
      <vt:lpstr>Armistice</vt:lpstr>
      <vt:lpstr>New Look</vt:lpstr>
      <vt:lpstr>Sputnik</vt:lpstr>
      <vt:lpstr>The Space Race</vt:lpstr>
      <vt:lpstr>U2 Incident</vt:lpstr>
      <vt:lpstr>Cuban Missile Crisis</vt:lpstr>
      <vt:lpstr>War in Vietnam</vt:lpstr>
      <vt:lpstr>The Domino Theory</vt:lpstr>
      <vt:lpstr>Gulf of Tonkin</vt:lpstr>
      <vt:lpstr>Tet Offensive</vt:lpstr>
      <vt:lpstr>My Lai</vt:lpstr>
      <vt:lpstr>Vietnamization</vt:lpstr>
      <vt:lpstr>EISENHOWER</vt:lpstr>
      <vt:lpstr>KENNEDY</vt:lpstr>
      <vt:lpstr>DETENTE</vt:lpstr>
      <vt:lpstr>DECOLONIZATION, NATIONALISM, AND ALLEGIANCES</vt:lpstr>
      <vt:lpstr>IRAN AND THE CIA</vt:lpstr>
      <vt:lpstr>LATIN AMERICA</vt:lpstr>
      <vt:lpstr>CUBA</vt:lpstr>
      <vt:lpstr>THE MIDDLE EAST</vt:lpstr>
      <vt:lpstr>THE ENERGY CRISIS</vt:lpstr>
      <vt:lpstr>NATIONAL ENERGY POLICY</vt:lpstr>
      <vt:lpstr>CONTAINMENT/RED SCARE</vt:lpstr>
      <vt:lpstr>TAFT-HARTLEY ACT</vt:lpstr>
      <vt:lpstr>MCCARRAN SECURITY ACT</vt:lpstr>
      <vt:lpstr>JOSESPH MCCARTHY</vt:lpstr>
      <vt:lpstr>HOLLYWOOD</vt:lpstr>
      <vt:lpstr>NUCLEAR WAR</vt:lpstr>
      <vt:lpstr>Duck and Cover</vt:lpstr>
      <vt:lpstr>Rosenbergs</vt:lpstr>
      <vt:lpstr>The Smith Act</vt:lpstr>
      <vt:lpstr>Fall of McCarthyism</vt:lpstr>
      <vt:lpstr>Vietnam</vt:lpstr>
      <vt:lpstr>The Draft</vt:lpstr>
      <vt:lpstr>Living Room War</vt:lpstr>
      <vt:lpstr>Working-Class War</vt:lpstr>
      <vt:lpstr>Anti-War Movement</vt:lpstr>
      <vt:lpstr>Kent State and Jackson State</vt:lpstr>
      <vt:lpstr>Pentagon Papers</vt:lpstr>
      <vt:lpstr>Military Industrial Complex</vt:lpstr>
      <vt:lpstr>Challenging the Nuclear Policy</vt:lpstr>
      <vt:lpstr>Civil Rights Movement</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Period 8: 1945-1980</dc:title>
  <dc:creator>Kim Drugan</dc:creator>
  <cp:lastModifiedBy>Kim Drugan</cp:lastModifiedBy>
  <cp:revision>31</cp:revision>
  <dcterms:created xsi:type="dcterms:W3CDTF">2017-03-16T01:00:04Z</dcterms:created>
  <dcterms:modified xsi:type="dcterms:W3CDTF">2017-04-04T23:07:40Z</dcterms:modified>
</cp:coreProperties>
</file>