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8" r:id="rId32"/>
    <p:sldId id="290" r:id="rId33"/>
    <p:sldId id="289" r:id="rId34"/>
    <p:sldId id="291" r:id="rId35"/>
    <p:sldId id="292" r:id="rId36"/>
    <p:sldId id="287" r:id="rId37"/>
    <p:sldId id="295"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p:cViewPr varScale="1">
        <p:scale>
          <a:sx n="89" d="100"/>
          <a:sy n="89" d="100"/>
        </p:scale>
        <p:origin x="117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5603A-795D-46F3-8818-4DA2AC63F71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391402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5603A-795D-46F3-8818-4DA2AC63F71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186350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5603A-795D-46F3-8818-4DA2AC63F71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24485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5603A-795D-46F3-8818-4DA2AC63F71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355891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5603A-795D-46F3-8818-4DA2AC63F71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212878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5603A-795D-46F3-8818-4DA2AC63F71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174053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5603A-795D-46F3-8818-4DA2AC63F71E}"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384335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5603A-795D-46F3-8818-4DA2AC63F71E}"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275773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5603A-795D-46F3-8818-4DA2AC63F71E}"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278542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603A-795D-46F3-8818-4DA2AC63F71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162563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603A-795D-46F3-8818-4DA2AC63F71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B45A-3E57-4D4B-BD32-380022D2C4F5}" type="slidenum">
              <a:rPr lang="en-US" smtClean="0"/>
              <a:t>‹#›</a:t>
            </a:fld>
            <a:endParaRPr lang="en-US"/>
          </a:p>
        </p:txBody>
      </p:sp>
    </p:spTree>
    <p:extLst>
      <p:ext uri="{BB962C8B-B14F-4D97-AF65-F5344CB8AC3E}">
        <p14:creationId xmlns:p14="http://schemas.microsoft.com/office/powerpoint/2010/main" val="115691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5603A-795D-46F3-8818-4DA2AC63F71E}" type="datetimeFigureOut">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8B45A-3E57-4D4B-BD32-380022D2C4F5}" type="slidenum">
              <a:rPr lang="en-US" smtClean="0"/>
              <a:t>‹#›</a:t>
            </a:fld>
            <a:endParaRPr lang="en-US"/>
          </a:p>
        </p:txBody>
      </p:sp>
    </p:spTree>
    <p:extLst>
      <p:ext uri="{BB962C8B-B14F-4D97-AF65-F5344CB8AC3E}">
        <p14:creationId xmlns:p14="http://schemas.microsoft.com/office/powerpoint/2010/main" val="140695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ved=0ahUKEwjbgKeyhsfSAhWh64MKHXi5DGoQjRwIBw&amp;url=http://www.planwallpaper.com/star-wars&amp;bvm=bv.148747831,d.amc&amp;psig=AFQjCNFhI8wLBCVz-KZVgyLGCBbAy181zQ&amp;ust=14890673717306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url?sa=i&amp;rct=j&amp;q=&amp;esrc=s&amp;source=images&amp;cd=&amp;cad=rja&amp;uact=8&amp;ved=0ahUKEwiZ1MCbssfSAhVl9YMKHfc6Dd0QjRwIBw&amp;url=http://www.washingtonpost.com/wp-srv/world/iraq/abughraib/timeline.html&amp;psig=AFQjCNE1FfNI9ZeT-7EMY4bjMja4IOdsdA&amp;ust=1489079120465716" TargetMode="Externa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b="1" dirty="0" smtClean="0"/>
              <a:t>Period 9:</a:t>
            </a:r>
            <a:r>
              <a:rPr lang="en-US" dirty="0" smtClean="0"/>
              <a:t/>
            </a:r>
            <a:br>
              <a:rPr lang="en-US" dirty="0" smtClean="0"/>
            </a:br>
            <a:r>
              <a:rPr lang="en-US" dirty="0" smtClean="0"/>
              <a:t>Political and Foreign Policy Adjustments in a Globalized World</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667000"/>
            <a:ext cx="7334983" cy="4057650"/>
          </a:xfrm>
          <a:prstGeom prst="rect">
            <a:avLst/>
          </a:prstGeom>
        </p:spPr>
      </p:pic>
    </p:spTree>
    <p:extLst>
      <p:ext uri="{BB962C8B-B14F-4D97-AF65-F5344CB8AC3E}">
        <p14:creationId xmlns:p14="http://schemas.microsoft.com/office/powerpoint/2010/main" val="19723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 v. Wade</a:t>
            </a:r>
            <a:endParaRPr lang="en-US" dirty="0"/>
          </a:p>
        </p:txBody>
      </p:sp>
      <p:sp>
        <p:nvSpPr>
          <p:cNvPr id="3" name="Content Placeholder 2"/>
          <p:cNvSpPr>
            <a:spLocks noGrp="1"/>
          </p:cNvSpPr>
          <p:nvPr>
            <p:ph idx="1"/>
          </p:nvPr>
        </p:nvSpPr>
        <p:spPr/>
        <p:txBody>
          <a:bodyPr/>
          <a:lstStyle/>
          <a:p>
            <a:r>
              <a:rPr lang="en-US" dirty="0" smtClean="0"/>
              <a:t>The issue the propelled cultural conservatives was abortion. The 1973 decision united conservatives and they found their voice. </a:t>
            </a:r>
            <a:endParaRPr lang="en-US" dirty="0"/>
          </a:p>
        </p:txBody>
      </p:sp>
      <p:pic>
        <p:nvPicPr>
          <p:cNvPr id="9218" name="Picture 2" descr="http://snooperreport.com/storage/abortion/stop%20the%20murder%20roe%20v%20wade.jpg?__SQUARESPACE_CACHEVERSION=1307475138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33800"/>
            <a:ext cx="60579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6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927"/>
            <a:ext cx="8229600" cy="1143000"/>
          </a:xfrm>
        </p:spPr>
        <p:txBody>
          <a:bodyPr/>
          <a:lstStyle/>
          <a:p>
            <a:r>
              <a:rPr lang="en-US" b="1" dirty="0" smtClean="0"/>
              <a:t>The Moral Majority</a:t>
            </a:r>
            <a:endParaRPr lang="en-US" b="1" dirty="0"/>
          </a:p>
        </p:txBody>
      </p:sp>
      <p:sp>
        <p:nvSpPr>
          <p:cNvPr id="3" name="Content Placeholder 2"/>
          <p:cNvSpPr>
            <a:spLocks noGrp="1"/>
          </p:cNvSpPr>
          <p:nvPr>
            <p:ph idx="1"/>
          </p:nvPr>
        </p:nvSpPr>
        <p:spPr>
          <a:xfrm>
            <a:off x="20782" y="1143000"/>
            <a:ext cx="6456218" cy="5715000"/>
          </a:xfrm>
        </p:spPr>
        <p:txBody>
          <a:bodyPr>
            <a:normAutofit fontScale="92500"/>
          </a:bodyPr>
          <a:lstStyle/>
          <a:p>
            <a:r>
              <a:rPr lang="en-US" dirty="0" smtClean="0"/>
              <a:t>The </a:t>
            </a:r>
            <a:r>
              <a:rPr lang="en-US" b="1" dirty="0" smtClean="0"/>
              <a:t>Moral Majority</a:t>
            </a:r>
            <a:r>
              <a:rPr lang="en-US" dirty="0" smtClean="0"/>
              <a:t> was a prominent American political organization associated with the Christian right and Republican Party. It was founded in 1979 by Baptist minister Jerry Falwell and associates, and dissolved in the late 1980s. </a:t>
            </a:r>
          </a:p>
          <a:p>
            <a:r>
              <a:rPr lang="en-US" dirty="0" smtClean="0"/>
              <a:t>It played a key role in the mobilization of conservative Christians as a political force and particularly in Republican presidential victories throughout the 1980s.</a:t>
            </a:r>
            <a:endParaRPr lang="en-US" dirty="0"/>
          </a:p>
        </p:txBody>
      </p:sp>
      <p:pic>
        <p:nvPicPr>
          <p:cNvPr id="10242" name="Picture 2" descr="https://upload.wikimedia.org/wikipedia/commons/thumb/1/11/Jerry_Falwell_portrait.jpg/800px-Jerry_Falwell_portra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600"/>
            <a:ext cx="238034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87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Ronald Reagan</a:t>
            </a:r>
            <a:endParaRPr lang="en-US" dirty="0"/>
          </a:p>
        </p:txBody>
      </p:sp>
      <p:sp>
        <p:nvSpPr>
          <p:cNvPr id="3" name="Content Placeholder 2"/>
          <p:cNvSpPr>
            <a:spLocks noGrp="1"/>
          </p:cNvSpPr>
          <p:nvPr>
            <p:ph idx="1"/>
          </p:nvPr>
        </p:nvSpPr>
        <p:spPr/>
        <p:txBody>
          <a:bodyPr/>
          <a:lstStyle/>
          <a:p>
            <a:r>
              <a:rPr lang="en-US" dirty="0" smtClean="0"/>
              <a:t>There were skeptics upon the election of Ronald Reagan due to his lack of experience and past as an actor in B movies such as “Bedtime for </a:t>
            </a:r>
            <a:r>
              <a:rPr lang="en-US" dirty="0" err="1" smtClean="0"/>
              <a:t>Bonzo</a:t>
            </a:r>
            <a:r>
              <a:rPr lang="en-US" dirty="0" smtClean="0"/>
              <a:t>”.</a:t>
            </a:r>
          </a:p>
          <a:p>
            <a:r>
              <a:rPr lang="en-US" dirty="0" smtClean="0"/>
              <a:t>After becoming President of the Screen Actors Guild in the 1940’s he became increasingly interested in politics.</a:t>
            </a:r>
          </a:p>
          <a:p>
            <a:r>
              <a:rPr lang="en-US" dirty="0" smtClean="0"/>
              <a:t>He was Governor of California.</a:t>
            </a:r>
            <a:endParaRPr lang="en-US" dirty="0"/>
          </a:p>
        </p:txBody>
      </p:sp>
    </p:spTree>
    <p:extLst>
      <p:ext uri="{BB962C8B-B14F-4D97-AF65-F5344CB8AC3E}">
        <p14:creationId xmlns:p14="http://schemas.microsoft.com/office/powerpoint/2010/main" val="418885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782"/>
            <a:ext cx="8229600" cy="1143000"/>
          </a:xfrm>
        </p:spPr>
        <p:txBody>
          <a:bodyPr/>
          <a:lstStyle/>
          <a:p>
            <a:r>
              <a:rPr lang="en-US" b="1" dirty="0" smtClean="0"/>
              <a:t>Reaganomics</a:t>
            </a:r>
            <a:endParaRPr lang="en-US" b="1" dirty="0"/>
          </a:p>
        </p:txBody>
      </p:sp>
      <p:sp>
        <p:nvSpPr>
          <p:cNvPr id="3" name="Content Placeholder 2"/>
          <p:cNvSpPr>
            <a:spLocks noGrp="1"/>
          </p:cNvSpPr>
          <p:nvPr>
            <p:ph idx="1"/>
          </p:nvPr>
        </p:nvSpPr>
        <p:spPr>
          <a:xfrm>
            <a:off x="457200" y="990600"/>
            <a:ext cx="8229600" cy="4267200"/>
          </a:xfrm>
        </p:spPr>
        <p:txBody>
          <a:bodyPr>
            <a:normAutofit/>
          </a:bodyPr>
          <a:lstStyle/>
          <a:p>
            <a:r>
              <a:rPr lang="en-US" sz="2400" dirty="0" smtClean="0"/>
              <a:t>Reaganomics refers to the economic policies promoted by U.S. President Ronald Reagan during the 1980s. </a:t>
            </a:r>
          </a:p>
          <a:p>
            <a:r>
              <a:rPr lang="en-US" sz="2400" dirty="0" smtClean="0"/>
              <a:t>These policies are commonly associated with supply-side economics, referred to as trickle-down economics or voodoo economics by political opponents, and free-market economics by political advocates.</a:t>
            </a:r>
          </a:p>
          <a:p>
            <a:endParaRPr lang="en-US" sz="2400" dirty="0"/>
          </a:p>
          <a:p>
            <a:r>
              <a:rPr lang="en-US" sz="2400" dirty="0" smtClean="0"/>
              <a:t>Supply side economics</a:t>
            </a:r>
            <a:r>
              <a:rPr lang="en-US" sz="2400" dirty="0"/>
              <a:t> </a:t>
            </a:r>
            <a:r>
              <a:rPr lang="en-US" sz="2400" dirty="0" smtClean="0"/>
              <a:t>is a style  that argues economic growth can be most effectively created by investing in capital and by lowering barriers on the production of goods and services. </a:t>
            </a:r>
            <a:endParaRPr lang="en-US" sz="2400" dirty="0"/>
          </a:p>
        </p:txBody>
      </p:sp>
    </p:spTree>
    <p:extLst>
      <p:ext uri="{BB962C8B-B14F-4D97-AF65-F5344CB8AC3E}">
        <p14:creationId xmlns:p14="http://schemas.microsoft.com/office/powerpoint/2010/main" val="245617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with America</a:t>
            </a:r>
            <a:endParaRPr lang="en-US" dirty="0"/>
          </a:p>
        </p:txBody>
      </p:sp>
      <p:sp>
        <p:nvSpPr>
          <p:cNvPr id="3" name="Content Placeholder 2"/>
          <p:cNvSpPr>
            <a:spLocks noGrp="1"/>
          </p:cNvSpPr>
          <p:nvPr>
            <p:ph idx="1"/>
          </p:nvPr>
        </p:nvSpPr>
        <p:spPr>
          <a:xfrm>
            <a:off x="457200" y="1600200"/>
            <a:ext cx="3962400" cy="4953000"/>
          </a:xfrm>
        </p:spPr>
        <p:txBody>
          <a:bodyPr/>
          <a:lstStyle/>
          <a:p>
            <a:r>
              <a:rPr lang="en-US" dirty="0" smtClean="0"/>
              <a:t>The Contract had promised to bring to floor debate and votes 10 bills that would implement major reform of the federal government.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12023"/>
            <a:ext cx="3730128" cy="4422866"/>
          </a:xfrm>
          <a:prstGeom prst="rect">
            <a:avLst/>
          </a:prstGeom>
        </p:spPr>
      </p:pic>
    </p:spTree>
    <p:extLst>
      <p:ext uri="{BB962C8B-B14F-4D97-AF65-F5344CB8AC3E}">
        <p14:creationId xmlns:p14="http://schemas.microsoft.com/office/powerpoint/2010/main" val="555940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Impeachment Proceedings</a:t>
            </a:r>
            <a:endParaRPr lang="en-US" b="1" dirty="0"/>
          </a:p>
        </p:txBody>
      </p:sp>
      <p:sp>
        <p:nvSpPr>
          <p:cNvPr id="3" name="Content Placeholder 2"/>
          <p:cNvSpPr>
            <a:spLocks noGrp="1"/>
          </p:cNvSpPr>
          <p:nvPr>
            <p:ph idx="1"/>
          </p:nvPr>
        </p:nvSpPr>
        <p:spPr>
          <a:xfrm>
            <a:off x="0" y="914400"/>
            <a:ext cx="6781800" cy="5211763"/>
          </a:xfrm>
        </p:spPr>
        <p:txBody>
          <a:bodyPr>
            <a:normAutofit fontScale="85000" lnSpcReduction="20000"/>
          </a:bodyPr>
          <a:lstStyle/>
          <a:p>
            <a:r>
              <a:rPr lang="en-US" dirty="0" smtClean="0"/>
              <a:t>The </a:t>
            </a:r>
            <a:r>
              <a:rPr lang="en-US" b="1" dirty="0" smtClean="0"/>
              <a:t>impeachment of Bill Clinton</a:t>
            </a:r>
            <a:r>
              <a:rPr lang="en-US" dirty="0" smtClean="0"/>
              <a:t> was initiated by the House of Representatives on December 19, 1998, against Bill Clinton,  on two charges, one of perjury and one of obstruction of justice. </a:t>
            </a:r>
          </a:p>
          <a:p>
            <a:r>
              <a:rPr lang="en-US" dirty="0" smtClean="0"/>
              <a:t>These charges stemmed from Clinton's extramarital affair with former White House Intern Monica Lewinsky and his testimony about the affair during a sexual harassment lawsuit filed against him by Paula Jones. </a:t>
            </a:r>
          </a:p>
          <a:p>
            <a:r>
              <a:rPr lang="en-US" dirty="0" smtClean="0"/>
              <a:t>Clinton was subsequently acquitted</a:t>
            </a:r>
            <a:r>
              <a:rPr lang="en-US" dirty="0"/>
              <a:t> </a:t>
            </a:r>
            <a:r>
              <a:rPr lang="en-US" dirty="0" smtClean="0"/>
              <a:t>of these charges by the Senate on February 12, 1999.</a:t>
            </a:r>
            <a:r>
              <a:rPr lang="en-US" baseline="30000" dirty="0"/>
              <a:t> </a:t>
            </a:r>
            <a:r>
              <a:rPr lang="en-US" dirty="0" smtClean="0"/>
              <a:t> Two other impeachment articles – a second perjury charge and a charge of abuse of power – failed in the House.</a:t>
            </a:r>
            <a:endParaRPr lang="en-US" dirty="0"/>
          </a:p>
        </p:txBody>
      </p:sp>
      <p:pic>
        <p:nvPicPr>
          <p:cNvPr id="12290" name="Picture 2" descr="http://4.bp.blogspot.com/-JTsZJHFSPhQ/Uot1CrflH_I/AAAAAAAAAOg/NZ6hPFX9R2g/s1600/Bill-Clinton-Liar-Democrat-President-Impeached-108926229965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90600"/>
            <a:ext cx="21812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01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Election of 2000</a:t>
            </a:r>
            <a:endParaRPr lang="en-US" b="1" dirty="0"/>
          </a:p>
        </p:txBody>
      </p:sp>
      <p:sp>
        <p:nvSpPr>
          <p:cNvPr id="3" name="Content Placeholder 2"/>
          <p:cNvSpPr>
            <a:spLocks noGrp="1"/>
          </p:cNvSpPr>
          <p:nvPr>
            <p:ph idx="1"/>
          </p:nvPr>
        </p:nvSpPr>
        <p:spPr>
          <a:xfrm>
            <a:off x="152400" y="990600"/>
            <a:ext cx="5334000" cy="5638800"/>
          </a:xfrm>
        </p:spPr>
        <p:txBody>
          <a:bodyPr>
            <a:normAutofit fontScale="77500" lnSpcReduction="20000"/>
          </a:bodyPr>
          <a:lstStyle/>
          <a:p>
            <a:r>
              <a:rPr lang="en-US" dirty="0" smtClean="0"/>
              <a:t>This was the closest presidential election in the nation's history, with a .009% margin, 537 votes, separating the two candidates in the decisive state, Florida. </a:t>
            </a:r>
          </a:p>
          <a:p>
            <a:r>
              <a:rPr lang="en-US" dirty="0" smtClean="0"/>
              <a:t>The narrow margin there triggered a mandatory machine recount the next day, after which Gore requested recounts in four counties, including populous South Florida, as permitted by law. </a:t>
            </a:r>
          </a:p>
          <a:p>
            <a:r>
              <a:rPr lang="en-US" dirty="0" smtClean="0"/>
              <a:t>Litigation ensued in numerous counties in both state and federal courts, ultimately reaching the Florida Supreme Court and the United States Supreme Court.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415" t="-2401" r="23280" b="-1"/>
          <a:stretch/>
        </p:blipFill>
        <p:spPr>
          <a:xfrm>
            <a:off x="5638800" y="1447800"/>
            <a:ext cx="3232298" cy="4343400"/>
          </a:xfrm>
          <a:prstGeom prst="rect">
            <a:avLst/>
          </a:prstGeom>
        </p:spPr>
      </p:pic>
    </p:spTree>
    <p:extLst>
      <p:ext uri="{BB962C8B-B14F-4D97-AF65-F5344CB8AC3E}">
        <p14:creationId xmlns:p14="http://schemas.microsoft.com/office/powerpoint/2010/main" val="134613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lstStyle/>
          <a:p>
            <a:r>
              <a:rPr lang="en-US" dirty="0" smtClean="0"/>
              <a:t>No Child Left Behind</a:t>
            </a:r>
            <a:endParaRPr lang="en-US" dirty="0"/>
          </a:p>
        </p:txBody>
      </p:sp>
      <p:sp>
        <p:nvSpPr>
          <p:cNvPr id="3" name="Content Placeholder 2"/>
          <p:cNvSpPr>
            <a:spLocks noGrp="1"/>
          </p:cNvSpPr>
          <p:nvPr>
            <p:ph idx="1"/>
          </p:nvPr>
        </p:nvSpPr>
        <p:spPr>
          <a:xfrm>
            <a:off x="152400" y="914400"/>
            <a:ext cx="5257800" cy="5562600"/>
          </a:xfrm>
        </p:spPr>
        <p:txBody>
          <a:bodyPr>
            <a:normAutofit fontScale="77500" lnSpcReduction="20000"/>
          </a:bodyPr>
          <a:lstStyle/>
          <a:p>
            <a:r>
              <a:rPr lang="en-US" dirty="0" smtClean="0"/>
              <a:t>This was a U.S. Act of Congress</a:t>
            </a:r>
            <a:r>
              <a:rPr lang="en-US" dirty="0"/>
              <a:t> </a:t>
            </a:r>
            <a:r>
              <a:rPr lang="en-US" dirty="0" smtClean="0"/>
              <a:t>that reauthorized the Elementary and Secondary Education Act; it included Title I provisions applying to disadvantaged students.</a:t>
            </a:r>
            <a:r>
              <a:rPr lang="en-US" baseline="30000" dirty="0"/>
              <a:t> </a:t>
            </a:r>
            <a:r>
              <a:rPr lang="en-US" dirty="0" smtClean="0"/>
              <a:t> </a:t>
            </a:r>
          </a:p>
          <a:p>
            <a:r>
              <a:rPr lang="en-US" dirty="0" smtClean="0"/>
              <a:t> It supported standards-based education reform based on the premise that setting high standards and establishing measurable goals could improve individual outcomes in education. </a:t>
            </a:r>
          </a:p>
          <a:p>
            <a:r>
              <a:rPr lang="en-US" dirty="0" smtClean="0"/>
              <a:t>The Act required states to develop assessments in basic skills. To receive federal school funding, states had to give these assessments to all students at select grade levels.</a:t>
            </a:r>
            <a:endParaRPr lang="en-US" dirty="0"/>
          </a:p>
        </p:txBody>
      </p:sp>
      <p:pic>
        <p:nvPicPr>
          <p:cNvPr id="13314" name="Picture 2" descr="http://www.youdontknowjersey.com/wp-content/uploads/2012/02/NoChildLeftBehi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3445878" cy="32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3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smtClean="0"/>
              <a:t>The Tea Party Movement</a:t>
            </a:r>
            <a:endParaRPr lang="en-US" b="1" dirty="0"/>
          </a:p>
        </p:txBody>
      </p:sp>
      <p:sp>
        <p:nvSpPr>
          <p:cNvPr id="3" name="Content Placeholder 2"/>
          <p:cNvSpPr>
            <a:spLocks noGrp="1"/>
          </p:cNvSpPr>
          <p:nvPr>
            <p:ph idx="1"/>
          </p:nvPr>
        </p:nvSpPr>
        <p:spPr>
          <a:xfrm>
            <a:off x="3124200" y="685800"/>
            <a:ext cx="5867400" cy="6019800"/>
          </a:xfrm>
        </p:spPr>
        <p:txBody>
          <a:bodyPr>
            <a:normAutofit fontScale="85000" lnSpcReduction="10000"/>
          </a:bodyPr>
          <a:lstStyle/>
          <a:p>
            <a:r>
              <a:rPr lang="en-US" dirty="0" smtClean="0"/>
              <a:t>The </a:t>
            </a:r>
            <a:r>
              <a:rPr lang="en-US" b="1" dirty="0" smtClean="0"/>
              <a:t>Tea Party movement</a:t>
            </a:r>
            <a:r>
              <a:rPr lang="en-US" dirty="0" smtClean="0"/>
              <a:t> is an American political movement known for its conservative positions and its role in the Republican Party. </a:t>
            </a:r>
          </a:p>
          <a:p>
            <a:r>
              <a:rPr lang="en-US" dirty="0" smtClean="0"/>
              <a:t>Members of the movement have called for a reduction of the U.S. national debt and federal budget deficit by reducing government spending, and for lower taxes. </a:t>
            </a:r>
          </a:p>
          <a:p>
            <a:r>
              <a:rPr lang="en-US" dirty="0" smtClean="0"/>
              <a:t>The movement opposes government-sponsored universal healthcare</a:t>
            </a:r>
            <a:r>
              <a:rPr lang="en-US" baseline="30000" dirty="0"/>
              <a:t> </a:t>
            </a:r>
            <a:r>
              <a:rPr lang="en-US" dirty="0" smtClean="0"/>
              <a:t> and has been described as a mixture of libertarian, populist, and conservative activism.</a:t>
            </a:r>
            <a:endParaRPr lang="en-US" dirty="0"/>
          </a:p>
        </p:txBody>
      </p:sp>
      <p:pic>
        <p:nvPicPr>
          <p:cNvPr id="14338" name="Picture 2" descr="http://www.politicspa.com/wp-content/uploads/2014/07/Tea-Party-Mov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06108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18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8229600" cy="1143000"/>
          </a:xfrm>
        </p:spPr>
        <p:txBody>
          <a:bodyPr>
            <a:normAutofit fontScale="90000"/>
          </a:bodyPr>
          <a:lstStyle/>
          <a:p>
            <a:r>
              <a:rPr lang="en-US" dirty="0" smtClean="0"/>
              <a:t>Expansion of Medicare and Medicaid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7022" r="-926" b="10666"/>
          <a:stretch/>
        </p:blipFill>
        <p:spPr>
          <a:xfrm>
            <a:off x="1752600" y="4419600"/>
            <a:ext cx="6096000" cy="2292991"/>
          </a:xfrm>
        </p:spPr>
      </p:pic>
      <p:sp>
        <p:nvSpPr>
          <p:cNvPr id="6" name="TextBox 5"/>
          <p:cNvSpPr txBox="1"/>
          <p:nvPr/>
        </p:nvSpPr>
        <p:spPr>
          <a:xfrm>
            <a:off x="914400" y="1524000"/>
            <a:ext cx="8077200" cy="2677656"/>
          </a:xfrm>
          <a:prstGeom prst="rect">
            <a:avLst/>
          </a:prstGeom>
          <a:noFill/>
        </p:spPr>
        <p:txBody>
          <a:bodyPr wrap="square" rtlCol="0">
            <a:spAutoFit/>
          </a:bodyPr>
          <a:lstStyle/>
          <a:p>
            <a:r>
              <a:rPr lang="en-US" sz="2400" dirty="0" smtClean="0"/>
              <a:t>Both Medicare and Medicaid have expanded since they were created by Lyndon Johnson during his “Great Society”.</a:t>
            </a:r>
          </a:p>
          <a:p>
            <a:endParaRPr lang="en-US" sz="2400" dirty="0"/>
          </a:p>
          <a:p>
            <a:r>
              <a:rPr lang="en-US" sz="2400" dirty="0" smtClean="0"/>
              <a:t>Reagan lead an effort to protect Social Security despite his promise to end “Big Government”.  </a:t>
            </a:r>
          </a:p>
          <a:p>
            <a:endParaRPr lang="en-US" sz="2400" dirty="0"/>
          </a:p>
          <a:p>
            <a:r>
              <a:rPr lang="en-US" sz="2400" dirty="0" smtClean="0"/>
              <a:t>All of these programs are very expensive to operate.</a:t>
            </a:r>
            <a:endParaRPr lang="en-US" sz="2400" dirty="0"/>
          </a:p>
        </p:txBody>
      </p:sp>
    </p:spTree>
    <p:extLst>
      <p:ext uri="{BB962C8B-B14F-4D97-AF65-F5344CB8AC3E}">
        <p14:creationId xmlns:p14="http://schemas.microsoft.com/office/powerpoint/2010/main" val="2341520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4648200" cy="5287963"/>
          </a:xfrm>
        </p:spPr>
        <p:txBody>
          <a:bodyPr/>
          <a:lstStyle/>
          <a:p>
            <a:r>
              <a:rPr lang="en-US" dirty="0" smtClean="0"/>
              <a:t>There was a decline in public trust which led to a rise in Christian conservatism.  This was brought on by economic decline, political scandals, and a sense of moral decay.</a:t>
            </a:r>
            <a:endParaRPr lang="en-US" dirty="0"/>
          </a:p>
        </p:txBody>
      </p:sp>
      <p:pic>
        <p:nvPicPr>
          <p:cNvPr id="1026" name="Picture 2" descr="http://cdn.history.com/sites/2/2013/11/nixon-watergate-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93254" cy="1860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vimpactsonamerica.weebly.com/uploads/1/9/1/2/19127299/254189398_orig.jpg?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914" y="609600"/>
            <a:ext cx="4019086" cy="3295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erndonapush.wikispaces.com/file/view/the_counter_culture.jpg/142630035/503x282/the_counter_cul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636" y="4191000"/>
            <a:ext cx="407750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Federal Deficit</a:t>
            </a:r>
            <a:endParaRPr lang="en-US" b="1" dirty="0"/>
          </a:p>
        </p:txBody>
      </p:sp>
      <p:sp>
        <p:nvSpPr>
          <p:cNvPr id="3" name="Content Placeholder 2"/>
          <p:cNvSpPr>
            <a:spLocks noGrp="1"/>
          </p:cNvSpPr>
          <p:nvPr>
            <p:ph idx="1"/>
          </p:nvPr>
        </p:nvSpPr>
        <p:spPr>
          <a:xfrm>
            <a:off x="571500" y="1219200"/>
            <a:ext cx="8229600" cy="4525963"/>
          </a:xfrm>
        </p:spPr>
        <p:txBody>
          <a:bodyPr/>
          <a:lstStyle/>
          <a:p>
            <a:r>
              <a:rPr lang="en-US" dirty="0" smtClean="0"/>
              <a:t>During the Reagan Administration the combination of increased military spending with decreased taxes revenue from taxes on corporations and wealthy individuals lead to a drastic increase in the deficit.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733800"/>
            <a:ext cx="6629400" cy="2863316"/>
          </a:xfrm>
          <a:prstGeom prst="rect">
            <a:avLst/>
          </a:prstGeom>
        </p:spPr>
      </p:pic>
    </p:spTree>
    <p:extLst>
      <p:ext uri="{BB962C8B-B14F-4D97-AF65-F5344CB8AC3E}">
        <p14:creationId xmlns:p14="http://schemas.microsoft.com/office/powerpoint/2010/main" val="2821423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Increased Military Spending</a:t>
            </a:r>
            <a:endParaRPr lang="en-US" b="1" dirty="0"/>
          </a:p>
        </p:txBody>
      </p:sp>
      <p:sp>
        <p:nvSpPr>
          <p:cNvPr id="3" name="Content Placeholder 2"/>
          <p:cNvSpPr>
            <a:spLocks noGrp="1"/>
          </p:cNvSpPr>
          <p:nvPr>
            <p:ph idx="1"/>
          </p:nvPr>
        </p:nvSpPr>
        <p:spPr>
          <a:xfrm>
            <a:off x="1066800" y="1439295"/>
            <a:ext cx="7315200" cy="3078163"/>
          </a:xfrm>
        </p:spPr>
        <p:txBody>
          <a:bodyPr/>
          <a:lstStyle/>
          <a:p>
            <a:r>
              <a:rPr lang="en-US" dirty="0" smtClean="0"/>
              <a:t>During the Reagan Administration there was a drastic increase in military spending to challenge “the evil empire”.  This included the Strategic Defense Initiative that goes by the nickname “Star Wars”.</a:t>
            </a:r>
            <a:endParaRPr lang="en-US" dirty="0"/>
          </a:p>
        </p:txBody>
      </p:sp>
      <p:pic>
        <p:nvPicPr>
          <p:cNvPr id="2050" name="Picture 2" descr="Image result for star wa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757737"/>
            <a:ext cx="3733800"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68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0"/>
            <a:ext cx="8229600" cy="1143000"/>
          </a:xfrm>
        </p:spPr>
        <p:txBody>
          <a:bodyPr/>
          <a:lstStyle/>
          <a:p>
            <a:r>
              <a:rPr lang="en-US" b="1" dirty="0" smtClean="0"/>
              <a:t>Fall of Communism</a:t>
            </a:r>
            <a:endParaRPr lang="en-US" b="1" dirty="0"/>
          </a:p>
        </p:txBody>
      </p:sp>
      <p:sp>
        <p:nvSpPr>
          <p:cNvPr id="3" name="Content Placeholder 2"/>
          <p:cNvSpPr>
            <a:spLocks noGrp="1"/>
          </p:cNvSpPr>
          <p:nvPr>
            <p:ph idx="1"/>
          </p:nvPr>
        </p:nvSpPr>
        <p:spPr>
          <a:xfrm>
            <a:off x="152400" y="1143000"/>
            <a:ext cx="5410200" cy="4906963"/>
          </a:xfrm>
        </p:spPr>
        <p:txBody>
          <a:bodyPr>
            <a:normAutofit lnSpcReduction="10000"/>
          </a:bodyPr>
          <a:lstStyle/>
          <a:p>
            <a:r>
              <a:rPr lang="en-US" dirty="0" smtClean="0"/>
              <a:t>One of the most symbolic ends to the Cold War was the taking down of the Berlin Wall in 1989.</a:t>
            </a:r>
          </a:p>
          <a:p>
            <a:r>
              <a:rPr lang="en-US" dirty="0" smtClean="0"/>
              <a:t>By 1991, the Soviet Union had collapsed.  This collapse was brought on by too much spending on defense and shortages of food and other materials for the population.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515" y="900344"/>
            <a:ext cx="3350710" cy="2985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970" y="4419600"/>
            <a:ext cx="2971800" cy="2004684"/>
          </a:xfrm>
          <a:prstGeom prst="rect">
            <a:avLst/>
          </a:prstGeom>
        </p:spPr>
      </p:pic>
    </p:spTree>
    <p:extLst>
      <p:ext uri="{BB962C8B-B14F-4D97-AF65-F5344CB8AC3E}">
        <p14:creationId xmlns:p14="http://schemas.microsoft.com/office/powerpoint/2010/main" val="4174307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Reagan Doctrine</a:t>
            </a:r>
            <a:endParaRPr lang="en-US" dirty="0"/>
          </a:p>
        </p:txBody>
      </p:sp>
      <p:sp>
        <p:nvSpPr>
          <p:cNvPr id="3" name="Content Placeholder 2"/>
          <p:cNvSpPr>
            <a:spLocks noGrp="1"/>
          </p:cNvSpPr>
          <p:nvPr>
            <p:ph idx="1"/>
          </p:nvPr>
        </p:nvSpPr>
        <p:spPr/>
        <p:txBody>
          <a:bodyPr/>
          <a:lstStyle/>
          <a:p>
            <a:endParaRPr lang="en-US"/>
          </a:p>
        </p:txBody>
      </p:sp>
      <p:pic>
        <p:nvPicPr>
          <p:cNvPr id="20482" name="Picture 2" descr="http://image.slidesharecdn.com/1980stoearly1990s2014-140415072848-phpapp01/95/1980s-to-early-1990s2014-1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7546" cy="68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3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Iran Contra-Scandal</a:t>
            </a:r>
            <a:endParaRPr lang="en-US" b="1" dirty="0"/>
          </a:p>
        </p:txBody>
      </p:sp>
      <p:sp>
        <p:nvSpPr>
          <p:cNvPr id="3" name="Content Placeholder 2"/>
          <p:cNvSpPr>
            <a:spLocks noGrp="1"/>
          </p:cNvSpPr>
          <p:nvPr>
            <p:ph idx="1"/>
          </p:nvPr>
        </p:nvSpPr>
        <p:spPr>
          <a:xfrm>
            <a:off x="152400" y="1066800"/>
            <a:ext cx="6172200" cy="5135563"/>
          </a:xfrm>
        </p:spPr>
        <p:txBody>
          <a:bodyPr>
            <a:normAutofit fontScale="85000" lnSpcReduction="20000"/>
          </a:bodyPr>
          <a:lstStyle/>
          <a:p>
            <a:r>
              <a:rPr lang="en-US" dirty="0" smtClean="0"/>
              <a:t>This was a political scandal in the United States that occurred during the second term of the Reagan Administration. </a:t>
            </a:r>
          </a:p>
          <a:p>
            <a:r>
              <a:rPr lang="en-US" dirty="0" smtClean="0"/>
              <a:t>Senior administration officials secretly facilitated the sale of arms to Iran, which was the subject of an arms embargo.</a:t>
            </a:r>
            <a:r>
              <a:rPr lang="en-US" baseline="30000" dirty="0"/>
              <a:t> </a:t>
            </a:r>
            <a:r>
              <a:rPr lang="en-US" dirty="0" smtClean="0"/>
              <a:t> </a:t>
            </a:r>
          </a:p>
          <a:p>
            <a:r>
              <a:rPr lang="en-US" dirty="0" smtClean="0"/>
              <a:t>They hoped, thereby, to fund the Contras in Nicaragua while at the same time negotiating the release of several U.S. hostages. Under the Boland Amendment, further funding of the Contras by the government had been prohibited by Congress.</a:t>
            </a:r>
            <a:endParaRPr lang="en-US" dirty="0"/>
          </a:p>
        </p:txBody>
      </p:sp>
      <p:pic>
        <p:nvPicPr>
          <p:cNvPr id="19458" name="Picture 2" descr="http://www.thefamouspeople.com/profiles/images/oliver-north-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419600"/>
            <a:ext cx="245364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media.carbonated.tv/119102_story__11IRANCONTRAAFF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85800"/>
            <a:ext cx="237281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47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Persian Gulf War</a:t>
            </a:r>
            <a:endParaRPr lang="en-US" b="1" dirty="0"/>
          </a:p>
        </p:txBody>
      </p:sp>
      <p:sp>
        <p:nvSpPr>
          <p:cNvPr id="3" name="Content Placeholder 2"/>
          <p:cNvSpPr>
            <a:spLocks noGrp="1"/>
          </p:cNvSpPr>
          <p:nvPr>
            <p:ph idx="1"/>
          </p:nvPr>
        </p:nvSpPr>
        <p:spPr>
          <a:xfrm>
            <a:off x="457200" y="1600200"/>
            <a:ext cx="8458200" cy="2743200"/>
          </a:xfrm>
        </p:spPr>
        <p:txBody>
          <a:bodyPr>
            <a:normAutofit/>
          </a:bodyPr>
          <a:lstStyle/>
          <a:p>
            <a:r>
              <a:rPr lang="en-US" sz="2400" dirty="0" smtClean="0"/>
              <a:t>The </a:t>
            </a:r>
            <a:r>
              <a:rPr lang="en-US" sz="2400" b="1" dirty="0" smtClean="0"/>
              <a:t>Gulf War</a:t>
            </a:r>
            <a:r>
              <a:rPr lang="en-US" sz="2400" dirty="0" smtClean="0"/>
              <a:t> (2 August 1990 – 28 February 1991), codenamed </a:t>
            </a:r>
            <a:r>
              <a:rPr lang="en-US" sz="2400" b="1" dirty="0" smtClean="0"/>
              <a:t>Operation Desert Shield</a:t>
            </a:r>
            <a:r>
              <a:rPr lang="en-US" sz="2400" dirty="0" smtClean="0"/>
              <a:t> (2 August 1990 – 17 January 1991) for operations leading to the buildup of troops and defense of Saudi Arabia and </a:t>
            </a:r>
            <a:r>
              <a:rPr lang="en-US" sz="2400" b="1" dirty="0" smtClean="0"/>
              <a:t>Operation Desert Storm</a:t>
            </a:r>
            <a:r>
              <a:rPr lang="en-US" sz="2400" dirty="0" smtClean="0"/>
              <a:t> (17 January 1991 – 28 February 1991) in its combat phase, was a war waged by coalition forces from 35 nations led by the United States against Iraq in response to Iraq's invasion and annexation of Kuwait.</a:t>
            </a:r>
            <a:endParaRPr lang="en-US" sz="2400" dirty="0"/>
          </a:p>
        </p:txBody>
      </p:sp>
      <p:pic>
        <p:nvPicPr>
          <p:cNvPr id="1026" name="Picture 2" descr="Image result for persian gulf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4525962"/>
            <a:ext cx="6248400" cy="203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92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8229600" cy="1143000"/>
          </a:xfrm>
        </p:spPr>
        <p:txBody>
          <a:bodyPr/>
          <a:lstStyle/>
          <a:p>
            <a:r>
              <a:rPr lang="en-US" b="1" dirty="0" smtClean="0"/>
              <a:t>Somalia</a:t>
            </a:r>
            <a:endParaRPr lang="en-US" b="1" dirty="0"/>
          </a:p>
        </p:txBody>
      </p:sp>
      <p:sp>
        <p:nvSpPr>
          <p:cNvPr id="3" name="Content Placeholder 2"/>
          <p:cNvSpPr>
            <a:spLocks noGrp="1"/>
          </p:cNvSpPr>
          <p:nvPr>
            <p:ph idx="1"/>
          </p:nvPr>
        </p:nvSpPr>
        <p:spPr>
          <a:xfrm>
            <a:off x="457200" y="609600"/>
            <a:ext cx="8458200" cy="4648200"/>
          </a:xfrm>
        </p:spPr>
        <p:txBody>
          <a:bodyPr>
            <a:normAutofit/>
          </a:bodyPr>
          <a:lstStyle/>
          <a:p>
            <a:r>
              <a:rPr lang="en-US" sz="2400" dirty="0" smtClean="0"/>
              <a:t>The </a:t>
            </a:r>
            <a:r>
              <a:rPr lang="en-US" sz="2400" b="1" dirty="0" smtClean="0"/>
              <a:t>Battle of Mogadishu</a:t>
            </a:r>
            <a:r>
              <a:rPr lang="en-US" sz="2400" dirty="0" smtClean="0"/>
              <a:t>, was part of Operation Gothic Serpent and was fought from 3–4 October 1993, in Mogadishu, Somalia, between forces of the United States—supported by UNOSOM II—and Somali militiamen loyal to the self-proclaimed president-to-be Mohamed Farrah </a:t>
            </a:r>
            <a:r>
              <a:rPr lang="en-US" sz="2400" dirty="0" err="1" smtClean="0"/>
              <a:t>Aidid</a:t>
            </a:r>
            <a:r>
              <a:rPr lang="en-US" sz="2400" dirty="0" smtClean="0"/>
              <a:t>, who had support from armed civilian fighters. The battle is also referred to as the </a:t>
            </a:r>
            <a:r>
              <a:rPr lang="en-US" sz="2400" b="1" dirty="0" smtClean="0"/>
              <a:t>First Battle of Mogadishu</a:t>
            </a:r>
            <a:r>
              <a:rPr lang="en-US" sz="2400" dirty="0" smtClean="0"/>
              <a:t>, to distinguish it amongst the nine major Battles of Mogadishu during the decades long Somali Civil War.</a:t>
            </a:r>
            <a:endParaRPr lang="en-US" sz="2400" dirty="0"/>
          </a:p>
        </p:txBody>
      </p:sp>
      <p:pic>
        <p:nvPicPr>
          <p:cNvPr id="18434" name="Picture 2" descr="http://1.bp.blogspot.com/-nFe1jPOlrQw/UYrS5uyPXlI/AAAAAAAAAJ8/JkDC7PdqJQw/s1600/130327155700-somalia-1991-waayaha-cusub-horizontal-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71900"/>
            <a:ext cx="52831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21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n-US" b="1" dirty="0" smtClean="0"/>
              <a:t>Haiti</a:t>
            </a:r>
            <a:endParaRPr lang="en-US" b="1" dirty="0"/>
          </a:p>
        </p:txBody>
      </p:sp>
      <p:sp>
        <p:nvSpPr>
          <p:cNvPr id="3" name="Content Placeholder 2"/>
          <p:cNvSpPr>
            <a:spLocks noGrp="1"/>
          </p:cNvSpPr>
          <p:nvPr>
            <p:ph idx="1"/>
          </p:nvPr>
        </p:nvSpPr>
        <p:spPr>
          <a:xfrm>
            <a:off x="462951" y="990600"/>
            <a:ext cx="8534400" cy="4708525"/>
          </a:xfrm>
        </p:spPr>
        <p:txBody>
          <a:bodyPr>
            <a:normAutofit/>
          </a:bodyPr>
          <a:lstStyle/>
          <a:p>
            <a:r>
              <a:rPr lang="en-US" sz="2000" dirty="0" smtClean="0"/>
              <a:t>In 2004, a revolt began in northern Haiti. The rebellion eventually reached the capital, and Aristide was forced into exile, after that the United Nations stationed peacekeepers in Haiti. Some including Aristide and his bodyguard, Franz Gabriel, stated that he was the victim of a "new coup d'état or modern kidnapping" by U.S. forces. Mrs. Aristide stated that the kidnappers wore US Special Forces uniforms, but changed into civilian clothes upon boarding the aircraft that was used to remove Aristide from Haiti</a:t>
            </a:r>
            <a:endParaRPr lang="en-US" sz="2000" dirty="0"/>
          </a:p>
        </p:txBody>
      </p:sp>
      <p:pic>
        <p:nvPicPr>
          <p:cNvPr id="17410" name="Picture 2" descr="http://www.cbc.ca/gfx/images/news/photos/2011/01/20/haiti1994-rtxf7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851" y="3344862"/>
            <a:ext cx="4800600" cy="311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01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Yugoslavia</a:t>
            </a:r>
            <a:endParaRPr lang="en-US" dirty="0"/>
          </a:p>
        </p:txBody>
      </p:sp>
      <p:sp>
        <p:nvSpPr>
          <p:cNvPr id="3" name="Content Placeholder 2"/>
          <p:cNvSpPr>
            <a:spLocks noGrp="1"/>
          </p:cNvSpPr>
          <p:nvPr>
            <p:ph idx="1"/>
          </p:nvPr>
        </p:nvSpPr>
        <p:spPr>
          <a:xfrm>
            <a:off x="685800" y="762001"/>
            <a:ext cx="8305800" cy="2971800"/>
          </a:xfrm>
        </p:spPr>
        <p:txBody>
          <a:bodyPr>
            <a:normAutofit/>
          </a:bodyPr>
          <a:lstStyle/>
          <a:p>
            <a:r>
              <a:rPr lang="en-US" sz="2400" dirty="0" smtClean="0"/>
              <a:t>There was increasing violence in Yugoslavia under the Communist government.</a:t>
            </a:r>
          </a:p>
          <a:p>
            <a:r>
              <a:rPr lang="en-US" sz="2400" dirty="0" smtClean="0"/>
              <a:t>Ethnic cleansing of parts of the civilian population resulted in U.S. involvement.</a:t>
            </a:r>
          </a:p>
          <a:p>
            <a:r>
              <a:rPr lang="en-US" sz="2400" dirty="0" smtClean="0"/>
              <a:t>Refugees from Serbia were brought to the U.S.</a:t>
            </a:r>
          </a:p>
          <a:p>
            <a:r>
              <a:rPr lang="en-US" sz="2400" dirty="0" smtClean="0"/>
              <a:t>The Dayton Peace agreement was signed in 1995 that resulted in NATO troops being sent to the area. </a:t>
            </a:r>
            <a:endParaRPr lang="en-US" sz="2400" dirty="0"/>
          </a:p>
        </p:txBody>
      </p:sp>
      <p:pic>
        <p:nvPicPr>
          <p:cNvPr id="16386" name="Picture 2" descr="http://www.telesurtv.net/export/sites/telesur/img/news/2016/03/23/3__yugoslavia_map_1991_sml_en.png_1121152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641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7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The Middle East</a:t>
            </a:r>
            <a:endParaRPr lang="en-US" b="1" dirty="0"/>
          </a:p>
        </p:txBody>
      </p:sp>
      <p:sp>
        <p:nvSpPr>
          <p:cNvPr id="3" name="Content Placeholder 2"/>
          <p:cNvSpPr>
            <a:spLocks noGrp="1"/>
          </p:cNvSpPr>
          <p:nvPr>
            <p:ph idx="1"/>
          </p:nvPr>
        </p:nvSpPr>
        <p:spPr>
          <a:xfrm>
            <a:off x="457200" y="685800"/>
            <a:ext cx="8458200" cy="3505200"/>
          </a:xfrm>
        </p:spPr>
        <p:txBody>
          <a:bodyPr>
            <a:normAutofit/>
          </a:bodyPr>
          <a:lstStyle/>
          <a:p>
            <a:r>
              <a:rPr lang="en-US" sz="2400" dirty="0" smtClean="0"/>
              <a:t>There were four wars between Israel and the surrounding countries between 1948 and 1973 that revolved around Israel’s right to exist.</a:t>
            </a:r>
          </a:p>
          <a:p>
            <a:r>
              <a:rPr lang="en-US" sz="2400" dirty="0" smtClean="0"/>
              <a:t>In 2000, the growth of Israeli settlements on the West Bank led to increased tension.   Clinton arranged a meeting of Arafat and Barak at Camp David to come to a resolution.</a:t>
            </a:r>
          </a:p>
          <a:p>
            <a:r>
              <a:rPr lang="en-US" sz="2400" dirty="0" smtClean="0"/>
              <a:t>It was not resolved.</a:t>
            </a:r>
            <a:endParaRPr lang="en-US" sz="2400" dirty="0"/>
          </a:p>
        </p:txBody>
      </p:sp>
      <p:pic>
        <p:nvPicPr>
          <p:cNvPr id="2050" name="Picture 2" descr="Image result for middle east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7600"/>
            <a:ext cx="4221192" cy="276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wp.com/thehimalayantimes.com/wp-content/uploads/2015/12/inflation.jpg?resize=300%2C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 y="228600"/>
            <a:ext cx="4026476" cy="4080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rm4.staticflickr.com/3191/2677687209_81f83d13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500563"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88821" y="4661396"/>
            <a:ext cx="3479221" cy="1938992"/>
          </a:xfrm>
          <a:prstGeom prst="rect">
            <a:avLst/>
          </a:prstGeom>
          <a:noFill/>
        </p:spPr>
        <p:txBody>
          <a:bodyPr wrap="square" rtlCol="0">
            <a:spAutoFit/>
          </a:bodyPr>
          <a:lstStyle/>
          <a:p>
            <a:r>
              <a:rPr lang="en-US" sz="2400" b="1" dirty="0" smtClean="0"/>
              <a:t>WIN:  </a:t>
            </a:r>
            <a:r>
              <a:rPr lang="en-US" sz="2400" dirty="0" smtClean="0"/>
              <a:t>Whip Inflation Now was a program initiated by Ford to convince the American people to be more fiscally responsible.</a:t>
            </a:r>
            <a:endParaRPr lang="en-US" sz="2400" dirty="0"/>
          </a:p>
        </p:txBody>
      </p:sp>
      <p:pic>
        <p:nvPicPr>
          <p:cNvPr id="2054" name="Picture 6" descr="http://paulhertneky.files.wordpress.com/2011/06/226_whip_inflation_now_win_plant_garden_lg.jpeg?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016" y="4661396"/>
            <a:ext cx="2096367" cy="208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51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61" y="0"/>
            <a:ext cx="8229600" cy="1143000"/>
          </a:xfrm>
        </p:spPr>
        <p:txBody>
          <a:bodyPr/>
          <a:lstStyle/>
          <a:p>
            <a:r>
              <a:rPr lang="en-US" b="1" dirty="0" smtClean="0"/>
              <a:t>The Bush Doctrine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8312" y="1600200"/>
            <a:ext cx="3738113" cy="3962400"/>
          </a:xfrm>
        </p:spPr>
      </p:pic>
      <p:sp>
        <p:nvSpPr>
          <p:cNvPr id="5" name="TextBox 4"/>
          <p:cNvSpPr txBox="1"/>
          <p:nvPr/>
        </p:nvSpPr>
        <p:spPr>
          <a:xfrm>
            <a:off x="381000" y="914400"/>
            <a:ext cx="4572000"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President Bush shifted American foreign policy away from it’s traditional reliance on deterrence and containment.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His policy called for preemptive strikes against nations perceived as a threat to the U.S.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The Axis of Evil consisted of Iraq, Iran, and North Korea.</a:t>
            </a:r>
            <a:endParaRPr lang="en-US" sz="2800" dirty="0"/>
          </a:p>
        </p:txBody>
      </p:sp>
    </p:spTree>
    <p:extLst>
      <p:ext uri="{BB962C8B-B14F-4D97-AF65-F5344CB8AC3E}">
        <p14:creationId xmlns:p14="http://schemas.microsoft.com/office/powerpoint/2010/main" val="284849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9/11</a:t>
            </a:r>
            <a:endParaRPr lang="en-US" b="1" dirty="0"/>
          </a:p>
        </p:txBody>
      </p:sp>
      <p:sp>
        <p:nvSpPr>
          <p:cNvPr id="3" name="Content Placeholder 2"/>
          <p:cNvSpPr>
            <a:spLocks noGrp="1"/>
          </p:cNvSpPr>
          <p:nvPr>
            <p:ph idx="1"/>
          </p:nvPr>
        </p:nvSpPr>
        <p:spPr>
          <a:xfrm>
            <a:off x="533400" y="1219200"/>
            <a:ext cx="8229600" cy="4525963"/>
          </a:xfrm>
        </p:spPr>
        <p:txBody>
          <a:bodyPr/>
          <a:lstStyle/>
          <a:p>
            <a:r>
              <a:rPr lang="en-US" sz="2400" dirty="0" smtClean="0"/>
              <a:t>On 9/11 four planes were used as guided missiles to execute a coordinated attack on Washington and New York City.</a:t>
            </a:r>
          </a:p>
          <a:p>
            <a:r>
              <a:rPr lang="en-US" sz="2400" dirty="0" smtClean="0"/>
              <a:t>The World Trade Center and Pentagon were hit.  A fourth plane crashed in Pennsylvania.</a:t>
            </a:r>
          </a:p>
          <a:p>
            <a:endParaRPr lang="en-US" dirty="0"/>
          </a:p>
        </p:txBody>
      </p:sp>
      <p:pic>
        <p:nvPicPr>
          <p:cNvPr id="4098" name="Picture 2" descr="Image result for 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556260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37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Patriot Act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0" y="2819400"/>
            <a:ext cx="3048006" cy="2438405"/>
          </a:xfrm>
        </p:spPr>
      </p:pic>
      <p:sp>
        <p:nvSpPr>
          <p:cNvPr id="5" name="TextBox 4"/>
          <p:cNvSpPr txBox="1"/>
          <p:nvPr/>
        </p:nvSpPr>
        <p:spPr>
          <a:xfrm>
            <a:off x="304800" y="1828800"/>
            <a:ext cx="5334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P</a:t>
            </a:r>
            <a:r>
              <a:rPr lang="en-US" sz="2000" dirty="0" smtClean="0"/>
              <a:t>assed </a:t>
            </a:r>
            <a:r>
              <a:rPr lang="en-US" sz="2000" dirty="0"/>
              <a:t>45 days after 9/11 in the name of national security, the Patriot Act was the first of many changes to surveillance laws that made it easier for the government to spy on ordinary Americans by expanding the authority to monitor phone and email communications, collect bank and credit reporting records, and track the activity of innocent Americans on the Internet.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While </a:t>
            </a:r>
            <a:r>
              <a:rPr lang="en-US" sz="2000" dirty="0"/>
              <a:t>most Americans think it was created to catch terrorists, the Patriot Act actually turns regular citizens into suspects.</a:t>
            </a:r>
          </a:p>
        </p:txBody>
      </p:sp>
    </p:spTree>
    <p:extLst>
      <p:ext uri="{BB962C8B-B14F-4D97-AF65-F5344CB8AC3E}">
        <p14:creationId xmlns:p14="http://schemas.microsoft.com/office/powerpoint/2010/main" val="127102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34" y="-228600"/>
            <a:ext cx="8229600" cy="1143000"/>
          </a:xfrm>
        </p:spPr>
        <p:txBody>
          <a:bodyPr/>
          <a:lstStyle/>
          <a:p>
            <a:r>
              <a:rPr lang="en-US" b="1" dirty="0" smtClean="0"/>
              <a:t>War with Iraq</a:t>
            </a:r>
            <a:endParaRPr lang="en-US" b="1" dirty="0"/>
          </a:p>
        </p:txBody>
      </p:sp>
      <p:sp>
        <p:nvSpPr>
          <p:cNvPr id="3" name="Content Placeholder 2"/>
          <p:cNvSpPr>
            <a:spLocks noGrp="1"/>
          </p:cNvSpPr>
          <p:nvPr>
            <p:ph idx="1"/>
          </p:nvPr>
        </p:nvSpPr>
        <p:spPr>
          <a:xfrm>
            <a:off x="470034" y="762000"/>
            <a:ext cx="3873366" cy="5715000"/>
          </a:xfrm>
        </p:spPr>
        <p:txBody>
          <a:bodyPr>
            <a:normAutofit/>
          </a:bodyPr>
          <a:lstStyle/>
          <a:p>
            <a:r>
              <a:rPr lang="en-US" sz="2400" dirty="0" smtClean="0"/>
              <a:t>George W. Bush initiated a two front military action in Iraq and Afghanistan.  </a:t>
            </a:r>
          </a:p>
          <a:p>
            <a:r>
              <a:rPr lang="en-US" sz="2400" dirty="0" smtClean="0"/>
              <a:t>Operation Iraqi Freedom had the goal of removing Saddam Hussein from power and searching for weapons of mass destruction.</a:t>
            </a:r>
          </a:p>
          <a:p>
            <a:r>
              <a:rPr lang="en-US" sz="2400" dirty="0" smtClean="0"/>
              <a:t>The operation in Afghanistan was to take down the Taliban led government and find Osama Bin Laden.</a:t>
            </a:r>
            <a:endParaRPr lang="en-US" sz="2400" dirty="0"/>
          </a:p>
        </p:txBody>
      </p:sp>
      <p:pic>
        <p:nvPicPr>
          <p:cNvPr id="5122" name="Picture 2" descr="Image result for enduring 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58583"/>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6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Homeland Security</a:t>
            </a:r>
            <a:endParaRPr lang="en-US" dirty="0"/>
          </a:p>
        </p:txBody>
      </p:sp>
      <p:sp>
        <p:nvSpPr>
          <p:cNvPr id="3" name="Content Placeholder 2"/>
          <p:cNvSpPr>
            <a:spLocks noGrp="1"/>
          </p:cNvSpPr>
          <p:nvPr>
            <p:ph idx="1"/>
          </p:nvPr>
        </p:nvSpPr>
        <p:spPr>
          <a:xfrm>
            <a:off x="457200" y="1524000"/>
            <a:ext cx="5562600" cy="4602163"/>
          </a:xfrm>
        </p:spPr>
        <p:txBody>
          <a:bodyPr/>
          <a:lstStyle/>
          <a:p>
            <a:r>
              <a:rPr lang="en-US" dirty="0" smtClean="0"/>
              <a:t>The creation of the Department of Homeland Security is directly related to the attacks on 9/11.</a:t>
            </a:r>
          </a:p>
          <a:p>
            <a:r>
              <a:rPr lang="en-US" dirty="0" smtClean="0"/>
              <a:t>It is a cabinet level department that is responsible for protecting the U.S. from terrorists attacks and disasters.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520792"/>
            <a:ext cx="3208994" cy="3200972"/>
          </a:xfrm>
          <a:prstGeom prst="rect">
            <a:avLst/>
          </a:prstGeom>
        </p:spPr>
      </p:pic>
    </p:spTree>
    <p:extLst>
      <p:ext uri="{BB962C8B-B14F-4D97-AF65-F5344CB8AC3E}">
        <p14:creationId xmlns:p14="http://schemas.microsoft.com/office/powerpoint/2010/main" val="1217483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Tactic in the War on Terror</a:t>
            </a:r>
            <a:endParaRPr lang="en-US" b="1" dirty="0"/>
          </a:p>
        </p:txBody>
      </p:sp>
      <p:sp>
        <p:nvSpPr>
          <p:cNvPr id="3" name="Content Placeholder 2"/>
          <p:cNvSpPr>
            <a:spLocks noGrp="1"/>
          </p:cNvSpPr>
          <p:nvPr>
            <p:ph idx="1"/>
          </p:nvPr>
        </p:nvSpPr>
        <p:spPr>
          <a:xfrm>
            <a:off x="152400" y="838200"/>
            <a:ext cx="6172200" cy="5791200"/>
          </a:xfrm>
        </p:spPr>
        <p:txBody>
          <a:bodyPr>
            <a:normAutofit lnSpcReduction="10000"/>
          </a:bodyPr>
          <a:lstStyle/>
          <a:p>
            <a:r>
              <a:rPr lang="en-US" dirty="0" smtClean="0"/>
              <a:t>The use of “enhanced interrogation” and “waterboarding” became controversial after it was revealed that these tactics were being used on prisoners at the Abu Ghraib prison camp by U.S. Troops.</a:t>
            </a:r>
          </a:p>
          <a:p>
            <a:r>
              <a:rPr lang="en-US" dirty="0" smtClean="0"/>
              <a:t>The policy of holding prisoners indefinitely without due process became a Supreme Court issue and was struck down due to violations of the Geneva Accords.</a:t>
            </a:r>
            <a:endParaRPr lang="en-US" dirty="0"/>
          </a:p>
        </p:txBody>
      </p:sp>
      <p:pic>
        <p:nvPicPr>
          <p:cNvPr id="1026" name="Picture 2" descr="Image result for abu ghrai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762000"/>
            <a:ext cx="2606940" cy="2206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098" y="3429000"/>
            <a:ext cx="2159000" cy="2870200"/>
          </a:xfrm>
          <a:prstGeom prst="rect">
            <a:avLst/>
          </a:prstGeom>
        </p:spPr>
      </p:pic>
    </p:spTree>
    <p:extLst>
      <p:ext uri="{BB962C8B-B14F-4D97-AF65-F5344CB8AC3E}">
        <p14:creationId xmlns:p14="http://schemas.microsoft.com/office/powerpoint/2010/main" val="3097123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Obama and the Muslim World</a:t>
            </a:r>
            <a:endParaRPr lang="en-US" b="1" dirty="0"/>
          </a:p>
        </p:txBody>
      </p:sp>
      <p:sp>
        <p:nvSpPr>
          <p:cNvPr id="3" name="Content Placeholder 2"/>
          <p:cNvSpPr>
            <a:spLocks noGrp="1"/>
          </p:cNvSpPr>
          <p:nvPr>
            <p:ph idx="1"/>
          </p:nvPr>
        </p:nvSpPr>
        <p:spPr>
          <a:xfrm>
            <a:off x="457200" y="1600200"/>
            <a:ext cx="8458200" cy="2362200"/>
          </a:xfrm>
        </p:spPr>
        <p:txBody>
          <a:bodyPr>
            <a:normAutofit lnSpcReduction="10000"/>
          </a:bodyPr>
          <a:lstStyle/>
          <a:p>
            <a:r>
              <a:rPr lang="en-US" sz="2400" dirty="0" smtClean="0"/>
              <a:t>Obama made a major speech in Cairo, Egypt, </a:t>
            </a:r>
            <a:r>
              <a:rPr lang="en-US" sz="2400" u="sng" dirty="0" smtClean="0"/>
              <a:t>pledging to mend relations with the Muslim world.  </a:t>
            </a:r>
          </a:p>
          <a:p>
            <a:r>
              <a:rPr lang="en-US" sz="2400" u="sng" dirty="0" smtClean="0"/>
              <a:t>He also, committed forces to finding and killing Osama Bin Laden.</a:t>
            </a:r>
          </a:p>
          <a:p>
            <a:r>
              <a:rPr lang="en-US" sz="2400" dirty="0" smtClean="0"/>
              <a:t>He committed U.S. forces to working with Europe to oust Libyan leader </a:t>
            </a:r>
            <a:r>
              <a:rPr lang="en-US" sz="2400" dirty="0" err="1" smtClean="0"/>
              <a:t>Muhammar</a:t>
            </a:r>
            <a:r>
              <a:rPr lang="en-US" sz="2400" dirty="0" smtClean="0"/>
              <a:t> </a:t>
            </a:r>
            <a:r>
              <a:rPr lang="en-US" sz="2400" dirty="0" err="1" smtClean="0"/>
              <a:t>Qadaffi</a:t>
            </a:r>
            <a:r>
              <a:rPr lang="en-US" sz="2400" dirty="0" smtClean="0"/>
              <a:t>.  </a:t>
            </a:r>
            <a:r>
              <a:rPr lang="en-US" sz="2400" dirty="0" err="1" smtClean="0"/>
              <a:t>Qadaffi</a:t>
            </a:r>
            <a:r>
              <a:rPr lang="en-US" sz="2400" dirty="0" smtClean="0"/>
              <a:t> was killed in 2011.</a:t>
            </a:r>
            <a:endParaRPr lang="en-US" sz="2400" dirty="0"/>
          </a:p>
        </p:txBody>
      </p:sp>
      <p:pic>
        <p:nvPicPr>
          <p:cNvPr id="3074" name="Picture 2" descr="Image result for obama clinton bin la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41948"/>
            <a:ext cx="5562600" cy="292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1436244"/>
            <a:ext cx="6041506" cy="5040756"/>
          </a:xfrm>
        </p:spPr>
        <p:txBody>
          <a:bodyPr>
            <a:normAutofit fontScale="92500" lnSpcReduction="20000"/>
          </a:bodyPr>
          <a:lstStyle/>
          <a:p>
            <a:r>
              <a:rPr lang="en-US" dirty="0" err="1" smtClean="0"/>
              <a:t>Deindustrization</a:t>
            </a:r>
            <a:r>
              <a:rPr lang="en-US" dirty="0" smtClean="0"/>
              <a:t> refers to large factories closing down in industrial areas such as Cleveland, Detroit, and Pittsburgh leading to the nickname “the Rust Belt”.</a:t>
            </a:r>
          </a:p>
          <a:p>
            <a:r>
              <a:rPr lang="en-US" dirty="0" smtClean="0"/>
              <a:t>The decline in manufacturing jobs led to a decline in Union membership.</a:t>
            </a:r>
          </a:p>
          <a:p>
            <a:r>
              <a:rPr lang="en-US" dirty="0" smtClean="0"/>
              <a:t>A turning point in the government policy towards unions occurred during the Air Traffic Controller Strike in 1981.</a:t>
            </a:r>
            <a:endParaRPr lang="en-US" dirty="0"/>
          </a:p>
        </p:txBody>
      </p:sp>
      <p:sp>
        <p:nvSpPr>
          <p:cNvPr id="4" name="TextBox 3"/>
          <p:cNvSpPr txBox="1"/>
          <p:nvPr/>
        </p:nvSpPr>
        <p:spPr>
          <a:xfrm>
            <a:off x="228600" y="302388"/>
            <a:ext cx="9372600" cy="830997"/>
          </a:xfrm>
          <a:prstGeom prst="rect">
            <a:avLst/>
          </a:prstGeom>
          <a:noFill/>
        </p:spPr>
        <p:txBody>
          <a:bodyPr wrap="square" rtlCol="0">
            <a:spAutoFit/>
          </a:bodyPr>
          <a:lstStyle/>
          <a:p>
            <a:r>
              <a:rPr lang="en-US" sz="4800" dirty="0" err="1" smtClean="0"/>
              <a:t>Deindustrization</a:t>
            </a:r>
            <a:r>
              <a:rPr lang="en-US" sz="4800" dirty="0" smtClean="0"/>
              <a:t> and Labor Unions</a:t>
            </a:r>
            <a:endParaRPr lang="en-US"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702209"/>
            <a:ext cx="3102494" cy="17330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136" y="3686253"/>
            <a:ext cx="2209800" cy="2899878"/>
          </a:xfrm>
          <a:prstGeom prst="rect">
            <a:avLst/>
          </a:prstGeom>
        </p:spPr>
      </p:pic>
    </p:spTree>
    <p:extLst>
      <p:ext uri="{BB962C8B-B14F-4D97-AF65-F5344CB8AC3E}">
        <p14:creationId xmlns:p14="http://schemas.microsoft.com/office/powerpoint/2010/main" val="2906723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Income Gap</a:t>
            </a:r>
            <a:endParaRPr lang="en-US" b="1" dirty="0"/>
          </a:p>
        </p:txBody>
      </p:sp>
      <p:sp>
        <p:nvSpPr>
          <p:cNvPr id="3" name="Content Placeholder 2"/>
          <p:cNvSpPr>
            <a:spLocks noGrp="1"/>
          </p:cNvSpPr>
          <p:nvPr>
            <p:ph idx="1"/>
          </p:nvPr>
        </p:nvSpPr>
        <p:spPr/>
        <p:txBody>
          <a:bodyPr/>
          <a:lstStyle/>
          <a:p>
            <a:r>
              <a:rPr lang="en-US" dirty="0" smtClean="0"/>
              <a:t>Since the 1970’s the gap between the income of the very wealthy and the middle class has grown significantly.</a:t>
            </a:r>
          </a:p>
          <a:p>
            <a:r>
              <a:rPr lang="en-US" dirty="0" smtClean="0"/>
              <a:t>This has resulted in an increase in debt in the middle class and poor.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962400"/>
            <a:ext cx="3279648" cy="2579990"/>
          </a:xfrm>
          <a:prstGeom prst="rect">
            <a:avLst/>
          </a:prstGeom>
        </p:spPr>
      </p:pic>
    </p:spTree>
    <p:extLst>
      <p:ext uri="{BB962C8B-B14F-4D97-AF65-F5344CB8AC3E}">
        <p14:creationId xmlns:p14="http://schemas.microsoft.com/office/powerpoint/2010/main" val="163538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sz="3600" dirty="0" smtClean="0"/>
              <a:t>NAFTA- North American Free Trade Agreement</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4343400"/>
            <a:ext cx="5010150" cy="2154365"/>
          </a:xfrm>
        </p:spPr>
      </p:pic>
      <p:sp>
        <p:nvSpPr>
          <p:cNvPr id="5" name="TextBox 4"/>
          <p:cNvSpPr txBox="1"/>
          <p:nvPr/>
        </p:nvSpPr>
        <p:spPr>
          <a:xfrm>
            <a:off x="533400" y="1295400"/>
            <a:ext cx="84582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NAFTA is </a:t>
            </a:r>
            <a:r>
              <a:rPr lang="en-US" sz="2400" dirty="0"/>
              <a:t>an agreement signed by Canada, Mexico, and the United States, creating a trilateral trade bloc in North America. The agreement came into force on January 1, 1994</a:t>
            </a:r>
            <a:r>
              <a:rPr lang="en-US" sz="2400" dirty="0" smtClean="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Free trade supporters promised global prosperity as more nations participated in a global economy.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Opponents worried about environmental regulations and workers rights.</a:t>
            </a:r>
            <a:endParaRPr lang="en-US" sz="2400" dirty="0"/>
          </a:p>
        </p:txBody>
      </p:sp>
    </p:spTree>
    <p:extLst>
      <p:ext uri="{BB962C8B-B14F-4D97-AF65-F5344CB8AC3E}">
        <p14:creationId xmlns:p14="http://schemas.microsoft.com/office/powerpoint/2010/main" val="405513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4525963"/>
          </a:xfrm>
        </p:spPr>
        <p:txBody>
          <a:bodyPr/>
          <a:lstStyle/>
          <a:p>
            <a:r>
              <a:rPr lang="en-US" b="1" dirty="0" smtClean="0"/>
              <a:t>OPEC:  </a:t>
            </a:r>
            <a:r>
              <a:rPr lang="en-US" dirty="0" smtClean="0"/>
              <a:t>Organization of the Petroleum Exporting Countries.</a:t>
            </a:r>
          </a:p>
          <a:p>
            <a:endParaRPr lang="en-US" dirty="0"/>
          </a:p>
          <a:p>
            <a:r>
              <a:rPr lang="en-US" dirty="0" smtClean="0"/>
              <a:t>In the 1970’s fuel prices increased drastically in combination with shortages at the pumps.</a:t>
            </a:r>
          </a:p>
          <a:p>
            <a:r>
              <a:rPr lang="en-US" dirty="0" smtClean="0"/>
              <a:t>There were long lines at the pumps and Americans realized there was not an infinite supply of oil.</a:t>
            </a:r>
            <a:endParaRPr lang="en-US" dirty="0"/>
          </a:p>
        </p:txBody>
      </p:sp>
      <p:pic>
        <p:nvPicPr>
          <p:cNvPr id="3074" name="Picture 2" descr="http://www.we-make-money-not-art.com/wow/0asorrynog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2743200" cy="22203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s73reunion.org/images/remember73/events/oil%20embarg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4586453"/>
            <a:ext cx="3124200" cy="2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38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48086"/>
            <a:ext cx="8229600" cy="1143000"/>
          </a:xfrm>
        </p:spPr>
        <p:txBody>
          <a:bodyPr/>
          <a:lstStyle/>
          <a:p>
            <a:r>
              <a:rPr lang="en-US" dirty="0" smtClean="0"/>
              <a:t>GATT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47205"/>
            <a:ext cx="3063929" cy="2544763"/>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6617" r="1097" b="18268"/>
          <a:stretch/>
        </p:blipFill>
        <p:spPr>
          <a:xfrm>
            <a:off x="381000" y="2819400"/>
            <a:ext cx="8534400" cy="3570652"/>
          </a:xfrm>
          <a:prstGeom prst="rect">
            <a:avLst/>
          </a:prstGeom>
        </p:spPr>
      </p:pic>
    </p:spTree>
    <p:extLst>
      <p:ext uri="{BB962C8B-B14F-4D97-AF65-F5344CB8AC3E}">
        <p14:creationId xmlns:p14="http://schemas.microsoft.com/office/powerpoint/2010/main" val="1372653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Welfare System</a:t>
            </a:r>
            <a:endParaRPr lang="en-US" dirty="0"/>
          </a:p>
        </p:txBody>
      </p:sp>
      <p:sp>
        <p:nvSpPr>
          <p:cNvPr id="3" name="Content Placeholder 2"/>
          <p:cNvSpPr>
            <a:spLocks noGrp="1"/>
          </p:cNvSpPr>
          <p:nvPr>
            <p:ph idx="1"/>
          </p:nvPr>
        </p:nvSpPr>
        <p:spPr/>
        <p:txBody>
          <a:bodyPr/>
          <a:lstStyle/>
          <a:p>
            <a:r>
              <a:rPr lang="en-US" dirty="0" smtClean="0"/>
              <a:t>A major change in how the welfare system works took place when Clinton shifted control over welfare from the federal level to the state level.</a:t>
            </a:r>
          </a:p>
          <a:p>
            <a:r>
              <a:rPr lang="en-US" dirty="0" smtClean="0"/>
              <a:t>Workfare- a stipulation in the new reform that requires people to find work within two years.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810179"/>
            <a:ext cx="5181600" cy="2035629"/>
          </a:xfrm>
          <a:prstGeom prst="rect">
            <a:avLst/>
          </a:prstGeom>
        </p:spPr>
      </p:pic>
    </p:spTree>
    <p:extLst>
      <p:ext uri="{BB962C8B-B14F-4D97-AF65-F5344CB8AC3E}">
        <p14:creationId xmlns:p14="http://schemas.microsoft.com/office/powerpoint/2010/main" val="422116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0500"/>
            <a:ext cx="8229600" cy="1143000"/>
          </a:xfrm>
        </p:spPr>
        <p:txBody>
          <a:bodyPr/>
          <a:lstStyle/>
          <a:p>
            <a:r>
              <a:rPr lang="en-US" dirty="0" smtClean="0"/>
              <a:t>Healthcare Reform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800" y="381000"/>
            <a:ext cx="3328416" cy="2496312"/>
          </a:xfrm>
        </p:spPr>
      </p:pic>
      <p:sp>
        <p:nvSpPr>
          <p:cNvPr id="5" name="TextBox 4"/>
          <p:cNvSpPr txBox="1"/>
          <p:nvPr/>
        </p:nvSpPr>
        <p:spPr>
          <a:xfrm>
            <a:off x="609600" y="1333500"/>
            <a:ext cx="5105400" cy="5262979"/>
          </a:xfrm>
          <a:prstGeom prst="rect">
            <a:avLst/>
          </a:prstGeom>
          <a:noFill/>
        </p:spPr>
        <p:txBody>
          <a:bodyPr wrap="square" rtlCol="0">
            <a:spAutoFit/>
          </a:bodyPr>
          <a:lstStyle/>
          <a:p>
            <a:r>
              <a:rPr lang="en-US" sz="2400" dirty="0" smtClean="0"/>
              <a:t>President Obama chose Health Care Reform as his first domestic initiative.</a:t>
            </a:r>
          </a:p>
          <a:p>
            <a:endParaRPr lang="en-US" sz="2400" dirty="0"/>
          </a:p>
          <a:p>
            <a:r>
              <a:rPr lang="en-US" sz="2400" dirty="0" smtClean="0"/>
              <a:t>The plan had been supported for years by Ted Kennedy and Hillary Clinton.</a:t>
            </a:r>
          </a:p>
          <a:p>
            <a:endParaRPr lang="en-US" sz="2400" dirty="0"/>
          </a:p>
          <a:p>
            <a:r>
              <a:rPr lang="en-US" sz="2400" dirty="0" smtClean="0"/>
              <a:t>Republicans likened the program to “socialism”.</a:t>
            </a:r>
          </a:p>
          <a:p>
            <a:endParaRPr lang="en-US" sz="2400" dirty="0"/>
          </a:p>
          <a:p>
            <a:r>
              <a:rPr lang="en-US" sz="2400" dirty="0" smtClean="0"/>
              <a:t>The Affordable Care Act was challenged in several court cases.</a:t>
            </a:r>
          </a:p>
          <a:p>
            <a:endParaRPr lang="en-US" sz="2400" dirty="0"/>
          </a:p>
          <a:p>
            <a:r>
              <a:rPr lang="en-US" sz="2400" dirty="0" smtClean="0"/>
              <a:t>It is in the process of being dismantled by the current administration.</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896" y="2898648"/>
            <a:ext cx="3892296" cy="1689325"/>
          </a:xfrm>
          <a:prstGeom prst="rect">
            <a:avLst/>
          </a:prstGeom>
        </p:spPr>
      </p:pic>
    </p:spTree>
    <p:extLst>
      <p:ext uri="{BB962C8B-B14F-4D97-AF65-F5344CB8AC3E}">
        <p14:creationId xmlns:p14="http://schemas.microsoft.com/office/powerpoint/2010/main" val="2024642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Social Security Reform</a:t>
            </a:r>
            <a:endParaRPr lang="en-US" b="1" dirty="0"/>
          </a:p>
        </p:txBody>
      </p:sp>
      <p:sp>
        <p:nvSpPr>
          <p:cNvPr id="3" name="Content Placeholder 2"/>
          <p:cNvSpPr>
            <a:spLocks noGrp="1"/>
          </p:cNvSpPr>
          <p:nvPr>
            <p:ph idx="1"/>
          </p:nvPr>
        </p:nvSpPr>
        <p:spPr>
          <a:xfrm>
            <a:off x="423672" y="685800"/>
            <a:ext cx="5443728" cy="5410200"/>
          </a:xfrm>
        </p:spPr>
        <p:txBody>
          <a:bodyPr>
            <a:normAutofit lnSpcReduction="10000"/>
          </a:bodyPr>
          <a:lstStyle/>
          <a:p>
            <a:r>
              <a:rPr lang="en-US" dirty="0" smtClean="0"/>
              <a:t>Since the Baby Boom the concern over the collapse of Social Security has been debated by lawmakers.</a:t>
            </a:r>
          </a:p>
          <a:p>
            <a:r>
              <a:rPr lang="en-US" dirty="0" smtClean="0"/>
              <a:t>The increased population collecting from the program could cause a drain on the funds causing it to collapse.</a:t>
            </a:r>
          </a:p>
          <a:p>
            <a:r>
              <a:rPr lang="en-US" dirty="0" smtClean="0"/>
              <a:t>Democrats and Republicans have been arguing about how to fix it for years.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333" y="1524000"/>
            <a:ext cx="3417235" cy="2438400"/>
          </a:xfrm>
          <a:prstGeom prst="rect">
            <a:avLst/>
          </a:prstGeom>
        </p:spPr>
      </p:pic>
    </p:spTree>
    <p:extLst>
      <p:ext uri="{BB962C8B-B14F-4D97-AF65-F5344CB8AC3E}">
        <p14:creationId xmlns:p14="http://schemas.microsoft.com/office/powerpoint/2010/main" val="1688505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8229600" cy="1143000"/>
          </a:xfrm>
        </p:spPr>
        <p:txBody>
          <a:bodyPr/>
          <a:lstStyle/>
          <a:p>
            <a:r>
              <a:rPr lang="en-US" dirty="0" smtClean="0"/>
              <a:t>The Bailout </a:t>
            </a:r>
            <a:endParaRPr lang="en-US" dirty="0"/>
          </a:p>
        </p:txBody>
      </p:sp>
      <p:sp>
        <p:nvSpPr>
          <p:cNvPr id="3" name="Content Placeholder 2"/>
          <p:cNvSpPr>
            <a:spLocks noGrp="1"/>
          </p:cNvSpPr>
          <p:nvPr>
            <p:ph idx="1"/>
          </p:nvPr>
        </p:nvSpPr>
        <p:spPr>
          <a:xfrm>
            <a:off x="304800" y="685800"/>
            <a:ext cx="6096000" cy="5867400"/>
          </a:xfrm>
        </p:spPr>
        <p:txBody>
          <a:bodyPr>
            <a:normAutofit lnSpcReduction="10000"/>
          </a:bodyPr>
          <a:lstStyle/>
          <a:p>
            <a:r>
              <a:rPr lang="en-US" dirty="0" smtClean="0"/>
              <a:t>During the 1980’s the near collapse of the savings and loan industry caused concern.  This near collapse was a result of risky investments and a downturn in the housing market.  </a:t>
            </a:r>
          </a:p>
          <a:p>
            <a:r>
              <a:rPr lang="en-US" dirty="0" smtClean="0"/>
              <a:t>The conditions worsened to the point that during the term of George W. Bush a massive bailout was needed  by the government.</a:t>
            </a:r>
          </a:p>
          <a:p>
            <a:r>
              <a:rPr lang="en-US" dirty="0" smtClean="0"/>
              <a:t>This cost the taxpayers $120 billion.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667" t="1112" r="26667"/>
          <a:stretch/>
        </p:blipFill>
        <p:spPr>
          <a:xfrm>
            <a:off x="6324600" y="358140"/>
            <a:ext cx="2692377" cy="3864864"/>
          </a:xfrm>
          <a:prstGeom prst="rect">
            <a:avLst/>
          </a:prstGeom>
        </p:spPr>
      </p:pic>
    </p:spTree>
    <p:extLst>
      <p:ext uri="{BB962C8B-B14F-4D97-AF65-F5344CB8AC3E}">
        <p14:creationId xmlns:p14="http://schemas.microsoft.com/office/powerpoint/2010/main" val="1174689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The Climate and Energy Policy</a:t>
            </a:r>
            <a:endParaRPr lang="en-US" dirty="0"/>
          </a:p>
        </p:txBody>
      </p:sp>
      <p:sp>
        <p:nvSpPr>
          <p:cNvPr id="3" name="Content Placeholder 2"/>
          <p:cNvSpPr>
            <a:spLocks noGrp="1"/>
          </p:cNvSpPr>
          <p:nvPr>
            <p:ph idx="1"/>
          </p:nvPr>
        </p:nvSpPr>
        <p:spPr>
          <a:xfrm>
            <a:off x="0" y="902208"/>
            <a:ext cx="8915400" cy="2863596"/>
          </a:xfrm>
        </p:spPr>
        <p:txBody>
          <a:bodyPr>
            <a:normAutofit fontScale="85000" lnSpcReduction="10000"/>
          </a:bodyPr>
          <a:lstStyle/>
          <a:p>
            <a:r>
              <a:rPr lang="en-US" dirty="0" smtClean="0"/>
              <a:t>After the Oil Embargo in 1973, lawmakers were searching for ways to reduce America’s dependency on oil.</a:t>
            </a:r>
          </a:p>
          <a:p>
            <a:r>
              <a:rPr lang="en-US" dirty="0" smtClean="0"/>
              <a:t>Since the 1980’s scientists have noted a trend towards warmer temperatures and were convinced this was from greenhouse gasses that are trapped in the atmosphere.</a:t>
            </a:r>
          </a:p>
          <a:p>
            <a:r>
              <a:rPr lang="en-US" dirty="0" smtClean="0"/>
              <a:t>Much debate on the topic has existed in the U.S. over what should been done through regulation of industry.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783409"/>
            <a:ext cx="4648200" cy="3074591"/>
          </a:xfrm>
          <a:prstGeom prst="rect">
            <a:avLst/>
          </a:prstGeom>
        </p:spPr>
      </p:pic>
    </p:spTree>
    <p:extLst>
      <p:ext uri="{BB962C8B-B14F-4D97-AF65-F5344CB8AC3E}">
        <p14:creationId xmlns:p14="http://schemas.microsoft.com/office/powerpoint/2010/main" val="1475243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Rust Belt to Sun Belt</a:t>
            </a:r>
            <a:endParaRPr lang="en-US" dirty="0"/>
          </a:p>
        </p:txBody>
      </p:sp>
      <p:sp>
        <p:nvSpPr>
          <p:cNvPr id="3" name="Content Placeholder 2"/>
          <p:cNvSpPr>
            <a:spLocks noGrp="1"/>
          </p:cNvSpPr>
          <p:nvPr>
            <p:ph idx="1"/>
          </p:nvPr>
        </p:nvSpPr>
        <p:spPr>
          <a:xfrm>
            <a:off x="76200" y="1066800"/>
            <a:ext cx="8839200" cy="1935163"/>
          </a:xfrm>
        </p:spPr>
        <p:txBody>
          <a:bodyPr>
            <a:normAutofit fontScale="70000" lnSpcReduction="20000"/>
          </a:bodyPr>
          <a:lstStyle/>
          <a:p>
            <a:r>
              <a:rPr lang="en-US" dirty="0" smtClean="0"/>
              <a:t>Demographics have shifted in the U.S. from the Rust Belt to the Sun Belt.</a:t>
            </a:r>
          </a:p>
          <a:p>
            <a:r>
              <a:rPr lang="en-US" dirty="0" smtClean="0"/>
              <a:t>The Sun Belt is the lower part of the U.S. where the temperatures are warmer.  People are a part of the Baby Boom generation have migrated there in large numbers to enjoy their retirement.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01963"/>
            <a:ext cx="6248400" cy="3978148"/>
          </a:xfrm>
          <a:prstGeom prst="rect">
            <a:avLst/>
          </a:prstGeom>
        </p:spPr>
      </p:pic>
    </p:spTree>
    <p:extLst>
      <p:ext uri="{BB962C8B-B14F-4D97-AF65-F5344CB8AC3E}">
        <p14:creationId xmlns:p14="http://schemas.microsoft.com/office/powerpoint/2010/main" val="104496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Identity</a:t>
            </a:r>
            <a:endParaRPr lang="en-US" b="1" dirty="0"/>
          </a:p>
        </p:txBody>
      </p:sp>
      <p:sp>
        <p:nvSpPr>
          <p:cNvPr id="3" name="Content Placeholder 2"/>
          <p:cNvSpPr>
            <a:spLocks noGrp="1"/>
          </p:cNvSpPr>
          <p:nvPr>
            <p:ph idx="1"/>
          </p:nvPr>
        </p:nvSpPr>
        <p:spPr>
          <a:xfrm>
            <a:off x="51816" y="1369932"/>
            <a:ext cx="5334000" cy="4754563"/>
          </a:xfrm>
        </p:spPr>
        <p:txBody>
          <a:bodyPr>
            <a:normAutofit lnSpcReduction="10000"/>
          </a:bodyPr>
          <a:lstStyle/>
          <a:p>
            <a:r>
              <a:rPr lang="en-US" dirty="0" smtClean="0"/>
              <a:t>In the late 20</a:t>
            </a:r>
            <a:r>
              <a:rPr lang="en-US" baseline="30000" dirty="0" smtClean="0"/>
              <a:t>th</a:t>
            </a:r>
            <a:r>
              <a:rPr lang="en-US" dirty="0" smtClean="0"/>
              <a:t> Century and early 21</a:t>
            </a:r>
            <a:r>
              <a:rPr lang="en-US" baseline="30000" dirty="0" smtClean="0"/>
              <a:t>st</a:t>
            </a:r>
            <a:r>
              <a:rPr lang="en-US" dirty="0"/>
              <a:t> </a:t>
            </a:r>
            <a:r>
              <a:rPr lang="en-US" dirty="0" smtClean="0"/>
              <a:t>Century there has been a debate about gays and lesbians and gender roles.</a:t>
            </a:r>
          </a:p>
          <a:p>
            <a:r>
              <a:rPr lang="en-US" dirty="0" smtClean="0"/>
              <a:t>The redefining of family structures and recognition of the non-traditional families has divided liberals and conservatives.</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667" t="1481" r="30833" b="5594"/>
          <a:stretch/>
        </p:blipFill>
        <p:spPr>
          <a:xfrm>
            <a:off x="5385816" y="1417638"/>
            <a:ext cx="3429000" cy="4783800"/>
          </a:xfrm>
          <a:prstGeom prst="rect">
            <a:avLst/>
          </a:prstGeom>
        </p:spPr>
      </p:pic>
    </p:spTree>
    <p:extLst>
      <p:ext uri="{BB962C8B-B14F-4D97-AF65-F5344CB8AC3E}">
        <p14:creationId xmlns:p14="http://schemas.microsoft.com/office/powerpoint/2010/main" val="467463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Aids Crisis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4114800"/>
            <a:ext cx="3962400" cy="2401455"/>
          </a:xfrm>
        </p:spPr>
      </p:pic>
      <p:sp>
        <p:nvSpPr>
          <p:cNvPr id="5" name="TextBox 4"/>
          <p:cNvSpPr txBox="1"/>
          <p:nvPr/>
        </p:nvSpPr>
        <p:spPr>
          <a:xfrm>
            <a:off x="609600" y="1417638"/>
            <a:ext cx="8382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AIDS was first clinically observed in 1981 in the United States</a:t>
            </a:r>
            <a:r>
              <a:rPr lang="en-US" sz="2000" dirty="0" smtClean="0"/>
              <a:t>.</a:t>
            </a:r>
            <a:r>
              <a:rPr lang="en-US" sz="2000" baseline="30000" dirty="0"/>
              <a:t> </a:t>
            </a:r>
            <a:r>
              <a:rPr lang="en-US" sz="2000" dirty="0" smtClean="0"/>
              <a:t>  </a:t>
            </a:r>
            <a:r>
              <a:rPr lang="en-US" sz="2000" dirty="0"/>
              <a:t>The initial cases were a cluster of injecting drug users and homosexual men with no known cause of impaired immunity who showed symptoms of </a:t>
            </a:r>
            <a:r>
              <a:rPr lang="en-US" sz="2000" i="1" dirty="0"/>
              <a:t>Pneumocystis </a:t>
            </a:r>
            <a:r>
              <a:rPr lang="en-US" sz="2000" i="1" dirty="0" err="1"/>
              <a:t>carinii</a:t>
            </a:r>
            <a:r>
              <a:rPr lang="en-US" sz="2000" dirty="0"/>
              <a:t> pneumonia (PCP), a rare opportunistic infection that was known to occur in people with very compromised immune systems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Aids epidemics swept through gay communities in New York City, San Francisco, Los Angeles and elsewhere.</a:t>
            </a:r>
            <a:endParaRPr lang="en-US" sz="2000" dirty="0"/>
          </a:p>
        </p:txBody>
      </p:sp>
    </p:spTree>
    <p:extLst>
      <p:ext uri="{BB962C8B-B14F-4D97-AF65-F5344CB8AC3E}">
        <p14:creationId xmlns:p14="http://schemas.microsoft.com/office/powerpoint/2010/main" val="301025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Don’t Ask Don’t Tell</a:t>
            </a:r>
            <a:endParaRPr lang="en-US" b="1" dirty="0"/>
          </a:p>
        </p:txBody>
      </p:sp>
      <p:sp>
        <p:nvSpPr>
          <p:cNvPr id="3" name="Content Placeholder 2"/>
          <p:cNvSpPr>
            <a:spLocks noGrp="1"/>
          </p:cNvSpPr>
          <p:nvPr>
            <p:ph idx="1"/>
          </p:nvPr>
        </p:nvSpPr>
        <p:spPr>
          <a:xfrm>
            <a:off x="457200" y="1417638"/>
            <a:ext cx="4293079" cy="4830762"/>
          </a:xfrm>
        </p:spPr>
        <p:txBody>
          <a:bodyPr>
            <a:normAutofit lnSpcReduction="10000"/>
          </a:bodyPr>
          <a:lstStyle/>
          <a:p>
            <a:r>
              <a:rPr lang="en-US" sz="2800" dirty="0" smtClean="0"/>
              <a:t>The armed forces have historically discriminated against gays serving in the military.</a:t>
            </a:r>
          </a:p>
          <a:p>
            <a:r>
              <a:rPr lang="en-US" sz="2800" dirty="0" smtClean="0"/>
              <a:t>In 1994, the military initiated a new policy that allowed gays and lesbians to serve as long as they remained closeted.</a:t>
            </a:r>
          </a:p>
          <a:p>
            <a:r>
              <a:rPr lang="en-US" sz="2800" dirty="0" smtClean="0"/>
              <a:t>The policy was repealed by Obama in 2011.</a:t>
            </a:r>
            <a:endParaRPr lang="en-US" sz="2800" dirty="0"/>
          </a:p>
        </p:txBody>
      </p:sp>
      <p:pic>
        <p:nvPicPr>
          <p:cNvPr id="6146" name="Picture 2" descr="Image result for don't ask don't t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79" y="1828800"/>
            <a:ext cx="4370717" cy="314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7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lstStyle/>
          <a:p>
            <a:r>
              <a:rPr lang="en-US" b="1" dirty="0" smtClean="0"/>
              <a:t>Three Mile Island</a:t>
            </a:r>
            <a:endParaRPr lang="en-US" b="1" dirty="0"/>
          </a:p>
        </p:txBody>
      </p:sp>
      <p:sp>
        <p:nvSpPr>
          <p:cNvPr id="3" name="Content Placeholder 2"/>
          <p:cNvSpPr>
            <a:spLocks noGrp="1"/>
          </p:cNvSpPr>
          <p:nvPr>
            <p:ph idx="1"/>
          </p:nvPr>
        </p:nvSpPr>
        <p:spPr>
          <a:xfrm>
            <a:off x="457200" y="685801"/>
            <a:ext cx="8229600" cy="3505200"/>
          </a:xfrm>
        </p:spPr>
        <p:txBody>
          <a:bodyPr/>
          <a:lstStyle/>
          <a:p>
            <a:r>
              <a:rPr lang="en-US" dirty="0" smtClean="0"/>
              <a:t>The </a:t>
            </a:r>
            <a:r>
              <a:rPr lang="en-US" b="1" dirty="0" smtClean="0"/>
              <a:t>Three Mile Island accident</a:t>
            </a:r>
            <a:r>
              <a:rPr lang="en-US" dirty="0" smtClean="0"/>
              <a:t> was a partial nuclear meltdown that occurred on March 28, 1979.  The worst nuclear accident took place at Chernobyl in the Soviet Union in 1986.</a:t>
            </a:r>
          </a:p>
          <a:p>
            <a:r>
              <a:rPr lang="en-US" dirty="0" smtClean="0"/>
              <a:t>These accidents raised concerns about nuclear safety and the environment.</a:t>
            </a:r>
            <a:endParaRPr lang="en-US" dirty="0"/>
          </a:p>
        </p:txBody>
      </p:sp>
      <p:pic>
        <p:nvPicPr>
          <p:cNvPr id="4098" name="Picture 2" descr="http://neutrontrail.com/wp-content/uploads/2011/03/Three-Mile-Island-djc-dot-com.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35" b="17355"/>
          <a:stretch/>
        </p:blipFill>
        <p:spPr bwMode="auto">
          <a:xfrm>
            <a:off x="1447800" y="3962400"/>
            <a:ext cx="6403917" cy="247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6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1143000"/>
          </a:xfrm>
        </p:spPr>
        <p:txBody>
          <a:bodyPr/>
          <a:lstStyle/>
          <a:p>
            <a:r>
              <a:rPr lang="en-US" b="1" dirty="0" smtClean="0"/>
              <a:t>Camp David Accords</a:t>
            </a:r>
            <a:endParaRPr lang="en-US" b="1" dirty="0"/>
          </a:p>
        </p:txBody>
      </p:sp>
      <p:sp>
        <p:nvSpPr>
          <p:cNvPr id="3" name="Content Placeholder 2"/>
          <p:cNvSpPr>
            <a:spLocks noGrp="1"/>
          </p:cNvSpPr>
          <p:nvPr>
            <p:ph idx="1"/>
          </p:nvPr>
        </p:nvSpPr>
        <p:spPr>
          <a:xfrm>
            <a:off x="457200" y="914400"/>
            <a:ext cx="4876800" cy="5211763"/>
          </a:xfrm>
        </p:spPr>
        <p:txBody>
          <a:bodyPr>
            <a:normAutofit fontScale="85000" lnSpcReduction="20000"/>
          </a:bodyPr>
          <a:lstStyle/>
          <a:p>
            <a:r>
              <a:rPr lang="en-US" dirty="0" smtClean="0"/>
              <a:t>The </a:t>
            </a:r>
            <a:r>
              <a:rPr lang="en-US" b="1" dirty="0" smtClean="0"/>
              <a:t>Camp David Accords</a:t>
            </a:r>
            <a:r>
              <a:rPr lang="en-US" dirty="0" smtClean="0"/>
              <a:t> were signed by Egyptian President</a:t>
            </a:r>
            <a:r>
              <a:rPr lang="en-US" dirty="0"/>
              <a:t> </a:t>
            </a:r>
            <a:r>
              <a:rPr lang="en-US" dirty="0" smtClean="0"/>
              <a:t>Anwar El Sadat and Israeli Prime Minister Menachem Begin in September 1978, following twelve days of secret negotiations at Camp David. </a:t>
            </a:r>
          </a:p>
          <a:p>
            <a:r>
              <a:rPr lang="en-US" dirty="0" smtClean="0"/>
              <a:t>The two framework agreements were signed at the White House, and were witnessed by United States President Jimmy Carter. The second of these frameworks led directly to the 1979 Egypt-Israel Peace Treaty. </a:t>
            </a:r>
            <a:endParaRPr lang="en-US" dirty="0"/>
          </a:p>
        </p:txBody>
      </p:sp>
      <p:pic>
        <p:nvPicPr>
          <p:cNvPr id="5122" name="Picture 2" descr="http://all-len-all.com/wp-content/uploads/2014/09/camp-david-acc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215" y="914400"/>
            <a:ext cx="3811785" cy="25431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uzzle.com/img/articleImages/610339-2491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0"/>
            <a:ext cx="24765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95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229600" cy="1143000"/>
          </a:xfrm>
        </p:spPr>
        <p:txBody>
          <a:bodyPr/>
          <a:lstStyle/>
          <a:p>
            <a:r>
              <a:rPr lang="en-US" dirty="0" smtClean="0"/>
              <a:t>Iranian Hostage Crisis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cdn-2.historyguy.com/iran_host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841" y="228600"/>
            <a:ext cx="3513641" cy="26384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2.cdn.turner.com/cnnnext/dam/assets/141027173008-15-iran-hostage-crisis-super-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92978"/>
            <a:ext cx="6096000" cy="34303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ndb.com/people/348/000059171/shah-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11288"/>
            <a:ext cx="1971675"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2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dirty="0" smtClean="0"/>
              <a:t>Panama 1977</a:t>
            </a:r>
            <a:endParaRPr lang="en-US" dirty="0"/>
          </a:p>
        </p:txBody>
      </p:sp>
      <p:sp>
        <p:nvSpPr>
          <p:cNvPr id="3" name="Content Placeholder 2"/>
          <p:cNvSpPr>
            <a:spLocks noGrp="1"/>
          </p:cNvSpPr>
          <p:nvPr>
            <p:ph idx="1"/>
          </p:nvPr>
        </p:nvSpPr>
        <p:spPr>
          <a:xfrm>
            <a:off x="457200" y="1447800"/>
            <a:ext cx="3810000" cy="4953000"/>
          </a:xfrm>
        </p:spPr>
        <p:txBody>
          <a:bodyPr>
            <a:normAutofit fontScale="92500"/>
          </a:bodyPr>
          <a:lstStyle/>
          <a:p>
            <a:r>
              <a:rPr lang="en-US" dirty="0" smtClean="0"/>
              <a:t>Carter signed two treaties with Panama.  One called for the U.S. to turn over control of the canal to Panama.  </a:t>
            </a:r>
          </a:p>
          <a:p>
            <a:r>
              <a:rPr lang="en-US" dirty="0" smtClean="0"/>
              <a:t>The other asserted that the canal would remain neutral. </a:t>
            </a:r>
          </a:p>
        </p:txBody>
      </p:sp>
      <p:pic>
        <p:nvPicPr>
          <p:cNvPr id="7170" name="Picture 2" descr="https://upload.wikimedia.org/wikipedia/commons/8/87/Jimmy_Carter_and_General_Omar_Torrijos_signing_the_Panama_Canal_Trea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5106879" cy="350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6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1143000"/>
          </a:xfrm>
        </p:spPr>
        <p:txBody>
          <a:bodyPr/>
          <a:lstStyle/>
          <a:p>
            <a:r>
              <a:rPr lang="en-US" dirty="0" smtClean="0"/>
              <a:t>The New Right</a:t>
            </a:r>
            <a:endParaRPr lang="en-US" dirty="0"/>
          </a:p>
        </p:txBody>
      </p:sp>
      <p:sp>
        <p:nvSpPr>
          <p:cNvPr id="3" name="Content Placeholder 2"/>
          <p:cNvSpPr>
            <a:spLocks noGrp="1"/>
          </p:cNvSpPr>
          <p:nvPr>
            <p:ph idx="1"/>
          </p:nvPr>
        </p:nvSpPr>
        <p:spPr>
          <a:xfrm>
            <a:off x="76200" y="1143000"/>
            <a:ext cx="5562600" cy="4754563"/>
          </a:xfrm>
        </p:spPr>
        <p:txBody>
          <a:bodyPr>
            <a:normAutofit fontScale="92500"/>
          </a:bodyPr>
          <a:lstStyle/>
          <a:p>
            <a:r>
              <a:rPr lang="en-US" dirty="0" smtClean="0"/>
              <a:t>The second New Right formed a policy approach and electoral apparatus that brought Ronald Reagan into the White House in the 1980 presidential election. The New Right was organized in the American Enterprise Institute and The Heritage Foundation to counter the liberal establishment.</a:t>
            </a:r>
            <a:endParaRPr lang="en-US" dirty="0"/>
          </a:p>
        </p:txBody>
      </p:sp>
      <p:pic>
        <p:nvPicPr>
          <p:cNvPr id="8194" name="Picture 2" descr="Official Portrait of President Reagan 1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371600"/>
            <a:ext cx="316702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2587</Words>
  <Application>Microsoft Office PowerPoint</Application>
  <PresentationFormat>On-screen Show (4:3)</PresentationFormat>
  <Paragraphs>165</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Period 9: Political and Foreign Policy Adjustments in a Globalized World</vt:lpstr>
      <vt:lpstr>PowerPoint Presentation</vt:lpstr>
      <vt:lpstr>PowerPoint Presentation</vt:lpstr>
      <vt:lpstr>PowerPoint Presentation</vt:lpstr>
      <vt:lpstr>Three Mile Island</vt:lpstr>
      <vt:lpstr>Camp David Accords</vt:lpstr>
      <vt:lpstr>Iranian Hostage Crisis</vt:lpstr>
      <vt:lpstr>Panama 1977</vt:lpstr>
      <vt:lpstr>The New Right</vt:lpstr>
      <vt:lpstr>Roe v. Wade</vt:lpstr>
      <vt:lpstr>The Moral Majority</vt:lpstr>
      <vt:lpstr>Election of Ronald Reagan</vt:lpstr>
      <vt:lpstr>Reaganomics</vt:lpstr>
      <vt:lpstr>Contract with America</vt:lpstr>
      <vt:lpstr>Impeachment Proceedings</vt:lpstr>
      <vt:lpstr>Election of 2000</vt:lpstr>
      <vt:lpstr>No Child Left Behind</vt:lpstr>
      <vt:lpstr>The Tea Party Movement</vt:lpstr>
      <vt:lpstr>Expansion of Medicare and Medicaid</vt:lpstr>
      <vt:lpstr>The Federal Deficit</vt:lpstr>
      <vt:lpstr>Increased Military Spending</vt:lpstr>
      <vt:lpstr>Fall of Communism</vt:lpstr>
      <vt:lpstr>The Reagan Doctrine</vt:lpstr>
      <vt:lpstr>Iran Contra-Scandal</vt:lpstr>
      <vt:lpstr>Persian Gulf War</vt:lpstr>
      <vt:lpstr>Somalia</vt:lpstr>
      <vt:lpstr>Haiti</vt:lpstr>
      <vt:lpstr>Yugoslavia</vt:lpstr>
      <vt:lpstr>The Middle East</vt:lpstr>
      <vt:lpstr>The Bush Doctrine</vt:lpstr>
      <vt:lpstr>9/11</vt:lpstr>
      <vt:lpstr>The Patriot Act</vt:lpstr>
      <vt:lpstr>War with Iraq</vt:lpstr>
      <vt:lpstr>Department of Homeland Security</vt:lpstr>
      <vt:lpstr>Tactic in the War on Terror</vt:lpstr>
      <vt:lpstr>Obama and the Muslim World</vt:lpstr>
      <vt:lpstr> </vt:lpstr>
      <vt:lpstr>The Income Gap</vt:lpstr>
      <vt:lpstr>NAFTA- North American Free Trade Agreement</vt:lpstr>
      <vt:lpstr>GATT</vt:lpstr>
      <vt:lpstr>The Welfare System</vt:lpstr>
      <vt:lpstr>Healthcare Reform</vt:lpstr>
      <vt:lpstr>Social Security Reform</vt:lpstr>
      <vt:lpstr>The Bailout </vt:lpstr>
      <vt:lpstr>The Climate and Energy Policy</vt:lpstr>
      <vt:lpstr>Rust Belt to Sun Belt</vt:lpstr>
      <vt:lpstr>Identity</vt:lpstr>
      <vt:lpstr>The Aids Crisis</vt:lpstr>
      <vt:lpstr>Don’t Ask Don’t Tell</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9: Political and Foreign Policy Adjustments in a Globalized World</dc:title>
  <dc:creator>Kim Drugan</dc:creator>
  <cp:lastModifiedBy>Drugan, Kimberly</cp:lastModifiedBy>
  <cp:revision>43</cp:revision>
  <dcterms:created xsi:type="dcterms:W3CDTF">2017-03-07T22:55:04Z</dcterms:created>
  <dcterms:modified xsi:type="dcterms:W3CDTF">2019-04-02T16:34:34Z</dcterms:modified>
</cp:coreProperties>
</file>