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5" r:id="rId17"/>
    <p:sldId id="276" r:id="rId18"/>
    <p:sldId id="272" r:id="rId19"/>
    <p:sldId id="274"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8" r:id="rId70"/>
    <p:sldId id="329" r:id="rId71"/>
    <p:sldId id="330" r:id="rId72"/>
    <p:sldId id="331" r:id="rId73"/>
    <p:sldId id="332" r:id="rId74"/>
    <p:sldId id="333"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sorterViewPr>
    <p:cViewPr>
      <p:scale>
        <a:sx n="100" d="100"/>
        <a:sy n="100" d="100"/>
      </p:scale>
      <p:origin x="0" y="1953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A74C25-32FF-467E-A552-0564ECDDA65A}" type="datetimeFigureOut">
              <a:rPr lang="en-US" smtClean="0"/>
              <a:t>5/2/2016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FD2F02-C8C7-40FD-895D-DE25D31510E3}" type="slidenum">
              <a:rPr lang="en-US" smtClean="0"/>
              <a:t>‹#›</a:t>
            </a:fld>
            <a:endParaRPr lang="en-US"/>
          </a:p>
        </p:txBody>
      </p:sp>
    </p:spTree>
    <p:extLst>
      <p:ext uri="{BB962C8B-B14F-4D97-AF65-F5344CB8AC3E}">
        <p14:creationId xmlns:p14="http://schemas.microsoft.com/office/powerpoint/2010/main" val="2413036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FD2F02-C8C7-40FD-895D-DE25D31510E3}" type="slidenum">
              <a:rPr lang="en-US" smtClean="0"/>
              <a:t>62</a:t>
            </a:fld>
            <a:endParaRPr lang="en-US"/>
          </a:p>
        </p:txBody>
      </p:sp>
    </p:spTree>
    <p:extLst>
      <p:ext uri="{BB962C8B-B14F-4D97-AF65-F5344CB8AC3E}">
        <p14:creationId xmlns:p14="http://schemas.microsoft.com/office/powerpoint/2010/main" val="1543326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C8B01F-8242-441C-A379-190AEF6FE59B}"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844BA-A431-41A2-A8AA-165E1A219521}" type="slidenum">
              <a:rPr lang="en-US" smtClean="0"/>
              <a:t>‹#›</a:t>
            </a:fld>
            <a:endParaRPr lang="en-US"/>
          </a:p>
        </p:txBody>
      </p:sp>
    </p:spTree>
    <p:extLst>
      <p:ext uri="{BB962C8B-B14F-4D97-AF65-F5344CB8AC3E}">
        <p14:creationId xmlns:p14="http://schemas.microsoft.com/office/powerpoint/2010/main" val="3047646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C8B01F-8242-441C-A379-190AEF6FE59B}"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844BA-A431-41A2-A8AA-165E1A219521}" type="slidenum">
              <a:rPr lang="en-US" smtClean="0"/>
              <a:t>‹#›</a:t>
            </a:fld>
            <a:endParaRPr lang="en-US"/>
          </a:p>
        </p:txBody>
      </p:sp>
    </p:spTree>
    <p:extLst>
      <p:ext uri="{BB962C8B-B14F-4D97-AF65-F5344CB8AC3E}">
        <p14:creationId xmlns:p14="http://schemas.microsoft.com/office/powerpoint/2010/main" val="697910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C8B01F-8242-441C-A379-190AEF6FE59B}"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844BA-A431-41A2-A8AA-165E1A219521}" type="slidenum">
              <a:rPr lang="en-US" smtClean="0"/>
              <a:t>‹#›</a:t>
            </a:fld>
            <a:endParaRPr lang="en-US"/>
          </a:p>
        </p:txBody>
      </p:sp>
    </p:spTree>
    <p:extLst>
      <p:ext uri="{BB962C8B-B14F-4D97-AF65-F5344CB8AC3E}">
        <p14:creationId xmlns:p14="http://schemas.microsoft.com/office/powerpoint/2010/main" val="2356512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C8B01F-8242-441C-A379-190AEF6FE59B}"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844BA-A431-41A2-A8AA-165E1A219521}" type="slidenum">
              <a:rPr lang="en-US" smtClean="0"/>
              <a:t>‹#›</a:t>
            </a:fld>
            <a:endParaRPr lang="en-US"/>
          </a:p>
        </p:txBody>
      </p:sp>
    </p:spTree>
    <p:extLst>
      <p:ext uri="{BB962C8B-B14F-4D97-AF65-F5344CB8AC3E}">
        <p14:creationId xmlns:p14="http://schemas.microsoft.com/office/powerpoint/2010/main" val="2145705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C8B01F-8242-441C-A379-190AEF6FE59B}"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844BA-A431-41A2-A8AA-165E1A219521}" type="slidenum">
              <a:rPr lang="en-US" smtClean="0"/>
              <a:t>‹#›</a:t>
            </a:fld>
            <a:endParaRPr lang="en-US"/>
          </a:p>
        </p:txBody>
      </p:sp>
    </p:spTree>
    <p:extLst>
      <p:ext uri="{BB962C8B-B14F-4D97-AF65-F5344CB8AC3E}">
        <p14:creationId xmlns:p14="http://schemas.microsoft.com/office/powerpoint/2010/main" val="306730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C8B01F-8242-441C-A379-190AEF6FE59B}" type="datetimeFigureOut">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6844BA-A431-41A2-A8AA-165E1A219521}" type="slidenum">
              <a:rPr lang="en-US" smtClean="0"/>
              <a:t>‹#›</a:t>
            </a:fld>
            <a:endParaRPr lang="en-US"/>
          </a:p>
        </p:txBody>
      </p:sp>
    </p:spTree>
    <p:extLst>
      <p:ext uri="{BB962C8B-B14F-4D97-AF65-F5344CB8AC3E}">
        <p14:creationId xmlns:p14="http://schemas.microsoft.com/office/powerpoint/2010/main" val="2325111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C8B01F-8242-441C-A379-190AEF6FE59B}" type="datetimeFigureOut">
              <a:rPr lang="en-US" smtClean="0"/>
              <a:t>5/2/2016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6844BA-A431-41A2-A8AA-165E1A219521}" type="slidenum">
              <a:rPr lang="en-US" smtClean="0"/>
              <a:t>‹#›</a:t>
            </a:fld>
            <a:endParaRPr lang="en-US"/>
          </a:p>
        </p:txBody>
      </p:sp>
    </p:spTree>
    <p:extLst>
      <p:ext uri="{BB962C8B-B14F-4D97-AF65-F5344CB8AC3E}">
        <p14:creationId xmlns:p14="http://schemas.microsoft.com/office/powerpoint/2010/main" val="1765617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C8B01F-8242-441C-A379-190AEF6FE59B}" type="datetimeFigureOut">
              <a:rPr lang="en-US" smtClean="0"/>
              <a:t>5/2/2016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6844BA-A431-41A2-A8AA-165E1A219521}" type="slidenum">
              <a:rPr lang="en-US" smtClean="0"/>
              <a:t>‹#›</a:t>
            </a:fld>
            <a:endParaRPr lang="en-US"/>
          </a:p>
        </p:txBody>
      </p:sp>
    </p:spTree>
    <p:extLst>
      <p:ext uri="{BB962C8B-B14F-4D97-AF65-F5344CB8AC3E}">
        <p14:creationId xmlns:p14="http://schemas.microsoft.com/office/powerpoint/2010/main" val="4256353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C8B01F-8242-441C-A379-190AEF6FE59B}" type="datetimeFigureOut">
              <a:rPr lang="en-US" smtClean="0"/>
              <a:t>5/2/2016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6844BA-A431-41A2-A8AA-165E1A219521}" type="slidenum">
              <a:rPr lang="en-US" smtClean="0"/>
              <a:t>‹#›</a:t>
            </a:fld>
            <a:endParaRPr lang="en-US"/>
          </a:p>
        </p:txBody>
      </p:sp>
    </p:spTree>
    <p:extLst>
      <p:ext uri="{BB962C8B-B14F-4D97-AF65-F5344CB8AC3E}">
        <p14:creationId xmlns:p14="http://schemas.microsoft.com/office/powerpoint/2010/main" val="574035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C8B01F-8242-441C-A379-190AEF6FE59B}" type="datetimeFigureOut">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6844BA-A431-41A2-A8AA-165E1A219521}" type="slidenum">
              <a:rPr lang="en-US" smtClean="0"/>
              <a:t>‹#›</a:t>
            </a:fld>
            <a:endParaRPr lang="en-US"/>
          </a:p>
        </p:txBody>
      </p:sp>
    </p:spTree>
    <p:extLst>
      <p:ext uri="{BB962C8B-B14F-4D97-AF65-F5344CB8AC3E}">
        <p14:creationId xmlns:p14="http://schemas.microsoft.com/office/powerpoint/2010/main" val="1058809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C8B01F-8242-441C-A379-190AEF6FE59B}" type="datetimeFigureOut">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6844BA-A431-41A2-A8AA-165E1A219521}" type="slidenum">
              <a:rPr lang="en-US" smtClean="0"/>
              <a:t>‹#›</a:t>
            </a:fld>
            <a:endParaRPr lang="en-US"/>
          </a:p>
        </p:txBody>
      </p:sp>
    </p:spTree>
    <p:extLst>
      <p:ext uri="{BB962C8B-B14F-4D97-AF65-F5344CB8AC3E}">
        <p14:creationId xmlns:p14="http://schemas.microsoft.com/office/powerpoint/2010/main" val="2423449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C8B01F-8242-441C-A379-190AEF6FE59B}" type="datetimeFigureOut">
              <a:rPr lang="en-US" smtClean="0"/>
              <a:t>5/2/2016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6844BA-A431-41A2-A8AA-165E1A219521}" type="slidenum">
              <a:rPr lang="en-US" smtClean="0"/>
              <a:t>‹#›</a:t>
            </a:fld>
            <a:endParaRPr lang="en-US"/>
          </a:p>
        </p:txBody>
      </p:sp>
    </p:spTree>
    <p:extLst>
      <p:ext uri="{BB962C8B-B14F-4D97-AF65-F5344CB8AC3E}">
        <p14:creationId xmlns:p14="http://schemas.microsoft.com/office/powerpoint/2010/main" val="3004823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94912" y="1828800"/>
            <a:ext cx="6154185" cy="3046988"/>
          </a:xfrm>
          <a:prstGeom prst="rect">
            <a:avLst/>
          </a:prstGeom>
          <a:noFill/>
        </p:spPr>
        <p:txBody>
          <a:bodyPr wrap="none" lIns="91440" tIns="45720" rIns="91440" bIns="45720">
            <a:spAutoFit/>
          </a:bodyPr>
          <a:lstStyle/>
          <a:p>
            <a:pPr algn="ctr"/>
            <a:r>
              <a:rPr lang="en-US" sz="9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REVIEW </a:t>
            </a:r>
          </a:p>
          <a:p>
            <a:pPr algn="ctr"/>
            <a:r>
              <a:rPr lang="en-US" sz="9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QUESTIONS</a:t>
            </a:r>
            <a:endParaRPr lang="en-US" sz="9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1612410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096000"/>
          </a:xfrm>
        </p:spPr>
        <p:txBody>
          <a:bodyPr>
            <a:normAutofit/>
          </a:bodyPr>
          <a:lstStyle/>
          <a:p>
            <a:pPr lvl="0"/>
            <a:r>
              <a:rPr lang="en-US" b="1" dirty="0"/>
              <a:t>Can you explain the impact of technology and new organizations of international trade in promoting economic change in Europe and the Americas</a:t>
            </a:r>
            <a:r>
              <a:rPr lang="en-US" b="1" dirty="0" smtClean="0"/>
              <a:t>?</a:t>
            </a:r>
          </a:p>
          <a:p>
            <a:pPr lvl="0"/>
            <a:endParaRPr lang="en-US" b="1" dirty="0"/>
          </a:p>
          <a:p>
            <a:pPr lvl="1"/>
            <a:r>
              <a:rPr lang="en-US" dirty="0" smtClean="0"/>
              <a:t>New technology aided exploration:</a:t>
            </a:r>
            <a:endParaRPr lang="en-US" sz="2400" dirty="0" smtClean="0"/>
          </a:p>
          <a:p>
            <a:pPr lvl="2"/>
            <a:r>
              <a:rPr lang="en-US" dirty="0" smtClean="0"/>
              <a:t>Sextant – could be used to find exact position on earth – more precise sailing </a:t>
            </a:r>
            <a:endParaRPr lang="en-US" sz="2000" dirty="0" smtClean="0"/>
          </a:p>
          <a:p>
            <a:pPr lvl="2"/>
            <a:r>
              <a:rPr lang="en-US" dirty="0" smtClean="0"/>
              <a:t>Caravel, compass, and quadrant improved sailing efficiency</a:t>
            </a:r>
          </a:p>
          <a:p>
            <a:pPr lvl="1"/>
            <a:r>
              <a:rPr lang="en-US" dirty="0" smtClean="0"/>
              <a:t>Economic improvements:</a:t>
            </a:r>
            <a:endParaRPr lang="en-US" sz="2400" dirty="0" smtClean="0"/>
          </a:p>
          <a:p>
            <a:pPr lvl="2"/>
            <a:r>
              <a:rPr lang="en-US" dirty="0" smtClean="0"/>
              <a:t>Joint-stock companies – used to raise $ for explorations</a:t>
            </a:r>
            <a:endParaRPr lang="en-US" sz="2000" dirty="0" smtClean="0"/>
          </a:p>
          <a:p>
            <a:pPr lvl="3"/>
            <a:r>
              <a:rPr lang="en-US" dirty="0" smtClean="0"/>
              <a:t>Used in Jamestown (1607)</a:t>
            </a:r>
            <a:endParaRPr lang="en-US" sz="1800" dirty="0" smtClean="0"/>
          </a:p>
          <a:p>
            <a:endParaRPr lang="en-US" dirty="0"/>
          </a:p>
        </p:txBody>
      </p:sp>
    </p:spTree>
    <p:extLst>
      <p:ext uri="{BB962C8B-B14F-4D97-AF65-F5344CB8AC3E}">
        <p14:creationId xmlns:p14="http://schemas.microsoft.com/office/powerpoint/2010/main" val="1969551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305800" cy="6400800"/>
          </a:xfrm>
        </p:spPr>
        <p:txBody>
          <a:bodyPr>
            <a:normAutofit lnSpcReduction="10000"/>
          </a:bodyPr>
          <a:lstStyle/>
          <a:p>
            <a:pPr marL="0" lvl="0" indent="0">
              <a:buNone/>
            </a:pPr>
            <a:r>
              <a:rPr lang="en-US" b="1" dirty="0"/>
              <a:t>Can you explain how the lack of Spanish and Portuguese understanding of native peoples led to debates over their civilized nature and how they should be treated</a:t>
            </a:r>
            <a:r>
              <a:rPr lang="en-US" b="1" dirty="0" smtClean="0"/>
              <a:t>?</a:t>
            </a:r>
          </a:p>
          <a:p>
            <a:pPr lvl="0"/>
            <a:r>
              <a:rPr lang="en-US" dirty="0" smtClean="0"/>
              <a:t>Misunderstandings between each group</a:t>
            </a:r>
            <a:endParaRPr lang="en-US" sz="2800" dirty="0" smtClean="0"/>
          </a:p>
          <a:p>
            <a:pPr lvl="1"/>
            <a:r>
              <a:rPr lang="en-US" dirty="0" smtClean="0"/>
              <a:t>Gender – many Natives societies were matrilineal </a:t>
            </a:r>
            <a:endParaRPr lang="en-US" sz="2400" dirty="0" smtClean="0"/>
          </a:p>
          <a:p>
            <a:pPr lvl="1"/>
            <a:r>
              <a:rPr lang="en-US" dirty="0" smtClean="0"/>
              <a:t>Land – Natives did not own individual land</a:t>
            </a:r>
            <a:endParaRPr lang="en-US" sz="2400" dirty="0" smtClean="0"/>
          </a:p>
          <a:p>
            <a:pPr lvl="1"/>
            <a:r>
              <a:rPr lang="en-US" dirty="0" smtClean="0"/>
              <a:t>Religion – Natives believed in animism, polytheistic; shamans held power</a:t>
            </a:r>
            <a:endParaRPr lang="en-US" sz="2400" dirty="0" smtClean="0"/>
          </a:p>
          <a:p>
            <a:pPr lvl="0"/>
            <a:r>
              <a:rPr lang="en-US" dirty="0" smtClean="0"/>
              <a:t>Some useful aspects of each other’s cultures were eventually adapted:</a:t>
            </a:r>
            <a:endParaRPr lang="en-US" sz="2800" dirty="0" smtClean="0"/>
          </a:p>
          <a:p>
            <a:pPr lvl="1"/>
            <a:r>
              <a:rPr lang="en-US" dirty="0" smtClean="0"/>
              <a:t>Natives adapted technology</a:t>
            </a:r>
            <a:endParaRPr lang="en-US" sz="2400" dirty="0" smtClean="0"/>
          </a:p>
          <a:p>
            <a:pPr lvl="1"/>
            <a:r>
              <a:rPr lang="en-US" dirty="0" smtClean="0"/>
              <a:t>Europeans adapted agriculture techniques </a:t>
            </a:r>
            <a:endParaRPr lang="en-US" sz="2400" dirty="0" smtClean="0"/>
          </a:p>
          <a:p>
            <a:pPr lvl="0"/>
            <a:endParaRPr lang="en-US" dirty="0"/>
          </a:p>
          <a:p>
            <a:endParaRPr lang="en-US" dirty="0"/>
          </a:p>
        </p:txBody>
      </p:sp>
    </p:spTree>
    <p:extLst>
      <p:ext uri="{BB962C8B-B14F-4D97-AF65-F5344CB8AC3E}">
        <p14:creationId xmlns:p14="http://schemas.microsoft.com/office/powerpoint/2010/main" val="2982246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lstStyle/>
          <a:p>
            <a:pPr lvl="0"/>
            <a:r>
              <a:rPr lang="en-US" b="1" dirty="0"/>
              <a:t>Can you explain how notions of white supremacy were used to rationalized the subordination of African and American Indians?</a:t>
            </a:r>
          </a:p>
          <a:p>
            <a:pPr lvl="1"/>
            <a:r>
              <a:rPr lang="en-US" dirty="0" smtClean="0"/>
              <a:t>Many Europeans saw Natives and Africans as “savages” </a:t>
            </a:r>
            <a:endParaRPr lang="en-US" sz="2400" dirty="0" smtClean="0"/>
          </a:p>
          <a:p>
            <a:pPr lvl="2"/>
            <a:r>
              <a:rPr lang="en-US" dirty="0" smtClean="0"/>
              <a:t>Juan de Sepulveda:</a:t>
            </a:r>
            <a:endParaRPr lang="en-US" sz="2000" dirty="0" smtClean="0"/>
          </a:p>
          <a:p>
            <a:pPr lvl="3"/>
            <a:r>
              <a:rPr lang="en-US" dirty="0" smtClean="0"/>
              <a:t>Advocated harsh treatment of Natives</a:t>
            </a:r>
            <a:endParaRPr lang="en-US" sz="1800" dirty="0" smtClean="0"/>
          </a:p>
          <a:p>
            <a:pPr lvl="3"/>
            <a:r>
              <a:rPr lang="en-US" dirty="0" smtClean="0"/>
              <a:t>Claimed slavery for Natives was justified under Christianity</a:t>
            </a:r>
            <a:endParaRPr lang="en-US" sz="1800" dirty="0" smtClean="0"/>
          </a:p>
          <a:p>
            <a:pPr lvl="2"/>
            <a:r>
              <a:rPr lang="en-US" dirty="0" smtClean="0"/>
              <a:t>Bartolome de Las Casas:</a:t>
            </a:r>
            <a:endParaRPr lang="en-US" sz="2000" dirty="0" smtClean="0"/>
          </a:p>
          <a:p>
            <a:pPr lvl="3"/>
            <a:r>
              <a:rPr lang="en-US" dirty="0" smtClean="0"/>
              <a:t>Argued that Natives deserved the same treatment as all other men</a:t>
            </a:r>
            <a:endParaRPr lang="en-US" sz="1800" dirty="0" smtClean="0"/>
          </a:p>
          <a:p>
            <a:pPr lvl="3"/>
            <a:r>
              <a:rPr lang="en-US" dirty="0" smtClean="0"/>
              <a:t>Played an instrumental role in the ending of the encomienda system</a:t>
            </a:r>
            <a:endParaRPr lang="en-US" sz="1800" dirty="0" smtClean="0"/>
          </a:p>
          <a:p>
            <a:endParaRPr lang="en-US" dirty="0"/>
          </a:p>
        </p:txBody>
      </p:sp>
    </p:spTree>
    <p:extLst>
      <p:ext uri="{BB962C8B-B14F-4D97-AF65-F5344CB8AC3E}">
        <p14:creationId xmlns:p14="http://schemas.microsoft.com/office/powerpoint/2010/main" val="206311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6248400"/>
          </a:xfrm>
        </p:spPr>
        <p:txBody>
          <a:bodyPr>
            <a:normAutofit/>
          </a:bodyPr>
          <a:lstStyle/>
          <a:p>
            <a:r>
              <a:rPr lang="en-US" b="1" dirty="0"/>
              <a:t>Can you describe roots of Native American resistance to European attempts to change American Indian culture and family structures</a:t>
            </a:r>
            <a:r>
              <a:rPr lang="en-US" b="1" dirty="0" smtClean="0"/>
              <a:t>?</a:t>
            </a:r>
          </a:p>
          <a:p>
            <a:pPr lvl="1"/>
            <a:r>
              <a:rPr lang="en-US" dirty="0" smtClean="0"/>
              <a:t>Spanish Mission System:</a:t>
            </a:r>
            <a:endParaRPr lang="en-US" sz="2400" dirty="0" smtClean="0"/>
          </a:p>
          <a:p>
            <a:pPr lvl="2"/>
            <a:r>
              <a:rPr lang="en-US" dirty="0" smtClean="0"/>
              <a:t>Outposts throughout the Americas to help convert Natives</a:t>
            </a:r>
            <a:endParaRPr lang="en-US" sz="2000" dirty="0" smtClean="0"/>
          </a:p>
          <a:p>
            <a:pPr lvl="2"/>
            <a:r>
              <a:rPr lang="en-US" dirty="0" smtClean="0"/>
              <a:t>Outposts were often military bases as well</a:t>
            </a:r>
            <a:endParaRPr lang="en-US" sz="2000" dirty="0" smtClean="0"/>
          </a:p>
          <a:p>
            <a:pPr lvl="2"/>
            <a:r>
              <a:rPr lang="en-US" dirty="0" smtClean="0"/>
              <a:t>Don Juan de Onate defeated the Pueblos</a:t>
            </a:r>
            <a:endParaRPr lang="en-US" sz="2000" dirty="0" smtClean="0"/>
          </a:p>
          <a:p>
            <a:pPr lvl="2"/>
            <a:r>
              <a:rPr lang="en-US" dirty="0" smtClean="0"/>
              <a:t>Spanish established Santa Fe in 1610 </a:t>
            </a:r>
            <a:endParaRPr lang="en-US" sz="2000" dirty="0" smtClean="0"/>
          </a:p>
          <a:p>
            <a:pPr lvl="2"/>
            <a:r>
              <a:rPr lang="en-US" dirty="0" smtClean="0"/>
              <a:t>Spanish priests and government suppressed Native practices that were inconsistent with Christianity</a:t>
            </a:r>
            <a:endParaRPr lang="en-US" sz="2000" dirty="0" smtClean="0"/>
          </a:p>
          <a:p>
            <a:pPr lvl="2"/>
            <a:r>
              <a:rPr lang="en-US" dirty="0" smtClean="0"/>
              <a:t>Spanish demanded tribute and labor from Natives</a:t>
            </a:r>
            <a:endParaRPr lang="en-US" sz="2000" dirty="0" smtClean="0"/>
          </a:p>
          <a:p>
            <a:endParaRPr lang="en-US" dirty="0"/>
          </a:p>
        </p:txBody>
      </p:sp>
    </p:spTree>
    <p:extLst>
      <p:ext uri="{BB962C8B-B14F-4D97-AF65-F5344CB8AC3E}">
        <p14:creationId xmlns:p14="http://schemas.microsoft.com/office/powerpoint/2010/main" val="486456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305800" cy="6400800"/>
          </a:xfrm>
        </p:spPr>
        <p:txBody>
          <a:bodyPr>
            <a:normAutofit/>
          </a:bodyPr>
          <a:lstStyle/>
          <a:p>
            <a:pPr lvl="0"/>
            <a:r>
              <a:rPr lang="en-US" b="1" dirty="0"/>
              <a:t>Can you describe how Africans attempted to maintain elements of their culture and language despite enslavement</a:t>
            </a:r>
            <a:r>
              <a:rPr lang="en-US" b="1" dirty="0" smtClean="0"/>
              <a:t>?</a:t>
            </a:r>
          </a:p>
          <a:p>
            <a:pPr lvl="0"/>
            <a:endParaRPr lang="en-US" b="1" dirty="0"/>
          </a:p>
          <a:p>
            <a:r>
              <a:rPr lang="en-US" altLang="en-US" dirty="0"/>
              <a:t>The family was the most important institution for the development of African American culture</a:t>
            </a:r>
            <a:r>
              <a:rPr lang="en-US" altLang="en-US" dirty="0" smtClean="0"/>
              <a:t>.</a:t>
            </a:r>
          </a:p>
          <a:p>
            <a:pPr>
              <a:spcBef>
                <a:spcPct val="0"/>
              </a:spcBef>
            </a:pPr>
            <a:r>
              <a:rPr lang="en-US" altLang="en-US" dirty="0"/>
              <a:t>Religion became a great comfort to the slaves.  In many areas, the slaves were allowed to hold their own church meetings.  </a:t>
            </a:r>
          </a:p>
          <a:p>
            <a:pPr>
              <a:spcBef>
                <a:spcPct val="0"/>
              </a:spcBef>
            </a:pPr>
            <a:r>
              <a:rPr lang="en-US" altLang="en-US" dirty="0"/>
              <a:t>Slaves sang spiritual hymns in church and while working.</a:t>
            </a:r>
          </a:p>
          <a:p>
            <a:endParaRPr lang="en-US" altLang="en-US" dirty="0" smtClean="0"/>
          </a:p>
          <a:p>
            <a:endParaRPr lang="en-US" dirty="0"/>
          </a:p>
        </p:txBody>
      </p:sp>
    </p:spTree>
    <p:extLst>
      <p:ext uri="{BB962C8B-B14F-4D97-AF65-F5344CB8AC3E}">
        <p14:creationId xmlns:p14="http://schemas.microsoft.com/office/powerpoint/2010/main" val="3825732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8153400" cy="6172200"/>
          </a:xfrm>
        </p:spPr>
        <p:txBody>
          <a:bodyPr>
            <a:normAutofit lnSpcReduction="10000"/>
          </a:bodyPr>
          <a:lstStyle/>
          <a:p>
            <a:pPr lvl="0"/>
            <a:r>
              <a:rPr lang="en-US" b="1" dirty="0"/>
              <a:t>Can you explain why the Spanish, French, Dutch and British had different social and economic colonial goals?</a:t>
            </a:r>
          </a:p>
          <a:p>
            <a:pPr lvl="0"/>
            <a:r>
              <a:rPr lang="en-US" dirty="0" smtClean="0"/>
              <a:t>Spain established strict control over colonization and converted and exploited many natives</a:t>
            </a:r>
            <a:endParaRPr lang="en-US" dirty="0" smtClean="0">
              <a:effectLst/>
            </a:endParaRPr>
          </a:p>
          <a:p>
            <a:pPr lvl="1"/>
            <a:r>
              <a:rPr lang="en-US" dirty="0" smtClean="0"/>
              <a:t>A major goal of Spain was to make $</a:t>
            </a:r>
            <a:endParaRPr lang="en-US" dirty="0" smtClean="0">
              <a:effectLst/>
            </a:endParaRPr>
          </a:p>
          <a:p>
            <a:pPr lvl="2"/>
            <a:r>
              <a:rPr lang="en-US" dirty="0" smtClean="0"/>
              <a:t>All trade must go through a few Spanish controlled ports</a:t>
            </a:r>
            <a:endParaRPr lang="en-US" dirty="0" smtClean="0">
              <a:effectLst/>
            </a:endParaRPr>
          </a:p>
          <a:p>
            <a:pPr lvl="1"/>
            <a:r>
              <a:rPr lang="en-US" dirty="0" smtClean="0"/>
              <a:t>Small amount of Spaniards ruled indigenous population</a:t>
            </a:r>
            <a:endParaRPr lang="en-US" dirty="0" smtClean="0">
              <a:effectLst/>
            </a:endParaRPr>
          </a:p>
          <a:p>
            <a:pPr lvl="1"/>
            <a:r>
              <a:rPr lang="en-US" dirty="0" smtClean="0"/>
              <a:t>Spain sought to convert natives to Christianity, forced many into the encomienda system, and used as trading partners</a:t>
            </a:r>
            <a:endParaRPr lang="en-US" dirty="0" smtClean="0">
              <a:effectLst/>
            </a:endParaRPr>
          </a:p>
          <a:p>
            <a:endParaRPr lang="en-US" dirty="0"/>
          </a:p>
        </p:txBody>
      </p:sp>
    </p:spTree>
    <p:extLst>
      <p:ext uri="{BB962C8B-B14F-4D97-AF65-F5344CB8AC3E}">
        <p14:creationId xmlns:p14="http://schemas.microsoft.com/office/powerpoint/2010/main" val="590524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92500"/>
          </a:bodyPr>
          <a:lstStyle/>
          <a:p>
            <a:pPr lvl="0"/>
            <a:r>
              <a:rPr lang="en-US" b="1" dirty="0" smtClean="0"/>
              <a:t>French and Dutch colonization</a:t>
            </a:r>
            <a:r>
              <a:rPr lang="en-US" dirty="0" smtClean="0"/>
              <a:t>:</a:t>
            </a:r>
            <a:endParaRPr lang="en-US" dirty="0" smtClean="0">
              <a:effectLst/>
            </a:endParaRPr>
          </a:p>
          <a:p>
            <a:pPr lvl="1"/>
            <a:r>
              <a:rPr lang="en-US" dirty="0" smtClean="0"/>
              <a:t>Both countries sent few Europeans and built relationships with the Natives</a:t>
            </a:r>
            <a:endParaRPr lang="en-US" dirty="0" smtClean="0">
              <a:effectLst/>
            </a:endParaRPr>
          </a:p>
          <a:p>
            <a:pPr lvl="1"/>
            <a:r>
              <a:rPr lang="en-US" dirty="0" smtClean="0"/>
              <a:t>French – intermarried with natives and built extensive trading partnerships</a:t>
            </a:r>
            <a:endParaRPr lang="en-US" dirty="0" smtClean="0">
              <a:effectLst/>
            </a:endParaRPr>
          </a:p>
          <a:p>
            <a:pPr lvl="2"/>
            <a:r>
              <a:rPr lang="en-US" i="1" dirty="0" err="1" smtClean="0"/>
              <a:t>Coureurs</a:t>
            </a:r>
            <a:r>
              <a:rPr lang="en-US" i="1" dirty="0" smtClean="0"/>
              <a:t> de bois</a:t>
            </a:r>
            <a:r>
              <a:rPr lang="en-US" dirty="0" smtClean="0"/>
              <a:t> – French fur traders – trade beaver furs; would live among natives</a:t>
            </a:r>
            <a:endParaRPr lang="en-US" dirty="0" smtClean="0">
              <a:effectLst/>
            </a:endParaRPr>
          </a:p>
          <a:p>
            <a:pPr lvl="1"/>
            <a:r>
              <a:rPr lang="en-US" dirty="0" smtClean="0"/>
              <a:t>Dutch – Like the French, the Dutch build extensive trade routes – mostly in NY</a:t>
            </a:r>
            <a:endParaRPr lang="en-US" dirty="0" smtClean="0">
              <a:effectLst/>
            </a:endParaRPr>
          </a:p>
          <a:p>
            <a:pPr lvl="2"/>
            <a:r>
              <a:rPr lang="en-US" dirty="0" smtClean="0"/>
              <a:t>Encouraged settlement of the New World – New Netherland</a:t>
            </a:r>
            <a:endParaRPr lang="en-US" dirty="0" smtClean="0">
              <a:effectLst/>
            </a:endParaRPr>
          </a:p>
          <a:p>
            <a:endParaRPr lang="en-US" dirty="0"/>
          </a:p>
        </p:txBody>
      </p:sp>
    </p:spTree>
    <p:extLst>
      <p:ext uri="{BB962C8B-B14F-4D97-AF65-F5344CB8AC3E}">
        <p14:creationId xmlns:p14="http://schemas.microsoft.com/office/powerpoint/2010/main" val="1549049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626"/>
            <a:ext cx="8229600" cy="1143000"/>
          </a:xfrm>
        </p:spPr>
        <p:txBody>
          <a:bodyPr/>
          <a:lstStyle/>
          <a:p>
            <a:pPr algn="l"/>
            <a:r>
              <a:rPr lang="en-US" dirty="0" err="1" smtClean="0"/>
              <a:t>Cont</a:t>
            </a:r>
            <a:r>
              <a:rPr lang="en-US" dirty="0" smtClean="0"/>
              <a:t>…</a:t>
            </a:r>
            <a:endParaRPr lang="en-US" dirty="0"/>
          </a:p>
        </p:txBody>
      </p:sp>
      <p:sp>
        <p:nvSpPr>
          <p:cNvPr id="3" name="Content Placeholder 2"/>
          <p:cNvSpPr>
            <a:spLocks noGrp="1"/>
          </p:cNvSpPr>
          <p:nvPr>
            <p:ph idx="1"/>
          </p:nvPr>
        </p:nvSpPr>
        <p:spPr>
          <a:xfrm>
            <a:off x="457200" y="1143000"/>
            <a:ext cx="8229600" cy="5257800"/>
          </a:xfrm>
        </p:spPr>
        <p:txBody>
          <a:bodyPr>
            <a:normAutofit lnSpcReduction="10000"/>
          </a:bodyPr>
          <a:lstStyle/>
          <a:p>
            <a:pPr lvl="0"/>
            <a:r>
              <a:rPr lang="en-US" b="1" dirty="0" smtClean="0"/>
              <a:t>English Colonization:</a:t>
            </a:r>
            <a:endParaRPr lang="en-US" sz="2800" b="1" dirty="0" smtClean="0"/>
          </a:p>
          <a:p>
            <a:pPr lvl="1"/>
            <a:r>
              <a:rPr lang="en-US" dirty="0" smtClean="0"/>
              <a:t>Large number of immigrants </a:t>
            </a:r>
            <a:endParaRPr lang="en-US" sz="2400" dirty="0" smtClean="0"/>
          </a:p>
          <a:p>
            <a:pPr lvl="2"/>
            <a:r>
              <a:rPr lang="en-US" dirty="0" smtClean="0"/>
              <a:t>Both male and female – unlike other European countries</a:t>
            </a:r>
            <a:endParaRPr lang="en-US" sz="2000" dirty="0" smtClean="0"/>
          </a:p>
          <a:p>
            <a:pPr lvl="3"/>
            <a:r>
              <a:rPr lang="en-US" dirty="0" smtClean="0"/>
              <a:t>Sought economic prosperity, religious freedom (Puritans), and better living conditions (England was overcrowded)</a:t>
            </a:r>
            <a:endParaRPr lang="en-US" sz="1800" dirty="0" smtClean="0"/>
          </a:p>
          <a:p>
            <a:pPr lvl="3"/>
            <a:r>
              <a:rPr lang="en-US" dirty="0" smtClean="0"/>
              <a:t>English colonies also welcome immigrants from other countries</a:t>
            </a:r>
            <a:endParaRPr lang="en-US" sz="1800" dirty="0" smtClean="0"/>
          </a:p>
          <a:p>
            <a:pPr lvl="2"/>
            <a:r>
              <a:rPr lang="en-US" dirty="0" smtClean="0"/>
              <a:t>Colonies were based on agriculture </a:t>
            </a:r>
            <a:endParaRPr lang="en-US" sz="2000" dirty="0" smtClean="0"/>
          </a:p>
          <a:p>
            <a:pPr lvl="3"/>
            <a:r>
              <a:rPr lang="en-US" dirty="0" smtClean="0"/>
              <a:t>Tobacco became a large cash crop</a:t>
            </a:r>
            <a:endParaRPr lang="en-US" sz="1800" dirty="0" smtClean="0"/>
          </a:p>
          <a:p>
            <a:pPr lvl="3"/>
            <a:r>
              <a:rPr lang="en-US" dirty="0" smtClean="0"/>
              <a:t>Headright system encouraged immigrants – benefitted the wealthy</a:t>
            </a:r>
            <a:endParaRPr lang="en-US" sz="1800" dirty="0" smtClean="0"/>
          </a:p>
          <a:p>
            <a:pPr marL="342900" lvl="1" indent="-342900">
              <a:buFont typeface="Arial" panose="020B0604020202020204" pitchFamily="34" charset="0"/>
              <a:buChar char="•"/>
            </a:pPr>
            <a:r>
              <a:rPr lang="en-US" dirty="0" smtClean="0"/>
              <a:t>Unlike the French and Spanish, English colonists sought to live separately from Native Americans</a:t>
            </a:r>
            <a:endParaRPr lang="en-US" sz="2400" dirty="0" smtClean="0"/>
          </a:p>
          <a:p>
            <a:endParaRPr lang="en-US" dirty="0"/>
          </a:p>
        </p:txBody>
      </p:sp>
    </p:spTree>
    <p:extLst>
      <p:ext uri="{BB962C8B-B14F-4D97-AF65-F5344CB8AC3E}">
        <p14:creationId xmlns:p14="http://schemas.microsoft.com/office/powerpoint/2010/main" val="2789383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6858000"/>
          </a:xfrm>
        </p:spPr>
        <p:txBody>
          <a:bodyPr>
            <a:normAutofit fontScale="85000" lnSpcReduction="20000"/>
          </a:bodyPr>
          <a:lstStyle/>
          <a:p>
            <a:pPr lvl="0"/>
            <a:r>
              <a:rPr lang="en-US" b="1" dirty="0"/>
              <a:t>Can you explain how European colonial powers exploited and/or converted native American?</a:t>
            </a:r>
          </a:p>
          <a:p>
            <a:pPr lvl="0"/>
            <a:r>
              <a:rPr lang="en-US" dirty="0" smtClean="0"/>
              <a:t>Interactions between Natives and Europeans:</a:t>
            </a:r>
            <a:endParaRPr lang="en-US" dirty="0" smtClean="0">
              <a:effectLst/>
            </a:endParaRPr>
          </a:p>
          <a:p>
            <a:pPr lvl="1"/>
            <a:r>
              <a:rPr lang="en-US" dirty="0" smtClean="0"/>
              <a:t>Europeans allied with Native groups against opposing Native groups</a:t>
            </a:r>
            <a:endParaRPr lang="en-US" dirty="0" smtClean="0">
              <a:effectLst/>
            </a:endParaRPr>
          </a:p>
          <a:p>
            <a:pPr lvl="2"/>
            <a:r>
              <a:rPr lang="en-US" dirty="0" smtClean="0"/>
              <a:t>Pequot War, </a:t>
            </a:r>
            <a:r>
              <a:rPr lang="en-US" dirty="0" err="1" smtClean="0"/>
              <a:t>Metacom’s</a:t>
            </a:r>
            <a:r>
              <a:rPr lang="en-US" dirty="0" smtClean="0"/>
              <a:t> War</a:t>
            </a:r>
            <a:endParaRPr lang="en-US" dirty="0" smtClean="0">
              <a:effectLst/>
            </a:endParaRPr>
          </a:p>
          <a:p>
            <a:pPr lvl="1"/>
            <a:r>
              <a:rPr lang="en-US" dirty="0" smtClean="0"/>
              <a:t>British were able to offer more goods to natives, whereas the French were more tolerant of natives (and intermarried with natives)</a:t>
            </a:r>
            <a:endParaRPr lang="en-US" dirty="0" smtClean="0">
              <a:effectLst/>
            </a:endParaRPr>
          </a:p>
          <a:p>
            <a:pPr lvl="1"/>
            <a:r>
              <a:rPr lang="en-US" dirty="0" smtClean="0"/>
              <a:t>During the French and Indian (7 Years) War, almost all natives were allied with the French – not the Iroquois </a:t>
            </a:r>
            <a:endParaRPr lang="en-US" dirty="0" smtClean="0">
              <a:effectLst/>
            </a:endParaRPr>
          </a:p>
          <a:p>
            <a:pPr lvl="0"/>
            <a:r>
              <a:rPr lang="en-US" dirty="0" smtClean="0"/>
              <a:t> European and colonial interests often varied:</a:t>
            </a:r>
            <a:endParaRPr lang="en-US" dirty="0" smtClean="0">
              <a:effectLst/>
            </a:endParaRPr>
          </a:p>
          <a:p>
            <a:pPr lvl="1"/>
            <a:r>
              <a:rPr lang="en-US" dirty="0" smtClean="0"/>
              <a:t>Both sides increasingly distrusted each other</a:t>
            </a:r>
            <a:endParaRPr lang="en-US" dirty="0" smtClean="0">
              <a:effectLst/>
            </a:endParaRPr>
          </a:p>
          <a:p>
            <a:pPr lvl="1"/>
            <a:r>
              <a:rPr lang="en-US" dirty="0" smtClean="0"/>
              <a:t>British colonists sought to expand (especially post 7 Years’ War), Britain forbade it</a:t>
            </a:r>
            <a:endParaRPr lang="en-US" dirty="0" smtClean="0">
              <a:effectLst/>
            </a:endParaRPr>
          </a:p>
          <a:p>
            <a:pPr lvl="1"/>
            <a:r>
              <a:rPr lang="en-US" dirty="0" smtClean="0"/>
              <a:t>Frontier defense became a major issue –seen in Bacon’s Rebellion</a:t>
            </a:r>
            <a:endParaRPr lang="en-US" dirty="0" smtClean="0">
              <a:effectLst/>
            </a:endParaRPr>
          </a:p>
          <a:p>
            <a:pPr lvl="1"/>
            <a:r>
              <a:rPr lang="en-US" dirty="0" smtClean="0"/>
              <a:t>Trade divided the two groups – colonists smuggled to get around British taxes</a:t>
            </a:r>
            <a:endParaRPr lang="en-US" dirty="0" smtClean="0">
              <a:effectLst/>
            </a:endParaRPr>
          </a:p>
          <a:p>
            <a:endParaRPr lang="en-US" dirty="0"/>
          </a:p>
        </p:txBody>
      </p:sp>
    </p:spTree>
    <p:extLst>
      <p:ext uri="{BB962C8B-B14F-4D97-AF65-F5344CB8AC3E}">
        <p14:creationId xmlns:p14="http://schemas.microsoft.com/office/powerpoint/2010/main" val="3406750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25963"/>
          </a:xfrm>
        </p:spPr>
        <p:txBody>
          <a:bodyPr/>
          <a:lstStyle/>
          <a:p>
            <a:pPr lvl="0"/>
            <a:r>
              <a:rPr lang="en-US" b="1" dirty="0"/>
              <a:t>Can you explain differences in how colonial settlers viewed intermarriage with native peoples?</a:t>
            </a:r>
          </a:p>
          <a:p>
            <a:pPr lvl="0"/>
            <a:r>
              <a:rPr lang="en-US" dirty="0" smtClean="0"/>
              <a:t>Emergence of a strict, racial system</a:t>
            </a:r>
          </a:p>
          <a:p>
            <a:pPr lvl="0"/>
            <a:r>
              <a:rPr lang="en-US" dirty="0" smtClean="0"/>
              <a:t>Prohibition of interracial relationships (again, contrast with Spanish colonies)</a:t>
            </a:r>
          </a:p>
          <a:p>
            <a:pPr lvl="0"/>
            <a:r>
              <a:rPr lang="en-US" dirty="0" smtClean="0"/>
              <a:t>Children of mothers that were slaves were enslaved (didn’t matter who the father was)</a:t>
            </a:r>
          </a:p>
          <a:p>
            <a:endParaRPr lang="en-US" dirty="0"/>
          </a:p>
        </p:txBody>
      </p:sp>
    </p:spTree>
    <p:extLst>
      <p:ext uri="{BB962C8B-B14F-4D97-AF65-F5344CB8AC3E}">
        <p14:creationId xmlns:p14="http://schemas.microsoft.com/office/powerpoint/2010/main" val="1466615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745163"/>
          </a:xfrm>
        </p:spPr>
        <p:txBody>
          <a:bodyPr>
            <a:normAutofit fontScale="92500" lnSpcReduction="10000"/>
          </a:bodyPr>
          <a:lstStyle/>
          <a:p>
            <a:pPr marL="0" lvl="0" indent="0">
              <a:buNone/>
            </a:pPr>
            <a:r>
              <a:rPr lang="en-US" b="1" dirty="0"/>
              <a:t>Can you explain how the spread of maize cultivation promoted economic development and influenced social diversity in the American Southwest?</a:t>
            </a:r>
          </a:p>
          <a:p>
            <a:pPr lvl="0"/>
            <a:r>
              <a:rPr lang="en-US" dirty="0" smtClean="0"/>
              <a:t>Impact of maize cultivation:</a:t>
            </a:r>
            <a:endParaRPr lang="en-US" sz="2800" dirty="0" smtClean="0"/>
          </a:p>
          <a:p>
            <a:pPr lvl="1"/>
            <a:r>
              <a:rPr lang="en-US" dirty="0" smtClean="0"/>
              <a:t>Very popular in the southwest</a:t>
            </a:r>
            <a:endParaRPr lang="en-US" sz="2400" dirty="0" smtClean="0"/>
          </a:p>
          <a:p>
            <a:pPr lvl="1"/>
            <a:r>
              <a:rPr lang="en-US" dirty="0" smtClean="0"/>
              <a:t>Societies developed vast irrigation systems (Pueblos in Rio Grande)</a:t>
            </a:r>
            <a:endParaRPr lang="en-US" sz="2400" dirty="0" smtClean="0"/>
          </a:p>
          <a:p>
            <a:pPr lvl="0"/>
            <a:r>
              <a:rPr lang="en-US" dirty="0" smtClean="0"/>
              <a:t>How did maize transform societies?</a:t>
            </a:r>
            <a:endParaRPr lang="en-US" sz="2800" dirty="0" smtClean="0"/>
          </a:p>
          <a:p>
            <a:pPr lvl="1"/>
            <a:r>
              <a:rPr lang="en-US" dirty="0" smtClean="0"/>
              <a:t>Less emphasis on hunting and gathering</a:t>
            </a:r>
            <a:endParaRPr lang="en-US" sz="2400" dirty="0" smtClean="0"/>
          </a:p>
          <a:p>
            <a:pPr lvl="1"/>
            <a:r>
              <a:rPr lang="en-US" dirty="0" smtClean="0"/>
              <a:t>Increase in population</a:t>
            </a:r>
            <a:endParaRPr lang="en-US" sz="2400" dirty="0" smtClean="0"/>
          </a:p>
          <a:p>
            <a:pPr lvl="1"/>
            <a:r>
              <a:rPr lang="en-US" dirty="0" smtClean="0"/>
              <a:t>Establishment of permanent villages with socially diverse societies</a:t>
            </a:r>
            <a:endParaRPr lang="en-US" sz="2400" dirty="0" smtClean="0"/>
          </a:p>
          <a:p>
            <a:endParaRPr lang="en-US" dirty="0"/>
          </a:p>
        </p:txBody>
      </p:sp>
    </p:spTree>
    <p:extLst>
      <p:ext uri="{BB962C8B-B14F-4D97-AF65-F5344CB8AC3E}">
        <p14:creationId xmlns:p14="http://schemas.microsoft.com/office/powerpoint/2010/main" val="41645610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153400" cy="6324600"/>
          </a:xfrm>
        </p:spPr>
        <p:txBody>
          <a:bodyPr>
            <a:normAutofit fontScale="92500" lnSpcReduction="20000"/>
          </a:bodyPr>
          <a:lstStyle/>
          <a:p>
            <a:pPr marL="0" lvl="0" indent="0">
              <a:buNone/>
            </a:pPr>
            <a:r>
              <a:rPr lang="en-US" b="1" dirty="0"/>
              <a:t>Can you explain the development of racial hierarchy in different colonial settlements?</a:t>
            </a:r>
          </a:p>
          <a:p>
            <a:pPr lvl="0"/>
            <a:r>
              <a:rPr lang="en-US" dirty="0" smtClean="0"/>
              <a:t>Strict racial categories and racial stereotyping emerged among British colonists</a:t>
            </a:r>
          </a:p>
          <a:p>
            <a:pPr lvl="0"/>
            <a:r>
              <a:rPr lang="en-US" dirty="0" smtClean="0"/>
              <a:t>Blacks and whites lived in separate living quarters and were segregated throughout the day</a:t>
            </a:r>
          </a:p>
          <a:p>
            <a:pPr lvl="0"/>
            <a:r>
              <a:rPr lang="en-US" dirty="0" smtClean="0"/>
              <a:t>Similar to natives, Africans were often seen as “savages” and less than human to justify treatment</a:t>
            </a:r>
          </a:p>
          <a:p>
            <a:pPr lvl="0"/>
            <a:r>
              <a:rPr lang="en-US" dirty="0" smtClean="0"/>
              <a:t>Any resistance to slavery was treated harshly</a:t>
            </a:r>
          </a:p>
          <a:p>
            <a:pPr lvl="0"/>
            <a:r>
              <a:rPr lang="en-US" dirty="0" smtClean="0"/>
              <a:t>The Spanish and French were more accepting of racial gradations </a:t>
            </a:r>
          </a:p>
          <a:p>
            <a:pPr lvl="0"/>
            <a:r>
              <a:rPr lang="en-US" dirty="0" smtClean="0"/>
              <a:t>Emergence of </a:t>
            </a:r>
            <a:r>
              <a:rPr lang="en-US" dirty="0" err="1" smtClean="0"/>
              <a:t>mulatos</a:t>
            </a:r>
            <a:r>
              <a:rPr lang="en-US" dirty="0" smtClean="0"/>
              <a:t> and mestizos in the Spanish Empire</a:t>
            </a:r>
          </a:p>
          <a:p>
            <a:endParaRPr lang="en-US" dirty="0"/>
          </a:p>
        </p:txBody>
      </p:sp>
    </p:spTree>
    <p:extLst>
      <p:ext uri="{BB962C8B-B14F-4D97-AF65-F5344CB8AC3E}">
        <p14:creationId xmlns:p14="http://schemas.microsoft.com/office/powerpoint/2010/main" val="178585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6172200"/>
          </a:xfrm>
        </p:spPr>
        <p:txBody>
          <a:bodyPr>
            <a:normAutofit fontScale="92500"/>
          </a:bodyPr>
          <a:lstStyle/>
          <a:p>
            <a:pPr marL="0" lvl="0" indent="0">
              <a:buNone/>
            </a:pPr>
            <a:r>
              <a:rPr lang="en-US" b="1" dirty="0"/>
              <a:t>Can you explain the emergence of indentured servitude and the Atlantic slave trade?</a:t>
            </a:r>
          </a:p>
          <a:p>
            <a:pPr lvl="0"/>
            <a:r>
              <a:rPr lang="en-US" dirty="0" smtClean="0"/>
              <a:t>The 17</a:t>
            </a:r>
            <a:r>
              <a:rPr lang="en-US" baseline="30000" dirty="0" smtClean="0"/>
              <a:t>th</a:t>
            </a:r>
            <a:r>
              <a:rPr lang="en-US" dirty="0" smtClean="0"/>
              <a:t> century Atlantic trade created a labor market and exchange of goods:</a:t>
            </a:r>
          </a:p>
          <a:p>
            <a:pPr lvl="0"/>
            <a:r>
              <a:rPr lang="en-US" dirty="0" smtClean="0"/>
              <a:t>Growth of slavery in the Americas – began with Spanish and Portuguese traders in West Africa</a:t>
            </a:r>
          </a:p>
          <a:p>
            <a:pPr lvl="0"/>
            <a:r>
              <a:rPr lang="en-US" dirty="0" smtClean="0"/>
              <a:t>“Middle Passage” – Shipment of Africans in close quartered ships; would last several weeks or months</a:t>
            </a:r>
          </a:p>
          <a:p>
            <a:pPr lvl="0"/>
            <a:r>
              <a:rPr lang="en-US" dirty="0" smtClean="0"/>
              <a:t>Triangular trade – rum, sugar, molasses, and slaves were commonly traded on the Triangular Trade</a:t>
            </a:r>
          </a:p>
          <a:p>
            <a:endParaRPr lang="en-US" dirty="0"/>
          </a:p>
        </p:txBody>
      </p:sp>
    </p:spTree>
    <p:extLst>
      <p:ext uri="{BB962C8B-B14F-4D97-AF65-F5344CB8AC3E}">
        <p14:creationId xmlns:p14="http://schemas.microsoft.com/office/powerpoint/2010/main" val="1449954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5821363"/>
          </a:xfrm>
        </p:spPr>
        <p:txBody>
          <a:bodyPr>
            <a:normAutofit fontScale="92500"/>
          </a:bodyPr>
          <a:lstStyle/>
          <a:p>
            <a:pPr lvl="0"/>
            <a:r>
              <a:rPr lang="en-US" b="1" dirty="0" smtClean="0"/>
              <a:t>Can you explain how did the African slave trade effect African gender </a:t>
            </a:r>
            <a:r>
              <a:rPr lang="en-US" b="1" dirty="0"/>
              <a:t>and family relations</a:t>
            </a:r>
            <a:r>
              <a:rPr lang="en-US" b="1" dirty="0" smtClean="0"/>
              <a:t>?</a:t>
            </a:r>
          </a:p>
          <a:p>
            <a:pPr lvl="0"/>
            <a:endParaRPr lang="en-US" b="1" dirty="0"/>
          </a:p>
          <a:p>
            <a:pPr>
              <a:buNone/>
            </a:pPr>
            <a:r>
              <a:rPr lang="en-US" altLang="en-US" dirty="0"/>
              <a:t>Families were </a:t>
            </a:r>
            <a:r>
              <a:rPr lang="en-US" altLang="en-US" dirty="0" smtClean="0"/>
              <a:t>broken </a:t>
            </a:r>
            <a:r>
              <a:rPr lang="en-US" altLang="en-US" dirty="0"/>
              <a:t>up during:</a:t>
            </a:r>
          </a:p>
          <a:p>
            <a:pPr>
              <a:buNone/>
            </a:pPr>
            <a:r>
              <a:rPr lang="en-US" altLang="en-US" dirty="0"/>
              <a:t>-capture of Africans in Africa</a:t>
            </a:r>
          </a:p>
          <a:p>
            <a:pPr>
              <a:buNone/>
            </a:pPr>
            <a:r>
              <a:rPr lang="en-US" altLang="en-US" dirty="0"/>
              <a:t>-the trip to the Americas</a:t>
            </a:r>
          </a:p>
          <a:p>
            <a:pPr>
              <a:buNone/>
            </a:pPr>
            <a:r>
              <a:rPr lang="en-US" altLang="en-US" dirty="0"/>
              <a:t>-the process of being sold at auction.</a:t>
            </a:r>
          </a:p>
          <a:p>
            <a:pPr>
              <a:buNone/>
            </a:pPr>
            <a:r>
              <a:rPr lang="en-US" altLang="en-US" dirty="0"/>
              <a:t>-the process of being sold and traded by plantation </a:t>
            </a:r>
            <a:r>
              <a:rPr lang="en-US" altLang="en-US" dirty="0" smtClean="0"/>
              <a:t>owners</a:t>
            </a:r>
          </a:p>
          <a:p>
            <a:pPr>
              <a:buNone/>
            </a:pPr>
            <a:r>
              <a:rPr lang="en-US" altLang="en-US" dirty="0" smtClean="0"/>
              <a:t>-Females often worked in the households and men in the fields.</a:t>
            </a:r>
            <a:endParaRPr lang="en-US" altLang="en-US" dirty="0"/>
          </a:p>
          <a:p>
            <a:endParaRPr lang="en-US" dirty="0"/>
          </a:p>
        </p:txBody>
      </p:sp>
    </p:spTree>
    <p:extLst>
      <p:ext uri="{BB962C8B-B14F-4D97-AF65-F5344CB8AC3E}">
        <p14:creationId xmlns:p14="http://schemas.microsoft.com/office/powerpoint/2010/main" val="2499459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153400" cy="6477000"/>
          </a:xfrm>
        </p:spPr>
        <p:txBody>
          <a:bodyPr>
            <a:normAutofit fontScale="92500" lnSpcReduction="20000"/>
          </a:bodyPr>
          <a:lstStyle/>
          <a:p>
            <a:pPr marL="0" lvl="0" indent="0">
              <a:buNone/>
            </a:pPr>
            <a:r>
              <a:rPr lang="en-US" b="1" dirty="0"/>
              <a:t>Can you describe the ways African slaves resisted slavery in both overt and covert ways?</a:t>
            </a:r>
          </a:p>
          <a:p>
            <a:pPr lvl="0"/>
            <a:r>
              <a:rPr lang="en-US" dirty="0" smtClean="0"/>
              <a:t>Overtly – through rebellion </a:t>
            </a:r>
            <a:r>
              <a:rPr lang="en-US" b="1" dirty="0" smtClean="0"/>
              <a:t>(</a:t>
            </a:r>
            <a:r>
              <a:rPr lang="en-US" b="1" dirty="0" err="1" smtClean="0"/>
              <a:t>Stono</a:t>
            </a:r>
            <a:r>
              <a:rPr lang="en-US" b="1" dirty="0" smtClean="0"/>
              <a:t> Rebellion, 1739)</a:t>
            </a:r>
          </a:p>
          <a:p>
            <a:pPr lvl="0"/>
            <a:r>
              <a:rPr lang="en-US" dirty="0" smtClean="0"/>
              <a:t>Covertly – breaking tools, running away, working slowly</a:t>
            </a:r>
          </a:p>
          <a:p>
            <a:pPr lvl="0"/>
            <a:r>
              <a:rPr lang="en-US" dirty="0" smtClean="0"/>
              <a:t>How did Africans maintain some levels of autonomy?</a:t>
            </a:r>
          </a:p>
          <a:p>
            <a:pPr lvl="0"/>
            <a:r>
              <a:rPr lang="en-US" dirty="0" smtClean="0"/>
              <a:t>Family – surrogate families for slaves that were sold</a:t>
            </a:r>
          </a:p>
          <a:p>
            <a:pPr lvl="0"/>
            <a:r>
              <a:rPr lang="en-US" dirty="0" smtClean="0"/>
              <a:t>Culture – language and music</a:t>
            </a:r>
          </a:p>
          <a:p>
            <a:pPr lvl="0"/>
            <a:r>
              <a:rPr lang="en-US" dirty="0" smtClean="0"/>
              <a:t>Religion – Combined elements of African religions with Christianity</a:t>
            </a:r>
          </a:p>
          <a:p>
            <a:pPr marL="0" indent="0">
              <a:buNone/>
            </a:pPr>
            <a:r>
              <a:rPr lang="en-US" dirty="0" smtClean="0"/>
              <a:t> </a:t>
            </a:r>
          </a:p>
          <a:p>
            <a:endParaRPr lang="en-US" dirty="0"/>
          </a:p>
        </p:txBody>
      </p:sp>
    </p:spTree>
    <p:extLst>
      <p:ext uri="{BB962C8B-B14F-4D97-AF65-F5344CB8AC3E}">
        <p14:creationId xmlns:p14="http://schemas.microsoft.com/office/powerpoint/2010/main" val="2032964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458200" cy="6096000"/>
          </a:xfrm>
        </p:spPr>
        <p:txBody>
          <a:bodyPr>
            <a:normAutofit fontScale="85000" lnSpcReduction="10000"/>
          </a:bodyPr>
          <a:lstStyle/>
          <a:p>
            <a:pPr lvl="0"/>
            <a:r>
              <a:rPr lang="en-US" b="1" dirty="0"/>
              <a:t>Can you explain how religious freedom motivated settlement of the British North American colonies</a:t>
            </a:r>
            <a:r>
              <a:rPr lang="en-US" b="1" dirty="0" smtClean="0"/>
              <a:t>?</a:t>
            </a:r>
          </a:p>
          <a:p>
            <a:pPr lvl="0"/>
            <a:endParaRPr lang="en-US" b="1" dirty="0"/>
          </a:p>
          <a:p>
            <a:pPr lvl="0"/>
            <a:r>
              <a:rPr lang="en-US" dirty="0" smtClean="0"/>
              <a:t>Diverse religious and ethnic groups (Catholics, Quakers, Puritans, etc.) led to….</a:t>
            </a:r>
          </a:p>
          <a:p>
            <a:pPr lvl="0"/>
            <a:r>
              <a:rPr lang="en-US" dirty="0" smtClean="0"/>
              <a:t>Pluralism – multiple groups existing together</a:t>
            </a:r>
          </a:p>
          <a:p>
            <a:pPr lvl="0"/>
            <a:r>
              <a:rPr lang="en-US" dirty="0" smtClean="0"/>
              <a:t>Intellectual exchange from different European groups</a:t>
            </a:r>
          </a:p>
          <a:p>
            <a:pPr lvl="0"/>
            <a:r>
              <a:rPr lang="en-US" dirty="0" smtClean="0"/>
              <a:t>Which were strengthened by:</a:t>
            </a:r>
          </a:p>
          <a:p>
            <a:pPr lvl="0"/>
            <a:r>
              <a:rPr lang="en-US" dirty="0" smtClean="0"/>
              <a:t>1</a:t>
            </a:r>
            <a:r>
              <a:rPr lang="en-US" baseline="30000" dirty="0" smtClean="0"/>
              <a:t>st</a:t>
            </a:r>
            <a:r>
              <a:rPr lang="en-US" dirty="0" smtClean="0"/>
              <a:t> Great Awakening – (Edwards and Whitefield – led to increase in conversions, new branches of Christianity)</a:t>
            </a:r>
          </a:p>
          <a:p>
            <a:pPr lvl="0"/>
            <a:r>
              <a:rPr lang="en-US" dirty="0" smtClean="0"/>
              <a:t>Enlightenment – questioning of government (Locke – natural rights, Montesquieu – separation of powers)</a:t>
            </a:r>
          </a:p>
          <a:p>
            <a:endParaRPr lang="en-US" dirty="0"/>
          </a:p>
        </p:txBody>
      </p:sp>
    </p:spTree>
    <p:extLst>
      <p:ext uri="{BB962C8B-B14F-4D97-AF65-F5344CB8AC3E}">
        <p14:creationId xmlns:p14="http://schemas.microsoft.com/office/powerpoint/2010/main" val="20144017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4525963"/>
          </a:xfrm>
        </p:spPr>
        <p:txBody>
          <a:bodyPr/>
          <a:lstStyle/>
          <a:p>
            <a:pPr lvl="0"/>
            <a:r>
              <a:rPr lang="en-US" b="1" dirty="0"/>
              <a:t>Can you describe why the Puritan colonies were homogeneous and close-nit?</a:t>
            </a:r>
          </a:p>
          <a:p>
            <a:pPr lvl="1"/>
            <a:r>
              <a:rPr lang="en-US" dirty="0"/>
              <a:t>Puritans - community of like-minded believers (“City upon a hill”), focused on agriculture and commerce</a:t>
            </a:r>
            <a:endParaRPr lang="en-US" sz="2400" dirty="0"/>
          </a:p>
          <a:p>
            <a:pPr lvl="1"/>
            <a:r>
              <a:rPr lang="en-US" dirty="0"/>
              <a:t>Those that were not “like-minded believers” were outcasts - </a:t>
            </a:r>
            <a:r>
              <a:rPr lang="en-US" b="1" dirty="0"/>
              <a:t>Roger Williams, Anne Hutchinson</a:t>
            </a:r>
            <a:endParaRPr lang="en-US" sz="2400" b="1" dirty="0"/>
          </a:p>
          <a:p>
            <a:endParaRPr lang="en-US" dirty="0"/>
          </a:p>
        </p:txBody>
      </p:sp>
    </p:spTree>
    <p:extLst>
      <p:ext uri="{BB962C8B-B14F-4D97-AF65-F5344CB8AC3E}">
        <p14:creationId xmlns:p14="http://schemas.microsoft.com/office/powerpoint/2010/main" val="40386344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458200" cy="6324600"/>
          </a:xfrm>
        </p:spPr>
        <p:txBody>
          <a:bodyPr>
            <a:normAutofit fontScale="92500" lnSpcReduction="10000"/>
          </a:bodyPr>
          <a:lstStyle/>
          <a:p>
            <a:pPr marL="0" lvl="0" indent="0">
              <a:buNone/>
            </a:pPr>
            <a:r>
              <a:rPr lang="en-US" b="1" dirty="0"/>
              <a:t>Can you compare and contrast the economies of New England and Chesapeake colonies</a:t>
            </a:r>
            <a:r>
              <a:rPr lang="en-US" b="1" dirty="0" smtClean="0"/>
              <a:t>?</a:t>
            </a:r>
          </a:p>
          <a:p>
            <a:pPr marL="0" lvl="0" indent="0">
              <a:buNone/>
            </a:pPr>
            <a:endParaRPr lang="en-US" b="1" dirty="0" smtClean="0"/>
          </a:p>
          <a:p>
            <a:pPr marL="0" lvl="0" indent="0">
              <a:buNone/>
            </a:pPr>
            <a:r>
              <a:rPr lang="en-US" dirty="0" smtClean="0"/>
              <a:t>New England</a:t>
            </a:r>
          </a:p>
          <a:p>
            <a:pPr lvl="1"/>
            <a:r>
              <a:rPr lang="en-US" dirty="0" smtClean="0"/>
              <a:t>Some agriculture, fishing, commerce – Boston becomes a major port city</a:t>
            </a:r>
            <a:endParaRPr lang="en-US" sz="2400" dirty="0" smtClean="0"/>
          </a:p>
          <a:p>
            <a:pPr lvl="1"/>
            <a:r>
              <a:rPr lang="en-US" dirty="0" smtClean="0"/>
              <a:t>Colder climate, rocky terrain did not allow large plantations</a:t>
            </a:r>
            <a:endParaRPr lang="en-US" sz="2400" dirty="0" smtClean="0"/>
          </a:p>
          <a:p>
            <a:pPr marL="0" lvl="0" indent="0">
              <a:buNone/>
            </a:pPr>
            <a:r>
              <a:rPr lang="en-US" dirty="0" smtClean="0"/>
              <a:t>Chesapeake</a:t>
            </a:r>
            <a:endParaRPr lang="en-US" dirty="0"/>
          </a:p>
          <a:p>
            <a:pPr lvl="1"/>
            <a:r>
              <a:rPr lang="en-US" dirty="0" smtClean="0"/>
              <a:t>Chesapeake (Maryland and Virginia) and North Carolina - focused on tobacco, initially used indentured servants, later African slavery (post Bacon’s Rebellion)</a:t>
            </a:r>
            <a:endParaRPr lang="en-US" sz="2400" dirty="0" smtClean="0"/>
          </a:p>
          <a:p>
            <a:pPr lvl="1"/>
            <a:r>
              <a:rPr lang="en-US" dirty="0" smtClean="0"/>
              <a:t>South Carolina and the West Indies - focused on rice and sugar, slaves made up most of the population</a:t>
            </a:r>
            <a:endParaRPr lang="en-US" sz="2400" dirty="0" smtClean="0"/>
          </a:p>
          <a:p>
            <a:endParaRPr lang="en-US" dirty="0"/>
          </a:p>
        </p:txBody>
      </p:sp>
    </p:spTree>
    <p:extLst>
      <p:ext uri="{BB962C8B-B14F-4D97-AF65-F5344CB8AC3E}">
        <p14:creationId xmlns:p14="http://schemas.microsoft.com/office/powerpoint/2010/main" val="7259605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lnSpcReduction="10000"/>
          </a:bodyPr>
          <a:lstStyle/>
          <a:p>
            <a:pPr marL="0" indent="0">
              <a:buNone/>
            </a:pPr>
            <a:r>
              <a:rPr lang="en-US" b="1" dirty="0"/>
              <a:t>Can you explain why indentured servitude and slavery was more developed in the Chesapeake than in New England</a:t>
            </a:r>
            <a:r>
              <a:rPr lang="en-US" b="1" dirty="0" smtClean="0"/>
              <a:t>?</a:t>
            </a:r>
          </a:p>
          <a:p>
            <a:r>
              <a:rPr lang="en-US" dirty="0" smtClean="0"/>
              <a:t>Crops in the Southern colonies demanding more laborers than the fishing and farming industries in the Northern colonies.</a:t>
            </a:r>
          </a:p>
          <a:p>
            <a:r>
              <a:rPr lang="en-US" dirty="0" smtClean="0"/>
              <a:t>Northern territory was more rocky and not good for farming.  Slave laborers in the North were often times servants.</a:t>
            </a:r>
          </a:p>
          <a:p>
            <a:r>
              <a:rPr lang="en-US" dirty="0" smtClean="0"/>
              <a:t>In the Southern colonies cotton, tobacco, and other cash crops used large numbers of workers.</a:t>
            </a:r>
            <a:endParaRPr lang="en-US" dirty="0"/>
          </a:p>
        </p:txBody>
      </p:sp>
    </p:spTree>
    <p:extLst>
      <p:ext uri="{BB962C8B-B14F-4D97-AF65-F5344CB8AC3E}">
        <p14:creationId xmlns:p14="http://schemas.microsoft.com/office/powerpoint/2010/main" val="911887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534400" cy="6172200"/>
          </a:xfrm>
        </p:spPr>
        <p:txBody>
          <a:bodyPr>
            <a:normAutofit/>
          </a:bodyPr>
          <a:lstStyle/>
          <a:p>
            <a:pPr marL="0" lvl="0" indent="0">
              <a:buNone/>
            </a:pPr>
            <a:r>
              <a:rPr lang="en-US" b="1" dirty="0"/>
              <a:t>Can you explain how competition over natural resources led to conflict between English settlers and Native Americans?</a:t>
            </a:r>
          </a:p>
          <a:p>
            <a:pPr lvl="1"/>
            <a:r>
              <a:rPr lang="en-US" dirty="0" smtClean="0"/>
              <a:t>Goods that were valued in Europe were exported from the colonies (fur, tobacco, etc.)</a:t>
            </a:r>
            <a:endParaRPr lang="en-US" sz="2400" dirty="0" smtClean="0"/>
          </a:p>
          <a:p>
            <a:pPr lvl="1"/>
            <a:r>
              <a:rPr lang="en-US" dirty="0" smtClean="0"/>
              <a:t>New sources of labor -&gt; Native American labor, indentured servants, and African slave labor</a:t>
            </a:r>
            <a:endParaRPr lang="en-US" sz="2400" dirty="0" smtClean="0"/>
          </a:p>
          <a:p>
            <a:pPr lvl="0"/>
            <a:r>
              <a:rPr lang="en-US" dirty="0" smtClean="0"/>
              <a:t>Impacts of trade on Natives:</a:t>
            </a:r>
            <a:endParaRPr lang="en-US" sz="2800" dirty="0" smtClean="0"/>
          </a:p>
          <a:p>
            <a:pPr lvl="1"/>
            <a:r>
              <a:rPr lang="en-US" dirty="0" smtClean="0"/>
              <a:t>Cultural changes – Natives lost land, many Europeans sought to assimilate them</a:t>
            </a:r>
            <a:endParaRPr lang="en-US" sz="2400" dirty="0" smtClean="0"/>
          </a:p>
          <a:p>
            <a:pPr lvl="1"/>
            <a:r>
              <a:rPr lang="en-US" dirty="0" smtClean="0"/>
              <a:t>Economic changes – Land was lost and altered by Europeans</a:t>
            </a:r>
            <a:endParaRPr lang="en-US" sz="2400" dirty="0" smtClean="0"/>
          </a:p>
          <a:p>
            <a:endParaRPr lang="en-US" dirty="0"/>
          </a:p>
        </p:txBody>
      </p:sp>
    </p:spTree>
    <p:extLst>
      <p:ext uri="{BB962C8B-B14F-4D97-AF65-F5344CB8AC3E}">
        <p14:creationId xmlns:p14="http://schemas.microsoft.com/office/powerpoint/2010/main" val="3570581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610600" cy="6629400"/>
          </a:xfrm>
        </p:spPr>
        <p:txBody>
          <a:bodyPr>
            <a:normAutofit fontScale="92500" lnSpcReduction="20000"/>
          </a:bodyPr>
          <a:lstStyle/>
          <a:p>
            <a:pPr marL="0" lvl="0" indent="0">
              <a:buNone/>
            </a:pPr>
            <a:r>
              <a:rPr lang="en-US" b="1" dirty="0"/>
              <a:t>Can you explain how and why conflicts in Europe spread to colonial North America and how European powers enlisted Native Americans to fight on their </a:t>
            </a:r>
            <a:r>
              <a:rPr lang="en-US" b="1" dirty="0" smtClean="0"/>
              <a:t>side?</a:t>
            </a:r>
          </a:p>
          <a:p>
            <a:pPr marL="0" lvl="0" indent="0">
              <a:buNone/>
            </a:pPr>
            <a:endParaRPr lang="en-US" b="1" dirty="0" smtClean="0"/>
          </a:p>
          <a:p>
            <a:pPr marL="0" lvl="0" indent="0">
              <a:buNone/>
            </a:pPr>
            <a:r>
              <a:rPr lang="en-US" b="1" dirty="0" smtClean="0"/>
              <a:t>French and Indian War</a:t>
            </a:r>
          </a:p>
          <a:p>
            <a:pPr lvl="0"/>
            <a:r>
              <a:rPr lang="en-US" altLang="en-US" dirty="0" smtClean="0"/>
              <a:t>In the middle of the 18th century, France and England had competing claims for land in North America.  </a:t>
            </a:r>
          </a:p>
          <a:p>
            <a:pPr lvl="0"/>
            <a:r>
              <a:rPr lang="en-US" altLang="en-US" dirty="0" smtClean="0"/>
              <a:t>The French held trapping and trade routes in the Ohio Valley.</a:t>
            </a:r>
          </a:p>
          <a:p>
            <a:pPr>
              <a:lnSpc>
                <a:spcPct val="80000"/>
              </a:lnSpc>
              <a:buClr>
                <a:srgbClr val="003399"/>
              </a:buClr>
            </a:pPr>
            <a:r>
              <a:rPr lang="en-US" altLang="en-US" dirty="0" smtClean="0"/>
              <a:t>The English colonies were encroaching on French territory as the population grew.</a:t>
            </a:r>
          </a:p>
          <a:p>
            <a:pPr>
              <a:lnSpc>
                <a:spcPct val="80000"/>
              </a:lnSpc>
              <a:buClr>
                <a:srgbClr val="003399"/>
              </a:buClr>
            </a:pPr>
            <a:endParaRPr lang="en-US" altLang="en-US" dirty="0" smtClean="0"/>
          </a:p>
          <a:p>
            <a:pPr>
              <a:lnSpc>
                <a:spcPct val="80000"/>
              </a:lnSpc>
              <a:buClr>
                <a:srgbClr val="003399"/>
              </a:buClr>
            </a:pPr>
            <a:r>
              <a:rPr lang="en-US" altLang="en-US" dirty="0" smtClean="0"/>
              <a:t>They also competed over trade issues with the Native Americans in the disputed region. </a:t>
            </a:r>
            <a:r>
              <a:rPr lang="en-US" altLang="en-US" u="sng" dirty="0" smtClean="0"/>
              <a:t/>
            </a:r>
            <a:br>
              <a:rPr lang="en-US" altLang="en-US" u="sng" dirty="0" smtClean="0"/>
            </a:br>
            <a:endParaRPr lang="en-US" altLang="en-US" u="sng" dirty="0" smtClean="0"/>
          </a:p>
          <a:p>
            <a:endParaRPr lang="en-US" dirty="0"/>
          </a:p>
        </p:txBody>
      </p:sp>
    </p:spTree>
    <p:extLst>
      <p:ext uri="{BB962C8B-B14F-4D97-AF65-F5344CB8AC3E}">
        <p14:creationId xmlns:p14="http://schemas.microsoft.com/office/powerpoint/2010/main" val="2864546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458200" cy="6477000"/>
          </a:xfrm>
        </p:spPr>
        <p:txBody>
          <a:bodyPr>
            <a:normAutofit fontScale="85000" lnSpcReduction="20000"/>
          </a:bodyPr>
          <a:lstStyle/>
          <a:p>
            <a:pPr marL="0" lvl="0" indent="0">
              <a:buNone/>
            </a:pPr>
            <a:r>
              <a:rPr lang="en-US" b="1" dirty="0"/>
              <a:t>Can you explain how foraging and hunting influenced economic development and social diversity in the Northwest and parts of California</a:t>
            </a:r>
            <a:r>
              <a:rPr lang="en-US" b="1" dirty="0" smtClean="0"/>
              <a:t>?</a:t>
            </a:r>
          </a:p>
          <a:p>
            <a:pPr lvl="0"/>
            <a:r>
              <a:rPr lang="en-US" dirty="0" smtClean="0"/>
              <a:t>Most natives lived off of hunting and gathering</a:t>
            </a:r>
            <a:endParaRPr lang="en-US" sz="2800" dirty="0" smtClean="0"/>
          </a:p>
          <a:p>
            <a:pPr lvl="1"/>
            <a:r>
              <a:rPr lang="en-US" dirty="0" smtClean="0"/>
              <a:t>Lack of natural resources </a:t>
            </a:r>
            <a:endParaRPr lang="en-US" sz="2400" dirty="0" smtClean="0"/>
          </a:p>
          <a:p>
            <a:pPr lvl="1"/>
            <a:r>
              <a:rPr lang="en-US" dirty="0" smtClean="0"/>
              <a:t>Large, flat area that was arid (dry) – Basin</a:t>
            </a:r>
            <a:endParaRPr lang="en-US" sz="2400" dirty="0" smtClean="0"/>
          </a:p>
          <a:p>
            <a:pPr lvl="1"/>
            <a:r>
              <a:rPr lang="en-US" dirty="0" smtClean="0"/>
              <a:t>Grassland- Plains</a:t>
            </a:r>
            <a:endParaRPr lang="en-US" sz="2400" dirty="0" smtClean="0"/>
          </a:p>
          <a:p>
            <a:pPr lvl="0"/>
            <a:r>
              <a:rPr lang="en-US" dirty="0" smtClean="0"/>
              <a:t>With the introduction of the horse, life on the Great Plains was drastically altered</a:t>
            </a:r>
            <a:endParaRPr lang="en-US" sz="2800" dirty="0" smtClean="0"/>
          </a:p>
          <a:p>
            <a:pPr lvl="1"/>
            <a:r>
              <a:rPr lang="en-US" dirty="0" smtClean="0"/>
              <a:t>Bison hunting became much easier</a:t>
            </a:r>
            <a:endParaRPr lang="en-US" sz="2400" dirty="0" smtClean="0"/>
          </a:p>
          <a:p>
            <a:pPr lvl="1"/>
            <a:r>
              <a:rPr lang="en-US" dirty="0" smtClean="0"/>
              <a:t>Natives with horses became stronger militarily</a:t>
            </a:r>
          </a:p>
          <a:p>
            <a:pPr lvl="0"/>
            <a:r>
              <a:rPr lang="en-US" dirty="0" smtClean="0"/>
              <a:t>Roughly 300,000 natives lived in California prior to the arrival of Europeans</a:t>
            </a:r>
            <a:endParaRPr lang="en-US" sz="2800" dirty="0" smtClean="0"/>
          </a:p>
          <a:p>
            <a:pPr lvl="1"/>
            <a:r>
              <a:rPr lang="en-US" dirty="0" smtClean="0"/>
              <a:t>Most of these societies were based on hunting, gathering, and foraging</a:t>
            </a:r>
            <a:endParaRPr lang="en-US" sz="2400" dirty="0" smtClean="0"/>
          </a:p>
          <a:p>
            <a:pPr lvl="2"/>
            <a:r>
              <a:rPr lang="en-US" dirty="0" smtClean="0"/>
              <a:t>Gather nuts, fish, and hunted</a:t>
            </a:r>
            <a:endParaRPr lang="en-US" sz="2000" dirty="0" smtClean="0"/>
          </a:p>
          <a:p>
            <a:pPr lvl="1"/>
            <a:r>
              <a:rPr lang="en-US" dirty="0" smtClean="0"/>
              <a:t>Societies tended to be ruled by wealthy families</a:t>
            </a:r>
            <a:endParaRPr lang="en-US" sz="2400" dirty="0" smtClean="0"/>
          </a:p>
          <a:p>
            <a:pPr lvl="1"/>
            <a:endParaRPr lang="en-US" sz="2400" dirty="0" smtClean="0"/>
          </a:p>
          <a:p>
            <a:pPr lvl="0"/>
            <a:endParaRPr lang="en-US" dirty="0"/>
          </a:p>
          <a:p>
            <a:endParaRPr lang="en-US" dirty="0"/>
          </a:p>
        </p:txBody>
      </p:sp>
    </p:spTree>
    <p:extLst>
      <p:ext uri="{BB962C8B-B14F-4D97-AF65-F5344CB8AC3E}">
        <p14:creationId xmlns:p14="http://schemas.microsoft.com/office/powerpoint/2010/main" val="16403037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229600" cy="4525963"/>
          </a:xfrm>
        </p:spPr>
        <p:txBody>
          <a:bodyPr/>
          <a:lstStyle/>
          <a:p>
            <a:pPr lvl="0"/>
            <a:r>
              <a:rPr lang="en-US" b="1" dirty="0"/>
              <a:t>Can you explain the development of Atlantic trade between the colonies and Europe? What kinds of goods were traded to and from each</a:t>
            </a:r>
            <a:r>
              <a:rPr lang="en-US" b="1" dirty="0" smtClean="0"/>
              <a:t>?</a:t>
            </a:r>
          </a:p>
          <a:p>
            <a:pPr lvl="0"/>
            <a:endParaRPr lang="en-US" b="1" dirty="0"/>
          </a:p>
          <a:p>
            <a:pPr marL="0" lvl="0" indent="0">
              <a:buNone/>
            </a:pPr>
            <a:r>
              <a:rPr lang="en-US" b="1" dirty="0" smtClean="0"/>
              <a:t>Triangular</a:t>
            </a:r>
          </a:p>
          <a:p>
            <a:pPr marL="0" lvl="0" indent="0">
              <a:buNone/>
            </a:pPr>
            <a:r>
              <a:rPr lang="en-US" b="1" dirty="0" smtClean="0"/>
              <a:t>   Trade</a:t>
            </a:r>
            <a:endParaRPr lang="en-US" b="1" dirty="0"/>
          </a:p>
          <a:p>
            <a:endParaRPr lang="en-US" b="1" dirty="0"/>
          </a:p>
        </p:txBody>
      </p:sp>
      <p:pic>
        <p:nvPicPr>
          <p:cNvPr id="4" name="Picture 4" descr="triangular tra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2057400"/>
            <a:ext cx="5867400" cy="4575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07658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6172200"/>
          </a:xfrm>
        </p:spPr>
        <p:txBody>
          <a:bodyPr/>
          <a:lstStyle/>
          <a:p>
            <a:pPr marL="0" lvl="0" indent="0">
              <a:buNone/>
            </a:pPr>
            <a:r>
              <a:rPr lang="en-US" b="1" dirty="0"/>
              <a:t>Can you describe ways in which goals of European leaders might create conflict with the goals of colonial citizens over issues such as frontier defense and territorial settlement patterns?</a:t>
            </a:r>
          </a:p>
          <a:p>
            <a:pPr lvl="1"/>
            <a:r>
              <a:rPr lang="en-US" dirty="0" smtClean="0"/>
              <a:t>Britain forbade expansion west of the Appalachian Mountains -&gt; Proclamation Line</a:t>
            </a:r>
            <a:endParaRPr lang="en-US" dirty="0" smtClean="0">
              <a:effectLst/>
            </a:endParaRPr>
          </a:p>
          <a:p>
            <a:pPr lvl="1"/>
            <a:r>
              <a:rPr lang="en-US" dirty="0" smtClean="0"/>
              <a:t>Natives resisted encroachment of colonists</a:t>
            </a:r>
            <a:endParaRPr lang="en-US" dirty="0" smtClean="0">
              <a:effectLst/>
            </a:endParaRPr>
          </a:p>
          <a:p>
            <a:pPr lvl="2"/>
            <a:r>
              <a:rPr lang="en-US" dirty="0" smtClean="0"/>
              <a:t>Pontiac’s Rebellion (1763)</a:t>
            </a:r>
            <a:endParaRPr lang="en-US" dirty="0" smtClean="0">
              <a:effectLst/>
            </a:endParaRPr>
          </a:p>
          <a:p>
            <a:endParaRPr lang="en-US" dirty="0"/>
          </a:p>
        </p:txBody>
      </p:sp>
    </p:spTree>
    <p:extLst>
      <p:ext uri="{BB962C8B-B14F-4D97-AF65-F5344CB8AC3E}">
        <p14:creationId xmlns:p14="http://schemas.microsoft.com/office/powerpoint/2010/main" val="3848553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05800" cy="6248400"/>
          </a:xfrm>
        </p:spPr>
        <p:txBody>
          <a:bodyPr>
            <a:normAutofit fontScale="92500"/>
          </a:bodyPr>
          <a:lstStyle/>
          <a:p>
            <a:pPr marL="0" lvl="0" indent="0">
              <a:buNone/>
            </a:pPr>
            <a:r>
              <a:rPr lang="en-US" b="1" dirty="0"/>
              <a:t>Can you describe ways in which conflict between Europeans and Native Americans created changes in culture for both groups</a:t>
            </a:r>
          </a:p>
          <a:p>
            <a:r>
              <a:rPr lang="en-US" dirty="0"/>
              <a:t>Due to </a:t>
            </a:r>
            <a:r>
              <a:rPr lang="en-US" dirty="0" smtClean="0"/>
              <a:t>the </a:t>
            </a:r>
            <a:r>
              <a:rPr lang="en-US" dirty="0"/>
              <a:t>major differences in physical, social, economical, and political strength the Europeans and Native Americans had to undergo great adaptation and compromise in the New World rather than the slight interchange that occurs between similar groups. </a:t>
            </a:r>
          </a:p>
          <a:p>
            <a:r>
              <a:rPr lang="en-US" dirty="0"/>
              <a:t>  The great alteration and adjustment in Native Indian culture is the biggest evidence to support that the differences between Native Indians and Europeans outweighed the similarities.</a:t>
            </a:r>
          </a:p>
        </p:txBody>
      </p:sp>
    </p:spTree>
    <p:extLst>
      <p:ext uri="{BB962C8B-B14F-4D97-AF65-F5344CB8AC3E}">
        <p14:creationId xmlns:p14="http://schemas.microsoft.com/office/powerpoint/2010/main" val="29817161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05800" cy="5943600"/>
          </a:xfrm>
        </p:spPr>
        <p:txBody>
          <a:bodyPr/>
          <a:lstStyle/>
          <a:p>
            <a:pPr lvl="0"/>
            <a:r>
              <a:rPr lang="en-US" b="1" dirty="0"/>
              <a:t>Can you analyze the effects of the Pueblo Revolt on Spanish settlement of the Southwest</a:t>
            </a:r>
            <a:r>
              <a:rPr lang="en-US" b="1" dirty="0" smtClean="0"/>
              <a:t>?</a:t>
            </a:r>
          </a:p>
          <a:p>
            <a:pPr lvl="0"/>
            <a:endParaRPr lang="en-US" b="1" dirty="0"/>
          </a:p>
          <a:p>
            <a:pPr lvl="1"/>
            <a:r>
              <a:rPr lang="en-US" dirty="0" smtClean="0"/>
              <a:t>Pueblo Revolt: Pueblo Indians successfully overthrew the Spanish for 12 years</a:t>
            </a:r>
            <a:endParaRPr lang="en-US" sz="2400" dirty="0" smtClean="0"/>
          </a:p>
          <a:p>
            <a:pPr lvl="1"/>
            <a:r>
              <a:rPr lang="en-US" dirty="0" smtClean="0"/>
              <a:t>After the Spanish regained control, they became more accommodating to Native American culture, particularly religion</a:t>
            </a:r>
            <a:endParaRPr lang="en-US" sz="2400" dirty="0" smtClean="0"/>
          </a:p>
          <a:p>
            <a:endParaRPr lang="en-US" dirty="0"/>
          </a:p>
        </p:txBody>
      </p:sp>
    </p:spTree>
    <p:extLst>
      <p:ext uri="{BB962C8B-B14F-4D97-AF65-F5344CB8AC3E}">
        <p14:creationId xmlns:p14="http://schemas.microsoft.com/office/powerpoint/2010/main" val="17666639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153400" cy="6172200"/>
          </a:xfrm>
        </p:spPr>
        <p:txBody>
          <a:bodyPr>
            <a:normAutofit/>
          </a:bodyPr>
          <a:lstStyle/>
          <a:p>
            <a:pPr lvl="0"/>
            <a:r>
              <a:rPr lang="en-US" b="1" dirty="0" smtClean="0"/>
              <a:t>Can you analyze the impact that European weapons had on the ability of Native Americans to resist subjugation?</a:t>
            </a:r>
          </a:p>
          <a:p>
            <a:pPr lvl="0"/>
            <a:endParaRPr lang="en-US" b="1" dirty="0" smtClean="0"/>
          </a:p>
          <a:p>
            <a:r>
              <a:rPr lang="en-US" dirty="0"/>
              <a:t>The Natives and Europeans also had dissimilar methods and purposes of war as well.  </a:t>
            </a:r>
            <a:endParaRPr lang="en-US" dirty="0" smtClean="0"/>
          </a:p>
          <a:p>
            <a:r>
              <a:rPr lang="en-US" dirty="0" smtClean="0"/>
              <a:t>The </a:t>
            </a:r>
            <a:r>
              <a:rPr lang="en-US" dirty="0"/>
              <a:t>Europeans were skilled in advanced weaponry and the Native Indians had little defense or ability to reciprocate with their basic weapons. </a:t>
            </a:r>
          </a:p>
        </p:txBody>
      </p:sp>
    </p:spTree>
    <p:extLst>
      <p:ext uri="{BB962C8B-B14F-4D97-AF65-F5344CB8AC3E}">
        <p14:creationId xmlns:p14="http://schemas.microsoft.com/office/powerpoint/2010/main" val="18566521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5791200"/>
          </a:xfrm>
        </p:spPr>
        <p:txBody>
          <a:bodyPr>
            <a:normAutofit/>
          </a:bodyPr>
          <a:lstStyle/>
          <a:p>
            <a:pPr lvl="0"/>
            <a:r>
              <a:rPr lang="en-US" b="1" dirty="0"/>
              <a:t>Can you analyze how European weaponry increased the intensity and destructiveness of warfare between colonists and Native Americans</a:t>
            </a:r>
            <a:r>
              <a:rPr lang="en-US" b="1" dirty="0" smtClean="0"/>
              <a:t>?</a:t>
            </a:r>
          </a:p>
          <a:p>
            <a:pPr lvl="0"/>
            <a:endParaRPr lang="en-US" b="1" dirty="0" smtClean="0"/>
          </a:p>
          <a:p>
            <a:pPr lvl="0"/>
            <a:r>
              <a:rPr lang="en-US" dirty="0" smtClean="0"/>
              <a:t>The Europeans had more sophisticated weapons than the Native Americans which gave them the upper hand in battle.</a:t>
            </a:r>
          </a:p>
          <a:p>
            <a:pPr lvl="0"/>
            <a:r>
              <a:rPr lang="en-US" dirty="0" smtClean="0"/>
              <a:t>The gun could out battle spears, axes, and the bow and arrow.</a:t>
            </a:r>
            <a:endParaRPr lang="en-US" dirty="0"/>
          </a:p>
          <a:p>
            <a:endParaRPr lang="en-US" dirty="0"/>
          </a:p>
        </p:txBody>
      </p:sp>
    </p:spTree>
    <p:extLst>
      <p:ext uri="{BB962C8B-B14F-4D97-AF65-F5344CB8AC3E}">
        <p14:creationId xmlns:p14="http://schemas.microsoft.com/office/powerpoint/2010/main" val="25607570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05800" cy="5943600"/>
          </a:xfrm>
        </p:spPr>
        <p:txBody>
          <a:bodyPr>
            <a:normAutofit fontScale="92500" lnSpcReduction="20000"/>
          </a:bodyPr>
          <a:lstStyle/>
          <a:p>
            <a:pPr marL="0" lvl="0" indent="0">
              <a:buNone/>
            </a:pPr>
            <a:r>
              <a:rPr lang="en-US" b="1" dirty="0"/>
              <a:t>Can you explain how commerce, religion, philosophy, and cultural exchanges impacted the development of North American colonial societies?</a:t>
            </a:r>
          </a:p>
          <a:p>
            <a:r>
              <a:rPr lang="en-US" dirty="0" smtClean="0">
                <a:effectLst/>
              </a:rPr>
              <a:t>the cultural clash between the Native Americans and the Europeans did positively affect the conquest of the Americas. </a:t>
            </a:r>
          </a:p>
          <a:p>
            <a:r>
              <a:rPr lang="en-US" dirty="0" smtClean="0">
                <a:effectLst/>
              </a:rPr>
              <a:t>In exchange for their religious teachings and new technology, the Europeans were given new forms of music, art, and food from the Native Americans to trade with other parts of the world. </a:t>
            </a:r>
          </a:p>
          <a:p>
            <a:r>
              <a:rPr lang="en-US" dirty="0" smtClean="0">
                <a:effectLst/>
              </a:rPr>
              <a:t>The cultural clash of the Europeans and the Natives also resulted in the formation of new races and religion. This clash is part of the reason for the diversity of cultures in the Americas today</a:t>
            </a:r>
            <a:endParaRPr lang="en-US" dirty="0"/>
          </a:p>
        </p:txBody>
      </p:sp>
    </p:spTree>
    <p:extLst>
      <p:ext uri="{BB962C8B-B14F-4D97-AF65-F5344CB8AC3E}">
        <p14:creationId xmlns:p14="http://schemas.microsoft.com/office/powerpoint/2010/main" val="36611810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229600" cy="4525963"/>
          </a:xfrm>
        </p:spPr>
        <p:txBody>
          <a:bodyPr>
            <a:normAutofit fontScale="92500" lnSpcReduction="10000"/>
          </a:bodyPr>
          <a:lstStyle/>
          <a:p>
            <a:pPr lvl="0"/>
            <a:r>
              <a:rPr lang="en-US" b="1" dirty="0"/>
              <a:t>Can you explain how and why slave labor replaces indentured labor in British North </a:t>
            </a:r>
            <a:r>
              <a:rPr lang="en-US" b="1" dirty="0" smtClean="0"/>
              <a:t>America?</a:t>
            </a:r>
          </a:p>
          <a:p>
            <a:pPr marL="0" lvl="0" indent="0">
              <a:buNone/>
            </a:pPr>
            <a:endParaRPr lang="en-US" b="1" dirty="0" smtClean="0"/>
          </a:p>
          <a:p>
            <a:pPr lvl="0"/>
            <a:r>
              <a:rPr lang="en-US" altLang="en-US" dirty="0" smtClean="0"/>
              <a:t>During the 1660’s the labor system in the colonies began to change as indentured servants began to leave the plantations.</a:t>
            </a:r>
          </a:p>
          <a:p>
            <a:pPr lvl="0"/>
            <a:r>
              <a:rPr lang="en-US" altLang="en-US" dirty="0" smtClean="0"/>
              <a:t>There was so much land in the Americas that it was easy for a servant to leave once they worked off their debt.</a:t>
            </a:r>
          </a:p>
          <a:p>
            <a:endParaRPr lang="en-US" dirty="0"/>
          </a:p>
        </p:txBody>
      </p:sp>
    </p:spTree>
    <p:extLst>
      <p:ext uri="{BB962C8B-B14F-4D97-AF65-F5344CB8AC3E}">
        <p14:creationId xmlns:p14="http://schemas.microsoft.com/office/powerpoint/2010/main" val="5259633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153400" cy="6324600"/>
          </a:xfrm>
        </p:spPr>
        <p:txBody>
          <a:bodyPr>
            <a:normAutofit lnSpcReduction="10000"/>
          </a:bodyPr>
          <a:lstStyle/>
          <a:p>
            <a:pPr lvl="0"/>
            <a:r>
              <a:rPr lang="en-US" b="1" dirty="0"/>
              <a:t>Can you describe the patterns and commodities of imported and exported goods between North America and Europe?</a:t>
            </a:r>
          </a:p>
          <a:p>
            <a:r>
              <a:rPr lang="en-US" b="1" dirty="0"/>
              <a:t>Can you describe commercial and legal ties </a:t>
            </a:r>
            <a:r>
              <a:rPr lang="en-US" b="1" dirty="0" smtClean="0"/>
              <a:t>colonies </a:t>
            </a:r>
            <a:r>
              <a:rPr lang="en-US" b="1" dirty="0"/>
              <a:t>held in common with the British</a:t>
            </a:r>
            <a:r>
              <a:rPr lang="en-US" b="1" dirty="0" smtClean="0"/>
              <a:t>?</a:t>
            </a:r>
          </a:p>
          <a:p>
            <a:pPr lvl="1"/>
            <a:r>
              <a:rPr lang="en-US" dirty="0"/>
              <a:t>Idea that colonies exist for the benefit of the mother country</a:t>
            </a:r>
            <a:endParaRPr lang="en-US" sz="2400" dirty="0"/>
          </a:p>
          <a:p>
            <a:pPr lvl="2"/>
            <a:r>
              <a:rPr lang="en-US" dirty="0"/>
              <a:t>Provide raw materials and markets</a:t>
            </a:r>
            <a:endParaRPr lang="en-US" sz="2000" dirty="0"/>
          </a:p>
          <a:p>
            <a:pPr lvl="1"/>
            <a:r>
              <a:rPr lang="en-US" dirty="0"/>
              <a:t>Focused on controlling balance of trade - more gold and silver should flow into the country than out</a:t>
            </a:r>
            <a:endParaRPr lang="en-US" sz="2400" dirty="0"/>
          </a:p>
          <a:p>
            <a:pPr lvl="1"/>
            <a:r>
              <a:rPr lang="en-US" b="1" dirty="0"/>
              <a:t>Navigation Acts </a:t>
            </a:r>
            <a:r>
              <a:rPr lang="en-US" dirty="0"/>
              <a:t>- allowed for colonies to trade ONLY with England</a:t>
            </a:r>
            <a:endParaRPr lang="en-US" sz="2400" dirty="0"/>
          </a:p>
          <a:p>
            <a:pPr lvl="2"/>
            <a:r>
              <a:rPr lang="en-US" dirty="0"/>
              <a:t>Many colonists resisted these acts and smuggled</a:t>
            </a:r>
            <a:endParaRPr lang="en-US" sz="2000" dirty="0"/>
          </a:p>
          <a:p>
            <a:endParaRPr lang="en-US" b="1" dirty="0"/>
          </a:p>
        </p:txBody>
      </p:sp>
    </p:spTree>
    <p:extLst>
      <p:ext uri="{BB962C8B-B14F-4D97-AF65-F5344CB8AC3E}">
        <p14:creationId xmlns:p14="http://schemas.microsoft.com/office/powerpoint/2010/main" val="26739461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324600"/>
          </a:xfrm>
        </p:spPr>
        <p:txBody>
          <a:bodyPr/>
          <a:lstStyle/>
          <a:p>
            <a:pPr lvl="0"/>
            <a:r>
              <a:rPr lang="en-US" b="1" dirty="0"/>
              <a:t>Can you analyze the extent to which religious freedom existed in the British North American colonies</a:t>
            </a:r>
            <a:r>
              <a:rPr lang="en-US" b="1" dirty="0" smtClean="0"/>
              <a:t>?</a:t>
            </a:r>
          </a:p>
          <a:p>
            <a:pPr lvl="0"/>
            <a:endParaRPr lang="en-US" b="1" dirty="0" smtClean="0"/>
          </a:p>
          <a:p>
            <a:pPr lvl="0"/>
            <a:r>
              <a:rPr lang="en-US" dirty="0" smtClean="0"/>
              <a:t>Puritans in New England were very strict. There was not much religious freedom in New England and people could be banished for dissent. </a:t>
            </a:r>
            <a:r>
              <a:rPr lang="en-US" b="1" dirty="0" smtClean="0"/>
              <a:t>Roger Williams/Anne Hutchinson</a:t>
            </a:r>
            <a:endParaRPr lang="en-US" b="1" dirty="0"/>
          </a:p>
          <a:p>
            <a:pPr lvl="0"/>
            <a:r>
              <a:rPr lang="en-US" dirty="0" smtClean="0"/>
              <a:t>Religious toleration in some colonies:</a:t>
            </a:r>
          </a:p>
          <a:p>
            <a:pPr lvl="0"/>
            <a:r>
              <a:rPr lang="en-US" dirty="0" smtClean="0"/>
              <a:t>Quakers in PA, Maryland Acts of Toleration – tolerance for ALL Christians</a:t>
            </a:r>
          </a:p>
          <a:p>
            <a:endParaRPr lang="en-US" dirty="0"/>
          </a:p>
        </p:txBody>
      </p:sp>
    </p:spTree>
    <p:extLst>
      <p:ext uri="{BB962C8B-B14F-4D97-AF65-F5344CB8AC3E}">
        <p14:creationId xmlns:p14="http://schemas.microsoft.com/office/powerpoint/2010/main" val="4205005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fontScale="92500" lnSpcReduction="10000"/>
          </a:bodyPr>
          <a:lstStyle/>
          <a:p>
            <a:pPr lvl="0"/>
            <a:r>
              <a:rPr lang="en-US" dirty="0"/>
              <a:t>Can you explain how the absence of natural resources influenced the development of primarily mobile lifestyles in the Great Basin and western Great Plains</a:t>
            </a:r>
            <a:r>
              <a:rPr lang="en-US" dirty="0" smtClean="0"/>
              <a:t>?</a:t>
            </a:r>
          </a:p>
          <a:p>
            <a:pPr lvl="0"/>
            <a:endParaRPr lang="en-US" dirty="0"/>
          </a:p>
          <a:p>
            <a:pPr lvl="0"/>
            <a:r>
              <a:rPr lang="en-US" dirty="0" smtClean="0"/>
              <a:t>Natives in the Great Basin hunted bison and sheep</a:t>
            </a:r>
            <a:endParaRPr lang="en-US" sz="2800" dirty="0" smtClean="0"/>
          </a:p>
          <a:p>
            <a:pPr lvl="1"/>
            <a:r>
              <a:rPr lang="en-US" dirty="0" smtClean="0"/>
              <a:t>Like natives on the Great Plains, horses helped natives become more powerful</a:t>
            </a:r>
            <a:endParaRPr lang="en-US" sz="2400" dirty="0" smtClean="0"/>
          </a:p>
          <a:p>
            <a:pPr lvl="0"/>
            <a:r>
              <a:rPr lang="en-US" dirty="0" smtClean="0"/>
              <a:t>Many societies were a mix of hunting and gathering, and agriculture and developed permanent villages</a:t>
            </a:r>
          </a:p>
          <a:p>
            <a:pPr lvl="1"/>
            <a:r>
              <a:rPr lang="en-US" dirty="0" smtClean="0"/>
              <a:t>Adapted to their environment:</a:t>
            </a:r>
            <a:endParaRPr lang="en-US" sz="2400" dirty="0" smtClean="0"/>
          </a:p>
          <a:p>
            <a:pPr lvl="2"/>
            <a:r>
              <a:rPr lang="en-US" dirty="0" smtClean="0"/>
              <a:t>Burned forests to hunt and grow crops</a:t>
            </a:r>
            <a:endParaRPr lang="en-US" sz="2000" dirty="0" smtClean="0"/>
          </a:p>
          <a:p>
            <a:pPr lvl="2"/>
            <a:r>
              <a:rPr lang="en-US" dirty="0" smtClean="0"/>
              <a:t>Villages were built around maize</a:t>
            </a:r>
            <a:endParaRPr lang="en-US" sz="2000" dirty="0" smtClean="0"/>
          </a:p>
          <a:p>
            <a:endParaRPr lang="en-US" dirty="0"/>
          </a:p>
        </p:txBody>
      </p:sp>
    </p:spTree>
    <p:extLst>
      <p:ext uri="{BB962C8B-B14F-4D97-AF65-F5344CB8AC3E}">
        <p14:creationId xmlns:p14="http://schemas.microsoft.com/office/powerpoint/2010/main" val="376779257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638800"/>
          </a:xfrm>
        </p:spPr>
        <p:txBody>
          <a:bodyPr>
            <a:normAutofit lnSpcReduction="10000"/>
          </a:bodyPr>
          <a:lstStyle/>
          <a:p>
            <a:pPr marL="0" lvl="0" indent="0">
              <a:buNone/>
            </a:pPr>
            <a:r>
              <a:rPr lang="en-US" b="1" dirty="0"/>
              <a:t>Can you analyze the effect of Enlightenment thought in British North America in this time period?</a:t>
            </a:r>
          </a:p>
          <a:p>
            <a:pPr lvl="0"/>
            <a:r>
              <a:rPr lang="en-US" dirty="0"/>
              <a:t>The ideas which encouraged individuals to challenge authority and unjust government helped inspire the American Revolution</a:t>
            </a:r>
            <a:endParaRPr lang="en-US" sz="2800" dirty="0"/>
          </a:p>
          <a:p>
            <a:pPr lvl="0"/>
            <a:r>
              <a:rPr lang="en-US" dirty="0"/>
              <a:t>Thomas Paine:</a:t>
            </a:r>
            <a:endParaRPr lang="en-US" sz="2800" dirty="0"/>
          </a:p>
          <a:p>
            <a:pPr lvl="1"/>
            <a:r>
              <a:rPr lang="en-US" i="1" dirty="0"/>
              <a:t>Common Sense</a:t>
            </a:r>
            <a:endParaRPr lang="en-US" sz="2400" dirty="0"/>
          </a:p>
          <a:p>
            <a:pPr lvl="1"/>
            <a:r>
              <a:rPr lang="en-US" dirty="0"/>
              <a:t>Advocated the US to declare independence from England</a:t>
            </a:r>
            <a:endParaRPr lang="en-US" sz="2400" dirty="0"/>
          </a:p>
          <a:p>
            <a:pPr lvl="1"/>
            <a:r>
              <a:rPr lang="en-US" dirty="0"/>
              <a:t>Influenced the Declaration of Independence </a:t>
            </a:r>
            <a:endParaRPr lang="en-US" sz="2400" dirty="0"/>
          </a:p>
          <a:p>
            <a:endParaRPr lang="en-US" dirty="0"/>
          </a:p>
        </p:txBody>
      </p:sp>
    </p:spTree>
    <p:extLst>
      <p:ext uri="{BB962C8B-B14F-4D97-AF65-F5344CB8AC3E}">
        <p14:creationId xmlns:p14="http://schemas.microsoft.com/office/powerpoint/2010/main" val="15989359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85000" lnSpcReduction="10000"/>
          </a:bodyPr>
          <a:lstStyle/>
          <a:p>
            <a:pPr lvl="0"/>
            <a:r>
              <a:rPr lang="en-US" b="1" dirty="0"/>
              <a:t>Can you explain how did slavery impact racial stereotypes in the colonies and establish racial categories among colonists and how did this compare to Spanish and French racial views at the time?</a:t>
            </a:r>
          </a:p>
          <a:p>
            <a:pPr lvl="0"/>
            <a:r>
              <a:rPr lang="en-US" dirty="0"/>
              <a:t>Strict racial categories and racial stereotyping emerged among British colonists</a:t>
            </a:r>
          </a:p>
          <a:p>
            <a:pPr lvl="0"/>
            <a:r>
              <a:rPr lang="en-US" dirty="0"/>
              <a:t>Blacks and whites lived in separate living quarters and were segregated throughout the day</a:t>
            </a:r>
          </a:p>
          <a:p>
            <a:pPr lvl="0"/>
            <a:r>
              <a:rPr lang="en-US" dirty="0"/>
              <a:t>Similar to natives, Africans were often seen as “savages” and less than human to justify treatment</a:t>
            </a:r>
          </a:p>
          <a:p>
            <a:pPr lvl="0"/>
            <a:r>
              <a:rPr lang="en-US" dirty="0"/>
              <a:t>Any resistance to slavery was treated harshly</a:t>
            </a:r>
          </a:p>
          <a:p>
            <a:pPr lvl="0"/>
            <a:r>
              <a:rPr lang="en-US" dirty="0"/>
              <a:t>The Spanish and French were more accepting of racial gradations </a:t>
            </a:r>
          </a:p>
          <a:p>
            <a:pPr lvl="0"/>
            <a:r>
              <a:rPr lang="en-US" dirty="0"/>
              <a:t>Emergence of </a:t>
            </a:r>
            <a:r>
              <a:rPr lang="en-US" dirty="0" err="1"/>
              <a:t>mullatos</a:t>
            </a:r>
            <a:r>
              <a:rPr lang="en-US" dirty="0"/>
              <a:t> and mestizos in the Spanish Empire</a:t>
            </a:r>
          </a:p>
          <a:p>
            <a:endParaRPr lang="en-US" dirty="0"/>
          </a:p>
        </p:txBody>
      </p:sp>
    </p:spTree>
    <p:extLst>
      <p:ext uri="{BB962C8B-B14F-4D97-AF65-F5344CB8AC3E}">
        <p14:creationId xmlns:p14="http://schemas.microsoft.com/office/powerpoint/2010/main" val="10656672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05800" cy="5943600"/>
          </a:xfrm>
        </p:spPr>
        <p:txBody>
          <a:bodyPr>
            <a:normAutofit/>
          </a:bodyPr>
          <a:lstStyle/>
          <a:p>
            <a:pPr lvl="0"/>
            <a:r>
              <a:rPr lang="en-US" b="1" dirty="0"/>
              <a:t>Can you explain how were British colonies similar in culture, laws, and institutions?</a:t>
            </a:r>
          </a:p>
          <a:p>
            <a:pPr lvl="0"/>
            <a:r>
              <a:rPr lang="en-US" dirty="0"/>
              <a:t>Over time, regional differences in colonies gave way to similarities in:</a:t>
            </a:r>
          </a:p>
          <a:p>
            <a:pPr lvl="0"/>
            <a:r>
              <a:rPr lang="en-US" dirty="0"/>
              <a:t>Laws: crimes were redefined </a:t>
            </a:r>
          </a:p>
          <a:p>
            <a:pPr lvl="0"/>
            <a:r>
              <a:rPr lang="en-US" dirty="0" smtClean="0"/>
              <a:t> Institutions</a:t>
            </a:r>
            <a:r>
              <a:rPr lang="en-US" dirty="0"/>
              <a:t>: colleges were established in different colonies – helped promote religion and increase literacy </a:t>
            </a:r>
          </a:p>
          <a:p>
            <a:pPr lvl="0"/>
            <a:r>
              <a:rPr lang="en-US" dirty="0"/>
              <a:t>Governance within the context of the British imperial system: </a:t>
            </a:r>
          </a:p>
          <a:p>
            <a:endParaRPr lang="en-US" dirty="0"/>
          </a:p>
        </p:txBody>
      </p:sp>
    </p:spTree>
    <p:extLst>
      <p:ext uri="{BB962C8B-B14F-4D97-AF65-F5344CB8AC3E}">
        <p14:creationId xmlns:p14="http://schemas.microsoft.com/office/powerpoint/2010/main" val="33419643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4525963"/>
          </a:xfrm>
        </p:spPr>
        <p:txBody>
          <a:bodyPr/>
          <a:lstStyle/>
          <a:p>
            <a:pPr marL="0" lvl="0" indent="0">
              <a:buNone/>
            </a:pPr>
            <a:r>
              <a:rPr lang="en-US" b="1" dirty="0"/>
              <a:t>Can you explain why Britain practiced indifference to enforcing </a:t>
            </a:r>
            <a:r>
              <a:rPr lang="en-US" b="1" dirty="0" err="1"/>
              <a:t>mercantilistic</a:t>
            </a:r>
            <a:r>
              <a:rPr lang="en-US" b="1" dirty="0"/>
              <a:t> rules through the policy of salutary neglect?</a:t>
            </a:r>
          </a:p>
          <a:p>
            <a:pPr lvl="0"/>
            <a:r>
              <a:rPr lang="en-US" dirty="0" smtClean="0"/>
              <a:t>For most of the early 18</a:t>
            </a:r>
            <a:r>
              <a:rPr lang="en-US" baseline="30000" dirty="0" smtClean="0"/>
              <a:t>th</a:t>
            </a:r>
            <a:r>
              <a:rPr lang="en-US" dirty="0" smtClean="0"/>
              <a:t> century, England followed a policy of </a:t>
            </a:r>
            <a:r>
              <a:rPr lang="en-US" i="1" dirty="0" smtClean="0"/>
              <a:t>salutary neglect</a:t>
            </a:r>
            <a:endParaRPr lang="en-US" dirty="0" smtClean="0"/>
          </a:p>
          <a:p>
            <a:pPr lvl="0"/>
            <a:r>
              <a:rPr lang="en-US" dirty="0" smtClean="0"/>
              <a:t>Salutary neglect led to colonial assemblies had significant power, often viewed themselves as “Parliament”</a:t>
            </a:r>
          </a:p>
          <a:p>
            <a:endParaRPr lang="en-US" dirty="0"/>
          </a:p>
        </p:txBody>
      </p:sp>
    </p:spTree>
    <p:extLst>
      <p:ext uri="{BB962C8B-B14F-4D97-AF65-F5344CB8AC3E}">
        <p14:creationId xmlns:p14="http://schemas.microsoft.com/office/powerpoint/2010/main" val="14472881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553200"/>
          </a:xfrm>
        </p:spPr>
        <p:txBody>
          <a:bodyPr>
            <a:normAutofit lnSpcReduction="10000"/>
          </a:bodyPr>
          <a:lstStyle/>
          <a:p>
            <a:pPr marL="0" lvl="0" indent="0">
              <a:buNone/>
            </a:pPr>
            <a:r>
              <a:rPr lang="en-US" b="1" dirty="0"/>
              <a:t>Can you analyze the impact of the Enlightenment ideal of liberty in the British colonies and how that affected the colonial relationship with Great Britain?</a:t>
            </a:r>
          </a:p>
          <a:p>
            <a:pPr lvl="0"/>
            <a:r>
              <a:rPr lang="en-US" dirty="0" smtClean="0"/>
              <a:t>What was it?</a:t>
            </a:r>
            <a:endParaRPr lang="en-US" sz="2800" dirty="0" smtClean="0"/>
          </a:p>
          <a:p>
            <a:pPr lvl="1"/>
            <a:r>
              <a:rPr lang="en-US" dirty="0" smtClean="0"/>
              <a:t>Movement that believed that reason and knowledge could lead to progress and advancements in society </a:t>
            </a:r>
            <a:endParaRPr lang="en-US" sz="2400" dirty="0" smtClean="0"/>
          </a:p>
          <a:p>
            <a:pPr lvl="0"/>
            <a:r>
              <a:rPr lang="en-US" dirty="0" smtClean="0"/>
              <a:t>When did it occur?</a:t>
            </a:r>
            <a:endParaRPr lang="en-US" sz="2800" dirty="0" smtClean="0"/>
          </a:p>
          <a:p>
            <a:pPr lvl="1"/>
            <a:r>
              <a:rPr lang="en-US" dirty="0" smtClean="0"/>
              <a:t>17</a:t>
            </a:r>
            <a:r>
              <a:rPr lang="en-US" baseline="30000" dirty="0" smtClean="0"/>
              <a:t>th</a:t>
            </a:r>
            <a:r>
              <a:rPr lang="en-US" dirty="0" smtClean="0"/>
              <a:t> and 18</a:t>
            </a:r>
            <a:r>
              <a:rPr lang="en-US" baseline="30000" dirty="0" smtClean="0"/>
              <a:t>th</a:t>
            </a:r>
            <a:r>
              <a:rPr lang="en-US" dirty="0" smtClean="0"/>
              <a:t> centuries, originating in Europe</a:t>
            </a:r>
            <a:endParaRPr lang="en-US" sz="2400" dirty="0" smtClean="0"/>
          </a:p>
          <a:p>
            <a:pPr lvl="0"/>
            <a:r>
              <a:rPr lang="en-US" dirty="0" smtClean="0"/>
              <a:t>Impact of the Enlightenment?</a:t>
            </a:r>
          </a:p>
          <a:p>
            <a:pPr lvl="1"/>
            <a:r>
              <a:rPr lang="en-US" dirty="0" smtClean="0"/>
              <a:t>The ideas which encouraged individuals to challenge authority and unjust government helped inspire the American Revolution</a:t>
            </a:r>
            <a:endParaRPr lang="en-US" sz="2400" dirty="0" smtClean="0"/>
          </a:p>
          <a:p>
            <a:pPr lvl="1"/>
            <a:endParaRPr lang="en-US" dirty="0"/>
          </a:p>
        </p:txBody>
      </p:sp>
    </p:spTree>
    <p:extLst>
      <p:ext uri="{BB962C8B-B14F-4D97-AF65-F5344CB8AC3E}">
        <p14:creationId xmlns:p14="http://schemas.microsoft.com/office/powerpoint/2010/main" val="31059944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248400"/>
          </a:xfrm>
        </p:spPr>
        <p:txBody>
          <a:bodyPr>
            <a:normAutofit fontScale="92500" lnSpcReduction="20000"/>
          </a:bodyPr>
          <a:lstStyle/>
          <a:p>
            <a:pPr marL="0" lvl="0" indent="0">
              <a:buNone/>
            </a:pPr>
            <a:r>
              <a:rPr lang="en-US" b="1" dirty="0"/>
              <a:t>Can you explain the ways the American colonists became involved in the mother country’s dispute with France?</a:t>
            </a:r>
          </a:p>
          <a:p>
            <a:pPr lvl="0"/>
            <a:r>
              <a:rPr lang="en-US" dirty="0" smtClean="0"/>
              <a:t>During the French and Indian (7 Years) War, almost all natives were allied with the French – not the Iroquois </a:t>
            </a:r>
          </a:p>
          <a:p>
            <a:pPr lvl="0"/>
            <a:r>
              <a:rPr lang="en-US" dirty="0" smtClean="0"/>
              <a:t>Each European nation sought to acquire valuables and new labor:</a:t>
            </a:r>
          </a:p>
          <a:p>
            <a:pPr lvl="0"/>
            <a:r>
              <a:rPr lang="en-US" dirty="0" smtClean="0"/>
              <a:t>English focused on tobacco; used indentured servants -&gt; slaves</a:t>
            </a:r>
          </a:p>
          <a:p>
            <a:pPr lvl="0"/>
            <a:r>
              <a:rPr lang="en-US" dirty="0" smtClean="0"/>
              <a:t>French focused on furs in Ohio value; traded with natives</a:t>
            </a:r>
          </a:p>
          <a:p>
            <a:pPr lvl="0"/>
            <a:r>
              <a:rPr lang="en-US" dirty="0" smtClean="0"/>
              <a:t>European and colonial interests often varied:</a:t>
            </a:r>
          </a:p>
          <a:p>
            <a:pPr lvl="0"/>
            <a:r>
              <a:rPr lang="en-US" dirty="0" smtClean="0"/>
              <a:t>Colonists wanted to expand (especially post 7 Years War); Britain forbade it</a:t>
            </a:r>
          </a:p>
          <a:p>
            <a:endParaRPr lang="en-US" dirty="0"/>
          </a:p>
        </p:txBody>
      </p:sp>
    </p:spTree>
    <p:extLst>
      <p:ext uri="{BB962C8B-B14F-4D97-AF65-F5344CB8AC3E}">
        <p14:creationId xmlns:p14="http://schemas.microsoft.com/office/powerpoint/2010/main" val="21070372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15000"/>
          </a:xfrm>
        </p:spPr>
        <p:txBody>
          <a:bodyPr>
            <a:normAutofit fontScale="85000" lnSpcReduction="20000"/>
          </a:bodyPr>
          <a:lstStyle/>
          <a:p>
            <a:pPr marL="0" lvl="0" indent="0">
              <a:buNone/>
            </a:pPr>
            <a:r>
              <a:rPr lang="en-US" b="1" dirty="0"/>
              <a:t>Can you compare and contrast the French relationship with the Native Americans to that of the British and Spanish relations with the Native Americans</a:t>
            </a:r>
            <a:r>
              <a:rPr lang="en-US" b="1" dirty="0" smtClean="0"/>
              <a:t>?</a:t>
            </a:r>
          </a:p>
          <a:p>
            <a:pPr marL="0" lvl="0" indent="0">
              <a:buNone/>
            </a:pPr>
            <a:endParaRPr lang="en-US" b="1" dirty="0" smtClean="0"/>
          </a:p>
          <a:p>
            <a:pPr lvl="1"/>
            <a:r>
              <a:rPr lang="en-US" dirty="0"/>
              <a:t>Small amount of Spaniards ruled indigenous population</a:t>
            </a:r>
          </a:p>
          <a:p>
            <a:pPr lvl="1"/>
            <a:r>
              <a:rPr lang="en-US" dirty="0"/>
              <a:t>Spain sought to convert natives to Christianity, forced many into the encomienda system, and used as trading </a:t>
            </a:r>
            <a:r>
              <a:rPr lang="en-US" dirty="0" smtClean="0"/>
              <a:t>partners</a:t>
            </a:r>
            <a:endParaRPr lang="en-US" dirty="0"/>
          </a:p>
          <a:p>
            <a:pPr lvl="1"/>
            <a:r>
              <a:rPr lang="en-US" dirty="0"/>
              <a:t>Both countries sent few Europeans and built relationships with the Natives</a:t>
            </a:r>
          </a:p>
          <a:p>
            <a:pPr lvl="1"/>
            <a:r>
              <a:rPr lang="en-US" dirty="0"/>
              <a:t>French – intermarried with natives and built extensive trading partnerships</a:t>
            </a:r>
          </a:p>
          <a:p>
            <a:pPr marL="0" lvl="0" indent="0">
              <a:buNone/>
            </a:pPr>
            <a:endParaRPr lang="en-US" dirty="0"/>
          </a:p>
          <a:p>
            <a:pPr marL="342900" lvl="1" indent="-342900">
              <a:buFont typeface="Arial" panose="020B0604020202020204" pitchFamily="34" charset="0"/>
              <a:buChar char="•"/>
            </a:pPr>
            <a:r>
              <a:rPr lang="en-US" dirty="0"/>
              <a:t>Unlike the French and Spanish, English colonists sought to live separately from Native Americans</a:t>
            </a:r>
            <a:endParaRPr lang="en-US" sz="2400" dirty="0"/>
          </a:p>
          <a:p>
            <a:endParaRPr lang="en-US" dirty="0"/>
          </a:p>
        </p:txBody>
      </p:sp>
    </p:spTree>
    <p:extLst>
      <p:ext uri="{BB962C8B-B14F-4D97-AF65-F5344CB8AC3E}">
        <p14:creationId xmlns:p14="http://schemas.microsoft.com/office/powerpoint/2010/main" val="41882044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096000"/>
          </a:xfrm>
        </p:spPr>
        <p:txBody>
          <a:bodyPr>
            <a:normAutofit/>
          </a:bodyPr>
          <a:lstStyle/>
          <a:p>
            <a:pPr marL="0" lvl="0" indent="0">
              <a:buNone/>
            </a:pPr>
            <a:r>
              <a:rPr lang="en-US" b="1" dirty="0"/>
              <a:t>Can you explain why most of the Native American peoples decide to fight with the French against the British and their American colonists in the French and Indian War?</a:t>
            </a:r>
          </a:p>
          <a:p>
            <a:pPr lvl="0"/>
            <a:r>
              <a:rPr lang="en-US" dirty="0" smtClean="0"/>
              <a:t>Relations with Natives:</a:t>
            </a:r>
            <a:endParaRPr lang="en-US" sz="2800" dirty="0" smtClean="0"/>
          </a:p>
          <a:p>
            <a:pPr lvl="1"/>
            <a:r>
              <a:rPr lang="en-US" dirty="0" smtClean="0"/>
              <a:t>Did not take a substantial amount of Native land (like English)</a:t>
            </a:r>
            <a:endParaRPr lang="en-US" sz="2400" dirty="0" smtClean="0"/>
          </a:p>
          <a:p>
            <a:pPr lvl="1"/>
            <a:r>
              <a:rPr lang="en-US" dirty="0" smtClean="0"/>
              <a:t>Did not force them into slavery (like Spanish)</a:t>
            </a:r>
            <a:endParaRPr lang="en-US" sz="2400" dirty="0" smtClean="0"/>
          </a:p>
          <a:p>
            <a:pPr lvl="1"/>
            <a:r>
              <a:rPr lang="en-US" dirty="0" smtClean="0"/>
              <a:t>Christian Indians were allowed to have a lot of autonomy (independence) </a:t>
            </a:r>
            <a:endParaRPr lang="en-US" sz="2400" dirty="0" smtClean="0"/>
          </a:p>
          <a:p>
            <a:pPr lvl="1"/>
            <a:r>
              <a:rPr lang="en-US" dirty="0" smtClean="0"/>
              <a:t>Many Natives were killed by diseases </a:t>
            </a:r>
            <a:endParaRPr lang="en-US" sz="2400" dirty="0" smtClean="0"/>
          </a:p>
          <a:p>
            <a:endParaRPr lang="en-US" dirty="0"/>
          </a:p>
        </p:txBody>
      </p:sp>
    </p:spTree>
    <p:extLst>
      <p:ext uri="{BB962C8B-B14F-4D97-AF65-F5344CB8AC3E}">
        <p14:creationId xmlns:p14="http://schemas.microsoft.com/office/powerpoint/2010/main" val="25857210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20000"/>
          </a:bodyPr>
          <a:lstStyle/>
          <a:p>
            <a:pPr marL="0" lvl="0" indent="0">
              <a:buNone/>
            </a:pPr>
            <a:r>
              <a:rPr lang="en-US" b="1" dirty="0"/>
              <a:t>Can you explain why Britain’s success in defeating the French empire led to failures in dealing with its colonial subjects</a:t>
            </a:r>
            <a:r>
              <a:rPr lang="en-US" b="1" dirty="0" smtClean="0"/>
              <a:t>?</a:t>
            </a:r>
          </a:p>
          <a:p>
            <a:pPr marL="0" lvl="0" indent="0">
              <a:buNone/>
            </a:pPr>
            <a:endParaRPr lang="en-US" b="1" dirty="0"/>
          </a:p>
          <a:p>
            <a:pPr>
              <a:lnSpc>
                <a:spcPct val="90000"/>
              </a:lnSpc>
              <a:buClr>
                <a:srgbClr val="CC0000"/>
              </a:buClr>
              <a:buFont typeface="Wingdings" pitchFamily="2" charset="2"/>
              <a:buChar char="v"/>
            </a:pPr>
            <a:r>
              <a:rPr lang="en-US" altLang="en-US" dirty="0"/>
              <a:t>Violent incidents such as Pontiac's Rebellion prompted the English crown to attempt to mandate an end to encroachments on territory promised to the Indians.</a:t>
            </a:r>
          </a:p>
          <a:p>
            <a:pPr>
              <a:lnSpc>
                <a:spcPct val="90000"/>
              </a:lnSpc>
              <a:buClr>
                <a:srgbClr val="CC0000"/>
              </a:buClr>
              <a:buNone/>
            </a:pPr>
            <a:endParaRPr lang="en-US" altLang="en-US" dirty="0"/>
          </a:p>
          <a:p>
            <a:pPr>
              <a:lnSpc>
                <a:spcPct val="90000"/>
              </a:lnSpc>
              <a:buClr>
                <a:srgbClr val="CC0000"/>
              </a:buClr>
              <a:buFont typeface="Wingdings" pitchFamily="2" charset="2"/>
              <a:buChar char="v"/>
            </a:pPr>
            <a:r>
              <a:rPr lang="en-US" altLang="en-US" dirty="0"/>
              <a:t>Settlers were not to establish themselves west of the “Proclamation Line.”</a:t>
            </a:r>
          </a:p>
          <a:p>
            <a:pPr>
              <a:lnSpc>
                <a:spcPct val="90000"/>
              </a:lnSpc>
              <a:buClr>
                <a:srgbClr val="CC0000"/>
              </a:buClr>
              <a:buNone/>
            </a:pPr>
            <a:endParaRPr lang="en-US" altLang="en-US" dirty="0"/>
          </a:p>
          <a:p>
            <a:pPr>
              <a:lnSpc>
                <a:spcPct val="90000"/>
              </a:lnSpc>
              <a:buClr>
                <a:srgbClr val="CC0000"/>
              </a:buClr>
              <a:buFont typeface="Wingdings" pitchFamily="2" charset="2"/>
              <a:buChar char="v"/>
            </a:pPr>
            <a:r>
              <a:rPr lang="en-US" altLang="en-US" dirty="0"/>
              <a:t>The effort was unsuccessful and is viewed by many to be a leading cause of the Revolutionary War. </a:t>
            </a:r>
            <a:br>
              <a:rPr lang="en-US" altLang="en-US" dirty="0"/>
            </a:br>
            <a:endParaRPr lang="en-US" altLang="en-US" dirty="0"/>
          </a:p>
          <a:p>
            <a:endParaRPr lang="en-US" dirty="0"/>
          </a:p>
        </p:txBody>
      </p:sp>
    </p:spTree>
    <p:extLst>
      <p:ext uri="{BB962C8B-B14F-4D97-AF65-F5344CB8AC3E}">
        <p14:creationId xmlns:p14="http://schemas.microsoft.com/office/powerpoint/2010/main" val="17046965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077200" cy="6172200"/>
          </a:xfrm>
        </p:spPr>
        <p:txBody>
          <a:bodyPr>
            <a:normAutofit fontScale="92500" lnSpcReduction="10000"/>
          </a:bodyPr>
          <a:lstStyle/>
          <a:p>
            <a:pPr lvl="0"/>
            <a:r>
              <a:rPr lang="en-US" b="1" dirty="0"/>
              <a:t>Can you explain how events in France, Britain, and elsewhere in Europe affected the history of North America in this period?</a:t>
            </a:r>
          </a:p>
          <a:p>
            <a:pPr>
              <a:lnSpc>
                <a:spcPct val="90000"/>
              </a:lnSpc>
              <a:buClr>
                <a:srgbClr val="CC0000"/>
              </a:buClr>
              <a:buFont typeface="Wingdings" pitchFamily="2" charset="2"/>
              <a:buChar char="v"/>
              <a:defRPr/>
            </a:pPr>
            <a:r>
              <a:rPr lang="en-US" altLang="en-US" kern="0" dirty="0"/>
              <a:t>The French and Indian War was essentially the North American theatre of a larger conflict, the Seven Years War, in Europe.</a:t>
            </a:r>
          </a:p>
          <a:p>
            <a:pPr>
              <a:lnSpc>
                <a:spcPct val="90000"/>
              </a:lnSpc>
              <a:buClr>
                <a:srgbClr val="CC0000"/>
              </a:buClr>
              <a:buFont typeface="Wingdings" pitchFamily="2" charset="2"/>
              <a:buChar char="v"/>
              <a:defRPr/>
            </a:pPr>
            <a:endParaRPr lang="en-US" altLang="en-US" kern="0" dirty="0"/>
          </a:p>
          <a:p>
            <a:pPr>
              <a:lnSpc>
                <a:spcPct val="90000"/>
              </a:lnSpc>
              <a:buClr>
                <a:srgbClr val="CC0000"/>
              </a:buClr>
              <a:buFont typeface="Wingdings" pitchFamily="2" charset="2"/>
              <a:buChar char="v"/>
              <a:defRPr/>
            </a:pPr>
            <a:r>
              <a:rPr lang="en-US" altLang="en-US" kern="0" dirty="0"/>
              <a:t>The British challenged the power of the French in India.  Once French control in India was broken the English created a trade monopoly.</a:t>
            </a:r>
          </a:p>
          <a:p>
            <a:pPr>
              <a:lnSpc>
                <a:spcPct val="90000"/>
              </a:lnSpc>
              <a:buClr>
                <a:srgbClr val="CC0000"/>
              </a:buClr>
              <a:buNone/>
              <a:defRPr/>
            </a:pPr>
            <a:endParaRPr lang="en-US" altLang="en-US" kern="0" dirty="0"/>
          </a:p>
          <a:p>
            <a:pPr>
              <a:lnSpc>
                <a:spcPct val="90000"/>
              </a:lnSpc>
              <a:buClr>
                <a:srgbClr val="CC0000"/>
              </a:buClr>
              <a:buFont typeface="Wingdings" pitchFamily="2" charset="2"/>
              <a:buChar char="v"/>
              <a:defRPr/>
            </a:pPr>
            <a:r>
              <a:rPr lang="en-US" altLang="en-US" kern="0" dirty="0"/>
              <a:t>The European phase of the war lasted from 1757 to 1763.</a:t>
            </a:r>
            <a:br>
              <a:rPr lang="en-US" altLang="en-US" kern="0" dirty="0"/>
            </a:br>
            <a:endParaRPr lang="en-US" altLang="en-US" kern="0" dirty="0"/>
          </a:p>
          <a:p>
            <a:endParaRPr lang="en-US" dirty="0"/>
          </a:p>
        </p:txBody>
      </p:sp>
    </p:spTree>
    <p:extLst>
      <p:ext uri="{BB962C8B-B14F-4D97-AF65-F5344CB8AC3E}">
        <p14:creationId xmlns:p14="http://schemas.microsoft.com/office/powerpoint/2010/main" val="93014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43600"/>
          </a:xfrm>
        </p:spPr>
        <p:txBody>
          <a:bodyPr/>
          <a:lstStyle/>
          <a:p>
            <a:pPr lvl="0"/>
            <a:r>
              <a:rPr lang="en-US" sz="3600" b="1" dirty="0"/>
              <a:t>Can you explain the patterns and significance of the Columbian Exchange?</a:t>
            </a:r>
          </a:p>
          <a:p>
            <a:pPr lvl="1"/>
            <a:r>
              <a:rPr lang="en-US" sz="3600" dirty="0" smtClean="0"/>
              <a:t>Countries sought new sources of wealth – gold and silver</a:t>
            </a:r>
          </a:p>
          <a:p>
            <a:pPr lvl="1"/>
            <a:r>
              <a:rPr lang="en-US" sz="3600" dirty="0" smtClean="0"/>
              <a:t>Economic and military competition – glory (defeat of the Spanish Armada by the English)</a:t>
            </a:r>
          </a:p>
          <a:p>
            <a:pPr lvl="1"/>
            <a:r>
              <a:rPr lang="en-US" sz="3600" dirty="0" smtClean="0"/>
              <a:t>Spread Christianity – Spain</a:t>
            </a:r>
          </a:p>
          <a:p>
            <a:endParaRPr lang="en-US" dirty="0"/>
          </a:p>
        </p:txBody>
      </p:sp>
    </p:spTree>
    <p:extLst>
      <p:ext uri="{BB962C8B-B14F-4D97-AF65-F5344CB8AC3E}">
        <p14:creationId xmlns:p14="http://schemas.microsoft.com/office/powerpoint/2010/main" val="26815533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lstStyle/>
          <a:p>
            <a:pPr lvl="0"/>
            <a:r>
              <a:rPr lang="en-US" b="1" dirty="0"/>
              <a:t>Can you explain the impact of the French and Indian War on the colonists’ relationship with Great Britain</a:t>
            </a:r>
            <a:r>
              <a:rPr lang="en-US" b="1" dirty="0" smtClean="0"/>
              <a:t>?</a:t>
            </a:r>
          </a:p>
          <a:p>
            <a:pPr lvl="0"/>
            <a:r>
              <a:rPr lang="en-US" dirty="0" smtClean="0"/>
              <a:t>Colonists participated in the war with the belief that they would be given land in the West after the war was won.</a:t>
            </a:r>
          </a:p>
          <a:p>
            <a:pPr lvl="0"/>
            <a:r>
              <a:rPr lang="en-US" dirty="0" smtClean="0"/>
              <a:t>Proclamation of 1763.</a:t>
            </a:r>
          </a:p>
          <a:p>
            <a:pPr lvl="0"/>
            <a:r>
              <a:rPr lang="en-US" dirty="0" smtClean="0"/>
              <a:t>The British stationed troops in the colonies and quartered them in order to keep law and order.</a:t>
            </a:r>
            <a:endParaRPr lang="en-US" dirty="0"/>
          </a:p>
          <a:p>
            <a:endParaRPr lang="en-US" dirty="0"/>
          </a:p>
        </p:txBody>
      </p:sp>
    </p:spTree>
    <p:extLst>
      <p:ext uri="{BB962C8B-B14F-4D97-AF65-F5344CB8AC3E}">
        <p14:creationId xmlns:p14="http://schemas.microsoft.com/office/powerpoint/2010/main" val="34849845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077200" cy="6019800"/>
          </a:xfrm>
        </p:spPr>
        <p:txBody>
          <a:bodyPr>
            <a:normAutofit/>
          </a:bodyPr>
          <a:lstStyle/>
          <a:p>
            <a:pPr lvl="0"/>
            <a:r>
              <a:rPr lang="en-US" b="1" dirty="0"/>
              <a:t>Can you explain why the American colonists and the British differed in their views on both taxation and the relationship of the colonies to the empire</a:t>
            </a:r>
            <a:r>
              <a:rPr lang="en-US" b="1" dirty="0" smtClean="0"/>
              <a:t>?</a:t>
            </a:r>
          </a:p>
          <a:p>
            <a:pPr lvl="0"/>
            <a:r>
              <a:rPr lang="en-US" dirty="0" smtClean="0"/>
              <a:t>The British saw the colonists as English subjects who were subject to English rule.</a:t>
            </a:r>
          </a:p>
          <a:p>
            <a:pPr lvl="0"/>
            <a:r>
              <a:rPr lang="en-US" dirty="0" smtClean="0"/>
              <a:t>The colonists began to see themselves as a separate entity with different circumstances.  They wanted to have a right to vote on the issue of taxation and be represented.</a:t>
            </a:r>
            <a:endParaRPr lang="en-US" dirty="0"/>
          </a:p>
          <a:p>
            <a:endParaRPr lang="en-US" dirty="0"/>
          </a:p>
        </p:txBody>
      </p:sp>
    </p:spTree>
    <p:extLst>
      <p:ext uri="{BB962C8B-B14F-4D97-AF65-F5344CB8AC3E}">
        <p14:creationId xmlns:p14="http://schemas.microsoft.com/office/powerpoint/2010/main" val="7828927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943600"/>
          </a:xfrm>
        </p:spPr>
        <p:txBody>
          <a:bodyPr>
            <a:normAutofit lnSpcReduction="10000"/>
          </a:bodyPr>
          <a:lstStyle/>
          <a:p>
            <a:pPr marL="0" lvl="0" indent="0">
              <a:buNone/>
            </a:pPr>
            <a:r>
              <a:rPr lang="en-US" b="1" dirty="0"/>
              <a:t>Can you describe the methods that the colonists employed in their struggle with British authorities, and how the British counteracted those methods?</a:t>
            </a:r>
          </a:p>
          <a:p>
            <a:pPr lvl="0"/>
            <a:r>
              <a:rPr lang="en-US" dirty="0"/>
              <a:t>Parliament created taxes without colonial representation, stated they were “virtually” represented</a:t>
            </a:r>
          </a:p>
          <a:p>
            <a:pPr lvl="0"/>
            <a:r>
              <a:rPr lang="en-US" dirty="0"/>
              <a:t>Colonists were ok with colonial taxes; they could vote for representation</a:t>
            </a:r>
          </a:p>
          <a:p>
            <a:pPr lvl="0"/>
            <a:r>
              <a:rPr lang="en-US" dirty="0"/>
              <a:t>Colonists successfully boycotted taxes (Stamp, Townshend) and they developed more resolve in their cause</a:t>
            </a:r>
          </a:p>
          <a:p>
            <a:endParaRPr lang="en-US" dirty="0"/>
          </a:p>
        </p:txBody>
      </p:sp>
    </p:spTree>
    <p:extLst>
      <p:ext uri="{BB962C8B-B14F-4D97-AF65-F5344CB8AC3E}">
        <p14:creationId xmlns:p14="http://schemas.microsoft.com/office/powerpoint/2010/main" val="15262705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05800" cy="6019800"/>
          </a:xfrm>
        </p:spPr>
        <p:txBody>
          <a:bodyPr>
            <a:normAutofit/>
          </a:bodyPr>
          <a:lstStyle/>
          <a:p>
            <a:pPr marL="0" lvl="0" indent="0">
              <a:buNone/>
            </a:pPr>
            <a:r>
              <a:rPr lang="en-US" b="1" dirty="0"/>
              <a:t>Can you explain the advantages and disadvantages of both the American rebels and the British as the war began?</a:t>
            </a:r>
          </a:p>
          <a:p>
            <a:pPr lvl="1"/>
            <a:r>
              <a:rPr lang="en-US" dirty="0"/>
              <a:t>British:</a:t>
            </a:r>
          </a:p>
          <a:p>
            <a:pPr lvl="2"/>
            <a:r>
              <a:rPr lang="en-US" sz="2800" dirty="0"/>
              <a:t>loyalist opposition (20% and higher in some areas)</a:t>
            </a:r>
          </a:p>
          <a:p>
            <a:pPr lvl="2"/>
            <a:r>
              <a:rPr lang="en-US" sz="2800" dirty="0"/>
              <a:t>Bigger military and more $</a:t>
            </a:r>
          </a:p>
          <a:p>
            <a:pPr lvl="1"/>
            <a:r>
              <a:rPr lang="en-US" dirty="0"/>
              <a:t>American:</a:t>
            </a:r>
          </a:p>
          <a:p>
            <a:pPr lvl="2"/>
            <a:r>
              <a:rPr lang="en-US" sz="2800" dirty="0"/>
              <a:t>Familiarity with the land, military leadership of George Washington, deep commitment to their cause, and foreign aid – most notably the French, after Saratoga</a:t>
            </a:r>
          </a:p>
          <a:p>
            <a:endParaRPr lang="en-US" dirty="0"/>
          </a:p>
        </p:txBody>
      </p:sp>
    </p:spTree>
    <p:extLst>
      <p:ext uri="{BB962C8B-B14F-4D97-AF65-F5344CB8AC3E}">
        <p14:creationId xmlns:p14="http://schemas.microsoft.com/office/powerpoint/2010/main" val="37532345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001000" cy="5943600"/>
          </a:xfrm>
        </p:spPr>
        <p:txBody>
          <a:bodyPr>
            <a:normAutofit fontScale="92500" lnSpcReduction="10000"/>
          </a:bodyPr>
          <a:lstStyle/>
          <a:p>
            <a:pPr marL="0" lvl="0" indent="0">
              <a:buNone/>
            </a:pPr>
            <a:r>
              <a:rPr lang="en-US" b="1" dirty="0"/>
              <a:t>Can you explain why the Battle of Saratoga was so key to the Americans’ eventual success in the Revolutionary War?</a:t>
            </a:r>
          </a:p>
          <a:p>
            <a:r>
              <a:rPr lang="en-US" dirty="0"/>
              <a:t>The American victory at Saratoga was a major turning point in the war for Independence, heartening the supporters of independence and convincing France to enter in the war as an ally of the fledgling United States. </a:t>
            </a:r>
            <a:endParaRPr lang="en-US" dirty="0" smtClean="0"/>
          </a:p>
          <a:p>
            <a:r>
              <a:rPr lang="en-US" dirty="0" smtClean="0"/>
              <a:t>It </a:t>
            </a:r>
            <a:r>
              <a:rPr lang="en-US" dirty="0"/>
              <a:t>would be French military assistance that would keep the rebel cause from collapse and tip the balance at Yorktown, Virginia in 1781 – winning America its ultimate victory as a free and independent nation. </a:t>
            </a:r>
            <a:endParaRPr lang="en-US" dirty="0"/>
          </a:p>
        </p:txBody>
      </p:sp>
    </p:spTree>
    <p:extLst>
      <p:ext uri="{BB962C8B-B14F-4D97-AF65-F5344CB8AC3E}">
        <p14:creationId xmlns:p14="http://schemas.microsoft.com/office/powerpoint/2010/main" val="610683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4525963"/>
          </a:xfrm>
        </p:spPr>
        <p:txBody>
          <a:bodyPr/>
          <a:lstStyle/>
          <a:p>
            <a:pPr marL="0" lvl="0" indent="0">
              <a:buNone/>
            </a:pPr>
            <a:r>
              <a:rPr lang="en-US" b="1" dirty="0"/>
              <a:t>Can you explain the impact of the Enlightenment on Revolutionary thought?</a:t>
            </a:r>
          </a:p>
          <a:p>
            <a:r>
              <a:rPr lang="en-US" dirty="0" smtClean="0"/>
              <a:t>Many of the ideas in the Enlightenment were adopted into the new government.</a:t>
            </a:r>
          </a:p>
          <a:p>
            <a:pPr marL="0" indent="0">
              <a:buNone/>
            </a:pPr>
            <a:r>
              <a:rPr lang="en-US" dirty="0" smtClean="0"/>
              <a:t>-Freedom of religion.</a:t>
            </a:r>
          </a:p>
          <a:p>
            <a:pPr marL="0" indent="0">
              <a:buNone/>
            </a:pPr>
            <a:r>
              <a:rPr lang="en-US" dirty="0" smtClean="0"/>
              <a:t>-Separation of church and state.</a:t>
            </a:r>
          </a:p>
          <a:p>
            <a:pPr marL="0" indent="0">
              <a:buNone/>
            </a:pPr>
            <a:r>
              <a:rPr lang="en-US" dirty="0" smtClean="0"/>
              <a:t>-freedom of speech.</a:t>
            </a:r>
          </a:p>
          <a:p>
            <a:pPr marL="0" indent="0">
              <a:buNone/>
            </a:pPr>
            <a:r>
              <a:rPr lang="en-US" dirty="0" smtClean="0"/>
              <a:t>-separation of powers</a:t>
            </a:r>
            <a:endParaRPr lang="en-US" dirty="0"/>
          </a:p>
        </p:txBody>
      </p:sp>
    </p:spTree>
    <p:extLst>
      <p:ext uri="{BB962C8B-B14F-4D97-AF65-F5344CB8AC3E}">
        <p14:creationId xmlns:p14="http://schemas.microsoft.com/office/powerpoint/2010/main" val="31132943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6248400"/>
          </a:xfrm>
        </p:spPr>
        <p:txBody>
          <a:bodyPr/>
          <a:lstStyle/>
          <a:p>
            <a:pPr marL="0" lvl="0" indent="0">
              <a:buNone/>
            </a:pPr>
            <a:r>
              <a:rPr lang="en-US" b="1" dirty="0"/>
              <a:t>Can you explain the causes and consequences of the American Declaration in 1776?</a:t>
            </a:r>
          </a:p>
          <a:p>
            <a:pPr lvl="2"/>
            <a:r>
              <a:rPr lang="en-US" sz="3200" dirty="0"/>
              <a:t>Britain begins to collect taxes – Sugar Act (1764), Stamp Act (1765), etc. </a:t>
            </a:r>
          </a:p>
          <a:p>
            <a:pPr lvl="2"/>
            <a:r>
              <a:rPr lang="en-US" sz="3200" dirty="0"/>
              <a:t>Tensions from the 7 Years’ War helped lead to the American </a:t>
            </a:r>
            <a:r>
              <a:rPr lang="en-US" sz="3200" dirty="0" smtClean="0"/>
              <a:t>Revolution</a:t>
            </a:r>
          </a:p>
          <a:p>
            <a:pPr lvl="2"/>
            <a:r>
              <a:rPr lang="en-US" sz="3200" dirty="0" smtClean="0"/>
              <a:t>Britain </a:t>
            </a:r>
            <a:r>
              <a:rPr lang="en-US" sz="3200" dirty="0"/>
              <a:t>forbade expansion west of the Appalachian Mountains -&gt; Proclamation Line</a:t>
            </a:r>
          </a:p>
          <a:p>
            <a:endParaRPr lang="en-US" dirty="0"/>
          </a:p>
        </p:txBody>
      </p:sp>
    </p:spTree>
    <p:extLst>
      <p:ext uri="{BB962C8B-B14F-4D97-AF65-F5344CB8AC3E}">
        <p14:creationId xmlns:p14="http://schemas.microsoft.com/office/powerpoint/2010/main" val="34273763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229600" cy="6096000"/>
          </a:xfrm>
        </p:spPr>
        <p:txBody>
          <a:bodyPr>
            <a:normAutofit/>
          </a:bodyPr>
          <a:lstStyle/>
          <a:p>
            <a:pPr marL="0" lvl="0" indent="0">
              <a:buNone/>
            </a:pPr>
            <a:r>
              <a:rPr lang="en-US" b="1" dirty="0"/>
              <a:t>Can you explain the impact of Thomas Paine’s Common Sense on revolutionary rhetoric and mobilization?</a:t>
            </a:r>
          </a:p>
          <a:p>
            <a:r>
              <a:rPr lang="en-US" dirty="0" smtClean="0"/>
              <a:t>Common Sense explained how the colonists could be economically independent from the English and sell directly to other countries.</a:t>
            </a:r>
          </a:p>
          <a:p>
            <a:r>
              <a:rPr lang="en-US" dirty="0" smtClean="0"/>
              <a:t>It was Common Sense.</a:t>
            </a:r>
          </a:p>
          <a:p>
            <a:r>
              <a:rPr lang="en-US" dirty="0" smtClean="0"/>
              <a:t>Most colonists could not imagine the break from the Mother Country.</a:t>
            </a:r>
          </a:p>
          <a:p>
            <a:r>
              <a:rPr lang="en-US" dirty="0" smtClean="0"/>
              <a:t>Thomas Paine helped people who were on the fence support the Patriots.</a:t>
            </a:r>
            <a:endParaRPr lang="en-US" dirty="0"/>
          </a:p>
        </p:txBody>
      </p:sp>
    </p:spTree>
    <p:extLst>
      <p:ext uri="{BB962C8B-B14F-4D97-AF65-F5344CB8AC3E}">
        <p14:creationId xmlns:p14="http://schemas.microsoft.com/office/powerpoint/2010/main" val="13869519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153400" cy="5791200"/>
          </a:xfrm>
        </p:spPr>
        <p:txBody>
          <a:bodyPr/>
          <a:lstStyle/>
          <a:p>
            <a:pPr marL="0" lvl="0" indent="0">
              <a:buNone/>
            </a:pPr>
            <a:r>
              <a:rPr lang="en-US" b="1" dirty="0"/>
              <a:t>Can you explain the concept of Republican Motherhood, and its impact on the Revolution</a:t>
            </a:r>
            <a:r>
              <a:rPr lang="en-US" b="1" dirty="0" smtClean="0"/>
              <a:t>?</a:t>
            </a:r>
          </a:p>
          <a:p>
            <a:pPr marL="0" lvl="0" indent="0">
              <a:buNone/>
            </a:pPr>
            <a:endParaRPr lang="en-US" b="1" dirty="0"/>
          </a:p>
          <a:p>
            <a:pPr lvl="1"/>
            <a:r>
              <a:rPr lang="en-US" sz="3200" dirty="0"/>
              <a:t>Women were expected to instill republican values in children and families</a:t>
            </a:r>
          </a:p>
          <a:p>
            <a:pPr lvl="1"/>
            <a:r>
              <a:rPr lang="en-US" sz="3200" dirty="0"/>
              <a:t>Increased educational opportunities for women</a:t>
            </a:r>
          </a:p>
          <a:p>
            <a:endParaRPr lang="en-US" dirty="0"/>
          </a:p>
        </p:txBody>
      </p:sp>
    </p:spTree>
    <p:extLst>
      <p:ext uri="{BB962C8B-B14F-4D97-AF65-F5344CB8AC3E}">
        <p14:creationId xmlns:p14="http://schemas.microsoft.com/office/powerpoint/2010/main" val="29797014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6705600"/>
          </a:xfrm>
        </p:spPr>
        <p:txBody>
          <a:bodyPr/>
          <a:lstStyle/>
          <a:p>
            <a:pPr marL="0" lvl="0" indent="0">
              <a:buNone/>
            </a:pPr>
            <a:r>
              <a:rPr lang="en-US" b="1" dirty="0"/>
              <a:t>Can you describe the impact of the American Revolution on other revolutionary efforts across the globe?</a:t>
            </a:r>
          </a:p>
          <a:p>
            <a:pPr lvl="1"/>
            <a:r>
              <a:rPr lang="en-US" sz="3200" dirty="0"/>
              <a:t>Inspired revolutions across the world</a:t>
            </a:r>
          </a:p>
          <a:p>
            <a:pPr lvl="2"/>
            <a:r>
              <a:rPr lang="en-US" sz="3200" dirty="0"/>
              <a:t>French Revolution in 1789</a:t>
            </a:r>
          </a:p>
          <a:p>
            <a:pPr lvl="2"/>
            <a:r>
              <a:rPr lang="en-US" sz="3200" dirty="0"/>
              <a:t>Haiti – Toussaint </a:t>
            </a:r>
            <a:r>
              <a:rPr lang="en-US" sz="3200" dirty="0" err="1"/>
              <a:t>L’Ouverture</a:t>
            </a:r>
            <a:r>
              <a:rPr lang="en-US" sz="3200" dirty="0"/>
              <a:t> helped Haiti gain independence in 1804</a:t>
            </a:r>
          </a:p>
          <a:p>
            <a:r>
              <a:rPr lang="en-US" dirty="0"/>
              <a:t>Latin America – many Spanish colonies gained independence </a:t>
            </a:r>
          </a:p>
          <a:p>
            <a:endParaRPr lang="en-US" dirty="0"/>
          </a:p>
        </p:txBody>
      </p:sp>
    </p:spTree>
    <p:extLst>
      <p:ext uri="{BB962C8B-B14F-4D97-AF65-F5344CB8AC3E}">
        <p14:creationId xmlns:p14="http://schemas.microsoft.com/office/powerpoint/2010/main" val="1424858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5715000"/>
          </a:xfrm>
        </p:spPr>
        <p:txBody>
          <a:bodyPr>
            <a:normAutofit/>
          </a:bodyPr>
          <a:lstStyle/>
          <a:p>
            <a:pPr lvl="0"/>
            <a:r>
              <a:rPr lang="en-US" b="1" dirty="0"/>
              <a:t>Can you describe the impact of Spanish and Portuguese exploration in terms of disease, racially-mixed populations, and the development of a racial caste system among the Spanish, Africans, and natives?</a:t>
            </a:r>
          </a:p>
          <a:p>
            <a:pPr lvl="2"/>
            <a:r>
              <a:rPr lang="en-US" dirty="0" smtClean="0"/>
              <a:t>In Europe and Asia: massive population growth due to new food; increase in wealth; decrease in feudalism and a rise of capitalism</a:t>
            </a:r>
            <a:endParaRPr lang="en-US" sz="2000" dirty="0" smtClean="0"/>
          </a:p>
          <a:p>
            <a:pPr lvl="2"/>
            <a:r>
              <a:rPr lang="en-US" dirty="0" smtClean="0"/>
              <a:t>In Africa: Spanish and Portuguese used Africans from West Africa to be used as slaves in the Americas</a:t>
            </a:r>
            <a:endParaRPr lang="en-US" sz="2000" dirty="0" smtClean="0"/>
          </a:p>
          <a:p>
            <a:pPr lvl="2"/>
            <a:r>
              <a:rPr lang="en-US" dirty="0" smtClean="0"/>
              <a:t>In the Americas: spread of diseases (smallpox and measles), social classes (Mestizos), horse transformed Native life (made hunting easier), Encomienda system</a:t>
            </a:r>
            <a:endParaRPr lang="en-US" sz="2000" dirty="0" smtClean="0"/>
          </a:p>
          <a:p>
            <a:endParaRPr lang="en-US" dirty="0"/>
          </a:p>
        </p:txBody>
      </p:sp>
    </p:spTree>
    <p:extLst>
      <p:ext uri="{BB962C8B-B14F-4D97-AF65-F5344CB8AC3E}">
        <p14:creationId xmlns:p14="http://schemas.microsoft.com/office/powerpoint/2010/main" val="27611502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382000" cy="5516563"/>
          </a:xfrm>
        </p:spPr>
        <p:txBody>
          <a:bodyPr>
            <a:normAutofit fontScale="92500" lnSpcReduction="10000"/>
          </a:bodyPr>
          <a:lstStyle/>
          <a:p>
            <a:pPr lvl="0"/>
            <a:r>
              <a:rPr lang="en-US" b="1" dirty="0"/>
              <a:t>Can you explain which problems of the post-Revolutionary period and weaknesses of the Articles of Confederation led to the adoption of a new Constitution?</a:t>
            </a:r>
          </a:p>
          <a:p>
            <a:r>
              <a:rPr lang="en-US" b="1" dirty="0"/>
              <a:t>Challenges under the Articles:</a:t>
            </a:r>
            <a:endParaRPr lang="en-US" dirty="0"/>
          </a:p>
          <a:p>
            <a:pPr lvl="1"/>
            <a:r>
              <a:rPr lang="en-US" dirty="0"/>
              <a:t>Trade: each state could places tariffs on goods from other states – discouraged trade between states</a:t>
            </a:r>
            <a:endParaRPr lang="en-US" sz="5400" dirty="0"/>
          </a:p>
          <a:p>
            <a:pPr lvl="1"/>
            <a:r>
              <a:rPr lang="en-US" dirty="0"/>
              <a:t>Finances: each state could coin its own $ - differing values, high inflation in some states, also discouraged trade	</a:t>
            </a:r>
            <a:endParaRPr lang="en-US" sz="5400" dirty="0"/>
          </a:p>
          <a:p>
            <a:pPr lvl="2"/>
            <a:r>
              <a:rPr lang="en-US" dirty="0"/>
              <a:t>Many states had debt from Revolutionary War – increased taxes</a:t>
            </a:r>
            <a:endParaRPr lang="en-US" sz="4400" dirty="0"/>
          </a:p>
          <a:p>
            <a:pPr lvl="2"/>
            <a:r>
              <a:rPr lang="en-US" dirty="0"/>
              <a:t>Federal government could not require taxes</a:t>
            </a:r>
            <a:endParaRPr lang="en-US" sz="4400" dirty="0"/>
          </a:p>
          <a:p>
            <a:endParaRPr lang="en-US" dirty="0"/>
          </a:p>
        </p:txBody>
      </p:sp>
    </p:spTree>
    <p:extLst>
      <p:ext uri="{BB962C8B-B14F-4D97-AF65-F5344CB8AC3E}">
        <p14:creationId xmlns:p14="http://schemas.microsoft.com/office/powerpoint/2010/main" val="33630939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629400"/>
          </a:xfrm>
        </p:spPr>
        <p:txBody>
          <a:bodyPr>
            <a:normAutofit fontScale="92500" lnSpcReduction="20000"/>
          </a:bodyPr>
          <a:lstStyle/>
          <a:p>
            <a:pPr lvl="0"/>
            <a:r>
              <a:rPr lang="en-US" b="1" dirty="0"/>
              <a:t>Can you explain the outcome of the Constitutional Convention, including the numerous compromises made over essential questions?</a:t>
            </a:r>
          </a:p>
          <a:p>
            <a:pPr lvl="1"/>
            <a:r>
              <a:rPr lang="en-US" dirty="0"/>
              <a:t>Great Compromise </a:t>
            </a:r>
          </a:p>
          <a:p>
            <a:pPr lvl="1"/>
            <a:r>
              <a:rPr lang="en-US" dirty="0" smtClean="0"/>
              <a:t>Combined </a:t>
            </a:r>
            <a:r>
              <a:rPr lang="en-US" dirty="0"/>
              <a:t>VA Plan (large-states) and NJ Plan (small-states)</a:t>
            </a:r>
            <a:endParaRPr lang="en-US" sz="4400" dirty="0"/>
          </a:p>
          <a:p>
            <a:pPr lvl="2"/>
            <a:r>
              <a:rPr lang="en-US" dirty="0"/>
              <a:t>Created a bicameral legislature with one house based on population (House of Reps) and one with equal representation (Senate)</a:t>
            </a:r>
            <a:endParaRPr lang="en-US" sz="4400" dirty="0"/>
          </a:p>
          <a:p>
            <a:pPr lvl="2"/>
            <a:r>
              <a:rPr lang="en-US" dirty="0"/>
              <a:t>A census would be taken every ten years to determine population</a:t>
            </a:r>
            <a:endParaRPr lang="en-US" sz="4400" dirty="0"/>
          </a:p>
          <a:p>
            <a:pPr lvl="1"/>
            <a:r>
              <a:rPr lang="en-US" dirty="0"/>
              <a:t>3/5 Compromise:</a:t>
            </a:r>
            <a:endParaRPr lang="en-US" sz="5400" dirty="0"/>
          </a:p>
          <a:p>
            <a:pPr lvl="2"/>
            <a:r>
              <a:rPr lang="en-US" dirty="0"/>
              <a:t>For the purpose of representation, 3/5 slaves would count as 1 person in the South</a:t>
            </a:r>
            <a:endParaRPr lang="en-US" sz="4400" dirty="0"/>
          </a:p>
          <a:p>
            <a:pPr lvl="1"/>
            <a:r>
              <a:rPr lang="en-US" dirty="0"/>
              <a:t>BOTH THE GREAT COMPROMISE AND 3/5 COMPROMISE SETTLED THE ISSUE OF </a:t>
            </a:r>
            <a:r>
              <a:rPr lang="en-US" b="1" i="1" u="sng" dirty="0"/>
              <a:t>REPRESENTATION</a:t>
            </a:r>
            <a:endParaRPr lang="en-US" sz="5400" dirty="0"/>
          </a:p>
          <a:p>
            <a:endParaRPr lang="en-US" dirty="0"/>
          </a:p>
        </p:txBody>
      </p:sp>
    </p:spTree>
    <p:extLst>
      <p:ext uri="{BB962C8B-B14F-4D97-AF65-F5344CB8AC3E}">
        <p14:creationId xmlns:p14="http://schemas.microsoft.com/office/powerpoint/2010/main" val="34432742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867400"/>
          </a:xfrm>
        </p:spPr>
        <p:txBody>
          <a:bodyPr>
            <a:normAutofit/>
          </a:bodyPr>
          <a:lstStyle/>
          <a:p>
            <a:pPr lvl="0"/>
            <a:r>
              <a:rPr lang="en-US" b="1" dirty="0"/>
              <a:t>Can you identify the federalists and the anti-federalists and explain the issues that divided them?</a:t>
            </a:r>
          </a:p>
          <a:p>
            <a:pPr lvl="1"/>
            <a:r>
              <a:rPr lang="en-US" dirty="0"/>
              <a:t>Federalists (favored) vs. anti-Federalists</a:t>
            </a:r>
            <a:endParaRPr lang="en-US" sz="5400" dirty="0"/>
          </a:p>
          <a:p>
            <a:pPr lvl="1"/>
            <a:r>
              <a:rPr lang="en-US" dirty="0"/>
              <a:t>Federalist Papers (Hamilton, Madison, and Jay) – written to advocate the ratification of the Constitution</a:t>
            </a:r>
            <a:endParaRPr lang="en-US" sz="5400" dirty="0"/>
          </a:p>
          <a:p>
            <a:pPr lvl="1"/>
            <a:r>
              <a:rPr lang="en-US" dirty="0"/>
              <a:t>Why was it finally ratified?</a:t>
            </a:r>
            <a:endParaRPr lang="en-US" sz="5400" dirty="0"/>
          </a:p>
          <a:p>
            <a:pPr lvl="2"/>
            <a:r>
              <a:rPr lang="en-US" dirty="0"/>
              <a:t>Federalists promised to add a Bill of Rights that protected individual rights and restricted powers of the federal government (no quartering troops – 3</a:t>
            </a:r>
            <a:r>
              <a:rPr lang="en-US" baseline="30000" dirty="0"/>
              <a:t>rd</a:t>
            </a:r>
            <a:r>
              <a:rPr lang="en-US" dirty="0"/>
              <a:t>; no search and seizure without warrant – 4</a:t>
            </a:r>
            <a:r>
              <a:rPr lang="en-US" baseline="30000" dirty="0"/>
              <a:t>th</a:t>
            </a:r>
            <a:r>
              <a:rPr lang="en-US" dirty="0"/>
              <a:t>) </a:t>
            </a:r>
            <a:endParaRPr lang="en-US" sz="4400" dirty="0"/>
          </a:p>
          <a:p>
            <a:endParaRPr lang="en-US" dirty="0"/>
          </a:p>
        </p:txBody>
      </p:sp>
    </p:spTree>
    <p:extLst>
      <p:ext uri="{BB962C8B-B14F-4D97-AF65-F5344CB8AC3E}">
        <p14:creationId xmlns:p14="http://schemas.microsoft.com/office/powerpoint/2010/main" val="10735456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153400" cy="6096000"/>
          </a:xfrm>
        </p:spPr>
        <p:txBody>
          <a:bodyPr>
            <a:normAutofit/>
          </a:bodyPr>
          <a:lstStyle/>
          <a:p>
            <a:pPr lvl="0"/>
            <a:r>
              <a:rPr lang="en-US" b="1" dirty="0"/>
              <a:t>Can you describe the most important issues facing the new government, and explain how the Washington administration addressed those concerns</a:t>
            </a:r>
            <a:r>
              <a:rPr lang="en-US" b="1" dirty="0" smtClean="0"/>
              <a:t>?</a:t>
            </a:r>
          </a:p>
          <a:p>
            <a:pPr marL="0" lvl="0" indent="0">
              <a:buNone/>
            </a:pPr>
            <a:r>
              <a:rPr lang="en-US" b="1" dirty="0" smtClean="0"/>
              <a:t>-</a:t>
            </a:r>
            <a:r>
              <a:rPr lang="en-US" dirty="0" smtClean="0"/>
              <a:t>Establishing money to operate.</a:t>
            </a:r>
          </a:p>
          <a:p>
            <a:pPr marL="0" lvl="0" indent="0">
              <a:buNone/>
            </a:pPr>
            <a:r>
              <a:rPr lang="en-US" b="1" dirty="0" smtClean="0"/>
              <a:t>-</a:t>
            </a:r>
            <a:r>
              <a:rPr lang="en-US" dirty="0" smtClean="0"/>
              <a:t>Foreign affairs and the conflict between Great Britain and France.</a:t>
            </a:r>
          </a:p>
          <a:p>
            <a:pPr marL="0" lvl="0" indent="0">
              <a:buNone/>
            </a:pPr>
            <a:r>
              <a:rPr lang="en-US" b="1" dirty="0" smtClean="0"/>
              <a:t>-</a:t>
            </a:r>
            <a:r>
              <a:rPr lang="en-US" dirty="0" smtClean="0"/>
              <a:t>Dealing with rebellious people within the country for example the Whiskey Rebellion.</a:t>
            </a:r>
            <a:endParaRPr lang="en-US" b="1" dirty="0"/>
          </a:p>
          <a:p>
            <a:endParaRPr lang="en-US" dirty="0"/>
          </a:p>
        </p:txBody>
      </p:sp>
    </p:spTree>
    <p:extLst>
      <p:ext uri="{BB962C8B-B14F-4D97-AF65-F5344CB8AC3E}">
        <p14:creationId xmlns:p14="http://schemas.microsoft.com/office/powerpoint/2010/main" val="10419012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6096000"/>
          </a:xfrm>
        </p:spPr>
        <p:txBody>
          <a:bodyPr>
            <a:normAutofit fontScale="92500" lnSpcReduction="10000"/>
          </a:bodyPr>
          <a:lstStyle/>
          <a:p>
            <a:pPr lvl="0"/>
            <a:r>
              <a:rPr lang="en-US" b="1" dirty="0"/>
              <a:t>Can you explain Hamilton’s basic economic and political goals, and how he attempted to achieve them?</a:t>
            </a:r>
          </a:p>
          <a:p>
            <a:pPr marL="609600" indent="-609600">
              <a:buClr>
                <a:srgbClr val="000066"/>
              </a:buClr>
              <a:buFont typeface="Wingdings" pitchFamily="2" charset="2"/>
              <a:buChar char="Ø"/>
            </a:pPr>
            <a:r>
              <a:rPr lang="en-US" altLang="en-US" dirty="0"/>
              <a:t>Hamilton’s financial plan was designed to boost the economy of the United States.  He wanted to:</a:t>
            </a:r>
          </a:p>
          <a:p>
            <a:pPr marL="609600" indent="-609600">
              <a:buClr>
                <a:srgbClr val="000066"/>
              </a:buClr>
              <a:buFont typeface="Wingdings" pitchFamily="2" charset="2"/>
              <a:buChar char="Ø"/>
            </a:pPr>
            <a:endParaRPr lang="en-US" altLang="en-US" dirty="0"/>
          </a:p>
          <a:p>
            <a:pPr marL="609600" indent="-609600">
              <a:buClr>
                <a:srgbClr val="000066"/>
              </a:buClr>
              <a:buFont typeface="Wingdings" pitchFamily="2" charset="2"/>
              <a:buAutoNum type="arabicPeriod"/>
            </a:pPr>
            <a:r>
              <a:rPr lang="en-US" altLang="en-US" dirty="0"/>
              <a:t>Pay off all war debts.</a:t>
            </a:r>
          </a:p>
          <a:p>
            <a:pPr marL="609600" indent="-609600">
              <a:buClr>
                <a:srgbClr val="000066"/>
              </a:buClr>
              <a:buFont typeface="Wingdings" pitchFamily="2" charset="2"/>
              <a:buAutoNum type="arabicPeriod"/>
            </a:pPr>
            <a:r>
              <a:rPr lang="en-US" altLang="en-US" dirty="0"/>
              <a:t>Raise government revenues.</a:t>
            </a:r>
          </a:p>
          <a:p>
            <a:pPr marL="609600" indent="-609600">
              <a:buClr>
                <a:srgbClr val="000066"/>
              </a:buClr>
              <a:buFont typeface="Wingdings" pitchFamily="2" charset="2"/>
              <a:buAutoNum type="arabicPeriod"/>
            </a:pPr>
            <a:r>
              <a:rPr lang="en-US" altLang="en-US" dirty="0"/>
              <a:t>Create a national bank.</a:t>
            </a:r>
          </a:p>
          <a:p>
            <a:pPr marL="609600" indent="-609600">
              <a:buClr>
                <a:srgbClr val="000066"/>
              </a:buClr>
              <a:buFont typeface="Wingdings" pitchFamily="2" charset="2"/>
              <a:buAutoNum type="arabicPeriod"/>
            </a:pPr>
            <a:endParaRPr lang="en-US" altLang="en-US" dirty="0"/>
          </a:p>
          <a:p>
            <a:pPr marL="609600" indent="-609600">
              <a:buClr>
                <a:srgbClr val="000066"/>
              </a:buClr>
              <a:buFont typeface="Wingdings" pitchFamily="2" charset="2"/>
              <a:buChar char="Ø"/>
            </a:pPr>
            <a:r>
              <a:rPr lang="en-US" altLang="en-US" dirty="0"/>
              <a:t>The problem he has is how to pay for all of this.</a:t>
            </a:r>
          </a:p>
          <a:p>
            <a:endParaRPr lang="en-US" dirty="0"/>
          </a:p>
        </p:txBody>
      </p:sp>
    </p:spTree>
    <p:extLst>
      <p:ext uri="{BB962C8B-B14F-4D97-AF65-F5344CB8AC3E}">
        <p14:creationId xmlns:p14="http://schemas.microsoft.com/office/powerpoint/2010/main" val="373919899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85000" lnSpcReduction="20000"/>
          </a:bodyPr>
          <a:lstStyle/>
          <a:p>
            <a:pPr lvl="0"/>
            <a:r>
              <a:rPr lang="en-US" b="1" dirty="0"/>
              <a:t>Can you explain the philosophical and political disagreements between Hamilton and Jefferson that led to the creation of the first American political parties?</a:t>
            </a:r>
          </a:p>
          <a:p>
            <a:r>
              <a:rPr lang="en-US" dirty="0"/>
              <a:t>The conflict that took shape in the 1790s between the Federalists and the Antifederalists exercised a profound impact on American history. </a:t>
            </a:r>
            <a:endParaRPr lang="en-US" dirty="0" smtClean="0"/>
          </a:p>
          <a:p>
            <a:r>
              <a:rPr lang="en-US" dirty="0" smtClean="0"/>
              <a:t>The </a:t>
            </a:r>
            <a:r>
              <a:rPr lang="en-US" dirty="0"/>
              <a:t>Federalists, led by Alexander Hamilton, who had married into the wealthy Schuyler family, represented the urban mercantile interests of the seaports; the Antifederalists, led by Thomas Jefferson, spoke for the rural and southern interests. </a:t>
            </a:r>
            <a:endParaRPr lang="en-US" dirty="0" smtClean="0"/>
          </a:p>
          <a:p>
            <a:r>
              <a:rPr lang="en-US" dirty="0" smtClean="0"/>
              <a:t>The </a:t>
            </a:r>
            <a:r>
              <a:rPr lang="en-US" dirty="0"/>
              <a:t>debate between the two concerned the power of the central government versus that of the states, with the Federalists favoring the former and the Antifederalists advocating states' rights.</a:t>
            </a:r>
            <a:endParaRPr lang="en-US" dirty="0"/>
          </a:p>
        </p:txBody>
      </p:sp>
    </p:spTree>
    <p:extLst>
      <p:ext uri="{BB962C8B-B14F-4D97-AF65-F5344CB8AC3E}">
        <p14:creationId xmlns:p14="http://schemas.microsoft.com/office/powerpoint/2010/main" val="39482389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153400" cy="6400800"/>
          </a:xfrm>
        </p:spPr>
        <p:txBody>
          <a:bodyPr>
            <a:normAutofit fontScale="85000" lnSpcReduction="10000"/>
          </a:bodyPr>
          <a:lstStyle/>
          <a:p>
            <a:pPr lvl="0"/>
            <a:r>
              <a:rPr lang="en-US" b="1" dirty="0"/>
              <a:t>Can you describe the basic goals of Washington’s and Adams’s foreign policies, and evaluate how successful were they in achieving them</a:t>
            </a:r>
            <a:r>
              <a:rPr lang="en-US" dirty="0" smtClean="0"/>
              <a:t>?</a:t>
            </a:r>
          </a:p>
          <a:p>
            <a:pPr lvl="0"/>
            <a:r>
              <a:rPr lang="en-US" dirty="0" smtClean="0"/>
              <a:t>Washington tried to stay neutral.</a:t>
            </a:r>
            <a:endParaRPr lang="en-US" dirty="0"/>
          </a:p>
          <a:p>
            <a:r>
              <a:rPr lang="en-US" dirty="0"/>
              <a:t>When Adams entered office, he realized that he needed to protect Washington's policy of staying out of the French and British war. Because the French helped secure American independence from Britain, they had greater popularity with America. </a:t>
            </a:r>
            <a:endParaRPr lang="en-US" dirty="0" smtClean="0"/>
          </a:p>
          <a:p>
            <a:r>
              <a:rPr lang="en-US" dirty="0" smtClean="0"/>
              <a:t>After </a:t>
            </a:r>
            <a:r>
              <a:rPr lang="en-US" dirty="0"/>
              <a:t>the Jay Treaty, the French became angry and began seizing American merchant ships that were trading with the British in what became known as the "Quasi-War." Adams sent a commission to negotiate an understanding with France</a:t>
            </a:r>
            <a:r>
              <a:rPr lang="en-US" dirty="0" smtClean="0"/>
              <a:t>.</a:t>
            </a:r>
          </a:p>
          <a:p>
            <a:r>
              <a:rPr lang="en-US" dirty="0" smtClean="0"/>
              <a:t> </a:t>
            </a:r>
            <a:r>
              <a:rPr lang="en-US" dirty="0"/>
              <a:t>However, Adams urged the Congress to augment the navy and army in case of diplomatic failure.</a:t>
            </a:r>
            <a:endParaRPr lang="en-US" dirty="0"/>
          </a:p>
        </p:txBody>
      </p:sp>
    </p:spTree>
    <p:extLst>
      <p:ext uri="{BB962C8B-B14F-4D97-AF65-F5344CB8AC3E}">
        <p14:creationId xmlns:p14="http://schemas.microsoft.com/office/powerpoint/2010/main" val="30536085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153400" cy="5867400"/>
          </a:xfrm>
        </p:spPr>
        <p:txBody>
          <a:bodyPr>
            <a:normAutofit/>
          </a:bodyPr>
          <a:lstStyle/>
          <a:p>
            <a:pPr lvl="0"/>
            <a:r>
              <a:rPr lang="en-US" b="1" dirty="0"/>
              <a:t>Can you explain how the different states of the Union came to adopt regional attitudes about slavery</a:t>
            </a:r>
            <a:r>
              <a:rPr lang="en-US" b="1" dirty="0" smtClean="0"/>
              <a:t>?</a:t>
            </a:r>
          </a:p>
          <a:p>
            <a:pPr lvl="0"/>
            <a:r>
              <a:rPr lang="en-US" dirty="0" smtClean="0"/>
              <a:t>- </a:t>
            </a:r>
            <a:r>
              <a:rPr lang="en-US" dirty="0" smtClean="0"/>
              <a:t>Antislavery </a:t>
            </a:r>
            <a:r>
              <a:rPr lang="en-US" dirty="0"/>
              <a:t>sentiment began to grow in the north </a:t>
            </a:r>
          </a:p>
          <a:p>
            <a:pPr lvl="1"/>
            <a:r>
              <a:rPr lang="en-US" dirty="0"/>
              <a:t>Emergence of sectional attitudes towards slavery</a:t>
            </a:r>
          </a:p>
          <a:p>
            <a:pPr lvl="2"/>
            <a:r>
              <a:rPr lang="en-US" sz="2800" dirty="0"/>
              <a:t>South’s transition from “A necessary evil” to “A positive good</a:t>
            </a:r>
            <a:r>
              <a:rPr lang="en-US" sz="2800" dirty="0" smtClean="0"/>
              <a:t>”</a:t>
            </a:r>
            <a:endParaRPr lang="en-US" sz="2800" dirty="0"/>
          </a:p>
          <a:p>
            <a:endParaRPr lang="en-US" b="1" dirty="0"/>
          </a:p>
        </p:txBody>
      </p:sp>
    </p:spTree>
    <p:extLst>
      <p:ext uri="{BB962C8B-B14F-4D97-AF65-F5344CB8AC3E}">
        <p14:creationId xmlns:p14="http://schemas.microsoft.com/office/powerpoint/2010/main" val="38126352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077200" cy="6248400"/>
          </a:xfrm>
        </p:spPr>
        <p:txBody>
          <a:bodyPr>
            <a:normAutofit/>
          </a:bodyPr>
          <a:lstStyle/>
          <a:p>
            <a:pPr lvl="0"/>
            <a:r>
              <a:rPr lang="en-US" b="1" dirty="0"/>
              <a:t>Can you explain how debates over national identity led to a surge of American art and literature?</a:t>
            </a:r>
          </a:p>
          <a:p>
            <a:pPr lvl="1"/>
            <a:r>
              <a:rPr lang="en-US" dirty="0"/>
              <a:t>Art:</a:t>
            </a:r>
            <a:endParaRPr lang="en-US" sz="2400" dirty="0"/>
          </a:p>
          <a:p>
            <a:pPr lvl="2"/>
            <a:r>
              <a:rPr lang="en-US" dirty="0"/>
              <a:t>Gilbert Stuart – painted portraits of the first 6 presidents</a:t>
            </a:r>
            <a:endParaRPr lang="en-US" sz="2000" dirty="0"/>
          </a:p>
          <a:p>
            <a:pPr lvl="1"/>
            <a:r>
              <a:rPr lang="en-US" dirty="0"/>
              <a:t>Literature:</a:t>
            </a:r>
            <a:endParaRPr lang="en-US" sz="2400" dirty="0"/>
          </a:p>
          <a:p>
            <a:pPr lvl="2"/>
            <a:r>
              <a:rPr lang="en-US" dirty="0"/>
              <a:t>Focused on freedom and defining the government</a:t>
            </a:r>
            <a:endParaRPr lang="en-US" sz="2000" dirty="0"/>
          </a:p>
          <a:p>
            <a:pPr lvl="3"/>
            <a:r>
              <a:rPr lang="en-US" dirty="0"/>
              <a:t>Jefferson’s Virginia Statute for Religious Freedom</a:t>
            </a:r>
            <a:endParaRPr lang="en-US" sz="1800" dirty="0"/>
          </a:p>
          <a:p>
            <a:pPr lvl="1"/>
            <a:r>
              <a:rPr lang="en-US" dirty="0"/>
              <a:t>Architecture:</a:t>
            </a:r>
            <a:endParaRPr lang="en-US" sz="2400" dirty="0"/>
          </a:p>
          <a:p>
            <a:pPr lvl="2"/>
            <a:r>
              <a:rPr lang="en-US" dirty="0"/>
              <a:t>Jefferson and Monticello</a:t>
            </a:r>
            <a:endParaRPr lang="en-US" sz="2000" dirty="0"/>
          </a:p>
          <a:p>
            <a:pPr lvl="2"/>
            <a:r>
              <a:rPr lang="en-US" dirty="0"/>
              <a:t>Pierre Charles L’Enfant and D.C.</a:t>
            </a:r>
            <a:endParaRPr lang="en-US" sz="2000" dirty="0"/>
          </a:p>
          <a:p>
            <a:endParaRPr lang="en-US" dirty="0"/>
          </a:p>
        </p:txBody>
      </p:sp>
    </p:spTree>
    <p:extLst>
      <p:ext uri="{BB962C8B-B14F-4D97-AF65-F5344CB8AC3E}">
        <p14:creationId xmlns:p14="http://schemas.microsoft.com/office/powerpoint/2010/main" val="42854225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91200"/>
          </a:xfrm>
        </p:spPr>
        <p:txBody>
          <a:bodyPr>
            <a:normAutofit/>
          </a:bodyPr>
          <a:lstStyle/>
          <a:p>
            <a:pPr lvl="0"/>
            <a:r>
              <a:rPr lang="en-US" b="1" dirty="0"/>
              <a:t>Can you explain what role Native Americans played in the relationship between the United States and Britain?</a:t>
            </a:r>
          </a:p>
          <a:p>
            <a:pPr lvl="0"/>
            <a:r>
              <a:rPr lang="en-US" dirty="0"/>
              <a:t>Natives ceded a significant amount of land, were allowed to retain some land, which was later encroached upon</a:t>
            </a:r>
          </a:p>
          <a:p>
            <a:r>
              <a:rPr lang="en-US" dirty="0"/>
              <a:t>Britain and Natives’ relationship contributed to tensions with the US – War of </a:t>
            </a:r>
            <a:r>
              <a:rPr lang="en-US" dirty="0" smtClean="0"/>
              <a:t>1812</a:t>
            </a:r>
          </a:p>
          <a:p>
            <a:r>
              <a:rPr lang="en-US" dirty="0" smtClean="0"/>
              <a:t>Tecumseh tried to unify Native Americans against the Americans and sided with the British.</a:t>
            </a:r>
            <a:endParaRPr lang="en-US" dirty="0"/>
          </a:p>
          <a:p>
            <a:endParaRPr lang="en-US" dirty="0"/>
          </a:p>
        </p:txBody>
      </p:sp>
    </p:spTree>
    <p:extLst>
      <p:ext uri="{BB962C8B-B14F-4D97-AF65-F5344CB8AC3E}">
        <p14:creationId xmlns:p14="http://schemas.microsoft.com/office/powerpoint/2010/main" val="2056341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077200" cy="6096000"/>
          </a:xfrm>
        </p:spPr>
        <p:txBody>
          <a:bodyPr>
            <a:normAutofit/>
          </a:bodyPr>
          <a:lstStyle/>
          <a:p>
            <a:pPr lvl="0"/>
            <a:r>
              <a:rPr lang="en-US" b="1" dirty="0"/>
              <a:t>Can you explain the nature and significance of the encomienda system</a:t>
            </a:r>
            <a:r>
              <a:rPr lang="en-US" b="1" dirty="0" smtClean="0"/>
              <a:t>?</a:t>
            </a:r>
          </a:p>
          <a:p>
            <a:pPr marL="0" lvl="0" indent="0">
              <a:buNone/>
            </a:pPr>
            <a:endParaRPr lang="en-US" b="1" dirty="0"/>
          </a:p>
          <a:p>
            <a:pPr lvl="0"/>
            <a:r>
              <a:rPr lang="en-US" dirty="0" smtClean="0"/>
              <a:t>Encomienda System </a:t>
            </a:r>
            <a:endParaRPr lang="en-US" sz="2800" dirty="0" smtClean="0"/>
          </a:p>
          <a:p>
            <a:pPr lvl="1"/>
            <a:r>
              <a:rPr lang="en-US" dirty="0" smtClean="0"/>
              <a:t>Native American labor was </a:t>
            </a:r>
            <a:r>
              <a:rPr lang="en-US" b="1" dirty="0" smtClean="0"/>
              <a:t>marshaled</a:t>
            </a:r>
            <a:r>
              <a:rPr lang="en-US" dirty="0" smtClean="0"/>
              <a:t> (arranged, assembled) on plantations</a:t>
            </a:r>
            <a:endParaRPr lang="en-US" sz="2400" dirty="0" smtClean="0"/>
          </a:p>
          <a:p>
            <a:pPr lvl="1"/>
            <a:r>
              <a:rPr lang="en-US" dirty="0" smtClean="0"/>
              <a:t>The goal was to use labor for agriculture and gain precious metal </a:t>
            </a:r>
            <a:endParaRPr lang="en-US" sz="2400" dirty="0" smtClean="0"/>
          </a:p>
          <a:p>
            <a:pPr lvl="1"/>
            <a:r>
              <a:rPr lang="en-US" dirty="0" smtClean="0"/>
              <a:t>Eventually, the encomienda system was replaced by African Slave Labor</a:t>
            </a:r>
            <a:endParaRPr lang="en-US" sz="2400" dirty="0" smtClean="0"/>
          </a:p>
          <a:p>
            <a:pPr lvl="2"/>
            <a:r>
              <a:rPr lang="en-US" dirty="0" smtClean="0"/>
              <a:t>New Laws of 1542 outlawed the encomienda system</a:t>
            </a:r>
            <a:endParaRPr lang="en-US" dirty="0"/>
          </a:p>
        </p:txBody>
      </p:sp>
    </p:spTree>
    <p:extLst>
      <p:ext uri="{BB962C8B-B14F-4D97-AF65-F5344CB8AC3E}">
        <p14:creationId xmlns:p14="http://schemas.microsoft.com/office/powerpoint/2010/main" val="212994449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525963"/>
          </a:xfrm>
        </p:spPr>
        <p:txBody>
          <a:bodyPr>
            <a:normAutofit fontScale="92500" lnSpcReduction="20000"/>
          </a:bodyPr>
          <a:lstStyle/>
          <a:p>
            <a:pPr lvl="0"/>
            <a:r>
              <a:rPr lang="en-US" b="1" dirty="0"/>
              <a:t>Can you describe the need for and the provisions of the Northwest Ordinance?</a:t>
            </a:r>
          </a:p>
          <a:p>
            <a:pPr lvl="0"/>
            <a:r>
              <a:rPr lang="en-US" dirty="0"/>
              <a:t>Created a process to admit new states (once a population of 60,000 was reached)</a:t>
            </a:r>
          </a:p>
          <a:p>
            <a:pPr lvl="0"/>
            <a:r>
              <a:rPr lang="en-US" dirty="0"/>
              <a:t>Guaranteed freedom of religion and trial by jury (this was before the Bill of Rights)</a:t>
            </a:r>
          </a:p>
          <a:p>
            <a:pPr lvl="0"/>
            <a:r>
              <a:rPr lang="en-US" dirty="0"/>
              <a:t>A portion of land sales went to fund education (16</a:t>
            </a:r>
            <a:r>
              <a:rPr lang="en-US" baseline="30000" dirty="0"/>
              <a:t>th</a:t>
            </a:r>
            <a:r>
              <a:rPr lang="en-US" dirty="0"/>
              <a:t> square mile) </a:t>
            </a:r>
          </a:p>
          <a:p>
            <a:pPr lvl="0"/>
            <a:r>
              <a:rPr lang="en-US" dirty="0"/>
              <a:t>Slavery was abolished in the territory</a:t>
            </a:r>
          </a:p>
          <a:p>
            <a:pPr lvl="0"/>
            <a:r>
              <a:rPr lang="en-US" dirty="0"/>
              <a:t>Protection of private property</a:t>
            </a:r>
          </a:p>
          <a:p>
            <a:endParaRPr lang="en-US" dirty="0"/>
          </a:p>
        </p:txBody>
      </p:sp>
    </p:spTree>
    <p:extLst>
      <p:ext uri="{BB962C8B-B14F-4D97-AF65-F5344CB8AC3E}">
        <p14:creationId xmlns:p14="http://schemas.microsoft.com/office/powerpoint/2010/main" val="24546338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8229600" cy="4525963"/>
          </a:xfrm>
        </p:spPr>
        <p:txBody>
          <a:bodyPr/>
          <a:lstStyle/>
          <a:p>
            <a:pPr lvl="0"/>
            <a:r>
              <a:rPr lang="en-US" b="1" dirty="0"/>
              <a:t>Can you describe the relationship between the American federal government and the Native Americans</a:t>
            </a:r>
            <a:r>
              <a:rPr lang="en-US" b="1" dirty="0" smtClean="0"/>
              <a:t>?</a:t>
            </a:r>
          </a:p>
          <a:p>
            <a:pPr marL="0" lvl="0" indent="0">
              <a:buNone/>
            </a:pPr>
            <a:endParaRPr lang="en-US" b="1" dirty="0"/>
          </a:p>
          <a:p>
            <a:pPr lvl="0"/>
            <a:r>
              <a:rPr lang="en-US" dirty="0"/>
              <a:t>In the Constitution, there was NO mention of treatment/relation with Natives; did not have representation in government</a:t>
            </a:r>
          </a:p>
          <a:p>
            <a:pPr lvl="0"/>
            <a:r>
              <a:rPr lang="en-US" dirty="0"/>
              <a:t>This led to issues over land</a:t>
            </a:r>
          </a:p>
          <a:p>
            <a:endParaRPr lang="en-US" dirty="0"/>
          </a:p>
        </p:txBody>
      </p:sp>
    </p:spTree>
    <p:extLst>
      <p:ext uri="{BB962C8B-B14F-4D97-AF65-F5344CB8AC3E}">
        <p14:creationId xmlns:p14="http://schemas.microsoft.com/office/powerpoint/2010/main" val="94084508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248400"/>
          </a:xfrm>
        </p:spPr>
        <p:txBody>
          <a:bodyPr>
            <a:normAutofit fontScale="92500" lnSpcReduction="20000"/>
          </a:bodyPr>
          <a:lstStyle/>
          <a:p>
            <a:pPr lvl="0"/>
            <a:r>
              <a:rPr lang="en-US" b="1" dirty="0"/>
              <a:t>Can you describe the impact of European conflicts and the French Revolution on United States’ foreign policy?</a:t>
            </a:r>
          </a:p>
          <a:p>
            <a:r>
              <a:rPr lang="en-US" dirty="0"/>
              <a:t>In 1789, the French Revolution sent shock waves across the Atlantic. Many Americans, mindful of French aid during their own struggle for independence, supported returning the favor. </a:t>
            </a:r>
            <a:endParaRPr lang="en-US" dirty="0" smtClean="0"/>
          </a:p>
          <a:p>
            <a:r>
              <a:rPr lang="en-US" dirty="0" smtClean="0"/>
              <a:t>At </a:t>
            </a:r>
            <a:r>
              <a:rPr lang="en-US" dirty="0"/>
              <a:t>the same time, the British were once again inciting Native Americans to attack settlers in the West, hoping to destabilize the fledgling Republic</a:t>
            </a:r>
            <a:r>
              <a:rPr lang="en-US" dirty="0" smtClean="0"/>
              <a:t>.</a:t>
            </a:r>
          </a:p>
          <a:p>
            <a:pPr marL="0" lvl="0" indent="0">
              <a:buNone/>
            </a:pPr>
            <a:r>
              <a:rPr lang="en-US" dirty="0" smtClean="0"/>
              <a:t> </a:t>
            </a:r>
            <a:r>
              <a:rPr lang="en-US" dirty="0"/>
              <a:t>Jays’ Treaty (1795): </a:t>
            </a:r>
          </a:p>
          <a:p>
            <a:pPr lvl="0"/>
            <a:r>
              <a:rPr lang="en-US" dirty="0"/>
              <a:t>Treaty with Britain</a:t>
            </a:r>
          </a:p>
          <a:p>
            <a:pPr lvl="0"/>
            <a:r>
              <a:rPr lang="en-US" dirty="0"/>
              <a:t>US received compensation for damaged ships (upset the South)</a:t>
            </a:r>
          </a:p>
          <a:p>
            <a:pPr lvl="0"/>
            <a:r>
              <a:rPr lang="en-US" dirty="0"/>
              <a:t>Britain promised to leave posts (forts)</a:t>
            </a:r>
            <a:endParaRPr lang="en-US" dirty="0"/>
          </a:p>
        </p:txBody>
      </p:sp>
    </p:spTree>
    <p:extLst>
      <p:ext uri="{BB962C8B-B14F-4D97-AF65-F5344CB8AC3E}">
        <p14:creationId xmlns:p14="http://schemas.microsoft.com/office/powerpoint/2010/main" val="409142297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8153400" cy="6172200"/>
          </a:xfrm>
        </p:spPr>
        <p:txBody>
          <a:bodyPr>
            <a:normAutofit fontScale="92500"/>
          </a:bodyPr>
          <a:lstStyle/>
          <a:p>
            <a:pPr lvl="0"/>
            <a:r>
              <a:rPr lang="en-US" b="1" dirty="0"/>
              <a:t>Can you describe the contents and impact of George Washington’s Farewell Address?</a:t>
            </a:r>
          </a:p>
          <a:p>
            <a:r>
              <a:rPr lang="en-US" dirty="0"/>
              <a:t> </a:t>
            </a:r>
            <a:r>
              <a:rPr lang="en-US" dirty="0"/>
              <a:t>Washington begins his warnings to the American people by trying to convince them that their independence, peace at home and abroad, safety, prosperity, and liberty are all dependent upon the unity between the states. </a:t>
            </a:r>
            <a:endParaRPr lang="en-US" dirty="0" smtClean="0"/>
          </a:p>
          <a:p>
            <a:r>
              <a:rPr lang="en-US" dirty="0"/>
              <a:t>Washington goes on to state his support for the new constitutional </a:t>
            </a:r>
            <a:r>
              <a:rPr lang="en-US" dirty="0" smtClean="0"/>
              <a:t>government.</a:t>
            </a:r>
          </a:p>
          <a:p>
            <a:r>
              <a:rPr lang="en-US" dirty="0"/>
              <a:t>Washington continues to advance his idea of the dangers of sectionalism and expands his warning to include the dangers of political parties</a:t>
            </a:r>
            <a:endParaRPr lang="en-US" dirty="0"/>
          </a:p>
          <a:p>
            <a:endParaRPr lang="en-US" dirty="0"/>
          </a:p>
        </p:txBody>
      </p:sp>
    </p:spTree>
    <p:extLst>
      <p:ext uri="{BB962C8B-B14F-4D97-AF65-F5344CB8AC3E}">
        <p14:creationId xmlns:p14="http://schemas.microsoft.com/office/powerpoint/2010/main" val="179787598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34238" y="2967335"/>
            <a:ext cx="4275529" cy="1569660"/>
          </a:xfrm>
          <a:prstGeom prst="rect">
            <a:avLst/>
          </a:prstGeom>
          <a:noFill/>
        </p:spPr>
        <p:txBody>
          <a:bodyPr wrap="none" lIns="91440" tIns="45720" rIns="91440" bIns="45720">
            <a:spAutoFit/>
          </a:bodyPr>
          <a:lstStyle/>
          <a:p>
            <a:pPr algn="ctr"/>
            <a:r>
              <a:rPr lang="en-US" sz="9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The End</a:t>
            </a:r>
            <a:endParaRPr lang="en-US" sz="9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1261159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382000" cy="6096000"/>
          </a:xfrm>
        </p:spPr>
        <p:txBody>
          <a:bodyPr>
            <a:normAutofit/>
          </a:bodyPr>
          <a:lstStyle/>
          <a:p>
            <a:pPr lvl="0"/>
            <a:r>
              <a:rPr lang="en-US" b="1" dirty="0"/>
              <a:t>Can you explain the various motivations for European exploration including wealth, glory, and religion</a:t>
            </a:r>
            <a:r>
              <a:rPr lang="en-US" b="1" dirty="0" smtClean="0"/>
              <a:t>?</a:t>
            </a:r>
          </a:p>
          <a:p>
            <a:pPr lvl="0"/>
            <a:endParaRPr lang="en-US" b="1" dirty="0"/>
          </a:p>
          <a:p>
            <a:pPr lvl="1"/>
            <a:r>
              <a:rPr lang="en-US" dirty="0" smtClean="0"/>
              <a:t>Countries sought new sources of wealth – gold and silver</a:t>
            </a:r>
            <a:endParaRPr lang="en-US" sz="2400" dirty="0" smtClean="0"/>
          </a:p>
          <a:p>
            <a:pPr lvl="1"/>
            <a:r>
              <a:rPr lang="en-US" dirty="0" smtClean="0"/>
              <a:t>Economic and military competition – glory (defeat of the Spanish Armada by the English)</a:t>
            </a:r>
            <a:endParaRPr lang="en-US" sz="2400" dirty="0" smtClean="0"/>
          </a:p>
          <a:p>
            <a:pPr lvl="1"/>
            <a:r>
              <a:rPr lang="en-US" dirty="0" smtClean="0"/>
              <a:t>Spread Christianity – Spain</a:t>
            </a:r>
            <a:endParaRPr lang="en-US" sz="2400" dirty="0" smtClean="0"/>
          </a:p>
          <a:p>
            <a:endParaRPr lang="en-US" dirty="0"/>
          </a:p>
        </p:txBody>
      </p:sp>
    </p:spTree>
    <p:extLst>
      <p:ext uri="{BB962C8B-B14F-4D97-AF65-F5344CB8AC3E}">
        <p14:creationId xmlns:p14="http://schemas.microsoft.com/office/powerpoint/2010/main" val="2136900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normAutofit/>
          </a:bodyPr>
          <a:lstStyle/>
          <a:p>
            <a:pPr lvl="0"/>
            <a:r>
              <a:rPr lang="en-US" b="1" dirty="0"/>
              <a:t>Can you describe the social and economic impact of new crops from the Americans on Europe?</a:t>
            </a:r>
          </a:p>
          <a:p>
            <a:pPr lvl="2"/>
            <a:r>
              <a:rPr lang="en-US" dirty="0" smtClean="0"/>
              <a:t>The exchange of plants, animals, culture, humans, diseases, etc. between the Americas, Europe, and Africa</a:t>
            </a:r>
            <a:endParaRPr lang="en-US" sz="2000" dirty="0" smtClean="0"/>
          </a:p>
          <a:p>
            <a:pPr lvl="1"/>
            <a:r>
              <a:rPr lang="en-US" dirty="0" smtClean="0"/>
              <a:t>Examples of goods:</a:t>
            </a:r>
            <a:endParaRPr lang="en-US" sz="2400" dirty="0" smtClean="0"/>
          </a:p>
          <a:p>
            <a:pPr lvl="2"/>
            <a:r>
              <a:rPr lang="en-US" dirty="0" smtClean="0"/>
              <a:t>Americas to Europe and Africa: potatoes, maize (corn), tomatoes</a:t>
            </a:r>
            <a:endParaRPr lang="en-US" sz="2000" dirty="0" smtClean="0"/>
          </a:p>
          <a:p>
            <a:pPr lvl="2"/>
            <a:r>
              <a:rPr lang="en-US" dirty="0" smtClean="0"/>
              <a:t>Europe to the Americas: wheat, rice, horses, chickens, oxen</a:t>
            </a:r>
          </a:p>
          <a:p>
            <a:pPr marL="914400" lvl="2" indent="0">
              <a:buNone/>
            </a:pPr>
            <a:endParaRPr lang="en-US" sz="2000" dirty="0" smtClean="0"/>
          </a:p>
          <a:p>
            <a:endParaRPr lang="en-US" dirty="0"/>
          </a:p>
        </p:txBody>
      </p:sp>
    </p:spTree>
    <p:extLst>
      <p:ext uri="{BB962C8B-B14F-4D97-AF65-F5344CB8AC3E}">
        <p14:creationId xmlns:p14="http://schemas.microsoft.com/office/powerpoint/2010/main" val="3938337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600</TotalTime>
  <Words>5111</Words>
  <Application>Microsoft Office PowerPoint</Application>
  <PresentationFormat>On-screen Show (4:3)</PresentationFormat>
  <Paragraphs>425</Paragraphs>
  <Slides>74</Slides>
  <Notes>1</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vt:lpstr>
      <vt:lpstr>Cont…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Drugan</dc:creator>
  <cp:lastModifiedBy>Kim Drugan</cp:lastModifiedBy>
  <cp:revision>29</cp:revision>
  <dcterms:created xsi:type="dcterms:W3CDTF">2016-05-01T22:43:31Z</dcterms:created>
  <dcterms:modified xsi:type="dcterms:W3CDTF">2016-05-02T19:15:35Z</dcterms:modified>
</cp:coreProperties>
</file>