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794" r:id="rId1"/>
  </p:sldMasterIdLst>
  <p:notesMasterIdLst>
    <p:notesMasterId r:id="rId81"/>
  </p:notesMasterIdLst>
  <p:handoutMasterIdLst>
    <p:handoutMasterId r:id="rId82"/>
  </p:handoutMasterIdLst>
  <p:sldIdLst>
    <p:sldId id="257" r:id="rId2"/>
    <p:sldId id="437" r:id="rId3"/>
    <p:sldId id="472" r:id="rId4"/>
    <p:sldId id="473" r:id="rId5"/>
    <p:sldId id="376" r:id="rId6"/>
    <p:sldId id="474" r:id="rId7"/>
    <p:sldId id="401" r:id="rId8"/>
    <p:sldId id="475" r:id="rId9"/>
    <p:sldId id="514" r:id="rId10"/>
    <p:sldId id="261" r:id="rId11"/>
    <p:sldId id="476" r:id="rId12"/>
    <p:sldId id="512" r:id="rId13"/>
    <p:sldId id="477" r:id="rId14"/>
    <p:sldId id="322" r:id="rId15"/>
    <p:sldId id="411" r:id="rId16"/>
    <p:sldId id="478" r:id="rId17"/>
    <p:sldId id="323" r:id="rId18"/>
    <p:sldId id="324" r:id="rId19"/>
    <p:sldId id="369" r:id="rId20"/>
    <p:sldId id="346" r:id="rId21"/>
    <p:sldId id="325" r:id="rId22"/>
    <p:sldId id="479" r:id="rId23"/>
    <p:sldId id="480" r:id="rId24"/>
    <p:sldId id="481" r:id="rId25"/>
    <p:sldId id="482" r:id="rId26"/>
    <p:sldId id="483" r:id="rId27"/>
    <p:sldId id="484" r:id="rId28"/>
    <p:sldId id="485" r:id="rId29"/>
    <p:sldId id="486" r:id="rId30"/>
    <p:sldId id="390" r:id="rId31"/>
    <p:sldId id="487" r:id="rId32"/>
    <p:sldId id="488" r:id="rId33"/>
    <p:sldId id="491" r:id="rId34"/>
    <p:sldId id="490" r:id="rId35"/>
    <p:sldId id="492" r:id="rId36"/>
    <p:sldId id="493" r:id="rId37"/>
    <p:sldId id="494" r:id="rId38"/>
    <p:sldId id="449" r:id="rId39"/>
    <p:sldId id="377" r:id="rId40"/>
    <p:sldId id="495" r:id="rId41"/>
    <p:sldId id="496" r:id="rId42"/>
    <p:sldId id="370" r:id="rId43"/>
    <p:sldId id="507" r:id="rId44"/>
    <p:sldId id="497" r:id="rId45"/>
    <p:sldId id="445" r:id="rId46"/>
    <p:sldId id="498" r:id="rId47"/>
    <p:sldId id="364" r:id="rId48"/>
    <p:sldId id="287" r:id="rId49"/>
    <p:sldId id="382" r:id="rId50"/>
    <p:sldId id="383" r:id="rId51"/>
    <p:sldId id="499" r:id="rId52"/>
    <p:sldId id="379" r:id="rId53"/>
    <p:sldId id="515" r:id="rId54"/>
    <p:sldId id="517" r:id="rId55"/>
    <p:sldId id="299" r:id="rId56"/>
    <p:sldId id="384" r:id="rId57"/>
    <p:sldId id="409" r:id="rId58"/>
    <p:sldId id="513" r:id="rId59"/>
    <p:sldId id="372" r:id="rId60"/>
    <p:sldId id="500" r:id="rId61"/>
    <p:sldId id="501" r:id="rId62"/>
    <p:sldId id="373" r:id="rId63"/>
    <p:sldId id="454" r:id="rId64"/>
    <p:sldId id="455" r:id="rId65"/>
    <p:sldId id="466" r:id="rId66"/>
    <p:sldId id="467" r:id="rId67"/>
    <p:sldId id="468" r:id="rId68"/>
    <p:sldId id="469" r:id="rId69"/>
    <p:sldId id="511" r:id="rId70"/>
    <p:sldId id="444" r:id="rId71"/>
    <p:sldId id="470" r:id="rId72"/>
    <p:sldId id="502" r:id="rId73"/>
    <p:sldId id="508" r:id="rId74"/>
    <p:sldId id="503" r:id="rId75"/>
    <p:sldId id="452" r:id="rId76"/>
    <p:sldId id="504" r:id="rId77"/>
    <p:sldId id="505" r:id="rId78"/>
    <p:sldId id="448" r:id="rId79"/>
    <p:sldId id="506" r:id="rId8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000078"/>
    <a:srgbClr val="F8F8F8"/>
    <a:srgbClr val="202062"/>
    <a:srgbClr val="EAEAEA"/>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788" autoAdjust="0"/>
    <p:restoredTop sz="83240" autoAdjust="0"/>
  </p:normalViewPr>
  <p:slideViewPr>
    <p:cSldViewPr>
      <p:cViewPr>
        <p:scale>
          <a:sx n="90" d="100"/>
          <a:sy n="90" d="100"/>
        </p:scale>
        <p:origin x="-8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75FF1E-ACEE-472D-8D32-225E5AED0FE0}" type="doc">
      <dgm:prSet loTypeId="urn:microsoft.com/office/officeart/2008/layout/RadialCluster" loCatId="cycle" qsTypeId="urn:microsoft.com/office/officeart/2005/8/quickstyle/3d4" qsCatId="3D" csTypeId="urn:microsoft.com/office/officeart/2005/8/colors/accent1_1" csCatId="accent1" phldr="1"/>
      <dgm:spPr/>
      <dgm:t>
        <a:bodyPr/>
        <a:lstStyle/>
        <a:p>
          <a:endParaRPr lang="en-US"/>
        </a:p>
      </dgm:t>
    </dgm:pt>
    <dgm:pt modelId="{B855D060-995F-4079-A72A-B336A2BCF597}">
      <dgm:prSet phldrT="[Text]" custT="1"/>
      <dgm:spPr/>
      <dgm:t>
        <a:bodyPr/>
        <a:lstStyle/>
        <a:p>
          <a:r>
            <a:rPr lang="en-US" sz="3200" b="1" dirty="0" smtClean="0">
              <a:solidFill>
                <a:srgbClr val="000066"/>
              </a:solidFill>
              <a:latin typeface="Times New Roman" pitchFamily="18" charset="0"/>
              <a:cs typeface="Times New Roman" pitchFamily="18" charset="0"/>
            </a:rPr>
            <a:t>Dept. of Education</a:t>
          </a:r>
          <a:endParaRPr lang="en-US" sz="3200" b="1" dirty="0">
            <a:solidFill>
              <a:srgbClr val="000066"/>
            </a:solidFill>
            <a:latin typeface="Times New Roman" pitchFamily="18" charset="0"/>
            <a:cs typeface="Times New Roman" pitchFamily="18" charset="0"/>
          </a:endParaRPr>
        </a:p>
      </dgm:t>
    </dgm:pt>
    <dgm:pt modelId="{1D465BF2-70DC-4BF0-950D-126F96B3373B}" type="parTrans" cxnId="{6AB392A1-6AA7-4102-BDB6-63EB34D6077B}">
      <dgm:prSet/>
      <dgm:spPr/>
      <dgm:t>
        <a:bodyPr/>
        <a:lstStyle/>
        <a:p>
          <a:endParaRPr lang="en-US" b="1">
            <a:latin typeface="Times New Roman" pitchFamily="18" charset="0"/>
            <a:cs typeface="Times New Roman" pitchFamily="18" charset="0"/>
          </a:endParaRPr>
        </a:p>
      </dgm:t>
    </dgm:pt>
    <dgm:pt modelId="{247BC53E-FA77-4CB3-825D-B7CD4E840BC3}" type="sibTrans" cxnId="{6AB392A1-6AA7-4102-BDB6-63EB34D6077B}">
      <dgm:prSet/>
      <dgm:spPr/>
      <dgm:t>
        <a:bodyPr/>
        <a:lstStyle/>
        <a:p>
          <a:endParaRPr lang="en-US" b="1">
            <a:latin typeface="Times New Roman" pitchFamily="18" charset="0"/>
            <a:cs typeface="Times New Roman" pitchFamily="18" charset="0"/>
          </a:endParaRPr>
        </a:p>
      </dgm:t>
    </dgm:pt>
    <dgm:pt modelId="{BFE229B2-BC92-4CC4-B8F4-4C0C2082440F}">
      <dgm:prSet phldrT="[Text]" custT="1"/>
      <dgm:spPr/>
      <dgm:t>
        <a:bodyPr/>
        <a:lstStyle/>
        <a:p>
          <a:r>
            <a:rPr lang="en-US" sz="3200" b="1" dirty="0" smtClean="0">
              <a:solidFill>
                <a:srgbClr val="000066"/>
              </a:solidFill>
              <a:latin typeface="Times New Roman" pitchFamily="18" charset="0"/>
              <a:cs typeface="Times New Roman" pitchFamily="18" charset="0"/>
            </a:rPr>
            <a:t>FAFSA on the Web</a:t>
          </a:r>
          <a:endParaRPr lang="en-US" sz="3200" b="1" dirty="0">
            <a:solidFill>
              <a:srgbClr val="000066"/>
            </a:solidFill>
            <a:latin typeface="Times New Roman" pitchFamily="18" charset="0"/>
            <a:cs typeface="Times New Roman" pitchFamily="18" charset="0"/>
          </a:endParaRPr>
        </a:p>
      </dgm:t>
    </dgm:pt>
    <dgm:pt modelId="{41E34724-22E9-4867-9AB4-3CF9742CDE9E}" type="parTrans" cxnId="{0EEFAC1E-51AA-42D9-9928-8A04F7744631}">
      <dgm:prSet/>
      <dgm:spPr/>
      <dgm:t>
        <a:bodyPr/>
        <a:lstStyle/>
        <a:p>
          <a:endParaRPr lang="en-US" b="1">
            <a:latin typeface="Times New Roman" pitchFamily="18" charset="0"/>
            <a:cs typeface="Times New Roman" pitchFamily="18" charset="0"/>
          </a:endParaRPr>
        </a:p>
      </dgm:t>
    </dgm:pt>
    <dgm:pt modelId="{7CCCC473-4367-42A5-8D0A-D57FD42D9DD2}" type="sibTrans" cxnId="{0EEFAC1E-51AA-42D9-9928-8A04F7744631}">
      <dgm:prSet/>
      <dgm:spPr/>
      <dgm:t>
        <a:bodyPr/>
        <a:lstStyle/>
        <a:p>
          <a:endParaRPr lang="en-US" b="1">
            <a:latin typeface="Times New Roman" pitchFamily="18" charset="0"/>
            <a:cs typeface="Times New Roman" pitchFamily="18" charset="0"/>
          </a:endParaRPr>
        </a:p>
      </dgm:t>
    </dgm:pt>
    <dgm:pt modelId="{6F2D59F0-2444-43BE-BCC7-C1D028E57673}">
      <dgm:prSet phldrT="[Text]" custT="1"/>
      <dgm:spPr/>
      <dgm:t>
        <a:bodyPr/>
        <a:lstStyle/>
        <a:p>
          <a:r>
            <a:rPr lang="en-US" sz="2600" b="1" dirty="0" smtClean="0">
              <a:solidFill>
                <a:srgbClr val="000066"/>
              </a:solidFill>
              <a:latin typeface="Times New Roman" pitchFamily="18" charset="0"/>
              <a:cs typeface="Times New Roman" pitchFamily="18" charset="0"/>
            </a:rPr>
            <a:t>College receives electronic copy of FAFSA</a:t>
          </a:r>
          <a:endParaRPr lang="en-US" sz="2600" b="1" dirty="0">
            <a:solidFill>
              <a:srgbClr val="000066"/>
            </a:solidFill>
            <a:latin typeface="Times New Roman" pitchFamily="18" charset="0"/>
            <a:cs typeface="Times New Roman" pitchFamily="18" charset="0"/>
          </a:endParaRPr>
        </a:p>
      </dgm:t>
    </dgm:pt>
    <dgm:pt modelId="{BF9A61CA-77AF-43DF-8D1B-33575DD034EE}" type="parTrans" cxnId="{40AE4AAE-6615-402C-8DA1-6D6A828816CD}">
      <dgm:prSet/>
      <dgm:spPr/>
      <dgm:t>
        <a:bodyPr/>
        <a:lstStyle/>
        <a:p>
          <a:endParaRPr lang="en-US" b="1">
            <a:latin typeface="Times New Roman" pitchFamily="18" charset="0"/>
            <a:cs typeface="Times New Roman" pitchFamily="18" charset="0"/>
          </a:endParaRPr>
        </a:p>
      </dgm:t>
    </dgm:pt>
    <dgm:pt modelId="{C8A0D019-53FB-456D-8866-42E3EE9BF6AC}" type="sibTrans" cxnId="{40AE4AAE-6615-402C-8DA1-6D6A828816CD}">
      <dgm:prSet/>
      <dgm:spPr/>
      <dgm:t>
        <a:bodyPr/>
        <a:lstStyle/>
        <a:p>
          <a:endParaRPr lang="en-US" b="1">
            <a:latin typeface="Times New Roman" pitchFamily="18" charset="0"/>
            <a:cs typeface="Times New Roman" pitchFamily="18" charset="0"/>
          </a:endParaRPr>
        </a:p>
      </dgm:t>
    </dgm:pt>
    <dgm:pt modelId="{F4C032DC-F9C9-4D96-8521-8373B4A7EAB5}">
      <dgm:prSet phldrT="[Text]" custT="1"/>
      <dgm:spPr/>
      <dgm:t>
        <a:bodyPr/>
        <a:lstStyle/>
        <a:p>
          <a:pPr algn="ctr"/>
          <a:r>
            <a:rPr lang="en-US" sz="2600" b="1" dirty="0" smtClean="0">
              <a:solidFill>
                <a:srgbClr val="000066"/>
              </a:solidFill>
              <a:latin typeface="Times New Roman" pitchFamily="18" charset="0"/>
              <a:cs typeface="Times New Roman" pitchFamily="18" charset="0"/>
            </a:rPr>
            <a:t>Student receives eSAR</a:t>
          </a:r>
          <a:endParaRPr lang="en-US" sz="2600" b="1" dirty="0">
            <a:solidFill>
              <a:srgbClr val="000066"/>
            </a:solidFill>
            <a:latin typeface="Times New Roman" pitchFamily="18" charset="0"/>
            <a:cs typeface="Times New Roman" pitchFamily="18" charset="0"/>
          </a:endParaRPr>
        </a:p>
      </dgm:t>
    </dgm:pt>
    <dgm:pt modelId="{64EBA31E-7763-4831-83CE-F9A543B43E58}" type="parTrans" cxnId="{33138119-AFFF-476D-86C2-E38FB6EE507E}">
      <dgm:prSet/>
      <dgm:spPr/>
      <dgm:t>
        <a:bodyPr/>
        <a:lstStyle/>
        <a:p>
          <a:endParaRPr lang="en-US" b="1">
            <a:latin typeface="Times New Roman" pitchFamily="18" charset="0"/>
            <a:cs typeface="Times New Roman" pitchFamily="18" charset="0"/>
          </a:endParaRPr>
        </a:p>
      </dgm:t>
    </dgm:pt>
    <dgm:pt modelId="{7A281F87-A681-47EC-8B53-39E3438F2E73}" type="sibTrans" cxnId="{33138119-AFFF-476D-86C2-E38FB6EE507E}">
      <dgm:prSet/>
      <dgm:spPr/>
      <dgm:t>
        <a:bodyPr/>
        <a:lstStyle/>
        <a:p>
          <a:endParaRPr lang="en-US" b="1">
            <a:latin typeface="Times New Roman" pitchFamily="18" charset="0"/>
            <a:cs typeface="Times New Roman" pitchFamily="18" charset="0"/>
          </a:endParaRPr>
        </a:p>
      </dgm:t>
    </dgm:pt>
    <dgm:pt modelId="{9EC9FB79-BD06-4004-B1A8-0C9CD5A0D949}" type="pres">
      <dgm:prSet presAssocID="{E175FF1E-ACEE-472D-8D32-225E5AED0FE0}" presName="Name0" presStyleCnt="0">
        <dgm:presLayoutVars>
          <dgm:chMax val="1"/>
          <dgm:chPref val="1"/>
          <dgm:dir/>
          <dgm:animOne val="branch"/>
          <dgm:animLvl val="lvl"/>
        </dgm:presLayoutVars>
      </dgm:prSet>
      <dgm:spPr/>
      <dgm:t>
        <a:bodyPr/>
        <a:lstStyle/>
        <a:p>
          <a:endParaRPr lang="en-US"/>
        </a:p>
      </dgm:t>
    </dgm:pt>
    <dgm:pt modelId="{C16D87C1-95B8-40CE-82E8-3C9A109BF659}" type="pres">
      <dgm:prSet presAssocID="{B855D060-995F-4079-A72A-B336A2BCF597}" presName="singleCycle" presStyleCnt="0"/>
      <dgm:spPr/>
      <dgm:t>
        <a:bodyPr/>
        <a:lstStyle/>
        <a:p>
          <a:endParaRPr lang="en-US"/>
        </a:p>
      </dgm:t>
    </dgm:pt>
    <dgm:pt modelId="{DE3F2580-93F1-47BD-8C6C-F494CEB99022}" type="pres">
      <dgm:prSet presAssocID="{B855D060-995F-4079-A72A-B336A2BCF597}" presName="singleCenter" presStyleLbl="node1" presStyleIdx="0" presStyleCnt="4" custAng="0" custScaleX="288541" custScaleY="53253" custLinFactNeighborX="0" custLinFactNeighborY="-17456">
        <dgm:presLayoutVars>
          <dgm:chMax val="7"/>
          <dgm:chPref val="7"/>
        </dgm:presLayoutVars>
      </dgm:prSet>
      <dgm:spPr/>
      <dgm:t>
        <a:bodyPr/>
        <a:lstStyle/>
        <a:p>
          <a:endParaRPr lang="en-US"/>
        </a:p>
      </dgm:t>
    </dgm:pt>
    <dgm:pt modelId="{0D9AF5CF-B5AD-4C76-AE8C-3EB6DF906E72}" type="pres">
      <dgm:prSet presAssocID="{41E34724-22E9-4867-9AB4-3CF9742CDE9E}" presName="Name56" presStyleLbl="parChTrans1D2" presStyleIdx="0" presStyleCnt="3"/>
      <dgm:spPr/>
      <dgm:t>
        <a:bodyPr/>
        <a:lstStyle/>
        <a:p>
          <a:endParaRPr lang="en-US"/>
        </a:p>
      </dgm:t>
    </dgm:pt>
    <dgm:pt modelId="{17A6019F-16D1-42D9-A9FB-79A23E83952C}" type="pres">
      <dgm:prSet presAssocID="{BFE229B2-BC92-4CC4-B8F4-4C0C2082440F}" presName="text0" presStyleLbl="node1" presStyleIdx="1" presStyleCnt="4" custScaleX="356403" custScaleY="73423">
        <dgm:presLayoutVars>
          <dgm:bulletEnabled val="1"/>
        </dgm:presLayoutVars>
      </dgm:prSet>
      <dgm:spPr/>
      <dgm:t>
        <a:bodyPr/>
        <a:lstStyle/>
        <a:p>
          <a:endParaRPr lang="en-US"/>
        </a:p>
      </dgm:t>
    </dgm:pt>
    <dgm:pt modelId="{6525F404-C5CB-44D7-BBE6-B4B252373527}" type="pres">
      <dgm:prSet presAssocID="{BF9A61CA-77AF-43DF-8D1B-33575DD034EE}" presName="Name56" presStyleLbl="parChTrans1D2" presStyleIdx="1" presStyleCnt="3"/>
      <dgm:spPr/>
      <dgm:t>
        <a:bodyPr/>
        <a:lstStyle/>
        <a:p>
          <a:endParaRPr lang="en-US"/>
        </a:p>
      </dgm:t>
    </dgm:pt>
    <dgm:pt modelId="{8CDD4287-7140-4CED-870F-42E29E570CB9}" type="pres">
      <dgm:prSet presAssocID="{6F2D59F0-2444-43BE-BCC7-C1D028E57673}" presName="text0" presStyleLbl="node1" presStyleIdx="2" presStyleCnt="4" custScaleX="341796" custScaleY="131365" custRadScaleRad="112539" custRadScaleInc="629">
        <dgm:presLayoutVars>
          <dgm:bulletEnabled val="1"/>
        </dgm:presLayoutVars>
      </dgm:prSet>
      <dgm:spPr/>
      <dgm:t>
        <a:bodyPr/>
        <a:lstStyle/>
        <a:p>
          <a:endParaRPr lang="en-US"/>
        </a:p>
      </dgm:t>
    </dgm:pt>
    <dgm:pt modelId="{998D2AEF-295F-49D2-B998-B3075C2AB72E}" type="pres">
      <dgm:prSet presAssocID="{64EBA31E-7763-4831-83CE-F9A543B43E58}" presName="Name56" presStyleLbl="parChTrans1D2" presStyleIdx="2" presStyleCnt="3"/>
      <dgm:spPr/>
      <dgm:t>
        <a:bodyPr/>
        <a:lstStyle/>
        <a:p>
          <a:endParaRPr lang="en-US"/>
        </a:p>
      </dgm:t>
    </dgm:pt>
    <dgm:pt modelId="{75E0263A-29F5-4F45-B6E0-6039879CCC36}" type="pres">
      <dgm:prSet presAssocID="{F4C032DC-F9C9-4D96-8521-8373B4A7EAB5}" presName="text0" presStyleLbl="node1" presStyleIdx="3" presStyleCnt="4" custScaleX="341844" custRadScaleRad="95958" custRadScaleInc="-4227">
        <dgm:presLayoutVars>
          <dgm:bulletEnabled val="1"/>
        </dgm:presLayoutVars>
      </dgm:prSet>
      <dgm:spPr/>
      <dgm:t>
        <a:bodyPr/>
        <a:lstStyle/>
        <a:p>
          <a:endParaRPr lang="en-US"/>
        </a:p>
      </dgm:t>
    </dgm:pt>
  </dgm:ptLst>
  <dgm:cxnLst>
    <dgm:cxn modelId="{65215A7F-8EA6-4333-AE75-B87659307ED5}" type="presOf" srcId="{64EBA31E-7763-4831-83CE-F9A543B43E58}" destId="{998D2AEF-295F-49D2-B998-B3075C2AB72E}" srcOrd="0" destOrd="0" presId="urn:microsoft.com/office/officeart/2008/layout/RadialCluster"/>
    <dgm:cxn modelId="{A061DBAC-CA8B-47BF-9B3A-FD513FBC29B6}" type="presOf" srcId="{E175FF1E-ACEE-472D-8D32-225E5AED0FE0}" destId="{9EC9FB79-BD06-4004-B1A8-0C9CD5A0D949}" srcOrd="0" destOrd="0" presId="urn:microsoft.com/office/officeart/2008/layout/RadialCluster"/>
    <dgm:cxn modelId="{6BB7EF84-777D-4C0A-9574-987755F236E5}" type="presOf" srcId="{B855D060-995F-4079-A72A-B336A2BCF597}" destId="{DE3F2580-93F1-47BD-8C6C-F494CEB99022}" srcOrd="0" destOrd="0" presId="urn:microsoft.com/office/officeart/2008/layout/RadialCluster"/>
    <dgm:cxn modelId="{0EEFAC1E-51AA-42D9-9928-8A04F7744631}" srcId="{B855D060-995F-4079-A72A-B336A2BCF597}" destId="{BFE229B2-BC92-4CC4-B8F4-4C0C2082440F}" srcOrd="0" destOrd="0" parTransId="{41E34724-22E9-4867-9AB4-3CF9742CDE9E}" sibTransId="{7CCCC473-4367-42A5-8D0A-D57FD42D9DD2}"/>
    <dgm:cxn modelId="{355FD997-57E8-4E28-977B-679589A2134A}" type="presOf" srcId="{BFE229B2-BC92-4CC4-B8F4-4C0C2082440F}" destId="{17A6019F-16D1-42D9-A9FB-79A23E83952C}" srcOrd="0" destOrd="0" presId="urn:microsoft.com/office/officeart/2008/layout/RadialCluster"/>
    <dgm:cxn modelId="{F5C9A52A-C6CB-48E1-8F6F-2F9E6406722E}" type="presOf" srcId="{BF9A61CA-77AF-43DF-8D1B-33575DD034EE}" destId="{6525F404-C5CB-44D7-BBE6-B4B252373527}" srcOrd="0" destOrd="0" presId="urn:microsoft.com/office/officeart/2008/layout/RadialCluster"/>
    <dgm:cxn modelId="{D2C2C820-6872-48B9-9946-5FE2FAC9DB16}" type="presOf" srcId="{6F2D59F0-2444-43BE-BCC7-C1D028E57673}" destId="{8CDD4287-7140-4CED-870F-42E29E570CB9}" srcOrd="0" destOrd="0" presId="urn:microsoft.com/office/officeart/2008/layout/RadialCluster"/>
    <dgm:cxn modelId="{33138119-AFFF-476D-86C2-E38FB6EE507E}" srcId="{B855D060-995F-4079-A72A-B336A2BCF597}" destId="{F4C032DC-F9C9-4D96-8521-8373B4A7EAB5}" srcOrd="2" destOrd="0" parTransId="{64EBA31E-7763-4831-83CE-F9A543B43E58}" sibTransId="{7A281F87-A681-47EC-8B53-39E3438F2E73}"/>
    <dgm:cxn modelId="{6AB392A1-6AA7-4102-BDB6-63EB34D6077B}" srcId="{E175FF1E-ACEE-472D-8D32-225E5AED0FE0}" destId="{B855D060-995F-4079-A72A-B336A2BCF597}" srcOrd="0" destOrd="0" parTransId="{1D465BF2-70DC-4BF0-950D-126F96B3373B}" sibTransId="{247BC53E-FA77-4CB3-825D-B7CD4E840BC3}"/>
    <dgm:cxn modelId="{40AE4AAE-6615-402C-8DA1-6D6A828816CD}" srcId="{B855D060-995F-4079-A72A-B336A2BCF597}" destId="{6F2D59F0-2444-43BE-BCC7-C1D028E57673}" srcOrd="1" destOrd="0" parTransId="{BF9A61CA-77AF-43DF-8D1B-33575DD034EE}" sibTransId="{C8A0D019-53FB-456D-8866-42E3EE9BF6AC}"/>
    <dgm:cxn modelId="{7305C3FE-8803-46D3-8014-8CC4BE122129}" type="presOf" srcId="{41E34724-22E9-4867-9AB4-3CF9742CDE9E}" destId="{0D9AF5CF-B5AD-4C76-AE8C-3EB6DF906E72}" srcOrd="0" destOrd="0" presId="urn:microsoft.com/office/officeart/2008/layout/RadialCluster"/>
    <dgm:cxn modelId="{CC8A50CD-B09E-4881-B52B-E84504090310}" type="presOf" srcId="{F4C032DC-F9C9-4D96-8521-8373B4A7EAB5}" destId="{75E0263A-29F5-4F45-B6E0-6039879CCC36}" srcOrd="0" destOrd="0" presId="urn:microsoft.com/office/officeart/2008/layout/RadialCluster"/>
    <dgm:cxn modelId="{60435616-32DE-4314-B8DE-4A2696202FDE}" type="presParOf" srcId="{9EC9FB79-BD06-4004-B1A8-0C9CD5A0D949}" destId="{C16D87C1-95B8-40CE-82E8-3C9A109BF659}" srcOrd="0" destOrd="0" presId="urn:microsoft.com/office/officeart/2008/layout/RadialCluster"/>
    <dgm:cxn modelId="{6911F21A-E086-4337-8290-0B39861F1A81}" type="presParOf" srcId="{C16D87C1-95B8-40CE-82E8-3C9A109BF659}" destId="{DE3F2580-93F1-47BD-8C6C-F494CEB99022}" srcOrd="0" destOrd="0" presId="urn:microsoft.com/office/officeart/2008/layout/RadialCluster"/>
    <dgm:cxn modelId="{F2835C6B-6FB8-4F4A-BC91-71F640A16502}" type="presParOf" srcId="{C16D87C1-95B8-40CE-82E8-3C9A109BF659}" destId="{0D9AF5CF-B5AD-4C76-AE8C-3EB6DF906E72}" srcOrd="1" destOrd="0" presId="urn:microsoft.com/office/officeart/2008/layout/RadialCluster"/>
    <dgm:cxn modelId="{240C2737-4A17-4219-9C9B-3B34D1AE3969}" type="presParOf" srcId="{C16D87C1-95B8-40CE-82E8-3C9A109BF659}" destId="{17A6019F-16D1-42D9-A9FB-79A23E83952C}" srcOrd="2" destOrd="0" presId="urn:microsoft.com/office/officeart/2008/layout/RadialCluster"/>
    <dgm:cxn modelId="{3C971859-A7CA-41CA-89E2-CD0EF1B60862}" type="presParOf" srcId="{C16D87C1-95B8-40CE-82E8-3C9A109BF659}" destId="{6525F404-C5CB-44D7-BBE6-B4B252373527}" srcOrd="3" destOrd="0" presId="urn:microsoft.com/office/officeart/2008/layout/RadialCluster"/>
    <dgm:cxn modelId="{FA053A23-0354-4153-A888-F0F11F347AEC}" type="presParOf" srcId="{C16D87C1-95B8-40CE-82E8-3C9A109BF659}" destId="{8CDD4287-7140-4CED-870F-42E29E570CB9}" srcOrd="4" destOrd="0" presId="urn:microsoft.com/office/officeart/2008/layout/RadialCluster"/>
    <dgm:cxn modelId="{EA146E03-6336-4C90-8696-70E60EFD4FF8}" type="presParOf" srcId="{C16D87C1-95B8-40CE-82E8-3C9A109BF659}" destId="{998D2AEF-295F-49D2-B998-B3075C2AB72E}" srcOrd="5" destOrd="0" presId="urn:microsoft.com/office/officeart/2008/layout/RadialCluster"/>
    <dgm:cxn modelId="{EEB427F0-857E-4BE4-A8F4-8D9F9E12AA54}" type="presParOf" srcId="{C16D87C1-95B8-40CE-82E8-3C9A109BF659}" destId="{75E0263A-29F5-4F45-B6E0-6039879CCC36}" srcOrd="6"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5FF1E-ACEE-472D-8D32-225E5AED0FE0}" type="doc">
      <dgm:prSet loTypeId="urn:microsoft.com/office/officeart/2008/layout/RadialCluster" loCatId="cycle" qsTypeId="urn:microsoft.com/office/officeart/2005/8/quickstyle/3d4" qsCatId="3D" csTypeId="urn:microsoft.com/office/officeart/2005/8/colors/accent1_1" csCatId="accent1" phldr="1"/>
      <dgm:spPr/>
      <dgm:t>
        <a:bodyPr/>
        <a:lstStyle/>
        <a:p>
          <a:endParaRPr lang="en-US"/>
        </a:p>
      </dgm:t>
    </dgm:pt>
    <dgm:pt modelId="{B855D060-995F-4079-A72A-B336A2BCF597}">
      <dgm:prSet phldrT="[Text]" custT="1"/>
      <dgm:spPr/>
      <dgm:t>
        <a:bodyPr/>
        <a:lstStyle/>
        <a:p>
          <a:r>
            <a:rPr lang="en-US" sz="2400" b="1" dirty="0" smtClean="0">
              <a:solidFill>
                <a:srgbClr val="000066"/>
              </a:solidFill>
              <a:latin typeface="Times New Roman" pitchFamily="18" charset="0"/>
              <a:cs typeface="Times New Roman" pitchFamily="18" charset="0"/>
            </a:rPr>
            <a:t>College processes FAFSA information</a:t>
          </a:r>
          <a:endParaRPr lang="en-US" sz="2400" b="1" dirty="0">
            <a:solidFill>
              <a:srgbClr val="000066"/>
            </a:solidFill>
            <a:latin typeface="Times New Roman" pitchFamily="18" charset="0"/>
            <a:cs typeface="Times New Roman" pitchFamily="18" charset="0"/>
          </a:endParaRPr>
        </a:p>
      </dgm:t>
    </dgm:pt>
    <dgm:pt modelId="{1D465BF2-70DC-4BF0-950D-126F96B3373B}" type="parTrans" cxnId="{6AB392A1-6AA7-4102-BDB6-63EB34D6077B}">
      <dgm:prSet/>
      <dgm:spPr/>
      <dgm:t>
        <a:bodyPr/>
        <a:lstStyle/>
        <a:p>
          <a:endParaRPr lang="en-US" b="1">
            <a:latin typeface="Times New Roman" pitchFamily="18" charset="0"/>
            <a:cs typeface="Times New Roman" pitchFamily="18" charset="0"/>
          </a:endParaRPr>
        </a:p>
      </dgm:t>
    </dgm:pt>
    <dgm:pt modelId="{247BC53E-FA77-4CB3-825D-B7CD4E840BC3}" type="sibTrans" cxnId="{6AB392A1-6AA7-4102-BDB6-63EB34D6077B}">
      <dgm:prSet/>
      <dgm:spPr/>
      <dgm:t>
        <a:bodyPr/>
        <a:lstStyle/>
        <a:p>
          <a:endParaRPr lang="en-US" b="1">
            <a:latin typeface="Times New Roman" pitchFamily="18" charset="0"/>
            <a:cs typeface="Times New Roman" pitchFamily="18" charset="0"/>
          </a:endParaRPr>
        </a:p>
      </dgm:t>
    </dgm:pt>
    <dgm:pt modelId="{BFE229B2-BC92-4CC4-B8F4-4C0C2082440F}">
      <dgm:prSet phldrT="[Text]" custT="1"/>
      <dgm:spPr/>
      <dgm:t>
        <a:bodyPr/>
        <a:lstStyle/>
        <a:p>
          <a:r>
            <a:rPr lang="en-US" sz="2400" b="1" dirty="0" smtClean="0">
              <a:solidFill>
                <a:srgbClr val="000066"/>
              </a:solidFill>
              <a:latin typeface="Times New Roman" pitchFamily="18" charset="0"/>
              <a:cs typeface="Times New Roman" pitchFamily="18" charset="0"/>
            </a:rPr>
            <a:t>College receives electronic copy of FAFSA</a:t>
          </a:r>
          <a:endParaRPr lang="en-US" sz="2400" b="1" dirty="0">
            <a:solidFill>
              <a:srgbClr val="000066"/>
            </a:solidFill>
            <a:latin typeface="Times New Roman" pitchFamily="18" charset="0"/>
            <a:cs typeface="Times New Roman" pitchFamily="18" charset="0"/>
          </a:endParaRPr>
        </a:p>
      </dgm:t>
    </dgm:pt>
    <dgm:pt modelId="{41E34724-22E9-4867-9AB4-3CF9742CDE9E}" type="parTrans" cxnId="{0EEFAC1E-51AA-42D9-9928-8A04F7744631}">
      <dgm:prSet/>
      <dgm:spPr/>
      <dgm:t>
        <a:bodyPr/>
        <a:lstStyle/>
        <a:p>
          <a:endParaRPr lang="en-US" b="1">
            <a:latin typeface="Times New Roman" pitchFamily="18" charset="0"/>
            <a:cs typeface="Times New Roman" pitchFamily="18" charset="0"/>
          </a:endParaRPr>
        </a:p>
      </dgm:t>
    </dgm:pt>
    <dgm:pt modelId="{7CCCC473-4367-42A5-8D0A-D57FD42D9DD2}" type="sibTrans" cxnId="{0EEFAC1E-51AA-42D9-9928-8A04F7744631}">
      <dgm:prSet/>
      <dgm:spPr/>
      <dgm:t>
        <a:bodyPr/>
        <a:lstStyle/>
        <a:p>
          <a:endParaRPr lang="en-US" b="1">
            <a:latin typeface="Times New Roman" pitchFamily="18" charset="0"/>
            <a:cs typeface="Times New Roman" pitchFamily="18" charset="0"/>
          </a:endParaRPr>
        </a:p>
      </dgm:t>
    </dgm:pt>
    <dgm:pt modelId="{F4C032DC-F9C9-4D96-8521-8373B4A7EAB5}">
      <dgm:prSet phldrT="[Text]" custT="1"/>
      <dgm:spPr/>
      <dgm:t>
        <a:bodyPr/>
        <a:lstStyle/>
        <a:p>
          <a:pPr algn="ctr"/>
          <a:r>
            <a:rPr lang="en-US" sz="2400" b="1" dirty="0" smtClean="0">
              <a:solidFill>
                <a:srgbClr val="000066"/>
              </a:solidFill>
              <a:latin typeface="Times New Roman" pitchFamily="18" charset="0"/>
              <a:cs typeface="Times New Roman" pitchFamily="18" charset="0"/>
            </a:rPr>
            <a:t>College emails or mail the initial award letter to student </a:t>
          </a:r>
          <a:endParaRPr lang="en-US" sz="2400" b="1" dirty="0">
            <a:solidFill>
              <a:srgbClr val="000066"/>
            </a:solidFill>
            <a:latin typeface="Times New Roman" pitchFamily="18" charset="0"/>
            <a:cs typeface="Times New Roman" pitchFamily="18" charset="0"/>
          </a:endParaRPr>
        </a:p>
      </dgm:t>
    </dgm:pt>
    <dgm:pt modelId="{64EBA31E-7763-4831-83CE-F9A543B43E58}" type="parTrans" cxnId="{33138119-AFFF-476D-86C2-E38FB6EE507E}">
      <dgm:prSet/>
      <dgm:spPr/>
      <dgm:t>
        <a:bodyPr/>
        <a:lstStyle/>
        <a:p>
          <a:endParaRPr lang="en-US" b="1">
            <a:latin typeface="Times New Roman" pitchFamily="18" charset="0"/>
            <a:cs typeface="Times New Roman" pitchFamily="18" charset="0"/>
          </a:endParaRPr>
        </a:p>
      </dgm:t>
    </dgm:pt>
    <dgm:pt modelId="{7A281F87-A681-47EC-8B53-39E3438F2E73}" type="sibTrans" cxnId="{33138119-AFFF-476D-86C2-E38FB6EE507E}">
      <dgm:prSet/>
      <dgm:spPr/>
      <dgm:t>
        <a:bodyPr/>
        <a:lstStyle/>
        <a:p>
          <a:endParaRPr lang="en-US" b="1">
            <a:latin typeface="Times New Roman" pitchFamily="18" charset="0"/>
            <a:cs typeface="Times New Roman" pitchFamily="18" charset="0"/>
          </a:endParaRPr>
        </a:p>
      </dgm:t>
    </dgm:pt>
    <dgm:pt modelId="{9EC9FB79-BD06-4004-B1A8-0C9CD5A0D949}" type="pres">
      <dgm:prSet presAssocID="{E175FF1E-ACEE-472D-8D32-225E5AED0FE0}" presName="Name0" presStyleCnt="0">
        <dgm:presLayoutVars>
          <dgm:chMax val="1"/>
          <dgm:chPref val="1"/>
          <dgm:dir/>
          <dgm:animOne val="branch"/>
          <dgm:animLvl val="lvl"/>
        </dgm:presLayoutVars>
      </dgm:prSet>
      <dgm:spPr/>
      <dgm:t>
        <a:bodyPr/>
        <a:lstStyle/>
        <a:p>
          <a:endParaRPr lang="en-US"/>
        </a:p>
      </dgm:t>
    </dgm:pt>
    <dgm:pt modelId="{C16D87C1-95B8-40CE-82E8-3C9A109BF659}" type="pres">
      <dgm:prSet presAssocID="{B855D060-995F-4079-A72A-B336A2BCF597}" presName="singleCycle" presStyleCnt="0"/>
      <dgm:spPr/>
      <dgm:t>
        <a:bodyPr/>
        <a:lstStyle/>
        <a:p>
          <a:endParaRPr lang="en-US"/>
        </a:p>
      </dgm:t>
    </dgm:pt>
    <dgm:pt modelId="{DE3F2580-93F1-47BD-8C6C-F494CEB99022}" type="pres">
      <dgm:prSet presAssocID="{B855D060-995F-4079-A72A-B336A2BCF597}" presName="singleCenter" presStyleLbl="node1" presStyleIdx="0" presStyleCnt="3" custAng="0" custScaleX="329949" custScaleY="46444" custLinFactNeighborY="-489">
        <dgm:presLayoutVars>
          <dgm:chMax val="7"/>
          <dgm:chPref val="7"/>
        </dgm:presLayoutVars>
      </dgm:prSet>
      <dgm:spPr/>
      <dgm:t>
        <a:bodyPr/>
        <a:lstStyle/>
        <a:p>
          <a:endParaRPr lang="en-US"/>
        </a:p>
      </dgm:t>
    </dgm:pt>
    <dgm:pt modelId="{0D9AF5CF-B5AD-4C76-AE8C-3EB6DF906E72}" type="pres">
      <dgm:prSet presAssocID="{41E34724-22E9-4867-9AB4-3CF9742CDE9E}" presName="Name56" presStyleLbl="parChTrans1D2" presStyleIdx="0" presStyleCnt="2"/>
      <dgm:spPr/>
      <dgm:t>
        <a:bodyPr/>
        <a:lstStyle/>
        <a:p>
          <a:endParaRPr lang="en-US"/>
        </a:p>
      </dgm:t>
    </dgm:pt>
    <dgm:pt modelId="{17A6019F-16D1-42D9-A9FB-79A23E83952C}" type="pres">
      <dgm:prSet presAssocID="{BFE229B2-BC92-4CC4-B8F4-4C0C2082440F}" presName="text0" presStyleLbl="node1" presStyleIdx="1" presStyleCnt="3" custScaleX="340935" custScaleY="114561" custRadScaleRad="80345" custRadScaleInc="147">
        <dgm:presLayoutVars>
          <dgm:bulletEnabled val="1"/>
        </dgm:presLayoutVars>
      </dgm:prSet>
      <dgm:spPr/>
      <dgm:t>
        <a:bodyPr/>
        <a:lstStyle/>
        <a:p>
          <a:endParaRPr lang="en-US"/>
        </a:p>
      </dgm:t>
    </dgm:pt>
    <dgm:pt modelId="{998D2AEF-295F-49D2-B998-B3075C2AB72E}" type="pres">
      <dgm:prSet presAssocID="{64EBA31E-7763-4831-83CE-F9A543B43E58}" presName="Name56" presStyleLbl="parChTrans1D2" presStyleIdx="1" presStyleCnt="2"/>
      <dgm:spPr/>
      <dgm:t>
        <a:bodyPr/>
        <a:lstStyle/>
        <a:p>
          <a:endParaRPr lang="en-US"/>
        </a:p>
      </dgm:t>
    </dgm:pt>
    <dgm:pt modelId="{75E0263A-29F5-4F45-B6E0-6039879CCC36}" type="pres">
      <dgm:prSet presAssocID="{F4C032DC-F9C9-4D96-8521-8373B4A7EAB5}" presName="text0" presStyleLbl="node1" presStyleIdx="2" presStyleCnt="3" custScaleX="704599" custScaleY="96449" custRadScaleRad="74508" custRadScaleInc="118">
        <dgm:presLayoutVars>
          <dgm:bulletEnabled val="1"/>
        </dgm:presLayoutVars>
      </dgm:prSet>
      <dgm:spPr/>
      <dgm:t>
        <a:bodyPr/>
        <a:lstStyle/>
        <a:p>
          <a:endParaRPr lang="en-US"/>
        </a:p>
      </dgm:t>
    </dgm:pt>
  </dgm:ptLst>
  <dgm:cxnLst>
    <dgm:cxn modelId="{B7E4424D-7E21-4AA1-BE4A-CFF651B4BD87}" type="presOf" srcId="{BFE229B2-BC92-4CC4-B8F4-4C0C2082440F}" destId="{17A6019F-16D1-42D9-A9FB-79A23E83952C}" srcOrd="0" destOrd="0" presId="urn:microsoft.com/office/officeart/2008/layout/RadialCluster"/>
    <dgm:cxn modelId="{0EEFAC1E-51AA-42D9-9928-8A04F7744631}" srcId="{B855D060-995F-4079-A72A-B336A2BCF597}" destId="{BFE229B2-BC92-4CC4-B8F4-4C0C2082440F}" srcOrd="0" destOrd="0" parTransId="{41E34724-22E9-4867-9AB4-3CF9742CDE9E}" sibTransId="{7CCCC473-4367-42A5-8D0A-D57FD42D9DD2}"/>
    <dgm:cxn modelId="{EBB98DE4-ADDE-4943-B41D-4BD061F127C5}" type="presOf" srcId="{B855D060-995F-4079-A72A-B336A2BCF597}" destId="{DE3F2580-93F1-47BD-8C6C-F494CEB99022}" srcOrd="0" destOrd="0" presId="urn:microsoft.com/office/officeart/2008/layout/RadialCluster"/>
    <dgm:cxn modelId="{33138119-AFFF-476D-86C2-E38FB6EE507E}" srcId="{B855D060-995F-4079-A72A-B336A2BCF597}" destId="{F4C032DC-F9C9-4D96-8521-8373B4A7EAB5}" srcOrd="1" destOrd="0" parTransId="{64EBA31E-7763-4831-83CE-F9A543B43E58}" sibTransId="{7A281F87-A681-47EC-8B53-39E3438F2E73}"/>
    <dgm:cxn modelId="{E5FB25B9-D6BD-4178-8881-E79C5DABA713}" type="presOf" srcId="{41E34724-22E9-4867-9AB4-3CF9742CDE9E}" destId="{0D9AF5CF-B5AD-4C76-AE8C-3EB6DF906E72}" srcOrd="0" destOrd="0" presId="urn:microsoft.com/office/officeart/2008/layout/RadialCluster"/>
    <dgm:cxn modelId="{88C99E56-9446-47CF-B038-46486290CEE0}" type="presOf" srcId="{F4C032DC-F9C9-4D96-8521-8373B4A7EAB5}" destId="{75E0263A-29F5-4F45-B6E0-6039879CCC36}" srcOrd="0" destOrd="0" presId="urn:microsoft.com/office/officeart/2008/layout/RadialCluster"/>
    <dgm:cxn modelId="{6AB392A1-6AA7-4102-BDB6-63EB34D6077B}" srcId="{E175FF1E-ACEE-472D-8D32-225E5AED0FE0}" destId="{B855D060-995F-4079-A72A-B336A2BCF597}" srcOrd="0" destOrd="0" parTransId="{1D465BF2-70DC-4BF0-950D-126F96B3373B}" sibTransId="{247BC53E-FA77-4CB3-825D-B7CD4E840BC3}"/>
    <dgm:cxn modelId="{A5B626DF-7455-43C7-AAE6-897EDFC1FA64}" type="presOf" srcId="{64EBA31E-7763-4831-83CE-F9A543B43E58}" destId="{998D2AEF-295F-49D2-B998-B3075C2AB72E}" srcOrd="0" destOrd="0" presId="urn:microsoft.com/office/officeart/2008/layout/RadialCluster"/>
    <dgm:cxn modelId="{BD63D17C-F258-485A-8675-702FAE3AE250}" type="presOf" srcId="{E175FF1E-ACEE-472D-8D32-225E5AED0FE0}" destId="{9EC9FB79-BD06-4004-B1A8-0C9CD5A0D949}" srcOrd="0" destOrd="0" presId="urn:microsoft.com/office/officeart/2008/layout/RadialCluster"/>
    <dgm:cxn modelId="{F4D974E5-D3EA-43D5-9F41-C45F7CFD2B1A}" type="presParOf" srcId="{9EC9FB79-BD06-4004-B1A8-0C9CD5A0D949}" destId="{C16D87C1-95B8-40CE-82E8-3C9A109BF659}" srcOrd="0" destOrd="0" presId="urn:microsoft.com/office/officeart/2008/layout/RadialCluster"/>
    <dgm:cxn modelId="{75DD1ECD-9228-46D8-80AF-EAAD94F852BA}" type="presParOf" srcId="{C16D87C1-95B8-40CE-82E8-3C9A109BF659}" destId="{DE3F2580-93F1-47BD-8C6C-F494CEB99022}" srcOrd="0" destOrd="0" presId="urn:microsoft.com/office/officeart/2008/layout/RadialCluster"/>
    <dgm:cxn modelId="{4914A63D-810F-41BC-AD2B-5536A2496EDA}" type="presParOf" srcId="{C16D87C1-95B8-40CE-82E8-3C9A109BF659}" destId="{0D9AF5CF-B5AD-4C76-AE8C-3EB6DF906E72}" srcOrd="1" destOrd="0" presId="urn:microsoft.com/office/officeart/2008/layout/RadialCluster"/>
    <dgm:cxn modelId="{99472D28-838D-49AF-A131-512A4414462F}" type="presParOf" srcId="{C16D87C1-95B8-40CE-82E8-3C9A109BF659}" destId="{17A6019F-16D1-42D9-A9FB-79A23E83952C}" srcOrd="2" destOrd="0" presId="urn:microsoft.com/office/officeart/2008/layout/RadialCluster"/>
    <dgm:cxn modelId="{C7773EA9-3531-4E73-9471-8DB31CF41A63}" type="presParOf" srcId="{C16D87C1-95B8-40CE-82E8-3C9A109BF659}" destId="{998D2AEF-295F-49D2-B998-B3075C2AB72E}" srcOrd="3" destOrd="0" presId="urn:microsoft.com/office/officeart/2008/layout/RadialCluster"/>
    <dgm:cxn modelId="{3EB7A6BF-0274-4C7F-9E85-C900B73CA25F}" type="presParOf" srcId="{C16D87C1-95B8-40CE-82E8-3C9A109BF659}" destId="{75E0263A-29F5-4F45-B6E0-6039879CCC36}" srcOrd="4"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62ECEFC-A00A-487D-8469-3FAD1D49B996}" type="datetimeFigureOut">
              <a:rPr lang="en-US" smtClean="0"/>
              <a:t>2/2/2016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5897055-EAE1-461B-985F-6FED11C104F3}" type="slidenum">
              <a:rPr lang="en-US" smtClean="0"/>
              <a:t>‹#›</a:t>
            </a:fld>
            <a:endParaRPr lang="en-US" dirty="0"/>
          </a:p>
        </p:txBody>
      </p:sp>
    </p:spTree>
    <p:extLst>
      <p:ext uri="{BB962C8B-B14F-4D97-AF65-F5344CB8AC3E}">
        <p14:creationId xmlns:p14="http://schemas.microsoft.com/office/powerpoint/2010/main" val="2968928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dirty="0"/>
          </a:p>
        </p:txBody>
      </p:sp>
      <p:sp>
        <p:nvSpPr>
          <p:cNvPr id="7065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dirty="0"/>
          </a:p>
        </p:txBody>
      </p:sp>
      <p:sp>
        <p:nvSpPr>
          <p:cNvPr id="583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dirty="0"/>
          </a:p>
        </p:txBody>
      </p:sp>
      <p:sp>
        <p:nvSpPr>
          <p:cNvPr id="7066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86C423DF-5BC0-4E37-A331-BAFBD93DBF69}" type="slidenum">
              <a:rPr lang="en-US"/>
              <a:pPr>
                <a:defRPr/>
              </a:pPr>
              <a:t>‹#›</a:t>
            </a:fld>
            <a:endParaRPr lang="en-US" dirty="0"/>
          </a:p>
        </p:txBody>
      </p:sp>
    </p:spTree>
    <p:extLst>
      <p:ext uri="{BB962C8B-B14F-4D97-AF65-F5344CB8AC3E}">
        <p14:creationId xmlns:p14="http://schemas.microsoft.com/office/powerpoint/2010/main" val="3269240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1</a:t>
            </a:fld>
            <a:endParaRPr lang="en-US" dirty="0"/>
          </a:p>
        </p:txBody>
      </p:sp>
    </p:spTree>
    <p:extLst>
      <p:ext uri="{BB962C8B-B14F-4D97-AF65-F5344CB8AC3E}">
        <p14:creationId xmlns:p14="http://schemas.microsoft.com/office/powerpoint/2010/main" val="114426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You can also complete the FAFSA Worksheet</a:t>
            </a:r>
            <a:r>
              <a:rPr lang="en-US" baseline="0" dirty="0" smtClean="0"/>
              <a:t> as a “pre-application”. The worksheet is used to help give you an insight on the questions that are on actually on the FAFSA on the Web application. Please DO NOT MAIL in the worksheet.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10</a:t>
            </a:fld>
            <a:endParaRPr lang="en-US" dirty="0"/>
          </a:p>
        </p:txBody>
      </p:sp>
    </p:spTree>
    <p:extLst>
      <p:ext uri="{BB962C8B-B14F-4D97-AF65-F5344CB8AC3E}">
        <p14:creationId xmlns:p14="http://schemas.microsoft.com/office/powerpoint/2010/main" val="347745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Must complete an application</a:t>
            </a:r>
            <a:r>
              <a:rPr lang="en-US" baseline="0" dirty="0" smtClean="0"/>
              <a:t> for each child entering college. </a:t>
            </a:r>
            <a:r>
              <a:rPr lang="en-US" dirty="0" smtClean="0"/>
              <a:t>Helps and Hints box will appear for each question.</a:t>
            </a:r>
          </a:p>
          <a:p>
            <a:endParaRPr lang="en-US" dirty="0" smtClean="0"/>
          </a:p>
        </p:txBody>
      </p:sp>
      <p:sp>
        <p:nvSpPr>
          <p:cNvPr id="61444" name="Slide Number Placeholder 3"/>
          <p:cNvSpPr>
            <a:spLocks noGrp="1"/>
          </p:cNvSpPr>
          <p:nvPr>
            <p:ph type="sldNum" sz="quarter" idx="5"/>
          </p:nvPr>
        </p:nvSpPr>
        <p:spPr>
          <a:noFill/>
        </p:spPr>
        <p:txBody>
          <a:bodyPr/>
          <a:lstStyle/>
          <a:p>
            <a:fld id="{2E2719F5-CD10-46A9-ABAA-5F60329A2DDD}" type="slidenum">
              <a:rPr lang="en-US" smtClean="0"/>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Student demo – basic information</a:t>
            </a:r>
          </a:p>
          <a:p>
            <a:r>
              <a:rPr lang="en-US" dirty="0" smtClean="0"/>
              <a:t>School selection</a:t>
            </a:r>
            <a:r>
              <a:rPr lang="en-US" baseline="0" dirty="0" smtClean="0"/>
              <a:t> – institutions you want to receive your FAFSA</a:t>
            </a:r>
          </a:p>
          <a:p>
            <a:r>
              <a:rPr lang="en-US" baseline="0" dirty="0" smtClean="0"/>
              <a:t>Depend. Stat – determines if stud is depend (need parent info) or independ, special circumstances – depen. Appeals.</a:t>
            </a:r>
          </a:p>
          <a:p>
            <a:r>
              <a:rPr lang="en-US" baseline="0" dirty="0" smtClean="0"/>
              <a:t>Parent demo – basic info</a:t>
            </a:r>
          </a:p>
          <a:p>
            <a:r>
              <a:rPr lang="en-US" baseline="0" dirty="0" smtClean="0"/>
              <a:t>Financial Info – for parent and student – income and asset information</a:t>
            </a:r>
          </a:p>
          <a:p>
            <a:r>
              <a:rPr lang="en-US" baseline="0" dirty="0" smtClean="0"/>
              <a:t>Signing – FSA ID info submitted</a:t>
            </a:r>
            <a:endParaRPr lang="en-US" dirty="0" smtClean="0"/>
          </a:p>
        </p:txBody>
      </p:sp>
      <p:sp>
        <p:nvSpPr>
          <p:cNvPr id="61444" name="Slide Number Placeholder 3"/>
          <p:cNvSpPr>
            <a:spLocks noGrp="1"/>
          </p:cNvSpPr>
          <p:nvPr>
            <p:ph type="sldNum" sz="quarter" idx="5"/>
          </p:nvPr>
        </p:nvSpPr>
        <p:spPr>
          <a:noFill/>
        </p:spPr>
        <p:txBody>
          <a:bodyPr/>
          <a:lstStyle/>
          <a:p>
            <a:fld id="{2E2719F5-CD10-46A9-ABAA-5F60329A2DDD}" type="slidenum">
              <a:rPr lang="en-US" smtClean="0"/>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51A5061-57D3-4EEF-9A03-1DF2C3813A90}" type="slidenum">
              <a:rPr lang="en-US" smtClean="0"/>
              <a:pPr/>
              <a:t>13</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Can also</a:t>
            </a:r>
            <a:r>
              <a:rPr lang="en-US" baseline="0" dirty="0" smtClean="0"/>
              <a:t> apply for a FSA ID at this point. The 16-17 Application will be available on January 1</a:t>
            </a:r>
            <a:r>
              <a:rPr lang="en-US" baseline="30000" dirty="0" smtClean="0"/>
              <a:t>st</a:t>
            </a:r>
            <a:r>
              <a:rPr lang="en-US" baseline="0" dirty="0" smtClean="0"/>
              <a:t>.</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First</a:t>
            </a:r>
            <a:r>
              <a:rPr lang="en-US" baseline="0" dirty="0" smtClean="0"/>
              <a:t> section is Student Demographics. </a:t>
            </a:r>
            <a:r>
              <a:rPr lang="en-US" dirty="0" smtClean="0"/>
              <a:t>There</a:t>
            </a:r>
            <a:r>
              <a:rPr lang="en-US" baseline="0" dirty="0" smtClean="0"/>
              <a:t> are three parts to the student demographics section. This will be the same for the parent sections as well. </a:t>
            </a:r>
            <a:r>
              <a:rPr lang="en-US" dirty="0" smtClean="0"/>
              <a:t>You are required to provide your name. The Department of Education matches each name and Social Security number (SSN) with the Social Security Administration (SSA). Therefore, the name provided for this question should match exactly the name on your Social Security card. If you use a name (such as a nickname) other than the name on your Social Security card, you will be asked to correct the inconsistency, and there might be a delay in the awarding of your aid. </a:t>
            </a:r>
          </a:p>
          <a:p>
            <a:r>
              <a:rPr lang="en-US" b="1" dirty="0" smtClean="0"/>
              <a:t>Martial status of student;</a:t>
            </a:r>
            <a:r>
              <a:rPr lang="en-US" dirty="0" smtClean="0"/>
              <a:t> You are required to provide your marital status as of the date the application is signed. </a:t>
            </a:r>
          </a:p>
          <a:p>
            <a:endParaRPr lang="en-US" dirty="0" smtClean="0"/>
          </a:p>
        </p:txBody>
      </p:sp>
      <p:sp>
        <p:nvSpPr>
          <p:cNvPr id="61444" name="Slide Number Placeholder 3"/>
          <p:cNvSpPr>
            <a:spLocks noGrp="1"/>
          </p:cNvSpPr>
          <p:nvPr>
            <p:ph type="sldNum" sz="quarter" idx="5"/>
          </p:nvPr>
        </p:nvSpPr>
        <p:spPr>
          <a:noFill/>
        </p:spPr>
        <p:txBody>
          <a:bodyPr/>
          <a:lstStyle/>
          <a:p>
            <a:fld id="{2E2719F5-CD10-46A9-ABAA-5F60329A2DDD}" type="slidenum">
              <a:rPr lang="en-US" smtClean="0"/>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Here is part two of the</a:t>
            </a:r>
            <a:r>
              <a:rPr lang="en-US" baseline="0" dirty="0" smtClean="0"/>
              <a:t> Student Demographic section . </a:t>
            </a:r>
            <a:r>
              <a:rPr lang="en-US" b="1" dirty="0" smtClean="0"/>
              <a:t>Citizenship status. You are required to indicate your citizenship status. </a:t>
            </a:r>
            <a:r>
              <a:rPr lang="en-US" dirty="0" smtClean="0"/>
              <a:t>Only U.S. citizens and eligible noncitizens are eligible to receive federal student aid. For financial aid purposes, an </a:t>
            </a:r>
            <a:r>
              <a:rPr lang="en-US" b="1" dirty="0" smtClean="0"/>
              <a:t>eligible noncitizen </a:t>
            </a:r>
            <a:r>
              <a:rPr lang="en-US" dirty="0" smtClean="0"/>
              <a:t>is one of the following: </a:t>
            </a:r>
          </a:p>
          <a:p>
            <a:r>
              <a:rPr lang="en-US" dirty="0" smtClean="0"/>
              <a:t> A U.S. permanent resident who has a Permanent Resident Card (I-551 or I-151) (also known as a green card) </a:t>
            </a:r>
          </a:p>
          <a:p>
            <a:r>
              <a:rPr lang="en-US" dirty="0" smtClean="0"/>
              <a:t> A conditional permanent resident (I-551C)</a:t>
            </a:r>
          </a:p>
          <a:p>
            <a:r>
              <a:rPr lang="en-US" dirty="0" smtClean="0"/>
              <a:t> A student also may qualify as an eligible noncitizen if he or she holds a T-visa or if his or her parent holds a T-1 visa. </a:t>
            </a:r>
          </a:p>
          <a:p>
            <a:r>
              <a:rPr lang="en-US" b="1" u="sng" dirty="0" smtClean="0"/>
              <a:t>Selective Service registration</a:t>
            </a:r>
            <a:r>
              <a:rPr lang="en-US" b="1" dirty="0" smtClean="0"/>
              <a:t>. </a:t>
            </a:r>
            <a:r>
              <a:rPr lang="en-US" dirty="0" smtClean="0"/>
              <a:t>Males, age 18 through 25 must be registered with Selective Service to be eligible for federal student aid. </a:t>
            </a:r>
          </a:p>
          <a:p>
            <a:r>
              <a:rPr lang="en-US" b="1" dirty="0" smtClean="0"/>
              <a:t> </a:t>
            </a:r>
            <a:r>
              <a:rPr lang="en-US" dirty="0" smtClean="0"/>
              <a:t>If you have not registered with Selective Service, you can answer ―Register me‖ and Selective Service will register you. You can also register on the Web at </a:t>
            </a:r>
            <a:r>
              <a:rPr lang="en-US" b="1" dirty="0" smtClean="0"/>
              <a:t>www.sss.gov</a:t>
            </a:r>
            <a:r>
              <a:rPr lang="en-US" dirty="0" smtClean="0"/>
              <a:t>. </a:t>
            </a:r>
          </a:p>
          <a:p>
            <a:r>
              <a:rPr lang="en-US" b="1" dirty="0" smtClean="0"/>
              <a:t>Status</a:t>
            </a:r>
            <a:r>
              <a:rPr lang="en-US" b="1" baseline="0" dirty="0" smtClean="0"/>
              <a:t> when you begin college </a:t>
            </a:r>
            <a:r>
              <a:rPr lang="en-US" baseline="0" dirty="0" smtClean="0"/>
              <a:t>– University’s use this information to determine financial aid eligibility (i.e. loan levels)</a:t>
            </a:r>
            <a:endParaRPr lang="en-US" dirty="0" smtClean="0"/>
          </a:p>
          <a:p>
            <a:pPr defTabSz="931774">
              <a:defRPr/>
            </a:pPr>
            <a:r>
              <a:rPr lang="en-US" b="1" u="none" dirty="0" smtClean="0"/>
              <a:t>Father’s/mother’s highest school level</a:t>
            </a:r>
            <a:r>
              <a:rPr lang="en-US" b="1" dirty="0" smtClean="0"/>
              <a:t>. </a:t>
            </a:r>
            <a:r>
              <a:rPr lang="en-US" dirty="0" smtClean="0"/>
              <a:t>Indicate your father‘s/mother‘s highest level of schooling. ―Father and ―mother in these questions mean your birth parents. Used for statistical purposes and some state and institutional programs use the information provided here to offer aid to first-generation college students. </a:t>
            </a:r>
          </a:p>
          <a:p>
            <a:endParaRPr lang="en-US" dirty="0" smtClean="0"/>
          </a:p>
        </p:txBody>
      </p:sp>
      <p:sp>
        <p:nvSpPr>
          <p:cNvPr id="61444" name="Slide Number Placeholder 3"/>
          <p:cNvSpPr>
            <a:spLocks noGrp="1"/>
          </p:cNvSpPr>
          <p:nvPr>
            <p:ph type="sldNum" sz="quarter" idx="5"/>
          </p:nvPr>
        </p:nvSpPr>
        <p:spPr>
          <a:noFill/>
        </p:spPr>
        <p:txBody>
          <a:bodyPr/>
          <a:lstStyle/>
          <a:p>
            <a:fld id="{2E2719F5-CD10-46A9-ABAA-5F60329A2DDD}" type="slidenum">
              <a:rPr lang="en-US" smtClean="0"/>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If left blank,</a:t>
            </a:r>
            <a:r>
              <a:rPr lang="en-US" baseline="0" dirty="0" smtClean="0"/>
              <a:t> will delay processing of FAFSA and awarding of aid.</a:t>
            </a:r>
            <a:endParaRPr lang="en-US" dirty="0" smtClean="0"/>
          </a:p>
        </p:txBody>
      </p:sp>
      <p:sp>
        <p:nvSpPr>
          <p:cNvPr id="61444" name="Slide Number Placeholder 3"/>
          <p:cNvSpPr>
            <a:spLocks noGrp="1"/>
          </p:cNvSpPr>
          <p:nvPr>
            <p:ph type="sldNum" sz="quarter" idx="5"/>
          </p:nvPr>
        </p:nvSpPr>
        <p:spPr>
          <a:noFill/>
        </p:spPr>
        <p:txBody>
          <a:bodyPr/>
          <a:lstStyle/>
          <a:p>
            <a:fld id="{2E2719F5-CD10-46A9-ABAA-5F60329A2DDD}" type="slidenum">
              <a:rPr lang="en-US" smtClean="0"/>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BF04F3C-C550-4207-A073-3DC5AD8F4D62}" type="slidenum">
              <a:rPr lang="en-US" smtClean="0"/>
              <a:pPr/>
              <a:t>17</a:t>
            </a:fld>
            <a:endParaRPr lang="en-US" dirty="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dirty="0" smtClean="0"/>
              <a:t>2</a:t>
            </a:r>
            <a:r>
              <a:rPr lang="en-US" baseline="30000" dirty="0" smtClean="0"/>
              <a:t>nd</a:t>
            </a:r>
            <a:r>
              <a:rPr lang="en-US" baseline="0" dirty="0" smtClean="0"/>
              <a:t> Section is School Selection.  You will also be asked to select your housing status (living on/off campus or with parent). Your FAFSA will be electronically submitted by the Dept. of Education to every school you select. </a:t>
            </a:r>
            <a:endParaRPr lang="en-US" dirty="0" smtClean="0"/>
          </a:p>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30000" dirty="0" smtClean="0"/>
              <a:t>rd</a:t>
            </a:r>
            <a:r>
              <a:rPr lang="en-US" dirty="0" smtClean="0"/>
              <a:t> Section is Dependency Status. Explain</a:t>
            </a:r>
            <a:r>
              <a:rPr lang="en-US" baseline="0" dirty="0" smtClean="0"/>
              <a:t> the different between the two and that the Dept. of Ed only looks at this section to make the decision.</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18</a:t>
            </a:fld>
            <a:endParaRPr lang="en-US" dirty="0"/>
          </a:p>
        </p:txBody>
      </p:sp>
    </p:spTree>
    <p:extLst>
      <p:ext uri="{BB962C8B-B14F-4D97-AF65-F5344CB8AC3E}">
        <p14:creationId xmlns:p14="http://schemas.microsoft.com/office/powerpoint/2010/main" val="510266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 example of a student with special circumstances.</a:t>
            </a:r>
          </a:p>
          <a:p>
            <a:r>
              <a:rPr lang="en-US" dirty="0" smtClean="0"/>
              <a:t>May want to talk about Dependency</a:t>
            </a:r>
            <a:r>
              <a:rPr lang="en-US" baseline="0" dirty="0" smtClean="0"/>
              <a:t> Appeal option that may be available at the different schools and give different examples of extenuating circumstances. Also explain what doesn’t warrant a dependency override – self-sufficiency, parent not willing to give info, parents claimed student on taxes.</a:t>
            </a:r>
          </a:p>
          <a:p>
            <a:r>
              <a:rPr lang="en-US" baseline="0" dirty="0" smtClean="0"/>
              <a:t>If FAFSA is submitted without parental information – will most likely be contacted by school. This will unfortunately delay FAFSA processing.</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19</a:t>
            </a:fld>
            <a:endParaRPr lang="en-US" dirty="0"/>
          </a:p>
        </p:txBody>
      </p:sp>
    </p:spTree>
    <p:extLst>
      <p:ext uri="{BB962C8B-B14F-4D97-AF65-F5344CB8AC3E}">
        <p14:creationId xmlns:p14="http://schemas.microsoft.com/office/powerpoint/2010/main" val="239129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critical questions you</a:t>
            </a:r>
            <a:r>
              <a:rPr lang="en-US" baseline="0" dirty="0" smtClean="0"/>
              <a:t> may have are…</a:t>
            </a:r>
          </a:p>
          <a:p>
            <a:r>
              <a:rPr lang="en-US" dirty="0" smtClean="0"/>
              <a:t>We</a:t>
            </a:r>
            <a:r>
              <a:rPr lang="en-US" baseline="0" dirty="0" smtClean="0"/>
              <a:t> will answer these questions from this presentation</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2</a:t>
            </a:fld>
            <a:endParaRPr lang="en-US" dirty="0"/>
          </a:p>
        </p:txBody>
      </p:sp>
    </p:spTree>
    <p:extLst>
      <p:ext uri="{BB962C8B-B14F-4D97-AF65-F5344CB8AC3E}">
        <p14:creationId xmlns:p14="http://schemas.microsoft.com/office/powerpoint/2010/main" val="20487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4</a:t>
            </a:r>
            <a:r>
              <a:rPr lang="en-US" baseline="30000" dirty="0" smtClean="0"/>
              <a:t>th</a:t>
            </a:r>
            <a:r>
              <a:rPr lang="en-US" dirty="0" smtClean="0"/>
              <a:t> section is Parent</a:t>
            </a:r>
            <a:r>
              <a:rPr lang="en-US" baseline="0" dirty="0" smtClean="0"/>
              <a:t> Demographics. </a:t>
            </a:r>
            <a:r>
              <a:rPr lang="en-US" dirty="0" smtClean="0"/>
              <a:t>The term ―parent is not restricted to biological parents.  Think in term of your household.  Who does your student live with. An adoptive parent is treated in the same manner as a biological parent on the FAFSA. </a:t>
            </a:r>
          </a:p>
          <a:p>
            <a:r>
              <a:rPr lang="en-US" dirty="0" smtClean="0"/>
              <a:t>If the student lives with both biological/adopt</a:t>
            </a:r>
            <a:r>
              <a:rPr lang="en-US" baseline="0" dirty="0" smtClean="0"/>
              <a:t> </a:t>
            </a:r>
            <a:r>
              <a:rPr lang="en-US" dirty="0" smtClean="0"/>
              <a:t>parents answer the following questions about them.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biological/adopt.</a:t>
            </a:r>
            <a:r>
              <a:rPr lang="en-US" baseline="0" dirty="0" smtClean="0"/>
              <a:t> parents aren’t married but live together then answer the following questions about them both.</a:t>
            </a:r>
            <a:endParaRPr lang="en-US" dirty="0" smtClean="0"/>
          </a:p>
          <a:p>
            <a:r>
              <a:rPr lang="en-US" dirty="0" smtClean="0"/>
              <a:t>If the student lives with Parent</a:t>
            </a:r>
            <a:r>
              <a:rPr lang="en-US" baseline="0" dirty="0" smtClean="0"/>
              <a:t> 1</a:t>
            </a:r>
            <a:r>
              <a:rPr lang="en-US" dirty="0" smtClean="0"/>
              <a:t> and stepparent answer the following questions about them.</a:t>
            </a:r>
          </a:p>
          <a:p>
            <a:r>
              <a:rPr lang="en-US" dirty="0" smtClean="0"/>
              <a:t>If the student lives with Parent 2 and stepparent  answer the following questions about them.</a:t>
            </a:r>
          </a:p>
          <a:p>
            <a:r>
              <a:rPr lang="en-US" dirty="0" smtClean="0"/>
              <a:t>If biological/adopt parents are divorced or separated and the student lives with one parent answer the following questions about that one parent.</a:t>
            </a:r>
          </a:p>
          <a:p>
            <a:r>
              <a:rPr lang="en-US" dirty="0" smtClean="0"/>
              <a:t>If there is a student living with grandparents or persons other than biological parents because of extenuating circumstances please see me after the presentation</a:t>
            </a:r>
            <a:r>
              <a:rPr lang="en-US" baseline="0" dirty="0" smtClean="0"/>
              <a:t> or contact a financial aid administrator at the selected schools.</a:t>
            </a:r>
            <a:endParaRPr lang="en-US" dirty="0" smtClean="0"/>
          </a:p>
          <a:p>
            <a:endParaRPr lang="en-US" baseline="0" dirty="0" smtClean="0"/>
          </a:p>
          <a:p>
            <a:endParaRPr lang="en-US" dirty="0" smtClean="0"/>
          </a:p>
        </p:txBody>
      </p:sp>
      <p:sp>
        <p:nvSpPr>
          <p:cNvPr id="64516" name="Slide Number Placeholder 3"/>
          <p:cNvSpPr>
            <a:spLocks noGrp="1"/>
          </p:cNvSpPr>
          <p:nvPr>
            <p:ph type="sldNum" sz="quarter" idx="5"/>
          </p:nvPr>
        </p:nvSpPr>
        <p:spPr>
          <a:noFill/>
        </p:spPr>
        <p:txBody>
          <a:bodyPr/>
          <a:lstStyle/>
          <a:p>
            <a:fld id="{297F282A-AC2D-42C9-891F-10B14BA929B8}" type="slidenum">
              <a:rPr lang="en-US" smtClean="0"/>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5</a:t>
            </a:r>
            <a:r>
              <a:rPr lang="en-US" baseline="30000" dirty="0" smtClean="0"/>
              <a:t>th</a:t>
            </a:r>
            <a:r>
              <a:rPr lang="en-US" dirty="0" smtClean="0"/>
              <a:t> section is Financial Information –</a:t>
            </a:r>
            <a:r>
              <a:rPr lang="en-US" baseline="0" dirty="0" smtClean="0"/>
              <a:t> it will include questions for both parent and student. </a:t>
            </a:r>
            <a:r>
              <a:rPr lang="en-US" dirty="0" smtClean="0"/>
              <a:t>Have you completed your 2015 tax return?  Those of you who indicate that they have filed their federal tax returns prior to completing their FAFSA and who are otherwise eligible will be directed to use the FAFSA-IRS Data Retrieval process to complete their FAFSA more easily and accurately.  If you are completing the FAFSA prior to Feb. it’s okay to use estimated</a:t>
            </a:r>
            <a:r>
              <a:rPr lang="en-US" baseline="0" dirty="0" smtClean="0"/>
              <a:t> numbers. Will need to put in actual numbers when taxes are completed.</a:t>
            </a:r>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allows the FAFSA to pull</a:t>
            </a:r>
            <a:r>
              <a:rPr lang="en-US" baseline="0" dirty="0" smtClean="0"/>
              <a:t> in your 2015 income information right from the IRS database. Taxes will need to be filed 2 to 3 weeks prior to using the IRS Data Retrieval Tool</a:t>
            </a:r>
            <a:endParaRPr lang="en-US" dirty="0" smtClean="0"/>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baseline="0" dirty="0" smtClean="0"/>
              <a:t>The IRS pages are the same for the student and parent. If the parent and/or student are eligible to use the IRS DRT, they will follow the same process outlined in this slide. </a:t>
            </a:r>
            <a:r>
              <a:rPr lang="en-US" dirty="0" smtClean="0"/>
              <a:t>You must</a:t>
            </a:r>
            <a:r>
              <a:rPr lang="en-US" baseline="0" dirty="0" smtClean="0"/>
              <a:t> submit the information exactly as it is on your Federal Tax Return otherwise, the tool will not be able to link your information.</a:t>
            </a:r>
            <a:endParaRPr lang="en-US" dirty="0" smtClean="0"/>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It will give you the option to transfer or not to transfer.</a:t>
            </a:r>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Will see “Tax income information was successfully transferred” if</a:t>
            </a:r>
            <a:r>
              <a:rPr lang="en-US" baseline="0" dirty="0" smtClean="0"/>
              <a:t> you choose to transfer</a:t>
            </a:r>
            <a:r>
              <a:rPr lang="en-US" dirty="0" smtClean="0"/>
              <a:t>. </a:t>
            </a:r>
          </a:p>
          <a:p>
            <a:endParaRPr lang="en-US" dirty="0" smtClean="0"/>
          </a:p>
          <a:p>
            <a:r>
              <a:rPr lang="en-US" dirty="0" smtClean="0"/>
              <a:t>Can use</a:t>
            </a:r>
            <a:r>
              <a:rPr lang="en-US" baseline="0" dirty="0" smtClean="0"/>
              <a:t> Help and Hints box to assist with manually entering info correctly.</a:t>
            </a:r>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000066"/>
                </a:solidFill>
                <a:latin typeface="Times New Roman" pitchFamily="18" charset="0"/>
                <a:cs typeface="Times New Roman" pitchFamily="18" charset="0"/>
              </a:rPr>
              <a:t>This sections is asking</a:t>
            </a:r>
            <a:r>
              <a:rPr lang="en-US" baseline="0" dirty="0" smtClean="0">
                <a:solidFill>
                  <a:srgbClr val="000066"/>
                </a:solidFill>
                <a:latin typeface="Times New Roman" pitchFamily="18" charset="0"/>
                <a:cs typeface="Times New Roman" pitchFamily="18" charset="0"/>
              </a:rPr>
              <a:t> about additional financial info, untaxed income information and assets. The Help and Hints box is really helpful for this section.</a:t>
            </a:r>
            <a:endParaRPr lang="en-US" dirty="0" smtClean="0">
              <a:solidFill>
                <a:srgbClr val="000066"/>
              </a:solidFill>
              <a:latin typeface="Times New Roman" pitchFamily="18" charset="0"/>
              <a:cs typeface="Times New Roman" pitchFamily="18" charset="0"/>
            </a:endParaRPr>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most cases, this plan is set up through the</a:t>
            </a:r>
            <a:r>
              <a:rPr lang="en-US" baseline="0" dirty="0" smtClean="0"/>
              <a:t> 529 administrator and the institutions billing office. </a:t>
            </a:r>
            <a:endParaRPr lang="en-US" dirty="0" smtClean="0"/>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overview flows</a:t>
            </a:r>
            <a:r>
              <a:rPr lang="en-US" baseline="0" dirty="0" smtClean="0"/>
              <a:t> with the critical questions</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3</a:t>
            </a:fld>
            <a:endParaRPr lang="en-US" dirty="0"/>
          </a:p>
        </p:txBody>
      </p:sp>
    </p:spTree>
    <p:extLst>
      <p:ext uri="{BB962C8B-B14F-4D97-AF65-F5344CB8AC3E}">
        <p14:creationId xmlns:p14="http://schemas.microsoft.com/office/powerpoint/2010/main" val="204872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After you</a:t>
            </a:r>
            <a:r>
              <a:rPr lang="en-US" baseline="0" dirty="0" smtClean="0"/>
              <a:t> complete the Parent Financial Information, you will start to complete the same information for the student.</a:t>
            </a:r>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The Dept. of Ed counts both the student and parents income to calculate</a:t>
            </a:r>
            <a:r>
              <a:rPr lang="en-US" baseline="0" dirty="0" smtClean="0"/>
              <a:t> the EFC which we will talk about in a few slides.</a:t>
            </a:r>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Students</a:t>
            </a:r>
            <a:r>
              <a:rPr lang="en-US" baseline="0" dirty="0" smtClean="0"/>
              <a:t> will be asked the same additional financial info, untaxed income and asset information questions.</a:t>
            </a:r>
            <a:endParaRPr lang="en-US" dirty="0" smtClean="0"/>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IRS DRT  is available early Feb and you must have filed head of household or married filing jointly. Taxes have to be filed for 2 to 3 weeks.</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33</a:t>
            </a:fld>
            <a:endParaRPr lang="en-US" dirty="0"/>
          </a:p>
        </p:txBody>
      </p:sp>
    </p:spTree>
    <p:extLst>
      <p:ext uri="{BB962C8B-B14F-4D97-AF65-F5344CB8AC3E}">
        <p14:creationId xmlns:p14="http://schemas.microsoft.com/office/powerpoint/2010/main" val="1117192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a:t>
            </a:r>
            <a:r>
              <a:rPr lang="en-US" baseline="0" dirty="0" smtClean="0"/>
              <a:t> the 6</a:t>
            </a:r>
            <a:r>
              <a:rPr lang="en-US" baseline="30000" dirty="0" smtClean="0"/>
              <a:t>th</a:t>
            </a:r>
            <a:r>
              <a:rPr lang="en-US" baseline="0" dirty="0" smtClean="0"/>
              <a:t> section for the electronic signatures. </a:t>
            </a:r>
            <a:endParaRPr lang="en-US" dirty="0" smtClean="0"/>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Viewing the summary</a:t>
            </a:r>
            <a:r>
              <a:rPr lang="en-US" baseline="0" dirty="0" smtClean="0"/>
              <a:t> will allow you to see and if there are any corrections you want to make.</a:t>
            </a:r>
            <a:endParaRPr lang="en-US" dirty="0" smtClean="0"/>
          </a:p>
          <a:p>
            <a:endParaRPr lang="en-US" dirty="0" smtClean="0"/>
          </a:p>
        </p:txBody>
      </p:sp>
      <p:sp>
        <p:nvSpPr>
          <p:cNvPr id="65540" name="Slide Number Placeholder 3"/>
          <p:cNvSpPr>
            <a:spLocks noGrp="1"/>
          </p:cNvSpPr>
          <p:nvPr>
            <p:ph type="sldNum" sz="quarter" idx="5"/>
          </p:nvPr>
        </p:nvSpPr>
        <p:spPr>
          <a:noFill/>
        </p:spPr>
        <p:txBody>
          <a:bodyPr/>
          <a:lstStyle/>
          <a:p>
            <a:fld id="{0CAFFE8F-C7BD-4E5A-AC6A-B3ACFB2E71E3}" type="slidenum">
              <a:rPr lang="en-US" smtClean="0"/>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post to Facebook and tweeter from this page. In the next</a:t>
            </a:r>
            <a:r>
              <a:rPr lang="en-US" baseline="0" dirty="0" smtClean="0"/>
              <a:t> section we will talk about next steps and the EFC.</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37</a:t>
            </a:fld>
            <a:endParaRPr lang="en-US" dirty="0"/>
          </a:p>
        </p:txBody>
      </p:sp>
    </p:spTree>
    <p:extLst>
      <p:ext uri="{BB962C8B-B14F-4D97-AF65-F5344CB8AC3E}">
        <p14:creationId xmlns:p14="http://schemas.microsoft.com/office/powerpoint/2010/main" val="420860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help you prepare and gather all the information</a:t>
            </a:r>
            <a:r>
              <a:rPr lang="en-US" baseline="0" dirty="0" smtClean="0"/>
              <a:t> and </a:t>
            </a:r>
            <a:r>
              <a:rPr lang="en-US" dirty="0" smtClean="0"/>
              <a:t>documents</a:t>
            </a:r>
            <a:r>
              <a:rPr lang="en-US" baseline="0" dirty="0" smtClean="0"/>
              <a:t> required to help you complete the application. It will also explain the IRS Data Retrieval Tool.</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38</a:t>
            </a:fld>
            <a:endParaRPr lang="en-US" dirty="0"/>
          </a:p>
        </p:txBody>
      </p:sp>
    </p:spTree>
    <p:extLst>
      <p:ext uri="{BB962C8B-B14F-4D97-AF65-F5344CB8AC3E}">
        <p14:creationId xmlns:p14="http://schemas.microsoft.com/office/powerpoint/2010/main" val="2567823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39</a:t>
            </a:fld>
            <a:endParaRPr lang="en-US" dirty="0"/>
          </a:p>
        </p:txBody>
      </p:sp>
    </p:spTree>
    <p:extLst>
      <p:ext uri="{BB962C8B-B14F-4D97-AF65-F5344CB8AC3E}">
        <p14:creationId xmlns:p14="http://schemas.microsoft.com/office/powerpoint/2010/main" val="298743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a:t>
            </a:fld>
            <a:endParaRPr lang="en-US" dirty="0"/>
          </a:p>
        </p:txBody>
      </p:sp>
    </p:spTree>
    <p:extLst>
      <p:ext uri="{BB962C8B-B14F-4D97-AF65-F5344CB8AC3E}">
        <p14:creationId xmlns:p14="http://schemas.microsoft.com/office/powerpoint/2010/main" val="204872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40</a:t>
            </a:fld>
            <a:endParaRPr lang="en-US" dirty="0"/>
          </a:p>
        </p:txBody>
      </p:sp>
    </p:spTree>
    <p:extLst>
      <p:ext uri="{BB962C8B-B14F-4D97-AF65-F5344CB8AC3E}">
        <p14:creationId xmlns:p14="http://schemas.microsoft.com/office/powerpoint/2010/main" val="2599645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solidFill>
                  <a:srgbClr val="000066"/>
                </a:solidFill>
                <a:latin typeface="Times New Roman" pitchFamily="18" charset="0"/>
                <a:cs typeface="Times New Roman" pitchFamily="18" charset="0"/>
              </a:rPr>
              <a:t>Will be emailed by the Department</a:t>
            </a:r>
            <a:r>
              <a:rPr lang="en-US" baseline="0" dirty="0" smtClean="0">
                <a:solidFill>
                  <a:srgbClr val="000066"/>
                </a:solidFill>
                <a:latin typeface="Times New Roman" pitchFamily="18" charset="0"/>
                <a:cs typeface="Times New Roman" pitchFamily="18" charset="0"/>
              </a:rPr>
              <a:t> of Education as a link</a:t>
            </a:r>
            <a:endParaRPr lang="en-US" dirty="0" smtClean="0">
              <a:solidFill>
                <a:srgbClr val="000066"/>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41</a:t>
            </a:fld>
            <a:endParaRPr lang="en-US" dirty="0"/>
          </a:p>
        </p:txBody>
      </p:sp>
    </p:spTree>
    <p:extLst>
      <p:ext uri="{BB962C8B-B14F-4D97-AF65-F5344CB8AC3E}">
        <p14:creationId xmlns:p14="http://schemas.microsoft.com/office/powerpoint/2010/main" val="1650636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42</a:t>
            </a:fld>
            <a:endParaRPr lang="en-US" dirty="0"/>
          </a:p>
        </p:txBody>
      </p:sp>
    </p:spTree>
    <p:extLst>
      <p:ext uri="{BB962C8B-B14F-4D97-AF65-F5344CB8AC3E}">
        <p14:creationId xmlns:p14="http://schemas.microsoft.com/office/powerpoint/2010/main" val="1352046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30746"/>
            <a:fld id="{03F72CD9-0A9E-44DC-88CE-B96D7D2D8529}" type="slidenum">
              <a:rPr lang="en-US" smtClean="0"/>
              <a:pPr defTabSz="930746"/>
              <a:t>43</a:t>
            </a:fld>
            <a:endParaRPr lang="en-US" dirty="0"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dirty="0" smtClean="0"/>
              <a:t>The other</a:t>
            </a:r>
            <a:r>
              <a:rPr lang="en-US" baseline="0" dirty="0" smtClean="0"/>
              <a:t> factor of financial need is cost of attendance.  This is a budget assigned to students. It’s not the actual amount expected. It consist of direct or indirect cost.</a:t>
            </a:r>
            <a:endParaRPr lang="en-US" dirty="0" smtClean="0"/>
          </a:p>
        </p:txBody>
      </p:sp>
    </p:spTree>
    <p:extLst>
      <p:ext uri="{BB962C8B-B14F-4D97-AF65-F5344CB8AC3E}">
        <p14:creationId xmlns:p14="http://schemas.microsoft.com/office/powerpoint/2010/main" val="869804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KSU COA for 15 – 16. </a:t>
            </a:r>
            <a:r>
              <a:rPr lang="en-US" dirty="0" smtClean="0"/>
              <a:t>Private</a:t>
            </a:r>
            <a:r>
              <a:rPr lang="en-US" baseline="0" dirty="0" smtClean="0"/>
              <a:t> institutions will have higher cost.</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44</a:t>
            </a:fld>
            <a:endParaRPr lang="en-US" dirty="0"/>
          </a:p>
        </p:txBody>
      </p:sp>
    </p:spTree>
    <p:extLst>
      <p:ext uri="{BB962C8B-B14F-4D97-AF65-F5344CB8AC3E}">
        <p14:creationId xmlns:p14="http://schemas.microsoft.com/office/powerpoint/2010/main" val="1352046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46</a:t>
            </a:fld>
            <a:endParaRPr lang="en-US" dirty="0"/>
          </a:p>
        </p:txBody>
      </p:sp>
    </p:spTree>
    <p:extLst>
      <p:ext uri="{BB962C8B-B14F-4D97-AF65-F5344CB8AC3E}">
        <p14:creationId xmlns:p14="http://schemas.microsoft.com/office/powerpoint/2010/main" val="3154663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47</a:t>
            </a:fld>
            <a:endParaRPr lang="en-US" dirty="0"/>
          </a:p>
        </p:txBody>
      </p:sp>
    </p:spTree>
    <p:extLst>
      <p:ext uri="{BB962C8B-B14F-4D97-AF65-F5344CB8AC3E}">
        <p14:creationId xmlns:p14="http://schemas.microsoft.com/office/powerpoint/2010/main" val="3458502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48</a:t>
            </a:fld>
            <a:endParaRPr lang="en-US" dirty="0"/>
          </a:p>
        </p:txBody>
      </p:sp>
    </p:spTree>
    <p:extLst>
      <p:ext uri="{BB962C8B-B14F-4D97-AF65-F5344CB8AC3E}">
        <p14:creationId xmlns:p14="http://schemas.microsoft.com/office/powerpoint/2010/main" val="2620644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49</a:t>
            </a:fld>
            <a:endParaRPr lang="en-US" dirty="0"/>
          </a:p>
        </p:txBody>
      </p:sp>
    </p:spTree>
    <p:extLst>
      <p:ext uri="{BB962C8B-B14F-4D97-AF65-F5344CB8AC3E}">
        <p14:creationId xmlns:p14="http://schemas.microsoft.com/office/powerpoint/2010/main" val="3617734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50</a:t>
            </a:fld>
            <a:endParaRPr lang="en-US" dirty="0"/>
          </a:p>
        </p:txBody>
      </p:sp>
    </p:spTree>
    <p:extLst>
      <p:ext uri="{BB962C8B-B14F-4D97-AF65-F5344CB8AC3E}">
        <p14:creationId xmlns:p14="http://schemas.microsoft.com/office/powerpoint/2010/main" val="418745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a:t>
            </a:fld>
            <a:endParaRPr lang="en-US" dirty="0"/>
          </a:p>
        </p:txBody>
      </p:sp>
    </p:spTree>
    <p:extLst>
      <p:ext uri="{BB962C8B-B14F-4D97-AF65-F5344CB8AC3E}">
        <p14:creationId xmlns:p14="http://schemas.microsoft.com/office/powerpoint/2010/main" val="2162131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51</a:t>
            </a:fld>
            <a:endParaRPr lang="en-US" dirty="0"/>
          </a:p>
        </p:txBody>
      </p:sp>
    </p:spTree>
    <p:extLst>
      <p:ext uri="{BB962C8B-B14F-4D97-AF65-F5344CB8AC3E}">
        <p14:creationId xmlns:p14="http://schemas.microsoft.com/office/powerpoint/2010/main" val="402122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Amounts and criteria are listed in the publications handed to you or you can visit studentaid.ed.gov. </a:t>
            </a:r>
          </a:p>
          <a:p>
            <a:r>
              <a:rPr lang="en-US" dirty="0" smtClean="0"/>
              <a:t>TEACH</a:t>
            </a:r>
            <a:r>
              <a:rPr lang="en-US" baseline="0" dirty="0" smtClean="0"/>
              <a:t> grants are not available at all schools with eligible programs. Schools must choose to participate.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52</a:t>
            </a:fld>
            <a:endParaRPr lang="en-US" dirty="0"/>
          </a:p>
        </p:txBody>
      </p:sp>
    </p:spTree>
    <p:extLst>
      <p:ext uri="{BB962C8B-B14F-4D97-AF65-F5344CB8AC3E}">
        <p14:creationId xmlns:p14="http://schemas.microsoft.com/office/powerpoint/2010/main" val="34530012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OBR</a:t>
            </a:r>
            <a:r>
              <a:rPr lang="en-US" baseline="0" dirty="0" smtClean="0"/>
              <a:t> administers all the state grant and scholarship programs and has a new name. </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53</a:t>
            </a:fld>
            <a:endParaRPr lang="en-US" dirty="0"/>
          </a:p>
        </p:txBody>
      </p:sp>
    </p:spTree>
    <p:extLst>
      <p:ext uri="{BB962C8B-B14F-4D97-AF65-F5344CB8AC3E}">
        <p14:creationId xmlns:p14="http://schemas.microsoft.com/office/powerpoint/2010/main" val="88048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programs under ODHE.</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54</a:t>
            </a:fld>
            <a:endParaRPr lang="en-US" dirty="0"/>
          </a:p>
        </p:txBody>
      </p:sp>
    </p:spTree>
    <p:extLst>
      <p:ext uri="{BB962C8B-B14F-4D97-AF65-F5344CB8AC3E}">
        <p14:creationId xmlns:p14="http://schemas.microsoft.com/office/powerpoint/2010/main" val="2117353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going to</a:t>
            </a:r>
            <a:r>
              <a:rPr lang="en-US" baseline="0" dirty="0" smtClean="0"/>
              <a:t> talk about Self-Help aid. </a:t>
            </a:r>
            <a:r>
              <a:rPr lang="en-US" dirty="0" smtClean="0"/>
              <a:t>May want to check with your institutions</a:t>
            </a:r>
            <a:r>
              <a:rPr lang="en-US" baseline="0" dirty="0" smtClean="0"/>
              <a:t> Career Services Center.</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55</a:t>
            </a:fld>
            <a:endParaRPr lang="en-US" dirty="0"/>
          </a:p>
        </p:txBody>
      </p:sp>
    </p:spTree>
    <p:extLst>
      <p:ext uri="{BB962C8B-B14F-4D97-AF65-F5344CB8AC3E}">
        <p14:creationId xmlns:p14="http://schemas.microsoft.com/office/powerpoint/2010/main" val="3561078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Amounts</a:t>
            </a:r>
            <a:r>
              <a:rPr lang="en-US" baseline="0" dirty="0" smtClean="0"/>
              <a:t> and i</a:t>
            </a:r>
            <a:r>
              <a:rPr lang="en-US" dirty="0" smtClean="0"/>
              <a:t>nteres</a:t>
            </a:r>
            <a:r>
              <a:rPr lang="en-US" baseline="0" dirty="0" smtClean="0"/>
              <a:t>t rates are listed in the handouts provided  or you can visit studentaid.gov. No more Perkins. Maximum amount for freshmen is $5500. Current interest rate for DL is 4.66  It’s 5% for NL. The picture is a publication available on the provided website.</a:t>
            </a:r>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56</a:t>
            </a:fld>
            <a:endParaRPr lang="en-US" dirty="0"/>
          </a:p>
        </p:txBody>
      </p:sp>
    </p:spTree>
    <p:extLst>
      <p:ext uri="{BB962C8B-B14F-4D97-AF65-F5344CB8AC3E}">
        <p14:creationId xmlns:p14="http://schemas.microsoft.com/office/powerpoint/2010/main" val="986664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talk about PLUS criteria</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57</a:t>
            </a:fld>
            <a:endParaRPr lang="en-US" dirty="0"/>
          </a:p>
        </p:txBody>
      </p:sp>
    </p:spTree>
    <p:extLst>
      <p:ext uri="{BB962C8B-B14F-4D97-AF65-F5344CB8AC3E}">
        <p14:creationId xmlns:p14="http://schemas.microsoft.com/office/powerpoint/2010/main" val="3958463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58</a:t>
            </a:fld>
            <a:endParaRPr lang="en-US" dirty="0"/>
          </a:p>
        </p:txBody>
      </p:sp>
    </p:spTree>
    <p:extLst>
      <p:ext uri="{BB962C8B-B14F-4D97-AF65-F5344CB8AC3E}">
        <p14:creationId xmlns:p14="http://schemas.microsoft.com/office/powerpoint/2010/main" val="3458502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Housing &amp;</a:t>
            </a:r>
            <a:r>
              <a:rPr lang="en-US" baseline="0" dirty="0" smtClean="0"/>
              <a:t> meal plan if student is living on campus. Amounts will vary based on the institution.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59</a:t>
            </a:fld>
            <a:endParaRPr lang="en-US" dirty="0"/>
          </a:p>
        </p:txBody>
      </p:sp>
    </p:spTree>
    <p:extLst>
      <p:ext uri="{BB962C8B-B14F-4D97-AF65-F5344CB8AC3E}">
        <p14:creationId xmlns:p14="http://schemas.microsoft.com/office/powerpoint/2010/main" val="1071494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4caster</a:t>
            </a:r>
            <a:r>
              <a:rPr lang="en-US" baseline="0" dirty="0" smtClean="0"/>
              <a:t> no longer has it’s own website.  It’s now on the FAFSA website. </a:t>
            </a:r>
            <a:r>
              <a:rPr lang="en-US" dirty="0" smtClean="0"/>
              <a:t>Students</a:t>
            </a:r>
            <a:r>
              <a:rPr lang="en-US" baseline="0" dirty="0" smtClean="0"/>
              <a:t> will be asked to input their parents and their income information. </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60</a:t>
            </a:fld>
            <a:endParaRPr lang="en-US" dirty="0"/>
          </a:p>
        </p:txBody>
      </p:sp>
    </p:spTree>
    <p:extLst>
      <p:ext uri="{BB962C8B-B14F-4D97-AF65-F5344CB8AC3E}">
        <p14:creationId xmlns:p14="http://schemas.microsoft.com/office/powerpoint/2010/main" val="30057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lvl="0" eaLnBrk="1" hangingPunct="1"/>
            <a:r>
              <a:rPr lang="en-US" baseline="0" dirty="0" smtClean="0">
                <a:solidFill>
                  <a:srgbClr val="000066"/>
                </a:solidFill>
              </a:rPr>
              <a:t>Make sure it’s easy to remember. Student should be the one to create ID in case it’s forgotten can answer security questions and check emails for security code validation.</a:t>
            </a:r>
            <a:endParaRPr lang="en-US" dirty="0" smtClean="0">
              <a:solidFill>
                <a:srgbClr val="000066"/>
              </a:solidFill>
            </a:endParaRPr>
          </a:p>
        </p:txBody>
      </p:sp>
      <p:sp>
        <p:nvSpPr>
          <p:cNvPr id="59396" name="Slide Number Placeholder 3"/>
          <p:cNvSpPr>
            <a:spLocks noGrp="1"/>
          </p:cNvSpPr>
          <p:nvPr>
            <p:ph type="sldNum" sz="quarter" idx="5"/>
          </p:nvPr>
        </p:nvSpPr>
        <p:spPr>
          <a:noFill/>
        </p:spPr>
        <p:txBody>
          <a:bodyPr/>
          <a:lstStyle/>
          <a:p>
            <a:fld id="{A6B86692-CF3F-470A-B6B1-AA1CFE58F145}" type="slidenum">
              <a:rPr lang="en-US" smtClean="0"/>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NPC is very similar to the FAFSA4caster. </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61</a:t>
            </a:fld>
            <a:endParaRPr lang="en-US" dirty="0"/>
          </a:p>
        </p:txBody>
      </p:sp>
    </p:spTree>
    <p:extLst>
      <p:ext uri="{BB962C8B-B14F-4D97-AF65-F5344CB8AC3E}">
        <p14:creationId xmlns:p14="http://schemas.microsoft.com/office/powerpoint/2010/main" val="716576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66"/>
                </a:solidFill>
                <a:latin typeface="Times New Roman" pitchFamily="18" charset="0"/>
                <a:cs typeface="Times New Roman" pitchFamily="18" charset="0"/>
              </a:rPr>
              <a:t>A consumer tool designed to simplify information for prospective students regarding their cost and financial aid. Also provides information regarding graduation rates and loan default rates</a:t>
            </a:r>
          </a:p>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62</a:t>
            </a:fld>
            <a:endParaRPr lang="en-US" dirty="0"/>
          </a:p>
        </p:txBody>
      </p:sp>
    </p:spTree>
    <p:extLst>
      <p:ext uri="{BB962C8B-B14F-4D97-AF65-F5344CB8AC3E}">
        <p14:creationId xmlns:p14="http://schemas.microsoft.com/office/powerpoint/2010/main" val="3759212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63</a:t>
            </a:fld>
            <a:endParaRPr lang="en-US" dirty="0"/>
          </a:p>
        </p:txBody>
      </p:sp>
    </p:spTree>
    <p:extLst>
      <p:ext uri="{BB962C8B-B14F-4D97-AF65-F5344CB8AC3E}">
        <p14:creationId xmlns:p14="http://schemas.microsoft.com/office/powerpoint/2010/main" val="3285919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be related to your</a:t>
            </a:r>
            <a:r>
              <a:rPr lang="en-US" baseline="0" dirty="0" smtClean="0"/>
              <a:t> personal life and financial aid.</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64</a:t>
            </a:fld>
            <a:endParaRPr lang="en-US" dirty="0"/>
          </a:p>
        </p:txBody>
      </p:sp>
    </p:spTree>
    <p:extLst>
      <p:ext uri="{BB962C8B-B14F-4D97-AF65-F5344CB8AC3E}">
        <p14:creationId xmlns:p14="http://schemas.microsoft.com/office/powerpoint/2010/main" val="12163958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talk about each briefly</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65</a:t>
            </a:fld>
            <a:endParaRPr lang="en-US" dirty="0"/>
          </a:p>
        </p:txBody>
      </p:sp>
    </p:spTree>
    <p:extLst>
      <p:ext uri="{BB962C8B-B14F-4D97-AF65-F5344CB8AC3E}">
        <p14:creationId xmlns:p14="http://schemas.microsoft.com/office/powerpoint/2010/main" val="2485757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latin typeface="Times New Roman" panose="02020603050405020304" pitchFamily="18" charset="0"/>
                <a:cs typeface="Times New Roman" panose="02020603050405020304" pitchFamily="18" charset="0"/>
              </a:rPr>
              <a:t>Videos, Interactive spreadsheets, Articles, Printable documents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66</a:t>
            </a:fld>
            <a:endParaRPr lang="en-US" dirty="0"/>
          </a:p>
        </p:txBody>
      </p:sp>
    </p:spTree>
    <p:extLst>
      <p:ext uri="{BB962C8B-B14F-4D97-AF65-F5344CB8AC3E}">
        <p14:creationId xmlns:p14="http://schemas.microsoft.com/office/powerpoint/2010/main" val="2485757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67</a:t>
            </a:fld>
            <a:endParaRPr lang="en-US" dirty="0"/>
          </a:p>
        </p:txBody>
      </p:sp>
    </p:spTree>
    <p:extLst>
      <p:ext uri="{BB962C8B-B14F-4D97-AF65-F5344CB8AC3E}">
        <p14:creationId xmlns:p14="http://schemas.microsoft.com/office/powerpoint/2010/main" val="2485757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Entrance</a:t>
            </a:r>
            <a:r>
              <a:rPr lang="en-US" baseline="0" dirty="0" smtClean="0"/>
              <a:t> counseling mandatory before you can borrow</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68</a:t>
            </a:fld>
            <a:endParaRPr lang="en-US" dirty="0"/>
          </a:p>
        </p:txBody>
      </p:sp>
    </p:spTree>
    <p:extLst>
      <p:ext uri="{BB962C8B-B14F-4D97-AF65-F5344CB8AC3E}">
        <p14:creationId xmlns:p14="http://schemas.microsoft.com/office/powerpoint/2010/main" val="3568588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Publications</a:t>
            </a:r>
            <a:r>
              <a:rPr lang="en-US" baseline="0" dirty="0" smtClean="0"/>
              <a:t> on studentaid.gov </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69</a:t>
            </a:fld>
            <a:endParaRPr lang="en-US" dirty="0"/>
          </a:p>
        </p:txBody>
      </p:sp>
    </p:spTree>
    <p:extLst>
      <p:ext uri="{BB962C8B-B14F-4D97-AF65-F5344CB8AC3E}">
        <p14:creationId xmlns:p14="http://schemas.microsoft.com/office/powerpoint/2010/main" val="3568588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Related to financial literacy. All can be found</a:t>
            </a:r>
            <a:r>
              <a:rPr lang="en-US" baseline="0" dirty="0" smtClean="0"/>
              <a:t> on studentaid.gov under resources.</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70</a:t>
            </a:fld>
            <a:endParaRPr lang="en-US" dirty="0"/>
          </a:p>
        </p:txBody>
      </p:sp>
    </p:spTree>
    <p:extLst>
      <p:ext uri="{BB962C8B-B14F-4D97-AF65-F5344CB8AC3E}">
        <p14:creationId xmlns:p14="http://schemas.microsoft.com/office/powerpoint/2010/main" val="285644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Online Federal Application to apply for </a:t>
            </a:r>
            <a:r>
              <a:rPr lang="en-US" baseline="0" dirty="0" smtClean="0"/>
              <a:t>federal grants, state grants and federal loans. It’s FREE. Beware of websites that ask you to pay. Must be completed to received federal aid at an institution. Must be completed online.</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a:t>
            </a:fld>
            <a:endParaRPr lang="en-US" dirty="0"/>
          </a:p>
        </p:txBody>
      </p:sp>
    </p:spTree>
    <p:extLst>
      <p:ext uri="{BB962C8B-B14F-4D97-AF65-F5344CB8AC3E}">
        <p14:creationId xmlns:p14="http://schemas.microsoft.com/office/powerpoint/2010/main" val="3477452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Comprehensive information on federal student aid – from awareness, to application, to repayment. Includes repayment calculators, videos, and images/infographics.</a:t>
            </a:r>
          </a:p>
          <a:p>
            <a:r>
              <a:rPr lang="en-US" dirty="0" smtClean="0"/>
              <a:t>Approach and design based on focus groups and online surveys.</a:t>
            </a:r>
          </a:p>
          <a:p>
            <a:r>
              <a:rPr lang="en-US" dirty="0" smtClean="0"/>
              <a:t>Serves audiences from middle school students and parents to adults, applicants, and borrowers.</a:t>
            </a:r>
          </a:p>
          <a:p>
            <a:r>
              <a:rPr lang="en-US" dirty="0" smtClean="0"/>
              <a:t>Available in English and Spanish</a:t>
            </a:r>
          </a:p>
          <a:p>
            <a:r>
              <a:rPr lang="en-US" dirty="0" smtClean="0"/>
              <a:t>FSA’s first mobile-optimized site to display on all devices include tablets and smart phones.</a:t>
            </a:r>
          </a:p>
          <a:p>
            <a:r>
              <a:rPr lang="en-US" dirty="0" smtClean="0"/>
              <a:t>Links to FSA’s other key sites</a:t>
            </a:r>
          </a:p>
          <a:p>
            <a:pPr>
              <a:lnSpc>
                <a:spcPct val="120000"/>
              </a:lnSpc>
              <a:buSzPct val="80000"/>
            </a:pPr>
            <a:r>
              <a:rPr lang="en-US" dirty="0" smtClean="0"/>
              <a:t>Continuous enhancements and improvements including customer usability testing</a:t>
            </a:r>
          </a:p>
          <a:p>
            <a:endParaRPr lang="en-US" dirty="0" smtClean="0"/>
          </a:p>
        </p:txBody>
      </p:sp>
    </p:spTree>
    <p:extLst>
      <p:ext uri="{BB962C8B-B14F-4D97-AF65-F5344CB8AC3E}">
        <p14:creationId xmlns:p14="http://schemas.microsoft.com/office/powerpoint/2010/main" val="12489720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FAFSA</a:t>
            </a:r>
            <a:r>
              <a:rPr lang="en-US" baseline="0" dirty="0" smtClean="0"/>
              <a:t> Process”, HS Checklist for all grades and parents, Funding Your Education (overview of available aid).</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73</a:t>
            </a:fld>
            <a:endParaRPr lang="en-US" dirty="0"/>
          </a:p>
        </p:txBody>
      </p:sp>
    </p:spTree>
    <p:extLst>
      <p:ext uri="{BB962C8B-B14F-4D97-AF65-F5344CB8AC3E}">
        <p14:creationId xmlns:p14="http://schemas.microsoft.com/office/powerpoint/2010/main" val="37306469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like their page on Facebook, follow them on twitter and watch them on YouTube. Obtain great information from the Dept. of Ed regarding financial aid.</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74</a:t>
            </a:fld>
            <a:endParaRPr lang="en-US" dirty="0"/>
          </a:p>
        </p:txBody>
      </p:sp>
    </p:spTree>
    <p:extLst>
      <p:ext uri="{BB962C8B-B14F-4D97-AF65-F5344CB8AC3E}">
        <p14:creationId xmlns:p14="http://schemas.microsoft.com/office/powerpoint/2010/main" val="1639704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75</a:t>
            </a:fld>
            <a:endParaRPr lang="en-US" dirty="0"/>
          </a:p>
        </p:txBody>
      </p:sp>
    </p:spTree>
    <p:extLst>
      <p:ext uri="{BB962C8B-B14F-4D97-AF65-F5344CB8AC3E}">
        <p14:creationId xmlns:p14="http://schemas.microsoft.com/office/powerpoint/2010/main" val="38708216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website</a:t>
            </a:r>
            <a:r>
              <a:rPr lang="en-US" baseline="0" dirty="0" smtClean="0"/>
              <a:t> to register at CGS is provided. You will find a list of other locations as well. </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76</a:t>
            </a:fld>
            <a:endParaRPr lang="en-US" dirty="0"/>
          </a:p>
        </p:txBody>
      </p:sp>
    </p:spTree>
    <p:extLst>
      <p:ext uri="{BB962C8B-B14F-4D97-AF65-F5344CB8AC3E}">
        <p14:creationId xmlns:p14="http://schemas.microsoft.com/office/powerpoint/2010/main" val="28564452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77</a:t>
            </a:fld>
            <a:endParaRPr lang="en-US" dirty="0"/>
          </a:p>
        </p:txBody>
      </p:sp>
    </p:spTree>
    <p:extLst>
      <p:ext uri="{BB962C8B-B14F-4D97-AF65-F5344CB8AC3E}">
        <p14:creationId xmlns:p14="http://schemas.microsoft.com/office/powerpoint/2010/main" val="334811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importance of IRS DATA Retrieval</a:t>
            </a:r>
            <a:r>
              <a:rPr lang="en-US" baseline="0" dirty="0" smtClean="0"/>
              <a:t> tool. Later slides will explain criteria. </a:t>
            </a:r>
            <a:r>
              <a:rPr lang="en-US" dirty="0" smtClean="0"/>
              <a:t>There will</a:t>
            </a:r>
            <a:r>
              <a:rPr lang="en-US" baseline="0" dirty="0" smtClean="0"/>
              <a:t> be new dates for 2017-2018 and forward</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8</a:t>
            </a:fld>
            <a:endParaRPr lang="en-US" dirty="0"/>
          </a:p>
        </p:txBody>
      </p:sp>
    </p:spTree>
    <p:extLst>
      <p:ext uri="{BB962C8B-B14F-4D97-AF65-F5344CB8AC3E}">
        <p14:creationId xmlns:p14="http://schemas.microsoft.com/office/powerpoint/2010/main" val="284823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Parent</a:t>
            </a:r>
            <a:r>
              <a:rPr lang="en-US" baseline="0" dirty="0" smtClean="0"/>
              <a:t> info only needed if student is dependent.</a:t>
            </a:r>
            <a:endParaRPr lang="en-US" dirty="0"/>
          </a:p>
        </p:txBody>
      </p:sp>
      <p:sp>
        <p:nvSpPr>
          <p:cNvPr id="4" name="Slide Number Placeholder 3"/>
          <p:cNvSpPr>
            <a:spLocks noGrp="1"/>
          </p:cNvSpPr>
          <p:nvPr>
            <p:ph type="sldNum" sz="quarter" idx="10"/>
          </p:nvPr>
        </p:nvSpPr>
        <p:spPr/>
        <p:txBody>
          <a:bodyPr/>
          <a:lstStyle/>
          <a:p>
            <a:pPr>
              <a:defRPr/>
            </a:pPr>
            <a:fld id="{86C423DF-5BC0-4E37-A331-BAFBD93DBF69}" type="slidenum">
              <a:rPr lang="en-US" smtClean="0"/>
              <a:pPr>
                <a:defRPr/>
              </a:pPr>
              <a:t>9</a:t>
            </a:fld>
            <a:endParaRPr lang="en-US" dirty="0"/>
          </a:p>
        </p:txBody>
      </p:sp>
    </p:spTree>
    <p:extLst>
      <p:ext uri="{BB962C8B-B14F-4D97-AF65-F5344CB8AC3E}">
        <p14:creationId xmlns:p14="http://schemas.microsoft.com/office/powerpoint/2010/main" val="284823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11" name="Slide Number Placeholder 10"/>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Date Placeholder 1"/>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8AB2023B-BFA9-41BC-87ED-77304789F5AE}" type="slidenum">
              <a:rPr lang="en-US" smtClean="0"/>
              <a:t>‹#›</a:t>
            </a:fld>
            <a:endParaRPr lang="en-US" dirty="0"/>
          </a:p>
        </p:txBody>
      </p:sp>
    </p:spTree>
  </p:cSld>
  <p:clrMapOvr>
    <a:masterClrMapping/>
  </p:clrMapOvr>
  <p:transition spd="med">
    <p:spli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9243C52-9931-4F32-B14C-EC7120745ADF}" type="datetimeFigureOut">
              <a:rPr lang="en-US" smtClean="0"/>
              <a:t>2/2/2016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8AB2023B-BFA9-41BC-87ED-77304789F5AE}" type="slidenum">
              <a:rPr lang="en-US" smtClean="0"/>
              <a:t>‹#›</a:t>
            </a:fld>
            <a:endParaRPr lang="en-US" dirty="0"/>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dirty="0" smtClean="0"/>
              <a:t>Click icon to add picture</a:t>
            </a:r>
            <a:endParaRPr kumimoji="0" lang="en-US" dirty="0"/>
          </a:p>
        </p:txBody>
      </p:sp>
    </p:spTree>
  </p:cSld>
  <p:clrMapOvr>
    <a:masterClrMapping/>
  </p:clrMapOvr>
  <p:transition spd="med">
    <p:spli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9243C52-9931-4F32-B14C-EC7120745ADF}" type="datetimeFigureOut">
              <a:rPr lang="en-US" smtClean="0"/>
              <a:t>2/2/2016</a:t>
            </a:fld>
            <a:endParaRPr lang="en-US" dirty="0"/>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dirty="0"/>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AB2023B-BFA9-41BC-87ED-77304789F5A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ransition spd="med">
    <p:split/>
  </p:transition>
  <p:timing>
    <p:tnLst>
      <p:par>
        <p:cTn id="1" dur="indefinite" restart="never" nodeType="tmRoot"/>
      </p:par>
    </p:tnLst>
  </p:timing>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nslds.ed.gov/"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533400" y="1676400"/>
            <a:ext cx="7924800" cy="13716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5400" dirty="0" smtClean="0">
                <a:solidFill>
                  <a:srgbClr val="000066"/>
                </a:solidFill>
                <a:effectLst/>
                <a:latin typeface="Times New Roman" pitchFamily="18" charset="0"/>
                <a:cs typeface="Times New Roman" pitchFamily="18" charset="0"/>
              </a:rPr>
              <a:t>Student Financial Aid </a:t>
            </a:r>
            <a:endParaRPr lang="en-US" sz="3600" dirty="0" smtClean="0">
              <a:solidFill>
                <a:srgbClr val="000066"/>
              </a:solidFill>
              <a:effectLst/>
              <a:latin typeface="Times New Roman" pitchFamily="18" charset="0"/>
              <a:cs typeface="Times New Roman" pitchFamily="18" charset="0"/>
            </a:endParaRPr>
          </a:p>
        </p:txBody>
      </p:sp>
      <p:sp>
        <p:nvSpPr>
          <p:cNvPr id="2051" name="Rectangle 3"/>
          <p:cNvSpPr>
            <a:spLocks noGrp="1" noChangeArrowheads="1"/>
          </p:cNvSpPr>
          <p:nvPr>
            <p:ph type="subTitle" idx="1"/>
          </p:nvPr>
        </p:nvSpPr>
        <p:spPr bwMode="auto">
          <a:xfrm>
            <a:off x="1524000" y="3657600"/>
            <a:ext cx="6400800" cy="34290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lnSpc>
                <a:spcPct val="90000"/>
              </a:lnSpc>
            </a:pPr>
            <a:r>
              <a:rPr lang="en-US" sz="3600" dirty="0" smtClean="0">
                <a:solidFill>
                  <a:srgbClr val="000066"/>
                </a:solidFill>
                <a:latin typeface="Times New Roman" pitchFamily="18" charset="0"/>
                <a:cs typeface="Times New Roman" pitchFamily="18" charset="0"/>
              </a:rPr>
              <a:t>Presented by ??</a:t>
            </a:r>
            <a:br>
              <a:rPr lang="en-US" sz="3600" dirty="0" smtClean="0">
                <a:solidFill>
                  <a:srgbClr val="000066"/>
                </a:solidFill>
                <a:latin typeface="Times New Roman" pitchFamily="18" charset="0"/>
                <a:cs typeface="Times New Roman" pitchFamily="18" charset="0"/>
              </a:rPr>
            </a:br>
            <a:r>
              <a:rPr lang="en-US" sz="3600" dirty="0" smtClean="0">
                <a:solidFill>
                  <a:srgbClr val="000066"/>
                </a:solidFill>
                <a:latin typeface="Times New Roman" pitchFamily="18" charset="0"/>
                <a:cs typeface="Times New Roman" pitchFamily="18" charset="0"/>
              </a:rPr>
              <a:t> Kent State University</a:t>
            </a:r>
            <a:endParaRPr lang="en-US" sz="3600" dirty="0">
              <a:solidFill>
                <a:srgbClr val="000066"/>
              </a:solidFill>
              <a:latin typeface="Times New Roman" pitchFamily="18" charset="0"/>
              <a:cs typeface="Times New Roman" pitchFamily="18" charset="0"/>
            </a:endParaRPr>
          </a:p>
          <a:p>
            <a:pPr algn="ctr" eaLnBrk="1" hangingPunct="1">
              <a:lnSpc>
                <a:spcPct val="90000"/>
              </a:lnSpc>
            </a:pPr>
            <a:endParaRPr lang="en-US" sz="3600" dirty="0" smtClean="0">
              <a:solidFill>
                <a:srgbClr val="000066"/>
              </a:solidFill>
              <a:latin typeface="Times New Roman" pitchFamily="18" charset="0"/>
              <a:cs typeface="Times New Roman" pitchFamily="18" charset="0"/>
            </a:endParaRPr>
          </a:p>
          <a:p>
            <a:pPr algn="ctr" eaLnBrk="1" hangingPunct="1">
              <a:lnSpc>
                <a:spcPct val="90000"/>
              </a:lnSpc>
            </a:pPr>
            <a:r>
              <a:rPr lang="en-US" sz="2400" dirty="0" smtClean="0">
                <a:solidFill>
                  <a:srgbClr val="000066"/>
                </a:solidFill>
                <a:latin typeface="Times New Roman" pitchFamily="18" charset="0"/>
                <a:cs typeface="Times New Roman" pitchFamily="18" charset="0"/>
              </a:rPr>
              <a:t>103 Schwartz Center</a:t>
            </a:r>
          </a:p>
          <a:p>
            <a:pPr algn="ctr" eaLnBrk="1" hangingPunct="1">
              <a:lnSpc>
                <a:spcPct val="90000"/>
              </a:lnSpc>
            </a:pPr>
            <a:r>
              <a:rPr lang="en-US" sz="2400" dirty="0" smtClean="0">
                <a:solidFill>
                  <a:srgbClr val="000066"/>
                </a:solidFill>
                <a:latin typeface="Times New Roman" pitchFamily="18" charset="0"/>
                <a:cs typeface="Times New Roman" pitchFamily="18" charset="0"/>
              </a:rPr>
              <a:t>www.kent.edu/financialaid</a:t>
            </a:r>
          </a:p>
          <a:p>
            <a:pPr algn="ctr" eaLnBrk="1" hangingPunct="1">
              <a:lnSpc>
                <a:spcPct val="90000"/>
              </a:lnSpc>
            </a:pPr>
            <a:r>
              <a:rPr lang="en-US" sz="2400" dirty="0" smtClean="0">
                <a:solidFill>
                  <a:srgbClr val="000066"/>
                </a:solidFill>
                <a:latin typeface="Times New Roman" pitchFamily="18" charset="0"/>
                <a:cs typeface="Times New Roman" pitchFamily="18" charset="0"/>
              </a:rPr>
              <a:t>330-672-2972</a:t>
            </a:r>
          </a:p>
        </p:txBody>
      </p:sp>
    </p:spTree>
  </p:cSld>
  <p:clrMapOvr>
    <a:masterClrMapping/>
  </p:clrMapOvr>
  <p:transition spd="med">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bwMode="auto">
          <a:xfrm>
            <a:off x="342900" y="514350"/>
            <a:ext cx="8458200" cy="11430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b="1" dirty="0" smtClean="0">
                <a:solidFill>
                  <a:srgbClr val="000066"/>
                </a:solidFill>
                <a:effectLst/>
                <a:latin typeface="Times New Roman" pitchFamily="18" charset="0"/>
                <a:cs typeface="Times New Roman" pitchFamily="18" charset="0"/>
              </a:rPr>
              <a:t>FAFSA Worksheet</a:t>
            </a:r>
          </a:p>
        </p:txBody>
      </p:sp>
      <p:sp>
        <p:nvSpPr>
          <p:cNvPr id="2" name="Content Placeholder 1"/>
          <p:cNvSpPr>
            <a:spLocks noGrp="1"/>
          </p:cNvSpPr>
          <p:nvPr>
            <p:ph idx="1"/>
          </p:nvPr>
        </p:nvSpPr>
        <p:spPr>
          <a:xfrm>
            <a:off x="457200" y="1917894"/>
            <a:ext cx="4495800" cy="2895600"/>
          </a:xfrm>
        </p:spPr>
        <p:txBody>
          <a:bodyPr>
            <a:normAutofit fontScale="92500" lnSpcReduction="20000"/>
          </a:bodyPr>
          <a:lstStyle/>
          <a:p>
            <a:r>
              <a:rPr lang="en-US" sz="2600" dirty="0" smtClean="0">
                <a:solidFill>
                  <a:srgbClr val="000066"/>
                </a:solidFill>
                <a:latin typeface="Times New Roman" pitchFamily="18" charset="0"/>
                <a:cs typeface="Times New Roman" pitchFamily="18" charset="0"/>
              </a:rPr>
              <a:t>Complete as a “pre-application” to the FAFSA</a:t>
            </a:r>
          </a:p>
          <a:p>
            <a:pPr marL="0" indent="0">
              <a:buNone/>
            </a:pPr>
            <a:endParaRPr lang="en-US" sz="2600" dirty="0" smtClean="0">
              <a:solidFill>
                <a:srgbClr val="000066"/>
              </a:solidFill>
              <a:latin typeface="Times New Roman" pitchFamily="18" charset="0"/>
              <a:cs typeface="Times New Roman" pitchFamily="18" charset="0"/>
            </a:endParaRPr>
          </a:p>
          <a:p>
            <a:r>
              <a:rPr lang="en-US" sz="2600" dirty="0" smtClean="0">
                <a:solidFill>
                  <a:srgbClr val="000066"/>
                </a:solidFill>
                <a:latin typeface="Times New Roman" pitchFamily="18" charset="0"/>
                <a:cs typeface="Times New Roman" pitchFamily="18" charset="0"/>
              </a:rPr>
              <a:t>Presents questions in similar order as FAFSA on the Web</a:t>
            </a:r>
          </a:p>
          <a:p>
            <a:pPr marL="0" indent="0">
              <a:buNone/>
            </a:pPr>
            <a:endParaRPr lang="en-US" sz="2600" dirty="0" smtClean="0">
              <a:solidFill>
                <a:srgbClr val="000066"/>
              </a:solidFill>
              <a:latin typeface="Times New Roman" pitchFamily="18" charset="0"/>
              <a:cs typeface="Times New Roman" pitchFamily="18" charset="0"/>
            </a:endParaRPr>
          </a:p>
          <a:p>
            <a:r>
              <a:rPr lang="en-US" sz="2600" dirty="0" smtClean="0">
                <a:solidFill>
                  <a:srgbClr val="000066"/>
                </a:solidFill>
                <a:latin typeface="Times New Roman" pitchFamily="18" charset="0"/>
                <a:cs typeface="Times New Roman" pitchFamily="18" charset="0"/>
              </a:rPr>
              <a:t>DO NOT MAIL – not the actual FAFSA application</a:t>
            </a:r>
          </a:p>
          <a:p>
            <a:pPr marL="0" indent="0">
              <a:buNone/>
            </a:pPr>
            <a:endParaRPr lang="en-US" sz="2400" dirty="0" smtClean="0">
              <a:solidFill>
                <a:srgbClr val="000066"/>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943" t="20406" r="26449" b="3718"/>
          <a:stretch/>
        </p:blipFill>
        <p:spPr bwMode="auto">
          <a:xfrm>
            <a:off x="5410200" y="1676400"/>
            <a:ext cx="3111830" cy="3378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02147" y="5323452"/>
            <a:ext cx="4139707" cy="584775"/>
          </a:xfrm>
          <a:prstGeom prst="rect">
            <a:avLst/>
          </a:prstGeom>
          <a:noFill/>
        </p:spPr>
        <p:txBody>
          <a:bodyPr wrap="square" rtlCol="0">
            <a:spAutoFit/>
          </a:bodyPr>
          <a:lstStyle/>
          <a:p>
            <a:pPr algn="ctr"/>
            <a:r>
              <a:rPr lang="en-US" sz="3200" b="1" dirty="0" smtClean="0">
                <a:solidFill>
                  <a:srgbClr val="000066"/>
                </a:solidFill>
                <a:latin typeface="Times New Roman" panose="02020603050405020304" pitchFamily="18" charset="0"/>
                <a:cs typeface="Times New Roman" panose="02020603050405020304" pitchFamily="18" charset="0"/>
              </a:rPr>
              <a:t>Studentaid.gov</a:t>
            </a:r>
            <a:endParaRPr lang="en-US" sz="3200" b="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transition spd="med">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11039" y="1535765"/>
            <a:ext cx="3872385" cy="35696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548640" y="548640"/>
            <a:ext cx="7924800" cy="914400"/>
          </a:xfrm>
          <a:prstGeom prst="rect">
            <a:avLst/>
          </a:prstGeom>
          <a:noFill/>
          <a:ln w="9525">
            <a:noFill/>
            <a:miter lim="800000"/>
            <a:headEnd/>
            <a:tailEnd/>
          </a:ln>
        </p:spPr>
        <p:txBody>
          <a:bodyPr anchor="t"/>
          <a:lstStyle/>
          <a:p>
            <a:pPr algn="ctr" eaLnBrk="1" hangingPunct="1">
              <a:buClr>
                <a:srgbClr val="000099"/>
              </a:buClr>
              <a:buFont typeface="Wingdings" pitchFamily="2" charset="2"/>
              <a:buNone/>
            </a:pP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a:solidFill>
                  <a:srgbClr val="000066"/>
                </a:solidFill>
                <a:latin typeface="Times New Roman" pitchFamily="18" charset="0"/>
                <a:cs typeface="Times New Roman" pitchFamily="18" charset="0"/>
              </a:rPr>
              <a:t>FAFSA on the </a:t>
            </a:r>
            <a:r>
              <a:rPr lang="en-US" sz="4000" b="1" dirty="0" smtClean="0">
                <a:solidFill>
                  <a:srgbClr val="000066"/>
                </a:solidFill>
                <a:latin typeface="Times New Roman" pitchFamily="18" charset="0"/>
                <a:cs typeface="Times New Roman" pitchFamily="18" charset="0"/>
              </a:rPr>
              <a:t>Web</a:t>
            </a:r>
            <a:endParaRPr lang="en-US" sz="4000" b="1" dirty="0">
              <a:solidFill>
                <a:srgbClr val="000066"/>
              </a:solidFill>
              <a:latin typeface="Times New Roman" pitchFamily="18" charset="0"/>
              <a:cs typeface="Times New Roman" pitchFamily="18" charset="0"/>
            </a:endParaRPr>
          </a:p>
        </p:txBody>
      </p:sp>
      <p:sp>
        <p:nvSpPr>
          <p:cNvPr id="10" name="Rectangle 3"/>
          <p:cNvSpPr>
            <a:spLocks noChangeArrowheads="1"/>
          </p:cNvSpPr>
          <p:nvPr/>
        </p:nvSpPr>
        <p:spPr bwMode="auto">
          <a:xfrm>
            <a:off x="548640" y="1676399"/>
            <a:ext cx="3810000" cy="3276600"/>
          </a:xfrm>
          <a:prstGeom prst="rect">
            <a:avLst/>
          </a:prstGeom>
          <a:noFill/>
          <a:ln w="9525">
            <a:noFill/>
            <a:miter lim="800000"/>
            <a:headEnd/>
            <a:tailEnd/>
          </a:ln>
        </p:spPr>
        <p:txBody>
          <a:bodyPr/>
          <a:lstStyle/>
          <a:p>
            <a:pPr marL="342900" indent="-342900" algn="ctr" eaLnBrk="1" hangingPunct="1">
              <a:lnSpc>
                <a:spcPct val="90000"/>
              </a:lnSpc>
              <a:spcBef>
                <a:spcPct val="20000"/>
              </a:spcBef>
            </a:pPr>
            <a:endParaRPr lang="en-US" sz="1200" dirty="0">
              <a:solidFill>
                <a:srgbClr val="000066"/>
              </a:solidFill>
            </a:endParaRPr>
          </a:p>
          <a:p>
            <a:pPr marL="457200" indent="-457200" eaLnBrk="1" hangingPunct="1">
              <a:spcBef>
                <a:spcPct val="20000"/>
              </a:spcBef>
              <a:spcAft>
                <a:spcPts val="1200"/>
              </a:spcAft>
              <a:buClr>
                <a:schemeClr val="accent1"/>
              </a:buClr>
              <a:buFont typeface="Arial" panose="020B0604020202020204" pitchFamily="34" charset="0"/>
              <a:buChar char="•"/>
            </a:pPr>
            <a:r>
              <a:rPr lang="en-US" sz="2600" dirty="0" smtClean="0">
                <a:solidFill>
                  <a:srgbClr val="000066"/>
                </a:solidFill>
                <a:latin typeface="Times New Roman" pitchFamily="18" charset="0"/>
                <a:cs typeface="Times New Roman" pitchFamily="18" charset="0"/>
              </a:rPr>
              <a:t>Must log in with student info to begin new application</a:t>
            </a:r>
          </a:p>
          <a:p>
            <a:pPr marL="457200" indent="-457200" eaLnBrk="1" hangingPunct="1">
              <a:lnSpc>
                <a:spcPct val="90000"/>
              </a:lnSpc>
              <a:spcBef>
                <a:spcPct val="20000"/>
              </a:spcBef>
              <a:spcAft>
                <a:spcPts val="1200"/>
              </a:spcAft>
              <a:buClr>
                <a:schemeClr val="accent1"/>
              </a:buClr>
              <a:buFont typeface="Arial" panose="020B0604020202020204" pitchFamily="34" charset="0"/>
              <a:buChar char="•"/>
            </a:pPr>
            <a:r>
              <a:rPr lang="en-US" sz="2600" dirty="0" smtClean="0">
                <a:solidFill>
                  <a:srgbClr val="000066"/>
                </a:solidFill>
                <a:latin typeface="Times New Roman" pitchFamily="18" charset="0"/>
                <a:cs typeface="Times New Roman" pitchFamily="18" charset="0"/>
              </a:rPr>
              <a:t>“Help and Hints” box</a:t>
            </a:r>
          </a:p>
          <a:p>
            <a:pPr marL="457200" indent="-457200" eaLnBrk="1" hangingPunct="1">
              <a:spcBef>
                <a:spcPct val="20000"/>
              </a:spcBef>
              <a:spcAft>
                <a:spcPts val="1200"/>
              </a:spcAft>
              <a:buClr>
                <a:schemeClr val="accent1"/>
              </a:buClr>
              <a:buFont typeface="Arial" panose="020B0604020202020204" pitchFamily="34" charset="0"/>
              <a:buChar char="•"/>
            </a:pPr>
            <a:r>
              <a:rPr lang="en-US" sz="2600" dirty="0">
                <a:solidFill>
                  <a:srgbClr val="000066"/>
                </a:solidFill>
                <a:latin typeface="Times New Roman" pitchFamily="18" charset="0"/>
                <a:cs typeface="Times New Roman" pitchFamily="18" charset="0"/>
              </a:rPr>
              <a:t>FAFSA on the Web has 6 sections of questions</a:t>
            </a:r>
          </a:p>
          <a:p>
            <a:pPr eaLnBrk="1" hangingPunct="1">
              <a:lnSpc>
                <a:spcPct val="90000"/>
              </a:lnSpc>
              <a:spcBef>
                <a:spcPct val="20000"/>
              </a:spcBef>
              <a:spcAft>
                <a:spcPts val="1200"/>
              </a:spcAft>
            </a:pPr>
            <a:endParaRPr lang="en-US" dirty="0">
              <a:solidFill>
                <a:srgbClr val="000066"/>
              </a:solidFill>
              <a:latin typeface="Times New Roman" pitchFamily="18" charset="0"/>
              <a:cs typeface="Times New Roman" pitchFamily="18" charset="0"/>
            </a:endParaRPr>
          </a:p>
        </p:txBody>
      </p:sp>
      <p:sp>
        <p:nvSpPr>
          <p:cNvPr id="5" name="Rectangle 3"/>
          <p:cNvSpPr>
            <a:spLocks noGrp="1" noChangeArrowheads="1"/>
          </p:cNvSpPr>
          <p:nvPr>
            <p:ph idx="1"/>
          </p:nvPr>
        </p:nvSpPr>
        <p:spPr bwMode="auto">
          <a:xfrm>
            <a:off x="876300" y="5288018"/>
            <a:ext cx="7391400" cy="457200"/>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buFontTx/>
              <a:buNone/>
            </a:pPr>
            <a:r>
              <a:rPr lang="en-US" sz="3200" b="1" dirty="0" smtClean="0">
                <a:solidFill>
                  <a:srgbClr val="000066"/>
                </a:solidFill>
                <a:latin typeface="Times New Roman" pitchFamily="18" charset="0"/>
                <a:cs typeface="Times New Roman" pitchFamily="18" charset="0"/>
              </a:rPr>
              <a:t>www.FAFSA.gov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548640"/>
            <a:ext cx="5105400" cy="1200329"/>
          </a:xfrm>
          <a:prstGeom prst="rect">
            <a:avLst/>
          </a:prstGeom>
          <a:noFill/>
        </p:spPr>
        <p:txBody>
          <a:bodyPr wrap="square" rtlCol="0">
            <a:spAutoFit/>
          </a:bodyPr>
          <a:lstStyle/>
          <a:p>
            <a:pPr algn="ctr">
              <a:spcAft>
                <a:spcPts val="600"/>
              </a:spcAft>
            </a:pPr>
            <a:r>
              <a:rPr lang="en-US" sz="3600" b="1" dirty="0" smtClean="0">
                <a:solidFill>
                  <a:srgbClr val="000066"/>
                </a:solidFill>
                <a:latin typeface="Times New Roman" pitchFamily="18" charset="0"/>
                <a:cs typeface="Times New Roman" pitchFamily="18" charset="0"/>
              </a:rPr>
              <a:t>FAFSA on the Web</a:t>
            </a:r>
            <a:br>
              <a:rPr lang="en-US" sz="3600" b="1" dirty="0" smtClean="0">
                <a:solidFill>
                  <a:srgbClr val="000066"/>
                </a:solidFill>
                <a:latin typeface="Times New Roman" pitchFamily="18" charset="0"/>
                <a:cs typeface="Times New Roman" pitchFamily="18" charset="0"/>
              </a:rPr>
            </a:br>
            <a:r>
              <a:rPr lang="en-US" sz="3600" b="1" i="1" dirty="0" smtClean="0">
                <a:solidFill>
                  <a:srgbClr val="000066"/>
                </a:solidFill>
                <a:latin typeface="Times New Roman" pitchFamily="18" charset="0"/>
                <a:cs typeface="Times New Roman" pitchFamily="18" charset="0"/>
              </a:rPr>
              <a:t>6 Sections</a:t>
            </a:r>
            <a:endParaRPr lang="en-US" sz="3600" b="1" i="1" dirty="0">
              <a:solidFill>
                <a:srgbClr val="000066"/>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7300" y="2530974"/>
            <a:ext cx="7124700" cy="2269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504950" y="3429000"/>
            <a:ext cx="5810250" cy="975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195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1" y="1447800"/>
            <a:ext cx="5181600" cy="3478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4" name="Rectangle 2"/>
          <p:cNvSpPr>
            <a:spLocks noChangeArrowheads="1"/>
          </p:cNvSpPr>
          <p:nvPr/>
        </p:nvSpPr>
        <p:spPr bwMode="auto">
          <a:xfrm>
            <a:off x="458724" y="365926"/>
            <a:ext cx="8304276" cy="914400"/>
          </a:xfrm>
          <a:prstGeom prst="rect">
            <a:avLst/>
          </a:prstGeom>
          <a:noFill/>
          <a:ln w="9525">
            <a:noFill/>
            <a:miter lim="800000"/>
            <a:headEnd/>
            <a:tailEnd/>
          </a:ln>
        </p:spPr>
        <p:txBody>
          <a:bodyPr anchor="t" anchorCtr="0"/>
          <a:lstStyle/>
          <a:p>
            <a:pPr algn="ctr" eaLnBrk="1" hangingPunct="1">
              <a:buClr>
                <a:srgbClr val="000099"/>
              </a:buClr>
              <a:buFont typeface="Wingdings" pitchFamily="2" charset="2"/>
              <a:buNone/>
            </a:pPr>
            <a:r>
              <a:rPr lang="en-US" sz="4400" b="1" dirty="0">
                <a:solidFill>
                  <a:srgbClr val="000066"/>
                </a:solidFill>
                <a:latin typeface="Times New Roman" pitchFamily="18" charset="0"/>
                <a:cs typeface="Times New Roman" pitchFamily="18" charset="0"/>
              </a:rPr>
              <a:t> </a:t>
            </a:r>
            <a:r>
              <a:rPr lang="en-US" sz="3200" b="1" dirty="0">
                <a:solidFill>
                  <a:srgbClr val="000066"/>
                </a:solidFill>
                <a:latin typeface="Times New Roman" pitchFamily="18" charset="0"/>
                <a:cs typeface="Times New Roman" pitchFamily="18" charset="0"/>
              </a:rPr>
              <a:t>FAFSA on the </a:t>
            </a:r>
            <a:r>
              <a:rPr lang="en-US" sz="3200" b="1" dirty="0" smtClean="0">
                <a:solidFill>
                  <a:srgbClr val="000066"/>
                </a:solidFill>
                <a:latin typeface="Times New Roman" pitchFamily="18" charset="0"/>
                <a:cs typeface="Times New Roman" pitchFamily="18" charset="0"/>
              </a:rPr>
              <a:t>Web</a:t>
            </a:r>
            <a:endParaRPr lang="en-US" sz="3200" b="1" dirty="0">
              <a:solidFill>
                <a:srgbClr val="000066"/>
              </a:solidFill>
              <a:latin typeface="Times New Roman" pitchFamily="18" charset="0"/>
              <a:cs typeface="Times New Roman" pitchFamily="18" charset="0"/>
            </a:endParaRPr>
          </a:p>
        </p:txBody>
      </p:sp>
      <p:sp>
        <p:nvSpPr>
          <p:cNvPr id="8195" name="Rectangle 3"/>
          <p:cNvSpPr>
            <a:spLocks noChangeArrowheads="1"/>
          </p:cNvSpPr>
          <p:nvPr/>
        </p:nvSpPr>
        <p:spPr bwMode="auto">
          <a:xfrm>
            <a:off x="458724" y="5334000"/>
            <a:ext cx="8077200" cy="838200"/>
          </a:xfrm>
          <a:prstGeom prst="rect">
            <a:avLst/>
          </a:prstGeom>
          <a:noFill/>
          <a:ln w="9525">
            <a:noFill/>
            <a:miter lim="800000"/>
            <a:headEnd/>
            <a:tailEnd/>
          </a:ln>
        </p:spPr>
        <p:txBody>
          <a:bodyPr/>
          <a:lstStyle/>
          <a:p>
            <a:pPr algn="ctr" eaLnBrk="1" hangingPunct="1">
              <a:lnSpc>
                <a:spcPct val="90000"/>
              </a:lnSpc>
              <a:spcBef>
                <a:spcPct val="20000"/>
              </a:spcBef>
            </a:pPr>
            <a:r>
              <a:rPr lang="en-US" sz="2800" b="1" dirty="0" smtClean="0">
                <a:solidFill>
                  <a:srgbClr val="000066"/>
                </a:solidFill>
                <a:latin typeface="Times New Roman" pitchFamily="18" charset="0"/>
                <a:cs typeface="Times New Roman" pitchFamily="18" charset="0"/>
              </a:rPr>
              <a:t>Select appropriate year</a:t>
            </a:r>
            <a:endParaRPr lang="en-US" dirty="0">
              <a:solidFill>
                <a:srgbClr val="000066"/>
              </a:solidFill>
            </a:endParaRPr>
          </a:p>
        </p:txBody>
      </p:sp>
      <p:sp>
        <p:nvSpPr>
          <p:cNvPr id="6" name="Oval 3"/>
          <p:cNvSpPr>
            <a:spLocks noChangeArrowheads="1"/>
          </p:cNvSpPr>
          <p:nvPr/>
        </p:nvSpPr>
        <p:spPr bwMode="auto">
          <a:xfrm>
            <a:off x="4724400" y="2978943"/>
            <a:ext cx="1142999" cy="416684"/>
          </a:xfrm>
          <a:prstGeom prst="ellipse">
            <a:avLst/>
          </a:prstGeom>
          <a:noFill/>
          <a:ln w="31750">
            <a:solidFill>
              <a:srgbClr val="FF0000"/>
            </a:solidFill>
            <a:round/>
            <a:headEnd/>
            <a:tailEnd/>
          </a:ln>
        </p:spPr>
        <p:txBody>
          <a:bodyPr wrap="none" anchor="ctr"/>
          <a:lstStyle/>
          <a:p>
            <a:endParaRPr lang="en-US" dirty="0"/>
          </a:p>
        </p:txBody>
      </p:sp>
    </p:spTree>
    <p:extLst>
      <p:ext uri="{BB962C8B-B14F-4D97-AF65-F5344CB8AC3E}">
        <p14:creationId xmlns:p14="http://schemas.microsoft.com/office/powerpoint/2010/main" val="27982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438834"/>
            <a:ext cx="5105400" cy="646331"/>
          </a:xfrm>
          <a:prstGeom prst="rect">
            <a:avLst/>
          </a:prstGeom>
          <a:noFill/>
        </p:spPr>
        <p:txBody>
          <a:bodyPr wrap="square" rtlCol="0">
            <a:spAutoFit/>
          </a:bodyPr>
          <a:lstStyle/>
          <a:p>
            <a:pPr algn="ctr"/>
            <a:r>
              <a:rPr lang="en-US" sz="3600" b="1" dirty="0" smtClean="0">
                <a:solidFill>
                  <a:srgbClr val="000066"/>
                </a:solidFill>
                <a:latin typeface="Times New Roman" pitchFamily="18" charset="0"/>
                <a:cs typeface="Times New Roman" pitchFamily="18" charset="0"/>
              </a:rPr>
              <a:t>Student Demographics</a:t>
            </a:r>
            <a:endParaRPr lang="en-US" sz="3600" b="1" dirty="0">
              <a:solidFill>
                <a:srgbClr val="000066"/>
              </a:solidFill>
              <a:latin typeface="Times New Roman" pitchFamily="18" charset="0"/>
              <a:cs typeface="Times New Roman" pitchFamily="18" charset="0"/>
            </a:endParaRPr>
          </a:p>
        </p:txBody>
      </p:sp>
      <p:pic>
        <p:nvPicPr>
          <p:cNvPr id="5122" name="Picture 2" descr="L:\USERS\Jameka\Outreach\FAFSA _Screenshots\15-16 FAFSA_Screenshots\StudentDemo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069925"/>
            <a:ext cx="6781800" cy="4706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1061" y="420469"/>
            <a:ext cx="5105400" cy="646331"/>
          </a:xfrm>
          <a:prstGeom prst="rect">
            <a:avLst/>
          </a:prstGeom>
          <a:noFill/>
        </p:spPr>
        <p:txBody>
          <a:bodyPr wrap="square" rtlCol="0">
            <a:spAutoFit/>
          </a:bodyPr>
          <a:lstStyle/>
          <a:p>
            <a:pPr algn="ctr"/>
            <a:r>
              <a:rPr lang="en-US" sz="3600" b="1" dirty="0" smtClean="0">
                <a:solidFill>
                  <a:srgbClr val="000066"/>
                </a:solidFill>
                <a:latin typeface="Times New Roman" pitchFamily="18" charset="0"/>
                <a:cs typeface="Times New Roman" pitchFamily="18" charset="0"/>
              </a:rPr>
              <a:t>Student Demographics</a:t>
            </a:r>
            <a:endParaRPr lang="en-US" sz="3600" b="1" dirty="0">
              <a:solidFill>
                <a:srgbClr val="000066"/>
              </a:solidFill>
              <a:latin typeface="Times New Roman" pitchFamily="18" charset="0"/>
              <a:cs typeface="Times New Roman" pitchFamily="18" charset="0"/>
            </a:endParaRPr>
          </a:p>
        </p:txBody>
      </p:sp>
      <p:pic>
        <p:nvPicPr>
          <p:cNvPr id="3074" name="Picture 2" descr="L:\USERS\Jameka\Outreach\FAFSA _Screenshots\15-16 FAFSA_Screenshots\StudentElig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83" y="1047066"/>
            <a:ext cx="7500034" cy="4763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27058"/>
      </p:ext>
    </p:extLst>
  </p:cSld>
  <p:clrMapOvr>
    <a:masterClrMapping/>
  </p:clrMapOvr>
  <p:transition spd="med">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1" y="498722"/>
            <a:ext cx="6705599" cy="707886"/>
          </a:xfrm>
          <a:prstGeom prst="rect">
            <a:avLst/>
          </a:prstGeom>
          <a:noFill/>
        </p:spPr>
        <p:txBody>
          <a:bodyPr wrap="square" rtlCol="0">
            <a:spAutoFit/>
          </a:bodyPr>
          <a:lstStyle/>
          <a:p>
            <a:pPr algn="ctr"/>
            <a:r>
              <a:rPr lang="en-US" sz="4000" b="1" dirty="0" smtClean="0">
                <a:solidFill>
                  <a:srgbClr val="000066"/>
                </a:solidFill>
                <a:latin typeface="Times New Roman" pitchFamily="18" charset="0"/>
                <a:cs typeface="Times New Roman" pitchFamily="18" charset="0"/>
              </a:rPr>
              <a:t>Student Demographics</a:t>
            </a:r>
            <a:endParaRPr lang="en-US" sz="4000" b="1" dirty="0">
              <a:solidFill>
                <a:srgbClr val="000066"/>
              </a:solidFill>
              <a:latin typeface="Times New Roman" pitchFamily="18" charset="0"/>
              <a:cs typeface="Times New Roman" pitchFamily="18" charset="0"/>
            </a:endParaRPr>
          </a:p>
        </p:txBody>
      </p:sp>
      <p:pic>
        <p:nvPicPr>
          <p:cNvPr id="4" name="Picture 2" descr="L:\USERS\Jameka\Outreach\FAFSA _Screenshots\15-16 FAFSA_Screenshots\HighSchoolNam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3590918" cy="2692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11480" y="2706442"/>
            <a:ext cx="4419600" cy="2308324"/>
          </a:xfrm>
          <a:prstGeom prst="rect">
            <a:avLst/>
          </a:prstGeom>
        </p:spPr>
        <p:txBody>
          <a:bodyPr wrap="square">
            <a:spAutoFit/>
          </a:bodyPr>
          <a:lstStyle/>
          <a:p>
            <a:pPr marL="342900" indent="-342900">
              <a:buClr>
                <a:schemeClr val="accent1"/>
              </a:buClr>
              <a:buFont typeface="Arial" panose="020B0604020202020204" pitchFamily="34" charset="0"/>
              <a:buChar char="•"/>
            </a:pPr>
            <a:r>
              <a:rPr lang="en-US" dirty="0" smtClean="0">
                <a:solidFill>
                  <a:srgbClr val="000066"/>
                </a:solidFill>
                <a:latin typeface="Times New Roman" pitchFamily="18" charset="0"/>
                <a:cs typeface="Times New Roman" pitchFamily="18" charset="0"/>
              </a:rPr>
              <a:t>High </a:t>
            </a:r>
            <a:r>
              <a:rPr lang="en-US" dirty="0">
                <a:solidFill>
                  <a:srgbClr val="000066"/>
                </a:solidFill>
                <a:latin typeface="Times New Roman" pitchFamily="18" charset="0"/>
                <a:cs typeface="Times New Roman" pitchFamily="18" charset="0"/>
              </a:rPr>
              <a:t>school name, city and state must be entered if applicant indicates he/she </a:t>
            </a:r>
            <a:r>
              <a:rPr lang="en-US" dirty="0" smtClean="0">
                <a:solidFill>
                  <a:srgbClr val="000066"/>
                </a:solidFill>
                <a:latin typeface="Times New Roman" pitchFamily="18" charset="0"/>
                <a:cs typeface="Times New Roman" pitchFamily="18" charset="0"/>
              </a:rPr>
              <a:t/>
            </a:r>
            <a:br>
              <a:rPr lang="en-US" dirty="0" smtClean="0">
                <a:solidFill>
                  <a:srgbClr val="000066"/>
                </a:solidFill>
                <a:latin typeface="Times New Roman" pitchFamily="18" charset="0"/>
                <a:cs typeface="Times New Roman" pitchFamily="18" charset="0"/>
              </a:rPr>
            </a:br>
            <a:r>
              <a:rPr lang="en-US" dirty="0" smtClean="0">
                <a:solidFill>
                  <a:srgbClr val="000066"/>
                </a:solidFill>
                <a:latin typeface="Times New Roman" pitchFamily="18" charset="0"/>
                <a:cs typeface="Times New Roman" pitchFamily="18" charset="0"/>
              </a:rPr>
              <a:t>has </a:t>
            </a:r>
            <a:r>
              <a:rPr lang="en-US" dirty="0">
                <a:solidFill>
                  <a:srgbClr val="000066"/>
                </a:solidFill>
                <a:latin typeface="Times New Roman" pitchFamily="18" charset="0"/>
                <a:cs typeface="Times New Roman" pitchFamily="18" charset="0"/>
              </a:rPr>
              <a:t>or will receive a high school diploma, regardless </a:t>
            </a:r>
            <a:r>
              <a:rPr lang="en-US" dirty="0" smtClean="0">
                <a:solidFill>
                  <a:srgbClr val="000066"/>
                </a:solidFill>
                <a:latin typeface="Times New Roman" pitchFamily="18" charset="0"/>
                <a:cs typeface="Times New Roman" pitchFamily="18" charset="0"/>
              </a:rPr>
              <a:t/>
            </a:r>
            <a:br>
              <a:rPr lang="en-US" dirty="0" smtClean="0">
                <a:solidFill>
                  <a:srgbClr val="000066"/>
                </a:solidFill>
                <a:latin typeface="Times New Roman" pitchFamily="18" charset="0"/>
                <a:cs typeface="Times New Roman" pitchFamily="18" charset="0"/>
              </a:rPr>
            </a:br>
            <a:r>
              <a:rPr lang="en-US" dirty="0" smtClean="0">
                <a:solidFill>
                  <a:srgbClr val="000066"/>
                </a:solidFill>
                <a:latin typeface="Times New Roman" pitchFamily="18" charset="0"/>
                <a:cs typeface="Times New Roman" pitchFamily="18" charset="0"/>
              </a:rPr>
              <a:t>of </a:t>
            </a:r>
            <a:r>
              <a:rPr lang="en-US" dirty="0">
                <a:solidFill>
                  <a:srgbClr val="000066"/>
                </a:solidFill>
                <a:latin typeface="Times New Roman" pitchFamily="18" charset="0"/>
                <a:cs typeface="Times New Roman" pitchFamily="18" charset="0"/>
              </a:rPr>
              <a:t>grade level</a:t>
            </a:r>
            <a:endParaRPr lang="en-US" dirty="0">
              <a:latin typeface="Times New Roman" pitchFamily="18" charset="0"/>
              <a:cs typeface="Times New Roman" pitchFamily="18" charset="0"/>
            </a:endParaRPr>
          </a:p>
        </p:txBody>
      </p:sp>
      <p:sp>
        <p:nvSpPr>
          <p:cNvPr id="5" name="TextBox 4"/>
          <p:cNvSpPr txBox="1"/>
          <p:nvPr/>
        </p:nvSpPr>
        <p:spPr>
          <a:xfrm>
            <a:off x="1828800" y="1397020"/>
            <a:ext cx="5323747" cy="523220"/>
          </a:xfrm>
          <a:prstGeom prst="rect">
            <a:avLst/>
          </a:prstGeom>
          <a:noFill/>
        </p:spPr>
        <p:txBody>
          <a:bodyPr wrap="square" rtlCol="0">
            <a:spAutoFit/>
          </a:bodyPr>
          <a:lstStyle/>
          <a:p>
            <a:pPr algn="ctr"/>
            <a:r>
              <a:rPr lang="en-US" sz="2800" b="1" dirty="0" smtClean="0">
                <a:solidFill>
                  <a:srgbClr val="000066"/>
                </a:solidFill>
                <a:latin typeface="Times New Roman" pitchFamily="18" charset="0"/>
                <a:cs typeface="Times New Roman" pitchFamily="18" charset="0"/>
              </a:rPr>
              <a:t>High School Information</a:t>
            </a:r>
            <a:endParaRPr lang="en-US" sz="2800"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2954185760"/>
      </p:ext>
    </p:extLst>
  </p:cSld>
  <p:clrMapOvr>
    <a:masterClrMapping/>
  </p:clrMapOvr>
  <p:transition spd="med">
    <p:spli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4210" y="1755156"/>
            <a:ext cx="2911949" cy="3847207"/>
          </a:xfrm>
          <a:prstGeom prst="rect">
            <a:avLst/>
          </a:prstGeom>
          <a:noFill/>
        </p:spPr>
        <p:txBody>
          <a:bodyPr wrap="square" rtlCol="0">
            <a:spAutoFit/>
          </a:bodyPr>
          <a:lstStyle/>
          <a:p>
            <a:pPr marL="342900" indent="-34290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Selected schools will receive FAFSA</a:t>
            </a:r>
          </a:p>
          <a:p>
            <a:pPr marL="342900" indent="-342900">
              <a:buClr>
                <a:schemeClr val="accent1"/>
              </a:buClr>
              <a:buFont typeface="Arial" pitchFamily="34" charset="0"/>
              <a:buChar char="•"/>
            </a:pPr>
            <a:endParaRPr lang="en-US" dirty="0" smtClean="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Can add up to 10 schools</a:t>
            </a:r>
          </a:p>
          <a:p>
            <a:pPr marL="342900" indent="-342900">
              <a:buClr>
                <a:schemeClr val="accent1"/>
              </a:buClr>
              <a:buFont typeface="Arial" pitchFamily="34" charset="0"/>
              <a:buChar char="•"/>
            </a:pPr>
            <a:endParaRPr lang="en-US" dirty="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Can search for school codes</a:t>
            </a:r>
          </a:p>
          <a:p>
            <a:endParaRPr lang="en-US" sz="2800" dirty="0">
              <a:solidFill>
                <a:srgbClr val="000066"/>
              </a:solidFill>
              <a:latin typeface="Times New Roman" pitchFamily="18" charset="0"/>
              <a:cs typeface="Times New Roman" pitchFamily="18" charset="0"/>
            </a:endParaRPr>
          </a:p>
        </p:txBody>
      </p:sp>
      <p:sp>
        <p:nvSpPr>
          <p:cNvPr id="3" name="TextBox 2"/>
          <p:cNvSpPr txBox="1"/>
          <p:nvPr/>
        </p:nvSpPr>
        <p:spPr>
          <a:xfrm>
            <a:off x="795331" y="651837"/>
            <a:ext cx="7553339" cy="707886"/>
          </a:xfrm>
          <a:prstGeom prst="rect">
            <a:avLst/>
          </a:prstGeom>
          <a:noFill/>
        </p:spPr>
        <p:txBody>
          <a:bodyPr wrap="square" rtlCol="0">
            <a:spAutoFit/>
          </a:bodyPr>
          <a:lstStyle/>
          <a:p>
            <a:pPr algn="ctr"/>
            <a:r>
              <a:rPr lang="en-US" sz="4000" b="1" dirty="0" smtClean="0">
                <a:solidFill>
                  <a:srgbClr val="000066"/>
                </a:solidFill>
                <a:latin typeface="Times New Roman" pitchFamily="18" charset="0"/>
                <a:cs typeface="Times New Roman" pitchFamily="18" charset="0"/>
              </a:rPr>
              <a:t>School Selection</a:t>
            </a:r>
            <a:endParaRPr lang="en-US" sz="4000" b="1" dirty="0">
              <a:solidFill>
                <a:srgbClr val="000066"/>
              </a:solidFill>
              <a:latin typeface="Times New Roman" pitchFamily="18" charset="0"/>
              <a:cs typeface="Times New Roman" pitchFamily="18" charset="0"/>
            </a:endParaRPr>
          </a:p>
        </p:txBody>
      </p:sp>
      <p:pic>
        <p:nvPicPr>
          <p:cNvPr id="6146" name="Picture 2" descr="L:\USERS\Jameka\Outreach\FAFSA _Screenshots\15-16 FAFSA_Screenshots\SchoolSelectionAD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480" y="1722121"/>
            <a:ext cx="4565190" cy="3880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752600"/>
            <a:ext cx="3343910" cy="3046988"/>
          </a:xfrm>
          <a:prstGeom prst="rect">
            <a:avLst/>
          </a:prstGeom>
          <a:noFill/>
        </p:spPr>
        <p:txBody>
          <a:bodyPr wrap="square" rtlCol="0">
            <a:spAutoFit/>
          </a:bodyPr>
          <a:lstStyle/>
          <a:p>
            <a:pPr marL="285750" indent="-28575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Dependent vs. Independent</a:t>
            </a:r>
          </a:p>
          <a:p>
            <a:pPr marL="285750" indent="-285750">
              <a:buClr>
                <a:schemeClr val="accent1"/>
              </a:buClr>
              <a:buFont typeface="Arial" pitchFamily="34" charset="0"/>
              <a:buChar char="•"/>
            </a:pPr>
            <a:endParaRPr lang="en-US" dirty="0" smtClean="0">
              <a:latin typeface="Times New Roman" pitchFamily="18" charset="0"/>
              <a:cs typeface="Times New Roman" pitchFamily="18" charset="0"/>
            </a:endParaRPr>
          </a:p>
          <a:p>
            <a:pPr marL="285750" indent="-285750">
              <a:buClr>
                <a:schemeClr val="accent1"/>
              </a:buClr>
              <a:buFont typeface="Arial" pitchFamily="34" charset="0"/>
              <a:buChar char="•"/>
            </a:pPr>
            <a:r>
              <a:rPr lang="en-US" dirty="0" smtClean="0">
                <a:solidFill>
                  <a:srgbClr val="000078"/>
                </a:solidFill>
                <a:latin typeface="Times New Roman" pitchFamily="18" charset="0"/>
                <a:cs typeface="Times New Roman" pitchFamily="18" charset="0"/>
              </a:rPr>
              <a:t>Dependent = “No” to all listed questions</a:t>
            </a:r>
          </a:p>
          <a:p>
            <a:pPr>
              <a:buClr>
                <a:schemeClr val="accent1"/>
              </a:buClr>
            </a:pPr>
            <a:endParaRPr lang="en-US" dirty="0">
              <a:solidFill>
                <a:srgbClr val="000078"/>
              </a:solidFill>
              <a:latin typeface="Times New Roman" pitchFamily="18" charset="0"/>
              <a:cs typeface="Times New Roman" pitchFamily="18" charset="0"/>
            </a:endParaRPr>
          </a:p>
          <a:p>
            <a:pPr marL="285750" indent="-285750">
              <a:buClr>
                <a:schemeClr val="accent1"/>
              </a:buClr>
              <a:buFont typeface="Arial" pitchFamily="34" charset="0"/>
              <a:buChar char="•"/>
            </a:pPr>
            <a:r>
              <a:rPr lang="en-US" dirty="0" smtClean="0">
                <a:solidFill>
                  <a:srgbClr val="000078"/>
                </a:solidFill>
                <a:latin typeface="Times New Roman" pitchFamily="18" charset="0"/>
                <a:cs typeface="Times New Roman" pitchFamily="18" charset="0"/>
              </a:rPr>
              <a:t>Independent = “Yes” to one listed question </a:t>
            </a:r>
            <a:endParaRPr lang="en-US" dirty="0">
              <a:solidFill>
                <a:srgbClr val="000078"/>
              </a:solidFill>
              <a:latin typeface="Times New Roman" pitchFamily="18" charset="0"/>
              <a:cs typeface="Times New Roman" pitchFamily="18" charset="0"/>
            </a:endParaRPr>
          </a:p>
        </p:txBody>
      </p:sp>
      <p:pic>
        <p:nvPicPr>
          <p:cNvPr id="7170" name="Picture 2" descr="L:\USERS\Jameka\Outreach\FAFSA _Screenshots\15-16 FAFSA_Screenshots\Dependency1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00199"/>
            <a:ext cx="4479606" cy="4185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7147" y="498722"/>
            <a:ext cx="5105400" cy="646331"/>
          </a:xfrm>
          <a:prstGeom prst="rect">
            <a:avLst/>
          </a:prstGeom>
          <a:noFill/>
        </p:spPr>
        <p:txBody>
          <a:bodyPr wrap="square" rtlCol="0">
            <a:spAutoFit/>
          </a:bodyPr>
          <a:lstStyle/>
          <a:p>
            <a:pPr algn="ctr"/>
            <a:r>
              <a:rPr lang="en-US" sz="3600" b="1" dirty="0" smtClean="0">
                <a:solidFill>
                  <a:srgbClr val="000066"/>
                </a:solidFill>
                <a:latin typeface="Times New Roman" pitchFamily="18" charset="0"/>
                <a:cs typeface="Times New Roman" pitchFamily="18" charset="0"/>
              </a:rPr>
              <a:t>Dependency Status</a:t>
            </a:r>
            <a:endParaRPr lang="en-US" sz="3600" b="1" dirty="0">
              <a:solidFill>
                <a:srgbClr val="000066"/>
              </a:solidFill>
              <a:latin typeface="Times New Roman" pitchFamily="18" charset="0"/>
              <a:cs typeface="Times New Roman" pitchFamily="18" charset="0"/>
            </a:endParaRPr>
          </a:p>
        </p:txBody>
      </p:sp>
    </p:spTree>
  </p:cSld>
  <p:clrMapOvr>
    <a:masterClrMapping/>
  </p:clrMapOvr>
  <p:transition spd="med">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700" y="533400"/>
            <a:ext cx="4038600" cy="646331"/>
          </a:xfrm>
          <a:prstGeom prst="rect">
            <a:avLst/>
          </a:prstGeom>
          <a:noFill/>
        </p:spPr>
        <p:txBody>
          <a:bodyPr wrap="square" rtlCol="0">
            <a:spAutoFit/>
          </a:bodyPr>
          <a:lstStyle/>
          <a:p>
            <a:pPr algn="ctr"/>
            <a:r>
              <a:rPr lang="en-US" sz="3600" b="1" dirty="0" smtClean="0">
                <a:solidFill>
                  <a:srgbClr val="000066"/>
                </a:solidFill>
                <a:latin typeface="Times New Roman" pitchFamily="18" charset="0"/>
                <a:cs typeface="Times New Roman" pitchFamily="18" charset="0"/>
              </a:rPr>
              <a:t>Dependency Status</a:t>
            </a:r>
            <a:endParaRPr lang="en-US" sz="3600" b="1" dirty="0">
              <a:solidFill>
                <a:srgbClr val="000066"/>
              </a:solidFill>
              <a:latin typeface="Times New Roman" pitchFamily="18" charset="0"/>
              <a:cs typeface="Times New Roman" pitchFamily="18" charset="0"/>
            </a:endParaRPr>
          </a:p>
        </p:txBody>
      </p:sp>
      <p:sp>
        <p:nvSpPr>
          <p:cNvPr id="3" name="TextBox 2"/>
          <p:cNvSpPr txBox="1"/>
          <p:nvPr/>
        </p:nvSpPr>
        <p:spPr>
          <a:xfrm>
            <a:off x="457200" y="1876359"/>
            <a:ext cx="4191000" cy="3539430"/>
          </a:xfrm>
          <a:prstGeom prst="rect">
            <a:avLst/>
          </a:prstGeom>
          <a:noFill/>
        </p:spPr>
        <p:txBody>
          <a:bodyPr wrap="square" rtlCol="0">
            <a:spAutoFit/>
          </a:bodyPr>
          <a:lstStyle/>
          <a:p>
            <a:pPr marL="285750" indent="-28575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Special </a:t>
            </a:r>
            <a:r>
              <a:rPr lang="en-US" sz="2800" dirty="0">
                <a:solidFill>
                  <a:srgbClr val="000066"/>
                </a:solidFill>
                <a:latin typeface="Times New Roman" pitchFamily="18" charset="0"/>
                <a:cs typeface="Times New Roman" pitchFamily="18" charset="0"/>
              </a:rPr>
              <a:t>c</a:t>
            </a:r>
            <a:r>
              <a:rPr lang="en-US" sz="2800" dirty="0" smtClean="0">
                <a:solidFill>
                  <a:srgbClr val="000066"/>
                </a:solidFill>
                <a:latin typeface="Times New Roman" pitchFamily="18" charset="0"/>
                <a:cs typeface="Times New Roman" pitchFamily="18" charset="0"/>
              </a:rPr>
              <a:t>ircumstances with obtaining parental information</a:t>
            </a:r>
          </a:p>
          <a:p>
            <a:pPr>
              <a:buClr>
                <a:schemeClr val="accent1"/>
              </a:buClr>
            </a:pPr>
            <a:endParaRPr lang="en-US" sz="2800" dirty="0">
              <a:solidFill>
                <a:srgbClr val="000066"/>
              </a:solidFill>
              <a:latin typeface="Times New Roman" pitchFamily="18" charset="0"/>
              <a:cs typeface="Times New Roman" pitchFamily="18" charset="0"/>
            </a:endParaRPr>
          </a:p>
          <a:p>
            <a:pPr marL="285750" indent="-28575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Must </a:t>
            </a:r>
            <a:r>
              <a:rPr lang="en-US" sz="2800" dirty="0">
                <a:solidFill>
                  <a:srgbClr val="000066"/>
                </a:solidFill>
                <a:latin typeface="Times New Roman" pitchFamily="18" charset="0"/>
                <a:cs typeface="Times New Roman" pitchFamily="18" charset="0"/>
              </a:rPr>
              <a:t>follow up with </a:t>
            </a:r>
            <a:r>
              <a:rPr lang="en-US" sz="2800" dirty="0" smtClean="0">
                <a:solidFill>
                  <a:srgbClr val="000066"/>
                </a:solidFill>
                <a:latin typeface="Times New Roman" pitchFamily="18" charset="0"/>
                <a:cs typeface="Times New Roman" pitchFamily="18" charset="0"/>
              </a:rPr>
              <a:t>a </a:t>
            </a:r>
            <a:r>
              <a:rPr lang="en-US" sz="2800" dirty="0">
                <a:solidFill>
                  <a:srgbClr val="000066"/>
                </a:solidFill>
                <a:latin typeface="Times New Roman" pitchFamily="18" charset="0"/>
                <a:cs typeface="Times New Roman" pitchFamily="18" charset="0"/>
              </a:rPr>
              <a:t>financial aid administrator at the </a:t>
            </a:r>
            <a:r>
              <a:rPr lang="en-US" sz="2800" dirty="0" smtClean="0">
                <a:solidFill>
                  <a:srgbClr val="000066"/>
                </a:solidFill>
                <a:latin typeface="Times New Roman" pitchFamily="18" charset="0"/>
                <a:cs typeface="Times New Roman" pitchFamily="18" charset="0"/>
              </a:rPr>
              <a:t>school </a:t>
            </a:r>
            <a:r>
              <a:rPr lang="en-US" sz="2800" dirty="0">
                <a:solidFill>
                  <a:srgbClr val="000066"/>
                </a:solidFill>
                <a:latin typeface="Times New Roman" pitchFamily="18" charset="0"/>
                <a:cs typeface="Times New Roman" pitchFamily="18" charset="0"/>
              </a:rPr>
              <a:t>you plan to </a:t>
            </a:r>
            <a:r>
              <a:rPr lang="en-US" sz="2800" dirty="0" smtClean="0">
                <a:solidFill>
                  <a:srgbClr val="000066"/>
                </a:solidFill>
                <a:latin typeface="Times New Roman" pitchFamily="18" charset="0"/>
                <a:cs typeface="Times New Roman" pitchFamily="18" charset="0"/>
              </a:rPr>
              <a:t>attend</a:t>
            </a:r>
            <a:endParaRPr lang="en-US" sz="2800" dirty="0">
              <a:latin typeface="Times New Roman" pitchFamily="18" charset="0"/>
              <a:cs typeface="Times New Roman" pitchFamily="18" charset="0"/>
            </a:endParaRPr>
          </a:p>
        </p:txBody>
      </p:sp>
      <p:pic>
        <p:nvPicPr>
          <p:cNvPr id="8194" name="Picture 2" descr="L:\USERS\Jameka\Outreach\FAFSA _Screenshots\15-16 FAFSA_Screenshots\SpecialCirc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3733800" cy="4296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87464"/>
      </p:ext>
    </p:extLst>
  </p:cSld>
  <p:clrMapOvr>
    <a:masterClrMapping/>
  </p:clrMapOvr>
  <p:transition spd="med">
    <p:spli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83880" cy="1051560"/>
          </a:xfrm>
        </p:spPr>
        <p:txBody>
          <a:bodyPr/>
          <a:lstStyle/>
          <a:p>
            <a:r>
              <a:rPr lang="en-US" dirty="0">
                <a:effectLst/>
              </a:rPr>
              <a:t> </a:t>
            </a:r>
            <a:r>
              <a:rPr lang="en-US" sz="4000" dirty="0" smtClean="0">
                <a:solidFill>
                  <a:srgbClr val="000066"/>
                </a:solidFill>
                <a:effectLst/>
                <a:latin typeface="Times New Roman" panose="02020603050405020304" pitchFamily="18" charset="0"/>
                <a:cs typeface="Times New Roman" panose="02020603050405020304" pitchFamily="18" charset="0"/>
              </a:rPr>
              <a:t>Critical Questions?</a:t>
            </a:r>
            <a:r>
              <a:rPr lang="en-US" sz="4000" dirty="0" smtClean="0">
                <a:effectLst/>
              </a:rPr>
              <a:t>	</a:t>
            </a:r>
            <a:endParaRPr lang="en-US" sz="4000" dirty="0">
              <a:effectLst/>
            </a:endParaRPr>
          </a:p>
        </p:txBody>
      </p:sp>
      <p:sp>
        <p:nvSpPr>
          <p:cNvPr id="3" name="Content Placeholder 2"/>
          <p:cNvSpPr>
            <a:spLocks noGrp="1"/>
          </p:cNvSpPr>
          <p:nvPr>
            <p:ph idx="1"/>
          </p:nvPr>
        </p:nvSpPr>
        <p:spPr>
          <a:xfrm>
            <a:off x="457200" y="1752600"/>
            <a:ext cx="8183880" cy="4187952"/>
          </a:xfrm>
        </p:spPr>
        <p:txBody>
          <a:bodyPr>
            <a:normAutofit/>
          </a:bodyPr>
          <a:lstStyle/>
          <a:p>
            <a:r>
              <a:rPr lang="en-US" sz="3200" dirty="0">
                <a:solidFill>
                  <a:srgbClr val="000066"/>
                </a:solidFill>
                <a:latin typeface="Times New Roman" panose="02020603050405020304" pitchFamily="18" charset="0"/>
                <a:cs typeface="Times New Roman" panose="02020603050405020304" pitchFamily="18" charset="0"/>
              </a:rPr>
              <a:t>How do I apply for federal aid?</a:t>
            </a:r>
          </a:p>
          <a:p>
            <a:r>
              <a:rPr lang="en-US" sz="3200" dirty="0">
                <a:solidFill>
                  <a:srgbClr val="000066"/>
                </a:solidFill>
                <a:latin typeface="Times New Roman" panose="02020603050405020304" pitchFamily="18" charset="0"/>
                <a:cs typeface="Times New Roman" panose="02020603050405020304" pitchFamily="18" charset="0"/>
              </a:rPr>
              <a:t>Am I eligible for federal </a:t>
            </a:r>
            <a:r>
              <a:rPr lang="en-US" sz="3200" dirty="0" smtClean="0">
                <a:solidFill>
                  <a:srgbClr val="000066"/>
                </a:solidFill>
                <a:latin typeface="Times New Roman" panose="02020603050405020304" pitchFamily="18" charset="0"/>
                <a:cs typeface="Times New Roman" panose="02020603050405020304" pitchFamily="18" charset="0"/>
              </a:rPr>
              <a:t>aid</a:t>
            </a:r>
            <a:r>
              <a:rPr lang="en-US" sz="3200" dirty="0">
                <a:solidFill>
                  <a:srgbClr val="000066"/>
                </a:solidFill>
                <a:latin typeface="Times New Roman" panose="02020603050405020304" pitchFamily="18" charset="0"/>
                <a:cs typeface="Times New Roman" panose="02020603050405020304" pitchFamily="18" charset="0"/>
              </a:rPr>
              <a:t>?</a:t>
            </a:r>
          </a:p>
          <a:p>
            <a:r>
              <a:rPr lang="en-US" sz="3200" dirty="0">
                <a:solidFill>
                  <a:srgbClr val="000066"/>
                </a:solidFill>
                <a:latin typeface="Times New Roman" panose="02020603050405020304" pitchFamily="18" charset="0"/>
                <a:cs typeface="Times New Roman" panose="02020603050405020304" pitchFamily="18" charset="0"/>
              </a:rPr>
              <a:t>Am I eligible to receive scholarships?</a:t>
            </a:r>
          </a:p>
          <a:p>
            <a:r>
              <a:rPr lang="en-US" sz="3200" dirty="0">
                <a:solidFill>
                  <a:srgbClr val="000066"/>
                </a:solidFill>
                <a:latin typeface="Times New Roman" panose="02020603050405020304" pitchFamily="18" charset="0"/>
                <a:cs typeface="Times New Roman" panose="02020603050405020304" pitchFamily="18" charset="0"/>
              </a:rPr>
              <a:t>What will I </a:t>
            </a:r>
            <a:r>
              <a:rPr lang="en-US" sz="3200" dirty="0" smtClean="0">
                <a:solidFill>
                  <a:srgbClr val="000066"/>
                </a:solidFill>
                <a:latin typeface="Times New Roman" panose="02020603050405020304" pitchFamily="18" charset="0"/>
                <a:cs typeface="Times New Roman" panose="02020603050405020304" pitchFamily="18" charset="0"/>
              </a:rPr>
              <a:t>pay?</a:t>
            </a:r>
            <a:endParaRPr lang="en-US" sz="3200" dirty="0">
              <a:solidFill>
                <a:srgbClr val="000066"/>
              </a:solidFill>
              <a:latin typeface="Times New Roman" panose="02020603050405020304" pitchFamily="18" charset="0"/>
              <a:cs typeface="Times New Roman" panose="02020603050405020304" pitchFamily="18" charset="0"/>
            </a:endParaRPr>
          </a:p>
          <a:p>
            <a:r>
              <a:rPr lang="en-US" sz="3200" dirty="0">
                <a:solidFill>
                  <a:srgbClr val="000066"/>
                </a:solidFill>
                <a:latin typeface="Times New Roman" panose="02020603050405020304" pitchFamily="18" charset="0"/>
                <a:cs typeface="Times New Roman" panose="02020603050405020304" pitchFamily="18" charset="0"/>
              </a:rPr>
              <a:t>What do I need to know about borrowing loans?</a:t>
            </a:r>
          </a:p>
        </p:txBody>
      </p:sp>
    </p:spTree>
    <p:extLst>
      <p:ext uri="{BB962C8B-B14F-4D97-AF65-F5344CB8AC3E}">
        <p14:creationId xmlns:p14="http://schemas.microsoft.com/office/powerpoint/2010/main" val="1687217927"/>
      </p:ext>
    </p:extLst>
  </p:cSld>
  <p:clrMapOvr>
    <a:masterClrMapping/>
  </p:clrMapOvr>
  <p:transition spd="med">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1490840"/>
            <a:ext cx="3733800" cy="3970318"/>
          </a:xfrm>
          <a:prstGeom prst="rect">
            <a:avLst/>
          </a:prstGeom>
          <a:noFill/>
        </p:spPr>
        <p:txBody>
          <a:bodyPr wrap="square" rtlCol="0">
            <a:spAutoFit/>
          </a:bodyPr>
          <a:lstStyle/>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Biographical and Household information</a:t>
            </a:r>
          </a:p>
          <a:p>
            <a:pPr marL="342900" indent="-342900">
              <a:buClr>
                <a:schemeClr val="accent1"/>
              </a:buClr>
              <a:buFont typeface="Arial" pitchFamily="34" charset="0"/>
              <a:buChar char="•"/>
            </a:pPr>
            <a:endParaRPr lang="en-US" sz="2800" dirty="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Help and Hints box will assist you in figuring out what information to include in this section</a:t>
            </a:r>
            <a:endParaRPr lang="en-US" dirty="0">
              <a:solidFill>
                <a:srgbClr val="000066"/>
              </a:solidFill>
              <a:latin typeface="Times New Roman" pitchFamily="18" charset="0"/>
              <a:cs typeface="Times New Roman" pitchFamily="18" charset="0"/>
            </a:endParaRPr>
          </a:p>
        </p:txBody>
      </p:sp>
      <p:sp>
        <p:nvSpPr>
          <p:cNvPr id="3" name="Title 2"/>
          <p:cNvSpPr>
            <a:spLocks noGrp="1"/>
          </p:cNvSpPr>
          <p:nvPr>
            <p:ph type="title"/>
          </p:nvPr>
        </p:nvSpPr>
        <p:spPr>
          <a:xfrm>
            <a:off x="967740" y="533400"/>
            <a:ext cx="7208520" cy="762000"/>
          </a:xfrm>
        </p:spPr>
        <p:txBody>
          <a:bodyPr anchor="t">
            <a:noAutofit/>
          </a:bodyPr>
          <a:lstStyle/>
          <a:p>
            <a:pPr algn="ctr"/>
            <a:r>
              <a:rPr lang="en-US" b="1" dirty="0" smtClean="0">
                <a:solidFill>
                  <a:srgbClr val="000066"/>
                </a:solidFill>
                <a:effectLst/>
                <a:latin typeface="Times New Roman" pitchFamily="18" charset="0"/>
                <a:cs typeface="Times New Roman" pitchFamily="18" charset="0"/>
              </a:rPr>
              <a:t>Parent Demographic</a:t>
            </a:r>
            <a:endParaRPr lang="en-US" b="1" dirty="0">
              <a:solidFill>
                <a:srgbClr val="000066"/>
              </a:solidFill>
              <a:effectLst/>
              <a:latin typeface="Times New Roman" pitchFamily="18" charset="0"/>
              <a:cs typeface="Times New Roman" pitchFamily="18" charset="0"/>
            </a:endParaRPr>
          </a:p>
        </p:txBody>
      </p:sp>
      <p:pic>
        <p:nvPicPr>
          <p:cNvPr id="10242" name="Picture 2" descr="L:\USERS\Jameka\Outreach\FAFSA _Screenshots\15-16 FAFSA_Screenshots\ParentDemog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2400"/>
            <a:ext cx="3829050" cy="4267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 y="2159049"/>
            <a:ext cx="4282440" cy="2616101"/>
          </a:xfrm>
          <a:prstGeom prst="rect">
            <a:avLst/>
          </a:prstGeom>
          <a:noFill/>
        </p:spPr>
        <p:txBody>
          <a:bodyPr wrap="square" rtlCol="0">
            <a:spAutoFit/>
          </a:bodyPr>
          <a:lstStyle/>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IRS Data Retrieval Tool</a:t>
            </a:r>
          </a:p>
          <a:p>
            <a:pPr marL="800100" lvl="1" indent="-34290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Available early Feb 2016</a:t>
            </a:r>
          </a:p>
          <a:p>
            <a:pPr marL="342900" indent="-342900">
              <a:buClr>
                <a:schemeClr val="accent1"/>
              </a:buClr>
              <a:buFont typeface="Arial" pitchFamily="34" charset="0"/>
              <a:buChar char="•"/>
            </a:pPr>
            <a:endParaRPr lang="en-US" sz="2800" dirty="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May not qualify due to: Filing status, country and date</a:t>
            </a:r>
            <a:endParaRPr lang="en-US" sz="2800" dirty="0">
              <a:solidFill>
                <a:srgbClr val="000066"/>
              </a:solidFill>
              <a:latin typeface="Times New Roman" pitchFamily="18" charset="0"/>
              <a:cs typeface="Times New Roman" pitchFamily="18" charset="0"/>
            </a:endParaRPr>
          </a:p>
        </p:txBody>
      </p:sp>
      <p:sp>
        <p:nvSpPr>
          <p:cNvPr id="4" name="Title 2"/>
          <p:cNvSpPr>
            <a:spLocks noGrp="1"/>
          </p:cNvSpPr>
          <p:nvPr>
            <p:ph type="title"/>
          </p:nvPr>
        </p:nvSpPr>
        <p:spPr>
          <a:xfrm>
            <a:off x="457200" y="533400"/>
            <a:ext cx="4038600" cy="1143000"/>
          </a:xfrm>
        </p:spPr>
        <p:txBody>
          <a:bodyPr>
            <a:normAutofit/>
          </a:bodyPr>
          <a:lstStyle/>
          <a:p>
            <a:r>
              <a:rPr lang="en-US" sz="3200" b="1" dirty="0" smtClean="0">
                <a:solidFill>
                  <a:srgbClr val="000066"/>
                </a:solidFill>
                <a:effectLst/>
                <a:latin typeface="Times New Roman" pitchFamily="18" charset="0"/>
                <a:cs typeface="Times New Roman" pitchFamily="18" charset="0"/>
              </a:rPr>
              <a:t>Financial Information</a:t>
            </a:r>
            <a:br>
              <a:rPr lang="en-US" sz="3200" b="1" dirty="0" smtClean="0">
                <a:solidFill>
                  <a:srgbClr val="000066"/>
                </a:solidFill>
                <a:effectLst/>
                <a:latin typeface="Times New Roman" pitchFamily="18" charset="0"/>
                <a:cs typeface="Times New Roman" pitchFamily="18" charset="0"/>
              </a:rPr>
            </a:br>
            <a:r>
              <a:rPr lang="en-US" sz="3200" dirty="0" smtClean="0">
                <a:solidFill>
                  <a:srgbClr val="000066"/>
                </a:solidFill>
                <a:effectLst/>
                <a:latin typeface="Times New Roman" pitchFamily="18" charset="0"/>
                <a:cs typeface="Times New Roman" pitchFamily="18" charset="0"/>
              </a:rPr>
              <a:t>(for Parent)</a:t>
            </a:r>
            <a:endParaRPr lang="en-US" sz="3200" dirty="0">
              <a:solidFill>
                <a:srgbClr val="000066"/>
              </a:solidFill>
              <a:effectLst/>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57800" y="1339649"/>
            <a:ext cx="3295650" cy="4254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pli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4122" y="609600"/>
            <a:ext cx="4392293" cy="584775"/>
          </a:xfrm>
          <a:prstGeom prst="rect">
            <a:avLst/>
          </a:prstGeom>
          <a:noFill/>
        </p:spPr>
        <p:txBody>
          <a:bodyPr wrap="none" rtlCol="0">
            <a:spAutoFit/>
          </a:bodyPr>
          <a:lstStyle/>
          <a:p>
            <a:pPr algn="ctr"/>
            <a:r>
              <a:rPr lang="en-US" sz="3200" b="1" dirty="0" smtClean="0">
                <a:solidFill>
                  <a:srgbClr val="002060"/>
                </a:solidFill>
                <a:latin typeface="Times New Roman" pitchFamily="18" charset="0"/>
                <a:cs typeface="Times New Roman" pitchFamily="18" charset="0"/>
              </a:rPr>
              <a:t>IRS Data Retrieval Tool</a:t>
            </a:r>
            <a:endParaRPr lang="en-US" sz="3200" b="1" dirty="0">
              <a:solidFill>
                <a:srgbClr val="002060"/>
              </a:solidFill>
              <a:latin typeface="Times New Roman" pitchFamily="18" charset="0"/>
              <a:cs typeface="Times New Roman" pitchFamily="18"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2"/>
          <a:stretch/>
        </p:blipFill>
        <p:spPr bwMode="auto">
          <a:xfrm>
            <a:off x="1676400" y="1371599"/>
            <a:ext cx="5791200" cy="396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225487"/>
      </p:ext>
    </p:extLst>
  </p:cSld>
  <p:clrMapOvr>
    <a:masterClrMapping/>
  </p:clrMapOvr>
  <p:transition spd="med">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4122" y="609600"/>
            <a:ext cx="4392293" cy="584775"/>
          </a:xfrm>
          <a:prstGeom prst="rect">
            <a:avLst/>
          </a:prstGeom>
          <a:noFill/>
        </p:spPr>
        <p:txBody>
          <a:bodyPr wrap="none" rtlCol="0">
            <a:spAutoFit/>
          </a:bodyPr>
          <a:lstStyle/>
          <a:p>
            <a:pPr algn="ctr"/>
            <a:r>
              <a:rPr lang="en-US" sz="3200" b="1" dirty="0" smtClean="0">
                <a:solidFill>
                  <a:srgbClr val="002060"/>
                </a:solidFill>
                <a:latin typeface="Times New Roman" pitchFamily="18" charset="0"/>
                <a:cs typeface="Times New Roman" pitchFamily="18" charset="0"/>
              </a:rPr>
              <a:t>IRS Data Retrieval Tool</a:t>
            </a:r>
            <a:endParaRPr lang="en-US" sz="3200" b="1" dirty="0">
              <a:solidFill>
                <a:srgbClr val="00206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524000"/>
            <a:ext cx="6400800"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628659"/>
      </p:ext>
    </p:extLst>
  </p:cSld>
  <p:clrMapOvr>
    <a:masterClrMapping/>
  </p:clrMapOvr>
  <p:transition spd="med">
    <p:spli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4122" y="609600"/>
            <a:ext cx="4392293" cy="584775"/>
          </a:xfrm>
          <a:prstGeom prst="rect">
            <a:avLst/>
          </a:prstGeom>
          <a:noFill/>
        </p:spPr>
        <p:txBody>
          <a:bodyPr wrap="none" rtlCol="0">
            <a:spAutoFit/>
          </a:bodyPr>
          <a:lstStyle/>
          <a:p>
            <a:pPr algn="ctr"/>
            <a:r>
              <a:rPr lang="en-US" sz="3200" b="1" dirty="0" smtClean="0">
                <a:solidFill>
                  <a:srgbClr val="002060"/>
                </a:solidFill>
                <a:latin typeface="Times New Roman" pitchFamily="18" charset="0"/>
                <a:cs typeface="Times New Roman" pitchFamily="18" charset="0"/>
              </a:rPr>
              <a:t>IRS Data Retrieval Tool</a:t>
            </a:r>
            <a:endParaRPr lang="en-US" sz="3200" b="1" dirty="0">
              <a:solidFill>
                <a:srgbClr val="002060"/>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0200" y="1371601"/>
            <a:ext cx="6096000"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print"/>
          <a:srcRect/>
          <a:stretch>
            <a:fillRect/>
          </a:stretch>
        </p:blipFill>
        <p:spPr bwMode="auto">
          <a:xfrm>
            <a:off x="5972278" y="4343400"/>
            <a:ext cx="1731010" cy="1015426"/>
          </a:xfrm>
          <a:prstGeom prst="rect">
            <a:avLst/>
          </a:prstGeom>
          <a:noFill/>
          <a:ln w="9525">
            <a:noFill/>
            <a:miter lim="800000"/>
            <a:headEnd/>
            <a:tailEnd/>
          </a:ln>
          <a:effectLst/>
        </p:spPr>
      </p:pic>
    </p:spTree>
    <p:extLst>
      <p:ext uri="{BB962C8B-B14F-4D97-AF65-F5344CB8AC3E}">
        <p14:creationId xmlns:p14="http://schemas.microsoft.com/office/powerpoint/2010/main" val="3572208582"/>
      </p:ext>
    </p:extLst>
  </p:cSld>
  <p:clrMapOvr>
    <a:masterClrMapping/>
  </p:clrMapOvr>
  <p:transition spd="med">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457200" y="571500"/>
            <a:ext cx="4038600"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 charset="-128"/>
              </a:defRPr>
            </a:lvl2pPr>
            <a:lvl3pPr algn="l" rtl="0" eaLnBrk="0" fontAlgn="base" hangingPunct="0">
              <a:spcBef>
                <a:spcPct val="0"/>
              </a:spcBef>
              <a:spcAft>
                <a:spcPct val="0"/>
              </a:spcAft>
              <a:defRPr sz="4400">
                <a:solidFill>
                  <a:schemeClr val="tx2"/>
                </a:solidFill>
                <a:latin typeface="Arial" charset="0"/>
                <a:ea typeface="ＭＳ Ｐゴシック" pitchFamily="1" charset="-128"/>
              </a:defRPr>
            </a:lvl3pPr>
            <a:lvl4pPr algn="l" rtl="0" eaLnBrk="0" fontAlgn="base" hangingPunct="0">
              <a:spcBef>
                <a:spcPct val="0"/>
              </a:spcBef>
              <a:spcAft>
                <a:spcPct val="0"/>
              </a:spcAft>
              <a:defRPr sz="4400">
                <a:solidFill>
                  <a:schemeClr val="tx2"/>
                </a:solidFill>
                <a:latin typeface="Arial" charset="0"/>
                <a:ea typeface="ＭＳ Ｐゴシック" pitchFamily="1" charset="-128"/>
              </a:defRPr>
            </a:lvl4pPr>
            <a:lvl5pPr algn="l"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l" rtl="0" fontAlgn="base">
              <a:spcBef>
                <a:spcPct val="0"/>
              </a:spcBef>
              <a:spcAft>
                <a:spcPct val="0"/>
              </a:spcAft>
              <a:defRPr sz="4400">
                <a:solidFill>
                  <a:schemeClr val="tx2"/>
                </a:solidFill>
                <a:latin typeface="Arial" charset="0"/>
                <a:ea typeface="ＭＳ Ｐゴシック" pitchFamily="1" charset="-128"/>
              </a:defRPr>
            </a:lvl6pPr>
            <a:lvl7pPr marL="914400" algn="l" rtl="0" fontAlgn="base">
              <a:spcBef>
                <a:spcPct val="0"/>
              </a:spcBef>
              <a:spcAft>
                <a:spcPct val="0"/>
              </a:spcAft>
              <a:defRPr sz="4400">
                <a:solidFill>
                  <a:schemeClr val="tx2"/>
                </a:solidFill>
                <a:latin typeface="Arial" charset="0"/>
                <a:ea typeface="ＭＳ Ｐゴシック" pitchFamily="1" charset="-128"/>
              </a:defRPr>
            </a:lvl7pPr>
            <a:lvl8pPr marL="1371600" algn="l" rtl="0" fontAlgn="base">
              <a:spcBef>
                <a:spcPct val="0"/>
              </a:spcBef>
              <a:spcAft>
                <a:spcPct val="0"/>
              </a:spcAft>
              <a:defRPr sz="4400">
                <a:solidFill>
                  <a:schemeClr val="tx2"/>
                </a:solidFill>
                <a:latin typeface="Arial" charset="0"/>
                <a:ea typeface="ＭＳ Ｐゴシック" pitchFamily="1" charset="-128"/>
              </a:defRPr>
            </a:lvl8pPr>
            <a:lvl9pPr marL="1828800" algn="l" rtl="0" fontAlgn="base">
              <a:spcBef>
                <a:spcPct val="0"/>
              </a:spcBef>
              <a:spcAft>
                <a:spcPct val="0"/>
              </a:spcAft>
              <a:defRPr sz="4400">
                <a:solidFill>
                  <a:schemeClr val="tx2"/>
                </a:solidFill>
                <a:latin typeface="Arial" charset="0"/>
                <a:ea typeface="ＭＳ Ｐゴシック" pitchFamily="1" charset="-128"/>
              </a:defRPr>
            </a:lvl9pPr>
          </a:lstStyle>
          <a:p>
            <a:r>
              <a:rPr lang="en-US" sz="3200" b="1" dirty="0" smtClean="0">
                <a:solidFill>
                  <a:srgbClr val="000066"/>
                </a:solidFill>
                <a:latin typeface="Times New Roman" pitchFamily="18" charset="0"/>
                <a:cs typeface="Times New Roman" pitchFamily="18" charset="0"/>
              </a:rPr>
              <a:t>Financial Information</a:t>
            </a:r>
          </a:p>
          <a:p>
            <a:r>
              <a:rPr lang="en-US" sz="3200" dirty="0" smtClean="0">
                <a:solidFill>
                  <a:srgbClr val="000066"/>
                </a:solidFill>
                <a:latin typeface="Times New Roman" pitchFamily="18" charset="0"/>
                <a:cs typeface="Times New Roman" pitchFamily="18" charset="0"/>
              </a:rPr>
              <a:t>(for Parent)</a:t>
            </a:r>
            <a:endParaRPr lang="en-US" sz="3200" dirty="0">
              <a:solidFill>
                <a:srgbClr val="000066"/>
              </a:solidFill>
              <a:latin typeface="Times New Roman" pitchFamily="18" charset="0"/>
              <a:cs typeface="Times New Roman" pitchFamily="18" charset="0"/>
            </a:endParaRPr>
          </a:p>
        </p:txBody>
      </p:sp>
      <p:sp>
        <p:nvSpPr>
          <p:cNvPr id="2" name="Rectangle 1"/>
          <p:cNvSpPr/>
          <p:nvPr/>
        </p:nvSpPr>
        <p:spPr>
          <a:xfrm>
            <a:off x="628650" y="2286000"/>
            <a:ext cx="3695700" cy="2246769"/>
          </a:xfrm>
          <a:prstGeom prst="rect">
            <a:avLst/>
          </a:prstGeom>
        </p:spPr>
        <p:txBody>
          <a:bodyPr wrap="square">
            <a:spAutoFit/>
          </a:bodyPr>
          <a:lstStyle/>
          <a:p>
            <a:pPr marL="342900" indent="-342900">
              <a:buClr>
                <a:schemeClr val="accent1"/>
              </a:buClr>
              <a:buFont typeface="Arial" pitchFamily="34" charset="0"/>
              <a:buChar char="•"/>
            </a:pPr>
            <a:r>
              <a:rPr lang="en-US" sz="2800" dirty="0">
                <a:solidFill>
                  <a:srgbClr val="000066"/>
                </a:solidFill>
                <a:latin typeface="Times New Roman" pitchFamily="18" charset="0"/>
                <a:cs typeface="Times New Roman" pitchFamily="18" charset="0"/>
              </a:rPr>
              <a:t>If not </a:t>
            </a:r>
            <a:r>
              <a:rPr lang="en-US" sz="2800" dirty="0" smtClean="0">
                <a:solidFill>
                  <a:srgbClr val="000066"/>
                </a:solidFill>
                <a:latin typeface="Times New Roman" pitchFamily="18" charset="0"/>
                <a:cs typeface="Times New Roman" pitchFamily="18" charset="0"/>
              </a:rPr>
              <a:t>eligible to use IRS </a:t>
            </a:r>
            <a:r>
              <a:rPr lang="en-US" sz="2800" dirty="0">
                <a:solidFill>
                  <a:srgbClr val="000066"/>
                </a:solidFill>
                <a:latin typeface="Times New Roman" pitchFamily="18" charset="0"/>
                <a:cs typeface="Times New Roman" pitchFamily="18" charset="0"/>
              </a:rPr>
              <a:t>Data </a:t>
            </a:r>
            <a:r>
              <a:rPr lang="en-US" sz="2800" dirty="0" smtClean="0">
                <a:solidFill>
                  <a:srgbClr val="000066"/>
                </a:solidFill>
                <a:latin typeface="Times New Roman" pitchFamily="18" charset="0"/>
                <a:cs typeface="Times New Roman" pitchFamily="18" charset="0"/>
              </a:rPr>
              <a:t>Retrieval Tool</a:t>
            </a:r>
            <a:r>
              <a:rPr lang="en-US" sz="2800" dirty="0">
                <a:solidFill>
                  <a:srgbClr val="000066"/>
                </a:solidFill>
                <a:latin typeface="Times New Roman" pitchFamily="18" charset="0"/>
                <a:cs typeface="Times New Roman" pitchFamily="18" charset="0"/>
              </a:rPr>
              <a:t>, will have to input income information manually</a:t>
            </a:r>
          </a:p>
        </p:txBody>
      </p:sp>
      <p:pic>
        <p:nvPicPr>
          <p:cNvPr id="9" name="Picture 4"/>
          <p:cNvPicPr>
            <a:picLocks noChangeAspect="1" noChangeArrowheads="1"/>
          </p:cNvPicPr>
          <p:nvPr/>
        </p:nvPicPr>
        <p:blipFill>
          <a:blip r:embed="rId3" cstate="print"/>
          <a:srcRect/>
          <a:stretch>
            <a:fillRect/>
          </a:stretch>
        </p:blipFill>
        <p:spPr bwMode="auto">
          <a:xfrm>
            <a:off x="4648200" y="1714499"/>
            <a:ext cx="3900198" cy="3982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416419"/>
      </p:ext>
    </p:extLst>
  </p:cSld>
  <p:clrMapOvr>
    <a:masterClrMapping/>
  </p:clrMapOvr>
  <p:transition spd="med">
    <p:spli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609600" y="571500"/>
            <a:ext cx="7924800" cy="8001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 charset="-128"/>
              </a:defRPr>
            </a:lvl2pPr>
            <a:lvl3pPr algn="l" rtl="0" eaLnBrk="0" fontAlgn="base" hangingPunct="0">
              <a:spcBef>
                <a:spcPct val="0"/>
              </a:spcBef>
              <a:spcAft>
                <a:spcPct val="0"/>
              </a:spcAft>
              <a:defRPr sz="4400">
                <a:solidFill>
                  <a:schemeClr val="tx2"/>
                </a:solidFill>
                <a:latin typeface="Arial" charset="0"/>
                <a:ea typeface="ＭＳ Ｐゴシック" pitchFamily="1" charset="-128"/>
              </a:defRPr>
            </a:lvl3pPr>
            <a:lvl4pPr algn="l" rtl="0" eaLnBrk="0" fontAlgn="base" hangingPunct="0">
              <a:spcBef>
                <a:spcPct val="0"/>
              </a:spcBef>
              <a:spcAft>
                <a:spcPct val="0"/>
              </a:spcAft>
              <a:defRPr sz="4400">
                <a:solidFill>
                  <a:schemeClr val="tx2"/>
                </a:solidFill>
                <a:latin typeface="Arial" charset="0"/>
                <a:ea typeface="ＭＳ Ｐゴシック" pitchFamily="1" charset="-128"/>
              </a:defRPr>
            </a:lvl4pPr>
            <a:lvl5pPr algn="l"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l" rtl="0" fontAlgn="base">
              <a:spcBef>
                <a:spcPct val="0"/>
              </a:spcBef>
              <a:spcAft>
                <a:spcPct val="0"/>
              </a:spcAft>
              <a:defRPr sz="4400">
                <a:solidFill>
                  <a:schemeClr val="tx2"/>
                </a:solidFill>
                <a:latin typeface="Arial" charset="0"/>
                <a:ea typeface="ＭＳ Ｐゴシック" pitchFamily="1" charset="-128"/>
              </a:defRPr>
            </a:lvl6pPr>
            <a:lvl7pPr marL="914400" algn="l" rtl="0" fontAlgn="base">
              <a:spcBef>
                <a:spcPct val="0"/>
              </a:spcBef>
              <a:spcAft>
                <a:spcPct val="0"/>
              </a:spcAft>
              <a:defRPr sz="4400">
                <a:solidFill>
                  <a:schemeClr val="tx2"/>
                </a:solidFill>
                <a:latin typeface="Arial" charset="0"/>
                <a:ea typeface="ＭＳ Ｐゴシック" pitchFamily="1" charset="-128"/>
              </a:defRPr>
            </a:lvl7pPr>
            <a:lvl8pPr marL="1371600" algn="l" rtl="0" fontAlgn="base">
              <a:spcBef>
                <a:spcPct val="0"/>
              </a:spcBef>
              <a:spcAft>
                <a:spcPct val="0"/>
              </a:spcAft>
              <a:defRPr sz="4400">
                <a:solidFill>
                  <a:schemeClr val="tx2"/>
                </a:solidFill>
                <a:latin typeface="Arial" charset="0"/>
                <a:ea typeface="ＭＳ Ｐゴシック" pitchFamily="1" charset="-128"/>
              </a:defRPr>
            </a:lvl8pPr>
            <a:lvl9pPr marL="1828800" algn="l" rtl="0" fontAlgn="base">
              <a:spcBef>
                <a:spcPct val="0"/>
              </a:spcBef>
              <a:spcAft>
                <a:spcPct val="0"/>
              </a:spcAft>
              <a:defRPr sz="4400">
                <a:solidFill>
                  <a:schemeClr val="tx2"/>
                </a:solidFill>
                <a:latin typeface="Arial" charset="0"/>
                <a:ea typeface="ＭＳ Ｐゴシック" pitchFamily="1" charset="-128"/>
              </a:defRPr>
            </a:lvl9pPr>
          </a:lstStyle>
          <a:p>
            <a:pPr algn="ctr">
              <a:spcBef>
                <a:spcPts val="1200"/>
              </a:spcBef>
              <a:spcAft>
                <a:spcPts val="2400"/>
              </a:spcAft>
            </a:pPr>
            <a:r>
              <a:rPr lang="en-US" sz="3200" b="1" dirty="0" smtClean="0">
                <a:solidFill>
                  <a:srgbClr val="000066"/>
                </a:solidFill>
                <a:latin typeface="Times New Roman" pitchFamily="18" charset="0"/>
                <a:cs typeface="Times New Roman" pitchFamily="18" charset="0"/>
              </a:rPr>
              <a:t>Financial Information </a:t>
            </a:r>
            <a:r>
              <a:rPr lang="en-US" sz="3200" dirty="0" smtClean="0">
                <a:solidFill>
                  <a:srgbClr val="000066"/>
                </a:solidFill>
                <a:latin typeface="Times New Roman" pitchFamily="18" charset="0"/>
                <a:cs typeface="Times New Roman" pitchFamily="18" charset="0"/>
              </a:rPr>
              <a:t>(for Parent)</a:t>
            </a:r>
            <a:br>
              <a:rPr lang="en-US" sz="3200" dirty="0" smtClean="0">
                <a:solidFill>
                  <a:srgbClr val="000066"/>
                </a:solidFill>
                <a:latin typeface="Times New Roman" pitchFamily="18" charset="0"/>
                <a:cs typeface="Times New Roman" pitchFamily="18" charset="0"/>
              </a:rPr>
            </a:br>
            <a:endParaRPr lang="en-US" sz="2400" dirty="0">
              <a:solidFill>
                <a:srgbClr val="000066"/>
              </a:solidFill>
              <a:latin typeface="Times New Roman" pitchFamily="18" charset="0"/>
              <a:cs typeface="Times New Roman" pitchFamily="18" charset="0"/>
            </a:endParaRPr>
          </a:p>
        </p:txBody>
      </p:sp>
      <p:pic>
        <p:nvPicPr>
          <p:cNvPr id="5" name="Picture 2" descr="L:\USERS\Jameka\Outreach\FAFSA _Screenshots\15-16 FAFSA_Screenshots\ParentFinancial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669" y="1981200"/>
            <a:ext cx="4538662"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371600"/>
            <a:ext cx="8229600" cy="830997"/>
          </a:xfrm>
          <a:prstGeom prst="rect">
            <a:avLst/>
          </a:prstGeom>
          <a:noFill/>
        </p:spPr>
        <p:txBody>
          <a:bodyPr wrap="square" rtlCol="0">
            <a:spAutoFit/>
          </a:bodyPr>
          <a:lstStyle/>
          <a:p>
            <a:pPr algn="ctr"/>
            <a:r>
              <a:rPr lang="en-US" dirty="0">
                <a:solidFill>
                  <a:srgbClr val="000066"/>
                </a:solidFill>
                <a:latin typeface="Times New Roman" pitchFamily="18" charset="0"/>
                <a:cs typeface="Times New Roman" pitchFamily="18" charset="0"/>
              </a:rPr>
              <a:t>Additional Financial </a:t>
            </a:r>
            <a:r>
              <a:rPr lang="en-US" dirty="0" smtClean="0">
                <a:solidFill>
                  <a:srgbClr val="000066"/>
                </a:solidFill>
                <a:latin typeface="Times New Roman" pitchFamily="18" charset="0"/>
                <a:cs typeface="Times New Roman" pitchFamily="18" charset="0"/>
              </a:rPr>
              <a:t>Information, Untaxed Income &amp; Assets</a:t>
            </a:r>
            <a:endParaRPr lang="en-US" dirty="0">
              <a:solidFill>
                <a:srgbClr val="000066"/>
              </a:solidFill>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4231253774"/>
      </p:ext>
    </p:extLst>
  </p:cSld>
  <p:clrMapOvr>
    <a:masterClrMapping/>
  </p:clrMapOvr>
  <p:transition spd="med">
    <p:spli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371600" y="628650"/>
            <a:ext cx="6400800"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 charset="-128"/>
              </a:defRPr>
            </a:lvl2pPr>
            <a:lvl3pPr algn="l" rtl="0" eaLnBrk="0" fontAlgn="base" hangingPunct="0">
              <a:spcBef>
                <a:spcPct val="0"/>
              </a:spcBef>
              <a:spcAft>
                <a:spcPct val="0"/>
              </a:spcAft>
              <a:defRPr sz="4400">
                <a:solidFill>
                  <a:schemeClr val="tx2"/>
                </a:solidFill>
                <a:latin typeface="Arial" charset="0"/>
                <a:ea typeface="ＭＳ Ｐゴシック" pitchFamily="1" charset="-128"/>
              </a:defRPr>
            </a:lvl3pPr>
            <a:lvl4pPr algn="l" rtl="0" eaLnBrk="0" fontAlgn="base" hangingPunct="0">
              <a:spcBef>
                <a:spcPct val="0"/>
              </a:spcBef>
              <a:spcAft>
                <a:spcPct val="0"/>
              </a:spcAft>
              <a:defRPr sz="4400">
                <a:solidFill>
                  <a:schemeClr val="tx2"/>
                </a:solidFill>
                <a:latin typeface="Arial" charset="0"/>
                <a:ea typeface="ＭＳ Ｐゴシック" pitchFamily="1" charset="-128"/>
              </a:defRPr>
            </a:lvl4pPr>
            <a:lvl5pPr algn="l"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l" rtl="0" fontAlgn="base">
              <a:spcBef>
                <a:spcPct val="0"/>
              </a:spcBef>
              <a:spcAft>
                <a:spcPct val="0"/>
              </a:spcAft>
              <a:defRPr sz="4400">
                <a:solidFill>
                  <a:schemeClr val="tx2"/>
                </a:solidFill>
                <a:latin typeface="Arial" charset="0"/>
                <a:ea typeface="ＭＳ Ｐゴシック" pitchFamily="1" charset="-128"/>
              </a:defRPr>
            </a:lvl6pPr>
            <a:lvl7pPr marL="914400" algn="l" rtl="0" fontAlgn="base">
              <a:spcBef>
                <a:spcPct val="0"/>
              </a:spcBef>
              <a:spcAft>
                <a:spcPct val="0"/>
              </a:spcAft>
              <a:defRPr sz="4400">
                <a:solidFill>
                  <a:schemeClr val="tx2"/>
                </a:solidFill>
                <a:latin typeface="Arial" charset="0"/>
                <a:ea typeface="ＭＳ Ｐゴシック" pitchFamily="1" charset="-128"/>
              </a:defRPr>
            </a:lvl7pPr>
            <a:lvl8pPr marL="1371600" algn="l" rtl="0" fontAlgn="base">
              <a:spcBef>
                <a:spcPct val="0"/>
              </a:spcBef>
              <a:spcAft>
                <a:spcPct val="0"/>
              </a:spcAft>
              <a:defRPr sz="4400">
                <a:solidFill>
                  <a:schemeClr val="tx2"/>
                </a:solidFill>
                <a:latin typeface="Arial" charset="0"/>
                <a:ea typeface="ＭＳ Ｐゴシック" pitchFamily="1" charset="-128"/>
              </a:defRPr>
            </a:lvl8pPr>
            <a:lvl9pPr marL="1828800" algn="l" rtl="0" fontAlgn="base">
              <a:spcBef>
                <a:spcPct val="0"/>
              </a:spcBef>
              <a:spcAft>
                <a:spcPct val="0"/>
              </a:spcAft>
              <a:defRPr sz="4400">
                <a:solidFill>
                  <a:schemeClr val="tx2"/>
                </a:solidFill>
                <a:latin typeface="Arial" charset="0"/>
                <a:ea typeface="ＭＳ Ｐゴシック" pitchFamily="1" charset="-128"/>
              </a:defRPr>
            </a:lvl9pPr>
          </a:lstStyle>
          <a:p>
            <a:pPr algn="ctr"/>
            <a:r>
              <a:rPr lang="en-US" sz="4000" b="1" dirty="0" smtClean="0">
                <a:solidFill>
                  <a:srgbClr val="000066"/>
                </a:solidFill>
                <a:latin typeface="Times New Roman" pitchFamily="18" charset="0"/>
                <a:cs typeface="Times New Roman" pitchFamily="18" charset="0"/>
              </a:rPr>
              <a:t>What are assets?</a:t>
            </a:r>
            <a:endParaRPr lang="en-US" sz="4000" dirty="0">
              <a:solidFill>
                <a:srgbClr val="000066"/>
              </a:solidFill>
              <a:latin typeface="Times New Roman" pitchFamily="18" charset="0"/>
              <a:cs typeface="Times New Roman" pitchFamily="18" charset="0"/>
            </a:endParaRPr>
          </a:p>
        </p:txBody>
      </p:sp>
      <p:sp>
        <p:nvSpPr>
          <p:cNvPr id="4" name="Text Box 4"/>
          <p:cNvSpPr txBox="1">
            <a:spLocks noChangeArrowheads="1"/>
          </p:cNvSpPr>
          <p:nvPr/>
        </p:nvSpPr>
        <p:spPr bwMode="auto">
          <a:xfrm>
            <a:off x="457200" y="1600200"/>
            <a:ext cx="7696200" cy="4216539"/>
          </a:xfrm>
          <a:prstGeom prst="rect">
            <a:avLst/>
          </a:prstGeom>
          <a:noFill/>
          <a:ln w="9525">
            <a:noFill/>
            <a:miter lim="800000"/>
            <a:headEnd/>
            <a:tailEnd/>
          </a:ln>
        </p:spPr>
        <p:txBody>
          <a:bodyPr wrap="square">
            <a:spAutoFit/>
          </a:bodyPr>
          <a:lstStyle/>
          <a:p>
            <a:pPr marL="457200" indent="-457200">
              <a:spcBef>
                <a:spcPct val="5000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Cash, savings, and checking accounts</a:t>
            </a:r>
          </a:p>
          <a:p>
            <a:pPr marL="457200" indent="-457200">
              <a:spcBef>
                <a:spcPct val="5000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Other real estate, installment and land contracts</a:t>
            </a:r>
          </a:p>
          <a:p>
            <a:pPr marL="457200" indent="-457200">
              <a:spcBef>
                <a:spcPct val="5000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Mutual funds, money market funds, CDs</a:t>
            </a:r>
          </a:p>
          <a:p>
            <a:pPr marL="457200" indent="-457200">
              <a:spcBef>
                <a:spcPct val="5000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Stocks and stock options</a:t>
            </a:r>
          </a:p>
          <a:p>
            <a:pPr marL="457200" indent="-457200">
              <a:spcBef>
                <a:spcPct val="5000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Bonds, commodities and precious metals</a:t>
            </a:r>
          </a:p>
          <a:p>
            <a:pPr marL="457200" indent="-457200">
              <a:spcBef>
                <a:spcPct val="5000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UTMA and UGMA accounts</a:t>
            </a:r>
          </a:p>
          <a:p>
            <a:pPr>
              <a:spcBef>
                <a:spcPct val="50000"/>
              </a:spcBef>
              <a:buClr>
                <a:schemeClr val="accent2"/>
              </a:buClr>
              <a:buSzPct val="50000"/>
              <a:buFont typeface="Wingdings" pitchFamily="2" charset="2"/>
              <a:buChar char="§"/>
              <a:tabLst>
                <a:tab pos="222250" algn="l"/>
              </a:tabLst>
            </a:pPr>
            <a:endParaRPr lang="en-US" sz="2000" dirty="0">
              <a:solidFill>
                <a:srgbClr val="000066"/>
              </a:solidFill>
            </a:endParaRPr>
          </a:p>
        </p:txBody>
      </p:sp>
    </p:spTree>
    <p:extLst>
      <p:ext uri="{BB962C8B-B14F-4D97-AF65-F5344CB8AC3E}">
        <p14:creationId xmlns:p14="http://schemas.microsoft.com/office/powerpoint/2010/main" val="1300200714"/>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ou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ou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ou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ou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ou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ou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371600" y="609600"/>
            <a:ext cx="6400800"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 charset="-128"/>
              </a:defRPr>
            </a:lvl2pPr>
            <a:lvl3pPr algn="l" rtl="0" eaLnBrk="0" fontAlgn="base" hangingPunct="0">
              <a:spcBef>
                <a:spcPct val="0"/>
              </a:spcBef>
              <a:spcAft>
                <a:spcPct val="0"/>
              </a:spcAft>
              <a:defRPr sz="4400">
                <a:solidFill>
                  <a:schemeClr val="tx2"/>
                </a:solidFill>
                <a:latin typeface="Arial" charset="0"/>
                <a:ea typeface="ＭＳ Ｐゴシック" pitchFamily="1" charset="-128"/>
              </a:defRPr>
            </a:lvl3pPr>
            <a:lvl4pPr algn="l" rtl="0" eaLnBrk="0" fontAlgn="base" hangingPunct="0">
              <a:spcBef>
                <a:spcPct val="0"/>
              </a:spcBef>
              <a:spcAft>
                <a:spcPct val="0"/>
              </a:spcAft>
              <a:defRPr sz="4400">
                <a:solidFill>
                  <a:schemeClr val="tx2"/>
                </a:solidFill>
                <a:latin typeface="Arial" charset="0"/>
                <a:ea typeface="ＭＳ Ｐゴシック" pitchFamily="1" charset="-128"/>
              </a:defRPr>
            </a:lvl4pPr>
            <a:lvl5pPr algn="l"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l" rtl="0" fontAlgn="base">
              <a:spcBef>
                <a:spcPct val="0"/>
              </a:spcBef>
              <a:spcAft>
                <a:spcPct val="0"/>
              </a:spcAft>
              <a:defRPr sz="4400">
                <a:solidFill>
                  <a:schemeClr val="tx2"/>
                </a:solidFill>
                <a:latin typeface="Arial" charset="0"/>
                <a:ea typeface="ＭＳ Ｐゴシック" pitchFamily="1" charset="-128"/>
              </a:defRPr>
            </a:lvl6pPr>
            <a:lvl7pPr marL="914400" algn="l" rtl="0" fontAlgn="base">
              <a:spcBef>
                <a:spcPct val="0"/>
              </a:spcBef>
              <a:spcAft>
                <a:spcPct val="0"/>
              </a:spcAft>
              <a:defRPr sz="4400">
                <a:solidFill>
                  <a:schemeClr val="tx2"/>
                </a:solidFill>
                <a:latin typeface="Arial" charset="0"/>
                <a:ea typeface="ＭＳ Ｐゴシック" pitchFamily="1" charset="-128"/>
              </a:defRPr>
            </a:lvl7pPr>
            <a:lvl8pPr marL="1371600" algn="l" rtl="0" fontAlgn="base">
              <a:spcBef>
                <a:spcPct val="0"/>
              </a:spcBef>
              <a:spcAft>
                <a:spcPct val="0"/>
              </a:spcAft>
              <a:defRPr sz="4400">
                <a:solidFill>
                  <a:schemeClr val="tx2"/>
                </a:solidFill>
                <a:latin typeface="Arial" charset="0"/>
                <a:ea typeface="ＭＳ Ｐゴシック" pitchFamily="1" charset="-128"/>
              </a:defRPr>
            </a:lvl8pPr>
            <a:lvl9pPr marL="1828800" algn="l" rtl="0" fontAlgn="base">
              <a:spcBef>
                <a:spcPct val="0"/>
              </a:spcBef>
              <a:spcAft>
                <a:spcPct val="0"/>
              </a:spcAft>
              <a:defRPr sz="4400">
                <a:solidFill>
                  <a:schemeClr val="tx2"/>
                </a:solidFill>
                <a:latin typeface="Arial" charset="0"/>
                <a:ea typeface="ＭＳ Ｐゴシック" pitchFamily="1" charset="-128"/>
              </a:defRPr>
            </a:lvl9pPr>
          </a:lstStyle>
          <a:p>
            <a:pPr algn="ctr"/>
            <a:r>
              <a:rPr lang="en-US" sz="4000" b="1" dirty="0" smtClean="0">
                <a:solidFill>
                  <a:srgbClr val="000066"/>
                </a:solidFill>
                <a:latin typeface="Times New Roman" pitchFamily="18" charset="0"/>
                <a:cs typeface="Times New Roman" pitchFamily="18" charset="0"/>
              </a:rPr>
              <a:t>What are NOT assets?</a:t>
            </a:r>
            <a:endParaRPr lang="en-US" sz="4000" dirty="0">
              <a:solidFill>
                <a:srgbClr val="000066"/>
              </a:solidFill>
              <a:latin typeface="Times New Roman" pitchFamily="18" charset="0"/>
              <a:cs typeface="Times New Roman" pitchFamily="18" charset="0"/>
            </a:endParaRPr>
          </a:p>
        </p:txBody>
      </p:sp>
      <p:sp>
        <p:nvSpPr>
          <p:cNvPr id="4" name="Text Box 4"/>
          <p:cNvSpPr txBox="1">
            <a:spLocks noChangeArrowheads="1"/>
          </p:cNvSpPr>
          <p:nvPr/>
        </p:nvSpPr>
        <p:spPr bwMode="auto">
          <a:xfrm>
            <a:off x="457200" y="1752600"/>
            <a:ext cx="7696200" cy="3970318"/>
          </a:xfrm>
          <a:prstGeom prst="rect">
            <a:avLst/>
          </a:prstGeom>
          <a:noFill/>
          <a:ln w="9525">
            <a:noFill/>
            <a:miter lim="800000"/>
            <a:headEnd/>
            <a:tailEnd/>
          </a:ln>
        </p:spPr>
        <p:txBody>
          <a:bodyPr wrap="square">
            <a:spAutoFit/>
          </a:bodyPr>
          <a:lstStyle/>
          <a:p>
            <a:pPr marL="342900" indent="-342900">
              <a:spcBef>
                <a:spcPct val="50000"/>
              </a:spcBef>
              <a:buClr>
                <a:schemeClr val="accent1"/>
              </a:buClr>
              <a:buSzPct val="100000"/>
              <a:buFont typeface="Arial" pitchFamily="34" charset="0"/>
              <a:buChar char="•"/>
              <a:tabLst>
                <a:tab pos="222250" algn="l"/>
              </a:tabLst>
            </a:pPr>
            <a:r>
              <a:rPr lang="en-US" sz="2800" dirty="0">
                <a:solidFill>
                  <a:srgbClr val="000066"/>
                </a:solidFill>
                <a:latin typeface="Times New Roman" pitchFamily="18" charset="0"/>
                <a:cs typeface="Times New Roman" pitchFamily="18" charset="0"/>
              </a:rPr>
              <a:t>Retirement accounts (IRAs - non-education, 401K, 403B)</a:t>
            </a:r>
          </a:p>
          <a:p>
            <a:pPr marL="342900" indent="-342900">
              <a:spcBef>
                <a:spcPct val="50000"/>
              </a:spcBef>
              <a:buClr>
                <a:schemeClr val="accent1"/>
              </a:buClr>
              <a:buSzPct val="100000"/>
              <a:buFont typeface="Arial" pitchFamily="34" charset="0"/>
              <a:buChar char="•"/>
              <a:tabLst>
                <a:tab pos="222250" algn="l"/>
              </a:tabLst>
            </a:pPr>
            <a:r>
              <a:rPr lang="en-US" sz="2800" dirty="0">
                <a:solidFill>
                  <a:srgbClr val="000066"/>
                </a:solidFill>
                <a:latin typeface="Times New Roman" pitchFamily="18" charset="0"/>
                <a:cs typeface="Times New Roman" pitchFamily="18" charset="0"/>
              </a:rPr>
              <a:t>The home you live in</a:t>
            </a:r>
          </a:p>
          <a:p>
            <a:pPr marL="342900" indent="-342900">
              <a:spcBef>
                <a:spcPct val="50000"/>
              </a:spcBef>
              <a:buClr>
                <a:schemeClr val="accent1"/>
              </a:buClr>
              <a:buSzPct val="100000"/>
              <a:buFont typeface="Arial" pitchFamily="34" charset="0"/>
              <a:buChar char="•"/>
              <a:tabLst>
                <a:tab pos="222250" algn="l"/>
              </a:tabLst>
            </a:pPr>
            <a:r>
              <a:rPr lang="en-US" sz="2800" dirty="0">
                <a:solidFill>
                  <a:srgbClr val="000066"/>
                </a:solidFill>
                <a:latin typeface="Times New Roman" pitchFamily="18" charset="0"/>
                <a:cs typeface="Times New Roman" pitchFamily="18" charset="0"/>
              </a:rPr>
              <a:t>Cash value of life insurance policies</a:t>
            </a:r>
          </a:p>
          <a:p>
            <a:pPr marL="342900" indent="-342900">
              <a:spcBef>
                <a:spcPct val="50000"/>
              </a:spcBef>
              <a:buClr>
                <a:schemeClr val="accent1"/>
              </a:buClr>
              <a:buSzPct val="100000"/>
              <a:buFont typeface="Arial" pitchFamily="34" charset="0"/>
              <a:buChar char="•"/>
              <a:tabLst>
                <a:tab pos="222250" algn="l"/>
              </a:tabLst>
            </a:pPr>
            <a:r>
              <a:rPr lang="en-US" sz="2800" dirty="0">
                <a:solidFill>
                  <a:srgbClr val="000066"/>
                </a:solidFill>
                <a:latin typeface="Times New Roman" pitchFamily="18" charset="0"/>
                <a:cs typeface="Times New Roman" pitchFamily="18" charset="0"/>
              </a:rPr>
              <a:t>Family farm</a:t>
            </a:r>
          </a:p>
          <a:p>
            <a:pPr marL="342900" indent="-342900">
              <a:spcBef>
                <a:spcPct val="50000"/>
              </a:spcBef>
              <a:buClr>
                <a:schemeClr val="accent1"/>
              </a:buClr>
              <a:buSzPct val="100000"/>
              <a:buFont typeface="Arial" pitchFamily="34" charset="0"/>
              <a:buChar char="•"/>
              <a:tabLst>
                <a:tab pos="222250" algn="l"/>
              </a:tabLst>
            </a:pPr>
            <a:r>
              <a:rPr lang="en-US" sz="2800" dirty="0">
                <a:solidFill>
                  <a:srgbClr val="000066"/>
                </a:solidFill>
                <a:latin typeface="Times New Roman" pitchFamily="18" charset="0"/>
                <a:cs typeface="Times New Roman" pitchFamily="18" charset="0"/>
              </a:rPr>
              <a:t>Family owned and controlled small businesses (100 or fewer fulltime employees</a:t>
            </a:r>
            <a:r>
              <a:rPr lang="en-US" sz="2800" dirty="0" smtClean="0">
                <a:solidFill>
                  <a:srgbClr val="000066"/>
                </a:solidFill>
                <a:latin typeface="Times New Roman" pitchFamily="18" charset="0"/>
                <a:cs typeface="Times New Roman" pitchFamily="18" charset="0"/>
              </a:rPr>
              <a:t>)</a:t>
            </a:r>
            <a:endParaRPr lang="en-US" sz="2800"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947709904"/>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ou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ou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ou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ou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ou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371600" y="571500"/>
            <a:ext cx="6400800"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 charset="-128"/>
              </a:defRPr>
            </a:lvl2pPr>
            <a:lvl3pPr algn="l" rtl="0" eaLnBrk="0" fontAlgn="base" hangingPunct="0">
              <a:spcBef>
                <a:spcPct val="0"/>
              </a:spcBef>
              <a:spcAft>
                <a:spcPct val="0"/>
              </a:spcAft>
              <a:defRPr sz="4400">
                <a:solidFill>
                  <a:schemeClr val="tx2"/>
                </a:solidFill>
                <a:latin typeface="Arial" charset="0"/>
                <a:ea typeface="ＭＳ Ｐゴシック" pitchFamily="1" charset="-128"/>
              </a:defRPr>
            </a:lvl3pPr>
            <a:lvl4pPr algn="l" rtl="0" eaLnBrk="0" fontAlgn="base" hangingPunct="0">
              <a:spcBef>
                <a:spcPct val="0"/>
              </a:spcBef>
              <a:spcAft>
                <a:spcPct val="0"/>
              </a:spcAft>
              <a:defRPr sz="4400">
                <a:solidFill>
                  <a:schemeClr val="tx2"/>
                </a:solidFill>
                <a:latin typeface="Arial" charset="0"/>
                <a:ea typeface="ＭＳ Ｐゴシック" pitchFamily="1" charset="-128"/>
              </a:defRPr>
            </a:lvl4pPr>
            <a:lvl5pPr algn="l"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l" rtl="0" fontAlgn="base">
              <a:spcBef>
                <a:spcPct val="0"/>
              </a:spcBef>
              <a:spcAft>
                <a:spcPct val="0"/>
              </a:spcAft>
              <a:defRPr sz="4400">
                <a:solidFill>
                  <a:schemeClr val="tx2"/>
                </a:solidFill>
                <a:latin typeface="Arial" charset="0"/>
                <a:ea typeface="ＭＳ Ｐゴシック" pitchFamily="1" charset="-128"/>
              </a:defRPr>
            </a:lvl6pPr>
            <a:lvl7pPr marL="914400" algn="l" rtl="0" fontAlgn="base">
              <a:spcBef>
                <a:spcPct val="0"/>
              </a:spcBef>
              <a:spcAft>
                <a:spcPct val="0"/>
              </a:spcAft>
              <a:defRPr sz="4400">
                <a:solidFill>
                  <a:schemeClr val="tx2"/>
                </a:solidFill>
                <a:latin typeface="Arial" charset="0"/>
                <a:ea typeface="ＭＳ Ｐゴシック" pitchFamily="1" charset="-128"/>
              </a:defRPr>
            </a:lvl7pPr>
            <a:lvl8pPr marL="1371600" algn="l" rtl="0" fontAlgn="base">
              <a:spcBef>
                <a:spcPct val="0"/>
              </a:spcBef>
              <a:spcAft>
                <a:spcPct val="0"/>
              </a:spcAft>
              <a:defRPr sz="4400">
                <a:solidFill>
                  <a:schemeClr val="tx2"/>
                </a:solidFill>
                <a:latin typeface="Arial" charset="0"/>
                <a:ea typeface="ＭＳ Ｐゴシック" pitchFamily="1" charset="-128"/>
              </a:defRPr>
            </a:lvl8pPr>
            <a:lvl9pPr marL="1828800" algn="l" rtl="0" fontAlgn="base">
              <a:spcBef>
                <a:spcPct val="0"/>
              </a:spcBef>
              <a:spcAft>
                <a:spcPct val="0"/>
              </a:spcAft>
              <a:defRPr sz="4400">
                <a:solidFill>
                  <a:schemeClr val="tx2"/>
                </a:solidFill>
                <a:latin typeface="Arial" charset="0"/>
                <a:ea typeface="ＭＳ Ｐゴシック" pitchFamily="1" charset="-128"/>
              </a:defRPr>
            </a:lvl9pPr>
          </a:lstStyle>
          <a:p>
            <a:pPr algn="ctr" eaLnBrk="1" hangingPunct="1"/>
            <a:r>
              <a:rPr lang="en-US" sz="3200" b="1" dirty="0">
                <a:solidFill>
                  <a:srgbClr val="000066"/>
                </a:solidFill>
                <a:latin typeface="Times New Roman" pitchFamily="18" charset="0"/>
                <a:cs typeface="Times New Roman" pitchFamily="18" charset="0"/>
              </a:rPr>
              <a:t>529 College Savings Plans </a:t>
            </a:r>
          </a:p>
          <a:p>
            <a:pPr algn="ctr" eaLnBrk="1" hangingPunct="1"/>
            <a:r>
              <a:rPr lang="en-US" sz="3200" b="1" dirty="0">
                <a:solidFill>
                  <a:srgbClr val="000066"/>
                </a:solidFill>
                <a:latin typeface="Times New Roman" pitchFamily="18" charset="0"/>
                <a:cs typeface="Times New Roman" pitchFamily="18" charset="0"/>
              </a:rPr>
              <a:t>and Prepaid Tuition Plans</a:t>
            </a:r>
          </a:p>
        </p:txBody>
      </p:sp>
      <p:sp>
        <p:nvSpPr>
          <p:cNvPr id="2" name="Rectangle 1"/>
          <p:cNvSpPr/>
          <p:nvPr/>
        </p:nvSpPr>
        <p:spPr>
          <a:xfrm>
            <a:off x="457200" y="1805407"/>
            <a:ext cx="3943350" cy="3781805"/>
          </a:xfrm>
          <a:prstGeom prst="rect">
            <a:avLst/>
          </a:prstGeom>
        </p:spPr>
        <p:txBody>
          <a:bodyPr wrap="square">
            <a:spAutoFit/>
          </a:bodyPr>
          <a:lstStyle/>
          <a:p>
            <a:pPr marL="457200" indent="-457200">
              <a:spcBef>
                <a:spcPct val="50000"/>
              </a:spcBef>
              <a:buClr>
                <a:schemeClr val="accent1"/>
              </a:buClr>
              <a:buSzPct val="100000"/>
              <a:buFont typeface="Arial" panose="020B0604020202020204" pitchFamily="34" charset="0"/>
              <a:buChar char="•"/>
              <a:tabLst>
                <a:tab pos="222250" algn="l"/>
              </a:tabLst>
            </a:pPr>
            <a:r>
              <a:rPr lang="en-US" sz="2800" dirty="0">
                <a:solidFill>
                  <a:srgbClr val="000066"/>
                </a:solidFill>
                <a:latin typeface="Times New Roman" pitchFamily="18" charset="0"/>
                <a:cs typeface="Times New Roman" pitchFamily="18" charset="0"/>
              </a:rPr>
              <a:t>Treated same as mutual funds, CD’s and other investments</a:t>
            </a:r>
          </a:p>
          <a:p>
            <a:pPr marL="171450" indent="-171450">
              <a:spcBef>
                <a:spcPct val="50000"/>
              </a:spcBef>
              <a:buClr>
                <a:schemeClr val="accent1"/>
              </a:buClr>
              <a:buSzPct val="100000"/>
              <a:buFont typeface="Arial" panose="020B0604020202020204" pitchFamily="34" charset="0"/>
              <a:buChar char="•"/>
              <a:tabLst>
                <a:tab pos="222250" algn="l"/>
              </a:tabLst>
            </a:pPr>
            <a:endParaRPr lang="en-US" sz="1050" dirty="0">
              <a:solidFill>
                <a:srgbClr val="000066"/>
              </a:solidFill>
              <a:latin typeface="Times New Roman" pitchFamily="18" charset="0"/>
              <a:cs typeface="Times New Roman" pitchFamily="18" charset="0"/>
            </a:endParaRPr>
          </a:p>
          <a:p>
            <a:pPr marL="457200" indent="-457200">
              <a:spcBef>
                <a:spcPts val="0"/>
              </a:spcBef>
              <a:buClr>
                <a:schemeClr val="accent1"/>
              </a:buClr>
              <a:buSzPct val="100000"/>
              <a:buFont typeface="Arial" panose="020B0604020202020204" pitchFamily="34" charset="0"/>
              <a:buChar char="•"/>
              <a:tabLst>
                <a:tab pos="222250" algn="l"/>
              </a:tabLst>
            </a:pPr>
            <a:r>
              <a:rPr lang="en-US" sz="2800" dirty="0" smtClean="0">
                <a:solidFill>
                  <a:srgbClr val="000066"/>
                </a:solidFill>
                <a:latin typeface="Times New Roman" pitchFamily="18" charset="0"/>
                <a:cs typeface="Times New Roman" pitchFamily="18" charset="0"/>
              </a:rPr>
              <a:t>For financial aid purposes, if </a:t>
            </a:r>
            <a:r>
              <a:rPr lang="en-US" sz="2800" dirty="0">
                <a:solidFill>
                  <a:srgbClr val="000066"/>
                </a:solidFill>
                <a:latin typeface="Times New Roman" pitchFamily="18" charset="0"/>
                <a:cs typeface="Times New Roman" pitchFamily="18" charset="0"/>
              </a:rPr>
              <a:t>the student is </a:t>
            </a:r>
            <a:r>
              <a:rPr lang="en-US" sz="2800" dirty="0" smtClean="0">
                <a:solidFill>
                  <a:srgbClr val="000066"/>
                </a:solidFill>
                <a:latin typeface="Times New Roman" pitchFamily="18" charset="0"/>
                <a:cs typeface="Times New Roman" pitchFamily="18" charset="0"/>
              </a:rPr>
              <a:t>dependent then the  </a:t>
            </a:r>
            <a:r>
              <a:rPr lang="en-US" sz="2800" dirty="0">
                <a:solidFill>
                  <a:srgbClr val="000066"/>
                </a:solidFill>
                <a:latin typeface="Times New Roman" pitchFamily="18" charset="0"/>
                <a:cs typeface="Times New Roman" pitchFamily="18" charset="0"/>
              </a:rPr>
              <a:t>529 plan is a parent </a:t>
            </a:r>
            <a:r>
              <a:rPr lang="en-US" sz="2800" dirty="0" smtClean="0">
                <a:solidFill>
                  <a:srgbClr val="000066"/>
                </a:solidFill>
                <a:latin typeface="Times New Roman" pitchFamily="18" charset="0"/>
                <a:cs typeface="Times New Roman" pitchFamily="18" charset="0"/>
              </a:rPr>
              <a:t>asset</a:t>
            </a:r>
            <a:endParaRPr lang="en-US" sz="2800" dirty="0">
              <a:solidFill>
                <a:srgbClr val="000066"/>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134210"/>
            <a:ext cx="38100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3189970"/>
      </p:ext>
    </p:extLst>
  </p:cSld>
  <p:clrMapOvr>
    <a:masterClrMapping/>
  </p:clrMapOvr>
  <p:transition spd="med">
    <p:spli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183880" cy="1051560"/>
          </a:xfrm>
        </p:spPr>
        <p:txBody>
          <a:bodyPr/>
          <a:lstStyle/>
          <a:p>
            <a:r>
              <a:rPr lang="en-US" dirty="0">
                <a:effectLst/>
              </a:rPr>
              <a:t> </a:t>
            </a:r>
            <a:r>
              <a:rPr lang="en-US" sz="4000" dirty="0" smtClean="0">
                <a:solidFill>
                  <a:srgbClr val="000066"/>
                </a:solidFill>
                <a:effectLst/>
                <a:latin typeface="Times New Roman" panose="02020603050405020304" pitchFamily="18" charset="0"/>
                <a:cs typeface="Times New Roman" panose="02020603050405020304" pitchFamily="18" charset="0"/>
              </a:rPr>
              <a:t>Overview</a:t>
            </a:r>
            <a:r>
              <a:rPr lang="en-US" dirty="0" smtClean="0"/>
              <a:t>	</a:t>
            </a:r>
            <a:endParaRPr lang="en-US" dirty="0"/>
          </a:p>
        </p:txBody>
      </p:sp>
      <p:sp>
        <p:nvSpPr>
          <p:cNvPr id="3" name="Content Placeholder 2"/>
          <p:cNvSpPr>
            <a:spLocks noGrp="1"/>
          </p:cNvSpPr>
          <p:nvPr>
            <p:ph idx="1"/>
          </p:nvPr>
        </p:nvSpPr>
        <p:spPr>
          <a:xfrm>
            <a:off x="457200" y="1676400"/>
            <a:ext cx="8183880" cy="4187952"/>
          </a:xfrm>
        </p:spPr>
        <p:txBody>
          <a:bodyPr>
            <a:normAutofit/>
          </a:bodyPr>
          <a:lstStyle/>
          <a:p>
            <a:r>
              <a:rPr lang="en-US" sz="3200" dirty="0">
                <a:solidFill>
                  <a:srgbClr val="000066"/>
                </a:solidFill>
                <a:latin typeface="Times New Roman" pitchFamily="18" charset="0"/>
                <a:cs typeface="Times New Roman" pitchFamily="18" charset="0"/>
              </a:rPr>
              <a:t>Philosophy </a:t>
            </a:r>
          </a:p>
          <a:p>
            <a:r>
              <a:rPr lang="en-US" sz="3200" dirty="0">
                <a:solidFill>
                  <a:srgbClr val="000066"/>
                </a:solidFill>
                <a:latin typeface="Times New Roman" pitchFamily="18" charset="0"/>
                <a:cs typeface="Times New Roman" pitchFamily="18" charset="0"/>
              </a:rPr>
              <a:t>Application Process</a:t>
            </a:r>
          </a:p>
          <a:p>
            <a:r>
              <a:rPr lang="en-US" sz="3200" dirty="0">
                <a:solidFill>
                  <a:srgbClr val="000066"/>
                </a:solidFill>
                <a:latin typeface="Times New Roman" pitchFamily="18" charset="0"/>
                <a:cs typeface="Times New Roman" pitchFamily="18" charset="0"/>
              </a:rPr>
              <a:t>Awarding Process</a:t>
            </a:r>
          </a:p>
          <a:p>
            <a:r>
              <a:rPr lang="en-US" sz="3200" dirty="0">
                <a:solidFill>
                  <a:srgbClr val="000066"/>
                </a:solidFill>
                <a:latin typeface="Times New Roman" pitchFamily="18" charset="0"/>
                <a:cs typeface="Times New Roman" pitchFamily="18" charset="0"/>
              </a:rPr>
              <a:t>Types of Financial Aid </a:t>
            </a:r>
          </a:p>
          <a:p>
            <a:r>
              <a:rPr lang="en-US" sz="3200" dirty="0">
                <a:solidFill>
                  <a:srgbClr val="000066"/>
                </a:solidFill>
                <a:latin typeface="Times New Roman" pitchFamily="18" charset="0"/>
                <a:cs typeface="Times New Roman" pitchFamily="18" charset="0"/>
              </a:rPr>
              <a:t>Figuring Out Your Cost</a:t>
            </a:r>
          </a:p>
          <a:p>
            <a:r>
              <a:rPr lang="en-US" sz="3200" dirty="0">
                <a:solidFill>
                  <a:srgbClr val="000066"/>
                </a:solidFill>
                <a:latin typeface="Times New Roman" pitchFamily="18" charset="0"/>
                <a:cs typeface="Times New Roman" pitchFamily="18" charset="0"/>
              </a:rPr>
              <a:t>Financial </a:t>
            </a:r>
            <a:r>
              <a:rPr lang="en-US" sz="3200" dirty="0" smtClean="0">
                <a:solidFill>
                  <a:srgbClr val="000066"/>
                </a:solidFill>
                <a:latin typeface="Times New Roman" pitchFamily="18" charset="0"/>
                <a:cs typeface="Times New Roman" pitchFamily="18" charset="0"/>
              </a:rPr>
              <a:t>Wellness</a:t>
            </a:r>
            <a:endParaRPr lang="en-US" sz="3200"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164355844"/>
      </p:ext>
    </p:extLst>
  </p:cSld>
  <p:clrMapOvr>
    <a:masterClrMapping/>
  </p:clrMapOvr>
  <p:transition spd="med">
    <p:spli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05000"/>
            <a:ext cx="3276600" cy="3724096"/>
          </a:xfrm>
          <a:prstGeom prst="rect">
            <a:avLst/>
          </a:prstGeom>
          <a:noFill/>
        </p:spPr>
        <p:txBody>
          <a:bodyPr wrap="square" rtlCol="0">
            <a:spAutoFit/>
          </a:bodyPr>
          <a:lstStyle/>
          <a:p>
            <a:pPr>
              <a:buClr>
                <a:schemeClr val="accent1"/>
              </a:buClr>
            </a:pPr>
            <a:endParaRPr lang="en-US" sz="2000" dirty="0" smtClean="0">
              <a:latin typeface="+mj-lt"/>
            </a:endParaRPr>
          </a:p>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Same questions as the parent section</a:t>
            </a:r>
          </a:p>
          <a:p>
            <a:pPr>
              <a:buClr>
                <a:schemeClr val="accent1"/>
              </a:buClr>
            </a:pPr>
            <a:endParaRPr lang="en-US" sz="2800" dirty="0" smtClean="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Can also use the IRS Data Retrieval Tool</a:t>
            </a:r>
          </a:p>
          <a:p>
            <a:pPr marL="342900" indent="-342900">
              <a:buFont typeface="Arial" pitchFamily="34" charset="0"/>
              <a:buChar char="•"/>
            </a:pPr>
            <a:endParaRPr lang="en-US" dirty="0" smtClean="0">
              <a:solidFill>
                <a:srgbClr val="000066"/>
              </a:solidFill>
              <a:latin typeface="Times New Roman" pitchFamily="18" charset="0"/>
              <a:cs typeface="Times New Roman" pitchFamily="18" charset="0"/>
            </a:endParaRPr>
          </a:p>
          <a:p>
            <a:endParaRPr lang="en-US" dirty="0">
              <a:solidFill>
                <a:srgbClr val="000066"/>
              </a:solidFill>
              <a:latin typeface="Times New Roman" pitchFamily="18" charset="0"/>
              <a:cs typeface="Times New Roman" pitchFamily="18" charset="0"/>
            </a:endParaRPr>
          </a:p>
        </p:txBody>
      </p:sp>
      <p:sp>
        <p:nvSpPr>
          <p:cNvPr id="4" name="Title 2"/>
          <p:cNvSpPr>
            <a:spLocks noGrp="1"/>
          </p:cNvSpPr>
          <p:nvPr>
            <p:ph type="title"/>
          </p:nvPr>
        </p:nvSpPr>
        <p:spPr>
          <a:xfrm>
            <a:off x="1390650" y="609600"/>
            <a:ext cx="6362700" cy="1143000"/>
          </a:xfrm>
        </p:spPr>
        <p:txBody>
          <a:bodyPr>
            <a:normAutofit/>
          </a:bodyPr>
          <a:lstStyle/>
          <a:p>
            <a:pPr algn="ctr"/>
            <a:r>
              <a:rPr lang="en-US" sz="3200" b="1" dirty="0" smtClean="0">
                <a:solidFill>
                  <a:srgbClr val="000066"/>
                </a:solidFill>
                <a:effectLst/>
                <a:latin typeface="Times New Roman" pitchFamily="18" charset="0"/>
                <a:cs typeface="Times New Roman" pitchFamily="18" charset="0"/>
              </a:rPr>
              <a:t>Financial Information</a:t>
            </a:r>
            <a:br>
              <a:rPr lang="en-US" sz="3200" b="1" dirty="0" smtClean="0">
                <a:solidFill>
                  <a:srgbClr val="000066"/>
                </a:solidFill>
                <a:effectLst/>
                <a:latin typeface="Times New Roman" pitchFamily="18" charset="0"/>
                <a:cs typeface="Times New Roman" pitchFamily="18" charset="0"/>
              </a:rPr>
            </a:br>
            <a:r>
              <a:rPr lang="en-US" sz="3200" dirty="0" smtClean="0">
                <a:solidFill>
                  <a:srgbClr val="000066"/>
                </a:solidFill>
                <a:effectLst/>
                <a:latin typeface="Times New Roman" pitchFamily="18" charset="0"/>
                <a:cs typeface="Times New Roman" pitchFamily="18" charset="0"/>
              </a:rPr>
              <a:t>(for Student)</a:t>
            </a:r>
            <a:endParaRPr lang="en-US" sz="3200" dirty="0">
              <a:solidFill>
                <a:srgbClr val="000066"/>
              </a:solidFill>
              <a:effectLst/>
              <a:latin typeface="Times New Roman" pitchFamily="18" charset="0"/>
              <a:cs typeface="Times New Roman" pitchFamily="18" charset="0"/>
            </a:endParaRPr>
          </a:p>
        </p:txBody>
      </p:sp>
      <p:pic>
        <p:nvPicPr>
          <p:cNvPr id="1027" name="Picture 3" descr="L:\USERS\Jameka\Outreach\FAFSA _Screenshots\15-16 FAFSA_Screenshots\StudentTax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4781550" cy="3390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349497"/>
      </p:ext>
    </p:extLst>
  </p:cSld>
  <p:clrMapOvr>
    <a:masterClrMapping/>
  </p:clrMapOvr>
  <p:transition spd="med">
    <p:spli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90800"/>
            <a:ext cx="3505200" cy="2677656"/>
          </a:xfrm>
          <a:prstGeom prst="rect">
            <a:avLst/>
          </a:prstGeom>
          <a:noFill/>
        </p:spPr>
        <p:txBody>
          <a:bodyPr wrap="square" rtlCol="0">
            <a:spAutoFit/>
          </a:bodyPr>
          <a:lstStyle/>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If student will not file 2015 taxes but worked, they will still need to submit wages using their W2</a:t>
            </a:r>
            <a:endParaRPr lang="en-US" dirty="0">
              <a:solidFill>
                <a:srgbClr val="000066"/>
              </a:solidFill>
              <a:latin typeface="Times New Roman" pitchFamily="18" charset="0"/>
              <a:cs typeface="Times New Roman" pitchFamily="18" charset="0"/>
            </a:endParaRPr>
          </a:p>
        </p:txBody>
      </p:sp>
      <p:sp>
        <p:nvSpPr>
          <p:cNvPr id="4" name="Title 2"/>
          <p:cNvSpPr>
            <a:spLocks noGrp="1"/>
          </p:cNvSpPr>
          <p:nvPr>
            <p:ph type="title"/>
          </p:nvPr>
        </p:nvSpPr>
        <p:spPr>
          <a:xfrm>
            <a:off x="1390650" y="609600"/>
            <a:ext cx="6362700" cy="1143000"/>
          </a:xfrm>
        </p:spPr>
        <p:txBody>
          <a:bodyPr>
            <a:normAutofit/>
          </a:bodyPr>
          <a:lstStyle/>
          <a:p>
            <a:pPr algn="ctr"/>
            <a:r>
              <a:rPr lang="en-US" sz="3200" b="1" dirty="0" smtClean="0">
                <a:solidFill>
                  <a:srgbClr val="000066"/>
                </a:solidFill>
                <a:effectLst/>
                <a:latin typeface="Times New Roman" pitchFamily="18" charset="0"/>
                <a:cs typeface="Times New Roman" pitchFamily="18" charset="0"/>
              </a:rPr>
              <a:t>Financial Information</a:t>
            </a:r>
            <a:br>
              <a:rPr lang="en-US" sz="3200" b="1" dirty="0" smtClean="0">
                <a:solidFill>
                  <a:srgbClr val="000066"/>
                </a:solidFill>
                <a:effectLst/>
                <a:latin typeface="Times New Roman" pitchFamily="18" charset="0"/>
                <a:cs typeface="Times New Roman" pitchFamily="18" charset="0"/>
              </a:rPr>
            </a:br>
            <a:r>
              <a:rPr lang="en-US" sz="3200" dirty="0" smtClean="0">
                <a:solidFill>
                  <a:srgbClr val="000066"/>
                </a:solidFill>
                <a:effectLst/>
                <a:latin typeface="Times New Roman" pitchFamily="18" charset="0"/>
                <a:cs typeface="Times New Roman" pitchFamily="18" charset="0"/>
              </a:rPr>
              <a:t>(for Student)</a:t>
            </a:r>
            <a:endParaRPr lang="en-US" sz="3200" dirty="0">
              <a:solidFill>
                <a:srgbClr val="000066"/>
              </a:solidFill>
              <a:effectLst/>
              <a:latin typeface="Times New Roman" pitchFamily="18" charset="0"/>
              <a:cs typeface="Times New Roman" pitchFamily="18" charset="0"/>
            </a:endParaRPr>
          </a:p>
        </p:txBody>
      </p:sp>
      <p:pic>
        <p:nvPicPr>
          <p:cNvPr id="5" name="Picture 4" descr="L:\USERS\Jameka\Outreach\FAFSA _Screenshots\15-16 FAFSA_Screenshots\StudentFinancial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09800"/>
            <a:ext cx="4072409" cy="3280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37362"/>
      </p:ext>
    </p:extLst>
  </p:cSld>
  <p:clrMapOvr>
    <a:masterClrMapping/>
  </p:clrMapOvr>
  <p:transition spd="med">
    <p:spli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05000"/>
            <a:ext cx="3276600" cy="830997"/>
          </a:xfrm>
          <a:prstGeom prst="rect">
            <a:avLst/>
          </a:prstGeom>
          <a:noFill/>
        </p:spPr>
        <p:txBody>
          <a:bodyPr wrap="square" rtlCol="0">
            <a:spAutoFit/>
          </a:bodyPr>
          <a:lstStyle/>
          <a:p>
            <a:pPr marL="342900" indent="-342900">
              <a:buFont typeface="Arial" pitchFamily="34" charset="0"/>
              <a:buChar char="•"/>
            </a:pPr>
            <a:endParaRPr lang="en-US" dirty="0" smtClean="0">
              <a:solidFill>
                <a:srgbClr val="000066"/>
              </a:solidFill>
              <a:latin typeface="Times New Roman" pitchFamily="18" charset="0"/>
              <a:cs typeface="Times New Roman" pitchFamily="18" charset="0"/>
            </a:endParaRPr>
          </a:p>
          <a:p>
            <a:endParaRPr lang="en-US" dirty="0">
              <a:solidFill>
                <a:srgbClr val="000066"/>
              </a:solidFill>
              <a:latin typeface="Times New Roman" pitchFamily="18" charset="0"/>
              <a:cs typeface="Times New Roman" pitchFamily="18" charset="0"/>
            </a:endParaRPr>
          </a:p>
        </p:txBody>
      </p:sp>
      <p:sp>
        <p:nvSpPr>
          <p:cNvPr id="4" name="Title 2"/>
          <p:cNvSpPr>
            <a:spLocks noGrp="1"/>
          </p:cNvSpPr>
          <p:nvPr>
            <p:ph type="title"/>
          </p:nvPr>
        </p:nvSpPr>
        <p:spPr>
          <a:xfrm>
            <a:off x="1066800" y="533400"/>
            <a:ext cx="7010400" cy="647700"/>
          </a:xfrm>
        </p:spPr>
        <p:txBody>
          <a:bodyPr>
            <a:normAutofit/>
          </a:bodyPr>
          <a:lstStyle/>
          <a:p>
            <a:pPr algn="ctr"/>
            <a:r>
              <a:rPr lang="en-US" sz="3200" b="1" dirty="0" smtClean="0">
                <a:solidFill>
                  <a:srgbClr val="000066"/>
                </a:solidFill>
                <a:effectLst/>
                <a:latin typeface="Times New Roman" pitchFamily="18" charset="0"/>
                <a:cs typeface="Times New Roman" pitchFamily="18" charset="0"/>
              </a:rPr>
              <a:t>Financial Information </a:t>
            </a:r>
            <a:r>
              <a:rPr lang="en-US" sz="3200" dirty="0" smtClean="0">
                <a:solidFill>
                  <a:srgbClr val="000066"/>
                </a:solidFill>
                <a:effectLst/>
                <a:latin typeface="Times New Roman" pitchFamily="18" charset="0"/>
                <a:cs typeface="Times New Roman" pitchFamily="18" charset="0"/>
              </a:rPr>
              <a:t>(for Student)</a:t>
            </a:r>
            <a:endParaRPr lang="en-US" sz="3200" dirty="0">
              <a:solidFill>
                <a:srgbClr val="000066"/>
              </a:solidFill>
              <a:effectLst/>
              <a:latin typeface="Times New Roman" pitchFamily="18" charset="0"/>
              <a:cs typeface="Times New Roman" pitchFamily="18" charset="0"/>
            </a:endParaRPr>
          </a:p>
        </p:txBody>
      </p:sp>
      <p:pic>
        <p:nvPicPr>
          <p:cNvPr id="5" name="Picture 3" descr="L:\USERS\Jameka\Outreach\FAFSA _Screenshots\15-16 FAFSA_Screenshots\StudentFinancial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295400"/>
            <a:ext cx="5562600"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405623"/>
      </p:ext>
    </p:extLst>
  </p:cSld>
  <p:clrMapOvr>
    <a:masterClrMapping/>
  </p:clrMapOvr>
  <p:transition spd="med">
    <p:spli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609600"/>
            <a:ext cx="7924800" cy="9144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dirty="0" smtClean="0">
                <a:solidFill>
                  <a:srgbClr val="000066"/>
                </a:solidFill>
                <a:effectLst/>
                <a:latin typeface="Times New Roman" pitchFamily="18" charset="0"/>
                <a:cs typeface="Times New Roman" pitchFamily="18" charset="0"/>
              </a:rPr>
              <a:t>Avoid Errors!!</a:t>
            </a:r>
          </a:p>
        </p:txBody>
      </p:sp>
      <p:sp>
        <p:nvSpPr>
          <p:cNvPr id="10243" name="Rectangle 3"/>
          <p:cNvSpPr>
            <a:spLocks noGrp="1" noChangeArrowheads="1"/>
          </p:cNvSpPr>
          <p:nvPr>
            <p:ph idx="1"/>
          </p:nvPr>
        </p:nvSpPr>
        <p:spPr bwMode="auto">
          <a:xfrm>
            <a:off x="533400" y="1676400"/>
            <a:ext cx="7772400" cy="411480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buSzPct val="100000"/>
            </a:pPr>
            <a:r>
              <a:rPr lang="en-US" sz="2400" dirty="0" smtClean="0">
                <a:solidFill>
                  <a:srgbClr val="000066"/>
                </a:solidFill>
                <a:latin typeface="Times New Roman" pitchFamily="18" charset="0"/>
                <a:cs typeface="Times New Roman" pitchFamily="18" charset="0"/>
              </a:rPr>
              <a:t>Read instructions and complete all sections carefully</a:t>
            </a:r>
          </a:p>
          <a:p>
            <a:pPr lvl="1"/>
            <a:r>
              <a:rPr lang="en-US" sz="2000" dirty="0" smtClean="0">
                <a:solidFill>
                  <a:srgbClr val="000066"/>
                </a:solidFill>
                <a:latin typeface="Times New Roman" pitchFamily="18" charset="0"/>
                <a:cs typeface="Times New Roman" pitchFamily="18" charset="0"/>
              </a:rPr>
              <a:t>Use the “Help and Hints” box</a:t>
            </a:r>
          </a:p>
          <a:p>
            <a:pPr eaLnBrk="1" hangingPunct="1">
              <a:buSzPct val="100000"/>
              <a:buFontTx/>
              <a:buNone/>
            </a:pPr>
            <a:endParaRPr lang="en-US" sz="2400" dirty="0" smtClean="0">
              <a:solidFill>
                <a:srgbClr val="000066"/>
              </a:solidFill>
              <a:latin typeface="Times New Roman" pitchFamily="18" charset="0"/>
              <a:cs typeface="Times New Roman" pitchFamily="18" charset="0"/>
            </a:endParaRPr>
          </a:p>
          <a:p>
            <a:pPr eaLnBrk="1" hangingPunct="1">
              <a:buSzPct val="100000"/>
            </a:pPr>
            <a:r>
              <a:rPr lang="en-US" sz="2400" dirty="0" smtClean="0">
                <a:solidFill>
                  <a:srgbClr val="000066"/>
                </a:solidFill>
                <a:latin typeface="Times New Roman" pitchFamily="18" charset="0"/>
                <a:cs typeface="Times New Roman" pitchFamily="18" charset="0"/>
              </a:rPr>
              <a:t>Errors on the FAFSA or supplemental forms may delay application processing and result in loss of financial aid funds</a:t>
            </a:r>
          </a:p>
          <a:p>
            <a:pPr eaLnBrk="1" hangingPunct="1">
              <a:buSzPct val="100000"/>
            </a:pPr>
            <a:endParaRPr lang="en-US" sz="2400" dirty="0">
              <a:solidFill>
                <a:srgbClr val="000066"/>
              </a:solidFill>
              <a:latin typeface="Times New Roman" pitchFamily="18" charset="0"/>
              <a:cs typeface="Times New Roman" pitchFamily="18" charset="0"/>
            </a:endParaRPr>
          </a:p>
          <a:p>
            <a:pPr eaLnBrk="1" hangingPunct="1">
              <a:buSzPct val="100000"/>
            </a:pPr>
            <a:r>
              <a:rPr lang="en-US" sz="2400" dirty="0" smtClean="0">
                <a:solidFill>
                  <a:srgbClr val="000066"/>
                </a:solidFill>
                <a:latin typeface="Times New Roman" pitchFamily="18" charset="0"/>
                <a:cs typeface="Times New Roman" pitchFamily="18" charset="0"/>
              </a:rPr>
              <a:t>Highly recommended to utilize IRS Data Retrieval Tool</a:t>
            </a:r>
          </a:p>
          <a:p>
            <a:pPr lvl="1"/>
            <a:r>
              <a:rPr lang="en-US" sz="2000" dirty="0" smtClean="0">
                <a:solidFill>
                  <a:srgbClr val="000066"/>
                </a:solidFill>
                <a:latin typeface="Times New Roman" pitchFamily="18" charset="0"/>
                <a:cs typeface="Times New Roman" pitchFamily="18" charset="0"/>
              </a:rPr>
              <a:t>Pulls income information directly from IRS. </a:t>
            </a:r>
          </a:p>
          <a:p>
            <a:pPr eaLnBrk="1" hangingPunct="1">
              <a:buFontTx/>
              <a:buNone/>
            </a:pPr>
            <a:endParaRPr lang="en-US" dirty="0" smtClean="0">
              <a:solidFill>
                <a:srgbClr val="000066"/>
              </a:solidFill>
            </a:endParaRPr>
          </a:p>
          <a:p>
            <a:pPr eaLnBrk="1" hangingPunct="1">
              <a:buFontTx/>
              <a:buNone/>
            </a:pPr>
            <a:endParaRPr lang="en-US" dirty="0" smtClean="0">
              <a:solidFill>
                <a:srgbClr val="000066"/>
              </a:solidFill>
            </a:endParaRPr>
          </a:p>
        </p:txBody>
      </p:sp>
    </p:spTree>
    <p:extLst>
      <p:ext uri="{BB962C8B-B14F-4D97-AF65-F5344CB8AC3E}">
        <p14:creationId xmlns:p14="http://schemas.microsoft.com/office/powerpoint/2010/main" val="5989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752600"/>
            <a:ext cx="7772400" cy="3816429"/>
          </a:xfrm>
          <a:prstGeom prst="rect">
            <a:avLst/>
          </a:prstGeom>
          <a:noFill/>
        </p:spPr>
        <p:txBody>
          <a:bodyPr wrap="square" rtlCol="0">
            <a:spAutoFit/>
          </a:bodyPr>
          <a:lstStyle/>
          <a:p>
            <a:pPr marL="571500" indent="-571500">
              <a:spcAft>
                <a:spcPts val="1200"/>
              </a:spcAft>
              <a:buClr>
                <a:schemeClr val="accent1"/>
              </a:buClr>
              <a:buFont typeface="Arial" panose="020B0604020202020204" pitchFamily="34" charset="0"/>
              <a:buChar char="•"/>
            </a:pPr>
            <a:r>
              <a:rPr lang="en-US" sz="3200" dirty="0" smtClean="0">
                <a:solidFill>
                  <a:srgbClr val="000066"/>
                </a:solidFill>
                <a:latin typeface="Times New Roman" pitchFamily="18" charset="0"/>
                <a:cs typeface="Times New Roman" pitchFamily="18" charset="0"/>
              </a:rPr>
              <a:t>Social security </a:t>
            </a:r>
            <a:r>
              <a:rPr lang="en-US" sz="3200" dirty="0">
                <a:solidFill>
                  <a:srgbClr val="000066"/>
                </a:solidFill>
                <a:latin typeface="Times New Roman" pitchFamily="18" charset="0"/>
                <a:cs typeface="Times New Roman" pitchFamily="18" charset="0"/>
              </a:rPr>
              <a:t>n</a:t>
            </a:r>
            <a:r>
              <a:rPr lang="en-US" sz="3200" dirty="0" smtClean="0">
                <a:solidFill>
                  <a:srgbClr val="000066"/>
                </a:solidFill>
                <a:latin typeface="Times New Roman" pitchFamily="18" charset="0"/>
                <a:cs typeface="Times New Roman" pitchFamily="18" charset="0"/>
              </a:rPr>
              <a:t>umber</a:t>
            </a:r>
          </a:p>
          <a:p>
            <a:pPr marL="571500" indent="-571500">
              <a:spcAft>
                <a:spcPts val="1200"/>
              </a:spcAft>
              <a:buClr>
                <a:schemeClr val="accent1"/>
              </a:buClr>
              <a:buFont typeface="Arial" panose="020B0604020202020204" pitchFamily="34" charset="0"/>
              <a:buChar char="•"/>
            </a:pPr>
            <a:r>
              <a:rPr lang="en-US" sz="3200" dirty="0" smtClean="0">
                <a:solidFill>
                  <a:srgbClr val="000066"/>
                </a:solidFill>
                <a:latin typeface="Times New Roman" pitchFamily="18" charset="0"/>
                <a:cs typeface="Times New Roman" pitchFamily="18" charset="0"/>
              </a:rPr>
              <a:t>Date of birth </a:t>
            </a:r>
          </a:p>
          <a:p>
            <a:pPr marL="571500" indent="-571500">
              <a:spcAft>
                <a:spcPts val="1200"/>
              </a:spcAft>
              <a:buClr>
                <a:schemeClr val="accent1"/>
              </a:buClr>
              <a:buFont typeface="Arial" panose="020B0604020202020204" pitchFamily="34" charset="0"/>
              <a:buChar char="•"/>
            </a:pPr>
            <a:r>
              <a:rPr lang="en-US" sz="3200" dirty="0" smtClean="0">
                <a:solidFill>
                  <a:srgbClr val="000066"/>
                </a:solidFill>
                <a:latin typeface="Times New Roman" pitchFamily="18" charset="0"/>
                <a:cs typeface="Times New Roman" pitchFamily="18" charset="0"/>
              </a:rPr>
              <a:t>Divorced/remarried parental information</a:t>
            </a:r>
          </a:p>
          <a:p>
            <a:pPr marL="571500" indent="-571500">
              <a:spcAft>
                <a:spcPts val="1200"/>
              </a:spcAft>
              <a:buClr>
                <a:schemeClr val="accent1"/>
              </a:buClr>
              <a:buFont typeface="Arial" panose="020B0604020202020204" pitchFamily="34" charset="0"/>
              <a:buChar char="•"/>
            </a:pPr>
            <a:r>
              <a:rPr lang="en-US" sz="3200" dirty="0" smtClean="0">
                <a:solidFill>
                  <a:srgbClr val="000066"/>
                </a:solidFill>
                <a:latin typeface="Times New Roman" pitchFamily="18" charset="0"/>
                <a:cs typeface="Times New Roman" pitchFamily="18" charset="0"/>
              </a:rPr>
              <a:t>Income earned by parents/stepparents</a:t>
            </a:r>
          </a:p>
          <a:p>
            <a:pPr marL="571500" indent="-571500">
              <a:spcAft>
                <a:spcPts val="1200"/>
              </a:spcAft>
              <a:buClr>
                <a:schemeClr val="accent1"/>
              </a:buClr>
              <a:buFont typeface="Arial" panose="020B0604020202020204" pitchFamily="34" charset="0"/>
              <a:buChar char="•"/>
            </a:pPr>
            <a:r>
              <a:rPr lang="en-US" sz="3200" dirty="0" smtClean="0">
                <a:solidFill>
                  <a:srgbClr val="000066"/>
                </a:solidFill>
                <a:latin typeface="Times New Roman" pitchFamily="18" charset="0"/>
                <a:cs typeface="Times New Roman" pitchFamily="18" charset="0"/>
              </a:rPr>
              <a:t>US income taxes paid </a:t>
            </a:r>
          </a:p>
          <a:p>
            <a:pPr marL="571500" indent="-571500">
              <a:spcAft>
                <a:spcPts val="1200"/>
              </a:spcAft>
              <a:buClr>
                <a:schemeClr val="accent1"/>
              </a:buClr>
              <a:buFont typeface="Arial" panose="020B0604020202020204" pitchFamily="34" charset="0"/>
              <a:buChar char="•"/>
            </a:pPr>
            <a:r>
              <a:rPr lang="en-US" sz="3200" dirty="0" smtClean="0">
                <a:solidFill>
                  <a:srgbClr val="000066"/>
                </a:solidFill>
                <a:latin typeface="Times New Roman" pitchFamily="18" charset="0"/>
                <a:cs typeface="Times New Roman" pitchFamily="18" charset="0"/>
              </a:rPr>
              <a:t>Household size</a:t>
            </a:r>
            <a:endParaRPr lang="en-US" sz="3200" dirty="0">
              <a:solidFill>
                <a:srgbClr val="000066"/>
              </a:solidFill>
              <a:latin typeface="Times New Roman" pitchFamily="18" charset="0"/>
              <a:cs typeface="Times New Roman" pitchFamily="18" charset="0"/>
            </a:endParaRPr>
          </a:p>
        </p:txBody>
      </p:sp>
      <p:sp>
        <p:nvSpPr>
          <p:cNvPr id="4" name="Title 2"/>
          <p:cNvSpPr>
            <a:spLocks noGrp="1"/>
          </p:cNvSpPr>
          <p:nvPr>
            <p:ph type="title"/>
          </p:nvPr>
        </p:nvSpPr>
        <p:spPr>
          <a:xfrm>
            <a:off x="1066800" y="762000"/>
            <a:ext cx="7010400" cy="647700"/>
          </a:xfrm>
        </p:spPr>
        <p:txBody>
          <a:bodyPr>
            <a:normAutofit/>
          </a:bodyPr>
          <a:lstStyle/>
          <a:p>
            <a:pPr algn="ctr"/>
            <a:r>
              <a:rPr lang="en-US" dirty="0" smtClean="0">
                <a:solidFill>
                  <a:srgbClr val="000066"/>
                </a:solidFill>
                <a:effectLst/>
                <a:latin typeface="Times New Roman" pitchFamily="18" charset="0"/>
                <a:cs typeface="Times New Roman" pitchFamily="18" charset="0"/>
              </a:rPr>
              <a:t>Frequent FAFSA Errors</a:t>
            </a:r>
            <a:endParaRPr lang="en-US" dirty="0">
              <a:solidFill>
                <a:srgbClr val="000066"/>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260240010"/>
      </p:ext>
    </p:extLst>
  </p:cSld>
  <p:clrMapOvr>
    <a:masterClrMapping/>
  </p:clrMapOvr>
  <p:transition spd="med">
    <p:spli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6250" y="609600"/>
            <a:ext cx="4572000" cy="1200329"/>
          </a:xfrm>
          <a:prstGeom prst="rect">
            <a:avLst/>
          </a:prstGeom>
        </p:spPr>
        <p:txBody>
          <a:bodyPr>
            <a:spAutoFit/>
          </a:bodyPr>
          <a:lstStyle/>
          <a:p>
            <a:r>
              <a:rPr lang="en-US" sz="3600" b="1" dirty="0">
                <a:solidFill>
                  <a:srgbClr val="000066"/>
                </a:solidFill>
                <a:latin typeface="Times New Roman" pitchFamily="18" charset="0"/>
                <a:cs typeface="Times New Roman" pitchFamily="18" charset="0"/>
              </a:rPr>
              <a:t>Sign &amp; Submit</a:t>
            </a:r>
          </a:p>
          <a:p>
            <a:r>
              <a:rPr lang="en-US" sz="3600" dirty="0">
                <a:solidFill>
                  <a:srgbClr val="000066"/>
                </a:solidFill>
                <a:latin typeface="Times New Roman" pitchFamily="18" charset="0"/>
                <a:cs typeface="Times New Roman" pitchFamily="18" charset="0"/>
              </a:rPr>
              <a:t>(for Student)</a:t>
            </a:r>
          </a:p>
        </p:txBody>
      </p:sp>
      <p:sp>
        <p:nvSpPr>
          <p:cNvPr id="5" name="Rectangle 4"/>
          <p:cNvSpPr/>
          <p:nvPr/>
        </p:nvSpPr>
        <p:spPr>
          <a:xfrm>
            <a:off x="495300" y="2285999"/>
            <a:ext cx="3200400" cy="3108543"/>
          </a:xfrm>
          <a:prstGeom prst="rect">
            <a:avLst/>
          </a:prstGeom>
        </p:spPr>
        <p:txBody>
          <a:bodyPr wrap="square">
            <a:spAutoFit/>
          </a:bodyPr>
          <a:lstStyle/>
          <a:p>
            <a:pPr marL="342900" indent="-342900">
              <a:buClr>
                <a:schemeClr val="accent1"/>
              </a:buClr>
              <a:buFont typeface="Arial" pitchFamily="34" charset="0"/>
              <a:buChar char="•"/>
            </a:pPr>
            <a:r>
              <a:rPr lang="en-US" sz="2800" dirty="0">
                <a:solidFill>
                  <a:srgbClr val="000066"/>
                </a:solidFill>
                <a:latin typeface="Times New Roman" pitchFamily="18" charset="0"/>
                <a:cs typeface="Times New Roman" pitchFamily="18" charset="0"/>
              </a:rPr>
              <a:t>Student will use their </a:t>
            </a:r>
            <a:r>
              <a:rPr lang="en-US" sz="2800" dirty="0" smtClean="0">
                <a:solidFill>
                  <a:srgbClr val="000066"/>
                </a:solidFill>
                <a:latin typeface="Times New Roman" pitchFamily="18" charset="0"/>
                <a:cs typeface="Times New Roman" pitchFamily="18" charset="0"/>
              </a:rPr>
              <a:t>FSA ID </a:t>
            </a:r>
            <a:r>
              <a:rPr lang="en-US" sz="2800" dirty="0">
                <a:solidFill>
                  <a:srgbClr val="000066"/>
                </a:solidFill>
                <a:latin typeface="Times New Roman" pitchFamily="18" charset="0"/>
                <a:cs typeface="Times New Roman" pitchFamily="18" charset="0"/>
              </a:rPr>
              <a:t>to </a:t>
            </a:r>
            <a:r>
              <a:rPr lang="en-US" sz="2800" dirty="0" smtClean="0">
                <a:solidFill>
                  <a:srgbClr val="000066"/>
                </a:solidFill>
                <a:latin typeface="Times New Roman" pitchFamily="18" charset="0"/>
                <a:cs typeface="Times New Roman" pitchFamily="18" charset="0"/>
              </a:rPr>
              <a:t>sign</a:t>
            </a:r>
          </a:p>
          <a:p>
            <a:pPr marL="342900" indent="-342900">
              <a:buClr>
                <a:schemeClr val="accent1"/>
              </a:buClr>
              <a:buFont typeface="Arial" pitchFamily="34" charset="0"/>
              <a:buChar char="•"/>
            </a:pPr>
            <a:endParaRPr lang="en-US" sz="2800" dirty="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Be careful to submit the correct information</a:t>
            </a:r>
            <a:endParaRPr lang="en-US" sz="2800" dirty="0">
              <a:solidFill>
                <a:srgbClr val="000066"/>
              </a:solidFill>
              <a:latin typeface="Times New Roman" pitchFamily="18" charset="0"/>
              <a:cs typeface="Times New Roman"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28" t="2431" r="6117" b="3990"/>
          <a:stretch/>
        </p:blipFill>
        <p:spPr>
          <a:xfrm>
            <a:off x="4648200" y="853440"/>
            <a:ext cx="3810000" cy="4693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9936430"/>
      </p:ext>
    </p:extLst>
  </p:cSld>
  <p:clrMapOvr>
    <a:masterClrMapping/>
  </p:clrMapOvr>
  <p:transition spd="med">
    <p:spli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4572000" cy="1077218"/>
          </a:xfrm>
          <a:prstGeom prst="rect">
            <a:avLst/>
          </a:prstGeom>
        </p:spPr>
        <p:txBody>
          <a:bodyPr>
            <a:spAutoFit/>
          </a:bodyPr>
          <a:lstStyle/>
          <a:p>
            <a:r>
              <a:rPr lang="en-US" sz="3200" b="1" dirty="0">
                <a:solidFill>
                  <a:srgbClr val="000066"/>
                </a:solidFill>
                <a:latin typeface="Times New Roman" pitchFamily="18" charset="0"/>
                <a:cs typeface="Times New Roman" pitchFamily="18" charset="0"/>
              </a:rPr>
              <a:t>Sign &amp; Submit</a:t>
            </a:r>
          </a:p>
          <a:p>
            <a:r>
              <a:rPr lang="en-US" sz="3200" dirty="0">
                <a:solidFill>
                  <a:srgbClr val="000066"/>
                </a:solidFill>
                <a:latin typeface="Times New Roman" pitchFamily="18" charset="0"/>
                <a:cs typeface="Times New Roman" pitchFamily="18" charset="0"/>
              </a:rPr>
              <a:t>(for Parent)</a:t>
            </a:r>
          </a:p>
        </p:txBody>
      </p:sp>
      <p:sp>
        <p:nvSpPr>
          <p:cNvPr id="3" name="Rectangle 2"/>
          <p:cNvSpPr/>
          <p:nvPr/>
        </p:nvSpPr>
        <p:spPr>
          <a:xfrm>
            <a:off x="571500" y="2133600"/>
            <a:ext cx="3467100" cy="3539430"/>
          </a:xfrm>
          <a:prstGeom prst="rect">
            <a:avLst/>
          </a:prstGeom>
        </p:spPr>
        <p:txBody>
          <a:bodyPr wrap="square">
            <a:spAutoFit/>
          </a:bodyPr>
          <a:lstStyle/>
          <a:p>
            <a:pPr marL="342900" indent="-342900">
              <a:buClr>
                <a:schemeClr val="accent1"/>
              </a:buClr>
              <a:buFont typeface="Arial" pitchFamily="34" charset="0"/>
              <a:buChar char="•"/>
            </a:pPr>
            <a:r>
              <a:rPr lang="en-US" sz="2800" dirty="0">
                <a:solidFill>
                  <a:srgbClr val="000066"/>
                </a:solidFill>
                <a:latin typeface="Times New Roman" pitchFamily="18" charset="0"/>
                <a:cs typeface="Times New Roman" pitchFamily="18" charset="0"/>
              </a:rPr>
              <a:t>Parent will use their own </a:t>
            </a:r>
            <a:r>
              <a:rPr lang="en-US" sz="2800" dirty="0" smtClean="0">
                <a:solidFill>
                  <a:srgbClr val="000066"/>
                </a:solidFill>
                <a:latin typeface="Times New Roman" pitchFamily="18" charset="0"/>
                <a:cs typeface="Times New Roman" pitchFamily="18" charset="0"/>
              </a:rPr>
              <a:t>FSA ID to </a:t>
            </a:r>
            <a:r>
              <a:rPr lang="en-US" sz="2800" dirty="0">
                <a:solidFill>
                  <a:srgbClr val="000066"/>
                </a:solidFill>
                <a:latin typeface="Times New Roman" pitchFamily="18" charset="0"/>
                <a:cs typeface="Times New Roman" pitchFamily="18" charset="0"/>
              </a:rPr>
              <a:t>sign as </a:t>
            </a:r>
            <a:r>
              <a:rPr lang="en-US" sz="2800" dirty="0" smtClean="0">
                <a:solidFill>
                  <a:srgbClr val="000066"/>
                </a:solidFill>
                <a:latin typeface="Times New Roman" pitchFamily="18" charset="0"/>
                <a:cs typeface="Times New Roman" pitchFamily="18" charset="0"/>
              </a:rPr>
              <a:t>well</a:t>
            </a:r>
          </a:p>
          <a:p>
            <a:pPr>
              <a:buClr>
                <a:schemeClr val="accent1"/>
              </a:buClr>
            </a:pPr>
            <a:endParaRPr lang="en-US" sz="2800" dirty="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sz="2800" dirty="0">
                <a:solidFill>
                  <a:srgbClr val="000066"/>
                </a:solidFill>
                <a:latin typeface="Times New Roman" pitchFamily="18" charset="0"/>
                <a:cs typeface="Times New Roman" pitchFamily="18" charset="0"/>
              </a:rPr>
              <a:t>Can view summary of FAFSA information at this point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990600"/>
            <a:ext cx="3674854" cy="4620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64325"/>
      </p:ext>
    </p:extLst>
  </p:cSld>
  <p:clrMapOvr>
    <a:masterClrMapping/>
  </p:clrMapOvr>
  <p:transition spd="med">
    <p:spli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 y="640080"/>
            <a:ext cx="8153400" cy="646331"/>
          </a:xfrm>
          <a:prstGeom prst="rect">
            <a:avLst/>
          </a:prstGeom>
          <a:noFill/>
        </p:spPr>
        <p:txBody>
          <a:bodyPr wrap="square" rtlCol="0">
            <a:spAutoFit/>
          </a:bodyPr>
          <a:lstStyle/>
          <a:p>
            <a:pPr algn="ctr"/>
            <a:r>
              <a:rPr lang="en-US" sz="3600" b="1" dirty="0" smtClean="0">
                <a:solidFill>
                  <a:srgbClr val="000066"/>
                </a:solidFill>
                <a:latin typeface="Times New Roman" pitchFamily="18" charset="0"/>
                <a:cs typeface="Times New Roman" pitchFamily="18" charset="0"/>
              </a:rPr>
              <a:t>Confirmation Page</a:t>
            </a:r>
            <a:endParaRPr lang="en-US" sz="3600" b="1" dirty="0">
              <a:solidFill>
                <a:srgbClr val="000066"/>
              </a:solidFill>
              <a:latin typeface="Times New Roman" pitchFamily="18" charset="0"/>
              <a:cs typeface="Times New Roman" pitchFamily="18" charset="0"/>
            </a:endParaRPr>
          </a:p>
        </p:txBody>
      </p:sp>
      <p:sp>
        <p:nvSpPr>
          <p:cNvPr id="3" name="TextBox 2"/>
          <p:cNvSpPr txBox="1"/>
          <p:nvPr/>
        </p:nvSpPr>
        <p:spPr>
          <a:xfrm>
            <a:off x="548640" y="1681624"/>
            <a:ext cx="3642360" cy="3924151"/>
          </a:xfrm>
          <a:prstGeom prst="rect">
            <a:avLst/>
          </a:prstGeom>
          <a:noFill/>
        </p:spPr>
        <p:txBody>
          <a:bodyPr wrap="square" rtlCol="0">
            <a:spAutoFit/>
          </a:bodyPr>
          <a:lstStyle/>
          <a:p>
            <a:pPr>
              <a:spcAft>
                <a:spcPts val="600"/>
              </a:spcAft>
            </a:pPr>
            <a:r>
              <a:rPr lang="en-US" sz="3200" b="1" dirty="0" smtClean="0">
                <a:solidFill>
                  <a:srgbClr val="000066"/>
                </a:solidFill>
                <a:latin typeface="Times New Roman" pitchFamily="18" charset="0"/>
                <a:cs typeface="Times New Roman" pitchFamily="18" charset="0"/>
              </a:rPr>
              <a:t>3</a:t>
            </a:r>
            <a:r>
              <a:rPr lang="en-US" sz="2800" b="1" dirty="0" smtClean="0">
                <a:solidFill>
                  <a:srgbClr val="000066"/>
                </a:solidFill>
                <a:latin typeface="Times New Roman" pitchFamily="18" charset="0"/>
                <a:cs typeface="Times New Roman" pitchFamily="18" charset="0"/>
              </a:rPr>
              <a:t> important sections to review:</a:t>
            </a:r>
            <a:endParaRPr lang="en-US" dirty="0">
              <a:solidFill>
                <a:srgbClr val="000066"/>
              </a:solidFill>
              <a:latin typeface="Times New Roman" pitchFamily="18" charset="0"/>
              <a:cs typeface="Times New Roman" pitchFamily="18" charset="0"/>
            </a:endParaRPr>
          </a:p>
          <a:p>
            <a:pPr marL="342900" indent="-342900">
              <a:buFont typeface="Arial" pitchFamily="34" charset="0"/>
              <a:buChar char="•"/>
            </a:pPr>
            <a:endParaRPr lang="en-US" sz="2600" dirty="0" smtClean="0">
              <a:solidFill>
                <a:srgbClr val="000066"/>
              </a:solidFill>
              <a:latin typeface="Times New Roman" pitchFamily="18" charset="0"/>
              <a:cs typeface="Times New Roman" pitchFamily="18" charset="0"/>
            </a:endParaRPr>
          </a:p>
          <a:p>
            <a:pPr marL="342900" indent="-342900">
              <a:buFont typeface="Arial" pitchFamily="34" charset="0"/>
              <a:buChar char="•"/>
            </a:pPr>
            <a:r>
              <a:rPr lang="en-US" sz="2600" dirty="0" smtClean="0">
                <a:solidFill>
                  <a:srgbClr val="000066"/>
                </a:solidFill>
                <a:latin typeface="Times New Roman" pitchFamily="18" charset="0"/>
                <a:cs typeface="Times New Roman" pitchFamily="18" charset="0"/>
              </a:rPr>
              <a:t>What Happens Next</a:t>
            </a:r>
          </a:p>
          <a:p>
            <a:pPr marL="342900" indent="-342900">
              <a:buFont typeface="Arial" pitchFamily="34" charset="0"/>
              <a:buChar char="•"/>
            </a:pPr>
            <a:endParaRPr lang="en-US" sz="1400" dirty="0">
              <a:solidFill>
                <a:srgbClr val="000066"/>
              </a:solidFill>
              <a:latin typeface="Times New Roman" pitchFamily="18" charset="0"/>
              <a:cs typeface="Times New Roman" pitchFamily="18" charset="0"/>
            </a:endParaRPr>
          </a:p>
          <a:p>
            <a:pPr marL="342900" indent="-342900">
              <a:buFont typeface="Arial" pitchFamily="34" charset="0"/>
              <a:buChar char="•"/>
            </a:pPr>
            <a:r>
              <a:rPr lang="en-US" sz="2600" dirty="0" smtClean="0">
                <a:solidFill>
                  <a:srgbClr val="000066"/>
                </a:solidFill>
                <a:latin typeface="Times New Roman" pitchFamily="18" charset="0"/>
                <a:cs typeface="Times New Roman" pitchFamily="18" charset="0"/>
              </a:rPr>
              <a:t>Expected Family Contribution (EFC)</a:t>
            </a:r>
          </a:p>
          <a:p>
            <a:pPr marL="342900" indent="-342900">
              <a:buFont typeface="Arial" pitchFamily="34" charset="0"/>
              <a:buChar char="•"/>
            </a:pPr>
            <a:endParaRPr lang="en-US" sz="1400" dirty="0">
              <a:solidFill>
                <a:srgbClr val="000066"/>
              </a:solidFill>
              <a:latin typeface="Times New Roman" pitchFamily="18" charset="0"/>
              <a:cs typeface="Times New Roman" pitchFamily="18" charset="0"/>
            </a:endParaRPr>
          </a:p>
          <a:p>
            <a:pPr marL="342900" indent="-342900">
              <a:buFont typeface="Arial" pitchFamily="34" charset="0"/>
              <a:buChar char="•"/>
            </a:pPr>
            <a:r>
              <a:rPr lang="en-US" sz="2600" dirty="0" smtClean="0">
                <a:solidFill>
                  <a:srgbClr val="000066"/>
                </a:solidFill>
                <a:latin typeface="Times New Roman" pitchFamily="18" charset="0"/>
                <a:cs typeface="Times New Roman" pitchFamily="18" charset="0"/>
              </a:rPr>
              <a:t>Pell Grant and Direct Loan eligibility</a:t>
            </a:r>
            <a:endParaRPr lang="en-US" sz="2600" dirty="0">
              <a:solidFill>
                <a:srgbClr val="000066"/>
              </a:solidFill>
              <a:latin typeface="Times New Roman" pitchFamily="18" charset="0"/>
              <a:cs typeface="Times New Roman" pitchFamily="18" charset="0"/>
            </a:endParaRPr>
          </a:p>
        </p:txBody>
      </p:sp>
      <p:pic>
        <p:nvPicPr>
          <p:cNvPr id="6146" name="Picture 2" descr="L:\USERS\Jameka\Outreach\FAFSA _Screenshots\15-16 FAFSA_Screenshots\ConfirmationPage1A.WOKSUrates.jpg"/>
          <p:cNvPicPr>
            <a:picLocks noChangeAspect="1" noChangeArrowheads="1"/>
          </p:cNvPicPr>
          <p:nvPr/>
        </p:nvPicPr>
        <p:blipFill rotWithShape="1">
          <a:blip r:embed="rId3">
            <a:extLst>
              <a:ext uri="{28A0092B-C50C-407E-A947-70E740481C1C}">
                <a14:useLocalDpi xmlns:a14="http://schemas.microsoft.com/office/drawing/2010/main" val="0"/>
              </a:ext>
            </a:extLst>
          </a:blip>
          <a:srcRect b="14993"/>
          <a:stretch/>
        </p:blipFill>
        <p:spPr bwMode="auto">
          <a:xfrm>
            <a:off x="4343400" y="1568087"/>
            <a:ext cx="4111172" cy="4154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69476"/>
            <a:ext cx="7924800" cy="707886"/>
          </a:xfrm>
          <a:prstGeom prst="rect">
            <a:avLst/>
          </a:prstGeom>
          <a:noFill/>
        </p:spPr>
        <p:txBody>
          <a:bodyPr wrap="square" rtlCol="0" anchor="t">
            <a:spAutoFit/>
          </a:bodyPr>
          <a:lstStyle/>
          <a:p>
            <a:pPr algn="ctr"/>
            <a:r>
              <a:rPr lang="en-US" sz="4000" b="1" dirty="0" smtClean="0">
                <a:solidFill>
                  <a:srgbClr val="000066"/>
                </a:solidFill>
                <a:latin typeface="Times New Roman" pitchFamily="18" charset="0"/>
                <a:cs typeface="Times New Roman" pitchFamily="18" charset="0"/>
              </a:rPr>
              <a:t>FAFSA Resources</a:t>
            </a:r>
            <a:endParaRPr lang="en-US" sz="5400" b="1" dirty="0">
              <a:solidFill>
                <a:srgbClr val="000066"/>
              </a:solidFill>
              <a:latin typeface="Times New Roman" pitchFamily="18" charset="0"/>
              <a:cs typeface="Times New Roman" pitchFamily="18" charset="0"/>
            </a:endParaRPr>
          </a:p>
        </p:txBody>
      </p:sp>
      <p:sp>
        <p:nvSpPr>
          <p:cNvPr id="4" name="TextBox 3"/>
          <p:cNvSpPr txBox="1"/>
          <p:nvPr/>
        </p:nvSpPr>
        <p:spPr>
          <a:xfrm>
            <a:off x="2502147" y="5323452"/>
            <a:ext cx="4139707" cy="584775"/>
          </a:xfrm>
          <a:prstGeom prst="rect">
            <a:avLst/>
          </a:prstGeom>
          <a:noFill/>
        </p:spPr>
        <p:txBody>
          <a:bodyPr wrap="square" rtlCol="0">
            <a:spAutoFit/>
          </a:bodyPr>
          <a:lstStyle/>
          <a:p>
            <a:pPr algn="ctr"/>
            <a:r>
              <a:rPr lang="en-US" sz="3200" b="1" dirty="0" smtClean="0">
                <a:solidFill>
                  <a:srgbClr val="000066"/>
                </a:solidFill>
                <a:latin typeface="Times New Roman" panose="02020603050405020304" pitchFamily="18" charset="0"/>
                <a:cs typeface="Times New Roman" panose="02020603050405020304" pitchFamily="18" charset="0"/>
              </a:rPr>
              <a:t>Studentaid.gov</a:t>
            </a:r>
            <a:endParaRPr lang="en-US" sz="3200" b="1" dirty="0">
              <a:solidFill>
                <a:srgbClr val="000066"/>
              </a:solidFill>
              <a:latin typeface="Times New Roman" panose="02020603050405020304" pitchFamily="18" charset="0"/>
              <a:cs typeface="Times New Roman" panose="02020603050405020304" pitchFamily="18" charset="0"/>
            </a:endParaRPr>
          </a:p>
        </p:txBody>
      </p:sp>
      <p:pic>
        <p:nvPicPr>
          <p:cNvPr id="5" name="Content Placeholder 3"/>
          <p:cNvPicPr>
            <a:picLocks noGrp="1" noChangeAspect="1"/>
          </p:cNvPicPr>
          <p:nvPr>
            <p:ph idx="1"/>
          </p:nvPr>
        </p:nvPicPr>
        <p:blipFill>
          <a:blip r:embed="rId3"/>
          <a:stretch>
            <a:fillRect/>
          </a:stretch>
        </p:blipFill>
        <p:spPr>
          <a:xfrm>
            <a:off x="812098" y="2216610"/>
            <a:ext cx="1759084" cy="259336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6416040" y="2217336"/>
            <a:ext cx="1764792" cy="265357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238500" y="1816500"/>
            <a:ext cx="2667000" cy="400110"/>
          </a:xfrm>
          <a:prstGeom prst="rect">
            <a:avLst/>
          </a:prstGeom>
          <a:noFill/>
        </p:spPr>
        <p:txBody>
          <a:bodyPr wrap="square" rtlCol="0">
            <a:spAutoFit/>
          </a:bodyPr>
          <a:lstStyle/>
          <a:p>
            <a:pPr algn="ctr"/>
            <a:r>
              <a:rPr lang="en-US" sz="2000" b="1" dirty="0" smtClean="0">
                <a:solidFill>
                  <a:srgbClr val="000066"/>
                </a:solidFill>
                <a:latin typeface="Times New Roman" panose="02020603050405020304" pitchFamily="18" charset="0"/>
                <a:cs typeface="Times New Roman" panose="02020603050405020304" pitchFamily="18" charset="0"/>
              </a:rPr>
              <a:t>Who’s My Parent</a:t>
            </a:r>
            <a:endParaRPr lang="en-US" sz="2000" b="1" dirty="0">
              <a:solidFill>
                <a:srgbClr val="000066"/>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24" t="11036" r="53743" b="27508"/>
          <a:stretch/>
        </p:blipFill>
        <p:spPr bwMode="auto">
          <a:xfrm>
            <a:off x="3689604" y="2217336"/>
            <a:ext cx="1764792" cy="265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07608" y="1509450"/>
            <a:ext cx="2581656" cy="707886"/>
          </a:xfrm>
          <a:prstGeom prst="rect">
            <a:avLst/>
          </a:prstGeom>
          <a:noFill/>
        </p:spPr>
        <p:txBody>
          <a:bodyPr wrap="square" rtlCol="0">
            <a:spAutoFit/>
          </a:bodyPr>
          <a:lstStyle/>
          <a:p>
            <a:pPr algn="ctr"/>
            <a:r>
              <a:rPr lang="en-US" sz="2000" b="1" dirty="0" smtClean="0">
                <a:solidFill>
                  <a:srgbClr val="000066"/>
                </a:solidFill>
                <a:latin typeface="Times New Roman" panose="02020603050405020304" pitchFamily="18" charset="0"/>
                <a:cs typeface="Times New Roman" panose="02020603050405020304" pitchFamily="18" charset="0"/>
              </a:rPr>
              <a:t>IRS Data Retrieval </a:t>
            </a:r>
            <a:br>
              <a:rPr lang="en-US" sz="2000" b="1" dirty="0" smtClean="0">
                <a:solidFill>
                  <a:srgbClr val="000066"/>
                </a:solidFill>
                <a:latin typeface="Times New Roman" panose="02020603050405020304" pitchFamily="18" charset="0"/>
                <a:cs typeface="Times New Roman" panose="02020603050405020304" pitchFamily="18" charset="0"/>
              </a:rPr>
            </a:br>
            <a:r>
              <a:rPr lang="en-US" sz="2000" b="1" dirty="0" smtClean="0">
                <a:solidFill>
                  <a:srgbClr val="000066"/>
                </a:solidFill>
                <a:latin typeface="Times New Roman" panose="02020603050405020304" pitchFamily="18" charset="0"/>
                <a:cs typeface="Times New Roman" panose="02020603050405020304" pitchFamily="18" charset="0"/>
              </a:rPr>
              <a:t>Process</a:t>
            </a:r>
            <a:endParaRPr lang="en-US" sz="2000" b="1" dirty="0">
              <a:solidFill>
                <a:srgbClr val="000066"/>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96240" y="1508724"/>
            <a:ext cx="2590800" cy="707886"/>
          </a:xfrm>
          <a:prstGeom prst="rect">
            <a:avLst/>
          </a:prstGeom>
          <a:noFill/>
        </p:spPr>
        <p:txBody>
          <a:bodyPr wrap="square" rtlCol="0">
            <a:spAutoFit/>
          </a:bodyPr>
          <a:lstStyle/>
          <a:p>
            <a:pPr algn="ctr"/>
            <a:r>
              <a:rPr lang="en-US" sz="2000" b="1" dirty="0" smtClean="0">
                <a:solidFill>
                  <a:srgbClr val="000066"/>
                </a:solidFill>
                <a:latin typeface="Times New Roman" panose="02020603050405020304" pitchFamily="18" charset="0"/>
                <a:cs typeface="Times New Roman" panose="02020603050405020304" pitchFamily="18" charset="0"/>
              </a:rPr>
              <a:t>The FAFSA </a:t>
            </a:r>
            <a:br>
              <a:rPr lang="en-US" sz="2000" b="1" dirty="0" smtClean="0">
                <a:solidFill>
                  <a:srgbClr val="000066"/>
                </a:solidFill>
                <a:latin typeface="Times New Roman" panose="02020603050405020304" pitchFamily="18" charset="0"/>
                <a:cs typeface="Times New Roman" panose="02020603050405020304" pitchFamily="18" charset="0"/>
              </a:rPr>
            </a:br>
            <a:r>
              <a:rPr lang="en-US" sz="2000" b="1" dirty="0" smtClean="0">
                <a:solidFill>
                  <a:srgbClr val="000066"/>
                </a:solidFill>
                <a:latin typeface="Times New Roman" panose="02020603050405020304" pitchFamily="18" charset="0"/>
                <a:cs typeface="Times New Roman" panose="02020603050405020304" pitchFamily="18" charset="0"/>
              </a:rPr>
              <a:t>Process</a:t>
            </a:r>
            <a:endParaRPr lang="en-US" sz="2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233915"/>
      </p:ext>
    </p:extLst>
  </p:cSld>
  <p:clrMapOvr>
    <a:masterClrMapping/>
  </p:clrMapOvr>
  <p:transition spd="med">
    <p:spli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chor="t"/>
          <a:lstStyle/>
          <a:p>
            <a:pPr algn="ctr"/>
            <a:r>
              <a:rPr lang="en-US" dirty="0" smtClean="0">
                <a:solidFill>
                  <a:srgbClr val="000066"/>
                </a:solidFill>
                <a:effectLst/>
                <a:latin typeface="Times New Roman" pitchFamily="18" charset="0"/>
                <a:cs typeface="Times New Roman" pitchFamily="18" charset="0"/>
              </a:rPr>
              <a:t>AWARDING PROCESS</a:t>
            </a:r>
            <a:endParaRPr lang="en-US" dirty="0">
              <a:solidFill>
                <a:srgbClr val="000066"/>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17908838"/>
      </p:ext>
    </p:extLst>
  </p:cSld>
  <p:clrMapOvr>
    <a:masterClrMapping/>
  </p:clrMapOvr>
  <p:transition spd="med">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83880" cy="1051560"/>
          </a:xfrm>
        </p:spPr>
        <p:txBody>
          <a:bodyPr/>
          <a:lstStyle/>
          <a:p>
            <a:pPr algn="ctr"/>
            <a:r>
              <a:rPr lang="en-US" dirty="0">
                <a:solidFill>
                  <a:srgbClr val="000066"/>
                </a:solidFill>
                <a:effectLst/>
                <a:latin typeface="Times New Roman" pitchFamily="18" charset="0"/>
                <a:cs typeface="Times New Roman" pitchFamily="18" charset="0"/>
              </a:rPr>
              <a:t>Philosophy of Financial Aid</a:t>
            </a:r>
            <a:r>
              <a:rPr lang="en-US" dirty="0" smtClean="0">
                <a:effectLst/>
              </a:rPr>
              <a:t>	</a:t>
            </a:r>
            <a:endParaRPr lang="en-US" dirty="0">
              <a:effectLst/>
            </a:endParaRPr>
          </a:p>
        </p:txBody>
      </p:sp>
      <p:sp>
        <p:nvSpPr>
          <p:cNvPr id="3" name="Content Placeholder 2"/>
          <p:cNvSpPr>
            <a:spLocks noGrp="1"/>
          </p:cNvSpPr>
          <p:nvPr>
            <p:ph idx="1"/>
          </p:nvPr>
        </p:nvSpPr>
        <p:spPr>
          <a:xfrm>
            <a:off x="457200" y="2057400"/>
            <a:ext cx="8183880" cy="3276600"/>
          </a:xfrm>
        </p:spPr>
        <p:txBody>
          <a:bodyPr>
            <a:normAutofit/>
          </a:bodyPr>
          <a:lstStyle/>
          <a:p>
            <a:pPr>
              <a:lnSpc>
                <a:spcPct val="90000"/>
              </a:lnSpc>
            </a:pPr>
            <a:r>
              <a:rPr lang="en-US" sz="3200" dirty="0">
                <a:solidFill>
                  <a:srgbClr val="000066"/>
                </a:solidFill>
                <a:latin typeface="Times New Roman" pitchFamily="18" charset="0"/>
                <a:cs typeface="Times New Roman" pitchFamily="18" charset="0"/>
              </a:rPr>
              <a:t>A</a:t>
            </a:r>
            <a:r>
              <a:rPr lang="en-US" sz="3200" dirty="0" smtClean="0">
                <a:solidFill>
                  <a:srgbClr val="000066"/>
                </a:solidFill>
                <a:latin typeface="Times New Roman" pitchFamily="18" charset="0"/>
                <a:cs typeface="Times New Roman" pitchFamily="18" charset="0"/>
              </a:rPr>
              <a:t>vailable </a:t>
            </a:r>
            <a:r>
              <a:rPr lang="en-US" sz="3200" dirty="0">
                <a:solidFill>
                  <a:srgbClr val="000066"/>
                </a:solidFill>
                <a:latin typeface="Times New Roman" pitchFamily="18" charset="0"/>
                <a:cs typeface="Times New Roman" pitchFamily="18" charset="0"/>
              </a:rPr>
              <a:t>to all families regardless of family income or college cost.</a:t>
            </a:r>
          </a:p>
          <a:p>
            <a:pPr>
              <a:lnSpc>
                <a:spcPct val="90000"/>
              </a:lnSpc>
              <a:buNone/>
            </a:pPr>
            <a:endParaRPr lang="en-US" sz="3200" dirty="0">
              <a:solidFill>
                <a:srgbClr val="000066"/>
              </a:solidFill>
              <a:latin typeface="Times New Roman" pitchFamily="18" charset="0"/>
              <a:cs typeface="Times New Roman" pitchFamily="18" charset="0"/>
            </a:endParaRPr>
          </a:p>
          <a:p>
            <a:pPr>
              <a:lnSpc>
                <a:spcPct val="90000"/>
              </a:lnSpc>
            </a:pPr>
            <a:r>
              <a:rPr lang="en-US" sz="3200" dirty="0">
                <a:solidFill>
                  <a:srgbClr val="000066"/>
                </a:solidFill>
                <a:latin typeface="Times New Roman" pitchFamily="18" charset="0"/>
                <a:cs typeface="Times New Roman" pitchFamily="18" charset="0"/>
              </a:rPr>
              <a:t>P</a:t>
            </a:r>
            <a:r>
              <a:rPr lang="en-US" sz="3200" dirty="0" smtClean="0">
                <a:solidFill>
                  <a:srgbClr val="000066"/>
                </a:solidFill>
                <a:latin typeface="Times New Roman" pitchFamily="18" charset="0"/>
                <a:cs typeface="Times New Roman" pitchFamily="18" charset="0"/>
              </a:rPr>
              <a:t>rimary </a:t>
            </a:r>
            <a:r>
              <a:rPr lang="en-US" sz="3200" dirty="0">
                <a:solidFill>
                  <a:srgbClr val="000066"/>
                </a:solidFill>
                <a:latin typeface="Times New Roman" pitchFamily="18" charset="0"/>
                <a:cs typeface="Times New Roman" pitchFamily="18" charset="0"/>
              </a:rPr>
              <a:t>responsibility of the family to pay the educational costs to the extent that they are able.</a:t>
            </a:r>
          </a:p>
        </p:txBody>
      </p:sp>
    </p:spTree>
    <p:extLst>
      <p:ext uri="{BB962C8B-B14F-4D97-AF65-F5344CB8AC3E}">
        <p14:creationId xmlns:p14="http://schemas.microsoft.com/office/powerpoint/2010/main" val="2141869994"/>
      </p:ext>
    </p:extLst>
  </p:cSld>
  <p:clrMapOvr>
    <a:masterClrMapping/>
  </p:clrMapOvr>
  <p:transition spd="med">
    <p:spli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8"/>
          <p:cNvSpPr txBox="1">
            <a:spLocks noChangeArrowheads="1"/>
          </p:cNvSpPr>
          <p:nvPr/>
        </p:nvSpPr>
        <p:spPr bwMode="auto">
          <a:xfrm>
            <a:off x="6629400" y="3352800"/>
            <a:ext cx="3048000" cy="396875"/>
          </a:xfrm>
          <a:prstGeom prst="rect">
            <a:avLst/>
          </a:prstGeom>
          <a:noFill/>
          <a:ln w="12700" cap="sq">
            <a:noFill/>
            <a:miter lim="800000"/>
            <a:headEnd type="none" w="sm" len="sm"/>
            <a:tailEnd type="none" w="sm" len="sm"/>
          </a:ln>
        </p:spPr>
        <p:txBody>
          <a:bodyPr>
            <a:spAutoFit/>
          </a:bodyPr>
          <a:lstStyle/>
          <a:p>
            <a:pPr eaLnBrk="1" hangingPunct="1">
              <a:spcBef>
                <a:spcPct val="50000"/>
              </a:spcBef>
            </a:pPr>
            <a:endParaRPr lang="en-US" sz="2000" b="1" dirty="0">
              <a:latin typeface="Times New Roman" pitchFamily="18" charset="0"/>
            </a:endParaRPr>
          </a:p>
        </p:txBody>
      </p:sp>
      <p:sp>
        <p:nvSpPr>
          <p:cNvPr id="27655" name="Text Box 10"/>
          <p:cNvSpPr txBox="1">
            <a:spLocks noChangeArrowheads="1"/>
          </p:cNvSpPr>
          <p:nvPr/>
        </p:nvSpPr>
        <p:spPr bwMode="auto">
          <a:xfrm>
            <a:off x="6400800" y="4495800"/>
            <a:ext cx="2743200" cy="396875"/>
          </a:xfrm>
          <a:prstGeom prst="rect">
            <a:avLst/>
          </a:prstGeom>
          <a:noFill/>
          <a:ln w="12700" cap="sq">
            <a:noFill/>
            <a:miter lim="800000"/>
            <a:headEnd type="none" w="sm" len="sm"/>
            <a:tailEnd type="none" w="sm" len="sm"/>
          </a:ln>
        </p:spPr>
        <p:txBody>
          <a:bodyPr>
            <a:spAutoFit/>
          </a:bodyPr>
          <a:lstStyle/>
          <a:p>
            <a:pPr eaLnBrk="1" hangingPunct="1">
              <a:spcBef>
                <a:spcPct val="50000"/>
              </a:spcBef>
            </a:pPr>
            <a:endParaRPr lang="en-US" sz="2000" b="1" dirty="0">
              <a:latin typeface="Times New Roman" pitchFamily="18" charset="0"/>
            </a:endParaRPr>
          </a:p>
        </p:txBody>
      </p:sp>
      <p:sp>
        <p:nvSpPr>
          <p:cNvPr id="27658" name="Rectangle 13"/>
          <p:cNvSpPr>
            <a:spLocks noChangeArrowheads="1"/>
          </p:cNvSpPr>
          <p:nvPr/>
        </p:nvSpPr>
        <p:spPr bwMode="auto">
          <a:xfrm>
            <a:off x="4038600" y="3459163"/>
            <a:ext cx="9144000" cy="457200"/>
          </a:xfrm>
          <a:prstGeom prst="rect">
            <a:avLst/>
          </a:prstGeom>
          <a:noFill/>
          <a:ln w="12700" cap="sq">
            <a:noFill/>
            <a:miter lim="800000"/>
            <a:headEnd type="none" w="sm" len="sm"/>
            <a:tailEnd type="none" w="sm" len="sm"/>
          </a:ln>
        </p:spPr>
        <p:txBody>
          <a:bodyPr>
            <a:spAutoFit/>
          </a:bodyPr>
          <a:lstStyle/>
          <a:p>
            <a:endParaRPr lang="en-US" dirty="0"/>
          </a:p>
        </p:txBody>
      </p:sp>
      <p:graphicFrame>
        <p:nvGraphicFramePr>
          <p:cNvPr id="7" name="Diagram 6"/>
          <p:cNvGraphicFramePr/>
          <p:nvPr>
            <p:extLst>
              <p:ext uri="{D42A27DB-BD31-4B8C-83A1-F6EECF244321}">
                <p14:modId xmlns:p14="http://schemas.microsoft.com/office/powerpoint/2010/main" val="668433692"/>
              </p:ext>
            </p:extLst>
          </p:nvPr>
        </p:nvGraphicFramePr>
        <p:xfrm>
          <a:off x="571500" y="685800"/>
          <a:ext cx="8001000" cy="510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7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537029" y="640080"/>
            <a:ext cx="8069942" cy="8382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b="1" dirty="0" smtClean="0">
                <a:solidFill>
                  <a:srgbClr val="000066"/>
                </a:solidFill>
                <a:effectLst/>
                <a:latin typeface="Times New Roman" pitchFamily="18" charset="0"/>
                <a:cs typeface="Times New Roman" pitchFamily="18" charset="0"/>
              </a:rPr>
              <a:t>Student Aid Report</a:t>
            </a:r>
            <a:endParaRPr lang="en-US" sz="1800" b="1" dirty="0" smtClean="0">
              <a:solidFill>
                <a:srgbClr val="000066"/>
              </a:solidFill>
              <a:effectLst/>
              <a:latin typeface="Times New Roman" pitchFamily="18" charset="0"/>
              <a:cs typeface="Times New Roman" pitchFamily="18" charset="0"/>
            </a:endParaRPr>
          </a:p>
        </p:txBody>
      </p:sp>
      <p:sp>
        <p:nvSpPr>
          <p:cNvPr id="28676" name="Text Box 4"/>
          <p:cNvSpPr txBox="1">
            <a:spLocks noChangeArrowheads="1"/>
          </p:cNvSpPr>
          <p:nvPr/>
        </p:nvSpPr>
        <p:spPr bwMode="auto">
          <a:xfrm>
            <a:off x="548640" y="1554480"/>
            <a:ext cx="3984171" cy="4047262"/>
          </a:xfrm>
          <a:prstGeom prst="rect">
            <a:avLst/>
          </a:prstGeom>
          <a:noFill/>
          <a:ln w="12700" cap="sq">
            <a:noFill/>
            <a:miter lim="800000"/>
            <a:headEnd type="none" w="sm" len="sm"/>
            <a:tailEnd type="none" w="sm" len="sm"/>
          </a:ln>
        </p:spPr>
        <p:txBody>
          <a:bodyPr wrap="square">
            <a:spAutoFit/>
          </a:bodyPr>
          <a:lstStyle/>
          <a:p>
            <a:pPr marL="342900" indent="-342900" eaLnBrk="1" hangingPunct="1">
              <a:spcBef>
                <a:spcPts val="0"/>
              </a:spcBef>
              <a:spcAft>
                <a:spcPts val="600"/>
              </a:spcAft>
              <a:buFont typeface="Arial" pitchFamily="34" charset="0"/>
              <a:buChar char="•"/>
            </a:pPr>
            <a:r>
              <a:rPr lang="en-US" dirty="0" smtClean="0">
                <a:solidFill>
                  <a:srgbClr val="000066"/>
                </a:solidFill>
                <a:latin typeface="Times New Roman" pitchFamily="18" charset="0"/>
                <a:cs typeface="Times New Roman" pitchFamily="18" charset="0"/>
              </a:rPr>
              <a:t>Summarizes the information submitted </a:t>
            </a:r>
            <a:r>
              <a:rPr lang="en-US" dirty="0">
                <a:solidFill>
                  <a:srgbClr val="000066"/>
                </a:solidFill>
                <a:latin typeface="Times New Roman" pitchFamily="18" charset="0"/>
                <a:cs typeface="Times New Roman" pitchFamily="18" charset="0"/>
              </a:rPr>
              <a:t>on your </a:t>
            </a:r>
            <a:r>
              <a:rPr lang="en-US" dirty="0" smtClean="0">
                <a:solidFill>
                  <a:srgbClr val="000066"/>
                </a:solidFill>
                <a:latin typeface="Times New Roman" pitchFamily="18" charset="0"/>
                <a:cs typeface="Times New Roman" pitchFamily="18" charset="0"/>
              </a:rPr>
              <a:t>2016- 2017 </a:t>
            </a:r>
            <a:r>
              <a:rPr lang="en-US" dirty="0">
                <a:solidFill>
                  <a:srgbClr val="000066"/>
                </a:solidFill>
                <a:latin typeface="Times New Roman" pitchFamily="18" charset="0"/>
                <a:cs typeface="Times New Roman" pitchFamily="18" charset="0"/>
              </a:rPr>
              <a:t>FAFSA </a:t>
            </a:r>
            <a:endParaRPr lang="en-US" sz="1600" dirty="0" smtClean="0">
              <a:solidFill>
                <a:srgbClr val="000066"/>
              </a:solidFill>
              <a:latin typeface="Times New Roman" pitchFamily="18" charset="0"/>
              <a:cs typeface="Times New Roman" pitchFamily="18" charset="0"/>
            </a:endParaRPr>
          </a:p>
          <a:p>
            <a:pPr marL="171450" indent="-171450" eaLnBrk="1" hangingPunct="1">
              <a:spcBef>
                <a:spcPts val="0"/>
              </a:spcBef>
              <a:buFont typeface="Arial" pitchFamily="34" charset="0"/>
              <a:buChar char="•"/>
            </a:pPr>
            <a:endParaRPr lang="en-US" sz="1000" dirty="0">
              <a:solidFill>
                <a:srgbClr val="000066"/>
              </a:solidFill>
              <a:latin typeface="Times New Roman" pitchFamily="18" charset="0"/>
              <a:cs typeface="Times New Roman" pitchFamily="18" charset="0"/>
            </a:endParaRPr>
          </a:p>
          <a:p>
            <a:pPr marL="342900" indent="-342900" eaLnBrk="1" hangingPunct="1">
              <a:spcBef>
                <a:spcPts val="0"/>
              </a:spcBef>
              <a:buFont typeface="Arial" pitchFamily="34" charset="0"/>
              <a:buChar char="•"/>
            </a:pPr>
            <a:r>
              <a:rPr lang="en-US" dirty="0" smtClean="0">
                <a:solidFill>
                  <a:srgbClr val="000066"/>
                </a:solidFill>
                <a:latin typeface="Times New Roman" pitchFamily="18" charset="0"/>
                <a:cs typeface="Times New Roman" pitchFamily="18" charset="0"/>
              </a:rPr>
              <a:t>List Expected Family Contribution (</a:t>
            </a:r>
            <a:r>
              <a:rPr lang="en-US" b="1" dirty="0" smtClean="0">
                <a:solidFill>
                  <a:srgbClr val="000066"/>
                </a:solidFill>
                <a:latin typeface="Times New Roman" pitchFamily="18" charset="0"/>
                <a:cs typeface="Times New Roman" pitchFamily="18" charset="0"/>
              </a:rPr>
              <a:t>EFC</a:t>
            </a:r>
            <a:r>
              <a:rPr lang="en-US" dirty="0" smtClean="0">
                <a:solidFill>
                  <a:srgbClr val="000066"/>
                </a:solidFill>
                <a:latin typeface="Times New Roman" pitchFamily="18" charset="0"/>
                <a:cs typeface="Times New Roman" pitchFamily="18" charset="0"/>
              </a:rPr>
              <a:t>)</a:t>
            </a:r>
          </a:p>
          <a:p>
            <a:pPr marL="285750" indent="-285750" eaLnBrk="1" hangingPunct="1">
              <a:spcBef>
                <a:spcPts val="0"/>
              </a:spcBef>
              <a:buFont typeface="Arial" pitchFamily="34" charset="0"/>
              <a:buChar char="•"/>
            </a:pPr>
            <a:endParaRPr lang="en-US" sz="1600" dirty="0" smtClean="0">
              <a:solidFill>
                <a:srgbClr val="000066"/>
              </a:solidFill>
              <a:latin typeface="Times New Roman" pitchFamily="18" charset="0"/>
              <a:cs typeface="Times New Roman" pitchFamily="18" charset="0"/>
            </a:endParaRPr>
          </a:p>
          <a:p>
            <a:pPr marL="285750" indent="-285750" eaLnBrk="1" hangingPunct="1">
              <a:spcBef>
                <a:spcPts val="0"/>
              </a:spcBef>
              <a:buFont typeface="Arial" pitchFamily="34" charset="0"/>
              <a:buChar char="•"/>
            </a:pPr>
            <a:r>
              <a:rPr lang="en-US" dirty="0" smtClean="0">
                <a:solidFill>
                  <a:srgbClr val="000066"/>
                </a:solidFill>
                <a:latin typeface="Times New Roman" pitchFamily="18" charset="0"/>
                <a:cs typeface="Times New Roman" pitchFamily="18" charset="0"/>
              </a:rPr>
              <a:t>List federal student aid eligibility</a:t>
            </a:r>
          </a:p>
          <a:p>
            <a:pPr marL="171450" indent="-171450" eaLnBrk="1" hangingPunct="1">
              <a:spcBef>
                <a:spcPts val="0"/>
              </a:spcBef>
              <a:buFont typeface="Arial" pitchFamily="34" charset="0"/>
              <a:buChar char="•"/>
            </a:pPr>
            <a:endParaRPr lang="en-US" sz="1000" dirty="0">
              <a:solidFill>
                <a:srgbClr val="000066"/>
              </a:solidFill>
              <a:latin typeface="Times New Roman" pitchFamily="18" charset="0"/>
              <a:cs typeface="Times New Roman" pitchFamily="18" charset="0"/>
            </a:endParaRPr>
          </a:p>
          <a:p>
            <a:pPr marL="342900" indent="-342900" eaLnBrk="1" hangingPunct="1">
              <a:spcBef>
                <a:spcPts val="0"/>
              </a:spcBef>
              <a:buFont typeface="Arial" pitchFamily="34" charset="0"/>
              <a:buChar char="•"/>
            </a:pPr>
            <a:r>
              <a:rPr lang="en-US" dirty="0" smtClean="0">
                <a:solidFill>
                  <a:srgbClr val="000066"/>
                </a:solidFill>
                <a:latin typeface="Times New Roman" pitchFamily="18" charset="0"/>
                <a:cs typeface="Times New Roman" pitchFamily="18" charset="0"/>
              </a:rPr>
              <a:t>Provides checklist of next steps</a:t>
            </a:r>
            <a:endParaRPr lang="en-US" sz="2000" dirty="0">
              <a:solidFill>
                <a:srgbClr val="00006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517759"/>
            <a:ext cx="3504910" cy="40839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073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chor="t"/>
          <a:lstStyle/>
          <a:p>
            <a:pPr algn="ctr"/>
            <a:r>
              <a:rPr lang="en-US" dirty="0" smtClean="0">
                <a:solidFill>
                  <a:srgbClr val="000066"/>
                </a:solidFill>
                <a:effectLst/>
                <a:latin typeface="Times New Roman" pitchFamily="18" charset="0"/>
                <a:cs typeface="Times New Roman" pitchFamily="18" charset="0"/>
              </a:rPr>
              <a:t>What is the EFC?</a:t>
            </a:r>
            <a:endParaRPr lang="en-US"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038600"/>
          </a:xfrm>
        </p:spPr>
        <p:txBody>
          <a:bodyPr>
            <a:noAutofit/>
          </a:bodyPr>
          <a:lstStyle/>
          <a:p>
            <a:pPr>
              <a:lnSpc>
                <a:spcPct val="150000"/>
              </a:lnSpc>
            </a:pPr>
            <a:r>
              <a:rPr lang="en-US" sz="2400" dirty="0" smtClean="0">
                <a:solidFill>
                  <a:srgbClr val="000066"/>
                </a:solidFill>
                <a:latin typeface="Times New Roman" pitchFamily="18" charset="0"/>
                <a:cs typeface="Times New Roman" pitchFamily="18" charset="0"/>
              </a:rPr>
              <a:t>Calculated by the Department of Education</a:t>
            </a:r>
          </a:p>
          <a:p>
            <a:pPr>
              <a:lnSpc>
                <a:spcPct val="150000"/>
              </a:lnSpc>
            </a:pPr>
            <a:r>
              <a:rPr lang="en-US" sz="2400" dirty="0" smtClean="0">
                <a:solidFill>
                  <a:srgbClr val="000066"/>
                </a:solidFill>
                <a:latin typeface="Times New Roman" pitchFamily="18" charset="0"/>
                <a:cs typeface="Times New Roman" pitchFamily="18" charset="0"/>
              </a:rPr>
              <a:t>Is an </a:t>
            </a:r>
            <a:r>
              <a:rPr lang="en-US" sz="2400" b="1" dirty="0">
                <a:solidFill>
                  <a:srgbClr val="000066"/>
                </a:solidFill>
                <a:latin typeface="Times New Roman" pitchFamily="18" charset="0"/>
                <a:cs typeface="Times New Roman" pitchFamily="18" charset="0"/>
              </a:rPr>
              <a:t>i</a:t>
            </a:r>
            <a:r>
              <a:rPr lang="en-US" sz="2400" b="1" dirty="0" smtClean="0">
                <a:solidFill>
                  <a:srgbClr val="000066"/>
                </a:solidFill>
                <a:latin typeface="Times New Roman" pitchFamily="18" charset="0"/>
                <a:cs typeface="Times New Roman" pitchFamily="18" charset="0"/>
              </a:rPr>
              <a:t>ndex</a:t>
            </a:r>
            <a:r>
              <a:rPr lang="en-US" sz="2400" dirty="0" smtClean="0">
                <a:solidFill>
                  <a:srgbClr val="000066"/>
                </a:solidFill>
                <a:latin typeface="Times New Roman" pitchFamily="18" charset="0"/>
                <a:cs typeface="Times New Roman" pitchFamily="18" charset="0"/>
              </a:rPr>
              <a:t> number and not a dollar amount</a:t>
            </a:r>
          </a:p>
          <a:p>
            <a:pPr>
              <a:lnSpc>
                <a:spcPct val="150000"/>
              </a:lnSpc>
            </a:pPr>
            <a:r>
              <a:rPr lang="en-US" sz="2400" dirty="0" smtClean="0">
                <a:solidFill>
                  <a:srgbClr val="000066"/>
                </a:solidFill>
                <a:latin typeface="Times New Roman" pitchFamily="18" charset="0"/>
                <a:cs typeface="Times New Roman" pitchFamily="18" charset="0"/>
              </a:rPr>
              <a:t>Stays the same regardless of school</a:t>
            </a:r>
          </a:p>
          <a:p>
            <a:r>
              <a:rPr lang="en-US" sz="2400" dirty="0" smtClean="0">
                <a:solidFill>
                  <a:srgbClr val="000066"/>
                </a:solidFill>
                <a:latin typeface="Times New Roman" pitchFamily="18" charset="0"/>
                <a:cs typeface="Times New Roman" pitchFamily="18" charset="0"/>
              </a:rPr>
              <a:t>Determines if a student is eligible for federal or state grants</a:t>
            </a:r>
          </a:p>
          <a:p>
            <a:pPr lvl="1">
              <a:spcBef>
                <a:spcPts val="0"/>
              </a:spcBef>
              <a:spcAft>
                <a:spcPts val="1200"/>
              </a:spcAft>
            </a:pPr>
            <a:r>
              <a:rPr lang="en-US" sz="2000" dirty="0" smtClean="0">
                <a:solidFill>
                  <a:srgbClr val="000066"/>
                </a:solidFill>
                <a:latin typeface="Times New Roman" pitchFamily="18" charset="0"/>
                <a:cs typeface="Times New Roman" pitchFamily="18" charset="0"/>
              </a:rPr>
              <a:t>State grant amounts may differ based on type of university</a:t>
            </a:r>
            <a:br>
              <a:rPr lang="en-US" sz="2000" dirty="0" smtClean="0">
                <a:solidFill>
                  <a:srgbClr val="000066"/>
                </a:solidFill>
                <a:latin typeface="Times New Roman" pitchFamily="18" charset="0"/>
                <a:cs typeface="Times New Roman" pitchFamily="18" charset="0"/>
              </a:rPr>
            </a:br>
            <a:r>
              <a:rPr lang="en-US" sz="2000" dirty="0" smtClean="0">
                <a:solidFill>
                  <a:srgbClr val="000066"/>
                </a:solidFill>
                <a:latin typeface="Times New Roman" pitchFamily="18" charset="0"/>
                <a:cs typeface="Times New Roman" pitchFamily="18" charset="0"/>
              </a:rPr>
              <a:t>(</a:t>
            </a:r>
            <a:r>
              <a:rPr lang="en-US" sz="2000" i="1" dirty="0" smtClean="0">
                <a:solidFill>
                  <a:srgbClr val="000066"/>
                </a:solidFill>
                <a:latin typeface="Times New Roman" pitchFamily="18" charset="0"/>
                <a:cs typeface="Times New Roman" pitchFamily="18" charset="0"/>
              </a:rPr>
              <a:t>public vs. private</a:t>
            </a:r>
            <a:r>
              <a:rPr lang="en-US" sz="2000" dirty="0" smtClean="0">
                <a:solidFill>
                  <a:srgbClr val="000066"/>
                </a:solidFill>
                <a:latin typeface="Times New Roman" pitchFamily="18" charset="0"/>
                <a:cs typeface="Times New Roman" pitchFamily="18" charset="0"/>
              </a:rPr>
              <a:t>)</a:t>
            </a:r>
          </a:p>
          <a:p>
            <a:pPr>
              <a:spcBef>
                <a:spcPts val="0"/>
              </a:spcBef>
              <a:spcAft>
                <a:spcPts val="1200"/>
              </a:spcAft>
            </a:pPr>
            <a:r>
              <a:rPr lang="en-US" sz="2400" dirty="0" smtClean="0">
                <a:solidFill>
                  <a:srgbClr val="000066"/>
                </a:solidFill>
                <a:latin typeface="Times New Roman" pitchFamily="18" charset="0"/>
                <a:cs typeface="Times New Roman" pitchFamily="18" charset="0"/>
              </a:rPr>
              <a:t>Does not affect ability to receive federal student loan eligibility</a:t>
            </a:r>
          </a:p>
          <a:p>
            <a:pPr>
              <a:spcBef>
                <a:spcPts val="0"/>
              </a:spcBef>
            </a:pPr>
            <a:r>
              <a:rPr lang="en-US" sz="2400" dirty="0" smtClean="0">
                <a:solidFill>
                  <a:srgbClr val="000066"/>
                </a:solidFill>
                <a:latin typeface="Times New Roman" pitchFamily="18" charset="0"/>
                <a:cs typeface="Times New Roman" pitchFamily="18" charset="0"/>
              </a:rPr>
              <a:t>Helps determine a students financial need</a:t>
            </a:r>
          </a:p>
          <a:p>
            <a:pPr marL="0" indent="0">
              <a:spcBef>
                <a:spcPts val="0"/>
              </a:spcBef>
              <a:buNone/>
            </a:pPr>
            <a:endParaRPr lang="en-US" sz="2400"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3210232618"/>
      </p:ext>
    </p:extLst>
  </p:cSld>
  <p:clrMapOvr>
    <a:masterClrMapping/>
  </p:clrMapOvr>
  <p:transition spd="med">
    <p:spli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342900" y="1676400"/>
            <a:ext cx="8229600" cy="4267200"/>
          </a:xfrm>
        </p:spPr>
        <p:txBody>
          <a:bodyPr>
            <a:normAutofit/>
          </a:bodyPr>
          <a:lstStyle/>
          <a:p>
            <a:pPr eaLnBrk="1" hangingPunct="1">
              <a:spcBef>
                <a:spcPts val="0"/>
              </a:spcBef>
              <a:spcAft>
                <a:spcPts val="600"/>
              </a:spcAft>
            </a:pPr>
            <a:r>
              <a:rPr lang="en-US" sz="3600" dirty="0" smtClean="0">
                <a:solidFill>
                  <a:srgbClr val="000066"/>
                </a:solidFill>
                <a:latin typeface="Times New Roman" panose="02020603050405020304" pitchFamily="18" charset="0"/>
                <a:cs typeface="Times New Roman" panose="02020603050405020304" pitchFamily="18" charset="0"/>
              </a:rPr>
              <a:t>Direct costs</a:t>
            </a:r>
          </a:p>
          <a:p>
            <a:pPr lvl="1">
              <a:spcBef>
                <a:spcPts val="0"/>
              </a:spcBef>
              <a:spcAft>
                <a:spcPts val="1800"/>
              </a:spcAft>
            </a:pPr>
            <a:r>
              <a:rPr lang="en-US" sz="2800" dirty="0" smtClean="0">
                <a:solidFill>
                  <a:srgbClr val="000066"/>
                </a:solidFill>
                <a:latin typeface="Times New Roman" panose="02020603050405020304" pitchFamily="18" charset="0"/>
                <a:cs typeface="Times New Roman" panose="02020603050405020304" pitchFamily="18" charset="0"/>
              </a:rPr>
              <a:t>Tuition, </a:t>
            </a:r>
            <a:r>
              <a:rPr lang="en-US" sz="2800" dirty="0">
                <a:solidFill>
                  <a:srgbClr val="000066"/>
                </a:solidFill>
                <a:latin typeface="Times New Roman" panose="02020603050405020304" pitchFamily="18" charset="0"/>
                <a:cs typeface="Times New Roman" panose="02020603050405020304" pitchFamily="18" charset="0"/>
              </a:rPr>
              <a:t>r</a:t>
            </a:r>
            <a:r>
              <a:rPr lang="en-US" sz="2800" dirty="0" smtClean="0">
                <a:solidFill>
                  <a:srgbClr val="000066"/>
                </a:solidFill>
                <a:latin typeface="Times New Roman" panose="02020603050405020304" pitchFamily="18" charset="0"/>
                <a:cs typeface="Times New Roman" panose="02020603050405020304" pitchFamily="18" charset="0"/>
              </a:rPr>
              <a:t>oom and board</a:t>
            </a:r>
          </a:p>
          <a:p>
            <a:pPr eaLnBrk="1" hangingPunct="1">
              <a:spcBef>
                <a:spcPts val="0"/>
              </a:spcBef>
              <a:spcAft>
                <a:spcPts val="600"/>
              </a:spcAft>
            </a:pPr>
            <a:r>
              <a:rPr lang="en-US" sz="3600" dirty="0" smtClean="0">
                <a:solidFill>
                  <a:srgbClr val="000066"/>
                </a:solidFill>
                <a:latin typeface="Times New Roman" panose="02020603050405020304" pitchFamily="18" charset="0"/>
                <a:cs typeface="Times New Roman" panose="02020603050405020304" pitchFamily="18" charset="0"/>
              </a:rPr>
              <a:t>Indirect costs</a:t>
            </a:r>
          </a:p>
          <a:p>
            <a:pPr lvl="1">
              <a:spcBef>
                <a:spcPts val="0"/>
              </a:spcBef>
              <a:spcAft>
                <a:spcPts val="1800"/>
              </a:spcAft>
            </a:pPr>
            <a:r>
              <a:rPr lang="en-US" sz="2800" dirty="0" smtClean="0">
                <a:solidFill>
                  <a:srgbClr val="000066"/>
                </a:solidFill>
                <a:latin typeface="Times New Roman" panose="02020603050405020304" pitchFamily="18" charset="0"/>
                <a:cs typeface="Times New Roman" panose="02020603050405020304" pitchFamily="18" charset="0"/>
              </a:rPr>
              <a:t>Books, transportation and miscellaneous</a:t>
            </a:r>
          </a:p>
          <a:p>
            <a:pPr eaLnBrk="1" hangingPunct="1">
              <a:spcBef>
                <a:spcPts val="0"/>
              </a:spcBef>
              <a:spcAft>
                <a:spcPts val="600"/>
              </a:spcAft>
            </a:pPr>
            <a:r>
              <a:rPr lang="en-US" sz="3600" dirty="0" smtClean="0">
                <a:solidFill>
                  <a:srgbClr val="000066"/>
                </a:solidFill>
                <a:latin typeface="Times New Roman" panose="02020603050405020304" pitchFamily="18" charset="0"/>
                <a:cs typeface="Times New Roman" panose="02020603050405020304" pitchFamily="18" charset="0"/>
              </a:rPr>
              <a:t>Varies widely from college to college</a:t>
            </a:r>
          </a:p>
        </p:txBody>
      </p:sp>
      <p:sp>
        <p:nvSpPr>
          <p:cNvPr id="4" name="Title 1"/>
          <p:cNvSpPr txBox="1">
            <a:spLocks/>
          </p:cNvSpPr>
          <p:nvPr/>
        </p:nvSpPr>
        <p:spPr>
          <a:xfrm>
            <a:off x="571500" y="609600"/>
            <a:ext cx="8001000" cy="685800"/>
          </a:xfrm>
          <a:prstGeom prst="rect">
            <a:avLst/>
          </a:prstGeom>
        </p:spPr>
        <p:txBody>
          <a:bodyPr vert="horz" anchor="t">
            <a:no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pPr>
            <a:r>
              <a:rPr lang="en-US" sz="4000" dirty="0" smtClean="0">
                <a:solidFill>
                  <a:srgbClr val="000066"/>
                </a:solidFill>
                <a:effectLst/>
                <a:latin typeface="Times New Roman" pitchFamily="18" charset="0"/>
                <a:cs typeface="Times New Roman" pitchFamily="18" charset="0"/>
              </a:rPr>
              <a:t>Cost of Attendance (Budget)</a:t>
            </a:r>
            <a:endParaRPr lang="en-US" sz="4000" dirty="0">
              <a:solidFill>
                <a:srgbClr val="000066"/>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206240803"/>
      </p:ext>
    </p:extLst>
  </p:cSld>
  <p:clrMapOvr>
    <a:masterClrMapping/>
  </p:clrMapOvr>
  <p:transition spd="med">
    <p:spli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001000" cy="685800"/>
          </a:xfrm>
        </p:spPr>
        <p:txBody>
          <a:bodyPr>
            <a:normAutofit/>
          </a:bodyPr>
          <a:lstStyle/>
          <a:p>
            <a:pPr algn="ctr"/>
            <a:r>
              <a:rPr lang="en-US" sz="3200" dirty="0" smtClean="0">
                <a:solidFill>
                  <a:srgbClr val="000066"/>
                </a:solidFill>
                <a:effectLst/>
                <a:latin typeface="Times New Roman" pitchFamily="18" charset="0"/>
                <a:cs typeface="Times New Roman" pitchFamily="18" charset="0"/>
              </a:rPr>
              <a:t>Cost of Attendance (Budget)</a:t>
            </a:r>
            <a:endParaRPr lang="en-US" sz="3200" dirty="0">
              <a:solidFill>
                <a:srgbClr val="000066"/>
              </a:solidFill>
              <a:effectLst/>
              <a:latin typeface="Times New Roman" pitchFamily="18" charset="0"/>
              <a:cs typeface="Times New Roman" pitchFamily="18" charset="0"/>
            </a:endParaRPr>
          </a:p>
        </p:txBody>
      </p:sp>
      <p:graphicFrame>
        <p:nvGraphicFramePr>
          <p:cNvPr id="4" name="Group 78"/>
          <p:cNvGraphicFramePr>
            <a:graphicFrameLocks noGrp="1"/>
          </p:cNvGraphicFramePr>
          <p:nvPr>
            <p:extLst>
              <p:ext uri="{D42A27DB-BD31-4B8C-83A1-F6EECF244321}">
                <p14:modId xmlns:p14="http://schemas.microsoft.com/office/powerpoint/2010/main" val="3010358262"/>
              </p:ext>
            </p:extLst>
          </p:nvPr>
        </p:nvGraphicFramePr>
        <p:xfrm>
          <a:off x="1179893" y="1219200"/>
          <a:ext cx="6784214" cy="4542565"/>
        </p:xfrm>
        <a:graphic>
          <a:graphicData uri="http://schemas.openxmlformats.org/drawingml/2006/table">
            <a:tbl>
              <a:tblPr/>
              <a:tblGrid>
                <a:gridCol w="1953901"/>
                <a:gridCol w="1235558"/>
                <a:gridCol w="1227084"/>
                <a:gridCol w="1133552"/>
                <a:gridCol w="1234119"/>
              </a:tblGrid>
              <a:tr h="10315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Four Year Public</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Commuter</a:t>
                      </a:r>
                      <a:endParaRPr kumimoji="0" lang="en-US" sz="105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4 Year Public</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Out of State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Public</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Regional Campus</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0103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Tuition</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10,012</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10,012</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18,212</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5,664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0103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Room and Board</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10,334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3,360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10,334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3,360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0103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Books</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1,290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1,290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1,290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1,290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0103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Transportation</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1,752</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2,850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1,752</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2,468</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1892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Miscellaneous &amp; Personal</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2,144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2,144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2,144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1,750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5367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Loan fees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118</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118</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118</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118</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0103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Total</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$25,650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$19,774</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$33,850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rPr>
                        <a:t>$14,650</a:t>
                      </a:r>
                      <a:endParaRPr kumimoji="0" lang="en-US" sz="2800" b="0" i="0" u="none" strike="noStrike" cap="none" normalizeH="0" baseline="0" dirty="0" smtClean="0">
                        <a:ln>
                          <a:noFill/>
                        </a:ln>
                        <a:solidFill>
                          <a:srgbClr val="000066"/>
                        </a:solidFill>
                        <a:effectLst/>
                        <a:latin typeface="Times New Roman" panose="02020603050405020304" pitchFamily="18" charset="0"/>
                        <a:ea typeface="ＭＳ Ｐゴシック" pitchFamily="1" charset="-128"/>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223652053"/>
      </p:ext>
    </p:extLst>
  </p:cSld>
  <p:clrMapOvr>
    <a:masterClrMapping/>
  </p:clrMapOvr>
  <p:transition spd="med">
    <p:spli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457200" y="12192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4000" b="1" dirty="0" smtClean="0">
                <a:solidFill>
                  <a:srgbClr val="000066"/>
                </a:solidFill>
                <a:effectLst/>
                <a:latin typeface="Times New Roman" panose="02020603050405020304" pitchFamily="18" charset="0"/>
                <a:cs typeface="Times New Roman" panose="02020603050405020304" pitchFamily="18" charset="0"/>
              </a:rPr>
              <a:t>Determination of Financial Need</a:t>
            </a:r>
            <a:endParaRPr lang="en-US" sz="1800" b="1" dirty="0" smtClean="0">
              <a:solidFill>
                <a:srgbClr val="000066"/>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133600"/>
            <a:ext cx="8229600" cy="4389120"/>
          </a:xfrm>
        </p:spPr>
        <p:txBody>
          <a:bodyPr>
            <a:normAutofit/>
          </a:bodyPr>
          <a:lstStyle/>
          <a:p>
            <a:pPr marL="0" indent="0" algn="ctr">
              <a:spcBef>
                <a:spcPct val="50000"/>
              </a:spcBef>
              <a:buNone/>
            </a:pPr>
            <a:r>
              <a:rPr lang="en-US" sz="4000" dirty="0" smtClean="0">
                <a:solidFill>
                  <a:srgbClr val="000066"/>
                </a:solidFill>
                <a:latin typeface="Times New Roman" panose="02020603050405020304" pitchFamily="18" charset="0"/>
                <a:cs typeface="Times New Roman" panose="02020603050405020304" pitchFamily="18" charset="0"/>
              </a:rPr>
              <a:t> </a:t>
            </a:r>
            <a:r>
              <a:rPr lang="en-US" sz="4000" dirty="0">
                <a:solidFill>
                  <a:srgbClr val="000066"/>
                </a:solidFill>
                <a:latin typeface="Times New Roman" panose="02020603050405020304" pitchFamily="18" charset="0"/>
                <a:cs typeface="Times New Roman" panose="02020603050405020304" pitchFamily="18" charset="0"/>
              </a:rPr>
              <a:t>Cost of Attendance  (COA)</a:t>
            </a:r>
          </a:p>
          <a:p>
            <a:pPr algn="ctr">
              <a:spcBef>
                <a:spcPct val="50000"/>
              </a:spcBef>
              <a:buFontTx/>
              <a:buChar char="-"/>
            </a:pPr>
            <a:r>
              <a:rPr lang="en-US" sz="4000" u="sng" dirty="0">
                <a:solidFill>
                  <a:srgbClr val="000066"/>
                </a:solidFill>
                <a:latin typeface="Times New Roman" panose="02020603050405020304" pitchFamily="18" charset="0"/>
                <a:cs typeface="Times New Roman" panose="02020603050405020304" pitchFamily="18" charset="0"/>
              </a:rPr>
              <a:t>  Expected Family Contribution  (EFC)</a:t>
            </a:r>
          </a:p>
          <a:p>
            <a:pPr marL="0" indent="0" algn="ctr">
              <a:spcBef>
                <a:spcPct val="50000"/>
              </a:spcBef>
              <a:buNone/>
            </a:pPr>
            <a:r>
              <a:rPr lang="en-US" sz="4000" dirty="0">
                <a:solidFill>
                  <a:schemeClr val="accent1"/>
                </a:solidFill>
                <a:latin typeface="Times New Roman" panose="02020603050405020304" pitchFamily="18" charset="0"/>
                <a:cs typeface="Times New Roman" panose="02020603050405020304" pitchFamily="18" charset="0"/>
              </a:rPr>
              <a:t>=</a:t>
            </a:r>
            <a:r>
              <a:rPr lang="en-US" sz="4000" dirty="0">
                <a:solidFill>
                  <a:srgbClr val="000066"/>
                </a:solidFill>
                <a:latin typeface="Times New Roman" panose="02020603050405020304" pitchFamily="18" charset="0"/>
                <a:cs typeface="Times New Roman" panose="02020603050405020304" pitchFamily="18" charset="0"/>
              </a:rPr>
              <a:t>  Financial Need</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3538410"/>
      </p:ext>
    </p:extLst>
  </p:cSld>
  <p:clrMapOvr>
    <a:masterClrMapping/>
  </p:clrMapOvr>
  <p:transition spd="med">
    <p:spli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8"/>
          <p:cNvSpPr txBox="1">
            <a:spLocks noChangeArrowheads="1"/>
          </p:cNvSpPr>
          <p:nvPr/>
        </p:nvSpPr>
        <p:spPr bwMode="auto">
          <a:xfrm>
            <a:off x="6629400" y="3352800"/>
            <a:ext cx="3048000" cy="396875"/>
          </a:xfrm>
          <a:prstGeom prst="rect">
            <a:avLst/>
          </a:prstGeom>
          <a:noFill/>
          <a:ln w="12700" cap="sq">
            <a:noFill/>
            <a:miter lim="800000"/>
            <a:headEnd type="none" w="sm" len="sm"/>
            <a:tailEnd type="none" w="sm" len="sm"/>
          </a:ln>
        </p:spPr>
        <p:txBody>
          <a:bodyPr>
            <a:spAutoFit/>
          </a:bodyPr>
          <a:lstStyle/>
          <a:p>
            <a:pPr eaLnBrk="1" hangingPunct="1">
              <a:spcBef>
                <a:spcPct val="50000"/>
              </a:spcBef>
            </a:pPr>
            <a:endParaRPr lang="en-US" sz="2000" b="1" dirty="0">
              <a:latin typeface="Times New Roman" pitchFamily="18" charset="0"/>
            </a:endParaRPr>
          </a:p>
        </p:txBody>
      </p:sp>
      <p:sp>
        <p:nvSpPr>
          <p:cNvPr id="27655" name="Text Box 10"/>
          <p:cNvSpPr txBox="1">
            <a:spLocks noChangeArrowheads="1"/>
          </p:cNvSpPr>
          <p:nvPr/>
        </p:nvSpPr>
        <p:spPr bwMode="auto">
          <a:xfrm>
            <a:off x="6400800" y="4495800"/>
            <a:ext cx="2743200" cy="396875"/>
          </a:xfrm>
          <a:prstGeom prst="rect">
            <a:avLst/>
          </a:prstGeom>
          <a:noFill/>
          <a:ln w="12700" cap="sq">
            <a:noFill/>
            <a:miter lim="800000"/>
            <a:headEnd type="none" w="sm" len="sm"/>
            <a:tailEnd type="none" w="sm" len="sm"/>
          </a:ln>
        </p:spPr>
        <p:txBody>
          <a:bodyPr>
            <a:spAutoFit/>
          </a:bodyPr>
          <a:lstStyle/>
          <a:p>
            <a:pPr eaLnBrk="1" hangingPunct="1">
              <a:spcBef>
                <a:spcPct val="50000"/>
              </a:spcBef>
            </a:pPr>
            <a:endParaRPr lang="en-US" sz="2000" b="1" dirty="0">
              <a:latin typeface="Times New Roman" pitchFamily="18" charset="0"/>
            </a:endParaRPr>
          </a:p>
        </p:txBody>
      </p:sp>
      <p:sp>
        <p:nvSpPr>
          <p:cNvPr id="27658" name="Rectangle 13"/>
          <p:cNvSpPr>
            <a:spLocks noChangeArrowheads="1"/>
          </p:cNvSpPr>
          <p:nvPr/>
        </p:nvSpPr>
        <p:spPr bwMode="auto">
          <a:xfrm>
            <a:off x="4038600" y="3459163"/>
            <a:ext cx="9144000" cy="457200"/>
          </a:xfrm>
          <a:prstGeom prst="rect">
            <a:avLst/>
          </a:prstGeom>
          <a:noFill/>
          <a:ln w="12700" cap="sq">
            <a:noFill/>
            <a:miter lim="800000"/>
            <a:headEnd type="none" w="sm" len="sm"/>
            <a:tailEnd type="none" w="sm" len="sm"/>
          </a:ln>
        </p:spPr>
        <p:txBody>
          <a:bodyPr>
            <a:spAutoFit/>
          </a:bodyPr>
          <a:lstStyle/>
          <a:p>
            <a:endParaRPr lang="en-US" dirty="0"/>
          </a:p>
        </p:txBody>
      </p:sp>
      <p:graphicFrame>
        <p:nvGraphicFramePr>
          <p:cNvPr id="7" name="Diagram 6"/>
          <p:cNvGraphicFramePr/>
          <p:nvPr>
            <p:extLst>
              <p:ext uri="{D42A27DB-BD31-4B8C-83A1-F6EECF244321}">
                <p14:modId xmlns:p14="http://schemas.microsoft.com/office/powerpoint/2010/main" val="3805009113"/>
              </p:ext>
            </p:extLst>
          </p:nvPr>
        </p:nvGraphicFramePr>
        <p:xfrm>
          <a:off x="571500" y="685800"/>
          <a:ext cx="8001000" cy="5214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955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0" y="3105835"/>
            <a:ext cx="6667500" cy="646331"/>
          </a:xfrm>
          <a:prstGeom prst="rect">
            <a:avLst/>
          </a:prstGeom>
          <a:noFill/>
        </p:spPr>
        <p:txBody>
          <a:bodyPr wrap="square" rtlCol="0">
            <a:spAutoFit/>
          </a:bodyPr>
          <a:lstStyle/>
          <a:p>
            <a:pPr algn="ctr"/>
            <a:r>
              <a:rPr lang="en-US" sz="3600" b="1" dirty="0" smtClean="0">
                <a:solidFill>
                  <a:srgbClr val="000078"/>
                </a:solidFill>
                <a:latin typeface="Times New Roman" pitchFamily="18" charset="0"/>
                <a:cs typeface="Times New Roman" pitchFamily="18" charset="0"/>
              </a:rPr>
              <a:t>TYPES OF FINANCIAL AID</a:t>
            </a:r>
            <a:endParaRPr lang="en-US" sz="3600" b="1" dirty="0">
              <a:solidFill>
                <a:srgbClr val="000078"/>
              </a:solidFill>
              <a:latin typeface="Times New Roman" pitchFamily="18" charset="0"/>
              <a:cs typeface="Times New Roman" pitchFamily="18" charset="0"/>
            </a:endParaRPr>
          </a:p>
        </p:txBody>
      </p:sp>
    </p:spTree>
  </p:cSld>
  <p:clrMapOvr>
    <a:masterClrMapping/>
  </p:clrMapOvr>
  <p:transition spd="med">
    <p:spli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028700" y="762000"/>
            <a:ext cx="7086600" cy="9144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800" dirty="0" smtClean="0">
                <a:solidFill>
                  <a:srgbClr val="000066"/>
                </a:solidFill>
                <a:effectLst/>
                <a:latin typeface="Times New Roman" pitchFamily="18" charset="0"/>
                <a:cs typeface="Times New Roman" pitchFamily="18" charset="0"/>
              </a:rPr>
              <a:t>Two Types of  Aid</a:t>
            </a:r>
          </a:p>
        </p:txBody>
      </p:sp>
      <p:sp>
        <p:nvSpPr>
          <p:cNvPr id="31747" name="Rectangle 3"/>
          <p:cNvSpPr>
            <a:spLocks noGrp="1" noChangeArrowheads="1"/>
          </p:cNvSpPr>
          <p:nvPr>
            <p:ph idx="1"/>
          </p:nvPr>
        </p:nvSpPr>
        <p:spPr bwMode="auto">
          <a:xfrm>
            <a:off x="685800" y="2042160"/>
            <a:ext cx="3429000" cy="3970819"/>
          </a:xfrm>
          <a:noFill/>
          <a:ln>
            <a:miter lim="800000"/>
            <a:headEnd/>
            <a:tailEnd/>
          </a:ln>
        </p:spPr>
        <p:txBody>
          <a:bodyPr vert="horz" wrap="square" lIns="91440" tIns="45720" rIns="91440" bIns="45720" numCol="1" anchor="t" anchorCtr="0" compatLnSpc="1">
            <a:prstTxWarp prst="textNoShape">
              <a:avLst/>
            </a:prstTxWarp>
            <a:normAutofit fontScale="92500"/>
          </a:bodyPr>
          <a:lstStyle/>
          <a:p>
            <a:pPr eaLnBrk="1" hangingPunct="1">
              <a:lnSpc>
                <a:spcPct val="90000"/>
              </a:lnSpc>
            </a:pPr>
            <a:r>
              <a:rPr lang="en-US" sz="4000" dirty="0" smtClean="0">
                <a:solidFill>
                  <a:srgbClr val="000066"/>
                </a:solidFill>
                <a:latin typeface="Times New Roman" pitchFamily="18" charset="0"/>
                <a:cs typeface="Times New Roman" pitchFamily="18" charset="0"/>
              </a:rPr>
              <a:t>Gift Aid </a:t>
            </a:r>
          </a:p>
          <a:p>
            <a:pPr lvl="1" eaLnBrk="1" hangingPunct="1">
              <a:lnSpc>
                <a:spcPct val="90000"/>
              </a:lnSpc>
            </a:pPr>
            <a:r>
              <a:rPr lang="en-US" sz="3600" dirty="0" smtClean="0">
                <a:solidFill>
                  <a:srgbClr val="000066"/>
                </a:solidFill>
                <a:latin typeface="Times New Roman" pitchFamily="18" charset="0"/>
                <a:cs typeface="Times New Roman" pitchFamily="18" charset="0"/>
              </a:rPr>
              <a:t>Scholarships</a:t>
            </a:r>
          </a:p>
          <a:p>
            <a:pPr lvl="1" eaLnBrk="1" hangingPunct="1">
              <a:lnSpc>
                <a:spcPct val="90000"/>
              </a:lnSpc>
            </a:pPr>
            <a:r>
              <a:rPr lang="en-US" sz="3600" dirty="0" smtClean="0">
                <a:solidFill>
                  <a:srgbClr val="000066"/>
                </a:solidFill>
                <a:latin typeface="Times New Roman" pitchFamily="18" charset="0"/>
                <a:cs typeface="Times New Roman" pitchFamily="18" charset="0"/>
              </a:rPr>
              <a:t>Grants</a:t>
            </a:r>
          </a:p>
          <a:p>
            <a:pPr eaLnBrk="1" hangingPunct="1">
              <a:lnSpc>
                <a:spcPct val="90000"/>
              </a:lnSpc>
            </a:pPr>
            <a:endParaRPr lang="en-US" sz="4000" dirty="0" smtClean="0">
              <a:solidFill>
                <a:srgbClr val="000066"/>
              </a:solidFill>
              <a:latin typeface="Times New Roman" pitchFamily="18" charset="0"/>
              <a:cs typeface="Times New Roman" pitchFamily="18" charset="0"/>
            </a:endParaRPr>
          </a:p>
          <a:p>
            <a:pPr eaLnBrk="1" hangingPunct="1">
              <a:lnSpc>
                <a:spcPct val="90000"/>
              </a:lnSpc>
            </a:pPr>
            <a:r>
              <a:rPr lang="en-US" sz="4000" dirty="0" smtClean="0">
                <a:solidFill>
                  <a:srgbClr val="000066"/>
                </a:solidFill>
                <a:latin typeface="Times New Roman" pitchFamily="18" charset="0"/>
                <a:cs typeface="Times New Roman" pitchFamily="18" charset="0"/>
              </a:rPr>
              <a:t>Self Help Aid</a:t>
            </a:r>
          </a:p>
          <a:p>
            <a:pPr lvl="1" eaLnBrk="1" hangingPunct="1">
              <a:lnSpc>
                <a:spcPct val="90000"/>
              </a:lnSpc>
            </a:pPr>
            <a:r>
              <a:rPr lang="en-US" sz="3600" dirty="0" smtClean="0">
                <a:solidFill>
                  <a:srgbClr val="000066"/>
                </a:solidFill>
                <a:latin typeface="Times New Roman" pitchFamily="18" charset="0"/>
                <a:cs typeface="Times New Roman" pitchFamily="18" charset="0"/>
              </a:rPr>
              <a:t>Work Programs</a:t>
            </a:r>
          </a:p>
          <a:p>
            <a:pPr lvl="1" eaLnBrk="1" hangingPunct="1">
              <a:lnSpc>
                <a:spcPct val="90000"/>
              </a:lnSpc>
            </a:pPr>
            <a:r>
              <a:rPr lang="en-US" sz="3600" dirty="0" smtClean="0">
                <a:solidFill>
                  <a:srgbClr val="000066"/>
                </a:solidFill>
                <a:latin typeface="Times New Roman" pitchFamily="18" charset="0"/>
                <a:cs typeface="Times New Roman" pitchFamily="18" charset="0"/>
              </a:rPr>
              <a:t>Loans</a:t>
            </a:r>
          </a:p>
          <a:p>
            <a:pPr eaLnBrk="1" hangingPunct="1">
              <a:lnSpc>
                <a:spcPct val="90000"/>
              </a:lnSpc>
              <a:buFontTx/>
              <a:buNone/>
            </a:pPr>
            <a:endParaRPr lang="en-US" dirty="0" smtClean="0">
              <a:solidFill>
                <a:srgbClr val="000066"/>
              </a:solidFill>
            </a:endParaRPr>
          </a:p>
          <a:p>
            <a:pPr eaLnBrk="1" hangingPunct="1">
              <a:lnSpc>
                <a:spcPct val="90000"/>
              </a:lnSpc>
            </a:pPr>
            <a:endParaRPr lang="en-US" dirty="0" smtClean="0">
              <a:solidFill>
                <a:srgbClr val="000066"/>
              </a:solidFill>
            </a:endParaRPr>
          </a:p>
        </p:txBody>
      </p:sp>
      <p:sp>
        <p:nvSpPr>
          <p:cNvPr id="31748" name="Rectangle 6"/>
          <p:cNvSpPr>
            <a:spLocks noChangeArrowheads="1"/>
          </p:cNvSpPr>
          <p:nvPr/>
        </p:nvSpPr>
        <p:spPr bwMode="auto">
          <a:xfrm>
            <a:off x="2895600" y="2362200"/>
            <a:ext cx="9144000" cy="0"/>
          </a:xfrm>
          <a:prstGeom prst="rect">
            <a:avLst/>
          </a:prstGeom>
          <a:noFill/>
          <a:ln w="12700" cap="sq">
            <a:noFill/>
            <a:miter lim="800000"/>
            <a:headEnd type="none" w="sm" len="sm"/>
            <a:tailEnd type="none" w="sm" len="sm"/>
          </a:ln>
        </p:spPr>
        <p:txBody>
          <a:bodyPr>
            <a:spAutoFit/>
          </a:bodyPr>
          <a:lstStyle/>
          <a:p>
            <a:endParaRPr lang="en-US" dirty="0"/>
          </a:p>
        </p:txBody>
      </p:sp>
      <p:pic>
        <p:nvPicPr>
          <p:cNvPr id="31749" name="Picture 7" descr="j0400897"/>
          <p:cNvPicPr>
            <a:picLocks noChangeAspect="1" noChangeArrowheads="1"/>
          </p:cNvPicPr>
          <p:nvPr/>
        </p:nvPicPr>
        <p:blipFill>
          <a:blip r:embed="rId3" cstate="print"/>
          <a:srcRect/>
          <a:stretch>
            <a:fillRect/>
          </a:stretch>
        </p:blipFill>
        <p:spPr bwMode="auto">
          <a:xfrm>
            <a:off x="5067300" y="1905000"/>
            <a:ext cx="2942188" cy="365173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pli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chor="t">
            <a:normAutofit/>
          </a:bodyPr>
          <a:lstStyle/>
          <a:p>
            <a:pPr algn="ctr"/>
            <a:r>
              <a:rPr lang="en-US" sz="4400" dirty="0" smtClean="0">
                <a:solidFill>
                  <a:srgbClr val="000066"/>
                </a:solidFill>
                <a:effectLst/>
                <a:latin typeface="Times New Roman" pitchFamily="18" charset="0"/>
                <a:cs typeface="Times New Roman" pitchFamily="18" charset="0"/>
              </a:rPr>
              <a:t>Scholarships</a:t>
            </a:r>
            <a:endParaRPr lang="en-US" sz="4400"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2133600"/>
            <a:ext cx="8229600" cy="3429001"/>
          </a:xfrm>
        </p:spPr>
        <p:txBody>
          <a:bodyPr>
            <a:normAutofit fontScale="92500" lnSpcReduction="10000"/>
          </a:bodyPr>
          <a:lstStyle/>
          <a:p>
            <a:pPr>
              <a:spcAft>
                <a:spcPts val="600"/>
              </a:spcAft>
            </a:pPr>
            <a:r>
              <a:rPr lang="en-US" dirty="0" smtClean="0">
                <a:solidFill>
                  <a:srgbClr val="000066"/>
                </a:solidFill>
                <a:latin typeface="Times New Roman" pitchFamily="18" charset="0"/>
                <a:cs typeface="Times New Roman" pitchFamily="18" charset="0"/>
              </a:rPr>
              <a:t>Start Early</a:t>
            </a:r>
          </a:p>
          <a:p>
            <a:pPr>
              <a:spcAft>
                <a:spcPts val="600"/>
              </a:spcAft>
            </a:pPr>
            <a:r>
              <a:rPr lang="en-US" dirty="0" smtClean="0">
                <a:solidFill>
                  <a:srgbClr val="000066"/>
                </a:solidFill>
                <a:latin typeface="Times New Roman" pitchFamily="18" charset="0"/>
                <a:cs typeface="Times New Roman" pitchFamily="18" charset="0"/>
              </a:rPr>
              <a:t>Make a Search Plan</a:t>
            </a:r>
          </a:p>
          <a:p>
            <a:pPr>
              <a:spcAft>
                <a:spcPts val="600"/>
              </a:spcAft>
            </a:pPr>
            <a:r>
              <a:rPr lang="en-US" dirty="0">
                <a:solidFill>
                  <a:srgbClr val="000066"/>
                </a:solidFill>
                <a:latin typeface="Times New Roman" pitchFamily="18" charset="0"/>
                <a:cs typeface="Times New Roman" pitchFamily="18" charset="0"/>
              </a:rPr>
              <a:t>Talk to your guidance counselor</a:t>
            </a:r>
          </a:p>
          <a:p>
            <a:pPr>
              <a:spcAft>
                <a:spcPts val="600"/>
              </a:spcAft>
            </a:pPr>
            <a:r>
              <a:rPr lang="en-US" dirty="0" smtClean="0">
                <a:solidFill>
                  <a:srgbClr val="000066"/>
                </a:solidFill>
                <a:latin typeface="Times New Roman" panose="02020603050405020304" pitchFamily="18" charset="0"/>
                <a:cs typeface="Times New Roman" panose="02020603050405020304" pitchFamily="18" charset="0"/>
              </a:rPr>
              <a:t>Ask </a:t>
            </a:r>
            <a:r>
              <a:rPr lang="en-US" dirty="0">
                <a:solidFill>
                  <a:srgbClr val="000066"/>
                </a:solidFill>
                <a:latin typeface="Times New Roman" panose="02020603050405020304" pitchFamily="18" charset="0"/>
                <a:cs typeface="Times New Roman" panose="02020603050405020304" pitchFamily="18" charset="0"/>
              </a:rPr>
              <a:t>every financial aid </a:t>
            </a:r>
            <a:r>
              <a:rPr lang="en-US" dirty="0" smtClean="0">
                <a:solidFill>
                  <a:srgbClr val="000066"/>
                </a:solidFill>
                <a:latin typeface="Times New Roman" panose="02020603050405020304" pitchFamily="18" charset="0"/>
                <a:cs typeface="Times New Roman" panose="02020603050405020304" pitchFamily="18" charset="0"/>
              </a:rPr>
              <a:t>office</a:t>
            </a:r>
          </a:p>
          <a:p>
            <a:pPr>
              <a:spcAft>
                <a:spcPts val="600"/>
              </a:spcAft>
            </a:pPr>
            <a:r>
              <a:rPr lang="en-US" dirty="0" smtClean="0">
                <a:solidFill>
                  <a:srgbClr val="000066"/>
                </a:solidFill>
                <a:latin typeface="Times New Roman" panose="02020603050405020304" pitchFamily="18" charset="0"/>
                <a:cs typeface="Times New Roman" panose="02020603050405020304" pitchFamily="18" charset="0"/>
              </a:rPr>
              <a:t>Ask </a:t>
            </a:r>
            <a:r>
              <a:rPr lang="en-US" dirty="0">
                <a:solidFill>
                  <a:srgbClr val="000066"/>
                </a:solidFill>
                <a:latin typeface="Times New Roman" panose="02020603050405020304" pitchFamily="18" charset="0"/>
                <a:cs typeface="Times New Roman" panose="02020603050405020304" pitchFamily="18" charset="0"/>
              </a:rPr>
              <a:t>every major </a:t>
            </a:r>
            <a:endParaRPr lang="en-US" dirty="0" smtClean="0">
              <a:solidFill>
                <a:srgbClr val="000066"/>
              </a:solidFill>
              <a:latin typeface="Times New Roman" panose="02020603050405020304" pitchFamily="18" charset="0"/>
              <a:cs typeface="Times New Roman" panose="02020603050405020304" pitchFamily="18" charset="0"/>
            </a:endParaRPr>
          </a:p>
          <a:p>
            <a:pPr>
              <a:spcAft>
                <a:spcPts val="600"/>
              </a:spcAft>
            </a:pPr>
            <a:r>
              <a:rPr lang="en-US" dirty="0" smtClean="0">
                <a:solidFill>
                  <a:srgbClr val="000066"/>
                </a:solidFill>
                <a:latin typeface="Times New Roman" panose="02020603050405020304" pitchFamily="18" charset="0"/>
                <a:cs typeface="Times New Roman" panose="02020603050405020304" pitchFamily="18" charset="0"/>
              </a:rPr>
              <a:t>Look online</a:t>
            </a:r>
          </a:p>
          <a:p>
            <a:pPr>
              <a:spcAft>
                <a:spcPts val="600"/>
              </a:spcAft>
            </a:pPr>
            <a:r>
              <a:rPr lang="en-US" dirty="0" smtClean="0">
                <a:solidFill>
                  <a:srgbClr val="000066"/>
                </a:solidFill>
                <a:latin typeface="Times New Roman" panose="02020603050405020304" pitchFamily="18" charset="0"/>
                <a:cs typeface="Times New Roman" panose="02020603050405020304" pitchFamily="18" charset="0"/>
              </a:rPr>
              <a:t>Be aware of deadlines</a:t>
            </a:r>
            <a:endParaRPr lang="en-US" dirty="0">
              <a:solidFill>
                <a:srgbClr val="000066"/>
              </a:solidFill>
              <a:latin typeface="Times New Roman" pitchFamily="18" charset="0"/>
              <a:cs typeface="Times New Roman" pitchFamily="18" charset="0"/>
            </a:endParaRPr>
          </a:p>
        </p:txBody>
      </p:sp>
      <p:sp>
        <p:nvSpPr>
          <p:cNvPr id="4" name="Title 1"/>
          <p:cNvSpPr txBox="1">
            <a:spLocks/>
          </p:cNvSpPr>
          <p:nvPr/>
        </p:nvSpPr>
        <p:spPr>
          <a:xfrm>
            <a:off x="2057400" y="1569720"/>
            <a:ext cx="5257800" cy="563880"/>
          </a:xfrm>
          <a:prstGeom prst="rect">
            <a:avLst/>
          </a:prstGeom>
        </p:spPr>
        <p:txBody>
          <a:bodyPr vert="horz" anchor="b">
            <a:normAutofit fontScale="55000" lnSpcReduction="2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pPr>
            <a:r>
              <a:rPr lang="en-US" sz="6000" dirty="0" smtClean="0">
                <a:latin typeface="Times New Roman" panose="02020603050405020304" pitchFamily="18" charset="0"/>
                <a:cs typeface="Times New Roman" panose="02020603050405020304" pitchFamily="18" charset="0"/>
              </a:rPr>
              <a:t>When to Start Searching?</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257800" y="2286000"/>
            <a:ext cx="3154680" cy="646331"/>
          </a:xfrm>
          <a:prstGeom prst="rect">
            <a:avLst/>
          </a:prstGeom>
          <a:noFill/>
        </p:spPr>
        <p:txBody>
          <a:bodyPr wrap="square" rtlCol="0">
            <a:spAutoFit/>
          </a:bodyPr>
          <a:lstStyle/>
          <a:p>
            <a:r>
              <a:rPr lang="en-US" sz="3600" b="1"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RIGHT NOW!</a:t>
            </a:r>
            <a:endParaRPr lang="en-US" sz="3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991921"/>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chor="t"/>
          <a:lstStyle/>
          <a:p>
            <a:pPr algn="ctr"/>
            <a:r>
              <a:rPr lang="en-US" dirty="0" smtClean="0">
                <a:solidFill>
                  <a:srgbClr val="000066"/>
                </a:solidFill>
                <a:effectLst/>
                <a:latin typeface="Times New Roman" pitchFamily="18" charset="0"/>
                <a:cs typeface="Times New Roman" pitchFamily="18" charset="0"/>
              </a:rPr>
              <a:t>APPLICATION PROCESS</a:t>
            </a:r>
            <a:endParaRPr lang="en-US" dirty="0">
              <a:solidFill>
                <a:srgbClr val="000066"/>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3104588"/>
      </p:ext>
    </p:extLst>
  </p:cSld>
  <p:clrMapOvr>
    <a:masterClrMapping/>
  </p:clrMapOvr>
  <p:transition spd="med">
    <p:spli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Scholarships</a:t>
            </a:r>
            <a:endParaRPr lang="en-US" sz="4000"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381000" y="1219200"/>
            <a:ext cx="8229600" cy="4525963"/>
          </a:xfrm>
        </p:spPr>
        <p:txBody>
          <a:bodyPr>
            <a:normAutofit/>
          </a:bodyPr>
          <a:lstStyle/>
          <a:p>
            <a:pPr>
              <a:spcAft>
                <a:spcPts val="600"/>
              </a:spcAft>
            </a:pPr>
            <a:r>
              <a:rPr lang="en-US" sz="3200" dirty="0" smtClean="0">
                <a:solidFill>
                  <a:srgbClr val="000066"/>
                </a:solidFill>
                <a:latin typeface="Times New Roman" pitchFamily="18" charset="0"/>
                <a:cs typeface="Times New Roman" pitchFamily="18" charset="0"/>
              </a:rPr>
              <a:t>Other Resources</a:t>
            </a:r>
          </a:p>
          <a:p>
            <a:pPr lvl="1">
              <a:spcAft>
                <a:spcPts val="600"/>
              </a:spcAft>
            </a:pPr>
            <a:r>
              <a:rPr lang="en-US" sz="2600" dirty="0" smtClean="0">
                <a:solidFill>
                  <a:srgbClr val="000066"/>
                </a:solidFill>
                <a:latin typeface="Times New Roman" panose="02020603050405020304" pitchFamily="18" charset="0"/>
                <a:cs typeface="Times New Roman" panose="02020603050405020304" pitchFamily="18" charset="0"/>
              </a:rPr>
              <a:t>Volunteer </a:t>
            </a:r>
            <a:r>
              <a:rPr lang="en-US" sz="2600" dirty="0">
                <a:solidFill>
                  <a:srgbClr val="000066"/>
                </a:solidFill>
                <a:latin typeface="Times New Roman" panose="02020603050405020304" pitchFamily="18" charset="0"/>
                <a:cs typeface="Times New Roman" panose="02020603050405020304" pitchFamily="18" charset="0"/>
              </a:rPr>
              <a:t>opportunities may lead to service-oriented scholarships</a:t>
            </a:r>
          </a:p>
          <a:p>
            <a:pPr lvl="1">
              <a:spcAft>
                <a:spcPts val="600"/>
              </a:spcAft>
            </a:pPr>
            <a:r>
              <a:rPr lang="en-US" sz="2600" dirty="0">
                <a:solidFill>
                  <a:srgbClr val="000066"/>
                </a:solidFill>
                <a:latin typeface="Times New Roman" panose="02020603050405020304" pitchFamily="18" charset="0"/>
                <a:cs typeface="Times New Roman" panose="02020603050405020304" pitchFamily="18" charset="0"/>
              </a:rPr>
              <a:t>Parent and student employers</a:t>
            </a:r>
          </a:p>
          <a:p>
            <a:pPr lvl="1">
              <a:spcAft>
                <a:spcPts val="600"/>
              </a:spcAft>
            </a:pPr>
            <a:r>
              <a:rPr lang="en-US" sz="2600" dirty="0">
                <a:solidFill>
                  <a:srgbClr val="000066"/>
                </a:solidFill>
                <a:latin typeface="Times New Roman" panose="02020603050405020304" pitchFamily="18" charset="0"/>
                <a:cs typeface="Times New Roman" panose="02020603050405020304" pitchFamily="18" charset="0"/>
              </a:rPr>
              <a:t>Scholarship opportunities listed in Local or Community sections of newspapers</a:t>
            </a:r>
          </a:p>
          <a:p>
            <a:pPr lvl="1">
              <a:spcAft>
                <a:spcPts val="600"/>
              </a:spcAft>
            </a:pPr>
            <a:r>
              <a:rPr lang="en-US" sz="2600" dirty="0">
                <a:solidFill>
                  <a:srgbClr val="000066"/>
                </a:solidFill>
                <a:latin typeface="Times New Roman" panose="02020603050405020304" pitchFamily="18" charset="0"/>
                <a:cs typeface="Times New Roman" panose="02020603050405020304" pitchFamily="18" charset="0"/>
              </a:rPr>
              <a:t>Local organizations may run an art or poetry contest to win a scholarship</a:t>
            </a:r>
          </a:p>
          <a:p>
            <a:pPr lvl="1"/>
            <a:r>
              <a:rPr lang="en-US" sz="2600" dirty="0">
                <a:solidFill>
                  <a:srgbClr val="000066"/>
                </a:solidFill>
                <a:latin typeface="Times New Roman" panose="02020603050405020304" pitchFamily="18" charset="0"/>
                <a:cs typeface="Times New Roman" panose="02020603050405020304" pitchFamily="18" charset="0"/>
              </a:rPr>
              <a:t>Bulletin boards at the </a:t>
            </a:r>
            <a:r>
              <a:rPr lang="en-US" sz="2600" dirty="0" smtClean="0">
                <a:solidFill>
                  <a:srgbClr val="000066"/>
                </a:solidFill>
                <a:latin typeface="Times New Roman" panose="02020603050405020304" pitchFamily="18" charset="0"/>
                <a:cs typeface="Times New Roman" panose="02020603050405020304" pitchFamily="18" charset="0"/>
              </a:rPr>
              <a:t>library</a:t>
            </a:r>
            <a:endParaRPr lang="en-US" sz="2600"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423702"/>
      </p:ext>
    </p:extLst>
  </p:cSld>
  <p:clrMapOvr>
    <a:masterClrMapping/>
  </p:clrMapOvr>
  <p:transition spd="med">
    <p:spli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76" y="422701"/>
            <a:ext cx="7927848" cy="914400"/>
          </a:xfrm>
        </p:spPr>
        <p:txBody>
          <a:bodyPr/>
          <a:lstStyle/>
          <a:p>
            <a:pPr algn="ctr"/>
            <a:r>
              <a:rPr lang="en-US" sz="5400" dirty="0" smtClean="0">
                <a:solidFill>
                  <a:srgbClr val="000066"/>
                </a:solidFill>
                <a:effectLst/>
                <a:latin typeface="Times New Roman" pitchFamily="18" charset="0"/>
                <a:cs typeface="Times New Roman" pitchFamily="18" charset="0"/>
              </a:rPr>
              <a:t>Scholarships</a:t>
            </a:r>
            <a:endParaRPr lang="en-US" sz="4800" dirty="0">
              <a:solidFill>
                <a:srgbClr val="000066"/>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46" t="19791" r="30646" b="6383"/>
          <a:stretch/>
        </p:blipFill>
        <p:spPr bwMode="auto">
          <a:xfrm>
            <a:off x="927099" y="3695748"/>
            <a:ext cx="2011680" cy="1643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78" t="18760" r="30256" b="11958"/>
          <a:stretch/>
        </p:blipFill>
        <p:spPr bwMode="auto">
          <a:xfrm>
            <a:off x="6324600" y="3767700"/>
            <a:ext cx="2011680" cy="1609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45" t="17674" r="13681" b="13023"/>
          <a:stretch/>
        </p:blipFill>
        <p:spPr bwMode="auto">
          <a:xfrm>
            <a:off x="3566160" y="3751548"/>
            <a:ext cx="2011680" cy="1641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979676" y="1032301"/>
            <a:ext cx="5184648" cy="914400"/>
          </a:xfrm>
          <a:prstGeom prst="rect">
            <a:avLst/>
          </a:prstGeom>
        </p:spPr>
        <p:txBody>
          <a:bodyPr vert="horz" anchor="b">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pPr>
            <a:r>
              <a:rPr lang="en-US" sz="4000" dirty="0" smtClean="0">
                <a:effectLst/>
                <a:latin typeface="Times New Roman" panose="02020603050405020304" pitchFamily="18" charset="0"/>
                <a:cs typeface="Times New Roman" panose="02020603050405020304" pitchFamily="18" charset="0"/>
              </a:rPr>
              <a:t>Searching Online</a:t>
            </a:r>
            <a:endParaRPr lang="en-US" sz="4000" dirty="0">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6218974" y="5394560"/>
            <a:ext cx="2558211" cy="461665"/>
          </a:xfrm>
          <a:prstGeom prst="rect">
            <a:avLst/>
          </a:prstGeom>
          <a:noFill/>
        </p:spPr>
        <p:txBody>
          <a:bodyPr wrap="square" rtlCol="0">
            <a:spAutoFit/>
          </a:bodyPr>
          <a:lstStyle/>
          <a:p>
            <a:pPr marL="0" indent="0">
              <a:buNone/>
            </a:pPr>
            <a:r>
              <a:rPr lang="en-US" b="1" dirty="0" smtClean="0">
                <a:solidFill>
                  <a:srgbClr val="000066"/>
                </a:solidFill>
                <a:latin typeface="Times New Roman" pitchFamily="18" charset="0"/>
                <a:cs typeface="Times New Roman" pitchFamily="18" charset="0"/>
              </a:rPr>
              <a:t>scholarships.com</a:t>
            </a:r>
            <a:endParaRPr lang="en-US" b="1" dirty="0">
              <a:solidFill>
                <a:srgbClr val="000066"/>
              </a:solidFill>
              <a:latin typeface="Times New Roman" pitchFamily="18" charset="0"/>
              <a:cs typeface="Times New Roman" pitchFamily="18" charset="0"/>
            </a:endParaRPr>
          </a:p>
        </p:txBody>
      </p:sp>
      <p:sp>
        <p:nvSpPr>
          <p:cNvPr id="11" name="TextBox 10"/>
          <p:cNvSpPr txBox="1"/>
          <p:nvPr/>
        </p:nvSpPr>
        <p:spPr>
          <a:xfrm>
            <a:off x="3441127" y="5394560"/>
            <a:ext cx="2444626" cy="461665"/>
          </a:xfrm>
          <a:prstGeom prst="rect">
            <a:avLst/>
          </a:prstGeom>
          <a:noFill/>
        </p:spPr>
        <p:txBody>
          <a:bodyPr wrap="square" rtlCol="0">
            <a:spAutoFit/>
          </a:bodyPr>
          <a:lstStyle/>
          <a:p>
            <a:pPr marL="0" indent="0">
              <a:buNone/>
            </a:pPr>
            <a:r>
              <a:rPr lang="en-US" b="1" dirty="0" smtClean="0">
                <a:solidFill>
                  <a:srgbClr val="000066"/>
                </a:solidFill>
                <a:latin typeface="Times New Roman" pitchFamily="18" charset="0"/>
                <a:cs typeface="Times New Roman" pitchFamily="18" charset="0"/>
              </a:rPr>
              <a:t>collegeboard.org</a:t>
            </a:r>
            <a:endParaRPr lang="en-US" b="1" dirty="0">
              <a:solidFill>
                <a:srgbClr val="000066"/>
              </a:solidFill>
              <a:latin typeface="Times New Roman" pitchFamily="18" charset="0"/>
              <a:cs typeface="Times New Roman" pitchFamily="18" charset="0"/>
            </a:endParaRPr>
          </a:p>
        </p:txBody>
      </p:sp>
      <p:sp>
        <p:nvSpPr>
          <p:cNvPr id="12" name="TextBox 11"/>
          <p:cNvSpPr txBox="1"/>
          <p:nvPr/>
        </p:nvSpPr>
        <p:spPr>
          <a:xfrm>
            <a:off x="942339" y="5394560"/>
            <a:ext cx="1905000" cy="461665"/>
          </a:xfrm>
          <a:prstGeom prst="rect">
            <a:avLst/>
          </a:prstGeom>
          <a:noFill/>
        </p:spPr>
        <p:txBody>
          <a:bodyPr wrap="square" rtlCol="0">
            <a:spAutoFit/>
          </a:bodyPr>
          <a:lstStyle/>
          <a:p>
            <a:pPr marL="0" indent="0">
              <a:buNone/>
            </a:pPr>
            <a:r>
              <a:rPr lang="en-US" b="1" dirty="0" smtClean="0">
                <a:solidFill>
                  <a:srgbClr val="000066"/>
                </a:solidFill>
                <a:latin typeface="Times New Roman" pitchFamily="18" charset="0"/>
                <a:cs typeface="Times New Roman" pitchFamily="18" charset="0"/>
              </a:rPr>
              <a:t>fastweb.com</a:t>
            </a:r>
            <a:endParaRPr lang="en-US" b="1" dirty="0">
              <a:solidFill>
                <a:srgbClr val="000066"/>
              </a:solidFill>
              <a:latin typeface="Times New Roman" pitchFamily="18" charset="0"/>
              <a:cs typeface="Times New Roman" pitchFamily="18" charset="0"/>
            </a:endParaRPr>
          </a:p>
        </p:txBody>
      </p:sp>
      <p:sp>
        <p:nvSpPr>
          <p:cNvPr id="10" name="TextBox 9"/>
          <p:cNvSpPr txBox="1"/>
          <p:nvPr/>
        </p:nvSpPr>
        <p:spPr>
          <a:xfrm>
            <a:off x="1331976" y="2057400"/>
            <a:ext cx="6480048" cy="1938992"/>
          </a:xfrm>
          <a:prstGeom prst="rect">
            <a:avLst/>
          </a:prstGeom>
          <a:noFill/>
        </p:spPr>
        <p:txBody>
          <a:bodyPr wrap="square" numCol="2" rtlCol="0">
            <a:spAutoFit/>
          </a:bodyPr>
          <a:lstStyle/>
          <a:p>
            <a:pPr marL="800100" lvl="1" indent="-342900">
              <a:buClr>
                <a:schemeClr val="accent1"/>
              </a:buClr>
              <a:buFont typeface="Arial" panose="020B0604020202020204" pitchFamily="34" charset="0"/>
              <a:buChar char="•"/>
            </a:pPr>
            <a:r>
              <a:rPr lang="en-US" dirty="0" smtClean="0">
                <a:solidFill>
                  <a:srgbClr val="000066"/>
                </a:solidFill>
                <a:latin typeface="Times New Roman" panose="02020603050405020304" pitchFamily="18" charset="0"/>
                <a:cs typeface="Times New Roman" panose="02020603050405020304" pitchFamily="18" charset="0"/>
              </a:rPr>
              <a:t>Set up an account</a:t>
            </a:r>
          </a:p>
          <a:p>
            <a:pPr marL="800100" lvl="1" indent="-342900">
              <a:buClr>
                <a:schemeClr val="accent1"/>
              </a:buClr>
              <a:buFont typeface="Arial" panose="020B0604020202020204" pitchFamily="34" charset="0"/>
              <a:buChar char="•"/>
            </a:pPr>
            <a:r>
              <a:rPr lang="en-US" dirty="0" smtClean="0">
                <a:solidFill>
                  <a:srgbClr val="000066"/>
                </a:solidFill>
                <a:latin typeface="Times New Roman" panose="02020603050405020304" pitchFamily="18" charset="0"/>
                <a:cs typeface="Times New Roman" panose="02020603050405020304" pitchFamily="18" charset="0"/>
              </a:rPr>
              <a:t>Don’t sign up for too many						</a:t>
            </a:r>
          </a:p>
          <a:p>
            <a:pPr marL="800100" lvl="1" indent="-342900">
              <a:buClr>
                <a:schemeClr val="accent1"/>
              </a:buClr>
              <a:buFont typeface="Arial" panose="020B0604020202020204" pitchFamily="34" charset="0"/>
              <a:buChar char="•"/>
            </a:pPr>
            <a:r>
              <a:rPr lang="en-US" dirty="0" smtClean="0">
                <a:solidFill>
                  <a:srgbClr val="000066"/>
                </a:solidFill>
                <a:latin typeface="Times New Roman" panose="02020603050405020304" pitchFamily="18" charset="0"/>
                <a:cs typeface="Times New Roman" panose="02020603050405020304" pitchFamily="18" charset="0"/>
              </a:rPr>
              <a:t>Take your time</a:t>
            </a:r>
          </a:p>
          <a:p>
            <a:pPr marL="800100" lvl="1" indent="-342900">
              <a:buClr>
                <a:schemeClr val="accent1"/>
              </a:buClr>
              <a:buFont typeface="Arial" panose="020B0604020202020204" pitchFamily="34" charset="0"/>
              <a:buChar char="•"/>
            </a:pPr>
            <a:r>
              <a:rPr lang="en-US" dirty="0" smtClean="0">
                <a:solidFill>
                  <a:srgbClr val="000066"/>
                </a:solidFill>
                <a:latin typeface="Times New Roman" panose="02020603050405020304" pitchFamily="18" charset="0"/>
                <a:cs typeface="Times New Roman" panose="02020603050405020304" pitchFamily="18" charset="0"/>
              </a:rPr>
              <a:t>Don’t pay anyone</a:t>
            </a:r>
            <a:endParaRPr lang="en-US"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37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chor="t">
            <a:normAutofit/>
          </a:bodyPr>
          <a:lstStyle/>
          <a:p>
            <a:pPr algn="ctr"/>
            <a:r>
              <a:rPr lang="en-US" sz="4400" dirty="0" smtClean="0">
                <a:solidFill>
                  <a:srgbClr val="000066"/>
                </a:solidFill>
                <a:effectLst/>
                <a:latin typeface="Times New Roman" pitchFamily="18" charset="0"/>
                <a:cs typeface="Times New Roman" pitchFamily="18" charset="0"/>
              </a:rPr>
              <a:t>Federal Grants</a:t>
            </a:r>
            <a:endParaRPr lang="en-US" sz="4400"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26607" y="1600200"/>
            <a:ext cx="8229600" cy="4525963"/>
          </a:xfrm>
        </p:spPr>
        <p:txBody>
          <a:bodyPr/>
          <a:lstStyle/>
          <a:p>
            <a:pPr>
              <a:spcAft>
                <a:spcPts val="600"/>
              </a:spcAft>
            </a:pPr>
            <a:r>
              <a:rPr lang="en-US" dirty="0" smtClean="0">
                <a:solidFill>
                  <a:srgbClr val="000066"/>
                </a:solidFill>
                <a:latin typeface="Times New Roman" pitchFamily="18" charset="0"/>
                <a:cs typeface="Times New Roman" pitchFamily="18" charset="0"/>
              </a:rPr>
              <a:t>Pell Grant </a:t>
            </a:r>
          </a:p>
          <a:p>
            <a:pPr>
              <a:spcAft>
                <a:spcPts val="600"/>
              </a:spcAft>
            </a:pPr>
            <a:r>
              <a:rPr lang="en-US" dirty="0" smtClean="0">
                <a:solidFill>
                  <a:srgbClr val="000066"/>
                </a:solidFill>
                <a:latin typeface="Times New Roman" pitchFamily="18" charset="0"/>
                <a:cs typeface="Times New Roman" pitchFamily="18" charset="0"/>
              </a:rPr>
              <a:t>Supplemental Educational Opportunity Grant (SEOG)</a:t>
            </a:r>
          </a:p>
          <a:p>
            <a:pPr>
              <a:spcAft>
                <a:spcPts val="600"/>
              </a:spcAft>
            </a:pPr>
            <a:r>
              <a:rPr lang="en-US" dirty="0" smtClean="0">
                <a:solidFill>
                  <a:srgbClr val="000066"/>
                </a:solidFill>
                <a:latin typeface="Times New Roman" pitchFamily="18" charset="0"/>
                <a:cs typeface="Times New Roman" pitchFamily="18" charset="0"/>
              </a:rPr>
              <a:t>Teacher Education Assistance for College and Higher Education Grant (TEACH)</a:t>
            </a:r>
          </a:p>
          <a:p>
            <a:pPr marL="0" indent="0" algn="ctr">
              <a:buNone/>
            </a:pPr>
            <a:endParaRPr lang="en-US" sz="2000" b="1" dirty="0" smtClean="0">
              <a:solidFill>
                <a:srgbClr val="000066"/>
              </a:solidFill>
              <a:latin typeface="Times New Roman" pitchFamily="18" charset="0"/>
              <a:cs typeface="Times New Roman" pitchFamily="18" charset="0"/>
            </a:endParaRPr>
          </a:p>
          <a:p>
            <a:pPr marL="0" indent="0" algn="ctr">
              <a:buNone/>
            </a:pPr>
            <a:endParaRPr lang="en-US" sz="4000" b="1" dirty="0">
              <a:solidFill>
                <a:srgbClr val="000066"/>
              </a:solidFill>
              <a:latin typeface="Times New Roman" pitchFamily="18" charset="0"/>
              <a:cs typeface="Times New Roman" pitchFamily="18" charset="0"/>
            </a:endParaRPr>
          </a:p>
        </p:txBody>
      </p:sp>
      <p:sp>
        <p:nvSpPr>
          <p:cNvPr id="4" name="Rectangle 3"/>
          <p:cNvSpPr/>
          <p:nvPr/>
        </p:nvSpPr>
        <p:spPr>
          <a:xfrm>
            <a:off x="3133810" y="5207050"/>
            <a:ext cx="2815194" cy="584775"/>
          </a:xfrm>
          <a:prstGeom prst="rect">
            <a:avLst/>
          </a:prstGeom>
        </p:spPr>
        <p:txBody>
          <a:bodyPr wrap="none">
            <a:spAutoFit/>
          </a:bodyPr>
          <a:lstStyle/>
          <a:p>
            <a:r>
              <a:rPr lang="en-US" sz="3200" b="1" dirty="0" smtClean="0">
                <a:solidFill>
                  <a:srgbClr val="000066"/>
                </a:solidFill>
                <a:latin typeface="Times New Roman" pitchFamily="18" charset="0"/>
                <a:cs typeface="Times New Roman" pitchFamily="18" charset="0"/>
              </a:rPr>
              <a:t>Studentaid.gov</a:t>
            </a:r>
            <a:endParaRPr lang="en-US" sz="3200" dirty="0"/>
          </a:p>
        </p:txBody>
      </p:sp>
    </p:spTree>
    <p:extLst>
      <p:ext uri="{BB962C8B-B14F-4D97-AF65-F5344CB8AC3E}">
        <p14:creationId xmlns:p14="http://schemas.microsoft.com/office/powerpoint/2010/main" val="1503652388"/>
      </p:ext>
    </p:extLst>
  </p:cSld>
  <p:clrMapOvr>
    <a:masterClrMapping/>
  </p:clrMapOvr>
  <p:transition spd="med">
    <p:spli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42783"/>
            <a:ext cx="6353235" cy="2818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685800"/>
            <a:ext cx="6447501" cy="1314450"/>
          </a:xfrm>
        </p:spPr>
        <p:txBody>
          <a:bodyPr>
            <a:normAutofit fontScale="90000"/>
          </a:bodyPr>
          <a:lstStyle/>
          <a:p>
            <a:r>
              <a:rPr lang="en-US" sz="3400" dirty="0" smtClean="0">
                <a:solidFill>
                  <a:srgbClr val="000066"/>
                </a:solidFill>
                <a:effectLst/>
                <a:latin typeface="Times New Roman" panose="02020603050405020304" pitchFamily="18" charset="0"/>
                <a:cs typeface="Times New Roman" panose="02020603050405020304" pitchFamily="18" charset="0"/>
              </a:rPr>
              <a:t>The Ohio Board of Regents (OBR) is now the Ohio Department of Higher Education:</a:t>
            </a:r>
            <a:endParaRPr lang="en-US" sz="3400" dirty="0">
              <a:solidFill>
                <a:srgbClr val="000066"/>
              </a:solidFill>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348250" y="5181600"/>
            <a:ext cx="6447501" cy="8572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rgbClr val="000066"/>
                </a:solidFill>
                <a:latin typeface="Times New Roman" panose="02020603050405020304" pitchFamily="18" charset="0"/>
                <a:cs typeface="Times New Roman" panose="02020603050405020304" pitchFamily="18" charset="0"/>
              </a:rPr>
              <a:t>www.ohiohighered.org</a:t>
            </a:r>
            <a:r>
              <a:rPr lang="en-US" sz="3200" dirty="0" smtClean="0">
                <a:solidFill>
                  <a:srgbClr val="000066"/>
                </a:solidFill>
              </a:rPr>
              <a:t> </a:t>
            </a:r>
            <a:endParaRPr lang="en-US" sz="3200" dirty="0">
              <a:solidFill>
                <a:srgbClr val="000066"/>
              </a:solidFill>
            </a:endParaRPr>
          </a:p>
        </p:txBody>
      </p:sp>
    </p:spTree>
    <p:extLst>
      <p:ext uri="{BB962C8B-B14F-4D97-AF65-F5344CB8AC3E}">
        <p14:creationId xmlns:p14="http://schemas.microsoft.com/office/powerpoint/2010/main" val="3059121952"/>
      </p:ext>
    </p:extLst>
  </p:cSld>
  <p:clrMapOvr>
    <a:masterClrMapping/>
  </p:clrMapOvr>
  <p:transition spd="med">
    <p:spli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8800"/>
                    </a14:imgEffect>
                    <a14:imgEffect>
                      <a14:saturation sat="0"/>
                    </a14:imgEffect>
                  </a14:imgLayer>
                </a14:imgProps>
              </a:ext>
            </a:extLst>
          </a:blip>
          <a:stretch>
            <a:fillRect/>
          </a:stretch>
        </p:blipFill>
        <p:spPr>
          <a:xfrm>
            <a:off x="3352800" y="-204537"/>
            <a:ext cx="4706057" cy="60285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title"/>
          </p:nvPr>
        </p:nvSpPr>
        <p:spPr>
          <a:xfrm>
            <a:off x="457200" y="609600"/>
            <a:ext cx="8183880" cy="1051560"/>
          </a:xfrm>
        </p:spPr>
        <p:txBody>
          <a:bodyPr>
            <a:normAutofit fontScale="90000"/>
          </a:bodyPr>
          <a:lstStyle/>
          <a:p>
            <a:r>
              <a:rPr lang="en-US" dirty="0">
                <a:solidFill>
                  <a:srgbClr val="000066"/>
                </a:solidFill>
                <a:effectLst/>
                <a:latin typeface="Times New Roman" panose="02020603050405020304" pitchFamily="18" charset="0"/>
                <a:cs typeface="Times New Roman" panose="02020603050405020304" pitchFamily="18" charset="0"/>
              </a:rPr>
              <a:t>Ohio Aid Programs </a:t>
            </a:r>
            <a:br>
              <a:rPr lang="en-US" dirty="0">
                <a:solidFill>
                  <a:srgbClr val="000066"/>
                </a:solidFill>
                <a:effectLst/>
                <a:latin typeface="Times New Roman" panose="02020603050405020304" pitchFamily="18" charset="0"/>
                <a:cs typeface="Times New Roman" panose="02020603050405020304" pitchFamily="18" charset="0"/>
              </a:rPr>
            </a:br>
            <a:r>
              <a:rPr lang="en-US" dirty="0">
                <a:solidFill>
                  <a:srgbClr val="000066"/>
                </a:solidFill>
                <a:effectLst/>
                <a:latin typeface="Times New Roman" panose="02020603050405020304" pitchFamily="18" charset="0"/>
                <a:cs typeface="Times New Roman" panose="02020603050405020304" pitchFamily="18" charset="0"/>
              </a:rPr>
              <a:t>2015-2016</a:t>
            </a:r>
          </a:p>
        </p:txBody>
      </p:sp>
      <p:sp>
        <p:nvSpPr>
          <p:cNvPr id="4" name="Content Placeholder 2"/>
          <p:cNvSpPr txBox="1">
            <a:spLocks/>
          </p:cNvSpPr>
          <p:nvPr/>
        </p:nvSpPr>
        <p:spPr>
          <a:xfrm>
            <a:off x="3486857" y="1106907"/>
            <a:ext cx="4572000" cy="5534822"/>
          </a:xfrm>
          <a:prstGeom prst="rect">
            <a:avLst/>
          </a:prstGeom>
        </p:spPr>
        <p:txBody>
          <a:bodyPr vert="horz" lIns="182880" tIns="91440" rtlCol="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fontAlgn="auto">
              <a:spcAft>
                <a:spcPts val="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         Ohio College Opportunity Grant (OCOG</a:t>
            </a:r>
            <a:r>
              <a:rPr lang="en-US" sz="2000" dirty="0" smtClean="0">
                <a:solidFill>
                  <a:srgbClr val="000066"/>
                </a:solidFill>
                <a:latin typeface="Times New Roman" panose="02020603050405020304" pitchFamily="18" charset="0"/>
                <a:cs typeface="Times New Roman" panose="02020603050405020304" pitchFamily="18" charset="0"/>
              </a:rPr>
              <a:t>)</a:t>
            </a:r>
          </a:p>
          <a:p>
            <a:pPr marL="0" indent="0" algn="ctr" fontAlgn="auto">
              <a:spcAft>
                <a:spcPts val="600"/>
              </a:spcAft>
              <a:buFont typeface="Wingdings 2"/>
              <a:buNone/>
              <a:defRPr/>
            </a:pPr>
            <a:r>
              <a:rPr lang="en-US" sz="1300" i="1" dirty="0" smtClean="0">
                <a:solidFill>
                  <a:srgbClr val="000066"/>
                </a:solidFill>
                <a:latin typeface="Times New Roman" panose="02020603050405020304" pitchFamily="18" charset="0"/>
                <a:cs typeface="Times New Roman" panose="02020603050405020304" pitchFamily="18" charset="0"/>
              </a:rPr>
              <a:t>(File FAFSA by Oct. 1 deadline)</a:t>
            </a:r>
          </a:p>
          <a:p>
            <a:pPr marL="0" indent="0" algn="ctr" fontAlgn="auto">
              <a:spcAft>
                <a:spcPts val="60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   Nurse Education Assistance Loan Program (NEALP)</a:t>
            </a:r>
          </a:p>
          <a:p>
            <a:pPr marL="0" indent="0" algn="ctr" fontAlgn="auto">
              <a:spcAft>
                <a:spcPts val="60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Ohio Education Training &amp; Voucher </a:t>
            </a:r>
            <a:br>
              <a:rPr lang="en-US" sz="1800" dirty="0" smtClean="0">
                <a:solidFill>
                  <a:srgbClr val="000066"/>
                </a:solidFill>
                <a:latin typeface="Times New Roman" panose="02020603050405020304" pitchFamily="18" charset="0"/>
                <a:cs typeface="Times New Roman" panose="02020603050405020304" pitchFamily="18" charset="0"/>
              </a:rPr>
            </a:br>
            <a:r>
              <a:rPr lang="en-US" sz="1800" dirty="0" smtClean="0">
                <a:solidFill>
                  <a:srgbClr val="000066"/>
                </a:solidFill>
                <a:latin typeface="Times New Roman" panose="02020603050405020304" pitchFamily="18" charset="0"/>
                <a:cs typeface="Times New Roman" panose="02020603050405020304" pitchFamily="18" charset="0"/>
              </a:rPr>
              <a:t>(foster care)</a:t>
            </a:r>
          </a:p>
          <a:p>
            <a:pPr marL="0" indent="0" algn="ctr" fontAlgn="auto">
              <a:spcAft>
                <a:spcPts val="60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Ohio Safety Officers Memorial Scholarship</a:t>
            </a:r>
          </a:p>
          <a:p>
            <a:pPr marL="0" indent="0" algn="ctr" fontAlgn="auto">
              <a:spcAft>
                <a:spcPts val="60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Ohio War Orphans Scholarship</a:t>
            </a:r>
          </a:p>
          <a:p>
            <a:pPr marL="0" indent="0" algn="ctr" fontAlgn="auto">
              <a:spcAft>
                <a:spcPts val="60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Ohio National Guard Scholarship</a:t>
            </a:r>
          </a:p>
          <a:p>
            <a:pPr marL="0" indent="0" algn="ctr" fontAlgn="auto">
              <a:spcAft>
                <a:spcPts val="0"/>
              </a:spcAft>
              <a:buFont typeface="Wingdings 2"/>
              <a:buNone/>
              <a:defRPr/>
            </a:pPr>
            <a:r>
              <a:rPr lang="en-US" sz="1800" dirty="0" smtClean="0">
                <a:solidFill>
                  <a:srgbClr val="000066"/>
                </a:solidFill>
                <a:latin typeface="Times New Roman" panose="02020603050405020304" pitchFamily="18" charset="0"/>
                <a:cs typeface="Times New Roman" panose="02020603050405020304" pitchFamily="18" charset="0"/>
              </a:rPr>
              <a:t>Choose Ohio First (STEMM)</a:t>
            </a:r>
          </a:p>
          <a:p>
            <a:pPr marL="0" indent="0" fontAlgn="auto">
              <a:spcAft>
                <a:spcPts val="0"/>
              </a:spcAft>
              <a:buFont typeface="Wingdings 2"/>
              <a:buNone/>
              <a:defRP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75930"/>
      </p:ext>
    </p:extLst>
  </p:cSld>
  <p:clrMapOvr>
    <a:masterClrMapping/>
  </p:clrMapOvr>
  <p:transition spd="med">
    <p:spli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sz="half" idx="1"/>
          </p:nvPr>
        </p:nvSpPr>
        <p:spPr bwMode="auto">
          <a:xfrm>
            <a:off x="457200" y="1600200"/>
            <a:ext cx="7848600" cy="360685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en-US" sz="3200" dirty="0" smtClean="0">
                <a:solidFill>
                  <a:srgbClr val="000066"/>
                </a:solidFill>
                <a:latin typeface="Times New Roman" pitchFamily="18" charset="0"/>
                <a:cs typeface="Times New Roman" pitchFamily="18" charset="0"/>
              </a:rPr>
              <a:t>Federal Work Study</a:t>
            </a:r>
          </a:p>
          <a:p>
            <a:pPr lvl="1" eaLnBrk="1" hangingPunct="1">
              <a:lnSpc>
                <a:spcPct val="90000"/>
              </a:lnSpc>
            </a:pPr>
            <a:r>
              <a:rPr lang="en-US" sz="2800" dirty="0" smtClean="0">
                <a:solidFill>
                  <a:srgbClr val="000066"/>
                </a:solidFill>
                <a:latin typeface="Times New Roman" pitchFamily="18" charset="0"/>
                <a:cs typeface="Times New Roman" pitchFamily="18" charset="0"/>
              </a:rPr>
              <a:t>Student can work part time while enrolled in school</a:t>
            </a:r>
          </a:p>
          <a:p>
            <a:pPr marL="0" indent="0" eaLnBrk="1" hangingPunct="1">
              <a:lnSpc>
                <a:spcPct val="90000"/>
              </a:lnSpc>
              <a:spcBef>
                <a:spcPct val="0"/>
              </a:spcBef>
              <a:buNone/>
            </a:pPr>
            <a:endParaRPr lang="en-US" sz="2000" dirty="0" smtClean="0">
              <a:solidFill>
                <a:srgbClr val="000066"/>
              </a:solidFill>
              <a:latin typeface="Times New Roman" pitchFamily="18" charset="0"/>
              <a:cs typeface="Times New Roman" pitchFamily="18" charset="0"/>
            </a:endParaRPr>
          </a:p>
          <a:p>
            <a:pPr eaLnBrk="1" hangingPunct="1">
              <a:lnSpc>
                <a:spcPct val="90000"/>
              </a:lnSpc>
            </a:pPr>
            <a:r>
              <a:rPr lang="en-US" sz="3200" dirty="0" smtClean="0">
                <a:solidFill>
                  <a:srgbClr val="000066"/>
                </a:solidFill>
                <a:latin typeface="Times New Roman" pitchFamily="18" charset="0"/>
                <a:cs typeface="Times New Roman" pitchFamily="18" charset="0"/>
              </a:rPr>
              <a:t>University Funded Work</a:t>
            </a:r>
          </a:p>
          <a:p>
            <a:pPr lvl="1" eaLnBrk="1" hangingPunct="1">
              <a:lnSpc>
                <a:spcPct val="90000"/>
              </a:lnSpc>
            </a:pPr>
            <a:r>
              <a:rPr lang="en-US" sz="2800" dirty="0" smtClean="0">
                <a:solidFill>
                  <a:srgbClr val="000066"/>
                </a:solidFill>
                <a:latin typeface="Times New Roman" pitchFamily="18" charset="0"/>
                <a:cs typeface="Times New Roman" pitchFamily="18" charset="0"/>
              </a:rPr>
              <a:t>May be available to students not awarded work study</a:t>
            </a:r>
          </a:p>
          <a:p>
            <a:pPr marL="457200" lvl="1" indent="0" eaLnBrk="1" hangingPunct="1">
              <a:lnSpc>
                <a:spcPct val="90000"/>
              </a:lnSpc>
              <a:buNone/>
            </a:pPr>
            <a:endParaRPr lang="en-US" sz="2400" dirty="0">
              <a:solidFill>
                <a:srgbClr val="000066"/>
              </a:solidFill>
              <a:latin typeface="Times New Roman" pitchFamily="18" charset="0"/>
              <a:cs typeface="Times New Roman" pitchFamily="18" charset="0"/>
            </a:endParaRPr>
          </a:p>
        </p:txBody>
      </p:sp>
      <p:sp>
        <p:nvSpPr>
          <p:cNvPr id="4" name="Rectangle 3"/>
          <p:cNvSpPr/>
          <p:nvPr/>
        </p:nvSpPr>
        <p:spPr>
          <a:xfrm>
            <a:off x="3133810" y="5207050"/>
            <a:ext cx="3147015" cy="646331"/>
          </a:xfrm>
          <a:prstGeom prst="rect">
            <a:avLst/>
          </a:prstGeom>
        </p:spPr>
        <p:txBody>
          <a:bodyPr wrap="none">
            <a:spAutoFit/>
          </a:bodyPr>
          <a:lstStyle/>
          <a:p>
            <a:r>
              <a:rPr lang="en-US" sz="3600" b="1" dirty="0" smtClean="0">
                <a:solidFill>
                  <a:srgbClr val="000066"/>
                </a:solidFill>
                <a:latin typeface="Times New Roman" pitchFamily="18" charset="0"/>
                <a:cs typeface="Times New Roman" pitchFamily="18" charset="0"/>
              </a:rPr>
              <a:t>Studentaid.gov</a:t>
            </a:r>
            <a:endParaRPr lang="en-US" sz="3200" dirty="0"/>
          </a:p>
        </p:txBody>
      </p:sp>
      <p:sp>
        <p:nvSpPr>
          <p:cNvPr id="5" name="Title 1"/>
          <p:cNvSpPr>
            <a:spLocks noGrp="1"/>
          </p:cNvSpPr>
          <p:nvPr>
            <p:ph type="title"/>
          </p:nvPr>
        </p:nvSpPr>
        <p:spPr>
          <a:xfrm>
            <a:off x="457200" y="533400"/>
            <a:ext cx="8229600" cy="1143000"/>
          </a:xfrm>
        </p:spPr>
        <p:txBody>
          <a:bodyPr anchor="t">
            <a:normAutofit/>
          </a:bodyPr>
          <a:lstStyle/>
          <a:p>
            <a:pPr algn="ctr"/>
            <a:r>
              <a:rPr lang="en-US" sz="4400" dirty="0" smtClean="0">
                <a:solidFill>
                  <a:srgbClr val="000066"/>
                </a:solidFill>
                <a:effectLst/>
                <a:latin typeface="Times New Roman" pitchFamily="18" charset="0"/>
                <a:cs typeface="Times New Roman" pitchFamily="18" charset="0"/>
              </a:rPr>
              <a:t>Work Programs</a:t>
            </a:r>
            <a:endParaRPr lang="en-US" sz="4400" dirty="0">
              <a:solidFill>
                <a:srgbClr val="000066"/>
              </a:solidFill>
              <a:effectLst/>
              <a:latin typeface="Times New Roman" pitchFamily="18" charset="0"/>
              <a:cs typeface="Times New Roman" pitchFamily="18" charset="0"/>
            </a:endParaRPr>
          </a:p>
        </p:txBody>
      </p:sp>
    </p:spTree>
  </p:cSld>
  <p:clrMapOvr>
    <a:masterClrMapping/>
  </p:clrMapOvr>
  <p:transition spd="med">
    <p:spli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Federal Student Loans</a:t>
            </a:r>
            <a:endParaRPr lang="en-US" sz="4000"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767840"/>
            <a:ext cx="5334000" cy="3419534"/>
          </a:xfrm>
        </p:spPr>
        <p:txBody>
          <a:bodyPr>
            <a:normAutofit/>
          </a:bodyPr>
          <a:lstStyle/>
          <a:p>
            <a:r>
              <a:rPr lang="en-US" sz="3200" dirty="0" smtClean="0">
                <a:solidFill>
                  <a:srgbClr val="000066"/>
                </a:solidFill>
                <a:latin typeface="Times New Roman" pitchFamily="18" charset="0"/>
                <a:cs typeface="Times New Roman" pitchFamily="18" charset="0"/>
              </a:rPr>
              <a:t>Federal Direct Loans</a:t>
            </a:r>
          </a:p>
          <a:p>
            <a:pPr lvl="1"/>
            <a:r>
              <a:rPr lang="en-US" sz="2800" dirty="0" smtClean="0">
                <a:solidFill>
                  <a:srgbClr val="000066"/>
                </a:solidFill>
                <a:latin typeface="Times New Roman" pitchFamily="18" charset="0"/>
                <a:cs typeface="Times New Roman" pitchFamily="18" charset="0"/>
              </a:rPr>
              <a:t>Subsidized </a:t>
            </a:r>
            <a:endParaRPr lang="en-US" sz="2800" dirty="0">
              <a:solidFill>
                <a:srgbClr val="000066"/>
              </a:solidFill>
              <a:latin typeface="Times New Roman" pitchFamily="18" charset="0"/>
              <a:cs typeface="Times New Roman" pitchFamily="18" charset="0"/>
            </a:endParaRPr>
          </a:p>
          <a:p>
            <a:pPr lvl="1">
              <a:spcAft>
                <a:spcPts val="1200"/>
              </a:spcAft>
            </a:pPr>
            <a:r>
              <a:rPr lang="en-US" sz="2800" dirty="0" smtClean="0">
                <a:solidFill>
                  <a:srgbClr val="000066"/>
                </a:solidFill>
                <a:latin typeface="Times New Roman" pitchFamily="18" charset="0"/>
                <a:cs typeface="Times New Roman" pitchFamily="18" charset="0"/>
              </a:rPr>
              <a:t>Unsubsidized</a:t>
            </a:r>
          </a:p>
          <a:p>
            <a:r>
              <a:rPr lang="en-US" sz="3200" dirty="0" smtClean="0">
                <a:solidFill>
                  <a:srgbClr val="000066"/>
                </a:solidFill>
                <a:latin typeface="Times New Roman" pitchFamily="18" charset="0"/>
                <a:cs typeface="Times New Roman" pitchFamily="18" charset="0"/>
              </a:rPr>
              <a:t>Federal Nursing Loan</a:t>
            </a:r>
          </a:p>
          <a:p>
            <a:pPr lvl="1"/>
            <a:r>
              <a:rPr lang="en-US" sz="2800" dirty="0" smtClean="0">
                <a:solidFill>
                  <a:srgbClr val="000066"/>
                </a:solidFill>
                <a:latin typeface="Times New Roman" pitchFamily="18" charset="0"/>
                <a:cs typeface="Times New Roman" pitchFamily="18" charset="0"/>
              </a:rPr>
              <a:t>For nursing majors only</a:t>
            </a:r>
          </a:p>
          <a:p>
            <a:pPr marL="57150" indent="0">
              <a:buNone/>
            </a:pPr>
            <a:endParaRPr lang="en-US" sz="2800" dirty="0" smtClean="0">
              <a:solidFill>
                <a:srgbClr val="000066"/>
              </a:solidFill>
            </a:endParaRPr>
          </a:p>
        </p:txBody>
      </p:sp>
      <p:sp>
        <p:nvSpPr>
          <p:cNvPr id="4" name="Rectangle 3"/>
          <p:cNvSpPr/>
          <p:nvPr/>
        </p:nvSpPr>
        <p:spPr>
          <a:xfrm>
            <a:off x="2969639" y="5187374"/>
            <a:ext cx="3204724" cy="646331"/>
          </a:xfrm>
          <a:prstGeom prst="rect">
            <a:avLst/>
          </a:prstGeom>
        </p:spPr>
        <p:txBody>
          <a:bodyPr wrap="none">
            <a:spAutoFit/>
          </a:bodyPr>
          <a:lstStyle/>
          <a:p>
            <a:pPr marL="57150" indent="0" algn="ctr">
              <a:buNone/>
            </a:pPr>
            <a:r>
              <a:rPr lang="en-US" sz="3600" b="1" dirty="0" smtClean="0">
                <a:solidFill>
                  <a:srgbClr val="000066"/>
                </a:solidFill>
                <a:latin typeface="Times New Roman" pitchFamily="18" charset="0"/>
                <a:cs typeface="Times New Roman" pitchFamily="18" charset="0"/>
              </a:rPr>
              <a:t>Studentaid.gov</a:t>
            </a:r>
            <a:endParaRPr lang="en-US" sz="3200" b="1" dirty="0">
              <a:solidFill>
                <a:srgbClr val="000066"/>
              </a:solidFill>
              <a:latin typeface="Times New Roman" pitchFamily="18" charset="0"/>
              <a:cs typeface="Times New Roman" pitchFamily="18"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7" t="14438" r="77821" b="5909"/>
          <a:stretch/>
        </p:blipFill>
        <p:spPr bwMode="auto">
          <a:xfrm>
            <a:off x="5791200" y="1600200"/>
            <a:ext cx="2240281" cy="3465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740385"/>
      </p:ext>
    </p:extLst>
  </p:cSld>
  <p:clrMapOvr>
    <a:masterClrMapping/>
  </p:clrMapOvr>
  <p:transition spd="med">
    <p:spli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Other Loan Options</a:t>
            </a:r>
            <a:endParaRPr lang="en-US" sz="4000"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575375"/>
            <a:ext cx="8229600" cy="4343400"/>
          </a:xfrm>
        </p:spPr>
        <p:txBody>
          <a:bodyPr>
            <a:normAutofit/>
          </a:bodyPr>
          <a:lstStyle/>
          <a:p>
            <a:r>
              <a:rPr lang="en-US" dirty="0" smtClean="0">
                <a:solidFill>
                  <a:srgbClr val="000066"/>
                </a:solidFill>
                <a:latin typeface="Times New Roman" pitchFamily="18" charset="0"/>
                <a:cs typeface="Times New Roman" pitchFamily="18" charset="0"/>
              </a:rPr>
              <a:t>Federal Direct PLUS </a:t>
            </a:r>
          </a:p>
          <a:p>
            <a:pPr lvl="1"/>
            <a:r>
              <a:rPr lang="en-US" dirty="0" smtClean="0">
                <a:solidFill>
                  <a:srgbClr val="000066"/>
                </a:solidFill>
                <a:latin typeface="Times New Roman" pitchFamily="18" charset="0"/>
                <a:cs typeface="Times New Roman" pitchFamily="18" charset="0"/>
              </a:rPr>
              <a:t>Only parents can apply</a:t>
            </a:r>
          </a:p>
          <a:p>
            <a:pPr lvl="1"/>
            <a:r>
              <a:rPr lang="en-US" dirty="0" smtClean="0">
                <a:solidFill>
                  <a:srgbClr val="000066"/>
                </a:solidFill>
                <a:latin typeface="Times New Roman" pitchFamily="18" charset="0"/>
                <a:cs typeface="Times New Roman" pitchFamily="18" charset="0"/>
              </a:rPr>
              <a:t>Credit based</a:t>
            </a:r>
          </a:p>
          <a:p>
            <a:pPr lvl="2"/>
            <a:r>
              <a:rPr lang="en-US" dirty="0" smtClean="0">
                <a:solidFill>
                  <a:srgbClr val="000066"/>
                </a:solidFill>
                <a:latin typeface="Times New Roman" pitchFamily="18" charset="0"/>
                <a:cs typeface="Times New Roman" pitchFamily="18" charset="0"/>
              </a:rPr>
              <a:t>Other options available if credit is denied</a:t>
            </a:r>
          </a:p>
          <a:p>
            <a:pPr marL="347472" lvl="1" indent="0">
              <a:buNone/>
            </a:pPr>
            <a:endParaRPr lang="en-US" sz="1800" dirty="0" smtClean="0">
              <a:solidFill>
                <a:srgbClr val="000066"/>
              </a:solidFill>
              <a:latin typeface="Times New Roman" pitchFamily="18" charset="0"/>
              <a:cs typeface="Times New Roman" pitchFamily="18" charset="0"/>
            </a:endParaRPr>
          </a:p>
          <a:p>
            <a:pPr marL="514350" indent="-457200"/>
            <a:r>
              <a:rPr lang="en-US" dirty="0" smtClean="0">
                <a:solidFill>
                  <a:srgbClr val="000066"/>
                </a:solidFill>
                <a:latin typeface="Times New Roman" pitchFamily="18" charset="0"/>
                <a:cs typeface="Times New Roman" pitchFamily="18" charset="0"/>
              </a:rPr>
              <a:t>Alternative Loans</a:t>
            </a:r>
            <a:r>
              <a:rPr lang="en-US" sz="2000" dirty="0" smtClean="0">
                <a:solidFill>
                  <a:srgbClr val="000066"/>
                </a:solidFill>
                <a:latin typeface="Times New Roman" pitchFamily="18" charset="0"/>
                <a:cs typeface="Times New Roman" pitchFamily="18" charset="0"/>
              </a:rPr>
              <a:t>	</a:t>
            </a:r>
          </a:p>
          <a:p>
            <a:pPr marL="914400" lvl="1" indent="-457200"/>
            <a:r>
              <a:rPr lang="en-US" dirty="0" smtClean="0">
                <a:solidFill>
                  <a:srgbClr val="000066"/>
                </a:solidFill>
                <a:latin typeface="Times New Roman" pitchFamily="18" charset="0"/>
                <a:cs typeface="Times New Roman" pitchFamily="18" charset="0"/>
              </a:rPr>
              <a:t>Non federal</a:t>
            </a:r>
          </a:p>
          <a:p>
            <a:pPr marL="914400" lvl="1" indent="-457200"/>
            <a:r>
              <a:rPr lang="en-US" dirty="0" smtClean="0">
                <a:solidFill>
                  <a:srgbClr val="000066"/>
                </a:solidFill>
                <a:latin typeface="Times New Roman" pitchFamily="18" charset="0"/>
                <a:cs typeface="Times New Roman" pitchFamily="18" charset="0"/>
              </a:rPr>
              <a:t>Student loan through a bank, credit union, state agency</a:t>
            </a:r>
            <a:br>
              <a:rPr lang="en-US" dirty="0" smtClean="0">
                <a:solidFill>
                  <a:srgbClr val="000066"/>
                </a:solidFill>
                <a:latin typeface="Times New Roman" pitchFamily="18" charset="0"/>
                <a:cs typeface="Times New Roman" pitchFamily="18" charset="0"/>
              </a:rPr>
            </a:br>
            <a:r>
              <a:rPr lang="en-US" dirty="0" smtClean="0">
                <a:solidFill>
                  <a:srgbClr val="000066"/>
                </a:solidFill>
                <a:latin typeface="Times New Roman" pitchFamily="18" charset="0"/>
                <a:cs typeface="Times New Roman" pitchFamily="18" charset="0"/>
              </a:rPr>
              <a:t>or school</a:t>
            </a:r>
          </a:p>
          <a:p>
            <a:pPr marL="457200" lvl="1" indent="0">
              <a:buNone/>
            </a:pPr>
            <a:endParaRPr lang="en-US" sz="2800" dirty="0">
              <a:solidFill>
                <a:srgbClr val="000066"/>
              </a:solidFill>
              <a:latin typeface="Times New Roman" pitchFamily="18" charset="0"/>
              <a:cs typeface="Times New Roman" pitchFamily="18" charset="0"/>
            </a:endParaRPr>
          </a:p>
          <a:p>
            <a:pPr marL="457200" lvl="1" indent="0">
              <a:buNone/>
            </a:pPr>
            <a:endParaRPr lang="en-US" sz="2000" dirty="0" smtClean="0">
              <a:solidFill>
                <a:srgbClr val="000066"/>
              </a:solidFill>
              <a:latin typeface="Times New Roman" pitchFamily="18" charset="0"/>
              <a:cs typeface="Times New Roman" pitchFamily="18" charset="0"/>
            </a:endParaRPr>
          </a:p>
          <a:p>
            <a:pPr marL="57150" indent="0">
              <a:buNone/>
            </a:pPr>
            <a:endParaRPr lang="en-US" sz="2800" dirty="0" smtClean="0">
              <a:solidFill>
                <a:srgbClr val="000066"/>
              </a:solidFill>
            </a:endParaRPr>
          </a:p>
        </p:txBody>
      </p:sp>
      <p:sp>
        <p:nvSpPr>
          <p:cNvPr id="4" name="Rectangle 3"/>
          <p:cNvSpPr/>
          <p:nvPr/>
        </p:nvSpPr>
        <p:spPr>
          <a:xfrm>
            <a:off x="3135549" y="5334000"/>
            <a:ext cx="2872902" cy="584775"/>
          </a:xfrm>
          <a:prstGeom prst="rect">
            <a:avLst/>
          </a:prstGeom>
        </p:spPr>
        <p:txBody>
          <a:bodyPr wrap="none">
            <a:spAutoFit/>
          </a:bodyPr>
          <a:lstStyle/>
          <a:p>
            <a:pPr marL="57150" indent="0">
              <a:buNone/>
            </a:pPr>
            <a:r>
              <a:rPr lang="en-US" sz="3200" b="1" dirty="0" smtClean="0">
                <a:solidFill>
                  <a:srgbClr val="000066"/>
                </a:solidFill>
                <a:latin typeface="Times New Roman" pitchFamily="18" charset="0"/>
                <a:cs typeface="Times New Roman" pitchFamily="18" charset="0"/>
              </a:rPr>
              <a:t>Studentaid.gov</a:t>
            </a:r>
            <a:endParaRPr lang="en-US"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3897100063"/>
      </p:ext>
    </p:extLst>
  </p:cSld>
  <p:clrMapOvr>
    <a:masterClrMapping/>
  </p:clrMapOvr>
  <p:transition spd="med">
    <p:spli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3105835"/>
            <a:ext cx="6743700" cy="646331"/>
          </a:xfrm>
          <a:prstGeom prst="rect">
            <a:avLst/>
          </a:prstGeom>
          <a:noFill/>
        </p:spPr>
        <p:txBody>
          <a:bodyPr wrap="square" rtlCol="0">
            <a:spAutoFit/>
          </a:bodyPr>
          <a:lstStyle/>
          <a:p>
            <a:pPr algn="ctr"/>
            <a:r>
              <a:rPr lang="en-US" sz="3600" b="1" dirty="0" smtClean="0">
                <a:solidFill>
                  <a:srgbClr val="000078"/>
                </a:solidFill>
                <a:latin typeface="Times New Roman" pitchFamily="18" charset="0"/>
                <a:cs typeface="Times New Roman" pitchFamily="18" charset="0"/>
              </a:rPr>
              <a:t>Figuring Out Your Cost</a:t>
            </a:r>
            <a:endParaRPr lang="en-US" sz="3600" b="1" dirty="0">
              <a:solidFill>
                <a:srgbClr val="000078"/>
              </a:solidFill>
              <a:latin typeface="Times New Roman" pitchFamily="18" charset="0"/>
              <a:cs typeface="Times New Roman" pitchFamily="18" charset="0"/>
            </a:endParaRPr>
          </a:p>
        </p:txBody>
      </p:sp>
    </p:spTree>
    <p:extLst>
      <p:ext uri="{BB962C8B-B14F-4D97-AF65-F5344CB8AC3E}">
        <p14:creationId xmlns:p14="http://schemas.microsoft.com/office/powerpoint/2010/main" val="2917681587"/>
      </p:ext>
    </p:extLst>
  </p:cSld>
  <p:clrMapOvr>
    <a:masterClrMapping/>
  </p:clrMapOvr>
  <p:transition spd="med">
    <p:spli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09600"/>
            <a:ext cx="8229600" cy="1143000"/>
          </a:xfrm>
        </p:spPr>
        <p:txBody>
          <a:bodyPr anchor="t"/>
          <a:lstStyle/>
          <a:p>
            <a:pPr algn="ctr"/>
            <a:r>
              <a:rPr lang="en-US" sz="4000" dirty="0" smtClean="0">
                <a:solidFill>
                  <a:srgbClr val="000066"/>
                </a:solidFill>
                <a:effectLst/>
                <a:latin typeface="Times New Roman" pitchFamily="18" charset="0"/>
                <a:cs typeface="Times New Roman" pitchFamily="18" charset="0"/>
              </a:rPr>
              <a:t>Figuring Out Your Cost</a:t>
            </a:r>
            <a:r>
              <a:rPr lang="en-US" dirty="0" smtClean="0">
                <a:solidFill>
                  <a:srgbClr val="000066"/>
                </a:solidFill>
              </a:rPr>
              <a:t>	</a:t>
            </a:r>
            <a:endParaRPr lang="en-US" dirty="0">
              <a:solidFill>
                <a:srgbClr val="000066"/>
              </a:solidFill>
            </a:endParaRPr>
          </a:p>
        </p:txBody>
      </p:sp>
      <p:sp>
        <p:nvSpPr>
          <p:cNvPr id="8" name="Content Placeholder 7"/>
          <p:cNvSpPr>
            <a:spLocks noGrp="1"/>
          </p:cNvSpPr>
          <p:nvPr>
            <p:ph idx="1"/>
          </p:nvPr>
        </p:nvSpPr>
        <p:spPr>
          <a:xfrm>
            <a:off x="381000" y="1752600"/>
            <a:ext cx="8229600" cy="4525963"/>
          </a:xfrm>
        </p:spPr>
        <p:txBody>
          <a:bodyPr>
            <a:normAutofit/>
          </a:bodyPr>
          <a:lstStyle/>
          <a:p>
            <a:r>
              <a:rPr lang="en-US" sz="3200" dirty="0" smtClean="0">
                <a:solidFill>
                  <a:srgbClr val="000066"/>
                </a:solidFill>
                <a:latin typeface="Times New Roman" pitchFamily="18" charset="0"/>
                <a:cs typeface="Times New Roman" pitchFamily="18" charset="0"/>
              </a:rPr>
              <a:t>Three Main Costs</a:t>
            </a:r>
          </a:p>
          <a:p>
            <a:pPr lvl="1"/>
            <a:r>
              <a:rPr lang="en-US" sz="3200" dirty="0" smtClean="0">
                <a:solidFill>
                  <a:srgbClr val="000066"/>
                </a:solidFill>
                <a:latin typeface="Times New Roman" pitchFamily="18" charset="0"/>
                <a:cs typeface="Times New Roman" pitchFamily="18" charset="0"/>
              </a:rPr>
              <a:t>Visit university's Billing office website (commonly known as Bursar)</a:t>
            </a:r>
          </a:p>
          <a:p>
            <a:pPr lvl="2"/>
            <a:r>
              <a:rPr lang="en-US" sz="2800" b="1" dirty="0" smtClean="0">
                <a:solidFill>
                  <a:srgbClr val="000066"/>
                </a:solidFill>
                <a:latin typeface="Times New Roman" pitchFamily="18" charset="0"/>
                <a:cs typeface="Times New Roman" pitchFamily="18" charset="0"/>
              </a:rPr>
              <a:t>Tuition </a:t>
            </a:r>
          </a:p>
          <a:p>
            <a:pPr lvl="1"/>
            <a:r>
              <a:rPr lang="en-US" sz="3200" dirty="0" smtClean="0">
                <a:solidFill>
                  <a:srgbClr val="000066"/>
                </a:solidFill>
                <a:latin typeface="Times New Roman" pitchFamily="18" charset="0"/>
                <a:cs typeface="Times New Roman" pitchFamily="18" charset="0"/>
              </a:rPr>
              <a:t>Visit university’s Residence Services website</a:t>
            </a:r>
          </a:p>
          <a:p>
            <a:pPr lvl="2"/>
            <a:r>
              <a:rPr lang="en-US" sz="2800" b="1" dirty="0" smtClean="0">
                <a:solidFill>
                  <a:srgbClr val="000066"/>
                </a:solidFill>
                <a:latin typeface="Times New Roman" pitchFamily="18" charset="0"/>
                <a:cs typeface="Times New Roman" pitchFamily="18" charset="0"/>
              </a:rPr>
              <a:t>Housing</a:t>
            </a:r>
            <a:r>
              <a:rPr lang="en-US" sz="2800" dirty="0" smtClean="0">
                <a:solidFill>
                  <a:srgbClr val="000066"/>
                </a:solidFill>
                <a:latin typeface="Times New Roman" pitchFamily="18" charset="0"/>
                <a:cs typeface="Times New Roman" pitchFamily="18" charset="0"/>
              </a:rPr>
              <a:t> and </a:t>
            </a:r>
            <a:r>
              <a:rPr lang="en-US" sz="2800" b="1" dirty="0" smtClean="0">
                <a:solidFill>
                  <a:srgbClr val="000066"/>
                </a:solidFill>
                <a:latin typeface="Times New Roman" pitchFamily="18" charset="0"/>
                <a:cs typeface="Times New Roman" pitchFamily="18" charset="0"/>
              </a:rPr>
              <a:t>meal plan</a:t>
            </a:r>
          </a:p>
        </p:txBody>
      </p:sp>
    </p:spTree>
    <p:extLst>
      <p:ext uri="{BB962C8B-B14F-4D97-AF65-F5344CB8AC3E}">
        <p14:creationId xmlns:p14="http://schemas.microsoft.com/office/powerpoint/2010/main" val="4068981819"/>
      </p:ext>
    </p:extLst>
  </p:cSld>
  <p:clrMapOvr>
    <a:masterClrMapping/>
  </p:clrMapOvr>
  <p:transition spd="med">
    <p:spli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2"/>
          <p:cNvSpPr txBox="1">
            <a:spLocks noChangeArrowheads="1"/>
          </p:cNvSpPr>
          <p:nvPr/>
        </p:nvSpPr>
        <p:spPr bwMode="auto">
          <a:xfrm>
            <a:off x="5371159" y="5127664"/>
            <a:ext cx="2518638" cy="646331"/>
          </a:xfrm>
          <a:prstGeom prst="rect">
            <a:avLst/>
          </a:prstGeom>
          <a:noFill/>
          <a:ln w="9525">
            <a:noFill/>
            <a:miter lim="800000"/>
            <a:headEnd/>
            <a:tailEnd/>
          </a:ln>
        </p:spPr>
        <p:txBody>
          <a:bodyPr wrap="none">
            <a:spAutoFit/>
          </a:bodyPr>
          <a:lstStyle/>
          <a:p>
            <a:r>
              <a:rPr lang="en-US" sz="3600" b="1" dirty="0" smtClean="0">
                <a:solidFill>
                  <a:srgbClr val="000066"/>
                </a:solidFill>
                <a:latin typeface="Times New Roman" pitchFamily="18" charset="0"/>
                <a:cs typeface="Times New Roman" pitchFamily="18" charset="0"/>
              </a:rPr>
              <a:t>fsaid.ed.gov</a:t>
            </a:r>
            <a:endParaRPr lang="en-US" sz="3600" b="1" dirty="0">
              <a:solidFill>
                <a:srgbClr val="000066"/>
              </a:solidFill>
              <a:latin typeface="Times New Roman" pitchFamily="18" charset="0"/>
              <a:cs typeface="Times New Roman" pitchFamily="18" charset="0"/>
            </a:endParaRPr>
          </a:p>
        </p:txBody>
      </p:sp>
      <p:sp>
        <p:nvSpPr>
          <p:cNvPr id="4" name="TextBox 3"/>
          <p:cNvSpPr txBox="1"/>
          <p:nvPr/>
        </p:nvSpPr>
        <p:spPr>
          <a:xfrm>
            <a:off x="514870" y="1549400"/>
            <a:ext cx="4057130" cy="3662541"/>
          </a:xfrm>
          <a:prstGeom prst="rect">
            <a:avLst/>
          </a:prstGeom>
          <a:noFill/>
        </p:spPr>
        <p:txBody>
          <a:bodyPr wrap="square">
            <a:spAutoFit/>
          </a:bodyPr>
          <a:lstStyle/>
          <a:p>
            <a:pPr marL="342900" indent="-342900">
              <a:spcAft>
                <a:spcPts val="0"/>
              </a:spcAft>
              <a:buClr>
                <a:schemeClr val="accent1"/>
              </a:buClr>
              <a:buFont typeface="Arial" panose="020B0604020202020204" pitchFamily="34" charset="0"/>
              <a:buChar char="•"/>
              <a:defRPr/>
            </a:pPr>
            <a:r>
              <a:rPr lang="en-US" sz="2600" dirty="0" smtClean="0">
                <a:solidFill>
                  <a:srgbClr val="000066"/>
                </a:solidFill>
                <a:latin typeface="Times New Roman" pitchFamily="18" charset="0"/>
                <a:cs typeface="Times New Roman" pitchFamily="18" charset="0"/>
              </a:rPr>
              <a:t>Apply for FSA ID</a:t>
            </a:r>
          </a:p>
          <a:p>
            <a:pPr marL="800100" lvl="1" indent="-342900">
              <a:spcAft>
                <a:spcPts val="1200"/>
              </a:spcAft>
              <a:buClr>
                <a:schemeClr val="accent1"/>
              </a:buClr>
              <a:buFont typeface="Arial" panose="020B0604020202020204" pitchFamily="34" charset="0"/>
              <a:buChar char="•"/>
              <a:defRPr/>
            </a:pPr>
            <a:r>
              <a:rPr lang="en-US" dirty="0" smtClean="0">
                <a:solidFill>
                  <a:srgbClr val="000066"/>
                </a:solidFill>
                <a:latin typeface="Times New Roman" pitchFamily="18" charset="0"/>
                <a:cs typeface="Times New Roman" pitchFamily="18" charset="0"/>
              </a:rPr>
              <a:t>Both student and parent of dependent student</a:t>
            </a:r>
          </a:p>
          <a:p>
            <a:pPr marL="342900" indent="-342900">
              <a:spcAft>
                <a:spcPts val="1200"/>
              </a:spcAft>
              <a:buClr>
                <a:schemeClr val="accent1"/>
              </a:buClr>
              <a:buFont typeface="Arial" panose="020B0604020202020204" pitchFamily="34" charset="0"/>
              <a:buChar char="•"/>
              <a:defRPr/>
            </a:pPr>
            <a:r>
              <a:rPr lang="en-US" sz="2600" dirty="0" smtClean="0">
                <a:solidFill>
                  <a:srgbClr val="000066"/>
                </a:solidFill>
                <a:latin typeface="Times New Roman" pitchFamily="18" charset="0"/>
                <a:cs typeface="Times New Roman" pitchFamily="18" charset="0"/>
              </a:rPr>
              <a:t>Password needs to be updated every 18 months</a:t>
            </a:r>
          </a:p>
          <a:p>
            <a:pPr marL="342900" indent="-342900">
              <a:spcAft>
                <a:spcPts val="1200"/>
              </a:spcAft>
              <a:buClr>
                <a:schemeClr val="accent1"/>
              </a:buClr>
              <a:buFont typeface="Arial" panose="020B0604020202020204" pitchFamily="34" charset="0"/>
              <a:buChar char="•"/>
              <a:defRPr/>
            </a:pPr>
            <a:r>
              <a:rPr lang="en-US" sz="2600" dirty="0" smtClean="0">
                <a:solidFill>
                  <a:srgbClr val="000066"/>
                </a:solidFill>
                <a:latin typeface="Times New Roman" pitchFamily="18" charset="0"/>
                <a:cs typeface="Times New Roman" pitchFamily="18" charset="0"/>
              </a:rPr>
              <a:t>Used to sign the FAFSA electronically</a:t>
            </a:r>
          </a:p>
          <a:p>
            <a:pPr>
              <a:spcAft>
                <a:spcPts val="1800"/>
              </a:spcAft>
              <a:defRPr/>
            </a:pPr>
            <a:endParaRPr lang="en-US" b="1" dirty="0">
              <a:solidFill>
                <a:srgbClr val="000066"/>
              </a:solidFill>
              <a:latin typeface="Times New Roman" pitchFamily="18" charset="0"/>
              <a:cs typeface="Times New Roman" pitchFamily="18" charset="0"/>
            </a:endParaRPr>
          </a:p>
        </p:txBody>
      </p:sp>
      <p:sp>
        <p:nvSpPr>
          <p:cNvPr id="2" name="TextBox 1"/>
          <p:cNvSpPr txBox="1"/>
          <p:nvPr/>
        </p:nvSpPr>
        <p:spPr>
          <a:xfrm>
            <a:off x="636191" y="578136"/>
            <a:ext cx="7871618" cy="707886"/>
          </a:xfrm>
          <a:prstGeom prst="rect">
            <a:avLst/>
          </a:prstGeom>
          <a:noFill/>
        </p:spPr>
        <p:txBody>
          <a:bodyPr wrap="square" rtlCol="0">
            <a:spAutoFit/>
          </a:bodyPr>
          <a:lstStyle/>
          <a:p>
            <a:pPr algn="ctr"/>
            <a:r>
              <a:rPr lang="en-US" sz="4000" b="1" dirty="0" smtClean="0">
                <a:solidFill>
                  <a:srgbClr val="000066"/>
                </a:solidFill>
                <a:latin typeface="Times New Roman" pitchFamily="18" charset="0"/>
                <a:cs typeface="Times New Roman" pitchFamily="18" charset="0"/>
              </a:rPr>
              <a:t>Federal Student Aid ID</a:t>
            </a:r>
            <a:endParaRPr lang="en-US" sz="4000" b="1" dirty="0">
              <a:solidFill>
                <a:srgbClr val="000066"/>
              </a:solidFill>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08" t="17334" r="29440" b="9599"/>
          <a:stretch/>
        </p:blipFill>
        <p:spPr bwMode="auto">
          <a:xfrm>
            <a:off x="4783628" y="1600200"/>
            <a:ext cx="3693701" cy="3340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640080"/>
            <a:ext cx="7985760" cy="1005840"/>
          </a:xfrm>
        </p:spPr>
        <p:txBody>
          <a:bodyPr anchor="t">
            <a:normAutofit/>
          </a:bodyPr>
          <a:lstStyle/>
          <a:p>
            <a:pPr algn="ctr"/>
            <a:r>
              <a:rPr lang="en-US" dirty="0" smtClean="0">
                <a:solidFill>
                  <a:srgbClr val="000066"/>
                </a:solidFill>
                <a:effectLst/>
                <a:latin typeface="Times New Roman" pitchFamily="18" charset="0"/>
                <a:cs typeface="Times New Roman" pitchFamily="18" charset="0"/>
              </a:rPr>
              <a:t>FAFSA4CASTER</a:t>
            </a:r>
            <a:endParaRPr lang="en-US" dirty="0">
              <a:solidFill>
                <a:srgbClr val="000066"/>
              </a:solidFill>
              <a:effectLst/>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38" t="18929" r="12238" b="2588"/>
          <a:stretch/>
        </p:blipFill>
        <p:spPr bwMode="auto">
          <a:xfrm>
            <a:off x="5715000" y="1568231"/>
            <a:ext cx="2819400" cy="3003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8640" y="1581954"/>
            <a:ext cx="4632960" cy="3170099"/>
          </a:xfrm>
          <a:prstGeom prst="rect">
            <a:avLst/>
          </a:prstGeom>
          <a:noFill/>
        </p:spPr>
        <p:txBody>
          <a:bodyPr wrap="square" rtlCol="0">
            <a:spAutoFit/>
          </a:bodyPr>
          <a:lstStyle/>
          <a:p>
            <a:pPr marL="342900" indent="-342900">
              <a:spcAft>
                <a:spcPts val="1200"/>
              </a:spcAft>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Under </a:t>
            </a:r>
            <a:r>
              <a:rPr lang="en-US" dirty="0">
                <a:solidFill>
                  <a:srgbClr val="000066"/>
                </a:solidFill>
                <a:latin typeface="Times New Roman" pitchFamily="18" charset="0"/>
                <a:cs typeface="Times New Roman" pitchFamily="18" charset="0"/>
              </a:rPr>
              <a:t>the </a:t>
            </a:r>
            <a:r>
              <a:rPr lang="en-US" i="1" dirty="0">
                <a:solidFill>
                  <a:srgbClr val="000066"/>
                </a:solidFill>
                <a:latin typeface="Times New Roman" pitchFamily="18" charset="0"/>
                <a:cs typeface="Times New Roman" pitchFamily="18" charset="0"/>
              </a:rPr>
              <a:t>Thinking About College</a:t>
            </a:r>
            <a:r>
              <a:rPr lang="en-US" dirty="0">
                <a:solidFill>
                  <a:srgbClr val="000066"/>
                </a:solidFill>
                <a:latin typeface="Times New Roman" pitchFamily="18" charset="0"/>
                <a:cs typeface="Times New Roman" pitchFamily="18" charset="0"/>
              </a:rPr>
              <a:t> section of the homepage</a:t>
            </a:r>
            <a:r>
              <a:rPr lang="en-US" dirty="0" smtClean="0">
                <a:solidFill>
                  <a:srgbClr val="000066"/>
                </a:solidFill>
                <a:latin typeface="Times New Roman" pitchFamily="18" charset="0"/>
                <a:cs typeface="Times New Roman" pitchFamily="18" charset="0"/>
              </a:rPr>
              <a:t>.</a:t>
            </a:r>
          </a:p>
          <a:p>
            <a:pPr marL="342900" indent="-342900">
              <a:lnSpc>
                <a:spcPct val="150000"/>
              </a:lnSpc>
              <a:spcAft>
                <a:spcPts val="1200"/>
              </a:spcAft>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FOTW </a:t>
            </a:r>
            <a:r>
              <a:rPr lang="en-US" dirty="0">
                <a:solidFill>
                  <a:srgbClr val="000066"/>
                </a:solidFill>
                <a:latin typeface="Times New Roman" pitchFamily="18" charset="0"/>
                <a:cs typeface="Times New Roman" pitchFamily="18" charset="0"/>
              </a:rPr>
              <a:t>questions duplicated</a:t>
            </a:r>
          </a:p>
          <a:p>
            <a:pPr marL="342900" indent="-342900">
              <a:spcAft>
                <a:spcPts val="0"/>
              </a:spcAft>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Estimates </a:t>
            </a:r>
            <a:r>
              <a:rPr lang="en-US" dirty="0">
                <a:solidFill>
                  <a:srgbClr val="000066"/>
                </a:solidFill>
                <a:latin typeface="Times New Roman" pitchFamily="18" charset="0"/>
                <a:cs typeface="Times New Roman" pitchFamily="18" charset="0"/>
              </a:rPr>
              <a:t>e</a:t>
            </a:r>
            <a:r>
              <a:rPr lang="en-US" dirty="0" smtClean="0">
                <a:solidFill>
                  <a:srgbClr val="000066"/>
                </a:solidFill>
                <a:latin typeface="Times New Roman" pitchFamily="18" charset="0"/>
                <a:cs typeface="Times New Roman" pitchFamily="18" charset="0"/>
              </a:rPr>
              <a:t>ligibility for federal </a:t>
            </a:r>
            <a:r>
              <a:rPr lang="en-US" dirty="0">
                <a:solidFill>
                  <a:srgbClr val="000066"/>
                </a:solidFill>
                <a:latin typeface="Times New Roman" pitchFamily="18" charset="0"/>
                <a:cs typeface="Times New Roman" pitchFamily="18" charset="0"/>
              </a:rPr>
              <a:t>s</a:t>
            </a:r>
            <a:r>
              <a:rPr lang="en-US" dirty="0" smtClean="0">
                <a:solidFill>
                  <a:srgbClr val="000066"/>
                </a:solidFill>
                <a:latin typeface="Times New Roman" pitchFamily="18" charset="0"/>
                <a:cs typeface="Times New Roman" pitchFamily="18" charset="0"/>
              </a:rPr>
              <a:t>tudent aid at selected school</a:t>
            </a:r>
          </a:p>
          <a:p>
            <a:pPr marL="342900" indent="-342900">
              <a:spcAft>
                <a:spcPts val="0"/>
              </a:spcAft>
              <a:buClr>
                <a:schemeClr val="accent1"/>
              </a:buClr>
              <a:buFont typeface="Arial" pitchFamily="34" charset="0"/>
              <a:buChar char="•"/>
            </a:pPr>
            <a:endParaRPr lang="en-US" dirty="0">
              <a:solidFill>
                <a:srgbClr val="000066"/>
              </a:solidFill>
              <a:latin typeface="Times New Roman" pitchFamily="18" charset="0"/>
              <a:cs typeface="Times New Roman" pitchFamily="18" charset="0"/>
            </a:endParaRPr>
          </a:p>
          <a:p>
            <a:pPr marL="342900" indent="-342900">
              <a:spcAft>
                <a:spcPts val="0"/>
              </a:spcAft>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Estimates cost at selected school</a:t>
            </a:r>
            <a:endParaRPr lang="en-US" dirty="0">
              <a:solidFill>
                <a:srgbClr val="000066"/>
              </a:solidFill>
              <a:latin typeface="Times New Roman" pitchFamily="18" charset="0"/>
              <a:cs typeface="Times New Roman" pitchFamily="18" charset="0"/>
            </a:endParaRPr>
          </a:p>
        </p:txBody>
      </p:sp>
      <p:sp>
        <p:nvSpPr>
          <p:cNvPr id="3" name="TextBox 2"/>
          <p:cNvSpPr txBox="1"/>
          <p:nvPr/>
        </p:nvSpPr>
        <p:spPr>
          <a:xfrm>
            <a:off x="2857500" y="5102274"/>
            <a:ext cx="3619500" cy="646331"/>
          </a:xfrm>
          <a:prstGeom prst="rect">
            <a:avLst/>
          </a:prstGeom>
          <a:noFill/>
        </p:spPr>
        <p:txBody>
          <a:bodyPr wrap="square" rtlCol="0">
            <a:spAutoFit/>
          </a:bodyPr>
          <a:lstStyle/>
          <a:p>
            <a:r>
              <a:rPr lang="en-US" sz="3600" b="1" dirty="0" smtClean="0">
                <a:solidFill>
                  <a:srgbClr val="000078"/>
                </a:solidFill>
                <a:latin typeface="Times New Roman" panose="02020603050405020304" pitchFamily="18" charset="0"/>
                <a:cs typeface="Times New Roman" panose="02020603050405020304" pitchFamily="18" charset="0"/>
              </a:rPr>
              <a:t>www.FAFSA.gov</a:t>
            </a:r>
            <a:endParaRPr lang="en-US" sz="3600" b="1" dirty="0">
              <a:solidFill>
                <a:srgbClr val="00007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3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76" y="548640"/>
            <a:ext cx="7927848" cy="914400"/>
          </a:xfrm>
        </p:spPr>
        <p:txBody>
          <a:bodyPr anchor="t"/>
          <a:lstStyle/>
          <a:p>
            <a:pPr algn="ctr"/>
            <a:r>
              <a:rPr lang="en-US" dirty="0" smtClean="0">
                <a:solidFill>
                  <a:srgbClr val="000066"/>
                </a:solidFill>
                <a:effectLst/>
                <a:latin typeface="Times New Roman" pitchFamily="18" charset="0"/>
                <a:cs typeface="Times New Roman" pitchFamily="18" charset="0"/>
              </a:rPr>
              <a:t>Net Price Calculator</a:t>
            </a:r>
            <a:endParaRPr lang="en-US" dirty="0">
              <a:solidFill>
                <a:srgbClr val="000066"/>
              </a:solidFill>
              <a:effectLst/>
              <a:latin typeface="Times New Roman" pitchFamily="18" charset="0"/>
              <a:cs typeface="Times New Roman" pitchFamily="18" charset="0"/>
            </a:endParaRPr>
          </a:p>
        </p:txBody>
      </p:sp>
      <p:sp>
        <p:nvSpPr>
          <p:cNvPr id="4" name="TextBox 3"/>
          <p:cNvSpPr txBox="1"/>
          <p:nvPr/>
        </p:nvSpPr>
        <p:spPr>
          <a:xfrm>
            <a:off x="689428" y="1924048"/>
            <a:ext cx="3958771" cy="2677656"/>
          </a:xfrm>
          <a:prstGeom prst="rect">
            <a:avLst/>
          </a:prstGeom>
          <a:noFill/>
        </p:spPr>
        <p:txBody>
          <a:bodyPr wrap="square" rtlCol="0">
            <a:spAutoFit/>
          </a:bodyPr>
          <a:lstStyle/>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Helps you understand options for paying for college</a:t>
            </a:r>
          </a:p>
          <a:p>
            <a:pPr marL="342900" indent="-342900">
              <a:buClr>
                <a:schemeClr val="accent1"/>
              </a:buClr>
              <a:buFont typeface="Arial" pitchFamily="34" charset="0"/>
              <a:buChar char="•"/>
            </a:pPr>
            <a:endParaRPr lang="en-US" sz="2800" dirty="0">
              <a:solidFill>
                <a:srgbClr val="000066"/>
              </a:solidFill>
              <a:latin typeface="Times New Roman" pitchFamily="18" charset="0"/>
              <a:cs typeface="Times New Roman" pitchFamily="18" charset="0"/>
            </a:endParaRPr>
          </a:p>
          <a:p>
            <a:pPr marL="342900" indent="-342900">
              <a:buClr>
                <a:schemeClr val="accent1"/>
              </a:buClr>
              <a:buFont typeface="Arial" pitchFamily="34" charset="0"/>
              <a:buChar char="•"/>
            </a:pPr>
            <a:r>
              <a:rPr lang="en-US" sz="2800" dirty="0" smtClean="0">
                <a:solidFill>
                  <a:srgbClr val="000066"/>
                </a:solidFill>
                <a:latin typeface="Times New Roman" pitchFamily="18" charset="0"/>
                <a:cs typeface="Times New Roman" pitchFamily="18" charset="0"/>
              </a:rPr>
              <a:t>Estimates </a:t>
            </a:r>
            <a:r>
              <a:rPr lang="en-US" sz="2800" dirty="0">
                <a:solidFill>
                  <a:srgbClr val="000066"/>
                </a:solidFill>
                <a:latin typeface="Times New Roman" pitchFamily="18" charset="0"/>
                <a:cs typeface="Times New Roman" pitchFamily="18" charset="0"/>
              </a:rPr>
              <a:t>e</a:t>
            </a:r>
            <a:r>
              <a:rPr lang="en-US" sz="2800" dirty="0" smtClean="0">
                <a:solidFill>
                  <a:srgbClr val="000066"/>
                </a:solidFill>
                <a:latin typeface="Times New Roman" pitchFamily="18" charset="0"/>
                <a:cs typeface="Times New Roman" pitchFamily="18" charset="0"/>
              </a:rPr>
              <a:t>ligibility for Federal Student Aid</a:t>
            </a:r>
            <a:endParaRPr lang="en-US" sz="2800" dirty="0"/>
          </a:p>
        </p:txBody>
      </p:sp>
      <p:sp>
        <p:nvSpPr>
          <p:cNvPr id="5" name="TextBox 4"/>
          <p:cNvSpPr txBox="1"/>
          <p:nvPr/>
        </p:nvSpPr>
        <p:spPr>
          <a:xfrm>
            <a:off x="1333500" y="5124450"/>
            <a:ext cx="6477000" cy="1015663"/>
          </a:xfrm>
          <a:prstGeom prst="rect">
            <a:avLst/>
          </a:prstGeom>
          <a:noFill/>
        </p:spPr>
        <p:txBody>
          <a:bodyPr wrap="square" rtlCol="0">
            <a:spAutoFit/>
          </a:bodyPr>
          <a:lstStyle/>
          <a:p>
            <a:pPr algn="ctr"/>
            <a:r>
              <a:rPr lang="en-US" sz="3200" b="1" dirty="0" smtClean="0">
                <a:solidFill>
                  <a:srgbClr val="000066"/>
                </a:solidFill>
                <a:latin typeface="Times New Roman" pitchFamily="18" charset="0"/>
                <a:cs typeface="Times New Roman" pitchFamily="18" charset="0"/>
              </a:rPr>
              <a:t>www.collegeboard.org</a:t>
            </a:r>
          </a:p>
          <a:p>
            <a:endParaRPr lang="en-US" sz="2800" dirty="0">
              <a:solidFill>
                <a:srgbClr val="000066"/>
              </a:solidFill>
            </a:endParaRP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5" t="13628" r="5883" b="1317"/>
          <a:stretch/>
        </p:blipFill>
        <p:spPr bwMode="auto">
          <a:xfrm>
            <a:off x="5334000" y="1924048"/>
            <a:ext cx="3115216" cy="2903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8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617"/>
            <a:ext cx="8229600" cy="114300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Shopping Sheet</a:t>
            </a:r>
            <a:endParaRPr lang="en-US" sz="4000" dirty="0">
              <a:solidFill>
                <a:srgbClr val="000066"/>
              </a:solidFill>
              <a:effectLst/>
              <a:latin typeface="Times New Roman" pitchFamily="18" charset="0"/>
              <a:cs typeface="Times New Roman" pitchFamily="18" charset="0"/>
            </a:endParaRPr>
          </a:p>
        </p:txBody>
      </p:sp>
      <p:sp>
        <p:nvSpPr>
          <p:cNvPr id="4" name="TextBox 3"/>
          <p:cNvSpPr txBox="1"/>
          <p:nvPr/>
        </p:nvSpPr>
        <p:spPr>
          <a:xfrm>
            <a:off x="457200" y="1524000"/>
            <a:ext cx="4953000" cy="4647426"/>
          </a:xfrm>
          <a:prstGeom prst="rect">
            <a:avLst/>
          </a:prstGeom>
          <a:noFill/>
        </p:spPr>
        <p:txBody>
          <a:bodyPr wrap="square" rtlCol="0">
            <a:spAutoFit/>
          </a:bodyPr>
          <a:lstStyle/>
          <a:p>
            <a:pPr marL="285750" indent="-28575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Information for prospective students regarding their cost and financial aid </a:t>
            </a:r>
          </a:p>
          <a:p>
            <a:pPr marL="285750" indent="-285750">
              <a:buClr>
                <a:schemeClr val="accent1"/>
              </a:buClr>
              <a:buFont typeface="Arial" pitchFamily="34" charset="0"/>
              <a:buChar char="•"/>
            </a:pPr>
            <a:endParaRPr lang="en-US" dirty="0">
              <a:solidFill>
                <a:srgbClr val="000066"/>
              </a:solidFill>
              <a:latin typeface="Times New Roman" pitchFamily="18" charset="0"/>
              <a:cs typeface="Times New Roman" pitchFamily="18" charset="0"/>
            </a:endParaRPr>
          </a:p>
          <a:p>
            <a:pPr marL="285750" indent="-28575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Not provided by every institution</a:t>
            </a:r>
          </a:p>
          <a:p>
            <a:pPr marL="285750" indent="-285750">
              <a:buClr>
                <a:schemeClr val="accent1"/>
              </a:buClr>
              <a:buFont typeface="Arial" pitchFamily="34" charset="0"/>
              <a:buChar char="•"/>
            </a:pPr>
            <a:endParaRPr lang="en-US" dirty="0" smtClean="0">
              <a:solidFill>
                <a:srgbClr val="000066"/>
              </a:solidFill>
              <a:latin typeface="Times New Roman" pitchFamily="18" charset="0"/>
              <a:cs typeface="Times New Roman" pitchFamily="18" charset="0"/>
            </a:endParaRPr>
          </a:p>
          <a:p>
            <a:pPr marL="285750" indent="-285750">
              <a:buClr>
                <a:schemeClr val="accent1"/>
              </a:buClr>
              <a:buFont typeface="Arial" pitchFamily="34" charset="0"/>
              <a:buChar char="•"/>
            </a:pPr>
            <a:r>
              <a:rPr lang="en-US" dirty="0" smtClean="0">
                <a:solidFill>
                  <a:srgbClr val="000066"/>
                </a:solidFill>
                <a:latin typeface="Times New Roman" pitchFamily="18" charset="0"/>
                <a:cs typeface="Times New Roman" pitchFamily="18" charset="0"/>
              </a:rPr>
              <a:t>Available when institution has awarded student </a:t>
            </a:r>
          </a:p>
          <a:p>
            <a:pPr marL="285750" indent="-285750">
              <a:buClr>
                <a:schemeClr val="accent1"/>
              </a:buClr>
              <a:buFont typeface="Arial" pitchFamily="34" charset="0"/>
              <a:buChar char="•"/>
            </a:pPr>
            <a:endParaRPr lang="en-US" dirty="0">
              <a:solidFill>
                <a:srgbClr val="000066"/>
              </a:solidFill>
              <a:latin typeface="Times New Roman" pitchFamily="18" charset="0"/>
              <a:cs typeface="Times New Roman" pitchFamily="18" charset="0"/>
            </a:endParaRPr>
          </a:p>
          <a:p>
            <a:pPr marL="285750" indent="-285750">
              <a:buClr>
                <a:schemeClr val="accent1"/>
              </a:buClr>
              <a:buFont typeface="Arial" pitchFamily="34" charset="0"/>
              <a:buChar char="•"/>
            </a:pPr>
            <a:r>
              <a:rPr lang="en-US" dirty="0">
                <a:solidFill>
                  <a:srgbClr val="000066"/>
                </a:solidFill>
                <a:latin typeface="Times New Roman" pitchFamily="18" charset="0"/>
                <a:cs typeface="Times New Roman" pitchFamily="18" charset="0"/>
              </a:rPr>
              <a:t>V</a:t>
            </a:r>
            <a:r>
              <a:rPr lang="en-US" dirty="0" smtClean="0">
                <a:solidFill>
                  <a:srgbClr val="000066"/>
                </a:solidFill>
                <a:latin typeface="Times New Roman" pitchFamily="18" charset="0"/>
                <a:cs typeface="Times New Roman" pitchFamily="18" charset="0"/>
              </a:rPr>
              <a:t>iewed through their student online portal</a:t>
            </a:r>
          </a:p>
          <a:p>
            <a:pPr marL="285750" indent="-285750">
              <a:buFont typeface="Arial" pitchFamily="34" charset="0"/>
              <a:buChar char="•"/>
            </a:pPr>
            <a:endParaRPr lang="en-US" sz="2000" dirty="0" smtClean="0">
              <a:solidFill>
                <a:srgbClr val="000066"/>
              </a:solidFill>
              <a:latin typeface="Times New Roman" pitchFamily="18" charset="0"/>
              <a:cs typeface="Times New Roman" pitchFamily="18" charset="0"/>
            </a:endParaRPr>
          </a:p>
          <a:p>
            <a:pPr marL="285750" indent="-285750">
              <a:buFont typeface="Arial" pitchFamily="34" charset="0"/>
              <a:buChar char="•"/>
            </a:pPr>
            <a:endParaRPr lang="en-US" sz="2000" dirty="0">
              <a:solidFill>
                <a:srgbClr val="000066"/>
              </a:solidFill>
              <a:latin typeface="Times New Roman" pitchFamily="18" charset="0"/>
              <a:cs typeface="Times New Roman" pitchFamily="18" charset="0"/>
            </a:endParaRPr>
          </a:p>
          <a:p>
            <a:endParaRPr lang="en-US" sz="1600" dirty="0">
              <a:solidFill>
                <a:srgbClr val="000066"/>
              </a:solidFill>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926" t="17280" r="34147" b="6241"/>
          <a:stretch/>
        </p:blipFill>
        <p:spPr bwMode="auto">
          <a:xfrm>
            <a:off x="5638800" y="1622673"/>
            <a:ext cx="2837367" cy="3452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53217" y="5403880"/>
            <a:ext cx="4437567"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www.collegecost.ed.gov</a:t>
            </a:r>
          </a:p>
        </p:txBody>
      </p:sp>
    </p:spTree>
    <p:extLst>
      <p:ext uri="{BB962C8B-B14F-4D97-AF65-F5344CB8AC3E}">
        <p14:creationId xmlns:p14="http://schemas.microsoft.com/office/powerpoint/2010/main" val="3526321445"/>
      </p:ext>
    </p:extLst>
  </p:cSld>
  <p:clrMapOvr>
    <a:masterClrMapping/>
  </p:clrMapOvr>
  <p:transition spd="med">
    <p:spli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chor="ctr"/>
          <a:lstStyle/>
          <a:p>
            <a:pPr algn="ctr"/>
            <a:r>
              <a:rPr lang="en-US" dirty="0" smtClean="0">
                <a:solidFill>
                  <a:srgbClr val="000078"/>
                </a:solidFill>
                <a:effectLst/>
                <a:latin typeface="Times New Roman" pitchFamily="18" charset="0"/>
                <a:cs typeface="Times New Roman" pitchFamily="18" charset="0"/>
              </a:rPr>
              <a:t>FINANCIAL WELLNESS</a:t>
            </a:r>
            <a:endParaRPr lang="en-US" dirty="0">
              <a:solidFill>
                <a:srgbClr val="000078"/>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01117486"/>
      </p:ext>
    </p:extLst>
  </p:cSld>
  <p:clrMapOvr>
    <a:masterClrMapping/>
  </p:clrMapOvr>
  <p:transition spd="med">
    <p:spli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What is Financial Wellness?</a:t>
            </a:r>
            <a:endParaRPr lang="en-US" sz="4000" dirty="0">
              <a:solidFill>
                <a:srgbClr val="000066"/>
              </a:solidFill>
              <a:effectLst/>
              <a:latin typeface="Times New Roman" pitchFamily="18" charset="0"/>
              <a:cs typeface="Times New Roman" pitchFamily="18" charset="0"/>
            </a:endParaRPr>
          </a:p>
        </p:txBody>
      </p:sp>
      <p:sp>
        <p:nvSpPr>
          <p:cNvPr id="6" name="Content Placeholder 5"/>
          <p:cNvSpPr>
            <a:spLocks noGrp="1"/>
          </p:cNvSpPr>
          <p:nvPr>
            <p:ph idx="1"/>
          </p:nvPr>
        </p:nvSpPr>
        <p:spPr>
          <a:xfrm>
            <a:off x="457200" y="2667000"/>
            <a:ext cx="8229600" cy="2286000"/>
          </a:xfrm>
        </p:spPr>
        <p:txBody>
          <a:bodyPr>
            <a:normAutofit fontScale="77500" lnSpcReduction="20000"/>
          </a:bodyPr>
          <a:lstStyle/>
          <a:p>
            <a:pPr marL="0" indent="0" algn="ctr">
              <a:buNone/>
            </a:pPr>
            <a:r>
              <a:rPr lang="en-US" sz="5100" dirty="0" smtClean="0">
                <a:solidFill>
                  <a:srgbClr val="000066"/>
                </a:solidFill>
                <a:latin typeface="Times New Roman" panose="02020603050405020304" pitchFamily="18" charset="0"/>
                <a:cs typeface="Times New Roman" panose="02020603050405020304" pitchFamily="18" charset="0"/>
              </a:rPr>
              <a:t>The possession of knowledge and understanding of financial matters and money management</a:t>
            </a:r>
            <a:r>
              <a:rPr lang="en-US" sz="3800" dirty="0" smtClean="0">
                <a:solidFill>
                  <a:srgbClr val="000066"/>
                </a:solidFill>
                <a:latin typeface="Times New Roman" panose="02020603050405020304" pitchFamily="18" charset="0"/>
                <a:cs typeface="Times New Roman" panose="02020603050405020304" pitchFamily="18" charset="0"/>
              </a:rPr>
              <a:t>.</a:t>
            </a:r>
          </a:p>
          <a:p>
            <a:pPr marL="0" indent="0">
              <a:buNone/>
            </a:pPr>
            <a:endParaRPr lang="en-US" i="1" dirty="0">
              <a:solidFill>
                <a:srgbClr val="000066"/>
              </a:solidFill>
              <a:latin typeface="Times New Roman" panose="02020603050405020304" pitchFamily="18" charset="0"/>
              <a:cs typeface="Times New Roman" panose="02020603050405020304" pitchFamily="18" charset="0"/>
            </a:endParaRPr>
          </a:p>
          <a:p>
            <a:pPr marL="0" indent="0">
              <a:buNone/>
            </a:pPr>
            <a:r>
              <a:rPr lang="en-US" dirty="0" smtClean="0">
                <a:solidFill>
                  <a:srgbClr val="000066"/>
                </a:solidFill>
                <a:latin typeface="Times New Roman" pitchFamily="18" charset="0"/>
                <a:cs typeface="Times New Roman" pitchFamily="18" charset="0"/>
              </a:rPr>
              <a:t>	</a:t>
            </a:r>
            <a:endParaRPr lang="en-US"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2784488901"/>
      </p:ext>
    </p:extLst>
  </p:cSld>
  <p:clrMapOvr>
    <a:masterClrMapping/>
  </p:clrMapOvr>
  <p:transition spd="med">
    <p:spli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0584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Financial Wellness in Financial Aid</a:t>
            </a:r>
            <a:endParaRPr lang="en-US" sz="4000" dirty="0">
              <a:solidFill>
                <a:srgbClr val="000066"/>
              </a:solidFill>
              <a:effectLst/>
              <a:latin typeface="Times New Roman" pitchFamily="18" charset="0"/>
              <a:cs typeface="Times New Roman" pitchFamily="18" charset="0"/>
            </a:endParaRPr>
          </a:p>
        </p:txBody>
      </p:sp>
      <p:sp>
        <p:nvSpPr>
          <p:cNvPr id="6" name="Content Placeholder 5"/>
          <p:cNvSpPr>
            <a:spLocks noGrp="1"/>
          </p:cNvSpPr>
          <p:nvPr>
            <p:ph idx="1"/>
          </p:nvPr>
        </p:nvSpPr>
        <p:spPr>
          <a:xfrm>
            <a:off x="381000" y="1531620"/>
            <a:ext cx="8229600" cy="4861560"/>
          </a:xfrm>
        </p:spPr>
        <p:txBody>
          <a:bodyPr>
            <a:normAutofit/>
          </a:bodyPr>
          <a:lstStyle/>
          <a:p>
            <a:pPr>
              <a:spcAft>
                <a:spcPts val="1200"/>
              </a:spcAft>
            </a:pPr>
            <a:r>
              <a:rPr lang="en-US" sz="3600" dirty="0" smtClean="0">
                <a:solidFill>
                  <a:srgbClr val="000066"/>
                </a:solidFill>
                <a:latin typeface="Times New Roman" panose="02020603050405020304" pitchFamily="18" charset="0"/>
                <a:cs typeface="Times New Roman" panose="02020603050405020304" pitchFamily="18" charset="0"/>
              </a:rPr>
              <a:t>Helpful Information &amp; Resources:</a:t>
            </a:r>
          </a:p>
          <a:p>
            <a:pPr lvl="1"/>
            <a:r>
              <a:rPr lang="en-US" sz="2800" dirty="0">
                <a:solidFill>
                  <a:srgbClr val="000066"/>
                </a:solidFill>
                <a:latin typeface="Times New Roman" panose="02020603050405020304" pitchFamily="18" charset="0"/>
                <a:cs typeface="Times New Roman" panose="02020603050405020304" pitchFamily="18" charset="0"/>
              </a:rPr>
              <a:t>CashCourse.org</a:t>
            </a:r>
          </a:p>
          <a:p>
            <a:pPr lvl="1"/>
            <a:r>
              <a:rPr lang="en-US" sz="2800" dirty="0" smtClean="0">
                <a:solidFill>
                  <a:srgbClr val="000066"/>
                </a:solidFill>
                <a:latin typeface="Times New Roman" panose="02020603050405020304" pitchFamily="18" charset="0"/>
                <a:cs typeface="Times New Roman" panose="02020603050405020304" pitchFamily="18" charset="0"/>
              </a:rPr>
              <a:t>Studentloans.gov</a:t>
            </a:r>
            <a:endParaRPr lang="en-US" sz="2800" dirty="0">
              <a:solidFill>
                <a:srgbClr val="000066"/>
              </a:solidFill>
              <a:latin typeface="Times New Roman" panose="02020603050405020304" pitchFamily="18" charset="0"/>
              <a:cs typeface="Times New Roman" panose="02020603050405020304" pitchFamily="18" charset="0"/>
            </a:endParaRPr>
          </a:p>
          <a:p>
            <a:pPr lvl="2"/>
            <a:r>
              <a:rPr lang="en-US" sz="2400" dirty="0">
                <a:solidFill>
                  <a:srgbClr val="000066"/>
                </a:solidFill>
                <a:latin typeface="Times New Roman" panose="02020603050405020304" pitchFamily="18" charset="0"/>
                <a:cs typeface="Times New Roman" panose="02020603050405020304" pitchFamily="18" charset="0"/>
              </a:rPr>
              <a:t>Financial Aid Awareness </a:t>
            </a:r>
            <a:r>
              <a:rPr lang="en-US" sz="2400" dirty="0" smtClean="0">
                <a:solidFill>
                  <a:srgbClr val="000066"/>
                </a:solidFill>
                <a:latin typeface="Times New Roman" panose="02020603050405020304" pitchFamily="18" charset="0"/>
                <a:cs typeface="Times New Roman" panose="02020603050405020304" pitchFamily="18" charset="0"/>
              </a:rPr>
              <a:t/>
            </a:r>
            <a:br>
              <a:rPr lang="en-US" sz="2400" dirty="0" smtClean="0">
                <a:solidFill>
                  <a:srgbClr val="000066"/>
                </a:solidFill>
                <a:latin typeface="Times New Roman" panose="02020603050405020304" pitchFamily="18" charset="0"/>
                <a:cs typeface="Times New Roman" panose="02020603050405020304" pitchFamily="18" charset="0"/>
              </a:rPr>
            </a:br>
            <a:r>
              <a:rPr lang="en-US" sz="2400" dirty="0" smtClean="0">
                <a:solidFill>
                  <a:srgbClr val="000066"/>
                </a:solidFill>
                <a:latin typeface="Times New Roman" panose="02020603050405020304" pitchFamily="18" charset="0"/>
                <a:cs typeface="Times New Roman" panose="02020603050405020304" pitchFamily="18" charset="0"/>
              </a:rPr>
              <a:t>Counseling</a:t>
            </a:r>
            <a:endParaRPr lang="en-US" sz="2400" dirty="0">
              <a:solidFill>
                <a:srgbClr val="000066"/>
              </a:solidFill>
              <a:latin typeface="Times New Roman" panose="02020603050405020304" pitchFamily="18" charset="0"/>
              <a:cs typeface="Times New Roman" panose="02020603050405020304" pitchFamily="18" charset="0"/>
            </a:endParaRPr>
          </a:p>
          <a:p>
            <a:pPr lvl="1"/>
            <a:r>
              <a:rPr lang="en-US" sz="2800" dirty="0" smtClean="0">
                <a:solidFill>
                  <a:srgbClr val="000066"/>
                </a:solidFill>
                <a:latin typeface="Times New Roman" panose="02020603050405020304" pitchFamily="18" charset="0"/>
                <a:cs typeface="Times New Roman" panose="02020603050405020304" pitchFamily="18" charset="0"/>
              </a:rPr>
              <a:t>Managing </a:t>
            </a:r>
            <a:r>
              <a:rPr lang="en-US" sz="2800" dirty="0">
                <a:solidFill>
                  <a:srgbClr val="000066"/>
                </a:solidFill>
                <a:latin typeface="Times New Roman" panose="02020603050405020304" pitchFamily="18" charset="0"/>
                <a:cs typeface="Times New Roman" panose="02020603050405020304" pitchFamily="18" charset="0"/>
              </a:rPr>
              <a:t>y</a:t>
            </a:r>
            <a:r>
              <a:rPr lang="en-US" sz="2800" dirty="0" smtClean="0">
                <a:solidFill>
                  <a:srgbClr val="000066"/>
                </a:solidFill>
                <a:latin typeface="Times New Roman" panose="02020603050405020304" pitchFamily="18" charset="0"/>
                <a:cs typeface="Times New Roman" panose="02020603050405020304" pitchFamily="18" charset="0"/>
              </a:rPr>
              <a:t>our </a:t>
            </a:r>
            <a:r>
              <a:rPr lang="en-US" sz="2800" dirty="0">
                <a:solidFill>
                  <a:srgbClr val="000066"/>
                </a:solidFill>
                <a:latin typeface="Times New Roman" panose="02020603050405020304" pitchFamily="18" charset="0"/>
                <a:cs typeface="Times New Roman" panose="02020603050405020304" pitchFamily="18" charset="0"/>
              </a:rPr>
              <a:t>s</a:t>
            </a:r>
            <a:r>
              <a:rPr lang="en-US" sz="2800" dirty="0" smtClean="0">
                <a:solidFill>
                  <a:srgbClr val="000066"/>
                </a:solidFill>
                <a:latin typeface="Times New Roman" panose="02020603050405020304" pitchFamily="18" charset="0"/>
                <a:cs typeface="Times New Roman" panose="02020603050405020304" pitchFamily="18" charset="0"/>
              </a:rPr>
              <a:t>tudent loans</a:t>
            </a:r>
          </a:p>
          <a:p>
            <a:pPr lvl="2"/>
            <a:r>
              <a:rPr lang="en-US" sz="2600" dirty="0" smtClean="0">
                <a:solidFill>
                  <a:srgbClr val="000066"/>
                </a:solidFill>
                <a:latin typeface="Times New Roman" panose="02020603050405020304" pitchFamily="18" charset="0"/>
                <a:cs typeface="Times New Roman" panose="02020603050405020304" pitchFamily="18" charset="0"/>
              </a:rPr>
              <a:t>Entrance Counseling</a:t>
            </a:r>
          </a:p>
          <a:p>
            <a:pPr lvl="2"/>
            <a:r>
              <a:rPr lang="en-US" sz="2600" dirty="0" smtClean="0">
                <a:solidFill>
                  <a:srgbClr val="000066"/>
                </a:solidFill>
                <a:latin typeface="Times New Roman" panose="02020603050405020304" pitchFamily="18" charset="0"/>
                <a:cs typeface="Times New Roman" panose="02020603050405020304" pitchFamily="18" charset="0"/>
              </a:rPr>
              <a:t>National Student Loan Data System (NSLDS)</a:t>
            </a:r>
          </a:p>
          <a:p>
            <a:pPr marL="0" indent="0">
              <a:buNone/>
            </a:pPr>
            <a:r>
              <a:rPr lang="en-US" dirty="0" smtClean="0">
                <a:solidFill>
                  <a:srgbClr val="000066"/>
                </a:solidFill>
                <a:latin typeface="Times New Roman" panose="02020603050405020304" pitchFamily="18" charset="0"/>
                <a:cs typeface="Times New Roman" panose="02020603050405020304" pitchFamily="18" charset="0"/>
              </a:rPr>
              <a:t>	</a:t>
            </a:r>
            <a:endParaRPr lang="en-US" dirty="0">
              <a:solidFill>
                <a:srgbClr val="000066"/>
              </a:solidFill>
              <a:latin typeface="Times New Roman" pitchFamily="18" charset="0"/>
              <a:cs typeface="Times New Roman" pitchFamily="18"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l="3104" t="6947" r="4230" b="8917"/>
          <a:stretch>
            <a:fillRect/>
          </a:stretch>
        </p:blipFill>
        <p:spPr bwMode="auto">
          <a:xfrm>
            <a:off x="5429250" y="2628900"/>
            <a:ext cx="2819400"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47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00584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CashCourse.org</a:t>
            </a:r>
            <a:endParaRPr lang="en-US" sz="4000" dirty="0">
              <a:solidFill>
                <a:srgbClr val="000066"/>
              </a:solidFill>
              <a:effectLst/>
              <a:latin typeface="Times New Roman" pitchFamily="18" charset="0"/>
              <a:cs typeface="Times New Roman" pitchFamily="18" charset="0"/>
            </a:endParaRPr>
          </a:p>
        </p:txBody>
      </p:sp>
      <p:sp>
        <p:nvSpPr>
          <p:cNvPr id="6" name="Content Placeholder 5"/>
          <p:cNvSpPr>
            <a:spLocks noGrp="1"/>
          </p:cNvSpPr>
          <p:nvPr>
            <p:ph idx="1"/>
          </p:nvPr>
        </p:nvSpPr>
        <p:spPr>
          <a:xfrm>
            <a:off x="381000" y="1410244"/>
            <a:ext cx="8229600" cy="4799511"/>
          </a:xfrm>
        </p:spPr>
        <p:txBody>
          <a:bodyPr>
            <a:normAutofit/>
          </a:bodyPr>
          <a:lstStyle/>
          <a:p>
            <a:r>
              <a:rPr lang="en-US" sz="3200" dirty="0" smtClean="0">
                <a:solidFill>
                  <a:srgbClr val="000066"/>
                </a:solidFill>
                <a:latin typeface="Times New Roman" panose="02020603050405020304" pitchFamily="18" charset="0"/>
                <a:cs typeface="Times New Roman" panose="02020603050405020304" pitchFamily="18" charset="0"/>
              </a:rPr>
              <a:t>A free online resource</a:t>
            </a:r>
          </a:p>
          <a:p>
            <a:r>
              <a:rPr lang="en-US" sz="3200" dirty="0" smtClean="0">
                <a:solidFill>
                  <a:srgbClr val="000066"/>
                </a:solidFill>
                <a:latin typeface="Times New Roman" panose="02020603050405020304" pitchFamily="18" charset="0"/>
                <a:cs typeface="Times New Roman" panose="02020603050405020304" pitchFamily="18" charset="0"/>
              </a:rPr>
              <a:t>Learn how to:</a:t>
            </a:r>
          </a:p>
          <a:p>
            <a:pPr lvl="1"/>
            <a:r>
              <a:rPr lang="en-US" sz="2800" dirty="0" smtClean="0">
                <a:solidFill>
                  <a:srgbClr val="000066"/>
                </a:solidFill>
                <a:latin typeface="Times New Roman" panose="02020603050405020304" pitchFamily="18" charset="0"/>
                <a:cs typeface="Times New Roman" panose="02020603050405020304" pitchFamily="18" charset="0"/>
              </a:rPr>
              <a:t>Budget</a:t>
            </a:r>
          </a:p>
          <a:p>
            <a:pPr lvl="1"/>
            <a:r>
              <a:rPr lang="en-US" sz="2800" dirty="0" smtClean="0">
                <a:solidFill>
                  <a:srgbClr val="000066"/>
                </a:solidFill>
                <a:latin typeface="Times New Roman" panose="02020603050405020304" pitchFamily="18" charset="0"/>
                <a:cs typeface="Times New Roman" panose="02020603050405020304" pitchFamily="18" charset="0"/>
              </a:rPr>
              <a:t>Manage your money and spend wisely</a:t>
            </a:r>
          </a:p>
          <a:p>
            <a:pPr lvl="1"/>
            <a:r>
              <a:rPr lang="en-US" sz="2800" dirty="0" smtClean="0">
                <a:solidFill>
                  <a:srgbClr val="000066"/>
                </a:solidFill>
                <a:latin typeface="Times New Roman" panose="02020603050405020304" pitchFamily="18" charset="0"/>
                <a:cs typeface="Times New Roman" panose="02020603050405020304" pitchFamily="18" charset="0"/>
              </a:rPr>
              <a:t>Deal with credit cards</a:t>
            </a:r>
          </a:p>
          <a:p>
            <a:pPr lvl="1"/>
            <a:r>
              <a:rPr lang="en-US" sz="2800" dirty="0" smtClean="0">
                <a:solidFill>
                  <a:srgbClr val="000066"/>
                </a:solidFill>
                <a:latin typeface="Times New Roman" panose="02020603050405020304" pitchFamily="18" charset="0"/>
                <a:cs typeface="Times New Roman" panose="02020603050405020304" pitchFamily="18" charset="0"/>
              </a:rPr>
              <a:t>Manage your financial aid</a:t>
            </a:r>
          </a:p>
          <a:p>
            <a:pPr lvl="2"/>
            <a:r>
              <a:rPr lang="en-US" sz="2400" dirty="0" smtClean="0">
                <a:solidFill>
                  <a:srgbClr val="000066"/>
                </a:solidFill>
                <a:latin typeface="Times New Roman" panose="02020603050405020304" pitchFamily="18" charset="0"/>
                <a:cs typeface="Times New Roman" panose="02020603050405020304" pitchFamily="18" charset="0"/>
              </a:rPr>
              <a:t>Smart borrowing</a:t>
            </a:r>
          </a:p>
          <a:p>
            <a:pPr lvl="1"/>
            <a:endParaRPr lang="en-US" dirty="0" smtClean="0"/>
          </a:p>
          <a:p>
            <a:endParaRPr lang="en-US" sz="3200" dirty="0">
              <a:solidFill>
                <a:srgbClr val="000066"/>
              </a:solidFill>
              <a:latin typeface="Times New Roman" panose="02020603050405020304" pitchFamily="18" charset="0"/>
              <a:cs typeface="Times New Roman" panose="02020603050405020304" pitchFamily="18" charset="0"/>
            </a:endParaRPr>
          </a:p>
          <a:p>
            <a:pPr marL="0" indent="0">
              <a:buNone/>
            </a:pPr>
            <a:endParaRPr lang="en-US" dirty="0">
              <a:solidFill>
                <a:srgbClr val="000066"/>
              </a:solidFill>
              <a:latin typeface="Times New Roman" pitchFamily="18" charset="0"/>
              <a:cs typeface="Times New Roman" pitchFamily="18" charset="0"/>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8" t="30393" r="2198" b="3332"/>
          <a:stretch/>
        </p:blipFill>
        <p:spPr bwMode="auto">
          <a:xfrm>
            <a:off x="5562600" y="3816329"/>
            <a:ext cx="2895600" cy="1785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46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0"/>
            <a:ext cx="8229600" cy="1005840"/>
          </a:xfrm>
        </p:spPr>
        <p:txBody>
          <a:bodyPr anchor="t">
            <a:normAutofit/>
          </a:bodyPr>
          <a:lstStyle/>
          <a:p>
            <a:pPr algn="ctr"/>
            <a:r>
              <a:rPr lang="en-US" dirty="0" smtClean="0">
                <a:solidFill>
                  <a:srgbClr val="000066"/>
                </a:solidFill>
                <a:effectLst/>
                <a:latin typeface="Times New Roman" pitchFamily="18" charset="0"/>
                <a:cs typeface="Times New Roman" pitchFamily="18" charset="0"/>
              </a:rPr>
              <a:t>Studentloans.gov</a:t>
            </a:r>
            <a:endParaRPr lang="en-US"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381000" y="822960"/>
            <a:ext cx="8427720" cy="1005840"/>
          </a:xfrm>
        </p:spPr>
        <p:txBody>
          <a:bodyPr>
            <a:normAutofit fontScale="92500" lnSpcReduction="20000"/>
          </a:bodyPr>
          <a:lstStyle/>
          <a:p>
            <a:pPr marL="0" indent="0" algn="ctr">
              <a:buNone/>
            </a:pPr>
            <a:r>
              <a:rPr lang="en-US" sz="3600" b="1" dirty="0" smtClean="0">
                <a:solidFill>
                  <a:srgbClr val="000078"/>
                </a:solidFill>
                <a:latin typeface="Times New Roman" panose="02020603050405020304" pitchFamily="18" charset="0"/>
                <a:cs typeface="Times New Roman" panose="02020603050405020304" pitchFamily="18" charset="0"/>
              </a:rPr>
              <a:t>Financial Aid Awareness </a:t>
            </a:r>
            <a:br>
              <a:rPr lang="en-US" sz="3600" b="1" dirty="0" smtClean="0">
                <a:solidFill>
                  <a:srgbClr val="000078"/>
                </a:solidFill>
                <a:latin typeface="Times New Roman" panose="02020603050405020304" pitchFamily="18" charset="0"/>
                <a:cs typeface="Times New Roman" panose="02020603050405020304" pitchFamily="18" charset="0"/>
              </a:rPr>
            </a:br>
            <a:r>
              <a:rPr lang="en-US" sz="3600" b="1" dirty="0" smtClean="0">
                <a:solidFill>
                  <a:srgbClr val="000078"/>
                </a:solidFill>
                <a:latin typeface="Times New Roman" panose="02020603050405020304" pitchFamily="18" charset="0"/>
                <a:cs typeface="Times New Roman" panose="02020603050405020304" pitchFamily="18" charset="0"/>
              </a:rPr>
              <a:t>Counseling Tool</a:t>
            </a:r>
            <a:endParaRPr lang="en-US" sz="3600" b="1" dirty="0">
              <a:solidFill>
                <a:srgbClr val="000078"/>
              </a:solidFill>
              <a:latin typeface="Times New Roman" panose="02020603050405020304" pitchFamily="18" charset="0"/>
              <a:cs typeface="Times New Roman" panose="02020603050405020304" pitchFamily="18" charset="0"/>
            </a:endParaRPr>
          </a:p>
        </p:txBody>
      </p:sp>
      <p:pic>
        <p:nvPicPr>
          <p:cNvPr id="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209800"/>
            <a:ext cx="4953000" cy="281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322320" y="2871152"/>
            <a:ext cx="1905000" cy="682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93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09600"/>
            <a:ext cx="8229600" cy="100584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Managing Your Student Loans</a:t>
            </a:r>
            <a:endParaRPr lang="en-US" sz="4000" dirty="0">
              <a:solidFill>
                <a:srgbClr val="000066"/>
              </a:solidFill>
              <a:effectLst/>
              <a:latin typeface="Times New Roman" pitchFamily="18" charset="0"/>
              <a:cs typeface="Times New Roman" pitchFamily="18" charset="0"/>
            </a:endParaRPr>
          </a:p>
        </p:txBody>
      </p:sp>
      <p:sp>
        <p:nvSpPr>
          <p:cNvPr id="6" name="Content Placeholder 5"/>
          <p:cNvSpPr>
            <a:spLocks noGrp="1"/>
          </p:cNvSpPr>
          <p:nvPr>
            <p:ph idx="1"/>
          </p:nvPr>
        </p:nvSpPr>
        <p:spPr>
          <a:xfrm>
            <a:off x="419100" y="1524000"/>
            <a:ext cx="8229600" cy="4191000"/>
          </a:xfrm>
        </p:spPr>
        <p:txBody>
          <a:bodyPr>
            <a:normAutofit fontScale="92500" lnSpcReduction="10000"/>
          </a:bodyPr>
          <a:lstStyle/>
          <a:p>
            <a:r>
              <a:rPr lang="en-US" sz="3200" dirty="0" smtClean="0">
                <a:solidFill>
                  <a:srgbClr val="000066"/>
                </a:solidFill>
                <a:latin typeface="Times New Roman" pitchFamily="18" charset="0"/>
                <a:cs typeface="Times New Roman" pitchFamily="18" charset="0"/>
              </a:rPr>
              <a:t>Entrance Counseling for Federal </a:t>
            </a:r>
            <a:r>
              <a:rPr lang="en-US" sz="3200" dirty="0">
                <a:solidFill>
                  <a:srgbClr val="000066"/>
                </a:solidFill>
                <a:latin typeface="Times New Roman" pitchFamily="18" charset="0"/>
                <a:cs typeface="Times New Roman" pitchFamily="18" charset="0"/>
              </a:rPr>
              <a:t>S</a:t>
            </a:r>
            <a:r>
              <a:rPr lang="en-US" sz="3200" dirty="0" smtClean="0">
                <a:solidFill>
                  <a:srgbClr val="000066"/>
                </a:solidFill>
                <a:latin typeface="Times New Roman" pitchFamily="18" charset="0"/>
                <a:cs typeface="Times New Roman" pitchFamily="18" charset="0"/>
              </a:rPr>
              <a:t>tudent Loans</a:t>
            </a:r>
          </a:p>
          <a:p>
            <a:pPr lvl="1"/>
            <a:r>
              <a:rPr lang="en-US" sz="2800" dirty="0" smtClean="0">
                <a:solidFill>
                  <a:srgbClr val="000066"/>
                </a:solidFill>
                <a:latin typeface="Times New Roman" pitchFamily="18" charset="0"/>
                <a:cs typeface="Times New Roman" pitchFamily="18" charset="0"/>
              </a:rPr>
              <a:t>Quiz on topics related to loans</a:t>
            </a:r>
          </a:p>
          <a:p>
            <a:pPr lvl="1"/>
            <a:r>
              <a:rPr lang="en-US" sz="2800" dirty="0" smtClean="0">
                <a:solidFill>
                  <a:srgbClr val="000066"/>
                </a:solidFill>
                <a:latin typeface="Times New Roman" pitchFamily="18" charset="0"/>
                <a:cs typeface="Times New Roman" pitchFamily="18" charset="0"/>
              </a:rPr>
              <a:t>Mandatory</a:t>
            </a:r>
          </a:p>
          <a:p>
            <a:pPr lvl="1">
              <a:spcAft>
                <a:spcPts val="1200"/>
              </a:spcAft>
            </a:pPr>
            <a:r>
              <a:rPr lang="en-US" sz="2800" dirty="0" smtClean="0">
                <a:solidFill>
                  <a:srgbClr val="000066"/>
                </a:solidFill>
                <a:latin typeface="Times New Roman" pitchFamily="18" charset="0"/>
                <a:cs typeface="Times New Roman" pitchFamily="18" charset="0"/>
              </a:rPr>
              <a:t>Completed online at studentloans.gov</a:t>
            </a:r>
          </a:p>
          <a:p>
            <a:r>
              <a:rPr lang="en-US" sz="3200" dirty="0" smtClean="0">
                <a:solidFill>
                  <a:srgbClr val="000066"/>
                </a:solidFill>
                <a:latin typeface="Times New Roman" pitchFamily="18" charset="0"/>
                <a:cs typeface="Times New Roman" pitchFamily="18" charset="0"/>
              </a:rPr>
              <a:t>Review the National Student Loan Data System (NSLDS)</a:t>
            </a:r>
          </a:p>
          <a:p>
            <a:pPr lvl="1"/>
            <a:r>
              <a:rPr lang="en-US" sz="2800" dirty="0" smtClean="0">
                <a:solidFill>
                  <a:srgbClr val="000066"/>
                </a:solidFill>
                <a:latin typeface="Times New Roman" pitchFamily="18" charset="0"/>
                <a:cs typeface="Times New Roman" pitchFamily="18" charset="0"/>
                <a:hlinkClick r:id="rId3"/>
              </a:rPr>
              <a:t>www.nslds.ed.gov</a:t>
            </a:r>
            <a:endParaRPr lang="en-US" sz="2800" dirty="0" smtClean="0">
              <a:solidFill>
                <a:srgbClr val="000066"/>
              </a:solidFill>
              <a:latin typeface="Times New Roman" pitchFamily="18" charset="0"/>
              <a:cs typeface="Times New Roman" pitchFamily="18" charset="0"/>
            </a:endParaRPr>
          </a:p>
          <a:p>
            <a:pPr lvl="1"/>
            <a:r>
              <a:rPr lang="en-US" sz="2800" dirty="0" smtClean="0">
                <a:solidFill>
                  <a:srgbClr val="000066"/>
                </a:solidFill>
                <a:latin typeface="Times New Roman" pitchFamily="18" charset="0"/>
                <a:cs typeface="Times New Roman" pitchFamily="18" charset="0"/>
              </a:rPr>
              <a:t>List of all federal loans borrowed</a:t>
            </a:r>
            <a:br>
              <a:rPr lang="en-US" sz="2800" dirty="0" smtClean="0">
                <a:solidFill>
                  <a:srgbClr val="000066"/>
                </a:solidFill>
                <a:latin typeface="Times New Roman" pitchFamily="18" charset="0"/>
                <a:cs typeface="Times New Roman" pitchFamily="18" charset="0"/>
              </a:rPr>
            </a:br>
            <a:r>
              <a:rPr lang="en-US" sz="2800" dirty="0" smtClean="0">
                <a:solidFill>
                  <a:srgbClr val="000066"/>
                </a:solidFill>
                <a:latin typeface="Times New Roman" pitchFamily="18" charset="0"/>
                <a:cs typeface="Times New Roman" pitchFamily="18" charset="0"/>
              </a:rPr>
              <a:t> and lenders</a:t>
            </a:r>
          </a:p>
          <a:p>
            <a:pPr marL="347472" lvl="1" indent="0">
              <a:buNone/>
            </a:pPr>
            <a:endParaRPr lang="en-US" sz="3200" dirty="0" smtClean="0">
              <a:solidFill>
                <a:srgbClr val="000066"/>
              </a:solidFill>
              <a:latin typeface="Times New Roman" pitchFamily="18" charset="0"/>
              <a:cs typeface="Times New Roman" pitchFamily="18" charset="0"/>
            </a:endParaRPr>
          </a:p>
          <a:p>
            <a:pPr marL="457200" lvl="1" indent="0">
              <a:buNone/>
            </a:pPr>
            <a:endParaRPr lang="en-US" sz="2800" dirty="0" smtClean="0">
              <a:solidFill>
                <a:srgbClr val="000066"/>
              </a:solidFill>
              <a:latin typeface="Times New Roman" pitchFamily="18" charset="0"/>
              <a:cs typeface="Times New Roman" pitchFamily="18" charset="0"/>
            </a:endParaRPr>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9" t="13953" r="32312" b="13953"/>
          <a:stretch/>
        </p:blipFill>
        <p:spPr bwMode="auto">
          <a:xfrm>
            <a:off x="6248400" y="4038600"/>
            <a:ext cx="2228850" cy="1631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87680"/>
            <a:ext cx="8229600" cy="1005840"/>
          </a:xfrm>
        </p:spPr>
        <p:txBody>
          <a:bodyPr anchor="t">
            <a:normAutofit/>
          </a:bodyPr>
          <a:lstStyle/>
          <a:p>
            <a:pPr algn="ctr"/>
            <a:r>
              <a:rPr lang="en-US" sz="3200" dirty="0" smtClean="0">
                <a:solidFill>
                  <a:srgbClr val="000066"/>
                </a:solidFill>
                <a:effectLst/>
                <a:latin typeface="Times New Roman" pitchFamily="18" charset="0"/>
                <a:cs typeface="Times New Roman" pitchFamily="18" charset="0"/>
              </a:rPr>
              <a:t>Managing Your Student Loans</a:t>
            </a:r>
            <a:endParaRPr lang="en-US" sz="3200" dirty="0">
              <a:solidFill>
                <a:srgbClr val="000066"/>
              </a:solidFill>
              <a:effectLst/>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54" t="13801" r="74543" b="4438"/>
          <a:stretch/>
        </p:blipFill>
        <p:spPr bwMode="auto">
          <a:xfrm>
            <a:off x="1676400" y="1882109"/>
            <a:ext cx="1645920" cy="2714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2" t="16651" r="6356" b="12945"/>
          <a:stretch/>
        </p:blipFill>
        <p:spPr bwMode="auto">
          <a:xfrm>
            <a:off x="4876800" y="1882109"/>
            <a:ext cx="2956313" cy="2344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35550" y="5208388"/>
            <a:ext cx="2872901" cy="584775"/>
          </a:xfrm>
          <a:prstGeom prst="rect">
            <a:avLst/>
          </a:prstGeom>
        </p:spPr>
        <p:txBody>
          <a:bodyPr wrap="none">
            <a:spAutoFit/>
          </a:bodyPr>
          <a:lstStyle/>
          <a:p>
            <a:pPr marL="57150" indent="0" algn="ctr">
              <a:buNone/>
            </a:pPr>
            <a:r>
              <a:rPr lang="en-US" sz="3200" b="1" dirty="0" smtClean="0">
                <a:solidFill>
                  <a:srgbClr val="000066"/>
                </a:solidFill>
                <a:latin typeface="Times New Roman" pitchFamily="18" charset="0"/>
                <a:cs typeface="Times New Roman" pitchFamily="18" charset="0"/>
              </a:rPr>
              <a:t>Studentaid.gov</a:t>
            </a:r>
            <a:endParaRPr lang="en-US" sz="2800" b="1" dirty="0">
              <a:solidFill>
                <a:srgbClr val="000066"/>
              </a:solidFill>
              <a:latin typeface="Times New Roman" pitchFamily="18" charset="0"/>
              <a:cs typeface="Times New Roman" pitchFamily="18" charset="0"/>
            </a:endParaRPr>
          </a:p>
        </p:txBody>
      </p:sp>
      <p:sp>
        <p:nvSpPr>
          <p:cNvPr id="6" name="Rectangle 5"/>
          <p:cNvSpPr/>
          <p:nvPr/>
        </p:nvSpPr>
        <p:spPr>
          <a:xfrm>
            <a:off x="4784654" y="4309495"/>
            <a:ext cx="3140603" cy="461665"/>
          </a:xfrm>
          <a:prstGeom prst="rect">
            <a:avLst/>
          </a:prstGeom>
        </p:spPr>
        <p:txBody>
          <a:bodyPr wrap="none">
            <a:spAutoFit/>
          </a:bodyPr>
          <a:lstStyle/>
          <a:p>
            <a:pPr marL="57150" indent="0" algn="ctr">
              <a:buNone/>
            </a:pPr>
            <a:r>
              <a:rPr lang="en-US" b="1" dirty="0" smtClean="0">
                <a:solidFill>
                  <a:srgbClr val="000066"/>
                </a:solidFill>
                <a:latin typeface="Times New Roman" pitchFamily="18" charset="0"/>
                <a:cs typeface="Times New Roman" pitchFamily="18" charset="0"/>
              </a:rPr>
              <a:t>Repayment Estimator</a:t>
            </a:r>
            <a:endParaRPr lang="en-US" sz="2000" b="1" dirty="0">
              <a:solidFill>
                <a:srgbClr val="000066"/>
              </a:solidFill>
              <a:latin typeface="Times New Roman" pitchFamily="18" charset="0"/>
              <a:cs typeface="Times New Roman" pitchFamily="18" charset="0"/>
            </a:endParaRPr>
          </a:p>
        </p:txBody>
      </p:sp>
      <p:sp>
        <p:nvSpPr>
          <p:cNvPr id="7" name="Rectangle 6"/>
          <p:cNvSpPr/>
          <p:nvPr/>
        </p:nvSpPr>
        <p:spPr>
          <a:xfrm>
            <a:off x="1263361" y="1394369"/>
            <a:ext cx="2973956" cy="461665"/>
          </a:xfrm>
          <a:prstGeom prst="rect">
            <a:avLst/>
          </a:prstGeom>
        </p:spPr>
        <p:txBody>
          <a:bodyPr wrap="none">
            <a:spAutoFit/>
          </a:bodyPr>
          <a:lstStyle/>
          <a:p>
            <a:pPr marL="57150" indent="0" algn="ctr">
              <a:buNone/>
            </a:pPr>
            <a:r>
              <a:rPr lang="en-US" b="1" dirty="0" smtClean="0">
                <a:solidFill>
                  <a:srgbClr val="000066"/>
                </a:solidFill>
                <a:latin typeface="Times New Roman" pitchFamily="18" charset="0"/>
                <a:cs typeface="Times New Roman" pitchFamily="18" charset="0"/>
              </a:rPr>
              <a:t>Repayment Timeline</a:t>
            </a:r>
            <a:endParaRPr lang="en-US" sz="2000"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414305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bwMode="auto">
          <a:xfrm>
            <a:off x="266700" y="533400"/>
            <a:ext cx="8610600" cy="1143000"/>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r>
              <a:rPr lang="en-US" b="1" dirty="0" smtClean="0">
                <a:solidFill>
                  <a:srgbClr val="000066"/>
                </a:solidFill>
                <a:effectLst/>
                <a:latin typeface="Times New Roman" pitchFamily="18" charset="0"/>
                <a:cs typeface="Times New Roman" pitchFamily="18" charset="0"/>
              </a:rPr>
              <a:t>Free Application for Federal Student Aid</a:t>
            </a:r>
            <a:endParaRPr lang="en-US" sz="4000" b="1" dirty="0" smtClean="0">
              <a:solidFill>
                <a:srgbClr val="000066"/>
              </a:solidFill>
              <a:effectLst/>
              <a:latin typeface="Times New Roman" pitchFamily="18" charset="0"/>
              <a:cs typeface="Times New Roman" pitchFamily="18" charset="0"/>
            </a:endParaRPr>
          </a:p>
        </p:txBody>
      </p:sp>
      <p:sp>
        <p:nvSpPr>
          <p:cNvPr id="6148" name="Rectangle 3"/>
          <p:cNvSpPr>
            <a:spLocks noGrp="1" noChangeArrowheads="1"/>
          </p:cNvSpPr>
          <p:nvPr>
            <p:ph idx="1"/>
          </p:nvPr>
        </p:nvSpPr>
        <p:spPr bwMode="auto">
          <a:xfrm>
            <a:off x="895350" y="5288018"/>
            <a:ext cx="7391400" cy="457200"/>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buFontTx/>
              <a:buNone/>
            </a:pPr>
            <a:r>
              <a:rPr lang="en-US" sz="3200" b="1" dirty="0" smtClean="0">
                <a:solidFill>
                  <a:srgbClr val="000066"/>
                </a:solidFill>
                <a:latin typeface="Times New Roman" pitchFamily="18" charset="0"/>
                <a:cs typeface="Times New Roman" pitchFamily="18" charset="0"/>
              </a:rPr>
              <a:t>www.FAFSA.gov</a:t>
            </a: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4"/>
          <a:stretch/>
        </p:blipFill>
        <p:spPr bwMode="auto">
          <a:xfrm>
            <a:off x="1752600" y="1447800"/>
            <a:ext cx="5505894" cy="3590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2158108"/>
      </p:ext>
    </p:extLst>
  </p:cSld>
  <p:clrMapOvr>
    <a:masterClrMapping/>
  </p:clrMapOvr>
  <p:transition spd="med">
    <p:spli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chor="t"/>
          <a:lstStyle/>
          <a:p>
            <a:pPr algn="ctr"/>
            <a:r>
              <a:rPr lang="en-US" dirty="0" smtClean="0">
                <a:solidFill>
                  <a:srgbClr val="000066"/>
                </a:solidFill>
                <a:effectLst/>
                <a:latin typeface="Times New Roman" pitchFamily="18" charset="0"/>
                <a:cs typeface="Times New Roman" pitchFamily="18" charset="0"/>
              </a:rPr>
              <a:t>YouTube Videos</a:t>
            </a:r>
            <a:endParaRPr lang="en-US" dirty="0">
              <a:solidFill>
                <a:srgbClr val="000066"/>
              </a:solidFill>
              <a:effectLst/>
              <a:latin typeface="Times New Roman" pitchFamily="18" charset="0"/>
              <a:cs typeface="Times New Roman" pitchFamily="18"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50" y="1905000"/>
            <a:ext cx="7938701"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35550" y="5208388"/>
            <a:ext cx="2872901" cy="584775"/>
          </a:xfrm>
          <a:prstGeom prst="rect">
            <a:avLst/>
          </a:prstGeom>
        </p:spPr>
        <p:txBody>
          <a:bodyPr wrap="none">
            <a:spAutoFit/>
          </a:bodyPr>
          <a:lstStyle/>
          <a:p>
            <a:pPr marL="57150" indent="0" algn="ctr">
              <a:buNone/>
            </a:pPr>
            <a:r>
              <a:rPr lang="en-US" sz="3200" b="1" dirty="0" smtClean="0">
                <a:solidFill>
                  <a:srgbClr val="000066"/>
                </a:solidFill>
                <a:latin typeface="Times New Roman" pitchFamily="18" charset="0"/>
                <a:cs typeface="Times New Roman" pitchFamily="18" charset="0"/>
              </a:rPr>
              <a:t>Studentaid.gov</a:t>
            </a:r>
            <a:endParaRPr lang="en-US" sz="2800"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639815881"/>
      </p:ext>
    </p:extLst>
  </p:cSld>
  <p:clrMapOvr>
    <a:masterClrMapping/>
  </p:clrMapOvr>
  <p:transition spd="med">
    <p:spli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0"/>
            <a:ext cx="8229600" cy="1005840"/>
          </a:xfrm>
        </p:spPr>
        <p:txBody>
          <a:bodyPr anchor="ctr">
            <a:normAutofit/>
          </a:bodyPr>
          <a:lstStyle/>
          <a:p>
            <a:pPr algn="ctr"/>
            <a:r>
              <a:rPr lang="en-US" dirty="0" smtClean="0">
                <a:solidFill>
                  <a:srgbClr val="000066"/>
                </a:solidFill>
                <a:effectLst/>
                <a:latin typeface="Times New Roman" pitchFamily="18" charset="0"/>
                <a:cs typeface="Times New Roman" pitchFamily="18" charset="0"/>
              </a:rPr>
              <a:t>RESOURCES</a:t>
            </a:r>
            <a:endParaRPr lang="en-US" dirty="0">
              <a:solidFill>
                <a:srgbClr val="000066"/>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7095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306324" y="530352"/>
            <a:ext cx="8531352" cy="923544"/>
          </a:xfrm>
        </p:spPr>
        <p:txBody>
          <a:bodyPr>
            <a:normAutofit fontScale="90000"/>
          </a:bodyPr>
          <a:lstStyle/>
          <a:p>
            <a:pPr algn="ctr"/>
            <a:r>
              <a:rPr lang="en-US" dirty="0" smtClean="0">
                <a:solidFill>
                  <a:srgbClr val="000066"/>
                </a:solidFill>
                <a:effectLst/>
                <a:latin typeface="Times New Roman" panose="02020603050405020304" pitchFamily="18" charset="0"/>
                <a:cs typeface="Times New Roman" panose="02020603050405020304" pitchFamily="18" charset="0"/>
              </a:rPr>
              <a:t>Studentaid.gov </a:t>
            </a:r>
            <a:br>
              <a:rPr lang="en-US" dirty="0" smtClean="0">
                <a:solidFill>
                  <a:srgbClr val="000066"/>
                </a:solidFill>
                <a:effectLst/>
                <a:latin typeface="Times New Roman" panose="02020603050405020304" pitchFamily="18" charset="0"/>
                <a:cs typeface="Times New Roman" panose="02020603050405020304" pitchFamily="18" charset="0"/>
              </a:rPr>
            </a:br>
            <a:r>
              <a:rPr lang="en-US" sz="2400" dirty="0" smtClean="0">
                <a:solidFill>
                  <a:srgbClr val="000066"/>
                </a:solidFill>
                <a:effectLst/>
                <a:latin typeface="Times New Roman" panose="02020603050405020304" pitchFamily="18" charset="0"/>
                <a:cs typeface="Times New Roman" panose="02020603050405020304" pitchFamily="18" charset="0"/>
              </a:rPr>
              <a:t>website, videos, mobile, Facebook, Twitter</a:t>
            </a:r>
          </a:p>
        </p:txBody>
      </p:sp>
      <p:pic>
        <p:nvPicPr>
          <p:cNvPr id="6" name="Picture 2"/>
          <p:cNvPicPr>
            <a:picLocks noChangeAspect="1" noChangeArrowheads="1"/>
          </p:cNvPicPr>
          <p:nvPr/>
        </p:nvPicPr>
        <p:blipFill>
          <a:blip r:embed="rId3" cstate="print"/>
          <a:srcRect l="16620" r="16794" b="5431"/>
          <a:stretch>
            <a:fillRect/>
          </a:stretch>
        </p:blipFill>
        <p:spPr bwMode="auto">
          <a:xfrm>
            <a:off x="609599" y="1824141"/>
            <a:ext cx="3067051" cy="2862167"/>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cstate="print"/>
          <a:srcRect l="841" t="10075" r="1028" b="12044"/>
          <a:stretch>
            <a:fillRect/>
          </a:stretch>
        </p:blipFill>
        <p:spPr bwMode="auto">
          <a:xfrm>
            <a:off x="3609878" y="3657615"/>
            <a:ext cx="3008418" cy="2057386"/>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rotWithShape="1">
          <a:blip r:embed="rId5" cstate="print"/>
          <a:srcRect r="10405"/>
          <a:stretch/>
        </p:blipFill>
        <p:spPr bwMode="auto">
          <a:xfrm>
            <a:off x="6096000" y="1524000"/>
            <a:ext cx="2427176" cy="2470801"/>
          </a:xfrm>
          <a:prstGeom prst="rect">
            <a:avLst/>
          </a:prstGeom>
          <a:ln>
            <a:noFill/>
          </a:ln>
          <a:effectLst>
            <a:outerShdw blurRad="292100" dist="139700" dir="2700000" algn="tl" rotWithShape="0">
              <a:srgbClr val="333333">
                <a:alpha val="65000"/>
              </a:srgbClr>
            </a:outerShdw>
          </a:effectLst>
        </p:spPr>
      </p:pic>
      <p:pic>
        <p:nvPicPr>
          <p:cNvPr id="7" name="Picture 3" descr="P:\ISV Mindy\C_E Files\MASTER APPROVED\fsa_apple_iphone_4_psd-sub-touch no brand.jpg"/>
          <p:cNvPicPr>
            <a:picLocks noChangeAspect="1" noChangeArrowheads="1"/>
          </p:cNvPicPr>
          <p:nvPr/>
        </p:nvPicPr>
        <p:blipFill>
          <a:blip r:embed="rId6" cstate="print"/>
          <a:srcRect l="11848" t="2103" r="12144" b="11646"/>
          <a:stretch>
            <a:fillRect/>
          </a:stretch>
        </p:blipFill>
        <p:spPr bwMode="auto">
          <a:xfrm>
            <a:off x="4490037" y="1771675"/>
            <a:ext cx="624050" cy="1573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231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7824" t="12448" r="39145" b="2760"/>
          <a:stretch/>
        </p:blipFill>
        <p:spPr bwMode="auto">
          <a:xfrm>
            <a:off x="3810000" y="2286000"/>
            <a:ext cx="1234244" cy="2799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12945" r="31446" b="4395"/>
          <a:stretch/>
        </p:blipFill>
        <p:spPr bwMode="auto">
          <a:xfrm>
            <a:off x="5865690" y="1802248"/>
            <a:ext cx="2619047" cy="3375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640080" y="640080"/>
            <a:ext cx="8061960" cy="1051560"/>
          </a:xfrm>
        </p:spPr>
        <p:txBody>
          <a:bodyPr anchor="t">
            <a:noAutofit/>
          </a:bodyPr>
          <a:lstStyle/>
          <a:p>
            <a:pPr algn="ctr"/>
            <a:r>
              <a:rPr lang="en-US" sz="3200" dirty="0" smtClean="0">
                <a:solidFill>
                  <a:srgbClr val="000066"/>
                </a:solidFill>
                <a:effectLst/>
                <a:latin typeface="Times New Roman" pitchFamily="18" charset="0"/>
                <a:cs typeface="Times New Roman" pitchFamily="18" charset="0"/>
              </a:rPr>
              <a:t>Recommended Publications for</a:t>
            </a:r>
            <a:br>
              <a:rPr lang="en-US" sz="3200" dirty="0" smtClean="0">
                <a:solidFill>
                  <a:srgbClr val="000066"/>
                </a:solidFill>
                <a:effectLst/>
                <a:latin typeface="Times New Roman" pitchFamily="18" charset="0"/>
                <a:cs typeface="Times New Roman" pitchFamily="18" charset="0"/>
              </a:rPr>
            </a:br>
            <a:r>
              <a:rPr lang="en-US" sz="3200" dirty="0" smtClean="0">
                <a:solidFill>
                  <a:srgbClr val="000066"/>
                </a:solidFill>
                <a:effectLst/>
                <a:latin typeface="Times New Roman" pitchFamily="18" charset="0"/>
                <a:cs typeface="Times New Roman" pitchFamily="18" charset="0"/>
              </a:rPr>
              <a:t> High School Students</a:t>
            </a:r>
            <a:endParaRPr lang="en-US" sz="3200" dirty="0">
              <a:solidFill>
                <a:srgbClr val="000066"/>
              </a:solidFill>
              <a:effectLst/>
              <a:latin typeface="Times New Roman" pitchFamily="18" charset="0"/>
              <a:cs typeface="Times New Roman" pitchFamily="18" charset="0"/>
            </a:endParaRPr>
          </a:p>
        </p:txBody>
      </p:sp>
      <p:sp>
        <p:nvSpPr>
          <p:cNvPr id="8" name="Rectangle 7"/>
          <p:cNvSpPr/>
          <p:nvPr/>
        </p:nvSpPr>
        <p:spPr>
          <a:xfrm>
            <a:off x="3135550" y="5208388"/>
            <a:ext cx="2872901" cy="584775"/>
          </a:xfrm>
          <a:prstGeom prst="rect">
            <a:avLst/>
          </a:prstGeom>
        </p:spPr>
        <p:txBody>
          <a:bodyPr wrap="none">
            <a:spAutoFit/>
          </a:bodyPr>
          <a:lstStyle/>
          <a:p>
            <a:pPr marL="57150" indent="0" algn="ctr">
              <a:buNone/>
            </a:pPr>
            <a:r>
              <a:rPr lang="en-US" sz="3200" b="1" dirty="0" smtClean="0">
                <a:solidFill>
                  <a:srgbClr val="000066"/>
                </a:solidFill>
                <a:latin typeface="Times New Roman" pitchFamily="18" charset="0"/>
                <a:cs typeface="Times New Roman" pitchFamily="18" charset="0"/>
              </a:rPr>
              <a:t>Studentaid.gov</a:t>
            </a:r>
            <a:endParaRPr lang="en-US" sz="2800" b="1" dirty="0">
              <a:solidFill>
                <a:srgbClr val="000066"/>
              </a:solidFill>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14" t="11661" r="83323" b="5016"/>
          <a:stretch/>
        </p:blipFill>
        <p:spPr bwMode="auto">
          <a:xfrm>
            <a:off x="853440" y="2042160"/>
            <a:ext cx="1965960" cy="316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729420"/>
      </p:ext>
    </p:extLst>
  </p:cSld>
  <p:clrMapOvr>
    <a:masterClrMapping/>
  </p:clrMapOvr>
  <p:transition spd="med">
    <p:spli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8061960" cy="1051560"/>
          </a:xfrm>
        </p:spPr>
        <p:txBody>
          <a:bodyPr anchor="t">
            <a:noAutofit/>
          </a:bodyPr>
          <a:lstStyle/>
          <a:p>
            <a:pPr algn="ctr"/>
            <a:r>
              <a:rPr lang="en-US" sz="4000" dirty="0" smtClean="0">
                <a:solidFill>
                  <a:srgbClr val="000066"/>
                </a:solidFill>
                <a:effectLst/>
                <a:latin typeface="Times New Roman" pitchFamily="18" charset="0"/>
                <a:cs typeface="Times New Roman" pitchFamily="18" charset="0"/>
              </a:rPr>
              <a:t>Social Media Websites</a:t>
            </a:r>
            <a:endParaRPr lang="en-US" sz="4000" dirty="0">
              <a:solidFill>
                <a:srgbClr val="000066"/>
              </a:solidFill>
              <a:effectLst/>
              <a:latin typeface="Times New Roman" pitchFamily="18" charset="0"/>
              <a:cs typeface="Times New Roman" pitchFamily="18" charset="0"/>
            </a:endParaRPr>
          </a:p>
        </p:txBody>
      </p:sp>
      <p:sp>
        <p:nvSpPr>
          <p:cNvPr id="6" name="Content Placeholder 5"/>
          <p:cNvSpPr>
            <a:spLocks noGrp="1"/>
          </p:cNvSpPr>
          <p:nvPr>
            <p:ph idx="1"/>
          </p:nvPr>
        </p:nvSpPr>
        <p:spPr>
          <a:xfrm>
            <a:off x="548640" y="1554480"/>
            <a:ext cx="8229600" cy="4068763"/>
          </a:xfrm>
        </p:spPr>
        <p:txBody>
          <a:bodyPr/>
          <a:lstStyle/>
          <a:p>
            <a:pPr>
              <a:buSzPct val="100000"/>
              <a:buFont typeface="Arial" pitchFamily="34" charset="0"/>
              <a:buChar char="•"/>
            </a:pPr>
            <a:r>
              <a:rPr lang="en-US" sz="3200" b="1" dirty="0" smtClean="0">
                <a:solidFill>
                  <a:srgbClr val="000066"/>
                </a:solidFill>
                <a:latin typeface="Times New Roman" pitchFamily="18" charset="0"/>
                <a:cs typeface="Times New Roman" pitchFamily="18" charset="0"/>
              </a:rPr>
              <a:t>Facebook</a:t>
            </a:r>
          </a:p>
          <a:p>
            <a:pPr lvl="1">
              <a:buFont typeface="Arial" pitchFamily="34" charset="0"/>
              <a:buChar char="•"/>
            </a:pPr>
            <a:r>
              <a:rPr lang="en-US" sz="3600" dirty="0" smtClean="0">
                <a:solidFill>
                  <a:srgbClr val="000066"/>
                </a:solidFill>
                <a:latin typeface="Times New Roman" pitchFamily="18" charset="0"/>
                <a:cs typeface="Times New Roman" pitchFamily="18" charset="0"/>
              </a:rPr>
              <a:t>www.facebook.com/FederalStudentAid</a:t>
            </a:r>
          </a:p>
          <a:p>
            <a:pPr>
              <a:buSzPct val="100000"/>
              <a:buFont typeface="Arial" pitchFamily="34" charset="0"/>
              <a:buChar char="•"/>
            </a:pPr>
            <a:r>
              <a:rPr lang="en-US" sz="3200" b="1" dirty="0" smtClean="0">
                <a:solidFill>
                  <a:srgbClr val="000066"/>
                </a:solidFill>
                <a:latin typeface="Times New Roman" pitchFamily="18" charset="0"/>
                <a:cs typeface="Times New Roman" pitchFamily="18" charset="0"/>
              </a:rPr>
              <a:t>Twitter</a:t>
            </a:r>
          </a:p>
          <a:p>
            <a:pPr lvl="1">
              <a:buFont typeface="Arial" pitchFamily="34" charset="0"/>
              <a:buChar char="•"/>
            </a:pPr>
            <a:r>
              <a:rPr lang="en-US" sz="3600" dirty="0" smtClean="0">
                <a:solidFill>
                  <a:srgbClr val="000066"/>
                </a:solidFill>
                <a:latin typeface="Times New Roman" pitchFamily="18" charset="0"/>
                <a:cs typeface="Times New Roman" pitchFamily="18" charset="0"/>
              </a:rPr>
              <a:t>www.twitter.com/FAFSA</a:t>
            </a:r>
          </a:p>
          <a:p>
            <a:pPr>
              <a:buSzPct val="100000"/>
              <a:buFont typeface="Arial" pitchFamily="34" charset="0"/>
              <a:buChar char="•"/>
            </a:pPr>
            <a:r>
              <a:rPr lang="en-US" sz="3200" b="1" dirty="0" smtClean="0">
                <a:solidFill>
                  <a:srgbClr val="000066"/>
                </a:solidFill>
                <a:latin typeface="Times New Roman" pitchFamily="18" charset="0"/>
                <a:cs typeface="Times New Roman" pitchFamily="18" charset="0"/>
              </a:rPr>
              <a:t>YouTube</a:t>
            </a:r>
          </a:p>
          <a:p>
            <a:pPr lvl="1">
              <a:buFont typeface="Arial" pitchFamily="34" charset="0"/>
              <a:buChar char="•"/>
            </a:pPr>
            <a:r>
              <a:rPr lang="en-US" sz="3600" dirty="0" smtClean="0">
                <a:solidFill>
                  <a:srgbClr val="000066"/>
                </a:solidFill>
                <a:latin typeface="Times New Roman" pitchFamily="18" charset="0"/>
                <a:cs typeface="Times New Roman" pitchFamily="18" charset="0"/>
              </a:rPr>
              <a:t>www.youtube.com/FederalStudentAid</a:t>
            </a:r>
          </a:p>
          <a:p>
            <a:pPr marL="0" indent="0">
              <a:buNone/>
            </a:pPr>
            <a:endParaRPr lang="en-US"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427916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pPr algn="ctr"/>
            <a:r>
              <a:rPr lang="en-US" dirty="0" smtClean="0">
                <a:solidFill>
                  <a:srgbClr val="000066"/>
                </a:solidFill>
                <a:effectLst/>
                <a:latin typeface="Times New Roman" pitchFamily="18" charset="0"/>
                <a:cs typeface="Times New Roman" pitchFamily="18" charset="0"/>
              </a:rPr>
              <a:t>Financial Aid Helpful Websites</a:t>
            </a:r>
            <a:endParaRPr lang="en-US" dirty="0">
              <a:solidFill>
                <a:srgbClr val="000066"/>
              </a:solidFill>
              <a:effectLst/>
              <a:latin typeface="Times New Roman" pitchFamily="18" charset="0"/>
              <a:cs typeface="Times New Roman" pitchFamily="18" charset="0"/>
            </a:endParaRPr>
          </a:p>
        </p:txBody>
      </p:sp>
      <p:sp>
        <p:nvSpPr>
          <p:cNvPr id="6" name="Content Placeholder 5"/>
          <p:cNvSpPr>
            <a:spLocks noGrp="1"/>
          </p:cNvSpPr>
          <p:nvPr>
            <p:ph idx="1"/>
          </p:nvPr>
        </p:nvSpPr>
        <p:spPr>
          <a:xfrm>
            <a:off x="609600" y="1600200"/>
            <a:ext cx="8229600" cy="4068763"/>
          </a:xfrm>
        </p:spPr>
        <p:txBody>
          <a:bodyPr>
            <a:normAutofit lnSpcReduction="10000"/>
          </a:bodyPr>
          <a:lstStyle/>
          <a:p>
            <a:pPr>
              <a:buSzPct val="100000"/>
            </a:pPr>
            <a:r>
              <a:rPr lang="en-US" sz="2400" i="1" dirty="0" smtClean="0">
                <a:solidFill>
                  <a:srgbClr val="000066"/>
                </a:solidFill>
                <a:latin typeface="Times New Roman" pitchFamily="18" charset="0"/>
                <a:cs typeface="Times New Roman" pitchFamily="18" charset="0"/>
              </a:rPr>
              <a:t>Studentaid.gov</a:t>
            </a:r>
          </a:p>
          <a:p>
            <a:pPr lvl="1"/>
            <a:r>
              <a:rPr lang="en-US" sz="2400" dirty="0" smtClean="0">
                <a:solidFill>
                  <a:srgbClr val="000066"/>
                </a:solidFill>
                <a:latin typeface="Times New Roman" pitchFamily="18" charset="0"/>
                <a:cs typeface="Times New Roman" pitchFamily="18" charset="0"/>
              </a:rPr>
              <a:t>Provides general information and overall process for financial aid </a:t>
            </a:r>
          </a:p>
          <a:p>
            <a:pPr lvl="1"/>
            <a:r>
              <a:rPr lang="en-US" sz="2400" dirty="0" smtClean="0">
                <a:solidFill>
                  <a:srgbClr val="000066"/>
                </a:solidFill>
                <a:latin typeface="Times New Roman" pitchFamily="18" charset="0"/>
                <a:cs typeface="Times New Roman" pitchFamily="18" charset="0"/>
              </a:rPr>
              <a:t>Provides checklists for students and parents</a:t>
            </a:r>
          </a:p>
          <a:p>
            <a:pPr>
              <a:buSzPct val="100000"/>
            </a:pPr>
            <a:r>
              <a:rPr lang="en-US" sz="2400" i="1" dirty="0" smtClean="0">
                <a:solidFill>
                  <a:srgbClr val="000066"/>
                </a:solidFill>
                <a:latin typeface="Times New Roman" pitchFamily="18" charset="0"/>
                <a:cs typeface="Times New Roman" pitchFamily="18" charset="0"/>
              </a:rPr>
              <a:t>www.collegecost.ed.gov/scorecard</a:t>
            </a:r>
          </a:p>
          <a:p>
            <a:pPr lvl="1"/>
            <a:r>
              <a:rPr lang="en-US" sz="2400" dirty="0" smtClean="0">
                <a:solidFill>
                  <a:srgbClr val="000066"/>
                </a:solidFill>
                <a:latin typeface="Times New Roman" pitchFamily="18" charset="0"/>
                <a:cs typeface="Times New Roman" pitchFamily="18" charset="0"/>
              </a:rPr>
              <a:t>Financial and demographic snapshot of institutions</a:t>
            </a:r>
          </a:p>
          <a:p>
            <a:pPr>
              <a:buSzPct val="100000"/>
            </a:pPr>
            <a:r>
              <a:rPr lang="en-US" sz="2400" i="1" dirty="0" smtClean="0">
                <a:solidFill>
                  <a:srgbClr val="000066"/>
                </a:solidFill>
                <a:latin typeface="Times New Roman" pitchFamily="18" charset="0"/>
                <a:cs typeface="Times New Roman" pitchFamily="18" charset="0"/>
              </a:rPr>
              <a:t>www.ed.gov/parents</a:t>
            </a:r>
          </a:p>
          <a:p>
            <a:pPr lvl="1"/>
            <a:r>
              <a:rPr lang="en-US" sz="2400" dirty="0" smtClean="0">
                <a:solidFill>
                  <a:srgbClr val="000066"/>
                </a:solidFill>
                <a:latin typeface="Times New Roman" pitchFamily="18" charset="0"/>
                <a:cs typeface="Times New Roman" pitchFamily="18" charset="0"/>
              </a:rPr>
              <a:t>Information to assist parents with financial aid process</a:t>
            </a:r>
          </a:p>
          <a:p>
            <a:pPr>
              <a:buSzPct val="100000"/>
            </a:pPr>
            <a:r>
              <a:rPr lang="en-US" sz="2400" i="1" dirty="0" smtClean="0">
                <a:solidFill>
                  <a:srgbClr val="000066"/>
                </a:solidFill>
                <a:latin typeface="Times New Roman" pitchFamily="18" charset="0"/>
                <a:cs typeface="Times New Roman" pitchFamily="18" charset="0"/>
              </a:rPr>
              <a:t>www.edpubs.gov</a:t>
            </a:r>
          </a:p>
          <a:p>
            <a:pPr lvl="1"/>
            <a:r>
              <a:rPr lang="en-US" sz="2400" dirty="0" smtClean="0">
                <a:solidFill>
                  <a:srgbClr val="000066"/>
                </a:solidFill>
                <a:latin typeface="Times New Roman" pitchFamily="18" charset="0"/>
                <a:cs typeface="Times New Roman" pitchFamily="18" charset="0"/>
              </a:rPr>
              <a:t>Can order FAFSA worksheet and application</a:t>
            </a:r>
          </a:p>
          <a:p>
            <a:pPr marL="0" indent="0">
              <a:buNone/>
            </a:pPr>
            <a:endParaRPr lang="en-US"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850023850"/>
      </p:ext>
    </p:extLst>
  </p:cSld>
  <p:clrMapOvr>
    <a:masterClrMapping/>
  </p:clrMapOvr>
  <p:transition spd="med">
    <p:spli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05840"/>
          </a:xfrm>
        </p:spPr>
        <p:txBody>
          <a:bodyPr anchor="t">
            <a:normAutofit/>
          </a:bodyPr>
          <a:lstStyle/>
          <a:p>
            <a:pPr algn="ctr"/>
            <a:r>
              <a:rPr lang="en-US" sz="4000" dirty="0" smtClean="0">
                <a:solidFill>
                  <a:srgbClr val="000066"/>
                </a:solidFill>
                <a:effectLst/>
                <a:latin typeface="Times New Roman" pitchFamily="18" charset="0"/>
                <a:cs typeface="Times New Roman" pitchFamily="18" charset="0"/>
              </a:rPr>
              <a:t>College Goal Sunday</a:t>
            </a:r>
            <a:endParaRPr lang="en-US" sz="4000"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461462"/>
            <a:ext cx="7848600" cy="4084320"/>
          </a:xfrm>
        </p:spPr>
        <p:txBody>
          <a:bodyPr>
            <a:normAutofit/>
          </a:bodyPr>
          <a:lstStyle/>
          <a:p>
            <a:pPr>
              <a:spcAft>
                <a:spcPts val="1800"/>
              </a:spcAft>
              <a:buFont typeface="Arial" pitchFamily="34" charset="0"/>
              <a:buChar char="•"/>
            </a:pPr>
            <a:r>
              <a:rPr lang="en-US" sz="3200" b="1" dirty="0" smtClean="0">
                <a:solidFill>
                  <a:srgbClr val="000066"/>
                </a:solidFill>
                <a:latin typeface="Times New Roman" pitchFamily="18" charset="0"/>
                <a:cs typeface="Times New Roman" pitchFamily="18" charset="0"/>
              </a:rPr>
              <a:t>Free</a:t>
            </a:r>
          </a:p>
          <a:p>
            <a:pPr>
              <a:spcAft>
                <a:spcPts val="1800"/>
              </a:spcAft>
              <a:buFont typeface="Arial" pitchFamily="34" charset="0"/>
              <a:buChar char="•"/>
            </a:pPr>
            <a:r>
              <a:rPr lang="en-US" sz="3200" dirty="0" smtClean="0">
                <a:solidFill>
                  <a:srgbClr val="000066"/>
                </a:solidFill>
                <a:latin typeface="Times New Roman" pitchFamily="18" charset="0"/>
                <a:cs typeface="Times New Roman" pitchFamily="18" charset="0"/>
              </a:rPr>
              <a:t>February 14</a:t>
            </a:r>
            <a:r>
              <a:rPr lang="en-US" sz="3200" baseline="30000" dirty="0" smtClean="0">
                <a:solidFill>
                  <a:srgbClr val="000066"/>
                </a:solidFill>
                <a:latin typeface="Times New Roman" pitchFamily="18" charset="0"/>
                <a:cs typeface="Times New Roman" pitchFamily="18" charset="0"/>
              </a:rPr>
              <a:t>th</a:t>
            </a:r>
            <a:r>
              <a:rPr lang="en-US" sz="3200" dirty="0" smtClean="0">
                <a:solidFill>
                  <a:srgbClr val="000066"/>
                </a:solidFill>
                <a:latin typeface="Times New Roman" pitchFamily="18" charset="0"/>
                <a:cs typeface="Times New Roman" pitchFamily="18" charset="0"/>
              </a:rPr>
              <a:t>, 2016</a:t>
            </a:r>
          </a:p>
          <a:p>
            <a:pPr>
              <a:spcAft>
                <a:spcPts val="1800"/>
              </a:spcAft>
              <a:buFont typeface="Arial" pitchFamily="34" charset="0"/>
              <a:buChar char="•"/>
            </a:pPr>
            <a:r>
              <a:rPr lang="en-US" sz="3200" dirty="0" smtClean="0">
                <a:solidFill>
                  <a:srgbClr val="000066"/>
                </a:solidFill>
                <a:latin typeface="Times New Roman" pitchFamily="18" charset="0"/>
                <a:cs typeface="Times New Roman" pitchFamily="18" charset="0"/>
              </a:rPr>
              <a:t>Complete FOTW with </a:t>
            </a:r>
            <a:br>
              <a:rPr lang="en-US" sz="3200" dirty="0" smtClean="0">
                <a:solidFill>
                  <a:srgbClr val="000066"/>
                </a:solidFill>
                <a:latin typeface="Times New Roman" pitchFamily="18" charset="0"/>
                <a:cs typeface="Times New Roman" pitchFamily="18" charset="0"/>
              </a:rPr>
            </a:br>
            <a:r>
              <a:rPr lang="en-US" sz="3200" dirty="0" smtClean="0">
                <a:solidFill>
                  <a:srgbClr val="000066"/>
                </a:solidFill>
                <a:latin typeface="Times New Roman" pitchFamily="18" charset="0"/>
                <a:cs typeface="Times New Roman" pitchFamily="18" charset="0"/>
              </a:rPr>
              <a:t>Financial Aid Staff</a:t>
            </a:r>
          </a:p>
          <a:p>
            <a:pPr>
              <a:spcAft>
                <a:spcPts val="1800"/>
              </a:spcAft>
              <a:buFont typeface="Arial" pitchFamily="34" charset="0"/>
              <a:buChar char="•"/>
            </a:pPr>
            <a:r>
              <a:rPr lang="en-US" sz="3200" dirty="0" smtClean="0">
                <a:solidFill>
                  <a:srgbClr val="000066"/>
                </a:solidFill>
                <a:latin typeface="Times New Roman" pitchFamily="18" charset="0"/>
                <a:cs typeface="Times New Roman" pitchFamily="18" charset="0"/>
              </a:rPr>
              <a:t>Multiple locations</a:t>
            </a:r>
          </a:p>
          <a:p>
            <a:pPr marL="347472" lvl="1" indent="0">
              <a:buNone/>
            </a:pPr>
            <a:endParaRPr lang="en-US" sz="2800" b="1" dirty="0" smtClean="0">
              <a:solidFill>
                <a:srgbClr val="000066"/>
              </a:solidFill>
              <a:latin typeface="Times New Roman" pitchFamily="18" charset="0"/>
              <a:cs typeface="Times New Roman" pitchFamily="18" charset="0"/>
            </a:endParaRPr>
          </a:p>
          <a:p>
            <a:pPr marL="347472" lvl="1" indent="0">
              <a:buNone/>
            </a:pPr>
            <a:endParaRPr lang="en-US" sz="2800" b="1" dirty="0">
              <a:solidFill>
                <a:srgbClr val="000066"/>
              </a:solidFill>
              <a:latin typeface="Times New Roman" pitchFamily="18" charset="0"/>
              <a:cs typeface="Times New Roman" pitchFamily="18" charset="0"/>
            </a:endParaRPr>
          </a:p>
          <a:p>
            <a:pPr marL="347472" lvl="1" indent="0" algn="r">
              <a:buNone/>
            </a:pPr>
            <a:endParaRPr lang="en-US" sz="5900" b="1" dirty="0">
              <a:solidFill>
                <a:srgbClr val="000066"/>
              </a:solidFill>
              <a:latin typeface="Times New Roman" pitchFamily="18" charset="0"/>
              <a:cs typeface="Times New Roman" pitchFamily="18" charset="0"/>
            </a:endParaRPr>
          </a:p>
        </p:txBody>
      </p:sp>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95" t="37372" r="29968" b="16394"/>
          <a:stretch/>
        </p:blipFill>
        <p:spPr bwMode="auto">
          <a:xfrm>
            <a:off x="5105400" y="1752600"/>
            <a:ext cx="3200400" cy="271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66925" y="5334000"/>
            <a:ext cx="5010150" cy="523220"/>
          </a:xfrm>
          <a:prstGeom prst="rect">
            <a:avLst/>
          </a:prstGeom>
        </p:spPr>
        <p:txBody>
          <a:bodyPr wrap="square">
            <a:spAutoFit/>
          </a:bodyPr>
          <a:lstStyle/>
          <a:p>
            <a:pPr algn="ctr"/>
            <a:r>
              <a:rPr lang="en-US" sz="2800" b="1" dirty="0">
                <a:solidFill>
                  <a:srgbClr val="000066"/>
                </a:solidFill>
                <a:latin typeface="Times New Roman" pitchFamily="18" charset="0"/>
                <a:cs typeface="Times New Roman" pitchFamily="18" charset="0"/>
              </a:rPr>
              <a:t>www.ohiocollegegoalsunday.org</a:t>
            </a:r>
            <a:endParaRPr lang="en-US" dirty="0"/>
          </a:p>
        </p:txBody>
      </p:sp>
    </p:spTree>
    <p:extLst>
      <p:ext uri="{BB962C8B-B14F-4D97-AF65-F5344CB8AC3E}">
        <p14:creationId xmlns:p14="http://schemas.microsoft.com/office/powerpoint/2010/main" val="251607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579120" y="685800"/>
            <a:ext cx="7985760" cy="9144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000" dirty="0" smtClean="0">
                <a:solidFill>
                  <a:srgbClr val="000066"/>
                </a:solidFill>
                <a:effectLst/>
                <a:latin typeface="Times New Roman" pitchFamily="18" charset="0"/>
                <a:cs typeface="Times New Roman" pitchFamily="18" charset="0"/>
              </a:rPr>
              <a:t>Review of Information</a:t>
            </a:r>
          </a:p>
        </p:txBody>
      </p:sp>
      <p:sp>
        <p:nvSpPr>
          <p:cNvPr id="55299" name="Rectangle 3"/>
          <p:cNvSpPr>
            <a:spLocks noGrp="1" noChangeArrowheads="1"/>
          </p:cNvSpPr>
          <p:nvPr>
            <p:ph idx="1"/>
          </p:nvPr>
        </p:nvSpPr>
        <p:spPr bwMode="auto">
          <a:xfrm>
            <a:off x="685800" y="1600200"/>
            <a:ext cx="7985760" cy="3048000"/>
          </a:xfrm>
          <a:noFill/>
          <a:ln>
            <a:miter lim="800000"/>
            <a:headEnd/>
            <a:tailEnd/>
          </a:ln>
        </p:spPr>
        <p:txBody>
          <a:bodyPr vert="horz" wrap="square" lIns="91440" tIns="45720" rIns="91440" bIns="45720" numCol="1" anchor="t" anchorCtr="0" compatLnSpc="1">
            <a:prstTxWarp prst="textNoShape">
              <a:avLst/>
            </a:prstTxWarp>
            <a:noAutofit/>
          </a:bodyPr>
          <a:lstStyle/>
          <a:p>
            <a:pPr eaLnBrk="1" hangingPunct="1">
              <a:spcAft>
                <a:spcPts val="600"/>
              </a:spcAft>
              <a:buSzPct val="100000"/>
            </a:pPr>
            <a:r>
              <a:rPr lang="en-US" dirty="0" smtClean="0">
                <a:solidFill>
                  <a:srgbClr val="000066"/>
                </a:solidFill>
                <a:latin typeface="Times New Roman" pitchFamily="18" charset="0"/>
                <a:cs typeface="Times New Roman" pitchFamily="18" charset="0"/>
              </a:rPr>
              <a:t>Complete Admissions application</a:t>
            </a:r>
          </a:p>
          <a:p>
            <a:pPr eaLnBrk="1" hangingPunct="1">
              <a:spcAft>
                <a:spcPts val="600"/>
              </a:spcAft>
              <a:buSzPct val="100000"/>
            </a:pPr>
            <a:r>
              <a:rPr lang="en-US" dirty="0" smtClean="0">
                <a:solidFill>
                  <a:srgbClr val="000066"/>
                </a:solidFill>
                <a:latin typeface="Times New Roman" pitchFamily="18" charset="0"/>
                <a:cs typeface="Times New Roman" pitchFamily="18" charset="0"/>
              </a:rPr>
              <a:t>Apply for FSA ID </a:t>
            </a:r>
          </a:p>
          <a:p>
            <a:pPr eaLnBrk="1" hangingPunct="1">
              <a:spcAft>
                <a:spcPts val="600"/>
              </a:spcAft>
              <a:buSzPct val="100000"/>
            </a:pPr>
            <a:r>
              <a:rPr lang="en-US" dirty="0" smtClean="0">
                <a:solidFill>
                  <a:srgbClr val="000066"/>
                </a:solidFill>
                <a:latin typeface="Times New Roman" pitchFamily="18" charset="0"/>
                <a:cs typeface="Times New Roman" pitchFamily="18" charset="0"/>
              </a:rPr>
              <a:t>Complete the FAFSA beginning January 1</a:t>
            </a:r>
            <a:r>
              <a:rPr lang="en-US" baseline="30000" dirty="0" smtClean="0">
                <a:solidFill>
                  <a:srgbClr val="000066"/>
                </a:solidFill>
                <a:latin typeface="Times New Roman" pitchFamily="18" charset="0"/>
                <a:cs typeface="Times New Roman" pitchFamily="18" charset="0"/>
              </a:rPr>
              <a:t>st</a:t>
            </a:r>
            <a:endParaRPr lang="en-US" dirty="0" smtClean="0">
              <a:solidFill>
                <a:srgbClr val="000066"/>
              </a:solidFill>
              <a:latin typeface="Times New Roman" pitchFamily="18" charset="0"/>
              <a:cs typeface="Times New Roman" pitchFamily="18" charset="0"/>
            </a:endParaRPr>
          </a:p>
          <a:p>
            <a:pPr eaLnBrk="1" hangingPunct="1">
              <a:spcAft>
                <a:spcPts val="600"/>
              </a:spcAft>
              <a:buSzPct val="100000"/>
            </a:pPr>
            <a:r>
              <a:rPr lang="en-US" dirty="0" smtClean="0">
                <a:solidFill>
                  <a:srgbClr val="000066"/>
                </a:solidFill>
                <a:latin typeface="Times New Roman" pitchFamily="18" charset="0"/>
                <a:cs typeface="Times New Roman" pitchFamily="18" charset="0"/>
              </a:rPr>
              <a:t>Search for external scholarships</a:t>
            </a:r>
          </a:p>
          <a:p>
            <a:pPr eaLnBrk="1" hangingPunct="1">
              <a:spcAft>
                <a:spcPts val="600"/>
              </a:spcAft>
              <a:buSzPct val="100000"/>
            </a:pPr>
            <a:r>
              <a:rPr lang="en-US" dirty="0" smtClean="0">
                <a:solidFill>
                  <a:srgbClr val="000066"/>
                </a:solidFill>
                <a:latin typeface="Times New Roman" pitchFamily="18" charset="0"/>
                <a:cs typeface="Times New Roman" pitchFamily="18" charset="0"/>
              </a:rPr>
              <a:t>Figure out your cost (FAFSA4caster </a:t>
            </a:r>
            <a:r>
              <a:rPr lang="en-US" dirty="0">
                <a:solidFill>
                  <a:srgbClr val="000066"/>
                </a:solidFill>
                <a:latin typeface="Times New Roman" pitchFamily="18" charset="0"/>
                <a:cs typeface="Times New Roman" pitchFamily="18" charset="0"/>
              </a:rPr>
              <a:t>and NPC</a:t>
            </a:r>
            <a:r>
              <a:rPr lang="en-US" dirty="0" smtClean="0">
                <a:solidFill>
                  <a:srgbClr val="000066"/>
                </a:solidFill>
                <a:latin typeface="Times New Roman" pitchFamily="18" charset="0"/>
                <a:cs typeface="Times New Roman" pitchFamily="18" charset="0"/>
              </a:rPr>
              <a:t>)</a:t>
            </a:r>
          </a:p>
          <a:p>
            <a:pPr eaLnBrk="1" hangingPunct="1">
              <a:spcAft>
                <a:spcPts val="600"/>
              </a:spcAft>
              <a:buSzPct val="100000"/>
            </a:pPr>
            <a:r>
              <a:rPr lang="en-US" dirty="0" smtClean="0">
                <a:solidFill>
                  <a:srgbClr val="000066"/>
                </a:solidFill>
                <a:latin typeface="Times New Roman" pitchFamily="18" charset="0"/>
                <a:cs typeface="Times New Roman" pitchFamily="18" charset="0"/>
              </a:rPr>
              <a:t>Sign up for freshmen orientation</a:t>
            </a:r>
          </a:p>
          <a:p>
            <a:pPr marL="0" indent="0" eaLnBrk="1" hangingPunct="1">
              <a:buSzPct val="100000"/>
              <a:buNone/>
            </a:pPr>
            <a:endParaRPr lang="en-US" sz="2400" dirty="0" smtClean="0">
              <a:solidFill>
                <a:srgbClr val="000066"/>
              </a:solidFill>
              <a:latin typeface="Times New Roman" pitchFamily="18" charset="0"/>
              <a:cs typeface="Times New Roman" pitchFamily="18" charset="0"/>
            </a:endParaRPr>
          </a:p>
        </p:txBody>
      </p:sp>
      <p:sp>
        <p:nvSpPr>
          <p:cNvPr id="2" name="Rectangle 1"/>
          <p:cNvSpPr/>
          <p:nvPr/>
        </p:nvSpPr>
        <p:spPr>
          <a:xfrm>
            <a:off x="1066800" y="5262265"/>
            <a:ext cx="7010400" cy="523220"/>
          </a:xfrm>
          <a:prstGeom prst="rect">
            <a:avLst/>
          </a:prstGeom>
        </p:spPr>
        <p:txBody>
          <a:bodyPr wrap="square">
            <a:spAutoFit/>
          </a:bodyPr>
          <a:lstStyle/>
          <a:p>
            <a:pPr marL="0" indent="0" eaLnBrk="1" hangingPunct="1">
              <a:buSzPct val="100000"/>
              <a:buNone/>
            </a:pPr>
            <a:r>
              <a:rPr lang="en-US" sz="2800" b="1" dirty="0">
                <a:solidFill>
                  <a:srgbClr val="000066"/>
                </a:solidFill>
                <a:latin typeface="Times New Roman" pitchFamily="18" charset="0"/>
                <a:cs typeface="Times New Roman" pitchFamily="18" charset="0"/>
              </a:rPr>
              <a:t>Visit us </a:t>
            </a:r>
            <a:r>
              <a:rPr lang="en-US" sz="2800" b="1" dirty="0" smtClean="0">
                <a:solidFill>
                  <a:srgbClr val="000066"/>
                </a:solidFill>
                <a:latin typeface="Times New Roman" pitchFamily="18" charset="0"/>
                <a:cs typeface="Times New Roman" pitchFamily="18" charset="0"/>
              </a:rPr>
              <a:t>online at </a:t>
            </a:r>
            <a:r>
              <a:rPr lang="en-US" sz="2800" b="1" dirty="0">
                <a:solidFill>
                  <a:srgbClr val="000066"/>
                </a:solidFill>
                <a:latin typeface="Times New Roman" pitchFamily="18" charset="0"/>
                <a:cs typeface="Times New Roman" pitchFamily="18" charset="0"/>
              </a:rPr>
              <a:t>www.kent.edu/financialaid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0"/>
            <a:ext cx="7772400" cy="1286256"/>
          </a:xfrm>
        </p:spPr>
        <p:txBody>
          <a:bodyPr>
            <a:normAutofit fontScale="90000"/>
          </a:bodyPr>
          <a:lstStyle/>
          <a:p>
            <a:pPr algn="ctr"/>
            <a:r>
              <a:rPr lang="en-US" sz="6000" dirty="0" smtClean="0">
                <a:solidFill>
                  <a:srgbClr val="002060"/>
                </a:solidFill>
                <a:latin typeface="Times New Roman" panose="02020603050405020304" pitchFamily="18" charset="0"/>
                <a:cs typeface="Times New Roman" panose="02020603050405020304" pitchFamily="18" charset="0"/>
              </a:rPr>
              <a:t>Please complete your evaluation form!</a:t>
            </a:r>
            <a:endParaRPr lang="en-US" sz="6000" dirty="0">
              <a:solidFill>
                <a:srgbClr val="00206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85800" y="3886200"/>
            <a:ext cx="7772400" cy="1509712"/>
          </a:xfrm>
        </p:spPr>
        <p:txBody>
          <a:bodyPr>
            <a:normAutofit/>
          </a:bodyPr>
          <a:lstStyle/>
          <a:p>
            <a:pPr algn="ctr"/>
            <a:r>
              <a:rPr lang="en-US" sz="4400" b="1" dirty="0" smtClean="0">
                <a:solidFill>
                  <a:schemeClr val="accent1"/>
                </a:solidFill>
                <a:latin typeface="Times New Roman" panose="02020603050405020304" pitchFamily="18" charset="0"/>
                <a:cs typeface="Times New Roman" panose="02020603050405020304" pitchFamily="18" charset="0"/>
              </a:rPr>
              <a:t>Thank You!</a:t>
            </a:r>
            <a:endParaRPr lang="en-US" sz="44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220325"/>
      </p:ext>
    </p:extLst>
  </p:cSld>
  <p:clrMapOvr>
    <a:masterClrMapping/>
  </p:clrMapOvr>
  <p:transition spd="med">
    <p:spli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17220" y="640080"/>
            <a:ext cx="7909560" cy="100584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dirty="0" smtClean="0">
                <a:solidFill>
                  <a:srgbClr val="000066"/>
                </a:solidFill>
                <a:effectLst/>
                <a:latin typeface="Times New Roman" pitchFamily="18" charset="0"/>
                <a:cs typeface="Times New Roman" pitchFamily="18" charset="0"/>
              </a:rPr>
              <a:t>Contact Information</a:t>
            </a:r>
          </a:p>
        </p:txBody>
      </p:sp>
      <p:sp>
        <p:nvSpPr>
          <p:cNvPr id="57347" name="Rectangle 3"/>
          <p:cNvSpPr>
            <a:spLocks noGrp="1" noChangeArrowheads="1"/>
          </p:cNvSpPr>
          <p:nvPr>
            <p:ph idx="1"/>
          </p:nvPr>
        </p:nvSpPr>
        <p:spPr bwMode="auto">
          <a:xfrm>
            <a:off x="838200" y="2590800"/>
            <a:ext cx="7467600" cy="32004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endParaRPr lang="en-US" dirty="0" smtClean="0">
              <a:solidFill>
                <a:srgbClr val="000066"/>
              </a:solidFill>
            </a:endParaRPr>
          </a:p>
          <a:p>
            <a:pPr algn="ctr" eaLnBrk="1" hangingPunct="1">
              <a:lnSpc>
                <a:spcPct val="90000"/>
              </a:lnSpc>
              <a:buFontTx/>
              <a:buNone/>
            </a:pPr>
            <a:endParaRPr lang="en-US" dirty="0" smtClean="0">
              <a:solidFill>
                <a:srgbClr val="000066"/>
              </a:solidFill>
            </a:endParaRPr>
          </a:p>
          <a:p>
            <a:pPr algn="ctr" eaLnBrk="1" hangingPunct="1">
              <a:lnSpc>
                <a:spcPct val="90000"/>
              </a:lnSpc>
              <a:buFontTx/>
              <a:buNone/>
            </a:pPr>
            <a:r>
              <a:rPr lang="en-US" dirty="0" smtClean="0">
                <a:solidFill>
                  <a:srgbClr val="000066"/>
                </a:solidFill>
                <a:latin typeface="Times New Roman" pitchFamily="18" charset="0"/>
                <a:cs typeface="Times New Roman" pitchFamily="18" charset="0"/>
              </a:rPr>
              <a:t>Kent State University</a:t>
            </a:r>
          </a:p>
          <a:p>
            <a:pPr algn="ctr" eaLnBrk="1" hangingPunct="1">
              <a:lnSpc>
                <a:spcPct val="90000"/>
              </a:lnSpc>
              <a:buFontTx/>
              <a:buNone/>
            </a:pPr>
            <a:r>
              <a:rPr lang="en-US" dirty="0" smtClean="0">
                <a:solidFill>
                  <a:srgbClr val="000066"/>
                </a:solidFill>
                <a:latin typeface="Times New Roman" pitchFamily="18" charset="0"/>
                <a:cs typeface="Times New Roman" pitchFamily="18" charset="0"/>
              </a:rPr>
              <a:t>Student Financial Aid Office</a:t>
            </a:r>
          </a:p>
          <a:p>
            <a:pPr algn="ctr" eaLnBrk="1" hangingPunct="1">
              <a:lnSpc>
                <a:spcPct val="90000"/>
              </a:lnSpc>
              <a:buFontTx/>
              <a:buNone/>
            </a:pPr>
            <a:r>
              <a:rPr lang="en-US" dirty="0" smtClean="0">
                <a:solidFill>
                  <a:srgbClr val="000066"/>
                </a:solidFill>
                <a:latin typeface="Times New Roman" pitchFamily="18" charset="0"/>
                <a:cs typeface="Times New Roman" pitchFamily="18" charset="0"/>
              </a:rPr>
              <a:t>103 Schwartz Center</a:t>
            </a:r>
          </a:p>
          <a:p>
            <a:pPr algn="ctr" eaLnBrk="1" hangingPunct="1">
              <a:lnSpc>
                <a:spcPct val="90000"/>
              </a:lnSpc>
              <a:buFontTx/>
              <a:buNone/>
            </a:pPr>
            <a:r>
              <a:rPr lang="en-US" dirty="0" smtClean="0">
                <a:solidFill>
                  <a:srgbClr val="000066"/>
                </a:solidFill>
                <a:latin typeface="Times New Roman" pitchFamily="18" charset="0"/>
                <a:cs typeface="Times New Roman" pitchFamily="18" charset="0"/>
              </a:rPr>
              <a:t>330-672-2972</a:t>
            </a:r>
          </a:p>
          <a:p>
            <a:pPr algn="ctr" eaLnBrk="1" hangingPunct="1">
              <a:lnSpc>
                <a:spcPct val="90000"/>
              </a:lnSpc>
              <a:buFontTx/>
              <a:buNone/>
            </a:pPr>
            <a:r>
              <a:rPr lang="en-US" dirty="0" smtClean="0">
                <a:solidFill>
                  <a:srgbClr val="000066"/>
                </a:solidFill>
                <a:latin typeface="Times New Roman" pitchFamily="18" charset="0"/>
                <a:cs typeface="Times New Roman" pitchFamily="18" charset="0"/>
              </a:rPr>
              <a:t>www.kent.edu/financialaid</a:t>
            </a:r>
          </a:p>
        </p:txBody>
      </p:sp>
      <p:sp>
        <p:nvSpPr>
          <p:cNvPr id="57348" name="Rectangle 4"/>
          <p:cNvSpPr>
            <a:spLocks noChangeArrowheads="1"/>
          </p:cNvSpPr>
          <p:nvPr/>
        </p:nvSpPr>
        <p:spPr bwMode="auto">
          <a:xfrm>
            <a:off x="4157663" y="3200400"/>
            <a:ext cx="9144000" cy="0"/>
          </a:xfrm>
          <a:prstGeom prst="rect">
            <a:avLst/>
          </a:prstGeom>
          <a:noFill/>
          <a:ln w="12700" cap="sq">
            <a:noFill/>
            <a:miter lim="800000"/>
            <a:headEnd type="none" w="sm" len="sm"/>
            <a:tailEnd type="none" w="sm" len="sm"/>
          </a:ln>
        </p:spPr>
        <p:txBody>
          <a:bodyPr>
            <a:spAutoFit/>
          </a:bodyPr>
          <a:lstStyle/>
          <a:p>
            <a:endParaRPr lang="en-US" dirty="0"/>
          </a:p>
        </p:txBody>
      </p:sp>
      <p:pic>
        <p:nvPicPr>
          <p:cNvPr id="57349" name="Picture 5"/>
          <p:cNvPicPr>
            <a:picLocks noChangeAspect="1" noChangeArrowheads="1"/>
          </p:cNvPicPr>
          <p:nvPr/>
        </p:nvPicPr>
        <p:blipFill>
          <a:blip r:embed="rId2" cstate="print"/>
          <a:srcRect l="78653" t="26485" r="7384" b="63884"/>
          <a:stretch>
            <a:fillRect/>
          </a:stretch>
        </p:blipFill>
        <p:spPr bwMode="auto">
          <a:xfrm>
            <a:off x="3238501" y="1676400"/>
            <a:ext cx="2666999" cy="11620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bwMode="auto">
          <a:xfrm>
            <a:off x="624840" y="1463040"/>
            <a:ext cx="8214360" cy="4632960"/>
          </a:xfrm>
          <a:noFill/>
          <a:ln>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eaLnBrk="1" hangingPunct="1">
              <a:lnSpc>
                <a:spcPct val="80000"/>
              </a:lnSpc>
              <a:buFontTx/>
              <a:buNone/>
            </a:pPr>
            <a:endParaRPr lang="en-US" sz="2800" dirty="0" smtClean="0">
              <a:solidFill>
                <a:srgbClr val="000066"/>
              </a:solidFill>
            </a:endParaRPr>
          </a:p>
          <a:p>
            <a:pPr>
              <a:lnSpc>
                <a:spcPct val="120000"/>
              </a:lnSpc>
              <a:spcBef>
                <a:spcPts val="0"/>
              </a:spcBef>
            </a:pPr>
            <a:r>
              <a:rPr lang="en-US" sz="5100" dirty="0">
                <a:solidFill>
                  <a:srgbClr val="000066"/>
                </a:solidFill>
                <a:latin typeface="Times New Roman" pitchFamily="18" charset="0"/>
                <a:cs typeface="Times New Roman" pitchFamily="18" charset="0"/>
              </a:rPr>
              <a:t>Submit the FAFSA beginning January </a:t>
            </a:r>
            <a:r>
              <a:rPr lang="en-US" sz="5100" dirty="0" smtClean="0">
                <a:solidFill>
                  <a:srgbClr val="000066"/>
                </a:solidFill>
                <a:latin typeface="Times New Roman" pitchFamily="18" charset="0"/>
                <a:cs typeface="Times New Roman" pitchFamily="18" charset="0"/>
              </a:rPr>
              <a:t>1</a:t>
            </a:r>
            <a:r>
              <a:rPr lang="en-US" sz="5100" baseline="30000" dirty="0" smtClean="0">
                <a:solidFill>
                  <a:srgbClr val="000066"/>
                </a:solidFill>
                <a:latin typeface="Times New Roman" pitchFamily="18" charset="0"/>
                <a:cs typeface="Times New Roman" pitchFamily="18" charset="0"/>
              </a:rPr>
              <a:t>st</a:t>
            </a:r>
          </a:p>
          <a:p>
            <a:pPr lvl="1">
              <a:lnSpc>
                <a:spcPct val="120000"/>
              </a:lnSpc>
              <a:spcBef>
                <a:spcPts val="0"/>
              </a:spcBef>
            </a:pPr>
            <a:r>
              <a:rPr lang="en-US" sz="4000" dirty="0" smtClean="0">
                <a:solidFill>
                  <a:srgbClr val="000066"/>
                </a:solidFill>
                <a:latin typeface="Times New Roman" pitchFamily="18" charset="0"/>
                <a:cs typeface="Times New Roman" pitchFamily="18" charset="0"/>
              </a:rPr>
              <a:t>Complete </a:t>
            </a:r>
            <a:r>
              <a:rPr lang="en-US" sz="4000" dirty="0">
                <a:solidFill>
                  <a:srgbClr val="000066"/>
                </a:solidFill>
                <a:latin typeface="Times New Roman" pitchFamily="18" charset="0"/>
                <a:cs typeface="Times New Roman" pitchFamily="18" charset="0"/>
              </a:rPr>
              <a:t>the FAFSA every </a:t>
            </a:r>
            <a:r>
              <a:rPr lang="en-US" sz="4000" dirty="0" smtClean="0">
                <a:solidFill>
                  <a:srgbClr val="000066"/>
                </a:solidFill>
                <a:latin typeface="Times New Roman" pitchFamily="18" charset="0"/>
                <a:cs typeface="Times New Roman" pitchFamily="18" charset="0"/>
              </a:rPr>
              <a:t>year</a:t>
            </a:r>
          </a:p>
          <a:p>
            <a:pPr marL="347472" lvl="1" indent="0">
              <a:lnSpc>
                <a:spcPct val="120000"/>
              </a:lnSpc>
              <a:spcBef>
                <a:spcPts val="0"/>
              </a:spcBef>
              <a:buClr>
                <a:srgbClr val="000066"/>
              </a:buClr>
              <a:buNone/>
            </a:pPr>
            <a:endParaRPr lang="en-US" sz="4400" dirty="0">
              <a:solidFill>
                <a:srgbClr val="000066"/>
              </a:solidFill>
              <a:latin typeface="Times New Roman" pitchFamily="18" charset="0"/>
              <a:cs typeface="Times New Roman" pitchFamily="18" charset="0"/>
            </a:endParaRPr>
          </a:p>
          <a:p>
            <a:pPr>
              <a:lnSpc>
                <a:spcPct val="120000"/>
              </a:lnSpc>
              <a:spcBef>
                <a:spcPts val="0"/>
              </a:spcBef>
            </a:pPr>
            <a:r>
              <a:rPr lang="en-US" sz="5100" dirty="0" smtClean="0">
                <a:solidFill>
                  <a:srgbClr val="000066"/>
                </a:solidFill>
                <a:latin typeface="Times New Roman" pitchFamily="18" charset="0"/>
                <a:cs typeface="Times New Roman" pitchFamily="18" charset="0"/>
              </a:rPr>
              <a:t>The 2016-2017 FAFSA will use 2015 federal tax information</a:t>
            </a:r>
          </a:p>
          <a:p>
            <a:pPr lvl="1">
              <a:lnSpc>
                <a:spcPct val="120000"/>
              </a:lnSpc>
              <a:spcBef>
                <a:spcPts val="0"/>
              </a:spcBef>
            </a:pPr>
            <a:r>
              <a:rPr lang="en-US" sz="4400" dirty="0" smtClean="0">
                <a:solidFill>
                  <a:srgbClr val="000066"/>
                </a:solidFill>
                <a:latin typeface="Times New Roman" pitchFamily="18" charset="0"/>
                <a:cs typeface="Times New Roman" pitchFamily="18" charset="0"/>
              </a:rPr>
              <a:t>Use IRS DATA Retrieval Tool </a:t>
            </a:r>
          </a:p>
          <a:p>
            <a:pPr lvl="1">
              <a:lnSpc>
                <a:spcPct val="120000"/>
              </a:lnSpc>
              <a:spcBef>
                <a:spcPts val="0"/>
              </a:spcBef>
            </a:pPr>
            <a:r>
              <a:rPr lang="en-US" sz="4400" dirty="0" smtClean="0">
                <a:solidFill>
                  <a:srgbClr val="000066"/>
                </a:solidFill>
                <a:latin typeface="Times New Roman" pitchFamily="18" charset="0"/>
                <a:cs typeface="Times New Roman" pitchFamily="18" charset="0"/>
              </a:rPr>
              <a:t>OK </a:t>
            </a:r>
            <a:r>
              <a:rPr lang="en-US" sz="4400" dirty="0">
                <a:solidFill>
                  <a:srgbClr val="000066"/>
                </a:solidFill>
                <a:latin typeface="Times New Roman" pitchFamily="18" charset="0"/>
                <a:cs typeface="Times New Roman" pitchFamily="18" charset="0"/>
              </a:rPr>
              <a:t>to use estimated income information</a:t>
            </a:r>
          </a:p>
          <a:p>
            <a:pPr lvl="1">
              <a:lnSpc>
                <a:spcPct val="120000"/>
              </a:lnSpc>
              <a:spcBef>
                <a:spcPts val="0"/>
              </a:spcBef>
            </a:pPr>
            <a:endParaRPr lang="en-US" sz="4400" dirty="0" smtClean="0">
              <a:solidFill>
                <a:srgbClr val="000066"/>
              </a:solidFill>
              <a:latin typeface="Times New Roman" pitchFamily="18" charset="0"/>
              <a:cs typeface="Times New Roman" pitchFamily="18" charset="0"/>
            </a:endParaRPr>
          </a:p>
          <a:p>
            <a:pPr>
              <a:lnSpc>
                <a:spcPct val="120000"/>
              </a:lnSpc>
              <a:spcBef>
                <a:spcPts val="0"/>
              </a:spcBef>
            </a:pPr>
            <a:r>
              <a:rPr lang="en-US" sz="5100" dirty="0" smtClean="0">
                <a:solidFill>
                  <a:srgbClr val="000066"/>
                </a:solidFill>
                <a:latin typeface="Times New Roman" pitchFamily="18" charset="0"/>
                <a:cs typeface="Times New Roman" pitchFamily="18" charset="0"/>
              </a:rPr>
              <a:t>Check priority deadlines at every school you are considering.  March 1 is the common date.</a:t>
            </a:r>
          </a:p>
          <a:p>
            <a:pPr eaLnBrk="1" hangingPunct="1">
              <a:lnSpc>
                <a:spcPct val="80000"/>
              </a:lnSpc>
              <a:buFontTx/>
              <a:buNone/>
            </a:pPr>
            <a:endParaRPr lang="en-US" sz="1800" dirty="0" smtClean="0">
              <a:solidFill>
                <a:srgbClr val="000066"/>
              </a:solidFill>
            </a:endParaRPr>
          </a:p>
          <a:p>
            <a:pPr eaLnBrk="1" hangingPunct="1">
              <a:lnSpc>
                <a:spcPct val="80000"/>
              </a:lnSpc>
              <a:buFontTx/>
              <a:buNone/>
            </a:pPr>
            <a:r>
              <a:rPr lang="en-US" sz="1600" dirty="0" smtClean="0">
                <a:solidFill>
                  <a:srgbClr val="000066"/>
                </a:solidFill>
              </a:rPr>
              <a:t> </a:t>
            </a:r>
          </a:p>
        </p:txBody>
      </p:sp>
      <p:sp>
        <p:nvSpPr>
          <p:cNvPr id="2" name="TextBox 1"/>
          <p:cNvSpPr txBox="1"/>
          <p:nvPr/>
        </p:nvSpPr>
        <p:spPr>
          <a:xfrm>
            <a:off x="548640" y="548640"/>
            <a:ext cx="7924800" cy="707886"/>
          </a:xfrm>
          <a:prstGeom prst="rect">
            <a:avLst/>
          </a:prstGeom>
          <a:noFill/>
        </p:spPr>
        <p:txBody>
          <a:bodyPr wrap="square" rtlCol="0" anchor="t">
            <a:spAutoFit/>
          </a:bodyPr>
          <a:lstStyle/>
          <a:p>
            <a:pPr algn="ctr"/>
            <a:r>
              <a:rPr lang="en-US" sz="4000" b="1" dirty="0" smtClean="0">
                <a:solidFill>
                  <a:srgbClr val="000066"/>
                </a:solidFill>
                <a:latin typeface="Times New Roman" pitchFamily="18" charset="0"/>
                <a:cs typeface="Times New Roman" pitchFamily="18" charset="0"/>
              </a:rPr>
              <a:t>FAFSA Guidelines</a:t>
            </a:r>
            <a:endParaRPr lang="en-US" sz="4000"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153938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bwMode="auto">
          <a:xfrm>
            <a:off x="624840" y="1463040"/>
            <a:ext cx="8214360" cy="4632960"/>
          </a:xfrm>
          <a:noFill/>
          <a:ln>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eaLnBrk="1" hangingPunct="1">
              <a:lnSpc>
                <a:spcPct val="80000"/>
              </a:lnSpc>
              <a:buFontTx/>
              <a:buNone/>
            </a:pPr>
            <a:endParaRPr lang="en-US" sz="2800" dirty="0" smtClean="0">
              <a:solidFill>
                <a:srgbClr val="000066"/>
              </a:solidFill>
            </a:endParaRPr>
          </a:p>
          <a:p>
            <a:pPr>
              <a:lnSpc>
                <a:spcPct val="120000"/>
              </a:lnSpc>
              <a:spcBef>
                <a:spcPts val="0"/>
              </a:spcBef>
              <a:spcAft>
                <a:spcPts val="600"/>
              </a:spcAft>
            </a:pPr>
            <a:r>
              <a:rPr lang="en-US" sz="4600" dirty="0" smtClean="0">
                <a:solidFill>
                  <a:srgbClr val="000066"/>
                </a:solidFill>
                <a:latin typeface="Times New Roman" pitchFamily="18" charset="0"/>
                <a:cs typeface="Times New Roman" pitchFamily="18" charset="0"/>
              </a:rPr>
              <a:t>Information Needed to Apply</a:t>
            </a:r>
          </a:p>
          <a:p>
            <a:pPr lvl="1">
              <a:lnSpc>
                <a:spcPct val="120000"/>
              </a:lnSpc>
              <a:spcBef>
                <a:spcPts val="0"/>
              </a:spcBef>
              <a:spcAft>
                <a:spcPts val="600"/>
              </a:spcAft>
            </a:pPr>
            <a:r>
              <a:rPr lang="en-US" sz="3800" dirty="0" smtClean="0">
                <a:solidFill>
                  <a:srgbClr val="000066"/>
                </a:solidFill>
                <a:latin typeface="Times New Roman" pitchFamily="18" charset="0"/>
                <a:cs typeface="Times New Roman" pitchFamily="18" charset="0"/>
              </a:rPr>
              <a:t>Student and Parent social security numbers</a:t>
            </a:r>
          </a:p>
          <a:p>
            <a:pPr lvl="1">
              <a:lnSpc>
                <a:spcPct val="120000"/>
              </a:lnSpc>
              <a:spcBef>
                <a:spcPts val="0"/>
              </a:spcBef>
              <a:spcAft>
                <a:spcPts val="600"/>
              </a:spcAft>
            </a:pPr>
            <a:r>
              <a:rPr lang="en-US" sz="3800" dirty="0" smtClean="0">
                <a:solidFill>
                  <a:srgbClr val="000066"/>
                </a:solidFill>
                <a:latin typeface="Times New Roman" pitchFamily="18" charset="0"/>
                <a:cs typeface="Times New Roman" pitchFamily="18" charset="0"/>
              </a:rPr>
              <a:t>Federal tax information or tax returns including</a:t>
            </a:r>
            <a:br>
              <a:rPr lang="en-US" sz="3800" dirty="0" smtClean="0">
                <a:solidFill>
                  <a:srgbClr val="000066"/>
                </a:solidFill>
                <a:latin typeface="Times New Roman" pitchFamily="18" charset="0"/>
                <a:cs typeface="Times New Roman" pitchFamily="18" charset="0"/>
              </a:rPr>
            </a:br>
            <a:r>
              <a:rPr lang="en-US" sz="3800" dirty="0" smtClean="0">
                <a:solidFill>
                  <a:srgbClr val="000066"/>
                </a:solidFill>
                <a:latin typeface="Times New Roman" pitchFamily="18" charset="0"/>
                <a:cs typeface="Times New Roman" pitchFamily="18" charset="0"/>
              </a:rPr>
              <a:t>W-2 information </a:t>
            </a:r>
          </a:p>
          <a:p>
            <a:pPr lvl="1">
              <a:lnSpc>
                <a:spcPct val="120000"/>
              </a:lnSpc>
              <a:spcBef>
                <a:spcPts val="0"/>
              </a:spcBef>
              <a:spcAft>
                <a:spcPts val="600"/>
              </a:spcAft>
            </a:pPr>
            <a:r>
              <a:rPr lang="en-US" sz="3800" dirty="0" smtClean="0">
                <a:solidFill>
                  <a:srgbClr val="000066"/>
                </a:solidFill>
                <a:latin typeface="Times New Roman" pitchFamily="18" charset="0"/>
                <a:cs typeface="Times New Roman" pitchFamily="18" charset="0"/>
              </a:rPr>
              <a:t>Records of untaxed income such as:</a:t>
            </a:r>
          </a:p>
          <a:p>
            <a:pPr lvl="3">
              <a:lnSpc>
                <a:spcPct val="120000"/>
              </a:lnSpc>
              <a:spcBef>
                <a:spcPts val="0"/>
              </a:spcBef>
              <a:spcAft>
                <a:spcPts val="600"/>
              </a:spcAft>
            </a:pPr>
            <a:r>
              <a:rPr lang="en-US" sz="3200" dirty="0" smtClean="0">
                <a:solidFill>
                  <a:srgbClr val="000066"/>
                </a:solidFill>
                <a:latin typeface="Times New Roman" pitchFamily="18" charset="0"/>
                <a:cs typeface="Times New Roman" pitchFamily="18" charset="0"/>
              </a:rPr>
              <a:t>Child support received </a:t>
            </a:r>
          </a:p>
          <a:p>
            <a:pPr lvl="3">
              <a:lnSpc>
                <a:spcPct val="120000"/>
              </a:lnSpc>
              <a:spcBef>
                <a:spcPts val="0"/>
              </a:spcBef>
            </a:pPr>
            <a:r>
              <a:rPr lang="en-US" sz="3200" dirty="0" smtClean="0">
                <a:solidFill>
                  <a:srgbClr val="000066"/>
                </a:solidFill>
                <a:latin typeface="Times New Roman" pitchFamily="18" charset="0"/>
                <a:cs typeface="Times New Roman" pitchFamily="18" charset="0"/>
              </a:rPr>
              <a:t>Interest income</a:t>
            </a:r>
          </a:p>
          <a:p>
            <a:pPr lvl="1">
              <a:lnSpc>
                <a:spcPct val="120000"/>
              </a:lnSpc>
              <a:spcBef>
                <a:spcPts val="0"/>
              </a:spcBef>
            </a:pPr>
            <a:r>
              <a:rPr lang="en-US" sz="3800" dirty="0" smtClean="0">
                <a:solidFill>
                  <a:srgbClr val="000066"/>
                </a:solidFill>
                <a:latin typeface="Times New Roman" pitchFamily="18" charset="0"/>
                <a:cs typeface="Times New Roman" pitchFamily="18" charset="0"/>
              </a:rPr>
              <a:t>Information on cash: savings and checking account </a:t>
            </a:r>
            <a:br>
              <a:rPr lang="en-US" sz="3800" dirty="0" smtClean="0">
                <a:solidFill>
                  <a:srgbClr val="000066"/>
                </a:solidFill>
                <a:latin typeface="Times New Roman" pitchFamily="18" charset="0"/>
                <a:cs typeface="Times New Roman" pitchFamily="18" charset="0"/>
              </a:rPr>
            </a:br>
            <a:r>
              <a:rPr lang="en-US" sz="3800" dirty="0" smtClean="0">
                <a:solidFill>
                  <a:srgbClr val="000066"/>
                </a:solidFill>
                <a:latin typeface="Times New Roman" pitchFamily="18" charset="0"/>
                <a:cs typeface="Times New Roman" pitchFamily="18" charset="0"/>
              </a:rPr>
              <a:t>balances, investments and business/farm assets</a:t>
            </a:r>
          </a:p>
          <a:p>
            <a:pPr marL="347472" lvl="1" indent="0">
              <a:lnSpc>
                <a:spcPct val="120000"/>
              </a:lnSpc>
              <a:spcBef>
                <a:spcPts val="0"/>
              </a:spcBef>
              <a:buClr>
                <a:srgbClr val="000066"/>
              </a:buClr>
              <a:buNone/>
            </a:pPr>
            <a:endParaRPr lang="en-US" sz="4400" dirty="0">
              <a:solidFill>
                <a:srgbClr val="000066"/>
              </a:solidFill>
              <a:latin typeface="Times New Roman" pitchFamily="18" charset="0"/>
              <a:cs typeface="Times New Roman" pitchFamily="18" charset="0"/>
            </a:endParaRPr>
          </a:p>
          <a:p>
            <a:pPr eaLnBrk="1" hangingPunct="1">
              <a:lnSpc>
                <a:spcPct val="80000"/>
              </a:lnSpc>
              <a:buFontTx/>
              <a:buNone/>
            </a:pPr>
            <a:endParaRPr lang="en-US" sz="1800" dirty="0" smtClean="0">
              <a:solidFill>
                <a:srgbClr val="000066"/>
              </a:solidFill>
            </a:endParaRPr>
          </a:p>
          <a:p>
            <a:pPr eaLnBrk="1" hangingPunct="1">
              <a:lnSpc>
                <a:spcPct val="80000"/>
              </a:lnSpc>
              <a:buFontTx/>
              <a:buNone/>
            </a:pPr>
            <a:r>
              <a:rPr lang="en-US" sz="1600" dirty="0" smtClean="0">
                <a:solidFill>
                  <a:srgbClr val="000066"/>
                </a:solidFill>
              </a:rPr>
              <a:t> </a:t>
            </a:r>
          </a:p>
        </p:txBody>
      </p:sp>
      <p:sp>
        <p:nvSpPr>
          <p:cNvPr id="2" name="TextBox 1"/>
          <p:cNvSpPr txBox="1"/>
          <p:nvPr/>
        </p:nvSpPr>
        <p:spPr>
          <a:xfrm>
            <a:off x="548640" y="548640"/>
            <a:ext cx="7924800" cy="707886"/>
          </a:xfrm>
          <a:prstGeom prst="rect">
            <a:avLst/>
          </a:prstGeom>
          <a:noFill/>
        </p:spPr>
        <p:txBody>
          <a:bodyPr wrap="square" rtlCol="0" anchor="t">
            <a:spAutoFit/>
          </a:bodyPr>
          <a:lstStyle/>
          <a:p>
            <a:pPr algn="ctr"/>
            <a:r>
              <a:rPr lang="en-US" sz="4000" b="1" dirty="0" smtClean="0">
                <a:solidFill>
                  <a:srgbClr val="000066"/>
                </a:solidFill>
                <a:latin typeface="Times New Roman" pitchFamily="18" charset="0"/>
                <a:cs typeface="Times New Roman" pitchFamily="18" charset="0"/>
              </a:rPr>
              <a:t>FAFSA Guidelines</a:t>
            </a:r>
            <a:endParaRPr lang="en-US" sz="4000"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406833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11599</TotalTime>
  <Words>3632</Words>
  <Application>Microsoft Office PowerPoint</Application>
  <PresentationFormat>On-screen Show (4:3)</PresentationFormat>
  <Paragraphs>600</Paragraphs>
  <Slides>79</Slides>
  <Notes>75</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Aspect</vt:lpstr>
      <vt:lpstr>Student Financial Aid </vt:lpstr>
      <vt:lpstr> Critical Questions? </vt:lpstr>
      <vt:lpstr> Overview </vt:lpstr>
      <vt:lpstr>Philosophy of Financial Aid </vt:lpstr>
      <vt:lpstr>APPLICATION PROCESS</vt:lpstr>
      <vt:lpstr>PowerPoint Presentation</vt:lpstr>
      <vt:lpstr>Free Application for Federal Student Aid</vt:lpstr>
      <vt:lpstr>PowerPoint Presentation</vt:lpstr>
      <vt:lpstr>PowerPoint Presentation</vt:lpstr>
      <vt:lpstr>FAFSA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 Demographic</vt:lpstr>
      <vt:lpstr>Financial Information (for Parent)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Information (for Student)</vt:lpstr>
      <vt:lpstr>Financial Information (for Student)</vt:lpstr>
      <vt:lpstr>Financial Information (for Student)</vt:lpstr>
      <vt:lpstr>Avoid Errors!!</vt:lpstr>
      <vt:lpstr>Frequent FAFSA Errors</vt:lpstr>
      <vt:lpstr>PowerPoint Presentation</vt:lpstr>
      <vt:lpstr>PowerPoint Presentation</vt:lpstr>
      <vt:lpstr>PowerPoint Presentation</vt:lpstr>
      <vt:lpstr>PowerPoint Presentation</vt:lpstr>
      <vt:lpstr>AWARDING PROCESS</vt:lpstr>
      <vt:lpstr>PowerPoint Presentation</vt:lpstr>
      <vt:lpstr>Student Aid Report</vt:lpstr>
      <vt:lpstr>What is the EFC?</vt:lpstr>
      <vt:lpstr>PowerPoint Presentation</vt:lpstr>
      <vt:lpstr>Cost of Attendance (Budget)</vt:lpstr>
      <vt:lpstr>Determination of Financial Need</vt:lpstr>
      <vt:lpstr>PowerPoint Presentation</vt:lpstr>
      <vt:lpstr>PowerPoint Presentation</vt:lpstr>
      <vt:lpstr>Two Types of  Aid</vt:lpstr>
      <vt:lpstr>Scholarships</vt:lpstr>
      <vt:lpstr>Scholarships</vt:lpstr>
      <vt:lpstr>Scholarships</vt:lpstr>
      <vt:lpstr>Federal Grants</vt:lpstr>
      <vt:lpstr>The Ohio Board of Regents (OBR) is now the Ohio Department of Higher Education:</vt:lpstr>
      <vt:lpstr>Ohio Aid Programs  2015-2016</vt:lpstr>
      <vt:lpstr>Work Programs</vt:lpstr>
      <vt:lpstr>Federal Student Loans</vt:lpstr>
      <vt:lpstr>Other Loan Options</vt:lpstr>
      <vt:lpstr>PowerPoint Presentation</vt:lpstr>
      <vt:lpstr>Figuring Out Your Cost </vt:lpstr>
      <vt:lpstr>FAFSA4CASTER</vt:lpstr>
      <vt:lpstr>Net Price Calculator</vt:lpstr>
      <vt:lpstr>Shopping Sheet</vt:lpstr>
      <vt:lpstr>FINANCIAL WELLNESS</vt:lpstr>
      <vt:lpstr>What is Financial Wellness?</vt:lpstr>
      <vt:lpstr>Financial Wellness in Financial Aid</vt:lpstr>
      <vt:lpstr>CashCourse.org</vt:lpstr>
      <vt:lpstr>Studentloans.gov</vt:lpstr>
      <vt:lpstr>Managing Your Student Loans</vt:lpstr>
      <vt:lpstr>Managing Your Student Loans</vt:lpstr>
      <vt:lpstr>YouTube Videos</vt:lpstr>
      <vt:lpstr>RESOURCES</vt:lpstr>
      <vt:lpstr>Studentaid.gov  website, videos, mobile, Facebook, Twitter</vt:lpstr>
      <vt:lpstr>Recommended Publications for  High School Students</vt:lpstr>
      <vt:lpstr>Social Media Websites</vt:lpstr>
      <vt:lpstr>Financial Aid Helpful Websites</vt:lpstr>
      <vt:lpstr>College Goal Sunday</vt:lpstr>
      <vt:lpstr>Review of Information</vt:lpstr>
      <vt:lpstr>Please complete your evaluation form!</vt:lpstr>
      <vt:lpstr>Contact Information</vt:lpstr>
    </vt:vector>
  </TitlesOfParts>
  <Company>Nate Stine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Nate Stine</dc:creator>
  <cp:lastModifiedBy>aps</cp:lastModifiedBy>
  <cp:revision>561</cp:revision>
  <cp:lastPrinted>2015-01-07T21:41:05Z</cp:lastPrinted>
  <dcterms:created xsi:type="dcterms:W3CDTF">2007-11-02T18:50:12Z</dcterms:created>
  <dcterms:modified xsi:type="dcterms:W3CDTF">2016-02-02T13:48:38Z</dcterms:modified>
</cp:coreProperties>
</file>