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5" r:id="rId1"/>
  </p:sldMasterIdLst>
  <p:notesMasterIdLst>
    <p:notesMasterId r:id="rId172"/>
  </p:notesMasterIdLst>
  <p:sldIdLst>
    <p:sldId id="256" r:id="rId2"/>
    <p:sldId id="257" r:id="rId3"/>
    <p:sldId id="258" r:id="rId4"/>
    <p:sldId id="259" r:id="rId5"/>
    <p:sldId id="261" r:id="rId6"/>
    <p:sldId id="262" r:id="rId7"/>
    <p:sldId id="263" r:id="rId8"/>
    <p:sldId id="267" r:id="rId9"/>
    <p:sldId id="264" r:id="rId10"/>
    <p:sldId id="265" r:id="rId11"/>
    <p:sldId id="266" r:id="rId12"/>
    <p:sldId id="282" r:id="rId13"/>
    <p:sldId id="342" r:id="rId14"/>
    <p:sldId id="343" r:id="rId15"/>
    <p:sldId id="344" r:id="rId16"/>
    <p:sldId id="345" r:id="rId17"/>
    <p:sldId id="346" r:id="rId18"/>
    <p:sldId id="347" r:id="rId19"/>
    <p:sldId id="348" r:id="rId20"/>
    <p:sldId id="349" r:id="rId21"/>
    <p:sldId id="269" r:id="rId22"/>
    <p:sldId id="260" r:id="rId23"/>
    <p:sldId id="272" r:id="rId24"/>
    <p:sldId id="271" r:id="rId25"/>
    <p:sldId id="280" r:id="rId26"/>
    <p:sldId id="273" r:id="rId27"/>
    <p:sldId id="281" r:id="rId28"/>
    <p:sldId id="274" r:id="rId29"/>
    <p:sldId id="275" r:id="rId30"/>
    <p:sldId id="276" r:id="rId31"/>
    <p:sldId id="288" r:id="rId32"/>
    <p:sldId id="277" r:id="rId33"/>
    <p:sldId id="278" r:id="rId34"/>
    <p:sldId id="279" r:id="rId35"/>
    <p:sldId id="283" r:id="rId36"/>
    <p:sldId id="284" r:id="rId37"/>
    <p:sldId id="287" r:id="rId38"/>
    <p:sldId id="285" r:id="rId39"/>
    <p:sldId id="286"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19" r:id="rId59"/>
    <p:sldId id="313" r:id="rId60"/>
    <p:sldId id="314" r:id="rId61"/>
    <p:sldId id="320" r:id="rId62"/>
    <p:sldId id="315" r:id="rId63"/>
    <p:sldId id="316" r:id="rId64"/>
    <p:sldId id="317" r:id="rId65"/>
    <p:sldId id="318" r:id="rId66"/>
    <p:sldId id="311" r:id="rId67"/>
    <p:sldId id="329" r:id="rId68"/>
    <p:sldId id="323" r:id="rId69"/>
    <p:sldId id="324" r:id="rId70"/>
    <p:sldId id="325" r:id="rId71"/>
    <p:sldId id="326" r:id="rId72"/>
    <p:sldId id="327" r:id="rId73"/>
    <p:sldId id="330" r:id="rId74"/>
    <p:sldId id="328" r:id="rId75"/>
    <p:sldId id="321" r:id="rId76"/>
    <p:sldId id="331" r:id="rId77"/>
    <p:sldId id="351" r:id="rId78"/>
    <p:sldId id="352" r:id="rId79"/>
    <p:sldId id="369" r:id="rId80"/>
    <p:sldId id="368" r:id="rId81"/>
    <p:sldId id="370" r:id="rId82"/>
    <p:sldId id="374" r:id="rId83"/>
    <p:sldId id="366" r:id="rId84"/>
    <p:sldId id="371" r:id="rId85"/>
    <p:sldId id="375" r:id="rId86"/>
    <p:sldId id="372" r:id="rId87"/>
    <p:sldId id="373" r:id="rId88"/>
    <p:sldId id="353" r:id="rId89"/>
    <p:sldId id="354" r:id="rId90"/>
    <p:sldId id="356" r:id="rId91"/>
    <p:sldId id="357" r:id="rId92"/>
    <p:sldId id="350" r:id="rId93"/>
    <p:sldId id="359" r:id="rId94"/>
    <p:sldId id="360" r:id="rId95"/>
    <p:sldId id="361" r:id="rId96"/>
    <p:sldId id="362" r:id="rId97"/>
    <p:sldId id="363" r:id="rId98"/>
    <p:sldId id="364" r:id="rId99"/>
    <p:sldId id="416" r:id="rId100"/>
    <p:sldId id="415" r:id="rId101"/>
    <p:sldId id="402" r:id="rId102"/>
    <p:sldId id="403" r:id="rId103"/>
    <p:sldId id="404" r:id="rId104"/>
    <p:sldId id="405" r:id="rId105"/>
    <p:sldId id="406" r:id="rId106"/>
    <p:sldId id="407" r:id="rId107"/>
    <p:sldId id="408" r:id="rId108"/>
    <p:sldId id="409" r:id="rId109"/>
    <p:sldId id="410" r:id="rId110"/>
    <p:sldId id="412" r:id="rId111"/>
    <p:sldId id="413" r:id="rId112"/>
    <p:sldId id="414" r:id="rId113"/>
    <p:sldId id="395" r:id="rId114"/>
    <p:sldId id="396" r:id="rId115"/>
    <p:sldId id="417" r:id="rId116"/>
    <p:sldId id="399" r:id="rId117"/>
    <p:sldId id="398" r:id="rId118"/>
    <p:sldId id="418" r:id="rId119"/>
    <p:sldId id="376" r:id="rId120"/>
    <p:sldId id="391" r:id="rId121"/>
    <p:sldId id="392" r:id="rId122"/>
    <p:sldId id="379" r:id="rId123"/>
    <p:sldId id="380" r:id="rId124"/>
    <p:sldId id="394" r:id="rId125"/>
    <p:sldId id="393" r:id="rId126"/>
    <p:sldId id="383" r:id="rId127"/>
    <p:sldId id="384" r:id="rId128"/>
    <p:sldId id="385" r:id="rId129"/>
    <p:sldId id="420" r:id="rId130"/>
    <p:sldId id="386" r:id="rId131"/>
    <p:sldId id="419" r:id="rId132"/>
    <p:sldId id="389" r:id="rId133"/>
    <p:sldId id="390" r:id="rId134"/>
    <p:sldId id="458" r:id="rId135"/>
    <p:sldId id="422" r:id="rId136"/>
    <p:sldId id="423" r:id="rId137"/>
    <p:sldId id="424" r:id="rId138"/>
    <p:sldId id="431" r:id="rId139"/>
    <p:sldId id="433" r:id="rId140"/>
    <p:sldId id="432" r:id="rId141"/>
    <p:sldId id="426" r:id="rId142"/>
    <p:sldId id="427" r:id="rId143"/>
    <p:sldId id="428" r:id="rId144"/>
    <p:sldId id="429" r:id="rId145"/>
    <p:sldId id="434" r:id="rId146"/>
    <p:sldId id="430" r:id="rId147"/>
    <p:sldId id="435" r:id="rId148"/>
    <p:sldId id="436" r:id="rId149"/>
    <p:sldId id="437" r:id="rId150"/>
    <p:sldId id="438" r:id="rId151"/>
    <p:sldId id="439" r:id="rId152"/>
    <p:sldId id="443" r:id="rId153"/>
    <p:sldId id="440" r:id="rId154"/>
    <p:sldId id="441" r:id="rId155"/>
    <p:sldId id="442" r:id="rId156"/>
    <p:sldId id="445" r:id="rId157"/>
    <p:sldId id="444" r:id="rId158"/>
    <p:sldId id="425" r:id="rId159"/>
    <p:sldId id="446" r:id="rId160"/>
    <p:sldId id="447" r:id="rId161"/>
    <p:sldId id="448" r:id="rId162"/>
    <p:sldId id="449" r:id="rId163"/>
    <p:sldId id="450" r:id="rId164"/>
    <p:sldId id="451" r:id="rId165"/>
    <p:sldId id="452" r:id="rId166"/>
    <p:sldId id="453" r:id="rId167"/>
    <p:sldId id="454" r:id="rId168"/>
    <p:sldId id="456" r:id="rId169"/>
    <p:sldId id="457" r:id="rId170"/>
    <p:sldId id="455" r:id="rId1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66" y="72"/>
      </p:cViewPr>
      <p:guideLst>
        <p:guide orient="horz" pos="2160"/>
        <p:guide pos="3840"/>
      </p:guideLst>
    </p:cSldViewPr>
  </p:slideViewPr>
  <p:notesTextViewPr>
    <p:cViewPr>
      <p:scale>
        <a:sx n="3" d="2"/>
        <a:sy n="3" d="2"/>
      </p:scale>
      <p:origin x="0" y="0"/>
    </p:cViewPr>
  </p:notesTextViewPr>
  <p:sorterViewPr>
    <p:cViewPr>
      <p:scale>
        <a:sx n="100" d="100"/>
        <a:sy n="100" d="100"/>
      </p:scale>
      <p:origin x="0" y="-448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heme" Target="theme/theme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CCFEE9-BF49-4CFB-B58D-A6FBEA97B2E8}" type="datetimeFigureOut">
              <a:rPr lang="en-US" smtClean="0"/>
              <a:t>4/2/2019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04279C-27FC-49EC-B8D3-0299D5A4749E}" type="slidenum">
              <a:rPr lang="en-US" smtClean="0"/>
              <a:t>‹#›</a:t>
            </a:fld>
            <a:endParaRPr lang="en-US"/>
          </a:p>
        </p:txBody>
      </p:sp>
    </p:spTree>
    <p:extLst>
      <p:ext uri="{BB962C8B-B14F-4D97-AF65-F5344CB8AC3E}">
        <p14:creationId xmlns:p14="http://schemas.microsoft.com/office/powerpoint/2010/main" val="1152383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spcBef>
                <a:spcPct val="0"/>
              </a:spcBef>
            </a:pPr>
            <a:fld id="{CE6DB3C5-C087-4BFC-AD3C-76A5B7E6C86D}" type="slidenum">
              <a:rPr lang="en-US" altLang="en-US"/>
              <a:pPr>
                <a:spcBef>
                  <a:spcPct val="0"/>
                </a:spcBef>
              </a:pPr>
              <a:t>83</a:t>
            </a:fld>
            <a:endParaRPr lang="en-US" altLang="en-US"/>
          </a:p>
        </p:txBody>
      </p:sp>
      <p:sp>
        <p:nvSpPr>
          <p:cNvPr id="68611" name="Rectangle 2"/>
          <p:cNvSpPr>
            <a:spLocks noGrp="1" noRot="1" noChangeAspect="1" noChangeArrowheads="1" noTextEdit="1"/>
          </p:cNvSpPr>
          <p:nvPr>
            <p:ph type="sldImg"/>
          </p:nvPr>
        </p:nvSpPr>
        <p:spPr>
          <a:xfrm>
            <a:off x="382588" y="685800"/>
            <a:ext cx="6096000" cy="342900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Kelley suggested that whether we attribute other’s behaviors to situational or dispositional factors depends on three type of information: </a:t>
            </a:r>
            <a:r>
              <a:rPr lang="en-US" altLang="en-US" b="1" i="1" smtClean="0"/>
              <a:t>Consensus; Distinctiveness and Consistency</a:t>
            </a:r>
            <a:r>
              <a:rPr lang="en-US" altLang="en-US" b="1" smtClean="0"/>
              <a:t>.</a:t>
            </a:r>
          </a:p>
          <a:p>
            <a:pPr eaLnBrk="1" hangingPunct="1"/>
            <a:r>
              <a:rPr lang="en-US" altLang="en-US" b="1" i="1" smtClean="0"/>
              <a:t>Consensus</a:t>
            </a:r>
            <a:r>
              <a:rPr lang="en-US" altLang="en-US" smtClean="0"/>
              <a:t> - The extent to which we have personally observed a behavior to be common to several other people in a given situation. That is, during lecture, do you see all people taking notes or only one person? When our consensus is high, we generally attribute the behavior of others to situational causes. If consensus is low, we attribute behavior to dispositional factors.</a:t>
            </a:r>
          </a:p>
          <a:p>
            <a:pPr eaLnBrk="1" hangingPunct="1"/>
            <a:r>
              <a:rPr lang="en-US" altLang="en-US" b="1" i="1" smtClean="0"/>
              <a:t>Consistency</a:t>
            </a:r>
            <a:r>
              <a:rPr lang="en-US" altLang="en-US" smtClean="0"/>
              <a:t> - is whether a person’s behavior occurs reliably over time in the same situation, or if their behavior only occurs occasionally. If a person’s behavior is consistent in the a particular situation, then it is not likely that the behavior is due to situational factors. If the person’s behavior is inconsistent in that situation and/or is seen on other situations as well, then the behavior is likely due to dispositional factors.</a:t>
            </a:r>
            <a:endParaRPr lang="en-US" altLang="en-US" b="1" i="1" smtClean="0"/>
          </a:p>
          <a:p>
            <a:pPr eaLnBrk="1" hangingPunct="1"/>
            <a:r>
              <a:rPr lang="en-US" altLang="en-US" b="1" i="1" smtClean="0"/>
              <a:t>Distinctiveness </a:t>
            </a:r>
            <a:r>
              <a:rPr lang="en-US" altLang="en-US" smtClean="0"/>
              <a:t>- is the extent to which a person performs a particular behavior only during one particular event, other person or thing. That is, how often does a person’s particular type of behavior exhibit itself: frequently, or rarely? If a behavior is very distinct and seen infrequently, then the behavior is likely to be attributed to the situation. If the behavior is seen to occur frequently and in many situations, then the behavior is likely dispositions.</a:t>
            </a:r>
          </a:p>
        </p:txBody>
      </p:sp>
    </p:spTree>
    <p:extLst>
      <p:ext uri="{BB962C8B-B14F-4D97-AF65-F5344CB8AC3E}">
        <p14:creationId xmlns:p14="http://schemas.microsoft.com/office/powerpoint/2010/main" val="836927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E0AF9D60-F001-4E9A-AD18-DFC0C30698FA}" type="slidenum">
              <a:rPr lang="en-US" smtClean="0"/>
              <a:pPr/>
              <a:t>102</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r>
              <a:rPr lang="en-US" sz="900" smtClean="0"/>
              <a:t>Many laws and rules in a society or in a group are formally written down and must be legally followed. For example, in the US, you cannot go out and beat up someone.</a:t>
            </a:r>
          </a:p>
          <a:p>
            <a:r>
              <a:rPr lang="en-US" sz="900" smtClean="0"/>
              <a:t>But, there are many rules and “laws” that are informal and unwritten. These rules are usually part of the closest group that you belong to, for example, your group of friends. Following these informal rules, called </a:t>
            </a:r>
            <a:r>
              <a:rPr lang="en-US" sz="900" b="1" i="1" smtClean="0"/>
              <a:t>social norms</a:t>
            </a:r>
            <a:r>
              <a:rPr lang="en-US" sz="900" smtClean="0"/>
              <a:t>, is not a matter of legality; rather, is a matter of how you are expected to act and think in certain situations. That is, </a:t>
            </a:r>
            <a:r>
              <a:rPr lang="en-US" sz="900" b="1" i="1" smtClean="0"/>
              <a:t>social norms</a:t>
            </a:r>
            <a:r>
              <a:rPr lang="en-US" sz="900" smtClean="0"/>
              <a:t> are a set of guidelines that groups use to persuade members of the group in ways that they should think and act.</a:t>
            </a:r>
          </a:p>
          <a:p>
            <a:r>
              <a:rPr lang="en-US" sz="900" smtClean="0"/>
              <a:t>Sherif had participants sit, individually in a room and watch a beam of light projected on to a screen. All participants experienced the </a:t>
            </a:r>
            <a:r>
              <a:rPr lang="en-US" sz="900" b="1" i="1" smtClean="0"/>
              <a:t>autokinetic effect</a:t>
            </a:r>
            <a:r>
              <a:rPr lang="en-US" sz="900" smtClean="0"/>
              <a:t>, that is, the light appeared to move though it was static. The individual estimates of how far the light moved were highly variable. Sherif then placed the participants into groups of three to try to come up with group estimates of how far the light had moved (while watching it again). Finally, he re-tested the individuals without the aid of their groups. What happened, was that, after the group-testing was completed, participants’ estimates of the distance that the light had moved were very close to the estimates that the group had made together. Thus, the group participation had created a frame of reference that the individuals used in making their own judgments later.</a:t>
            </a:r>
          </a:p>
          <a:p>
            <a:r>
              <a:rPr lang="en-US" sz="900" b="1" i="1" smtClean="0"/>
              <a:t>Group polarization</a:t>
            </a:r>
            <a:r>
              <a:rPr lang="en-US" sz="900" smtClean="0"/>
              <a:t> occurs when the initial decision or position of a group becomes more extreme over time and over more discussion. For example, if a group decided on a risky decision, later on, the final decision will be even riskier. Or, if the initial position is conservative, the final position and decision will be even more conservative.</a:t>
            </a:r>
          </a:p>
          <a:p>
            <a:r>
              <a:rPr lang="en-US" sz="900" smtClean="0"/>
              <a:t>For example, a group that is racially prejudiced will become more prejudiced after discussion of the topic. The reason for this seems to be constant reinforcement of the position of the group through repeated discussion.</a:t>
            </a:r>
          </a:p>
          <a:p>
            <a:r>
              <a:rPr lang="en-US" sz="900" b="1" i="1" smtClean="0"/>
              <a:t>Groupthink</a:t>
            </a:r>
            <a:r>
              <a:rPr lang="en-US" sz="900" smtClean="0"/>
              <a:t> is the desire to avoid dissent from the group’s position so as to maintain a consensus of the group. Generally, groupthink occurs when a very important decision is made in a stressful situation and when the stakes are potentially very high. An example of this is the Iraq war. There was little to no dissent in the Bush administration (that we are aware of), the situation was stressful (for US citizens, not the administration) and the stakes were potentially high (for oil companies). This desire by a few to go to war caused everyone in the administration to conform to the group consensus.</a:t>
            </a:r>
            <a:endParaRPr lang="en-US" sz="900" b="1" i="1" smtClean="0"/>
          </a:p>
        </p:txBody>
      </p:sp>
    </p:spTree>
    <p:extLst>
      <p:ext uri="{BB962C8B-B14F-4D97-AF65-F5344CB8AC3E}">
        <p14:creationId xmlns:p14="http://schemas.microsoft.com/office/powerpoint/2010/main" val="2815176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08A20EBA-A58C-4E0E-B1E9-B8C6E35F6077}" type="slidenum">
              <a:rPr lang="en-US" smtClean="0"/>
              <a:pPr/>
              <a:t>123</a:t>
            </a:fld>
            <a:endParaRPr lang="en-US" smtClean="0"/>
          </a:p>
        </p:txBody>
      </p:sp>
      <p:sp>
        <p:nvSpPr>
          <p:cNvPr id="73731" name="Rectangle 2"/>
          <p:cNvSpPr>
            <a:spLocks noGrp="1" noRot="1" noChangeAspect="1" noChangeArrowheads="1" noTextEdit="1"/>
          </p:cNvSpPr>
          <p:nvPr>
            <p:ph type="sldImg"/>
          </p:nvPr>
        </p:nvSpPr>
        <p:spPr>
          <a:xfrm>
            <a:off x="382588" y="685800"/>
            <a:ext cx="6096000" cy="3429000"/>
          </a:xfrm>
          <a:ln/>
        </p:spPr>
      </p:sp>
      <p:sp>
        <p:nvSpPr>
          <p:cNvPr id="73732" name="Rectangle 3"/>
          <p:cNvSpPr>
            <a:spLocks noGrp="1" noChangeArrowheads="1"/>
          </p:cNvSpPr>
          <p:nvPr>
            <p:ph type="body" idx="1"/>
          </p:nvPr>
        </p:nvSpPr>
        <p:spPr>
          <a:noFill/>
          <a:ln/>
        </p:spPr>
        <p:txBody>
          <a:bodyPr/>
          <a:lstStyle/>
          <a:p>
            <a:pPr eaLnBrk="1" hangingPunct="1">
              <a:lnSpc>
                <a:spcPct val="90000"/>
              </a:lnSpc>
            </a:pPr>
            <a:r>
              <a:rPr lang="en-US" sz="1000" b="1" i="1" smtClean="0">
                <a:cs typeface="Times New Roman" pitchFamily="18" charset="0"/>
              </a:rPr>
              <a:t>Obedience</a:t>
            </a:r>
            <a:r>
              <a:rPr lang="en-US" sz="1000" smtClean="0">
                <a:cs typeface="Times New Roman" pitchFamily="18" charset="0"/>
              </a:rPr>
              <a:t> is, loosely defined, as the situation where a person behaves or thinks in accordance with the desires and orders of a superior, even when they do not think that what they are doing is justified or OK. That is, people comply with the request of superiors and are persuaded by the arguments made by people in authority. (The Iraq war is a good example.)</a:t>
            </a:r>
          </a:p>
          <a:p>
            <a:pPr eaLnBrk="1" hangingPunct="1">
              <a:lnSpc>
                <a:spcPct val="90000"/>
              </a:lnSpc>
            </a:pPr>
            <a:r>
              <a:rPr lang="en-US" sz="1000" smtClean="0">
                <a:cs typeface="Times New Roman" pitchFamily="18" charset="0"/>
              </a:rPr>
              <a:t>An example of obedience is the behavior of the Nazi concentration camp workers during WWII. In this case</a:t>
            </a:r>
          </a:p>
          <a:p>
            <a:pPr eaLnBrk="1" hangingPunct="1">
              <a:lnSpc>
                <a:spcPct val="90000"/>
              </a:lnSpc>
            </a:pPr>
            <a:endParaRPr lang="en-US" sz="1000" smtClean="0">
              <a:cs typeface="Times New Roman" pitchFamily="18" charset="0"/>
            </a:endParaRPr>
          </a:p>
          <a:p>
            <a:pPr eaLnBrk="1" hangingPunct="1">
              <a:lnSpc>
                <a:spcPct val="90000"/>
              </a:lnSpc>
            </a:pPr>
            <a:r>
              <a:rPr lang="en-US" sz="1000" smtClean="0">
                <a:cs typeface="Times New Roman" pitchFamily="18" charset="0"/>
              </a:rPr>
              <a:t>It was not actually a memory experiment, but was actually an experiment on obedience.</a:t>
            </a:r>
          </a:p>
          <a:p>
            <a:pPr eaLnBrk="1" hangingPunct="1">
              <a:lnSpc>
                <a:spcPct val="90000"/>
              </a:lnSpc>
            </a:pPr>
            <a:r>
              <a:rPr lang="en-US" sz="1000" smtClean="0">
                <a:cs typeface="Times New Roman" pitchFamily="18" charset="0"/>
              </a:rPr>
              <a:t>The “learner” was not actually a participant, but was a paid actor.</a:t>
            </a:r>
          </a:p>
          <a:p>
            <a:pPr eaLnBrk="1" hangingPunct="1">
              <a:lnSpc>
                <a:spcPct val="90000"/>
              </a:lnSpc>
            </a:pPr>
            <a:r>
              <a:rPr lang="en-US" sz="1000" smtClean="0">
                <a:cs typeface="Times New Roman" pitchFamily="18" charset="0"/>
              </a:rPr>
              <a:t>The “teachers” were told that they were to teach the learner a series of words to learn and that the learner would repeat the words. Anytime that the “learner” was incorrect” they should give him a shock and then increase the voltage.</a:t>
            </a:r>
          </a:p>
          <a:p>
            <a:pPr eaLnBrk="1" hangingPunct="1">
              <a:lnSpc>
                <a:spcPct val="90000"/>
              </a:lnSpc>
            </a:pPr>
            <a:r>
              <a:rPr lang="en-US" sz="1000" smtClean="0">
                <a:cs typeface="Times New Roman" pitchFamily="18" charset="0"/>
              </a:rPr>
              <a:t>The device that was used to deliver the shocks is shown here. It had a range of voltage from 15-450 volts with different labels under some of the voltages; from “Slight Shock” to Danger: Severe Shock” to the ominous “XXX”.</a:t>
            </a:r>
          </a:p>
          <a:p>
            <a:pPr eaLnBrk="1" hangingPunct="1">
              <a:lnSpc>
                <a:spcPct val="90000"/>
              </a:lnSpc>
            </a:pPr>
            <a:endParaRPr lang="en-US" sz="1000" smtClean="0">
              <a:cs typeface="Times New Roman" pitchFamily="18" charset="0"/>
            </a:endParaRPr>
          </a:p>
          <a:p>
            <a:pPr eaLnBrk="1" hangingPunct="1">
              <a:lnSpc>
                <a:spcPct val="90000"/>
              </a:lnSpc>
            </a:pPr>
            <a:r>
              <a:rPr lang="en-US" sz="1000" smtClean="0">
                <a:cs typeface="Times New Roman" pitchFamily="18" charset="0"/>
              </a:rPr>
              <a:t>The “learner” was not shocked, but acted out different levels of pain to each shock.</a:t>
            </a:r>
          </a:p>
          <a:p>
            <a:pPr eaLnBrk="1" hangingPunct="1">
              <a:lnSpc>
                <a:spcPct val="90000"/>
              </a:lnSpc>
            </a:pPr>
            <a:r>
              <a:rPr lang="en-US" sz="1000" smtClean="0">
                <a:cs typeface="Times New Roman" pitchFamily="18" charset="0"/>
              </a:rPr>
              <a:t>The researcher made sure that the “teacher”: increased the shock severity after each mistake.</a:t>
            </a:r>
          </a:p>
          <a:p>
            <a:pPr eaLnBrk="1" hangingPunct="1">
              <a:lnSpc>
                <a:spcPct val="90000"/>
              </a:lnSpc>
            </a:pPr>
            <a:r>
              <a:rPr lang="en-US" sz="1000" smtClean="0">
                <a:cs typeface="Times New Roman" pitchFamily="18" charset="0"/>
              </a:rPr>
              <a:t>At the 300-Volt level the “learner” pounded the wall and stopped responding to all questions. At this point, the researcher told the “teacher” that ‘no-answer’ was an incorrect answer and to increase the voltage to 315-Volts and shock again. If the teacher complied, the “learner” continued to pound the wall again, but made no verbal response.</a:t>
            </a:r>
          </a:p>
          <a:p>
            <a:pPr eaLnBrk="1" hangingPunct="1">
              <a:lnSpc>
                <a:spcPct val="90000"/>
              </a:lnSpc>
            </a:pPr>
            <a:r>
              <a:rPr lang="en-US" sz="1000" smtClean="0">
                <a:cs typeface="Times New Roman" pitchFamily="18" charset="0"/>
              </a:rPr>
              <a:t>If the “teachers” did not want to continue, The researcher said: “Please go on.” “The experiment requires that you continue.” It is absolutely essential that you continue.” You have no other choice, you must go on.”</a:t>
            </a:r>
          </a:p>
        </p:txBody>
      </p:sp>
    </p:spTree>
    <p:extLst>
      <p:ext uri="{BB962C8B-B14F-4D97-AF65-F5344CB8AC3E}">
        <p14:creationId xmlns:p14="http://schemas.microsoft.com/office/powerpoint/2010/main" val="3185931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393700" y="692150"/>
            <a:ext cx="6070600" cy="3416300"/>
          </a:xfrm>
          <a:ln/>
        </p:spPr>
      </p:sp>
      <p:sp>
        <p:nvSpPr>
          <p:cNvPr id="31747"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1409726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26"/>
          <p:cNvSpPr>
            <a:spLocks noChangeArrowheads="1"/>
          </p:cNvSpPr>
          <p:nvPr/>
        </p:nvSpPr>
        <p:spPr bwMode="auto">
          <a:xfrm>
            <a:off x="3886200" y="0"/>
            <a:ext cx="2971800" cy="457200"/>
          </a:xfrm>
          <a:prstGeom prst="rect">
            <a:avLst/>
          </a:prstGeom>
          <a:noFill/>
          <a:ln w="12700">
            <a:noFill/>
            <a:miter lim="800000"/>
            <a:headEnd/>
            <a:tailEnd/>
          </a:ln>
        </p:spPr>
        <p:txBody>
          <a:bodyPr wrap="none" anchor="ctr"/>
          <a:lstStyle/>
          <a:p>
            <a:endParaRPr lang="en-US"/>
          </a:p>
        </p:txBody>
      </p:sp>
      <p:sp>
        <p:nvSpPr>
          <p:cNvPr id="30723" name="Rectangle 1027"/>
          <p:cNvSpPr>
            <a:spLocks noChangeArrowheads="1"/>
          </p:cNvSpPr>
          <p:nvPr/>
        </p:nvSpPr>
        <p:spPr bwMode="auto">
          <a:xfrm>
            <a:off x="3886200" y="8686800"/>
            <a:ext cx="2971800" cy="457200"/>
          </a:xfrm>
          <a:prstGeom prst="rect">
            <a:avLst/>
          </a:prstGeom>
          <a:noFill/>
          <a:ln w="12700">
            <a:noFill/>
            <a:miter lim="800000"/>
            <a:headEnd/>
            <a:tailEnd/>
          </a:ln>
        </p:spPr>
        <p:txBody>
          <a:bodyPr lIns="19050" tIns="0" rIns="19050" bIns="0" anchor="b"/>
          <a:lstStyle/>
          <a:p>
            <a:pPr algn="r"/>
            <a:r>
              <a:rPr lang="en-US" sz="1000" i="1">
                <a:latin typeface="Times New Roman" pitchFamily="18" charset="0"/>
              </a:rPr>
              <a:t>12</a:t>
            </a:r>
          </a:p>
        </p:txBody>
      </p:sp>
      <p:sp>
        <p:nvSpPr>
          <p:cNvPr id="30724" name="Rectangle 1028"/>
          <p:cNvSpPr>
            <a:spLocks noChangeArrowheads="1"/>
          </p:cNvSpPr>
          <p:nvPr/>
        </p:nvSpPr>
        <p:spPr bwMode="auto">
          <a:xfrm>
            <a:off x="0" y="8686800"/>
            <a:ext cx="2971800" cy="457200"/>
          </a:xfrm>
          <a:prstGeom prst="rect">
            <a:avLst/>
          </a:prstGeom>
          <a:noFill/>
          <a:ln w="12700">
            <a:noFill/>
            <a:miter lim="800000"/>
            <a:headEnd/>
            <a:tailEnd/>
          </a:ln>
        </p:spPr>
        <p:txBody>
          <a:bodyPr wrap="none" anchor="ctr"/>
          <a:lstStyle/>
          <a:p>
            <a:endParaRPr lang="en-US"/>
          </a:p>
        </p:txBody>
      </p:sp>
      <p:sp>
        <p:nvSpPr>
          <p:cNvPr id="30725" name="Rectangle 1029"/>
          <p:cNvSpPr>
            <a:spLocks noChangeArrowheads="1"/>
          </p:cNvSpPr>
          <p:nvPr/>
        </p:nvSpPr>
        <p:spPr bwMode="auto">
          <a:xfrm>
            <a:off x="0" y="0"/>
            <a:ext cx="2971800" cy="457200"/>
          </a:xfrm>
          <a:prstGeom prst="rect">
            <a:avLst/>
          </a:prstGeom>
          <a:noFill/>
          <a:ln w="12700">
            <a:noFill/>
            <a:miter lim="800000"/>
            <a:headEnd/>
            <a:tailEnd/>
          </a:ln>
        </p:spPr>
        <p:txBody>
          <a:bodyPr wrap="none" anchor="ctr"/>
          <a:lstStyle/>
          <a:p>
            <a:endParaRPr lang="en-US"/>
          </a:p>
        </p:txBody>
      </p:sp>
      <p:sp>
        <p:nvSpPr>
          <p:cNvPr id="30726" name="Rectangle 1030"/>
          <p:cNvSpPr>
            <a:spLocks noChangeArrowheads="1"/>
          </p:cNvSpPr>
          <p:nvPr/>
        </p:nvSpPr>
        <p:spPr bwMode="auto">
          <a:xfrm>
            <a:off x="3886200" y="0"/>
            <a:ext cx="2971800" cy="457200"/>
          </a:xfrm>
          <a:prstGeom prst="rect">
            <a:avLst/>
          </a:prstGeom>
          <a:noFill/>
          <a:ln w="12700">
            <a:noFill/>
            <a:miter lim="800000"/>
            <a:headEnd/>
            <a:tailEnd/>
          </a:ln>
        </p:spPr>
        <p:txBody>
          <a:bodyPr wrap="none" anchor="ctr"/>
          <a:lstStyle/>
          <a:p>
            <a:endParaRPr lang="en-US"/>
          </a:p>
        </p:txBody>
      </p:sp>
      <p:sp>
        <p:nvSpPr>
          <p:cNvPr id="30727" name="Rectangle 1031"/>
          <p:cNvSpPr>
            <a:spLocks noChangeArrowheads="1"/>
          </p:cNvSpPr>
          <p:nvPr/>
        </p:nvSpPr>
        <p:spPr bwMode="auto">
          <a:xfrm>
            <a:off x="3886200" y="8686800"/>
            <a:ext cx="2971800" cy="457200"/>
          </a:xfrm>
          <a:prstGeom prst="rect">
            <a:avLst/>
          </a:prstGeom>
          <a:noFill/>
          <a:ln w="12700">
            <a:noFill/>
            <a:miter lim="800000"/>
            <a:headEnd/>
            <a:tailEnd/>
          </a:ln>
        </p:spPr>
        <p:txBody>
          <a:bodyPr lIns="19050" tIns="0" rIns="19050" bIns="0" anchor="b"/>
          <a:lstStyle/>
          <a:p>
            <a:pPr algn="r"/>
            <a:r>
              <a:rPr lang="en-US" sz="1000" i="1">
                <a:latin typeface="Times New Roman" pitchFamily="18" charset="0"/>
              </a:rPr>
              <a:t>11</a:t>
            </a:r>
          </a:p>
        </p:txBody>
      </p:sp>
      <p:sp>
        <p:nvSpPr>
          <p:cNvPr id="30728" name="Rectangle 1032"/>
          <p:cNvSpPr>
            <a:spLocks noChangeArrowheads="1"/>
          </p:cNvSpPr>
          <p:nvPr/>
        </p:nvSpPr>
        <p:spPr bwMode="auto">
          <a:xfrm>
            <a:off x="0" y="8686800"/>
            <a:ext cx="2971800" cy="457200"/>
          </a:xfrm>
          <a:prstGeom prst="rect">
            <a:avLst/>
          </a:prstGeom>
          <a:noFill/>
          <a:ln w="12700">
            <a:noFill/>
            <a:miter lim="800000"/>
            <a:headEnd/>
            <a:tailEnd/>
          </a:ln>
        </p:spPr>
        <p:txBody>
          <a:bodyPr wrap="none" anchor="ctr"/>
          <a:lstStyle/>
          <a:p>
            <a:endParaRPr lang="en-US"/>
          </a:p>
        </p:txBody>
      </p:sp>
      <p:sp>
        <p:nvSpPr>
          <p:cNvPr id="30729" name="Rectangle 1033"/>
          <p:cNvSpPr>
            <a:spLocks noChangeArrowheads="1"/>
          </p:cNvSpPr>
          <p:nvPr/>
        </p:nvSpPr>
        <p:spPr bwMode="auto">
          <a:xfrm>
            <a:off x="0" y="0"/>
            <a:ext cx="2971800" cy="457200"/>
          </a:xfrm>
          <a:prstGeom prst="rect">
            <a:avLst/>
          </a:prstGeom>
          <a:noFill/>
          <a:ln w="12700">
            <a:noFill/>
            <a:miter lim="800000"/>
            <a:headEnd/>
            <a:tailEnd/>
          </a:ln>
        </p:spPr>
        <p:txBody>
          <a:bodyPr wrap="none" anchor="ctr"/>
          <a:lstStyle/>
          <a:p>
            <a:endParaRPr lang="en-US"/>
          </a:p>
        </p:txBody>
      </p:sp>
      <p:sp>
        <p:nvSpPr>
          <p:cNvPr id="30730" name="Rectangle 1034"/>
          <p:cNvSpPr>
            <a:spLocks noChangeArrowheads="1"/>
          </p:cNvSpPr>
          <p:nvPr/>
        </p:nvSpPr>
        <p:spPr bwMode="auto">
          <a:xfrm>
            <a:off x="3884613" y="0"/>
            <a:ext cx="2973387" cy="457200"/>
          </a:xfrm>
          <a:prstGeom prst="rect">
            <a:avLst/>
          </a:prstGeom>
          <a:noFill/>
          <a:ln w="12700">
            <a:noFill/>
            <a:miter lim="800000"/>
            <a:headEnd/>
            <a:tailEnd/>
          </a:ln>
        </p:spPr>
        <p:txBody>
          <a:bodyPr wrap="none" anchor="ctr"/>
          <a:lstStyle/>
          <a:p>
            <a:endParaRPr lang="en-US"/>
          </a:p>
        </p:txBody>
      </p:sp>
      <p:sp>
        <p:nvSpPr>
          <p:cNvPr id="30731" name="Rectangle 1035"/>
          <p:cNvSpPr>
            <a:spLocks noChangeArrowheads="1"/>
          </p:cNvSpPr>
          <p:nvPr/>
        </p:nvSpPr>
        <p:spPr bwMode="auto">
          <a:xfrm>
            <a:off x="3884613" y="8685213"/>
            <a:ext cx="2973387" cy="458787"/>
          </a:xfrm>
          <a:prstGeom prst="rect">
            <a:avLst/>
          </a:prstGeom>
          <a:noFill/>
          <a:ln w="12700">
            <a:noFill/>
            <a:miter lim="800000"/>
            <a:headEnd/>
            <a:tailEnd/>
          </a:ln>
        </p:spPr>
        <p:txBody>
          <a:bodyPr lIns="19050" tIns="0" rIns="19050" bIns="0" anchor="b"/>
          <a:lstStyle/>
          <a:p>
            <a:pPr algn="r"/>
            <a:r>
              <a:rPr lang="en-US" sz="1000" i="1">
                <a:latin typeface="Times New Roman" pitchFamily="18" charset="0"/>
              </a:rPr>
              <a:t>4</a:t>
            </a:r>
          </a:p>
        </p:txBody>
      </p:sp>
      <p:sp>
        <p:nvSpPr>
          <p:cNvPr id="30732" name="Rectangle 1036"/>
          <p:cNvSpPr>
            <a:spLocks noChangeArrowheads="1"/>
          </p:cNvSpPr>
          <p:nvPr/>
        </p:nvSpPr>
        <p:spPr bwMode="auto">
          <a:xfrm>
            <a:off x="-1588" y="8685213"/>
            <a:ext cx="2971801" cy="458787"/>
          </a:xfrm>
          <a:prstGeom prst="rect">
            <a:avLst/>
          </a:prstGeom>
          <a:noFill/>
          <a:ln w="12700">
            <a:noFill/>
            <a:miter lim="800000"/>
            <a:headEnd/>
            <a:tailEnd/>
          </a:ln>
        </p:spPr>
        <p:txBody>
          <a:bodyPr wrap="none" anchor="ctr"/>
          <a:lstStyle/>
          <a:p>
            <a:endParaRPr lang="en-US"/>
          </a:p>
        </p:txBody>
      </p:sp>
      <p:sp>
        <p:nvSpPr>
          <p:cNvPr id="30733" name="Rectangle 1037"/>
          <p:cNvSpPr>
            <a:spLocks noChangeArrowheads="1"/>
          </p:cNvSpPr>
          <p:nvPr/>
        </p:nvSpPr>
        <p:spPr bwMode="auto">
          <a:xfrm>
            <a:off x="-1588" y="0"/>
            <a:ext cx="2971801" cy="457200"/>
          </a:xfrm>
          <a:prstGeom prst="rect">
            <a:avLst/>
          </a:prstGeom>
          <a:noFill/>
          <a:ln w="12700">
            <a:noFill/>
            <a:miter lim="800000"/>
            <a:headEnd/>
            <a:tailEnd/>
          </a:ln>
        </p:spPr>
        <p:txBody>
          <a:bodyPr wrap="none" anchor="ctr"/>
          <a:lstStyle/>
          <a:p>
            <a:endParaRPr lang="en-US"/>
          </a:p>
        </p:txBody>
      </p:sp>
      <p:sp>
        <p:nvSpPr>
          <p:cNvPr id="30734" name="Rectangle 1038"/>
          <p:cNvSpPr>
            <a:spLocks noGrp="1" noRot="1" noChangeAspect="1" noChangeArrowheads="1" noTextEdit="1"/>
          </p:cNvSpPr>
          <p:nvPr>
            <p:ph type="sldImg"/>
          </p:nvPr>
        </p:nvSpPr>
        <p:spPr>
          <a:xfrm>
            <a:off x="393700" y="692150"/>
            <a:ext cx="6070600" cy="3416300"/>
          </a:xfrm>
          <a:ln cap="flat"/>
        </p:spPr>
      </p:sp>
      <p:sp>
        <p:nvSpPr>
          <p:cNvPr id="30735" name="Rectangle 1039"/>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1991291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CD4B0B77-7FDA-4BCA-B68F-DC0D1C6764CC}" type="slidenum">
              <a:rPr lang="en-US" smtClean="0"/>
              <a:pPr/>
              <a:t>128</a:t>
            </a:fld>
            <a:endParaRPr lang="en-US" smtClean="0"/>
          </a:p>
        </p:txBody>
      </p:sp>
      <p:sp>
        <p:nvSpPr>
          <p:cNvPr id="74755" name="Rectangle 2"/>
          <p:cNvSpPr>
            <a:spLocks noGrp="1" noRot="1" noChangeAspect="1" noChangeArrowheads="1" noTextEdit="1"/>
          </p:cNvSpPr>
          <p:nvPr>
            <p:ph type="sldImg"/>
          </p:nvPr>
        </p:nvSpPr>
        <p:spPr>
          <a:xfrm>
            <a:off x="382588" y="685800"/>
            <a:ext cx="6096000" cy="3429000"/>
          </a:xfrm>
          <a:ln/>
        </p:spPr>
      </p:sp>
      <p:sp>
        <p:nvSpPr>
          <p:cNvPr id="74756" name="Rectangle 3"/>
          <p:cNvSpPr>
            <a:spLocks noGrp="1" noChangeArrowheads="1"/>
          </p:cNvSpPr>
          <p:nvPr>
            <p:ph type="body" idx="1"/>
          </p:nvPr>
        </p:nvSpPr>
        <p:spPr>
          <a:noFill/>
          <a:ln/>
        </p:spPr>
        <p:txBody>
          <a:bodyPr/>
          <a:lstStyle/>
          <a:p>
            <a:pPr eaLnBrk="1" hangingPunct="1"/>
            <a:r>
              <a:rPr lang="en-US" smtClean="0">
                <a:cs typeface="Times New Roman" pitchFamily="18" charset="0"/>
              </a:rPr>
              <a:t>What is even more interesting is that, in a later experiment, Milgram found that 37.5% of participants would still give lethal shocks even when the learner was in the same room and could personally see the man struggling and in pain.</a:t>
            </a:r>
          </a:p>
          <a:p>
            <a:pPr eaLnBrk="1" hangingPunct="1"/>
            <a:r>
              <a:rPr lang="en-US" smtClean="0">
                <a:cs typeface="Times New Roman" pitchFamily="18" charset="0"/>
              </a:rPr>
              <a:t>What is even more amazing, is that 30% would hold the man’s hand against a metal plate so that he would still be shocked when he tried to move his hand.</a:t>
            </a:r>
          </a:p>
        </p:txBody>
      </p:sp>
    </p:spTree>
    <p:extLst>
      <p:ext uri="{BB962C8B-B14F-4D97-AF65-F5344CB8AC3E}">
        <p14:creationId xmlns:p14="http://schemas.microsoft.com/office/powerpoint/2010/main" val="225967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89514E11-F510-4BB8-8F66-0E4AA8647ABA}" type="slidenum">
              <a:rPr lang="en-US" smtClean="0"/>
              <a:pPr/>
              <a:t>130</a:t>
            </a:fld>
            <a:endParaRPr lang="en-US" smtClean="0"/>
          </a:p>
        </p:txBody>
      </p:sp>
      <p:sp>
        <p:nvSpPr>
          <p:cNvPr id="75779" name="Rectangle 2"/>
          <p:cNvSpPr>
            <a:spLocks noGrp="1" noRot="1" noChangeAspect="1" noChangeArrowheads="1" noTextEdit="1"/>
          </p:cNvSpPr>
          <p:nvPr>
            <p:ph type="sldImg"/>
          </p:nvPr>
        </p:nvSpPr>
        <p:spPr>
          <a:xfrm>
            <a:off x="382588" y="685800"/>
            <a:ext cx="6096000" cy="3429000"/>
          </a:xfrm>
          <a:ln/>
        </p:spPr>
      </p:sp>
      <p:sp>
        <p:nvSpPr>
          <p:cNvPr id="75780" name="Rectangle 3"/>
          <p:cNvSpPr>
            <a:spLocks noGrp="1" noChangeArrowheads="1"/>
          </p:cNvSpPr>
          <p:nvPr>
            <p:ph type="body" idx="1"/>
          </p:nvPr>
        </p:nvSpPr>
        <p:spPr>
          <a:noFill/>
          <a:ln/>
        </p:spPr>
        <p:txBody>
          <a:bodyPr/>
          <a:lstStyle/>
          <a:p>
            <a:pPr eaLnBrk="1" hangingPunct="1"/>
            <a:r>
              <a:rPr lang="en-US" smtClean="0">
                <a:cs typeface="Times New Roman" pitchFamily="18" charset="0"/>
              </a:rPr>
              <a:t>What is even more interesting is that, in a later experiment, Milgram found that 37.5% of participants would still give lethal shocks even when the learner was in the same room and could personally see the man struggling and in pain.</a:t>
            </a:r>
          </a:p>
          <a:p>
            <a:pPr eaLnBrk="1" hangingPunct="1"/>
            <a:r>
              <a:rPr lang="en-US" smtClean="0">
                <a:cs typeface="Times New Roman" pitchFamily="18" charset="0"/>
              </a:rPr>
              <a:t>What is even more amazing, is that 30% would hold the man’s hand against a metal plate so that he would still be shocked when he tried to move his hand.</a:t>
            </a:r>
          </a:p>
        </p:txBody>
      </p:sp>
    </p:spTree>
    <p:extLst>
      <p:ext uri="{BB962C8B-B14F-4D97-AF65-F5344CB8AC3E}">
        <p14:creationId xmlns:p14="http://schemas.microsoft.com/office/powerpoint/2010/main" val="4210630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18A1A6E-2BE7-43A7-A227-CD8A905C0E24}" type="slidenum">
              <a:rPr lang="en-US" smtClean="0"/>
              <a:pPr/>
              <a:t>132</a:t>
            </a:fld>
            <a:endParaRPr lang="en-US" smtClean="0"/>
          </a:p>
        </p:txBody>
      </p:sp>
      <p:sp>
        <p:nvSpPr>
          <p:cNvPr id="76803" name="Rectangle 2"/>
          <p:cNvSpPr>
            <a:spLocks noGrp="1" noRot="1" noChangeAspect="1" noChangeArrowheads="1" noTextEdit="1"/>
          </p:cNvSpPr>
          <p:nvPr>
            <p:ph type="sldImg"/>
          </p:nvPr>
        </p:nvSpPr>
        <p:spPr>
          <a:xfrm>
            <a:off x="382588" y="685800"/>
            <a:ext cx="6096000" cy="3429000"/>
          </a:xfrm>
          <a:ln/>
        </p:spPr>
      </p:sp>
      <p:sp>
        <p:nvSpPr>
          <p:cNvPr id="76804" name="Rectangle 3"/>
          <p:cNvSpPr>
            <a:spLocks noGrp="1" noChangeArrowheads="1"/>
          </p:cNvSpPr>
          <p:nvPr>
            <p:ph type="body" idx="1"/>
          </p:nvPr>
        </p:nvSpPr>
        <p:spPr>
          <a:noFill/>
          <a:ln/>
        </p:spPr>
        <p:txBody>
          <a:bodyPr/>
          <a:lstStyle/>
          <a:p>
            <a:pPr eaLnBrk="1" hangingPunct="1"/>
            <a:r>
              <a:rPr lang="en-US" smtClean="0">
                <a:cs typeface="Times New Roman" pitchFamily="18" charset="0"/>
              </a:rPr>
              <a:t>In Milgram’s experiments, the authority figure was the researcher, who prodded the participants to keep shocking the man. These studies seem to explain some of the behavior of Nazi death camp soldiers that killed people, that is, they were following orders. (This defense did not work at Nuremburg!)</a:t>
            </a:r>
          </a:p>
          <a:p>
            <a:pPr eaLnBrk="1" hangingPunct="1"/>
            <a:endParaRPr lang="en-US" smtClean="0">
              <a:cs typeface="Times New Roman" pitchFamily="18" charset="0"/>
            </a:endParaRPr>
          </a:p>
          <a:p>
            <a:pPr eaLnBrk="1" hangingPunct="1"/>
            <a:r>
              <a:rPr lang="en-US" smtClean="0">
                <a:cs typeface="Times New Roman" pitchFamily="18" charset="0"/>
              </a:rPr>
              <a:t>What is interesting is that Milgram’s results represent the </a:t>
            </a:r>
            <a:r>
              <a:rPr lang="en-US" b="1" i="1" smtClean="0">
                <a:cs typeface="Times New Roman" pitchFamily="18" charset="0"/>
              </a:rPr>
              <a:t>fundamental attribution error</a:t>
            </a:r>
            <a:r>
              <a:rPr lang="en-US" smtClean="0">
                <a:cs typeface="Times New Roman" pitchFamily="18" charset="0"/>
              </a:rPr>
              <a:t>. Remember, this is where people underestimate the effectiveness of situational factors and overestimate the effect of dispositional factors, in the control of human behavior. In this case, the situational factors was the authority figure and the orders given and the dispositional factors was the person’s desire not to harm people.</a:t>
            </a:r>
          </a:p>
          <a:p>
            <a:pPr eaLnBrk="1" hangingPunct="1"/>
            <a:endParaRPr lang="en-US" smtClean="0">
              <a:cs typeface="Times New Roman" pitchFamily="18" charset="0"/>
            </a:endParaRPr>
          </a:p>
          <a:p>
            <a:pPr eaLnBrk="1" hangingPunct="1"/>
            <a:r>
              <a:rPr lang="en-US" smtClean="0">
                <a:cs typeface="Times New Roman" pitchFamily="18" charset="0"/>
              </a:rPr>
              <a:t>Many people have questioned whether Milgram should have done his study in this way.</a:t>
            </a:r>
          </a:p>
          <a:p>
            <a:pPr eaLnBrk="1" hangingPunct="1"/>
            <a:r>
              <a:rPr lang="en-US" smtClean="0">
                <a:cs typeface="Times New Roman" pitchFamily="18" charset="0"/>
              </a:rPr>
              <a:t>Although the participants were very stressed, Milgram did practice this experiment before implementing it and was very careful to provide assistance and counseling to the participants if they needed it (which they did).</a:t>
            </a:r>
          </a:p>
          <a:p>
            <a:pPr eaLnBrk="1" hangingPunct="1"/>
            <a:r>
              <a:rPr lang="en-US" smtClean="0">
                <a:cs typeface="Times New Roman" pitchFamily="18" charset="0"/>
              </a:rPr>
              <a:t>It should be noted that in a follow-up questionnaire, 84% of the participants reported that they were glad to have taken part in the study whereas only 1.3% were angered and not happy.</a:t>
            </a:r>
          </a:p>
        </p:txBody>
      </p:sp>
    </p:spTree>
    <p:extLst>
      <p:ext uri="{BB962C8B-B14F-4D97-AF65-F5344CB8AC3E}">
        <p14:creationId xmlns:p14="http://schemas.microsoft.com/office/powerpoint/2010/main" val="2178330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AF239A9A-B4B0-4B32-B8CD-2E25E95134C4}" type="datetimeFigureOut">
              <a:rPr lang="en-US" smtClean="0"/>
              <a:t>4/2/2019</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6D22F896-40B5-4ADD-8801-0D06FADFA095}" type="slidenum">
              <a:rPr lang="en-US" smtClean="0"/>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02454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61E721-B01C-4D5D-A3CA-2E5518383F10}" type="datetimeFigureOut">
              <a:rPr lang="en-US" smtClean="0"/>
              <a:t>4/2/2019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2090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13FEF9-69D0-4F8C-A336-59491FBEDC47}" type="datetimeFigureOut">
              <a:rPr lang="en-US" smtClean="0"/>
              <a:t>4/2/2019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95424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826684" y="301625"/>
            <a:ext cx="9751483"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6684" y="1827213"/>
            <a:ext cx="477308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6802967" y="1827213"/>
            <a:ext cx="4775200" cy="4114800"/>
          </a:xfrm>
        </p:spPr>
        <p:txBody>
          <a:bodyPr/>
          <a:lstStyle/>
          <a:p>
            <a:pPr lvl="0"/>
            <a:endParaRPr lang="en-US" noProof="0" smtClean="0"/>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3061B4DF-E5AE-4076-A3C5-1250102317E4}" type="slidenum">
              <a:rPr lang="en-US" altLang="en-US"/>
              <a:pPr/>
              <a:t>‹#›</a:t>
            </a:fld>
            <a:endParaRPr lang="en-US" altLang="en-US"/>
          </a:p>
        </p:txBody>
      </p:sp>
    </p:spTree>
    <p:extLst>
      <p:ext uri="{BB962C8B-B14F-4D97-AF65-F5344CB8AC3E}">
        <p14:creationId xmlns:p14="http://schemas.microsoft.com/office/powerpoint/2010/main" val="4273519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4F8D1B-F81C-474B-9D86-2CF10F7B983F}" type="slidenum">
              <a:rPr lang="en-US"/>
              <a:pPr>
                <a:defRPr/>
              </a:pPr>
              <a:t>‹#›</a:t>
            </a:fld>
            <a:endParaRPr lang="en-US"/>
          </a:p>
        </p:txBody>
      </p:sp>
    </p:spTree>
    <p:extLst>
      <p:ext uri="{BB962C8B-B14F-4D97-AF65-F5344CB8AC3E}">
        <p14:creationId xmlns:p14="http://schemas.microsoft.com/office/powerpoint/2010/main" val="3203328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1E21DC-8981-44E6-BC8C-2BA8F673FFBB}" type="datetimeFigureOut">
              <a:rPr lang="en-US" smtClean="0"/>
              <a:t>4/2/2019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9514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AEB9C5D3-0140-4E75-8D7F-C0623D06DFD7}" type="datetimeFigureOut">
              <a:rPr lang="en-US" smtClean="0"/>
              <a:t>4/2/2019</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6D22F896-40B5-4ADD-8801-0D06FADFA095}" type="slidenum">
              <a:rPr lang="en-US" smtClean="0"/>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89776847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A5666F9-5B40-48E0-8DFD-99EF944CDD22}" type="datetimeFigureOut">
              <a:rPr lang="en-US" smtClean="0"/>
              <a:t>4/2/2019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51203648"/>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A698D6B-2C72-4E21-9893-A649C6E2A47D}" type="datetimeFigureOut">
              <a:rPr lang="en-US" smtClean="0"/>
              <a:t>4/2/2019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78598619"/>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6811C9-A66C-49F0-970E-F7B68D9109A0}" type="datetimeFigureOut">
              <a:rPr lang="en-US" smtClean="0"/>
              <a:t>4/2/2019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65094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01AE78-96A2-4A23-B183-3B6DB4374FE7}" type="datetimeFigureOut">
              <a:rPr lang="en-US" smtClean="0"/>
              <a:t>4/2/2019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010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73AE0757-B101-4811-9189-10EB2F458E2D}" type="datetimeFigureOut">
              <a:rPr lang="en-US" smtClean="0"/>
              <a:t>4/2/2019</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6D22F896-40B5-4ADD-8801-0D06FADFA095}"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8587270"/>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7EBDC078-589F-40E3-816C-EE21D62B5BBA}" type="datetimeFigureOut">
              <a:rPr lang="en-US" smtClean="0"/>
              <a:t>4/2/2019</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28137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C7004436-CA73-4D53-89B4-2A5C7347BF2F}" type="datetimeFigureOut">
              <a:rPr lang="en-US" smtClean="0"/>
              <a:t>4/2/2019</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6D22F896-40B5-4ADD-8801-0D06FADFA095}"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47188712"/>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hf sldNum="0"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rds.yahoo.com/_ylt=A0PDoS3_JXRNnG4AkZyjzbkF/SIG=12d666q6t/EXP=1299486335/**http:/www.offthemarkcartoons.com/cartoons/1992-10-17.gif"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rds.yahoo.com/_ylt=A0WTb_5XXoJLch8Aol2jzbkF/SIG=12dsst82j/EXP=1266921431/**http:/www.rickgarcia.net/blog/images/lemming-cartoon.gif"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rds.yahoo.com/_ylt=A0PDoX5hKXRNxUoA0xajzbkF/SIG=12nj3k3ej/EXP=1299487201/**http:/jbsecure.com/images/Gifts/bendini/bendini-pink-chameleon.jpg" TargetMode="External"/><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images.search.yahoo.com/images/view;_ylt=A0PDoYCifI1PQjEAkaqJzbkF;_ylu=X3oDMTBlMTQ4cGxyBHNlYwNzcgRzbGsDaW1n?back=http://images.search.yahoo.com/search/images?p%3Ddomestic%2Bviolence%26vm%3Dr%26fr%3Dyfp-t-701%26fr2%3Dpiv-web%26tab%3Dorganic%26ri%3D31&amp;w=300&amp;h=256&amp;imgurl=locateyourmarbles.com/wp-content/uploads/2011/06/domestic-violence.jpg&amp;rurl=http://locateyourmarbles.com/domestic-violence.html&amp;size=7.2+KB&amp;name=Domestic+Violence+-+Locate+Your+Marbles&amp;p=domestic+violence&amp;oid=a5e80f0f2f2986b11f558d04c2c8a8b8&amp;fr2=piv-web&amp;fr=yfp-t-701&amp;tt=Domestic%2BViolence%2B-%2BLocate%2BYour%2BMarbles&amp;b=31&amp;ni=120&amp;no=31&amp;tab=organic&amp;ts=&amp;vm=r&amp;sigr=11jnnc5jg&amp;sigb=13ga7fdv9&amp;sigi=126k51pmh&amp;.crumb=8XrzyEDWI5p" TargetMode="Externa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8.gif"/><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hyperlink" Target="http://learningat.ke7.org.uk/socialsciences/Psychology/PsyAudio/letmeouttahere!.wav"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22.png"/></Relationships>
</file>

<file path=ppt/slides/_rels/slide12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12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129.emf"/><Relationship Id="rId4" Type="http://schemas.openxmlformats.org/officeDocument/2006/relationships/oleObject" Target="../embeddings/oleObject1.bin"/></Relationships>
</file>

<file path=ppt/slides/_rels/slide12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rds.yahoo.com/_ylt=A0WTefTgUmlL3x0AhN.jzbkF/SIG=12tmcesss/EXP=1265280096/**http:/savingmommymoney.com/wp-content/uploads/2009/01/personal-space.jpg" TargetMode="Externa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rds.yahoo.com/_ylt=A0WTefSKUGlL.x0Ag5ijzbkF/SIG=12hi8nkk0/EXP=1265279498/**http:/www.cellphones.ca/news/upload/_queen%20elizabeth.jpg" TargetMode="Externa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hyperlink" Target="http://www.mediacircus.com/wp-content/uploads/2009/04/the-queen-and-michelle-obama.jpg" TargetMode="Externa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rds.yahoo.com/_ylt=A0WTefVzUWlLU0oAwTmjzbkF/SIG=129s3s2u6/EXP=1265279731/**http:/www.siyumhaseinfeld.com/images/chars/aaron.jp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s://positivepsychologyprogram.com/self-determination-theory-2/" TargetMode="Externa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blog.nightwave.com/5-tips-for-getting-kids-back-on-a-school-sleep-schedule/" TargetMode="Externa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1401" y="-112226"/>
            <a:ext cx="10318418" cy="4394988"/>
          </a:xfrm>
        </p:spPr>
        <p:txBody>
          <a:bodyPr/>
          <a:lstStyle/>
          <a:p>
            <a:r>
              <a:rPr lang="en-US" dirty="0" smtClean="0"/>
              <a:t>Sociocultural</a:t>
            </a:r>
            <a:br>
              <a:rPr lang="en-US" dirty="0" smtClean="0"/>
            </a:br>
            <a:r>
              <a:rPr lang="en-US" dirty="0" smtClean="0"/>
              <a:t>perspective</a:t>
            </a:r>
            <a:endParaRPr lang="en-US" dirty="0"/>
          </a:p>
        </p:txBody>
      </p:sp>
      <p:sp>
        <p:nvSpPr>
          <p:cNvPr id="3" name="Subtitle 2"/>
          <p:cNvSpPr>
            <a:spLocks noGrp="1"/>
          </p:cNvSpPr>
          <p:nvPr>
            <p:ph type="subTitle" idx="1"/>
          </p:nvPr>
        </p:nvSpPr>
        <p:spPr/>
        <p:txBody>
          <a:bodyPr/>
          <a:lstStyle/>
          <a:p>
            <a:r>
              <a:rPr lang="en-US" dirty="0" err="1" smtClean="0"/>
              <a:t>Ib</a:t>
            </a:r>
            <a:r>
              <a:rPr lang="en-US" dirty="0" smtClean="0"/>
              <a:t> psychology</a:t>
            </a:r>
            <a:endParaRPr lang="en-US" dirty="0"/>
          </a:p>
        </p:txBody>
      </p:sp>
    </p:spTree>
    <p:extLst>
      <p:ext uri="{BB962C8B-B14F-4D97-AF65-F5344CB8AC3E}">
        <p14:creationId xmlns:p14="http://schemas.microsoft.com/office/powerpoint/2010/main" val="12803889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812800" y="152401"/>
            <a:ext cx="11379200" cy="914400"/>
          </a:xfrm>
        </p:spPr>
        <p:txBody>
          <a:bodyPr lIns="92075" tIns="46038" rIns="92075" bIns="46038"/>
          <a:lstStyle/>
          <a:p>
            <a:pPr eaLnBrk="1" fontAlgn="auto" hangingPunct="1">
              <a:spcAft>
                <a:spcPts val="0"/>
              </a:spcAft>
              <a:defRPr/>
            </a:pPr>
            <a:r>
              <a:rPr lang="en-US" dirty="0" smtClean="0">
                <a:effectLst>
                  <a:outerShdw blurRad="38100" dist="38100" dir="2700000" algn="tl">
                    <a:srgbClr val="C0C0C0"/>
                  </a:outerShdw>
                </a:effectLst>
              </a:rPr>
              <a:t>SOCIO-CULTURAL ASPECTS</a:t>
            </a:r>
          </a:p>
        </p:txBody>
      </p:sp>
      <p:sp>
        <p:nvSpPr>
          <p:cNvPr id="9219" name="Rectangle 3"/>
          <p:cNvSpPr>
            <a:spLocks noGrp="1" noChangeArrowheads="1"/>
          </p:cNvSpPr>
          <p:nvPr>
            <p:ph type="body" idx="4294967295"/>
          </p:nvPr>
        </p:nvSpPr>
        <p:spPr>
          <a:xfrm>
            <a:off x="1262130" y="1066801"/>
            <a:ext cx="6825802" cy="5791199"/>
          </a:xfrm>
        </p:spPr>
        <p:txBody>
          <a:bodyPr lIns="182562" tIns="46038" rIns="182562" bIns="46038"/>
          <a:lstStyle/>
          <a:p>
            <a:pPr eaLnBrk="1" hangingPunct="1"/>
            <a:r>
              <a:rPr lang="en-US" altLang="en-US" sz="2400" u="sng" dirty="0" smtClean="0">
                <a:solidFill>
                  <a:schemeClr val="tx1"/>
                </a:solidFill>
              </a:rPr>
              <a:t>Homicide rates for White southern males are substantially higher than for White northern males (especially in rural areas)</a:t>
            </a:r>
          </a:p>
          <a:p>
            <a:pPr lvl="1" eaLnBrk="1" hangingPunct="1">
              <a:lnSpc>
                <a:spcPct val="90000"/>
              </a:lnSpc>
            </a:pPr>
            <a:r>
              <a:rPr lang="en-US" altLang="en-US" sz="2400" dirty="0" smtClean="0">
                <a:solidFill>
                  <a:schemeClr val="tx1"/>
                </a:solidFill>
              </a:rPr>
              <a:t>However, they do not endorse violence in general, only as a tool for protection of property and in response to insults: “Culture of honor” based upon history as herding society</a:t>
            </a:r>
          </a:p>
          <a:p>
            <a:pPr eaLnBrk="1" hangingPunct="1"/>
            <a:r>
              <a:rPr lang="en-US" altLang="en-US" sz="2400" dirty="0" err="1" smtClean="0">
                <a:solidFill>
                  <a:schemeClr val="tx1"/>
                </a:solidFill>
              </a:rPr>
              <a:t>Nisbett</a:t>
            </a:r>
            <a:r>
              <a:rPr lang="en-US" altLang="en-US" sz="2400" dirty="0" smtClean="0">
                <a:solidFill>
                  <a:schemeClr val="tx1"/>
                </a:solidFill>
              </a:rPr>
              <a:t> research on southerners reaction to being bumped and cursed at</a:t>
            </a:r>
          </a:p>
          <a:p>
            <a:pPr lvl="1" eaLnBrk="1" hangingPunct="1">
              <a:lnSpc>
                <a:spcPct val="90000"/>
              </a:lnSpc>
            </a:pPr>
            <a:r>
              <a:rPr lang="en-US" altLang="en-US" sz="2400" dirty="0" smtClean="0">
                <a:solidFill>
                  <a:schemeClr val="tx1"/>
                </a:solidFill>
              </a:rPr>
              <a:t>More upset, primed for aggression (testosterone increase), more likely to engage in aggression after the incident.</a:t>
            </a:r>
          </a:p>
        </p:txBody>
      </p:sp>
      <p:pic>
        <p:nvPicPr>
          <p:cNvPr id="23556" name="Picture 5" descr="http://www.wildcowboy.com/images/1164263595004-67819330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8452" y="1221347"/>
            <a:ext cx="3117588" cy="275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84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500"/>
                                        <p:tgtEl>
                                          <p:spTgt spid="9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219">
                                            <p:txEl>
                                              <p:pRg st="0" end="0"/>
                                            </p:txEl>
                                          </p:spTgt>
                                        </p:tgtEl>
                                        <p:attrNameLst>
                                          <p:attrName>style.visibility</p:attrName>
                                        </p:attrNameLst>
                                      </p:cBhvr>
                                      <p:to>
                                        <p:strVal val="visible"/>
                                      </p:to>
                                    </p:set>
                                    <p:animEffect transition="in" filter="wipe(down)">
                                      <p:cBhvr>
                                        <p:cTn id="12" dur="500"/>
                                        <p:tgtEl>
                                          <p:spTgt spid="92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219">
                                            <p:txEl>
                                              <p:pRg st="1" end="1"/>
                                            </p:txEl>
                                          </p:spTgt>
                                        </p:tgtEl>
                                        <p:attrNameLst>
                                          <p:attrName>style.visibility</p:attrName>
                                        </p:attrNameLst>
                                      </p:cBhvr>
                                      <p:to>
                                        <p:strVal val="visible"/>
                                      </p:to>
                                    </p:set>
                                    <p:animEffect transition="in" filter="wipe(down)">
                                      <p:cBhvr>
                                        <p:cTn id="17" dur="500"/>
                                        <p:tgtEl>
                                          <p:spTgt spid="921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219">
                                            <p:txEl>
                                              <p:pRg st="2" end="2"/>
                                            </p:txEl>
                                          </p:spTgt>
                                        </p:tgtEl>
                                        <p:attrNameLst>
                                          <p:attrName>style.visibility</p:attrName>
                                        </p:attrNameLst>
                                      </p:cBhvr>
                                      <p:to>
                                        <p:strVal val="visible"/>
                                      </p:to>
                                    </p:set>
                                    <p:animEffect transition="in" filter="wipe(down)">
                                      <p:cBhvr>
                                        <p:cTn id="22" dur="500"/>
                                        <p:tgtEl>
                                          <p:spTgt spid="921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219">
                                            <p:txEl>
                                              <p:pRg st="3" end="3"/>
                                            </p:txEl>
                                          </p:spTgt>
                                        </p:tgtEl>
                                        <p:attrNameLst>
                                          <p:attrName>style.visibility</p:attrName>
                                        </p:attrNameLst>
                                      </p:cBhvr>
                                      <p:to>
                                        <p:strVal val="visible"/>
                                      </p:to>
                                    </p:set>
                                    <p:animEffect transition="in" filter="wipe(down)">
                                      <p:cBhvr>
                                        <p:cTn id="27" dur="500"/>
                                        <p:tgtEl>
                                          <p:spTgt spid="92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19" grpId="0" build="p" bldLvl="2"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251678" y="412485"/>
            <a:ext cx="7772400" cy="762000"/>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b="1" dirty="0" smtClean="0">
                <a:solidFill>
                  <a:schemeClr val="tx1"/>
                </a:solidFill>
              </a:rPr>
              <a:t>Conformity</a:t>
            </a:r>
            <a:r>
              <a:rPr lang="en-US" dirty="0" smtClean="0">
                <a:solidFill>
                  <a:schemeClr val="tx1"/>
                </a:solidFill>
              </a:rPr>
              <a:t> </a:t>
            </a:r>
          </a:p>
        </p:txBody>
      </p:sp>
      <p:sp>
        <p:nvSpPr>
          <p:cNvPr id="5" name="Rectangle 3"/>
          <p:cNvSpPr txBox="1">
            <a:spLocks noChangeArrowheads="1"/>
          </p:cNvSpPr>
          <p:nvPr/>
        </p:nvSpPr>
        <p:spPr>
          <a:xfrm>
            <a:off x="1251678" y="1030857"/>
            <a:ext cx="9397042" cy="624840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609600" indent="-609600"/>
            <a:r>
              <a:rPr lang="en-US" sz="2800" b="1" dirty="0" smtClean="0">
                <a:solidFill>
                  <a:schemeClr val="tx1"/>
                </a:solidFill>
              </a:rPr>
              <a:t>Why do we conform? </a:t>
            </a:r>
          </a:p>
          <a:p>
            <a:pPr marL="609600" indent="-609600"/>
            <a:r>
              <a:rPr lang="en-US" sz="2800" dirty="0" smtClean="0">
                <a:solidFill>
                  <a:schemeClr val="tx1"/>
                </a:solidFill>
              </a:rPr>
              <a:t>We look to the group for information! </a:t>
            </a:r>
          </a:p>
          <a:p>
            <a:pPr marL="609600" indent="-609600"/>
            <a:r>
              <a:rPr lang="en-US" sz="2800" dirty="0" smtClean="0">
                <a:solidFill>
                  <a:schemeClr val="tx1"/>
                </a:solidFill>
              </a:rPr>
              <a:t>Factors that predict conformity:</a:t>
            </a:r>
          </a:p>
          <a:p>
            <a:pPr marL="609600" indent="-609600"/>
            <a:endParaRPr lang="en-US" sz="2800" dirty="0" smtClean="0">
              <a:solidFill>
                <a:schemeClr val="tx1"/>
              </a:solidFill>
            </a:endParaRPr>
          </a:p>
          <a:p>
            <a:pPr marL="609600" indent="-609600">
              <a:buFontTx/>
              <a:buChar char="•"/>
            </a:pPr>
            <a:r>
              <a:rPr lang="en-US" sz="2800" b="1" dirty="0" smtClean="0">
                <a:solidFill>
                  <a:schemeClr val="tx1"/>
                </a:solidFill>
              </a:rPr>
              <a:t>Cohesiveness</a:t>
            </a:r>
            <a:r>
              <a:rPr lang="en-US" sz="2800" dirty="0" smtClean="0">
                <a:solidFill>
                  <a:schemeClr val="tx1"/>
                </a:solidFill>
              </a:rPr>
              <a:t>: wanting to fit with the group</a:t>
            </a:r>
          </a:p>
          <a:p>
            <a:pPr marL="990600" lvl="1" indent="-533400">
              <a:buFontTx/>
              <a:buChar char="–"/>
            </a:pPr>
            <a:r>
              <a:rPr lang="en-US" sz="2800" dirty="0" smtClean="0">
                <a:solidFill>
                  <a:schemeClr val="tx1"/>
                </a:solidFill>
              </a:rPr>
              <a:t>Refers to group status and unanimity</a:t>
            </a:r>
          </a:p>
          <a:p>
            <a:pPr marL="609600" indent="-609600">
              <a:buFontTx/>
              <a:buChar char="•"/>
            </a:pPr>
            <a:r>
              <a:rPr lang="en-US" sz="2800" b="1" dirty="0" smtClean="0">
                <a:solidFill>
                  <a:schemeClr val="tx1"/>
                </a:solidFill>
              </a:rPr>
              <a:t>Norms for behavior</a:t>
            </a:r>
          </a:p>
          <a:p>
            <a:pPr marL="990600" lvl="1" indent="-533400">
              <a:buFontTx/>
              <a:buChar char="–"/>
            </a:pPr>
            <a:r>
              <a:rPr lang="en-US" sz="2800" b="1" dirty="0" smtClean="0">
                <a:solidFill>
                  <a:schemeClr val="tx1"/>
                </a:solidFill>
              </a:rPr>
              <a:t>Normative Influence</a:t>
            </a:r>
            <a:r>
              <a:rPr lang="en-US" sz="2800" dirty="0" smtClean="0">
                <a:solidFill>
                  <a:schemeClr val="tx1"/>
                </a:solidFill>
              </a:rPr>
              <a:t>: We want to be liked</a:t>
            </a:r>
          </a:p>
          <a:p>
            <a:pPr marL="990600" lvl="1" indent="-533400">
              <a:buFontTx/>
              <a:buChar char="–"/>
            </a:pPr>
            <a:r>
              <a:rPr lang="en-US" sz="2800" b="1" dirty="0" smtClean="0">
                <a:solidFill>
                  <a:schemeClr val="tx1"/>
                </a:solidFill>
              </a:rPr>
              <a:t>Informational Influence</a:t>
            </a:r>
            <a:r>
              <a:rPr lang="en-US" sz="2800" dirty="0" smtClean="0">
                <a:solidFill>
                  <a:schemeClr val="tx1"/>
                </a:solidFill>
              </a:rPr>
              <a:t>: We want to do the right thing, which is what others are doing.</a:t>
            </a:r>
          </a:p>
        </p:txBody>
      </p:sp>
    </p:spTree>
    <p:extLst>
      <p:ext uri="{BB962C8B-B14F-4D97-AF65-F5344CB8AC3E}">
        <p14:creationId xmlns:p14="http://schemas.microsoft.com/office/powerpoint/2010/main" val="282794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97168" presetClass="entr" presetSubtype="4689472"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97168" presetClass="entr" presetSubtype="4689472"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97168" presetClass="entr" presetSubtype="4689472" fill="hold" grpId="0"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297168" presetClass="entr" presetSubtype="4689472" fill="hold" grpId="0" nodeType="clickEffect">
                                  <p:stCondLst>
                                    <p:cond delay="0"/>
                                  </p:stCondLst>
                                  <p:childTnLst>
                                    <p:set>
                                      <p:cBhvr>
                                        <p:cTn id="18"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297168" presetClass="entr" presetSubtype="4689472" fill="hold" grpId="0" nodeType="clickEffect">
                                  <p:stCondLst>
                                    <p:cond delay="0"/>
                                  </p:stCondLst>
                                  <p:childTnLst>
                                    <p:set>
                                      <p:cBhvr>
                                        <p:cTn id="22" dur="1" fill="hold">
                                          <p:stCondLst>
                                            <p:cond delay="499"/>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97168" presetClass="entr" presetSubtype="4689472" fill="hold" grpId="0" nodeType="clickEffect">
                                  <p:stCondLst>
                                    <p:cond delay="0"/>
                                  </p:stCondLst>
                                  <p:childTnLst>
                                    <p:set>
                                      <p:cBhvr>
                                        <p:cTn id="26" dur="1" fill="hold">
                                          <p:stCondLst>
                                            <p:cond delay="499"/>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297168" presetClass="entr" presetSubtype="4689472" fill="hold" grpId="0" nodeType="clickEffect">
                                  <p:stCondLst>
                                    <p:cond delay="0"/>
                                  </p:stCondLst>
                                  <p:childTnLst>
                                    <p:set>
                                      <p:cBhvr>
                                        <p:cTn id="30" dur="1" fill="hold">
                                          <p:stCondLst>
                                            <p:cond delay="499"/>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297168" presetClass="entr" presetSubtype="4689472" fill="hold" grpId="0" nodeType="clickEffect">
                                  <p:stCondLst>
                                    <p:cond delay="0"/>
                                  </p:stCondLst>
                                  <p:childTnLst>
                                    <p:set>
                                      <p:cBhvr>
                                        <p:cTn id="34" dur="1" fill="hold">
                                          <p:stCondLst>
                                            <p:cond delay="499"/>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97789" y="189781"/>
            <a:ext cx="7772400" cy="1143000"/>
          </a:xfrm>
        </p:spPr>
        <p:txBody>
          <a:bodyPr/>
          <a:lstStyle/>
          <a:p>
            <a:pPr eaLnBrk="1" hangingPunct="1"/>
            <a:r>
              <a:rPr lang="en-US" dirty="0" smtClean="0"/>
              <a:t>Groups Encourage</a:t>
            </a:r>
          </a:p>
        </p:txBody>
      </p:sp>
      <p:sp>
        <p:nvSpPr>
          <p:cNvPr id="6147" name="Rectangle 3"/>
          <p:cNvSpPr>
            <a:spLocks noGrp="1" noChangeArrowheads="1"/>
          </p:cNvSpPr>
          <p:nvPr>
            <p:ph type="body" idx="1"/>
          </p:nvPr>
        </p:nvSpPr>
        <p:spPr>
          <a:xfrm>
            <a:off x="1144437" y="1453552"/>
            <a:ext cx="4495800" cy="4530725"/>
          </a:xfrm>
        </p:spPr>
        <p:txBody>
          <a:bodyPr/>
          <a:lstStyle/>
          <a:p>
            <a:pPr eaLnBrk="1" hangingPunct="1"/>
            <a:r>
              <a:rPr lang="en-US" sz="2800" b="1" dirty="0"/>
              <a:t> </a:t>
            </a:r>
            <a:r>
              <a:rPr lang="en-US" sz="2800" b="1" i="1" u="sng" dirty="0"/>
              <a:t>conformity</a:t>
            </a:r>
            <a:endParaRPr lang="en-US" sz="2800" b="1" dirty="0"/>
          </a:p>
          <a:p>
            <a:pPr lvl="1" eaLnBrk="1" hangingPunct="1"/>
            <a:r>
              <a:rPr lang="en-US" sz="2400" b="1" dirty="0"/>
              <a:t>Behave according to group expectations</a:t>
            </a:r>
            <a:endParaRPr lang="en-US" sz="2400" dirty="0"/>
          </a:p>
          <a:p>
            <a:pPr lvl="1" eaLnBrk="1" hangingPunct="1"/>
            <a:r>
              <a:rPr lang="en-US" sz="2400" b="1" dirty="0"/>
              <a:t>Adjust attitudes in accordance with the group</a:t>
            </a:r>
            <a:endParaRPr lang="en-US" sz="2400" dirty="0"/>
          </a:p>
          <a:p>
            <a:pPr lvl="1" eaLnBrk="1" hangingPunct="1"/>
            <a:r>
              <a:rPr lang="en-US" sz="2400" b="1" dirty="0"/>
              <a:t>Conformity can be good</a:t>
            </a:r>
            <a:endParaRPr lang="en-US" sz="2400" dirty="0"/>
          </a:p>
          <a:p>
            <a:pPr lvl="1" eaLnBrk="1" hangingPunct="1"/>
            <a:r>
              <a:rPr lang="en-US" sz="2400" b="1" i="1" dirty="0"/>
              <a:t>Is too much conformity bad?</a:t>
            </a:r>
          </a:p>
        </p:txBody>
      </p:sp>
      <p:pic>
        <p:nvPicPr>
          <p:cNvPr id="6148" name="Picture 6" descr="View Image">
            <a:hlinkClick r:id="rId2"/>
          </p:cNvPr>
          <p:cNvPicPr>
            <a:picLocks noChangeAspect="1" noChangeArrowheads="1"/>
          </p:cNvPicPr>
          <p:nvPr/>
        </p:nvPicPr>
        <p:blipFill>
          <a:blip r:embed="rId3" cstate="print"/>
          <a:srcRect/>
          <a:stretch>
            <a:fillRect/>
          </a:stretch>
        </p:blipFill>
        <p:spPr bwMode="auto">
          <a:xfrm>
            <a:off x="7364084" y="645957"/>
            <a:ext cx="4169433" cy="5545293"/>
          </a:xfrm>
          <a:prstGeom prst="rect">
            <a:avLst/>
          </a:prstGeom>
          <a:noFill/>
          <a:ln w="9525">
            <a:noFill/>
            <a:miter lim="800000"/>
            <a:headEnd/>
            <a:tailEnd/>
          </a:ln>
        </p:spPr>
      </p:pic>
    </p:spTree>
    <p:extLst>
      <p:ext uri="{BB962C8B-B14F-4D97-AF65-F5344CB8AC3E}">
        <p14:creationId xmlns:p14="http://schemas.microsoft.com/office/powerpoint/2010/main" val="357716543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4"/>
          <p:cNvSpPr>
            <a:spLocks noGrp="1"/>
          </p:cNvSpPr>
          <p:nvPr>
            <p:ph type="sldNum" sz="quarter" idx="12"/>
          </p:nvPr>
        </p:nvSpPr>
        <p:spPr>
          <a:xfrm>
            <a:off x="4648200" y="6248400"/>
            <a:ext cx="2895600" cy="457200"/>
          </a:xfrm>
          <a:noFill/>
        </p:spPr>
        <p:txBody>
          <a:bodyPr/>
          <a:lstStyle/>
          <a:p>
            <a:pPr algn="ctr"/>
            <a:fld id="{E9359E7F-17E7-43FC-8C89-28F0CEEF59AB}" type="slidenum">
              <a:rPr lang="en-US" smtClean="0"/>
              <a:pPr algn="ctr"/>
              <a:t>102</a:t>
            </a:fld>
            <a:endParaRPr lang="en-US" smtClean="0"/>
          </a:p>
        </p:txBody>
      </p:sp>
      <p:sp>
        <p:nvSpPr>
          <p:cNvPr id="7171" name="Rectangle 2"/>
          <p:cNvSpPr>
            <a:spLocks noGrp="1" noChangeArrowheads="1"/>
          </p:cNvSpPr>
          <p:nvPr>
            <p:ph type="title"/>
          </p:nvPr>
        </p:nvSpPr>
        <p:spPr>
          <a:xfrm>
            <a:off x="1524000" y="304800"/>
            <a:ext cx="10371826" cy="1066800"/>
          </a:xfrm>
        </p:spPr>
        <p:txBody>
          <a:bodyPr>
            <a:normAutofit/>
          </a:bodyPr>
          <a:lstStyle/>
          <a:p>
            <a:r>
              <a:rPr lang="en-US" b="1" dirty="0" smtClean="0"/>
              <a:t>Social Influences on Individuals</a:t>
            </a:r>
          </a:p>
        </p:txBody>
      </p:sp>
      <p:sp>
        <p:nvSpPr>
          <p:cNvPr id="7172" name="Rectangle 3"/>
          <p:cNvSpPr>
            <a:spLocks noGrp="1" noChangeArrowheads="1"/>
          </p:cNvSpPr>
          <p:nvPr>
            <p:ph type="body" idx="1"/>
          </p:nvPr>
        </p:nvSpPr>
        <p:spPr>
          <a:xfrm>
            <a:off x="1168879" y="1676400"/>
            <a:ext cx="6732917" cy="5029200"/>
          </a:xfrm>
        </p:spPr>
        <p:txBody>
          <a:bodyPr>
            <a:normAutofit/>
          </a:bodyPr>
          <a:lstStyle/>
          <a:p>
            <a:r>
              <a:rPr lang="en-US" sz="2800" b="1" i="1" u="sng" dirty="0" smtClean="0"/>
              <a:t>Social norms</a:t>
            </a:r>
          </a:p>
          <a:p>
            <a:pPr lvl="1"/>
            <a:r>
              <a:rPr lang="en-US" sz="2800" b="1" dirty="0" smtClean="0"/>
              <a:t>Unwritten laws for behaving in social situations</a:t>
            </a:r>
          </a:p>
          <a:p>
            <a:pPr lvl="1"/>
            <a:r>
              <a:rPr lang="en-US" sz="2800" dirty="0" smtClean="0"/>
              <a:t>But, there are many rules and “laws” that are informal and unwritten. These rules are usually part of the closest group that you belong to, for example, your group of friends. Following these informal rules, called </a:t>
            </a:r>
            <a:r>
              <a:rPr lang="en-US" sz="2800" b="1" i="1" dirty="0" smtClean="0"/>
              <a:t>social norms</a:t>
            </a:r>
            <a:endParaRPr lang="en-US" sz="2800" b="1" dirty="0" smtClean="0"/>
          </a:p>
        </p:txBody>
      </p:sp>
      <p:pic>
        <p:nvPicPr>
          <p:cNvPr id="7173" name="Picture 6" descr="Cartoon: Conformity (medium) by deleuran tagged conformity,square,people,individuality,tie,and,suit"/>
          <p:cNvPicPr>
            <a:picLocks noChangeAspect="1" noChangeArrowheads="1"/>
          </p:cNvPicPr>
          <p:nvPr/>
        </p:nvPicPr>
        <p:blipFill>
          <a:blip r:embed="rId3" cstate="print"/>
          <a:srcRect/>
          <a:stretch>
            <a:fillRect/>
          </a:stretch>
        </p:blipFill>
        <p:spPr bwMode="auto">
          <a:xfrm>
            <a:off x="7654586" y="2250866"/>
            <a:ext cx="4176723" cy="3597843"/>
          </a:xfrm>
          <a:prstGeom prst="rect">
            <a:avLst/>
          </a:prstGeom>
          <a:noFill/>
          <a:ln w="9525">
            <a:noFill/>
            <a:miter lim="800000"/>
            <a:headEnd/>
            <a:tailEnd/>
          </a:ln>
        </p:spPr>
      </p:pic>
    </p:spTree>
    <p:extLst>
      <p:ext uri="{BB962C8B-B14F-4D97-AF65-F5344CB8AC3E}">
        <p14:creationId xmlns:p14="http://schemas.microsoft.com/office/powerpoint/2010/main" val="351031392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nvPr>
        </p:nvSpPr>
        <p:spPr>
          <a:xfrm>
            <a:off x="1268083" y="990600"/>
            <a:ext cx="10067026" cy="4114800"/>
          </a:xfrm>
        </p:spPr>
        <p:txBody>
          <a:bodyPr/>
          <a:lstStyle/>
          <a:p>
            <a:r>
              <a:rPr lang="en-US" sz="3200" b="1" i="1" dirty="0" smtClean="0"/>
              <a:t>Group polarization</a:t>
            </a:r>
            <a:r>
              <a:rPr lang="en-US" sz="3200" dirty="0" smtClean="0"/>
              <a:t> occurs when the initial decision or position of a group becomes more extreme over time and over more discussion. </a:t>
            </a:r>
          </a:p>
          <a:p>
            <a:endParaRPr lang="en-US" dirty="0" smtClean="0"/>
          </a:p>
          <a:p>
            <a:r>
              <a:rPr lang="en-US" sz="2400" dirty="0" smtClean="0"/>
              <a:t>Example:</a:t>
            </a:r>
          </a:p>
          <a:p>
            <a:endParaRPr lang="en-US" dirty="0" smtClean="0"/>
          </a:p>
          <a:p>
            <a:pPr>
              <a:buFontTx/>
              <a:buNone/>
            </a:pPr>
            <a:endParaRPr lang="en-US" dirty="0" smtClean="0"/>
          </a:p>
        </p:txBody>
      </p:sp>
      <p:sp>
        <p:nvSpPr>
          <p:cNvPr id="4" name="Rectangle 3"/>
          <p:cNvSpPr/>
          <p:nvPr/>
        </p:nvSpPr>
        <p:spPr>
          <a:xfrm>
            <a:off x="2920170" y="0"/>
            <a:ext cx="6331798" cy="923330"/>
          </a:xfrm>
          <a:prstGeom prst="rect">
            <a:avLst/>
          </a:prstGeom>
          <a:noFill/>
        </p:spPr>
        <p:txBody>
          <a:bodyPr wrap="none">
            <a:spAutoFit/>
          </a:bodyPr>
          <a:lstStyle/>
          <a:p>
            <a:pPr algn="ctr">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Group Polarization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185" y="2980895"/>
            <a:ext cx="5167312" cy="3877105"/>
          </a:xfrm>
          <a:prstGeom prst="rect">
            <a:avLst/>
          </a:prstGeom>
        </p:spPr>
      </p:pic>
    </p:spTree>
    <p:extLst>
      <p:ext uri="{BB962C8B-B14F-4D97-AF65-F5344CB8AC3E}">
        <p14:creationId xmlns:p14="http://schemas.microsoft.com/office/powerpoint/2010/main" val="323101702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872115" y="408226"/>
            <a:ext cx="11187613" cy="1492132"/>
          </a:xfrm>
        </p:spPr>
        <p:txBody>
          <a:bodyPr>
            <a:normAutofit/>
          </a:bodyPr>
          <a:lstStyle/>
          <a:p>
            <a:r>
              <a:rPr lang="en-US" dirty="0" smtClean="0"/>
              <a:t>GROUPTHINK CAN BECOME DANGEROUS:</a:t>
            </a:r>
          </a:p>
        </p:txBody>
      </p:sp>
      <p:sp>
        <p:nvSpPr>
          <p:cNvPr id="9219" name="Content Placeholder 2"/>
          <p:cNvSpPr>
            <a:spLocks noGrp="1"/>
          </p:cNvSpPr>
          <p:nvPr>
            <p:ph idx="1"/>
          </p:nvPr>
        </p:nvSpPr>
        <p:spPr>
          <a:xfrm>
            <a:off x="1066800" y="1314091"/>
            <a:ext cx="7772400" cy="3200400"/>
          </a:xfrm>
        </p:spPr>
        <p:txBody>
          <a:bodyPr>
            <a:normAutofit/>
          </a:bodyPr>
          <a:lstStyle/>
          <a:p>
            <a:r>
              <a:rPr lang="en-US" sz="2400" b="1" dirty="0" err="1" smtClean="0"/>
              <a:t>Deindividuation</a:t>
            </a:r>
            <a:r>
              <a:rPr lang="en-US" sz="2400" dirty="0" smtClean="0"/>
              <a:t>:  loss of self-awareness and self restraint occurring in group situations that foster arousal and anonymity.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6675" y="2494487"/>
            <a:ext cx="6131944" cy="4271589"/>
          </a:xfrm>
          <a:prstGeom prst="rect">
            <a:avLst/>
          </a:prstGeom>
        </p:spPr>
      </p:pic>
    </p:spTree>
    <p:extLst>
      <p:ext uri="{BB962C8B-B14F-4D97-AF65-F5344CB8AC3E}">
        <p14:creationId xmlns:p14="http://schemas.microsoft.com/office/powerpoint/2010/main" val="21372573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r>
              <a:rPr lang="en-US" smtClean="0"/>
              <a:t>Groupthink</a:t>
            </a:r>
          </a:p>
        </p:txBody>
      </p:sp>
      <p:sp>
        <p:nvSpPr>
          <p:cNvPr id="5123" name="Rectangle 3"/>
          <p:cNvSpPr>
            <a:spLocks noGrp="1" noChangeArrowheads="1"/>
          </p:cNvSpPr>
          <p:nvPr>
            <p:ph type="body" idx="4294967295"/>
          </p:nvPr>
        </p:nvSpPr>
        <p:spPr>
          <a:xfrm>
            <a:off x="954085" y="1485035"/>
            <a:ext cx="5878036" cy="4572000"/>
          </a:xfrm>
        </p:spPr>
        <p:txBody>
          <a:bodyPr/>
          <a:lstStyle/>
          <a:p>
            <a:pPr eaLnBrk="1" hangingPunct="1"/>
            <a:r>
              <a:rPr lang="en-US" sz="3200" dirty="0" smtClean="0"/>
              <a:t>Not all conformity is good though</a:t>
            </a:r>
          </a:p>
          <a:p>
            <a:pPr eaLnBrk="1" hangingPunct="1"/>
            <a:r>
              <a:rPr lang="en-US" sz="3200" dirty="0" smtClean="0"/>
              <a:t>Countless examples where conformity is disastrous </a:t>
            </a:r>
          </a:p>
          <a:p>
            <a:pPr lvl="1" eaLnBrk="1" hangingPunct="1"/>
            <a:r>
              <a:rPr lang="en-US" sz="3200" dirty="0" smtClean="0"/>
              <a:t>The Holocaust</a:t>
            </a:r>
          </a:p>
          <a:p>
            <a:pPr lvl="1" eaLnBrk="1" hangingPunct="1"/>
            <a:r>
              <a:rPr lang="en-US" sz="3200" dirty="0" smtClean="0"/>
              <a:t>Watergate Scandal</a:t>
            </a:r>
          </a:p>
          <a:p>
            <a:pPr lvl="1" eaLnBrk="1" hangingPunct="1"/>
            <a:r>
              <a:rPr lang="en-US" sz="3200" dirty="0" smtClean="0"/>
              <a:t>Space Shuttle Challenger</a:t>
            </a:r>
          </a:p>
          <a:p>
            <a:pPr lvl="1" eaLnBrk="1" hangingPunct="1">
              <a:buFontTx/>
              <a:buNone/>
            </a:pPr>
            <a:endParaRPr lang="en-US" sz="3200" dirty="0" smtClean="0"/>
          </a:p>
          <a:p>
            <a:pPr eaLnBrk="1" hangingPunct="1">
              <a:buFontTx/>
              <a:buNone/>
            </a:pPr>
            <a:endParaRPr lang="en-US" dirty="0" smtClean="0"/>
          </a:p>
          <a:p>
            <a:pPr eaLnBrk="1" hangingPunct="1"/>
            <a:endParaRPr lang="en-US" dirty="0" smtClean="0"/>
          </a:p>
        </p:txBody>
      </p:sp>
      <p:pic>
        <p:nvPicPr>
          <p:cNvPr id="5124" name="Picture 4" descr="bd05164_"/>
          <p:cNvPicPr>
            <a:picLocks noChangeAspect="1" noChangeArrowheads="1"/>
          </p:cNvPicPr>
          <p:nvPr/>
        </p:nvPicPr>
        <p:blipFill>
          <a:blip r:embed="rId2" cstate="print"/>
          <a:srcRect/>
          <a:stretch>
            <a:fillRect/>
          </a:stretch>
        </p:blipFill>
        <p:spPr bwMode="auto">
          <a:xfrm>
            <a:off x="6713085" y="1260078"/>
            <a:ext cx="4716915" cy="4562751"/>
          </a:xfrm>
          <a:prstGeom prst="rect">
            <a:avLst/>
          </a:prstGeom>
          <a:noFill/>
          <a:ln w="9525">
            <a:noFill/>
            <a:miter lim="800000"/>
            <a:headEnd/>
            <a:tailEnd/>
          </a:ln>
        </p:spPr>
      </p:pic>
    </p:spTree>
    <p:extLst>
      <p:ext uri="{BB962C8B-B14F-4D97-AF65-F5344CB8AC3E}">
        <p14:creationId xmlns:p14="http://schemas.microsoft.com/office/powerpoint/2010/main" val="282218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Horizont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barn(inHorizontal)">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123">
                                            <p:txEl>
                                              <p:pRg st="0" end="0"/>
                                            </p:txEl>
                                          </p:spTgt>
                                        </p:tgtEl>
                                        <p:attrNameLst>
                                          <p:attrName>style.visibility</p:attrName>
                                        </p:attrNameLst>
                                      </p:cBhvr>
                                      <p:to>
                                        <p:strVal val="visible"/>
                                      </p:to>
                                    </p:set>
                                    <p:animEffect transition="in" filter="barn(inHorizontal)">
                                      <p:cBhvr>
                                        <p:cTn id="17" dur="500"/>
                                        <p:tgtEl>
                                          <p:spTgt spid="51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5123">
                                            <p:txEl>
                                              <p:pRg st="1" end="1"/>
                                            </p:txEl>
                                          </p:spTgt>
                                        </p:tgtEl>
                                        <p:attrNameLst>
                                          <p:attrName>style.visibility</p:attrName>
                                        </p:attrNameLst>
                                      </p:cBhvr>
                                      <p:to>
                                        <p:strVal val="visible"/>
                                      </p:to>
                                    </p:set>
                                    <p:animEffect transition="in" filter="barn(inHorizontal)">
                                      <p:cBhvr>
                                        <p:cTn id="22" dur="500"/>
                                        <p:tgtEl>
                                          <p:spTgt spid="512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5123">
                                            <p:txEl>
                                              <p:pRg st="2" end="2"/>
                                            </p:txEl>
                                          </p:spTgt>
                                        </p:tgtEl>
                                        <p:attrNameLst>
                                          <p:attrName>style.visibility</p:attrName>
                                        </p:attrNameLst>
                                      </p:cBhvr>
                                      <p:to>
                                        <p:strVal val="visible"/>
                                      </p:to>
                                    </p:set>
                                    <p:animEffect transition="in" filter="barn(inHorizontal)">
                                      <p:cBhvr>
                                        <p:cTn id="27" dur="500"/>
                                        <p:tgtEl>
                                          <p:spTgt spid="512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5123">
                                            <p:txEl>
                                              <p:pRg st="3" end="3"/>
                                            </p:txEl>
                                          </p:spTgt>
                                        </p:tgtEl>
                                        <p:attrNameLst>
                                          <p:attrName>style.visibility</p:attrName>
                                        </p:attrNameLst>
                                      </p:cBhvr>
                                      <p:to>
                                        <p:strVal val="visible"/>
                                      </p:to>
                                    </p:set>
                                    <p:animEffect transition="in" filter="barn(inHorizontal)">
                                      <p:cBhvr>
                                        <p:cTn id="32" dur="500"/>
                                        <p:tgtEl>
                                          <p:spTgt spid="512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5123">
                                            <p:txEl>
                                              <p:pRg st="4" end="4"/>
                                            </p:txEl>
                                          </p:spTgt>
                                        </p:tgtEl>
                                        <p:attrNameLst>
                                          <p:attrName>style.visibility</p:attrName>
                                        </p:attrNameLst>
                                      </p:cBhvr>
                                      <p:to>
                                        <p:strVal val="visible"/>
                                      </p:to>
                                    </p:set>
                                    <p:animEffect transition="in" filter="barn(inHorizontal)">
                                      <p:cBhvr>
                                        <p:cTn id="37" dur="5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P spid="5123" grpId="0" build="p" bldLvl="2"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1524000" y="1524000"/>
            <a:ext cx="4419600" cy="4724400"/>
          </a:xfrm>
        </p:spPr>
        <p:txBody>
          <a:bodyPr>
            <a:normAutofit fontScale="92500"/>
          </a:bodyPr>
          <a:lstStyle/>
          <a:p>
            <a:r>
              <a:rPr lang="en-US" sz="2800" b="1" i="1"/>
              <a:t>Groupthink</a:t>
            </a:r>
            <a:r>
              <a:rPr lang="en-US" sz="2800"/>
              <a:t> is the desire to </a:t>
            </a:r>
            <a:r>
              <a:rPr lang="en-US" sz="2800" u="sng"/>
              <a:t>avoid dissent from the group’s position </a:t>
            </a:r>
            <a:r>
              <a:rPr lang="en-US" sz="2800"/>
              <a:t>so as to maintain a consensus of the group. </a:t>
            </a:r>
          </a:p>
          <a:p>
            <a:r>
              <a:rPr lang="en-US" sz="2800"/>
              <a:t>Generally, groupthink occurs </a:t>
            </a:r>
            <a:r>
              <a:rPr lang="en-US" sz="2800" u="sng"/>
              <a:t>when a very important decision is made in a stressful situation </a:t>
            </a:r>
            <a:r>
              <a:rPr lang="en-US" sz="2800"/>
              <a:t>and when the stakes are potentially very high. </a:t>
            </a:r>
          </a:p>
        </p:txBody>
      </p:sp>
      <p:sp>
        <p:nvSpPr>
          <p:cNvPr id="4" name="Rectangle 3"/>
          <p:cNvSpPr/>
          <p:nvPr/>
        </p:nvSpPr>
        <p:spPr>
          <a:xfrm>
            <a:off x="4087575" y="304800"/>
            <a:ext cx="3918445"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Groupthink</a:t>
            </a:r>
          </a:p>
        </p:txBody>
      </p:sp>
      <p:pic>
        <p:nvPicPr>
          <p:cNvPr id="11268" name="Picture 5" descr="groupthink2"/>
          <p:cNvPicPr>
            <a:picLocks noChangeAspect="1" noChangeArrowheads="1"/>
          </p:cNvPicPr>
          <p:nvPr/>
        </p:nvPicPr>
        <p:blipFill>
          <a:blip r:embed="rId2" cstate="print"/>
          <a:srcRect/>
          <a:stretch>
            <a:fillRect/>
          </a:stretch>
        </p:blipFill>
        <p:spPr bwMode="auto">
          <a:xfrm>
            <a:off x="5943601" y="1752601"/>
            <a:ext cx="5053013" cy="4105275"/>
          </a:xfrm>
          <a:prstGeom prst="rect">
            <a:avLst/>
          </a:prstGeom>
          <a:noFill/>
          <a:ln w="9525">
            <a:noFill/>
            <a:miter lim="800000"/>
            <a:headEnd/>
            <a:tailEnd/>
          </a:ln>
        </p:spPr>
      </p:pic>
    </p:spTree>
    <p:extLst>
      <p:ext uri="{BB962C8B-B14F-4D97-AF65-F5344CB8AC3E}">
        <p14:creationId xmlns:p14="http://schemas.microsoft.com/office/powerpoint/2010/main" val="290291013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2209800" y="228600"/>
            <a:ext cx="7772400" cy="990600"/>
          </a:xfrm>
        </p:spPr>
        <p:txBody>
          <a:bodyPr/>
          <a:lstStyle/>
          <a:p>
            <a:pPr eaLnBrk="1" hangingPunct="1"/>
            <a:r>
              <a:rPr lang="en-US" smtClean="0"/>
              <a:t>Groupthink, </a:t>
            </a:r>
            <a:r>
              <a:rPr lang="en-US" sz="2800"/>
              <a:t>continued…</a:t>
            </a:r>
          </a:p>
        </p:txBody>
      </p:sp>
      <p:sp>
        <p:nvSpPr>
          <p:cNvPr id="6147" name="Rectangle 3"/>
          <p:cNvSpPr>
            <a:spLocks noGrp="1" noChangeArrowheads="1"/>
          </p:cNvSpPr>
          <p:nvPr>
            <p:ph type="body" idx="4294967295"/>
          </p:nvPr>
        </p:nvSpPr>
        <p:spPr>
          <a:xfrm>
            <a:off x="1209136" y="1364412"/>
            <a:ext cx="4475672" cy="4881113"/>
          </a:xfrm>
        </p:spPr>
        <p:txBody>
          <a:bodyPr>
            <a:normAutofit fontScale="85000" lnSpcReduction="20000"/>
          </a:bodyPr>
          <a:lstStyle/>
          <a:p>
            <a:pPr eaLnBrk="1" hangingPunct="1">
              <a:lnSpc>
                <a:spcPct val="90000"/>
              </a:lnSpc>
            </a:pPr>
            <a:r>
              <a:rPr lang="en-US" sz="2800" b="1" dirty="0" smtClean="0"/>
              <a:t>Irving Janis </a:t>
            </a:r>
            <a:r>
              <a:rPr lang="en-US" sz="2800" dirty="0" smtClean="0"/>
              <a:t>coined the term groupthink</a:t>
            </a:r>
          </a:p>
          <a:p>
            <a:pPr eaLnBrk="1" hangingPunct="1">
              <a:lnSpc>
                <a:spcPct val="90000"/>
              </a:lnSpc>
            </a:pPr>
            <a:r>
              <a:rPr lang="en-US" sz="2800" u="sng" dirty="0" smtClean="0"/>
              <a:t>When concurrence seeking overrides realistic appraisal</a:t>
            </a:r>
          </a:p>
          <a:p>
            <a:pPr eaLnBrk="1" hangingPunct="1">
              <a:lnSpc>
                <a:spcPct val="90000"/>
              </a:lnSpc>
            </a:pPr>
            <a:r>
              <a:rPr lang="en-US" sz="2800" b="1" dirty="0" smtClean="0"/>
              <a:t>Factors that lead to groupthink</a:t>
            </a:r>
          </a:p>
          <a:p>
            <a:pPr lvl="1" eaLnBrk="1" hangingPunct="1">
              <a:lnSpc>
                <a:spcPct val="90000"/>
              </a:lnSpc>
            </a:pPr>
            <a:r>
              <a:rPr lang="en-US" sz="2800" dirty="0" smtClean="0"/>
              <a:t>Self-censorship</a:t>
            </a:r>
          </a:p>
          <a:p>
            <a:pPr lvl="1" eaLnBrk="1" hangingPunct="1">
              <a:lnSpc>
                <a:spcPct val="90000"/>
              </a:lnSpc>
            </a:pPr>
            <a:r>
              <a:rPr lang="en-US" sz="2800" dirty="0" smtClean="0"/>
              <a:t>Illusion of unanimity </a:t>
            </a:r>
          </a:p>
          <a:p>
            <a:pPr lvl="1" eaLnBrk="1" hangingPunct="1">
              <a:lnSpc>
                <a:spcPct val="90000"/>
              </a:lnSpc>
            </a:pPr>
            <a:r>
              <a:rPr lang="en-US" sz="2800" dirty="0" smtClean="0"/>
              <a:t>Direct pressure on dissenters</a:t>
            </a:r>
          </a:p>
          <a:p>
            <a:pPr lvl="1" eaLnBrk="1" hangingPunct="1">
              <a:lnSpc>
                <a:spcPct val="90000"/>
              </a:lnSpc>
            </a:pPr>
            <a:r>
              <a:rPr lang="en-US" sz="2800" dirty="0" smtClean="0"/>
              <a:t>Illusion of invulnerability</a:t>
            </a:r>
          </a:p>
          <a:p>
            <a:pPr lvl="1" eaLnBrk="1" hangingPunct="1">
              <a:lnSpc>
                <a:spcPct val="90000"/>
              </a:lnSpc>
            </a:pPr>
            <a:r>
              <a:rPr lang="en-US" sz="2800" dirty="0" smtClean="0"/>
              <a:t>Illusion of morality</a:t>
            </a:r>
          </a:p>
          <a:p>
            <a:pPr lvl="1" eaLnBrk="1" hangingPunct="1">
              <a:lnSpc>
                <a:spcPct val="90000"/>
              </a:lnSpc>
            </a:pPr>
            <a:r>
              <a:rPr lang="en-US" sz="2800" dirty="0" smtClean="0"/>
              <a:t>Stereotype and dismiss competitors</a:t>
            </a:r>
          </a:p>
          <a:p>
            <a:pPr lvl="1" eaLnBrk="1" hangingPunct="1">
              <a:lnSpc>
                <a:spcPct val="90000"/>
              </a:lnSpc>
            </a:pPr>
            <a:endParaRPr lang="en-US" dirty="0" smtClean="0"/>
          </a:p>
        </p:txBody>
      </p:sp>
      <p:pic>
        <p:nvPicPr>
          <p:cNvPr id="3074" name="Picture 2" descr="Image result for groupth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1694" y="2190604"/>
            <a:ext cx="5739961" cy="3228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43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fltVal val="0"/>
                                          </p:val>
                                        </p:tav>
                                        <p:tav tm="100000">
                                          <p:val>
                                            <p:strVal val="#ppt_w"/>
                                          </p:val>
                                        </p:tav>
                                      </p:tavLst>
                                    </p:anim>
                                    <p:anim calcmode="lin" valueType="num">
                                      <p:cBhvr>
                                        <p:cTn id="8" dur="1000" fill="hold"/>
                                        <p:tgtEl>
                                          <p:spTgt spid="6146"/>
                                        </p:tgtEl>
                                        <p:attrNameLst>
                                          <p:attrName>ppt_h</p:attrName>
                                        </p:attrNameLst>
                                      </p:cBhvr>
                                      <p:tavLst>
                                        <p:tav tm="0">
                                          <p:val>
                                            <p:fltVal val="0"/>
                                          </p:val>
                                        </p:tav>
                                        <p:tav tm="100000">
                                          <p:val>
                                            <p:strVal val="#ppt_h"/>
                                          </p:val>
                                        </p:tav>
                                      </p:tavLst>
                                    </p:anim>
                                    <p:anim calcmode="lin" valueType="num">
                                      <p:cBhvr>
                                        <p:cTn id="9" dur="1000" fill="hold"/>
                                        <p:tgtEl>
                                          <p:spTgt spid="614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1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147">
                                            <p:txEl>
                                              <p:pRg st="0" end="0"/>
                                            </p:txEl>
                                          </p:spTgt>
                                        </p:tgtEl>
                                        <p:attrNameLst>
                                          <p:attrName>style.visibility</p:attrName>
                                        </p:attrNameLst>
                                      </p:cBhvr>
                                      <p:to>
                                        <p:strVal val="visible"/>
                                      </p:to>
                                    </p:set>
                                    <p:anim calcmode="lin" valueType="num">
                                      <p:cBhvr>
                                        <p:cTn id="15" dur="1000" fill="hold"/>
                                        <p:tgtEl>
                                          <p:spTgt spid="614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614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614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14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147">
                                            <p:txEl>
                                              <p:pRg st="1" end="1"/>
                                            </p:txEl>
                                          </p:spTgt>
                                        </p:tgtEl>
                                        <p:attrNameLst>
                                          <p:attrName>style.visibility</p:attrName>
                                        </p:attrNameLst>
                                      </p:cBhvr>
                                      <p:to>
                                        <p:strVal val="visible"/>
                                      </p:to>
                                    </p:set>
                                    <p:anim calcmode="lin" valueType="num">
                                      <p:cBhvr>
                                        <p:cTn id="23" dur="1000" fill="hold"/>
                                        <p:tgtEl>
                                          <p:spTgt spid="6147">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6147">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614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14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147">
                                            <p:txEl>
                                              <p:pRg st="2" end="2"/>
                                            </p:txEl>
                                          </p:spTgt>
                                        </p:tgtEl>
                                        <p:attrNameLst>
                                          <p:attrName>style.visibility</p:attrName>
                                        </p:attrNameLst>
                                      </p:cBhvr>
                                      <p:to>
                                        <p:strVal val="visible"/>
                                      </p:to>
                                    </p:set>
                                    <p:anim calcmode="lin" valueType="num">
                                      <p:cBhvr>
                                        <p:cTn id="31" dur="1000" fill="hold"/>
                                        <p:tgtEl>
                                          <p:spTgt spid="6147">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6147">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614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14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6147">
                                            <p:txEl>
                                              <p:pRg st="3" end="3"/>
                                            </p:txEl>
                                          </p:spTgt>
                                        </p:tgtEl>
                                        <p:attrNameLst>
                                          <p:attrName>style.visibility</p:attrName>
                                        </p:attrNameLst>
                                      </p:cBhvr>
                                      <p:to>
                                        <p:strVal val="visible"/>
                                      </p:to>
                                    </p:set>
                                    <p:anim calcmode="lin" valueType="num">
                                      <p:cBhvr>
                                        <p:cTn id="39" dur="1000" fill="hold"/>
                                        <p:tgtEl>
                                          <p:spTgt spid="6147">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6147">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614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14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6147">
                                            <p:txEl>
                                              <p:pRg st="4" end="4"/>
                                            </p:txEl>
                                          </p:spTgt>
                                        </p:tgtEl>
                                        <p:attrNameLst>
                                          <p:attrName>style.visibility</p:attrName>
                                        </p:attrNameLst>
                                      </p:cBhvr>
                                      <p:to>
                                        <p:strVal val="visible"/>
                                      </p:to>
                                    </p:set>
                                    <p:anim calcmode="lin" valueType="num">
                                      <p:cBhvr>
                                        <p:cTn id="47" dur="1000" fill="hold"/>
                                        <p:tgtEl>
                                          <p:spTgt spid="6147">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6147">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614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14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6147">
                                            <p:txEl>
                                              <p:pRg st="5" end="5"/>
                                            </p:txEl>
                                          </p:spTgt>
                                        </p:tgtEl>
                                        <p:attrNameLst>
                                          <p:attrName>style.visibility</p:attrName>
                                        </p:attrNameLst>
                                      </p:cBhvr>
                                      <p:to>
                                        <p:strVal val="visible"/>
                                      </p:to>
                                    </p:set>
                                    <p:anim calcmode="lin" valueType="num">
                                      <p:cBhvr>
                                        <p:cTn id="55" dur="1000" fill="hold"/>
                                        <p:tgtEl>
                                          <p:spTgt spid="6147">
                                            <p:txEl>
                                              <p:pRg st="5" end="5"/>
                                            </p:txEl>
                                          </p:spTgt>
                                        </p:tgtEl>
                                        <p:attrNameLst>
                                          <p:attrName>ppt_w</p:attrName>
                                        </p:attrNameLst>
                                      </p:cBhvr>
                                      <p:tavLst>
                                        <p:tav tm="0">
                                          <p:val>
                                            <p:fltVal val="0"/>
                                          </p:val>
                                        </p:tav>
                                        <p:tav tm="100000">
                                          <p:val>
                                            <p:strVal val="#ppt_w"/>
                                          </p:val>
                                        </p:tav>
                                      </p:tavLst>
                                    </p:anim>
                                    <p:anim calcmode="lin" valueType="num">
                                      <p:cBhvr>
                                        <p:cTn id="56" dur="1000" fill="hold"/>
                                        <p:tgtEl>
                                          <p:spTgt spid="6147">
                                            <p:txEl>
                                              <p:pRg st="5" end="5"/>
                                            </p:txEl>
                                          </p:spTgt>
                                        </p:tgtEl>
                                        <p:attrNameLst>
                                          <p:attrName>ppt_h</p:attrName>
                                        </p:attrNameLst>
                                      </p:cBhvr>
                                      <p:tavLst>
                                        <p:tav tm="0">
                                          <p:val>
                                            <p:fltVal val="0"/>
                                          </p:val>
                                        </p:tav>
                                        <p:tav tm="100000">
                                          <p:val>
                                            <p:strVal val="#ppt_h"/>
                                          </p:val>
                                        </p:tav>
                                      </p:tavLst>
                                    </p:anim>
                                    <p:anim calcmode="lin" valueType="num">
                                      <p:cBhvr>
                                        <p:cTn id="57" dur="1000" fill="hold"/>
                                        <p:tgtEl>
                                          <p:spTgt spid="614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614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6147">
                                            <p:txEl>
                                              <p:pRg st="6" end="6"/>
                                            </p:txEl>
                                          </p:spTgt>
                                        </p:tgtEl>
                                        <p:attrNameLst>
                                          <p:attrName>style.visibility</p:attrName>
                                        </p:attrNameLst>
                                      </p:cBhvr>
                                      <p:to>
                                        <p:strVal val="visible"/>
                                      </p:to>
                                    </p:set>
                                    <p:anim calcmode="lin" valueType="num">
                                      <p:cBhvr>
                                        <p:cTn id="63" dur="1000" fill="hold"/>
                                        <p:tgtEl>
                                          <p:spTgt spid="6147">
                                            <p:txEl>
                                              <p:pRg st="6" end="6"/>
                                            </p:txEl>
                                          </p:spTgt>
                                        </p:tgtEl>
                                        <p:attrNameLst>
                                          <p:attrName>ppt_w</p:attrName>
                                        </p:attrNameLst>
                                      </p:cBhvr>
                                      <p:tavLst>
                                        <p:tav tm="0">
                                          <p:val>
                                            <p:fltVal val="0"/>
                                          </p:val>
                                        </p:tav>
                                        <p:tav tm="100000">
                                          <p:val>
                                            <p:strVal val="#ppt_w"/>
                                          </p:val>
                                        </p:tav>
                                      </p:tavLst>
                                    </p:anim>
                                    <p:anim calcmode="lin" valueType="num">
                                      <p:cBhvr>
                                        <p:cTn id="64" dur="1000" fill="hold"/>
                                        <p:tgtEl>
                                          <p:spTgt spid="6147">
                                            <p:txEl>
                                              <p:pRg st="6" end="6"/>
                                            </p:txEl>
                                          </p:spTgt>
                                        </p:tgtEl>
                                        <p:attrNameLst>
                                          <p:attrName>ppt_h</p:attrName>
                                        </p:attrNameLst>
                                      </p:cBhvr>
                                      <p:tavLst>
                                        <p:tav tm="0">
                                          <p:val>
                                            <p:fltVal val="0"/>
                                          </p:val>
                                        </p:tav>
                                        <p:tav tm="100000">
                                          <p:val>
                                            <p:strVal val="#ppt_h"/>
                                          </p:val>
                                        </p:tav>
                                      </p:tavLst>
                                    </p:anim>
                                    <p:anim calcmode="lin" valueType="num">
                                      <p:cBhvr>
                                        <p:cTn id="65" dur="1000" fill="hold"/>
                                        <p:tgtEl>
                                          <p:spTgt spid="6147">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6147">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6147">
                                            <p:txEl>
                                              <p:pRg st="7" end="7"/>
                                            </p:txEl>
                                          </p:spTgt>
                                        </p:tgtEl>
                                        <p:attrNameLst>
                                          <p:attrName>style.visibility</p:attrName>
                                        </p:attrNameLst>
                                      </p:cBhvr>
                                      <p:to>
                                        <p:strVal val="visible"/>
                                      </p:to>
                                    </p:set>
                                    <p:anim calcmode="lin" valueType="num">
                                      <p:cBhvr>
                                        <p:cTn id="71" dur="1000" fill="hold"/>
                                        <p:tgtEl>
                                          <p:spTgt spid="6147">
                                            <p:txEl>
                                              <p:pRg st="7" end="7"/>
                                            </p:txEl>
                                          </p:spTgt>
                                        </p:tgtEl>
                                        <p:attrNameLst>
                                          <p:attrName>ppt_w</p:attrName>
                                        </p:attrNameLst>
                                      </p:cBhvr>
                                      <p:tavLst>
                                        <p:tav tm="0">
                                          <p:val>
                                            <p:fltVal val="0"/>
                                          </p:val>
                                        </p:tav>
                                        <p:tav tm="100000">
                                          <p:val>
                                            <p:strVal val="#ppt_w"/>
                                          </p:val>
                                        </p:tav>
                                      </p:tavLst>
                                    </p:anim>
                                    <p:anim calcmode="lin" valueType="num">
                                      <p:cBhvr>
                                        <p:cTn id="72" dur="1000" fill="hold"/>
                                        <p:tgtEl>
                                          <p:spTgt spid="6147">
                                            <p:txEl>
                                              <p:pRg st="7" end="7"/>
                                            </p:txEl>
                                          </p:spTgt>
                                        </p:tgtEl>
                                        <p:attrNameLst>
                                          <p:attrName>ppt_h</p:attrName>
                                        </p:attrNameLst>
                                      </p:cBhvr>
                                      <p:tavLst>
                                        <p:tav tm="0">
                                          <p:val>
                                            <p:fltVal val="0"/>
                                          </p:val>
                                        </p:tav>
                                        <p:tav tm="100000">
                                          <p:val>
                                            <p:strVal val="#ppt_h"/>
                                          </p:val>
                                        </p:tav>
                                      </p:tavLst>
                                    </p:anim>
                                    <p:anim calcmode="lin" valueType="num">
                                      <p:cBhvr>
                                        <p:cTn id="73" dur="1000" fill="hold"/>
                                        <p:tgtEl>
                                          <p:spTgt spid="6147">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6147">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6147">
                                            <p:txEl>
                                              <p:pRg st="8" end="8"/>
                                            </p:txEl>
                                          </p:spTgt>
                                        </p:tgtEl>
                                        <p:attrNameLst>
                                          <p:attrName>style.visibility</p:attrName>
                                        </p:attrNameLst>
                                      </p:cBhvr>
                                      <p:to>
                                        <p:strVal val="visible"/>
                                      </p:to>
                                    </p:set>
                                    <p:anim calcmode="lin" valueType="num">
                                      <p:cBhvr>
                                        <p:cTn id="79" dur="1000" fill="hold"/>
                                        <p:tgtEl>
                                          <p:spTgt spid="6147">
                                            <p:txEl>
                                              <p:pRg st="8" end="8"/>
                                            </p:txEl>
                                          </p:spTgt>
                                        </p:tgtEl>
                                        <p:attrNameLst>
                                          <p:attrName>ppt_w</p:attrName>
                                        </p:attrNameLst>
                                      </p:cBhvr>
                                      <p:tavLst>
                                        <p:tav tm="0">
                                          <p:val>
                                            <p:fltVal val="0"/>
                                          </p:val>
                                        </p:tav>
                                        <p:tav tm="100000">
                                          <p:val>
                                            <p:strVal val="#ppt_w"/>
                                          </p:val>
                                        </p:tav>
                                      </p:tavLst>
                                    </p:anim>
                                    <p:anim calcmode="lin" valueType="num">
                                      <p:cBhvr>
                                        <p:cTn id="80" dur="1000" fill="hold"/>
                                        <p:tgtEl>
                                          <p:spTgt spid="6147">
                                            <p:txEl>
                                              <p:pRg st="8" end="8"/>
                                            </p:txEl>
                                          </p:spTgt>
                                        </p:tgtEl>
                                        <p:attrNameLst>
                                          <p:attrName>ppt_h</p:attrName>
                                        </p:attrNameLst>
                                      </p:cBhvr>
                                      <p:tavLst>
                                        <p:tav tm="0">
                                          <p:val>
                                            <p:fltVal val="0"/>
                                          </p:val>
                                        </p:tav>
                                        <p:tav tm="100000">
                                          <p:val>
                                            <p:strVal val="#ppt_h"/>
                                          </p:val>
                                        </p:tav>
                                      </p:tavLst>
                                    </p:anim>
                                    <p:anim calcmode="lin" valueType="num">
                                      <p:cBhvr>
                                        <p:cTn id="81" dur="1000" fill="hold"/>
                                        <p:tgtEl>
                                          <p:spTgt spid="6147">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6147">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utoUpdateAnimBg="0"/>
      <p:bldP spid="6147" grpId="0" build="p" bldLvl="2"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045972" y="218483"/>
            <a:ext cx="10178322" cy="1492132"/>
          </a:xfrm>
        </p:spPr>
        <p:txBody>
          <a:bodyPr/>
          <a:lstStyle/>
          <a:p>
            <a:r>
              <a:rPr lang="en-US" dirty="0" smtClean="0"/>
              <a:t>Acting Like Lemmings</a:t>
            </a:r>
          </a:p>
        </p:txBody>
      </p:sp>
      <p:pic>
        <p:nvPicPr>
          <p:cNvPr id="13315" name="Picture 5" descr="View Image">
            <a:hlinkClick r:id="rId2"/>
          </p:cNvPr>
          <p:cNvPicPr>
            <a:picLocks noChangeAspect="1" noChangeArrowheads="1"/>
          </p:cNvPicPr>
          <p:nvPr/>
        </p:nvPicPr>
        <p:blipFill>
          <a:blip r:embed="rId3" cstate="print"/>
          <a:srcRect/>
          <a:stretch>
            <a:fillRect/>
          </a:stretch>
        </p:blipFill>
        <p:spPr bwMode="auto">
          <a:xfrm>
            <a:off x="3808562" y="1062149"/>
            <a:ext cx="4817853" cy="5499677"/>
          </a:xfrm>
          <a:prstGeom prst="rect">
            <a:avLst/>
          </a:prstGeom>
          <a:noFill/>
          <a:ln w="9525">
            <a:noFill/>
            <a:miter lim="800000"/>
            <a:headEnd/>
            <a:tailEnd/>
          </a:ln>
        </p:spPr>
      </p:pic>
    </p:spTree>
    <p:extLst>
      <p:ext uri="{BB962C8B-B14F-4D97-AF65-F5344CB8AC3E}">
        <p14:creationId xmlns:p14="http://schemas.microsoft.com/office/powerpoint/2010/main" val="280985061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155940" y="120770"/>
            <a:ext cx="7772400" cy="1143000"/>
          </a:xfrm>
        </p:spPr>
        <p:txBody>
          <a:bodyPr/>
          <a:lstStyle/>
          <a:p>
            <a:pPr eaLnBrk="1" hangingPunct="1"/>
            <a:r>
              <a:rPr lang="en-US" dirty="0" smtClean="0"/>
              <a:t>Behavior is Contagious</a:t>
            </a:r>
          </a:p>
        </p:txBody>
      </p:sp>
      <p:sp>
        <p:nvSpPr>
          <p:cNvPr id="14339" name="Content Placeholder 2"/>
          <p:cNvSpPr>
            <a:spLocks noGrp="1"/>
          </p:cNvSpPr>
          <p:nvPr>
            <p:ph idx="1"/>
          </p:nvPr>
        </p:nvSpPr>
        <p:spPr>
          <a:xfrm>
            <a:off x="1304028" y="1263771"/>
            <a:ext cx="4052976" cy="3152954"/>
          </a:xfrm>
        </p:spPr>
        <p:txBody>
          <a:bodyPr>
            <a:normAutofit fontScale="92500" lnSpcReduction="10000"/>
          </a:bodyPr>
          <a:lstStyle/>
          <a:p>
            <a:pPr eaLnBrk="1" hangingPunct="1"/>
            <a:r>
              <a:rPr lang="en-US" sz="2400" u="sng" dirty="0" smtClean="0"/>
              <a:t>One person laughs, yawns, or coughs and others in the group will do the same. </a:t>
            </a:r>
          </a:p>
          <a:p>
            <a:pPr eaLnBrk="1" hangingPunct="1"/>
            <a:r>
              <a:rPr lang="en-US" sz="2400" dirty="0" smtClean="0"/>
              <a:t>A cluster of people gaze upwards, passersby do likewise.</a:t>
            </a:r>
          </a:p>
          <a:p>
            <a:pPr eaLnBrk="1" hangingPunct="1"/>
            <a:r>
              <a:rPr lang="en-US" sz="2400" dirty="0" smtClean="0"/>
              <a:t>Bartenders and musicians “seed” their tip bar to look as if others have given.</a:t>
            </a:r>
          </a:p>
        </p:txBody>
      </p:sp>
      <p:pic>
        <p:nvPicPr>
          <p:cNvPr id="4098" name="Picture 2" descr="Image result for tip j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517" y="4416725"/>
            <a:ext cx="1750782" cy="2321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View Image">
            <a:hlinkClick r:id="rId3"/>
          </p:cNvPr>
          <p:cNvPicPr>
            <a:picLocks noChangeAspect="1" noChangeArrowheads="1"/>
          </p:cNvPicPr>
          <p:nvPr/>
        </p:nvPicPr>
        <p:blipFill>
          <a:blip r:embed="rId4" cstate="print"/>
          <a:srcRect/>
          <a:stretch>
            <a:fillRect/>
          </a:stretch>
        </p:blipFill>
        <p:spPr bwMode="auto">
          <a:xfrm>
            <a:off x="8626411" y="5449017"/>
            <a:ext cx="1408983" cy="1408983"/>
          </a:xfrm>
          <a:prstGeom prst="rect">
            <a:avLst/>
          </a:prstGeom>
          <a:noFill/>
          <a:ln w="9525">
            <a:noFill/>
            <a:miter lim="800000"/>
            <a:headEnd/>
            <a:tailEnd/>
          </a:ln>
        </p:spPr>
      </p:pic>
      <p:sp>
        <p:nvSpPr>
          <p:cNvPr id="6" name="Content Placeholder 2"/>
          <p:cNvSpPr txBox="1">
            <a:spLocks/>
          </p:cNvSpPr>
          <p:nvPr/>
        </p:nvSpPr>
        <p:spPr>
          <a:xfrm>
            <a:off x="7053530" y="1580472"/>
            <a:ext cx="4554747" cy="504645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n-US" sz="2400" b="1" smtClean="0"/>
              <a:t>Chartrand and Bargh</a:t>
            </a:r>
          </a:p>
          <a:p>
            <a:r>
              <a:rPr lang="en-US" sz="2400" u="sng" smtClean="0"/>
              <a:t>We naturally copy the behavior of others</a:t>
            </a:r>
            <a:r>
              <a:rPr lang="en-US" sz="2400" smtClean="0"/>
              <a:t>.</a:t>
            </a:r>
          </a:p>
          <a:p>
            <a:r>
              <a:rPr lang="en-US" sz="2400" smtClean="0"/>
              <a:t>People mimic out of empathy and to fit into the group.</a:t>
            </a:r>
          </a:p>
          <a:p>
            <a:r>
              <a:rPr lang="en-US" sz="2400" u="sng" smtClean="0"/>
              <a:t>Copycat Behavior</a:t>
            </a:r>
            <a:r>
              <a:rPr lang="en-US" sz="2400" smtClean="0"/>
              <a:t>:  when people copy the behavior of others.</a:t>
            </a:r>
          </a:p>
          <a:p>
            <a:r>
              <a:rPr lang="en-US" sz="2400" smtClean="0"/>
              <a:t>What causes suicide clusters?</a:t>
            </a:r>
            <a:endParaRPr lang="en-US" sz="2400" dirty="0" smtClean="0"/>
          </a:p>
        </p:txBody>
      </p:sp>
      <p:sp>
        <p:nvSpPr>
          <p:cNvPr id="7" name="Title 1"/>
          <p:cNvSpPr txBox="1">
            <a:spLocks/>
          </p:cNvSpPr>
          <p:nvPr/>
        </p:nvSpPr>
        <p:spPr>
          <a:xfrm>
            <a:off x="7053530" y="1160253"/>
            <a:ext cx="7772400" cy="11430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sz="3200" dirty="0" smtClean="0"/>
              <a:t>Chameleon Effect</a:t>
            </a:r>
          </a:p>
        </p:txBody>
      </p:sp>
    </p:spTree>
    <p:extLst>
      <p:ext uri="{BB962C8B-B14F-4D97-AF65-F5344CB8AC3E}">
        <p14:creationId xmlns:p14="http://schemas.microsoft.com/office/powerpoint/2010/main" val="28330705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408091" y="772733"/>
            <a:ext cx="5945746"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en-US" altLang="en-US" sz="4000" b="1" dirty="0">
                <a:solidFill>
                  <a:schemeClr val="tx1"/>
                </a:solidFill>
                <a:latin typeface="Arial" pitchFamily="34" charset="0"/>
              </a:rPr>
              <a:t>CULTURAL NORMS- VIOLENCE</a:t>
            </a:r>
          </a:p>
          <a:p>
            <a:pPr eaLnBrk="1" hangingPunct="1">
              <a:spcBef>
                <a:spcPct val="0"/>
              </a:spcBef>
              <a:buClrTx/>
              <a:buSzTx/>
              <a:buFontTx/>
              <a:buNone/>
            </a:pPr>
            <a:endParaRPr lang="en-US" altLang="en-US" sz="2000" dirty="0">
              <a:solidFill>
                <a:schemeClr val="tx1"/>
              </a:solidFill>
              <a:latin typeface="Arial" pitchFamily="34" charset="0"/>
            </a:endParaRPr>
          </a:p>
          <a:p>
            <a:pPr eaLnBrk="1" hangingPunct="1">
              <a:spcBef>
                <a:spcPct val="0"/>
              </a:spcBef>
              <a:buClrTx/>
              <a:buSzTx/>
              <a:buFontTx/>
              <a:buNone/>
            </a:pPr>
            <a:endParaRPr lang="en-US" altLang="en-US" sz="2000" dirty="0">
              <a:solidFill>
                <a:schemeClr val="tx1"/>
              </a:solidFill>
              <a:latin typeface="Arial" pitchFamily="34" charset="0"/>
            </a:endParaRPr>
          </a:p>
          <a:p>
            <a:pPr eaLnBrk="1" hangingPunct="1">
              <a:spcBef>
                <a:spcPct val="0"/>
              </a:spcBef>
              <a:buClrTx/>
              <a:buSzTx/>
              <a:buFontTx/>
              <a:buNone/>
            </a:pPr>
            <a:endParaRPr lang="en-US" altLang="en-US" sz="2000" dirty="0">
              <a:solidFill>
                <a:schemeClr val="tx1"/>
              </a:solidFill>
              <a:latin typeface="Arial" pitchFamily="34" charset="0"/>
            </a:endParaRPr>
          </a:p>
          <a:p>
            <a:pPr eaLnBrk="1" hangingPunct="1">
              <a:spcBef>
                <a:spcPct val="0"/>
              </a:spcBef>
              <a:buClrTx/>
              <a:buSzTx/>
              <a:buFontTx/>
              <a:buNone/>
            </a:pPr>
            <a:r>
              <a:rPr lang="en-US" altLang="en-US" sz="3600" dirty="0">
                <a:solidFill>
                  <a:schemeClr val="tx1"/>
                </a:solidFill>
                <a:latin typeface="Arial" pitchFamily="34" charset="0"/>
              </a:rPr>
              <a:t>What is the norm of violence in domestic situations?</a:t>
            </a:r>
          </a:p>
          <a:p>
            <a:pPr eaLnBrk="1" hangingPunct="1">
              <a:spcBef>
                <a:spcPct val="0"/>
              </a:spcBef>
              <a:buClrTx/>
              <a:buSzTx/>
              <a:buFontTx/>
              <a:buNone/>
            </a:pPr>
            <a:endParaRPr lang="en-US" altLang="en-US" sz="3600" dirty="0">
              <a:solidFill>
                <a:schemeClr val="tx1"/>
              </a:solidFill>
              <a:latin typeface="Arial" pitchFamily="34" charset="0"/>
            </a:endParaRPr>
          </a:p>
          <a:p>
            <a:pPr eaLnBrk="1" hangingPunct="1">
              <a:spcBef>
                <a:spcPct val="0"/>
              </a:spcBef>
              <a:buClrTx/>
              <a:buSzTx/>
              <a:buFontTx/>
              <a:buNone/>
            </a:pPr>
            <a:r>
              <a:rPr lang="en-US" altLang="en-US" sz="3600" dirty="0">
                <a:solidFill>
                  <a:schemeClr val="tx1"/>
                </a:solidFill>
                <a:latin typeface="Arial" pitchFamily="34" charset="0"/>
              </a:rPr>
              <a:t>-What would you do?  </a:t>
            </a:r>
          </a:p>
          <a:p>
            <a:pPr eaLnBrk="1" hangingPunct="1">
              <a:spcBef>
                <a:spcPct val="0"/>
              </a:spcBef>
              <a:buClrTx/>
              <a:buSzTx/>
              <a:buFontTx/>
              <a:buNone/>
            </a:pPr>
            <a:endParaRPr lang="en-US" altLang="en-US" sz="2000" dirty="0">
              <a:solidFill>
                <a:schemeClr val="tx1"/>
              </a:solidFill>
              <a:latin typeface="Arial" pitchFamily="34" charset="0"/>
            </a:endParaRPr>
          </a:p>
          <a:p>
            <a:pPr eaLnBrk="1" hangingPunct="1">
              <a:spcBef>
                <a:spcPct val="0"/>
              </a:spcBef>
              <a:buClrTx/>
              <a:buSzTx/>
              <a:buFontTx/>
              <a:buNone/>
            </a:pPr>
            <a:endParaRPr lang="en-US" altLang="en-US" sz="2000" dirty="0">
              <a:solidFill>
                <a:schemeClr val="tx1"/>
              </a:solidFill>
              <a:latin typeface="Arial" pitchFamily="34" charset="0"/>
            </a:endParaRPr>
          </a:p>
        </p:txBody>
      </p:sp>
      <p:pic>
        <p:nvPicPr>
          <p:cNvPr id="24579" name="Picture 2" descr="http://ts4.mm.bing.net/images/thumbnail.aspx?q=5051569256005635&amp;id=bdab5434ee8de435562ebe5d1b5293a9">
            <a:hlinkClick r:id="rId2" tooltip="Domestic Violence - Locate Your Marbles"/>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3837" y="772733"/>
            <a:ext cx="3835400"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https://hips.hearstapps.com/ghk.h-cdn.co/assets/16/08/1600x800/landscape-1456247207-ghk-dv-stats-0005-01.jpg?resize=4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597" y="3541752"/>
            <a:ext cx="5726581" cy="2863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94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Social Identity Theory</a:t>
            </a:r>
            <a:endParaRPr lang="en-US" b="1" dirty="0"/>
          </a:p>
        </p:txBody>
      </p:sp>
      <p:sp>
        <p:nvSpPr>
          <p:cNvPr id="3" name="Content Placeholder 2"/>
          <p:cNvSpPr>
            <a:spLocks noGrp="1"/>
          </p:cNvSpPr>
          <p:nvPr>
            <p:ph idx="1"/>
          </p:nvPr>
        </p:nvSpPr>
        <p:spPr>
          <a:xfrm>
            <a:off x="1938067" y="1229267"/>
            <a:ext cx="8229600" cy="4724399"/>
          </a:xfrm>
        </p:spPr>
        <p:txBody>
          <a:bodyPr>
            <a:normAutofit fontScale="92500" lnSpcReduction="10000"/>
          </a:bodyPr>
          <a:lstStyle/>
          <a:p>
            <a:r>
              <a:rPr lang="en-US" sz="2400" u="sng" dirty="0"/>
              <a:t>Henri </a:t>
            </a:r>
            <a:r>
              <a:rPr lang="en-US" sz="2400" u="sng" dirty="0" err="1"/>
              <a:t>Tajfel</a:t>
            </a:r>
            <a:r>
              <a:rPr lang="en-US" sz="2400" u="sng" dirty="0"/>
              <a:t> was a Polish social psychologist, best known for his pioneering work on the cognitive aspects of prejudice and social identity theory, </a:t>
            </a:r>
            <a:r>
              <a:rPr lang="en-US" sz="2400" dirty="0"/>
              <a:t>as well as being one of the founders of the European Association of Experimental Social Psychology. </a:t>
            </a:r>
          </a:p>
          <a:p>
            <a:endParaRPr lang="en-US" sz="2400" dirty="0"/>
          </a:p>
          <a:p>
            <a:r>
              <a:rPr lang="en-US" sz="2400" b="1" dirty="0"/>
              <a:t>Social Categorization</a:t>
            </a:r>
            <a:r>
              <a:rPr lang="en-US" sz="2400" dirty="0"/>
              <a:t>:  Social Identity Theory is based on the cognitive process of social categorization. The theory is used to explain:</a:t>
            </a:r>
          </a:p>
          <a:p>
            <a:r>
              <a:rPr lang="en-US" sz="2400" dirty="0"/>
              <a:t>Ethnocentrism</a:t>
            </a:r>
          </a:p>
          <a:p>
            <a:r>
              <a:rPr lang="en-US" sz="2400" dirty="0"/>
              <a:t>In-group Favoritism</a:t>
            </a:r>
          </a:p>
          <a:p>
            <a:r>
              <a:rPr lang="en-US" sz="2400" dirty="0"/>
              <a:t>Stereotyping</a:t>
            </a:r>
          </a:p>
          <a:p>
            <a:r>
              <a:rPr lang="en-US" sz="2400" dirty="0"/>
              <a:t>Conformity to In-Group Norms</a:t>
            </a:r>
          </a:p>
        </p:txBody>
      </p:sp>
      <p:pic>
        <p:nvPicPr>
          <p:cNvPr id="4098" name="Picture 2" descr="Image result for henri tajf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7097" y="3988336"/>
            <a:ext cx="2109159" cy="281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26658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382328" y="534838"/>
            <a:ext cx="7772400" cy="1143000"/>
          </a:xfrm>
        </p:spPr>
        <p:txBody>
          <a:bodyPr/>
          <a:lstStyle/>
          <a:p>
            <a:r>
              <a:rPr lang="en-US" dirty="0" smtClean="0"/>
              <a:t>In Group and Out Group</a:t>
            </a:r>
          </a:p>
        </p:txBody>
      </p:sp>
      <p:sp>
        <p:nvSpPr>
          <p:cNvPr id="16387" name="Content Placeholder 2"/>
          <p:cNvSpPr>
            <a:spLocks noGrp="1"/>
          </p:cNvSpPr>
          <p:nvPr>
            <p:ph idx="1"/>
          </p:nvPr>
        </p:nvSpPr>
        <p:spPr>
          <a:xfrm>
            <a:off x="957533" y="1331344"/>
            <a:ext cx="5891842" cy="5172974"/>
          </a:xfrm>
        </p:spPr>
        <p:txBody>
          <a:bodyPr>
            <a:normAutofit fontScale="92500" lnSpcReduction="20000"/>
          </a:bodyPr>
          <a:lstStyle/>
          <a:p>
            <a:r>
              <a:rPr lang="en-US" sz="2800" b="1" dirty="0"/>
              <a:t>In-group</a:t>
            </a:r>
            <a:r>
              <a:rPr lang="en-US" sz="2800" dirty="0"/>
              <a:t>:  “us” people whom share a common identity.</a:t>
            </a:r>
          </a:p>
          <a:p>
            <a:r>
              <a:rPr lang="en-US" sz="2800" dirty="0"/>
              <a:t>People tend to hold positive attitudes towards members of their own groups, a phenomenon known as </a:t>
            </a:r>
            <a:r>
              <a:rPr lang="en-US" sz="2800" u="sng" dirty="0"/>
              <a:t>in-group bias.</a:t>
            </a:r>
          </a:p>
          <a:p>
            <a:pPr>
              <a:buFontTx/>
              <a:buNone/>
            </a:pPr>
            <a:endParaRPr lang="en-US" sz="2800" dirty="0"/>
          </a:p>
          <a:p>
            <a:r>
              <a:rPr lang="en-US" sz="2800" b="1" dirty="0"/>
              <a:t>Outgroup:</a:t>
            </a:r>
            <a:r>
              <a:rPr lang="en-US" sz="2800" dirty="0"/>
              <a:t>  “them” those who are perceived as different or apart from one’s in-group.</a:t>
            </a:r>
          </a:p>
          <a:p>
            <a:r>
              <a:rPr lang="en-US" sz="2800" dirty="0"/>
              <a:t>an outgroup is a social group towards which an individual feels contempt, opposition, or a desire to compete</a:t>
            </a:r>
          </a:p>
        </p:txBody>
      </p:sp>
      <p:pic>
        <p:nvPicPr>
          <p:cNvPr id="2050" name="Picture 2" descr="Image result for in group out gr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6631" y="2221938"/>
            <a:ext cx="4873187" cy="2626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16782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053860" y="176842"/>
            <a:ext cx="9185694" cy="1143000"/>
          </a:xfrm>
        </p:spPr>
        <p:txBody>
          <a:bodyPr>
            <a:normAutofit fontScale="90000"/>
          </a:bodyPr>
          <a:lstStyle/>
          <a:p>
            <a:r>
              <a:rPr lang="en-US" dirty="0" smtClean="0"/>
              <a:t>Examples of In-group/Outgroup</a:t>
            </a:r>
          </a:p>
        </p:txBody>
      </p:sp>
      <p:sp>
        <p:nvSpPr>
          <p:cNvPr id="17411" name="Content Placeholder 2"/>
          <p:cNvSpPr>
            <a:spLocks noGrp="1"/>
          </p:cNvSpPr>
          <p:nvPr>
            <p:ph idx="1"/>
          </p:nvPr>
        </p:nvSpPr>
        <p:spPr>
          <a:xfrm>
            <a:off x="1324154" y="1102743"/>
            <a:ext cx="5257800" cy="4724400"/>
          </a:xfrm>
        </p:spPr>
        <p:txBody>
          <a:bodyPr>
            <a:noAutofit/>
          </a:bodyPr>
          <a:lstStyle/>
          <a:p>
            <a:r>
              <a:rPr lang="en-US" sz="2400" dirty="0" smtClean="0"/>
              <a:t>Most students think that their school is better than the other schools in town.</a:t>
            </a:r>
          </a:p>
          <a:p>
            <a:endParaRPr lang="en-US" sz="2400" dirty="0" smtClean="0"/>
          </a:p>
          <a:p>
            <a:r>
              <a:rPr lang="en-US" sz="2400" dirty="0" smtClean="0"/>
              <a:t>Most graduating classes believe their class was the best.</a:t>
            </a:r>
          </a:p>
          <a:p>
            <a:pPr>
              <a:buFontTx/>
              <a:buNone/>
            </a:pPr>
            <a:endParaRPr lang="en-US" sz="2400" dirty="0" smtClean="0"/>
          </a:p>
          <a:p>
            <a:r>
              <a:rPr lang="en-US" sz="2400" dirty="0" smtClean="0"/>
              <a:t>High school students form cliques- such as jocks, goths, gangs, geeks, preps, and other groups.</a:t>
            </a:r>
          </a:p>
        </p:txBody>
      </p:sp>
      <p:pic>
        <p:nvPicPr>
          <p:cNvPr id="3074" name="Picture 2" descr="Image result for cliqu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1836" y="1199072"/>
            <a:ext cx="4718649" cy="4718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03444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666335" y="97766"/>
            <a:ext cx="9608389" cy="914400"/>
          </a:xfrm>
        </p:spPr>
        <p:txBody>
          <a:bodyPr>
            <a:normAutofit/>
          </a:bodyPr>
          <a:lstStyle/>
          <a:p>
            <a:pPr eaLnBrk="1" hangingPunct="1"/>
            <a:r>
              <a:rPr lang="en-US" dirty="0" smtClean="0"/>
              <a:t>Responses to Social Influence</a:t>
            </a:r>
          </a:p>
        </p:txBody>
      </p:sp>
      <p:sp>
        <p:nvSpPr>
          <p:cNvPr id="12291" name="Rectangle 3"/>
          <p:cNvSpPr>
            <a:spLocks noGrp="1" noChangeArrowheads="1"/>
          </p:cNvSpPr>
          <p:nvPr>
            <p:ph type="body" idx="1"/>
          </p:nvPr>
        </p:nvSpPr>
        <p:spPr>
          <a:xfrm>
            <a:off x="1519686" y="1012166"/>
            <a:ext cx="5899031" cy="6213895"/>
          </a:xfrm>
        </p:spPr>
        <p:txBody>
          <a:bodyPr>
            <a:normAutofit/>
          </a:bodyPr>
          <a:lstStyle/>
          <a:p>
            <a:pPr eaLnBrk="1" hangingPunct="1">
              <a:lnSpc>
                <a:spcPct val="90000"/>
              </a:lnSpc>
            </a:pPr>
            <a:r>
              <a:rPr lang="en-US" sz="2800" b="1" dirty="0" smtClean="0"/>
              <a:t>Compliance:</a:t>
            </a:r>
            <a:r>
              <a:rPr lang="en-US" sz="2800" dirty="0" smtClean="0"/>
              <a:t> purely motivated by desire to gain reward or avoid punishment (Power)</a:t>
            </a:r>
          </a:p>
          <a:p>
            <a:pPr eaLnBrk="1" hangingPunct="1">
              <a:lnSpc>
                <a:spcPct val="90000"/>
              </a:lnSpc>
            </a:pPr>
            <a:r>
              <a:rPr lang="en-US" sz="2800" b="1" dirty="0" smtClean="0"/>
              <a:t>Identification:</a:t>
            </a:r>
            <a:r>
              <a:rPr lang="en-US" sz="2800" dirty="0" smtClean="0"/>
              <a:t> adopt a behavior to be like those we find attractive.  A greater level of belief adoption than in compliance (Attractiveness)</a:t>
            </a:r>
          </a:p>
          <a:p>
            <a:pPr eaLnBrk="1" hangingPunct="1">
              <a:lnSpc>
                <a:spcPct val="90000"/>
              </a:lnSpc>
            </a:pPr>
            <a:r>
              <a:rPr lang="en-US" sz="2800" b="1" dirty="0" smtClean="0"/>
              <a:t>Internalization</a:t>
            </a:r>
            <a:r>
              <a:rPr lang="en-US" sz="2800" dirty="0" smtClean="0"/>
              <a:t>: becomes part of our belief system.  Intrinsically driven by the desire to be correct.  Most enduring (Credibility)</a:t>
            </a:r>
          </a:p>
          <a:p>
            <a:pPr eaLnBrk="1" hangingPunct="1">
              <a:lnSpc>
                <a:spcPct val="90000"/>
              </a:lnSpc>
            </a:pPr>
            <a:r>
              <a:rPr lang="en-US" sz="2800" b="1" dirty="0" smtClean="0"/>
              <a:t>Asch study </a:t>
            </a:r>
            <a:r>
              <a:rPr lang="en-US" sz="2800" dirty="0" smtClean="0"/>
              <a:t>is an example of compliance.</a:t>
            </a:r>
          </a:p>
        </p:txBody>
      </p:sp>
      <p:pic>
        <p:nvPicPr>
          <p:cNvPr id="5122" name="Picture 2" descr="Image result for social influ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8717" y="2104845"/>
            <a:ext cx="4479221" cy="2962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10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2291">
                                            <p:txEl>
                                              <p:pRg st="0" end="0"/>
                                            </p:txEl>
                                          </p:spTgt>
                                        </p:tgtEl>
                                        <p:attrNameLst>
                                          <p:attrName>style.visibility</p:attrName>
                                        </p:attrNameLst>
                                      </p:cBhvr>
                                      <p:to>
                                        <p:strVal val="visible"/>
                                      </p:to>
                                    </p:set>
                                    <p:anim calcmode="lin" valueType="num">
                                      <p:cBhvr>
                                        <p:cTn id="13" dur="500" fill="hold"/>
                                        <p:tgtEl>
                                          <p:spTgt spid="12291">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229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2291">
                                            <p:txEl>
                                              <p:pRg st="1" end="1"/>
                                            </p:txEl>
                                          </p:spTgt>
                                        </p:tgtEl>
                                        <p:attrNameLst>
                                          <p:attrName>style.visibility</p:attrName>
                                        </p:attrNameLst>
                                      </p:cBhvr>
                                      <p:to>
                                        <p:strVal val="visible"/>
                                      </p:to>
                                    </p:set>
                                    <p:anim calcmode="lin" valueType="num">
                                      <p:cBhvr>
                                        <p:cTn id="19" dur="500" fill="hold"/>
                                        <p:tgtEl>
                                          <p:spTgt spid="12291">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229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2291">
                                            <p:txEl>
                                              <p:pRg st="2" end="2"/>
                                            </p:txEl>
                                          </p:spTgt>
                                        </p:tgtEl>
                                        <p:attrNameLst>
                                          <p:attrName>style.visibility</p:attrName>
                                        </p:attrNameLst>
                                      </p:cBhvr>
                                      <p:to>
                                        <p:strVal val="visible"/>
                                      </p:to>
                                    </p:set>
                                    <p:anim calcmode="lin" valueType="num">
                                      <p:cBhvr>
                                        <p:cTn id="25" dur="500" fill="hold"/>
                                        <p:tgtEl>
                                          <p:spTgt spid="12291">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1229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2291">
                                            <p:txEl>
                                              <p:pRg st="3" end="3"/>
                                            </p:txEl>
                                          </p:spTgt>
                                        </p:tgtEl>
                                        <p:attrNameLst>
                                          <p:attrName>style.visibility</p:attrName>
                                        </p:attrNameLst>
                                      </p:cBhvr>
                                      <p:to>
                                        <p:strVal val="visible"/>
                                      </p:to>
                                    </p:set>
                                    <p:anim calcmode="lin" valueType="num">
                                      <p:cBhvr>
                                        <p:cTn id="31" dur="500" fill="hold"/>
                                        <p:tgtEl>
                                          <p:spTgt spid="12291">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12291">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P spid="12291" grpId="0" build="p" bldLvl="2"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1907875" y="537713"/>
            <a:ext cx="8995913" cy="1143000"/>
          </a:xfrm>
        </p:spPr>
        <p:txBody>
          <a:bodyPr>
            <a:normAutofit fontScale="90000"/>
          </a:bodyPr>
          <a:lstStyle/>
          <a:p>
            <a:pPr eaLnBrk="1" hangingPunct="1"/>
            <a:r>
              <a:rPr lang="en-US" dirty="0" smtClean="0"/>
              <a:t>Conformity and Solomon Asch</a:t>
            </a:r>
          </a:p>
        </p:txBody>
      </p:sp>
      <p:sp>
        <p:nvSpPr>
          <p:cNvPr id="7171" name="Rectangle 3"/>
          <p:cNvSpPr>
            <a:spLocks noGrp="1" noChangeArrowheads="1"/>
          </p:cNvSpPr>
          <p:nvPr>
            <p:ph type="body" idx="4294967295"/>
          </p:nvPr>
        </p:nvSpPr>
        <p:spPr>
          <a:xfrm>
            <a:off x="1118557" y="1544128"/>
            <a:ext cx="6041367" cy="5391510"/>
          </a:xfrm>
        </p:spPr>
        <p:txBody>
          <a:bodyPr>
            <a:normAutofit/>
          </a:bodyPr>
          <a:lstStyle/>
          <a:p>
            <a:pPr>
              <a:lnSpc>
                <a:spcPct val="90000"/>
              </a:lnSpc>
            </a:pPr>
            <a:r>
              <a:rPr lang="en-US" sz="2400" u="sng" dirty="0"/>
              <a:t>Solomon </a:t>
            </a:r>
            <a:r>
              <a:rPr lang="en-US" sz="2400" b="1" u="sng" dirty="0"/>
              <a:t>Asch</a:t>
            </a:r>
            <a:r>
              <a:rPr lang="en-US" sz="2400" u="sng" dirty="0"/>
              <a:t> conducted an </a:t>
            </a:r>
            <a:r>
              <a:rPr lang="en-US" sz="2400" b="1" u="sng" dirty="0"/>
              <a:t>experiment</a:t>
            </a:r>
            <a:r>
              <a:rPr lang="en-US" sz="2400" u="sng" dirty="0"/>
              <a:t> to investigate the extent to which social pressure from a majority group could affect a person to conform. </a:t>
            </a:r>
            <a:endParaRPr lang="en-US" sz="2400" u="sng" dirty="0" smtClean="0"/>
          </a:p>
          <a:p>
            <a:pPr eaLnBrk="1" hangingPunct="1">
              <a:lnSpc>
                <a:spcPct val="90000"/>
              </a:lnSpc>
            </a:pPr>
            <a:r>
              <a:rPr lang="en-US" sz="2400" b="1" dirty="0" smtClean="0"/>
              <a:t>Definition</a:t>
            </a:r>
            <a:r>
              <a:rPr lang="en-US" sz="2400" dirty="0" smtClean="0"/>
              <a:t>: change in a person’s behavior or opinions as a result of real or imagined pressure from a person or group of people.</a:t>
            </a:r>
          </a:p>
          <a:p>
            <a:pPr eaLnBrk="1" hangingPunct="1">
              <a:lnSpc>
                <a:spcPct val="90000"/>
              </a:lnSpc>
              <a:buFontTx/>
              <a:buNone/>
            </a:pPr>
            <a:endParaRPr lang="en-US" sz="2400" dirty="0" smtClean="0"/>
          </a:p>
          <a:p>
            <a:pPr eaLnBrk="1" hangingPunct="1">
              <a:lnSpc>
                <a:spcPct val="90000"/>
              </a:lnSpc>
            </a:pPr>
            <a:r>
              <a:rPr lang="en-US" sz="2400" b="1" dirty="0" smtClean="0"/>
              <a:t>Asch:</a:t>
            </a:r>
            <a:r>
              <a:rPr lang="en-US" sz="2400" dirty="0" smtClean="0"/>
              <a:t> completed two studies that demonstrate how easily conformity occurs.</a:t>
            </a:r>
          </a:p>
        </p:txBody>
      </p:sp>
      <p:pic>
        <p:nvPicPr>
          <p:cNvPr id="6146" name="Picture 2" descr="Image result for asch experi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2015" y="2197355"/>
            <a:ext cx="4201363" cy="3151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9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1+#ppt_w/2"/>
                                          </p:val>
                                        </p:tav>
                                        <p:tav tm="100000">
                                          <p:val>
                                            <p:strVal val="#ppt_x"/>
                                          </p:val>
                                        </p:tav>
                                      </p:tavLst>
                                    </p:anim>
                                    <p:anim calcmode="lin" valueType="num">
                                      <p:cBhvr additive="base">
                                        <p:cTn id="8" dur="500" fill="hold"/>
                                        <p:tgtEl>
                                          <p:spTgt spid="717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1">
                                            <p:txEl>
                                              <p:pRg st="0" end="0"/>
                                            </p:txEl>
                                          </p:spTgt>
                                        </p:tgtEl>
                                        <p:attrNameLst>
                                          <p:attrName>style.visibility</p:attrName>
                                        </p:attrNameLst>
                                      </p:cBhvr>
                                      <p:to>
                                        <p:strVal val="visible"/>
                                      </p:to>
                                    </p:set>
                                    <p:anim calcmode="lin" valueType="num">
                                      <p:cBhvr additive="base">
                                        <p:cTn id="13" dur="500" fill="hold"/>
                                        <p:tgtEl>
                                          <p:spTgt spid="717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1">
                                            <p:txEl>
                                              <p:pRg st="1" end="1"/>
                                            </p:txEl>
                                          </p:spTgt>
                                        </p:tgtEl>
                                        <p:attrNameLst>
                                          <p:attrName>style.visibility</p:attrName>
                                        </p:attrNameLst>
                                      </p:cBhvr>
                                      <p:to>
                                        <p:strVal val="visible"/>
                                      </p:to>
                                    </p:set>
                                    <p:anim calcmode="lin" valueType="num">
                                      <p:cBhvr additive="base">
                                        <p:cTn id="19" dur="500" fill="hold"/>
                                        <p:tgtEl>
                                          <p:spTgt spid="717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 calcmode="lin" valueType="num">
                                      <p:cBhvr additive="base">
                                        <p:cTn id="25" dur="500" fill="hold"/>
                                        <p:tgtEl>
                                          <p:spTgt spid="717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17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P spid="7171" grpId="0" build="p" bldLvl="2"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6159" y="767751"/>
            <a:ext cx="6349042" cy="5601533"/>
          </a:xfrm>
          <a:prstGeom prst="rect">
            <a:avLst/>
          </a:prstGeom>
          <a:noFill/>
        </p:spPr>
        <p:txBody>
          <a:bodyPr wrap="square" rtlCol="0">
            <a:spAutoFit/>
          </a:bodyPr>
          <a:lstStyle/>
          <a:p>
            <a:pPr marL="285750" indent="-285750">
              <a:buFont typeface="Arial" panose="020B0604020202020204" pitchFamily="34" charset="0"/>
              <a:buChar char="•"/>
            </a:pPr>
            <a:r>
              <a:rPr lang="en-US" sz="2000" dirty="0"/>
              <a:t>Using a line judgment task, Asch put a naive participant in a room with seven confederates/stooges. </a:t>
            </a:r>
            <a:endParaRPr lang="en-US" sz="2000" dirty="0" smtClean="0"/>
          </a:p>
          <a:p>
            <a:pPr marL="285750" indent="-285750">
              <a:buFont typeface="Arial" panose="020B0604020202020204" pitchFamily="34" charset="0"/>
              <a:buChar char="•"/>
            </a:pPr>
            <a:r>
              <a:rPr lang="en-US" sz="2000" dirty="0" smtClean="0"/>
              <a:t>The </a:t>
            </a:r>
            <a:r>
              <a:rPr lang="en-US" sz="2000" dirty="0"/>
              <a:t>confederates had agreed in advance what their responses would be when presented with the line task</a:t>
            </a:r>
            <a:r>
              <a:rPr lang="en-US" sz="2000" dirty="0" smtClean="0"/>
              <a:t>.</a:t>
            </a:r>
          </a:p>
          <a:p>
            <a:pPr marL="285750" indent="-285750">
              <a:buFont typeface="Arial" panose="020B0604020202020204" pitchFamily="34" charset="0"/>
              <a:buChar char="•"/>
            </a:pPr>
            <a:r>
              <a:rPr lang="en-US" sz="2000" dirty="0"/>
              <a:t>The real participant did not know this and was led to believe that the other seven confederates/stooges were also real participants like </a:t>
            </a:r>
            <a:r>
              <a:rPr lang="en-US" sz="2000" dirty="0" smtClean="0"/>
              <a:t>themselves.</a:t>
            </a:r>
          </a:p>
          <a:p>
            <a:pPr marL="285750" indent="-285750">
              <a:buFont typeface="Arial" panose="020B0604020202020204" pitchFamily="34" charset="0"/>
              <a:buChar char="•"/>
            </a:pPr>
            <a:r>
              <a:rPr lang="en-US" sz="2000" dirty="0" smtClean="0"/>
              <a:t>Each </a:t>
            </a:r>
            <a:r>
              <a:rPr lang="en-US" sz="2000" dirty="0"/>
              <a:t>person in the room had to state aloud which comparison line (A, B or C) was most like the target line. </a:t>
            </a:r>
            <a:endParaRPr lang="en-US" sz="2000" dirty="0" smtClean="0"/>
          </a:p>
          <a:p>
            <a:pPr marL="285750" indent="-285750">
              <a:buFont typeface="Arial" panose="020B0604020202020204" pitchFamily="34" charset="0"/>
              <a:buChar char="•"/>
            </a:pPr>
            <a:r>
              <a:rPr lang="en-US" sz="2000" dirty="0" smtClean="0"/>
              <a:t>The </a:t>
            </a:r>
            <a:r>
              <a:rPr lang="en-US" sz="2000" dirty="0"/>
              <a:t>answer was always obvious.  The real participant sat at the end of the row and gave his or her answer </a:t>
            </a:r>
            <a:r>
              <a:rPr lang="en-US" sz="2000" dirty="0" smtClean="0"/>
              <a:t>last.</a:t>
            </a:r>
          </a:p>
          <a:p>
            <a:pPr marL="285750" indent="-285750">
              <a:buFont typeface="Arial" panose="020B0604020202020204" pitchFamily="34" charset="0"/>
              <a:buChar char="•"/>
            </a:pPr>
            <a:r>
              <a:rPr lang="en-US" sz="2000" dirty="0" smtClean="0"/>
              <a:t>There </a:t>
            </a:r>
            <a:r>
              <a:rPr lang="en-US" sz="2000" dirty="0"/>
              <a:t>were 18 trials in total, and the confederates gave the wrong answer on 12 trails (called the critical trials).  </a:t>
            </a:r>
            <a:endParaRPr lang="en-US" sz="2000" dirty="0" smtClean="0"/>
          </a:p>
          <a:p>
            <a:pPr marL="285750" indent="-285750">
              <a:buFont typeface="Arial" panose="020B0604020202020204" pitchFamily="34" charset="0"/>
              <a:buChar char="•"/>
            </a:pPr>
            <a:r>
              <a:rPr lang="en-US" sz="2000" dirty="0" smtClean="0"/>
              <a:t>Asch </a:t>
            </a:r>
            <a:r>
              <a:rPr lang="en-US" sz="2000" dirty="0"/>
              <a:t>was interested to see if the real participant would conform to the majority </a:t>
            </a:r>
            <a:r>
              <a:rPr lang="en-US" sz="2000" dirty="0" smtClean="0"/>
              <a:t>view.</a:t>
            </a:r>
          </a:p>
          <a:p>
            <a:pPr marL="285750" indent="-285750">
              <a:buFont typeface="Arial" panose="020B0604020202020204" pitchFamily="34" charset="0"/>
              <a:buChar char="•"/>
            </a:pPr>
            <a:r>
              <a:rPr lang="en-US" sz="2000" dirty="0" smtClean="0"/>
              <a:t>Asch's </a:t>
            </a:r>
            <a:r>
              <a:rPr lang="en-US" sz="2000" dirty="0"/>
              <a:t>experiment also had a control condition where there were no confederates, only a "real participant."</a:t>
            </a:r>
          </a:p>
          <a:p>
            <a:pPr marL="285750" indent="-285750">
              <a:buFont typeface="Arial" panose="020B0604020202020204" pitchFamily="34" charset="0"/>
              <a:buChar char="•"/>
            </a:pPr>
            <a:endParaRPr lang="en-US" dirty="0"/>
          </a:p>
        </p:txBody>
      </p:sp>
      <p:pic>
        <p:nvPicPr>
          <p:cNvPr id="2050" name="Picture 2" descr="Asch experiment target line and three comparison lines "/>
          <p:cNvPicPr>
            <a:picLocks noChangeAspect="1" noChangeArrowheads="1"/>
          </p:cNvPicPr>
          <p:nvPr/>
        </p:nvPicPr>
        <p:blipFill rotWithShape="1">
          <a:blip r:embed="rId2">
            <a:extLst>
              <a:ext uri="{28A0092B-C50C-407E-A947-70E740481C1C}">
                <a14:useLocalDpi xmlns:a14="http://schemas.microsoft.com/office/drawing/2010/main" val="0"/>
              </a:ext>
            </a:extLst>
          </a:blip>
          <a:srcRect l="17883" t="284" r="20985"/>
          <a:stretch/>
        </p:blipFill>
        <p:spPr bwMode="auto">
          <a:xfrm>
            <a:off x="7437758" y="1601694"/>
            <a:ext cx="4268285" cy="3933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54145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Asch experiment</a:t>
            </a:r>
            <a:endParaRPr lang="en-US" dirty="0"/>
          </a:p>
        </p:txBody>
      </p:sp>
      <p:sp>
        <p:nvSpPr>
          <p:cNvPr id="4" name="Rectangle 3"/>
          <p:cNvSpPr txBox="1">
            <a:spLocks noChangeArrowheads="1"/>
          </p:cNvSpPr>
          <p:nvPr/>
        </p:nvSpPr>
        <p:spPr>
          <a:xfrm>
            <a:off x="1871932" y="1371601"/>
            <a:ext cx="8926607" cy="914400"/>
          </a:xfrm>
          <a:prstGeom prst="rect">
            <a:avLst/>
          </a:prstGeom>
          <a:ln w="76200">
            <a:solidFill>
              <a:schemeClr val="tx1"/>
            </a:solidFill>
          </a:ln>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609600" indent="-609600"/>
            <a:r>
              <a:rPr lang="en-US" b="1" smtClean="0">
                <a:solidFill>
                  <a:srgbClr val="0000FF"/>
                </a:solidFill>
              </a:rPr>
              <a:t>6 people in the experiment (actually, 5 confederates)</a:t>
            </a:r>
          </a:p>
          <a:p>
            <a:pPr marL="609600" indent="-609600"/>
            <a:r>
              <a:rPr lang="en-US" b="1" smtClean="0">
                <a:solidFill>
                  <a:srgbClr val="0000FF"/>
                </a:solidFill>
              </a:rPr>
              <a:t>Which line matches the test line?</a:t>
            </a:r>
          </a:p>
          <a:p>
            <a:pPr marL="609600" indent="-609600"/>
            <a:endParaRPr lang="en-US" smtClean="0"/>
          </a:p>
        </p:txBody>
      </p:sp>
      <p:sp>
        <p:nvSpPr>
          <p:cNvPr id="5" name="Line 4"/>
          <p:cNvSpPr>
            <a:spLocks noChangeShapeType="1"/>
          </p:cNvSpPr>
          <p:nvPr/>
        </p:nvSpPr>
        <p:spPr bwMode="auto">
          <a:xfrm>
            <a:off x="2667000" y="3352800"/>
            <a:ext cx="0" cy="2514600"/>
          </a:xfrm>
          <a:prstGeom prst="line">
            <a:avLst/>
          </a:prstGeom>
          <a:noFill/>
          <a:ln w="57150">
            <a:solidFill>
              <a:schemeClr val="tx1"/>
            </a:solidFill>
            <a:round/>
            <a:headEnd/>
            <a:tailEnd/>
          </a:ln>
        </p:spPr>
        <p:txBody>
          <a:bodyPr wrap="none" anchor="ctr"/>
          <a:lstStyle/>
          <a:p>
            <a:endParaRPr lang="en-US"/>
          </a:p>
        </p:txBody>
      </p:sp>
      <p:sp>
        <p:nvSpPr>
          <p:cNvPr id="6" name="Line 6"/>
          <p:cNvSpPr>
            <a:spLocks noChangeShapeType="1"/>
          </p:cNvSpPr>
          <p:nvPr/>
        </p:nvSpPr>
        <p:spPr bwMode="auto">
          <a:xfrm>
            <a:off x="6934200" y="3505200"/>
            <a:ext cx="0" cy="1905000"/>
          </a:xfrm>
          <a:prstGeom prst="line">
            <a:avLst/>
          </a:prstGeom>
          <a:noFill/>
          <a:ln w="57150">
            <a:solidFill>
              <a:schemeClr val="tx1"/>
            </a:solidFill>
            <a:round/>
            <a:headEnd/>
            <a:tailEnd/>
          </a:ln>
        </p:spPr>
        <p:txBody>
          <a:bodyPr wrap="none" anchor="ctr"/>
          <a:lstStyle/>
          <a:p>
            <a:endParaRPr lang="en-US"/>
          </a:p>
        </p:txBody>
      </p:sp>
      <p:sp>
        <p:nvSpPr>
          <p:cNvPr id="7" name="Line 5"/>
          <p:cNvSpPr>
            <a:spLocks noChangeShapeType="1"/>
          </p:cNvSpPr>
          <p:nvPr/>
        </p:nvSpPr>
        <p:spPr bwMode="auto">
          <a:xfrm>
            <a:off x="8229600" y="3429000"/>
            <a:ext cx="0" cy="2514600"/>
          </a:xfrm>
          <a:prstGeom prst="line">
            <a:avLst/>
          </a:prstGeom>
          <a:noFill/>
          <a:ln w="57150">
            <a:solidFill>
              <a:schemeClr val="tx1"/>
            </a:solidFill>
            <a:round/>
            <a:headEnd/>
            <a:tailEnd/>
          </a:ln>
        </p:spPr>
        <p:txBody>
          <a:bodyPr wrap="none" anchor="ctr"/>
          <a:lstStyle/>
          <a:p>
            <a:endParaRPr lang="en-US"/>
          </a:p>
        </p:txBody>
      </p:sp>
      <p:sp>
        <p:nvSpPr>
          <p:cNvPr id="8" name="Line 7"/>
          <p:cNvSpPr>
            <a:spLocks noChangeShapeType="1"/>
          </p:cNvSpPr>
          <p:nvPr/>
        </p:nvSpPr>
        <p:spPr bwMode="auto">
          <a:xfrm>
            <a:off x="9601200" y="3048000"/>
            <a:ext cx="0" cy="3352800"/>
          </a:xfrm>
          <a:prstGeom prst="line">
            <a:avLst/>
          </a:prstGeom>
          <a:noFill/>
          <a:ln w="57150">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110785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173517152"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97168" presetClass="entr" presetSubtype="173517348" fill="hold" grpId="0"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entr" presetSubtype="173517288" fill="hold" grpId="0"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173516956" fill="hold" grpId="0" nodeType="clickEffect">
                                  <p:stCondLst>
                                    <p:cond delay="0"/>
                                  </p:stCondLst>
                                  <p:childTnLst>
                                    <p:set>
                                      <p:cBhvr>
                                        <p:cTn id="18"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2209800" y="304800"/>
            <a:ext cx="7772400" cy="914400"/>
          </a:xfrm>
        </p:spPr>
        <p:txBody>
          <a:bodyPr/>
          <a:lstStyle/>
          <a:p>
            <a:pPr eaLnBrk="1" hangingPunct="1"/>
            <a:r>
              <a:rPr lang="en-US" smtClean="0"/>
              <a:t>Asch: Other Variables</a:t>
            </a:r>
          </a:p>
        </p:txBody>
      </p:sp>
      <p:sp>
        <p:nvSpPr>
          <p:cNvPr id="9219" name="Rectangle 3"/>
          <p:cNvSpPr>
            <a:spLocks noGrp="1" noChangeArrowheads="1"/>
          </p:cNvSpPr>
          <p:nvPr>
            <p:ph type="body" idx="4294967295"/>
          </p:nvPr>
        </p:nvSpPr>
        <p:spPr>
          <a:xfrm>
            <a:off x="1752599" y="1371600"/>
            <a:ext cx="4458419" cy="4994694"/>
          </a:xfrm>
        </p:spPr>
        <p:txBody>
          <a:bodyPr>
            <a:normAutofit/>
          </a:bodyPr>
          <a:lstStyle/>
          <a:p>
            <a:pPr eaLnBrk="1" hangingPunct="1">
              <a:lnSpc>
                <a:spcPct val="90000"/>
              </a:lnSpc>
            </a:pPr>
            <a:r>
              <a:rPr lang="en-US" sz="2800" b="1" dirty="0" smtClean="0"/>
              <a:t>Size of group</a:t>
            </a:r>
            <a:r>
              <a:rPr lang="en-US" sz="2800" dirty="0" smtClean="0"/>
              <a:t>: as group size increases to 3 others, conformity increases.  After that, little change</a:t>
            </a:r>
          </a:p>
          <a:p>
            <a:pPr eaLnBrk="1" hangingPunct="1">
              <a:lnSpc>
                <a:spcPct val="90000"/>
              </a:lnSpc>
            </a:pPr>
            <a:r>
              <a:rPr lang="en-US" sz="2800" b="1" dirty="0" smtClean="0"/>
              <a:t>Presence of one dissenter </a:t>
            </a:r>
            <a:r>
              <a:rPr lang="en-US" sz="2800" dirty="0" smtClean="0"/>
              <a:t>decreases conformity immensely</a:t>
            </a:r>
          </a:p>
          <a:p>
            <a:pPr eaLnBrk="1" hangingPunct="1">
              <a:lnSpc>
                <a:spcPct val="90000"/>
              </a:lnSpc>
            </a:pPr>
            <a:r>
              <a:rPr lang="en-US" sz="2800" dirty="0" smtClean="0"/>
              <a:t>The more wrong the majority was, the less influence.</a:t>
            </a:r>
          </a:p>
          <a:p>
            <a:pPr eaLnBrk="1" hangingPunct="1">
              <a:lnSpc>
                <a:spcPct val="90000"/>
              </a:lnSpc>
            </a:pPr>
            <a:r>
              <a:rPr lang="en-US" sz="2800" dirty="0" smtClean="0"/>
              <a:t>The greater the privacy, the less conformity</a:t>
            </a:r>
          </a:p>
          <a:p>
            <a:pPr eaLnBrk="1" hangingPunct="1">
              <a:lnSpc>
                <a:spcPct val="90000"/>
              </a:lnSpc>
              <a:buFontTx/>
              <a:buNone/>
            </a:pPr>
            <a:endParaRPr lang="en-US" dirty="0" smtClean="0"/>
          </a:p>
        </p:txBody>
      </p:sp>
      <p:pic>
        <p:nvPicPr>
          <p:cNvPr id="7170" name="Picture 2" descr="Image result for asch experi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4737" y="1692185"/>
            <a:ext cx="5415510" cy="4061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73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strVal val="2/3*#ppt_w"/>
                                          </p:val>
                                        </p:tav>
                                        <p:tav tm="100000">
                                          <p:val>
                                            <p:strVal val="#ppt_w"/>
                                          </p:val>
                                        </p:tav>
                                      </p:tavLst>
                                    </p:anim>
                                    <p:anim calcmode="lin" valueType="num">
                                      <p:cBhvr>
                                        <p:cTn id="8" dur="500" fill="hold"/>
                                        <p:tgtEl>
                                          <p:spTgt spid="9218"/>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9219">
                                            <p:txEl>
                                              <p:pRg st="0" end="0"/>
                                            </p:txEl>
                                          </p:spTgt>
                                        </p:tgtEl>
                                        <p:attrNameLst>
                                          <p:attrName>style.visibility</p:attrName>
                                        </p:attrNameLst>
                                      </p:cBhvr>
                                      <p:to>
                                        <p:strVal val="visible"/>
                                      </p:to>
                                    </p:set>
                                    <p:anim calcmode="lin" valueType="num">
                                      <p:cBhvr>
                                        <p:cTn id="13" dur="500" fill="hold"/>
                                        <p:tgtEl>
                                          <p:spTgt spid="9219">
                                            <p:txEl>
                                              <p:pRg st="0" end="0"/>
                                            </p:txEl>
                                          </p:spTgt>
                                        </p:tgtEl>
                                        <p:attrNameLst>
                                          <p:attrName>ppt_w</p:attrName>
                                        </p:attrNameLst>
                                      </p:cBhvr>
                                      <p:tavLst>
                                        <p:tav tm="0">
                                          <p:val>
                                            <p:strVal val="2/3*#ppt_w"/>
                                          </p:val>
                                        </p:tav>
                                        <p:tav tm="100000">
                                          <p:val>
                                            <p:strVal val="#ppt_w"/>
                                          </p:val>
                                        </p:tav>
                                      </p:tavLst>
                                    </p:anim>
                                    <p:anim calcmode="lin" valueType="num">
                                      <p:cBhvr>
                                        <p:cTn id="14" dur="500" fill="hold"/>
                                        <p:tgtEl>
                                          <p:spTgt spid="9219">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9219">
                                            <p:txEl>
                                              <p:pRg st="1" end="1"/>
                                            </p:txEl>
                                          </p:spTgt>
                                        </p:tgtEl>
                                        <p:attrNameLst>
                                          <p:attrName>style.visibility</p:attrName>
                                        </p:attrNameLst>
                                      </p:cBhvr>
                                      <p:to>
                                        <p:strVal val="visible"/>
                                      </p:to>
                                    </p:set>
                                    <p:anim calcmode="lin" valueType="num">
                                      <p:cBhvr>
                                        <p:cTn id="19" dur="500" fill="hold"/>
                                        <p:tgtEl>
                                          <p:spTgt spid="9219">
                                            <p:txEl>
                                              <p:pRg st="1" end="1"/>
                                            </p:txEl>
                                          </p:spTgt>
                                        </p:tgtEl>
                                        <p:attrNameLst>
                                          <p:attrName>ppt_w</p:attrName>
                                        </p:attrNameLst>
                                      </p:cBhvr>
                                      <p:tavLst>
                                        <p:tav tm="0">
                                          <p:val>
                                            <p:strVal val="2/3*#ppt_w"/>
                                          </p:val>
                                        </p:tav>
                                        <p:tav tm="100000">
                                          <p:val>
                                            <p:strVal val="#ppt_w"/>
                                          </p:val>
                                        </p:tav>
                                      </p:tavLst>
                                    </p:anim>
                                    <p:anim calcmode="lin" valueType="num">
                                      <p:cBhvr>
                                        <p:cTn id="20" dur="500" fill="hold"/>
                                        <p:tgtEl>
                                          <p:spTgt spid="9219">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9219">
                                            <p:txEl>
                                              <p:pRg st="2" end="2"/>
                                            </p:txEl>
                                          </p:spTgt>
                                        </p:tgtEl>
                                        <p:attrNameLst>
                                          <p:attrName>style.visibility</p:attrName>
                                        </p:attrNameLst>
                                      </p:cBhvr>
                                      <p:to>
                                        <p:strVal val="visible"/>
                                      </p:to>
                                    </p:set>
                                    <p:anim calcmode="lin" valueType="num">
                                      <p:cBhvr>
                                        <p:cTn id="25" dur="500" fill="hold"/>
                                        <p:tgtEl>
                                          <p:spTgt spid="9219">
                                            <p:txEl>
                                              <p:pRg st="2" end="2"/>
                                            </p:txEl>
                                          </p:spTgt>
                                        </p:tgtEl>
                                        <p:attrNameLst>
                                          <p:attrName>ppt_w</p:attrName>
                                        </p:attrNameLst>
                                      </p:cBhvr>
                                      <p:tavLst>
                                        <p:tav tm="0">
                                          <p:val>
                                            <p:strVal val="2/3*#ppt_w"/>
                                          </p:val>
                                        </p:tav>
                                        <p:tav tm="100000">
                                          <p:val>
                                            <p:strVal val="#ppt_w"/>
                                          </p:val>
                                        </p:tav>
                                      </p:tavLst>
                                    </p:anim>
                                    <p:anim calcmode="lin" valueType="num">
                                      <p:cBhvr>
                                        <p:cTn id="26" dur="500" fill="hold"/>
                                        <p:tgtEl>
                                          <p:spTgt spid="9219">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9219">
                                            <p:txEl>
                                              <p:pRg st="3" end="3"/>
                                            </p:txEl>
                                          </p:spTgt>
                                        </p:tgtEl>
                                        <p:attrNameLst>
                                          <p:attrName>style.visibility</p:attrName>
                                        </p:attrNameLst>
                                      </p:cBhvr>
                                      <p:to>
                                        <p:strVal val="visible"/>
                                      </p:to>
                                    </p:set>
                                    <p:anim calcmode="lin" valueType="num">
                                      <p:cBhvr>
                                        <p:cTn id="31" dur="500" fill="hold"/>
                                        <p:tgtEl>
                                          <p:spTgt spid="9219">
                                            <p:txEl>
                                              <p:pRg st="3" end="3"/>
                                            </p:txEl>
                                          </p:spTgt>
                                        </p:tgtEl>
                                        <p:attrNameLst>
                                          <p:attrName>ppt_w</p:attrName>
                                        </p:attrNameLst>
                                      </p:cBhvr>
                                      <p:tavLst>
                                        <p:tav tm="0">
                                          <p:val>
                                            <p:strVal val="2/3*#ppt_w"/>
                                          </p:val>
                                        </p:tav>
                                        <p:tav tm="100000">
                                          <p:val>
                                            <p:strVal val="#ppt_w"/>
                                          </p:val>
                                        </p:tav>
                                      </p:tavLst>
                                    </p:anim>
                                    <p:anim calcmode="lin" valueType="num">
                                      <p:cBhvr>
                                        <p:cTn id="32" dur="500" fill="hold"/>
                                        <p:tgtEl>
                                          <p:spTgt spid="9219">
                                            <p:txEl>
                                              <p:pRg st="3" end="3"/>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19" grpId="0" build="p" bldLvl="2"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0831" y="1078302"/>
            <a:ext cx="5658928"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Asch measured the number of times each participant conformed to the majority view. </a:t>
            </a:r>
            <a:endParaRPr lang="en-US" sz="2400" dirty="0" smtClean="0"/>
          </a:p>
          <a:p>
            <a:pPr marL="285750" indent="-285750">
              <a:buFont typeface="Arial" panose="020B0604020202020204" pitchFamily="34" charset="0"/>
              <a:buChar char="•"/>
            </a:pPr>
            <a:r>
              <a:rPr lang="en-US" sz="2400" dirty="0" smtClean="0"/>
              <a:t>On </a:t>
            </a:r>
            <a:r>
              <a:rPr lang="en-US" sz="2400" dirty="0"/>
              <a:t>average, about one third (32%) of the participants who were placed in this situation went along and conformed with the clearly incorrect majority on the critical trials.</a:t>
            </a:r>
          </a:p>
          <a:p>
            <a:pPr marL="285750" indent="-285750">
              <a:buFont typeface="Arial" panose="020B0604020202020204" pitchFamily="34" charset="0"/>
              <a:buChar char="•"/>
            </a:pPr>
            <a:r>
              <a:rPr lang="en-US" sz="2400" dirty="0"/>
              <a:t>Over the 12 critical trials, about 75% of participants conformed at least once, and 25% of participant never conformed.</a:t>
            </a:r>
          </a:p>
          <a:p>
            <a:pPr marL="285750" indent="-285750">
              <a:buFont typeface="Arial" panose="020B0604020202020204" pitchFamily="34" charset="0"/>
              <a:buChar char="•"/>
            </a:pPr>
            <a:r>
              <a:rPr lang="en-US" sz="2400" dirty="0"/>
              <a:t>In the control group, with no pressure to conform to confederates, less than 1% of participants gave the wrong answer.</a:t>
            </a:r>
          </a:p>
        </p:txBody>
      </p:sp>
      <p:sp>
        <p:nvSpPr>
          <p:cNvPr id="3" name="Rectangle 2"/>
          <p:cNvSpPr/>
          <p:nvPr/>
        </p:nvSpPr>
        <p:spPr>
          <a:xfrm>
            <a:off x="2698538" y="0"/>
            <a:ext cx="2763513"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RESULTS</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3074" name="Picture 2" descr="Image result for asch experi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092" y="1593340"/>
            <a:ext cx="4735603" cy="423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81943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2547668" y="1515374"/>
            <a:ext cx="7772400" cy="762000"/>
          </a:xfrm>
        </p:spPr>
        <p:txBody>
          <a:bodyPr/>
          <a:lstStyle/>
          <a:p>
            <a:pPr eaLnBrk="1" hangingPunct="1"/>
            <a:r>
              <a:rPr lang="en-US" b="1" dirty="0" smtClean="0">
                <a:solidFill>
                  <a:schemeClr val="tx1"/>
                </a:solidFill>
              </a:rPr>
              <a:t>Milgram Experiment</a:t>
            </a:r>
            <a:r>
              <a:rPr lang="en-US" dirty="0" smtClean="0">
                <a:solidFill>
                  <a:schemeClr val="tx1"/>
                </a:solidFill>
              </a:rPr>
              <a:t> </a:t>
            </a:r>
          </a:p>
        </p:txBody>
      </p:sp>
      <p:sp>
        <p:nvSpPr>
          <p:cNvPr id="11267" name="Rectangle 3"/>
          <p:cNvSpPr>
            <a:spLocks noGrp="1" noChangeArrowheads="1"/>
          </p:cNvSpPr>
          <p:nvPr>
            <p:ph type="subTitle" idx="1"/>
          </p:nvPr>
        </p:nvSpPr>
        <p:spPr>
          <a:xfrm>
            <a:off x="1485181" y="562155"/>
            <a:ext cx="8915400" cy="6019800"/>
          </a:xfrm>
        </p:spPr>
        <p:txBody>
          <a:bodyPr/>
          <a:lstStyle/>
          <a:p>
            <a:pPr marL="609600" indent="-609600" algn="l"/>
            <a:r>
              <a:rPr lang="en-US" dirty="0" smtClean="0"/>
              <a:t> </a:t>
            </a:r>
          </a:p>
        </p:txBody>
      </p:sp>
      <p:pic>
        <p:nvPicPr>
          <p:cNvPr id="44036" name="Picture 4" descr="untitled"/>
          <p:cNvPicPr>
            <a:picLocks noChangeAspect="1" noChangeArrowheads="1"/>
          </p:cNvPicPr>
          <p:nvPr/>
        </p:nvPicPr>
        <p:blipFill>
          <a:blip r:embed="rId2" cstate="print"/>
          <a:srcRect/>
          <a:stretch>
            <a:fillRect/>
          </a:stretch>
        </p:blipFill>
        <p:spPr bwMode="auto">
          <a:xfrm>
            <a:off x="5007634" y="3354609"/>
            <a:ext cx="2405331" cy="3503391"/>
          </a:xfrm>
          <a:prstGeom prst="rect">
            <a:avLst/>
          </a:prstGeom>
          <a:noFill/>
          <a:ln w="9525">
            <a:noFill/>
            <a:miter lim="800000"/>
            <a:headEnd/>
            <a:tailEnd/>
          </a:ln>
        </p:spPr>
      </p:pic>
    </p:spTree>
    <p:extLst>
      <p:ext uri="{BB962C8B-B14F-4D97-AF65-F5344CB8AC3E}">
        <p14:creationId xmlns:p14="http://schemas.microsoft.com/office/powerpoint/2010/main" val="198462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97168" presetClass="entr" presetSubtype="4683636" fill="hold" grpId="0" nodeType="clickEffect">
                                  <p:stCondLst>
                                    <p:cond delay="0"/>
                                  </p:stCondLst>
                                  <p:childTnLst>
                                    <p:set>
                                      <p:cBhvr>
                                        <p:cTn id="6" dur="1" fill="hold">
                                          <p:stCondLst>
                                            <p:cond delay="499"/>
                                          </p:stCondLst>
                                        </p:cTn>
                                        <p:tgtEl>
                                          <p:spTgt spid="112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bldLvl="3"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00654133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5"/>
          <p:cNvPicPr>
            <a:picLocks noChangeAspect="1" noChangeArrowheads="1"/>
          </p:cNvPicPr>
          <p:nvPr/>
        </p:nvPicPr>
        <p:blipFill rotWithShape="1">
          <a:blip r:embed="rId2" cstate="print"/>
          <a:srcRect l="1" r="256" b="6033"/>
          <a:stretch/>
        </p:blipFill>
        <p:spPr bwMode="auto">
          <a:xfrm>
            <a:off x="2323381" y="1949881"/>
            <a:ext cx="7924800" cy="4908119"/>
          </a:xfrm>
          <a:prstGeom prst="rect">
            <a:avLst/>
          </a:prstGeom>
          <a:noFill/>
          <a:ln w="9525">
            <a:noFill/>
            <a:miter lim="800000"/>
            <a:headEnd/>
            <a:tailEnd/>
          </a:ln>
        </p:spPr>
      </p:pic>
      <p:sp>
        <p:nvSpPr>
          <p:cNvPr id="5" name="Rectangle 3"/>
          <p:cNvSpPr txBox="1">
            <a:spLocks noChangeArrowheads="1"/>
          </p:cNvSpPr>
          <p:nvPr/>
        </p:nvSpPr>
        <p:spPr>
          <a:xfrm>
            <a:off x="2175294" y="260230"/>
            <a:ext cx="8915400" cy="601980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n-US" sz="4400" dirty="0" smtClean="0"/>
              <a:t>Why did Germans comply with Hitler’s plans for the Holocaust? </a:t>
            </a:r>
          </a:p>
          <a:p>
            <a:pPr marL="609600" indent="-609600"/>
            <a:endParaRPr lang="en-US" dirty="0" smtClean="0"/>
          </a:p>
        </p:txBody>
      </p:sp>
    </p:spTree>
    <p:extLst>
      <p:ext uri="{BB962C8B-B14F-4D97-AF65-F5344CB8AC3E}">
        <p14:creationId xmlns:p14="http://schemas.microsoft.com/office/powerpoint/2010/main" val="161442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97168" presetClass="entr" presetSubtype="14440248"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Adolf </a:t>
            </a:r>
            <a:r>
              <a:rPr lang="en-US" dirty="0" err="1" smtClean="0"/>
              <a:t>eichmann</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2104845" y="1534458"/>
            <a:ext cx="3089299" cy="4305300"/>
          </a:xfrm>
          <a:prstGeom prst="rect">
            <a:avLst/>
          </a:prstGeom>
          <a:noFill/>
          <a:ln w="9525">
            <a:noFill/>
            <a:miter lim="800000"/>
            <a:headEnd/>
            <a:tailEnd/>
          </a:ln>
        </p:spPr>
      </p:pic>
      <p:sp>
        <p:nvSpPr>
          <p:cNvPr id="5" name="Rectangle 3"/>
          <p:cNvSpPr txBox="1">
            <a:spLocks noChangeArrowheads="1"/>
          </p:cNvSpPr>
          <p:nvPr/>
        </p:nvSpPr>
        <p:spPr>
          <a:xfrm>
            <a:off x="5681932" y="1537299"/>
            <a:ext cx="4343400" cy="396240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US" sz="2800" dirty="0" smtClean="0"/>
              <a:t>Adolf Eichmann was captured for war crimes in 1960.  </a:t>
            </a:r>
          </a:p>
          <a:p>
            <a:r>
              <a:rPr lang="en-US" sz="2800" dirty="0" smtClean="0"/>
              <a:t>The trial began in 1961.</a:t>
            </a:r>
          </a:p>
          <a:p>
            <a:r>
              <a:rPr lang="en-US" sz="2800" dirty="0" smtClean="0"/>
              <a:t>During the whole trial, Eichmann insisted that he was only "following orders“.</a:t>
            </a:r>
            <a:endParaRPr lang="en-US" sz="2800" dirty="0"/>
          </a:p>
        </p:txBody>
      </p:sp>
    </p:spTree>
    <p:extLst>
      <p:ext uri="{BB962C8B-B14F-4D97-AF65-F5344CB8AC3E}">
        <p14:creationId xmlns:p14="http://schemas.microsoft.com/office/powerpoint/2010/main" val="395192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1752600" y="0"/>
            <a:ext cx="8458200" cy="1143000"/>
          </a:xfrm>
        </p:spPr>
        <p:txBody>
          <a:bodyPr/>
          <a:lstStyle/>
          <a:p>
            <a:pPr eaLnBrk="1" hangingPunct="1"/>
            <a:r>
              <a:rPr lang="en-US" sz="3600"/>
              <a:t>Applications of Conformity Research</a:t>
            </a:r>
          </a:p>
        </p:txBody>
      </p:sp>
      <p:sp>
        <p:nvSpPr>
          <p:cNvPr id="13315" name="Rectangle 3"/>
          <p:cNvSpPr>
            <a:spLocks noGrp="1" noChangeArrowheads="1"/>
          </p:cNvSpPr>
          <p:nvPr>
            <p:ph type="body" idx="4294967295"/>
          </p:nvPr>
        </p:nvSpPr>
        <p:spPr>
          <a:xfrm>
            <a:off x="2268747" y="703053"/>
            <a:ext cx="8341744" cy="5671868"/>
          </a:xfrm>
        </p:spPr>
        <p:txBody>
          <a:bodyPr>
            <a:normAutofit/>
          </a:bodyPr>
          <a:lstStyle/>
          <a:p>
            <a:pPr eaLnBrk="1" hangingPunct="1"/>
            <a:r>
              <a:rPr lang="en-US" sz="2800" b="1" dirty="0"/>
              <a:t>Obedience to Authority: Stanley Milgram</a:t>
            </a:r>
          </a:p>
          <a:p>
            <a:pPr eaLnBrk="1" hangingPunct="1"/>
            <a:r>
              <a:rPr lang="en-US" b="1" dirty="0"/>
              <a:t>Key ideas</a:t>
            </a:r>
          </a:p>
          <a:p>
            <a:pPr lvl="1" eaLnBrk="1" hangingPunct="1"/>
            <a:r>
              <a:rPr lang="en-US" sz="2000" dirty="0"/>
              <a:t>Power of the situation- authority figure pressing you on.</a:t>
            </a:r>
          </a:p>
          <a:p>
            <a:pPr lvl="1" eaLnBrk="1" hangingPunct="1"/>
            <a:r>
              <a:rPr lang="en-US" sz="2000" dirty="0"/>
              <a:t>Tendency of observers to commit the </a:t>
            </a:r>
            <a:r>
              <a:rPr lang="en-US" sz="2000" b="1" dirty="0"/>
              <a:t>fundamental attribution error</a:t>
            </a:r>
          </a:p>
          <a:p>
            <a:pPr lvl="1" eaLnBrk="1" hangingPunct="1"/>
            <a:r>
              <a:rPr lang="en-US" sz="2000" b="1" dirty="0"/>
              <a:t>Fundamental Attribution Error:</a:t>
            </a:r>
            <a:r>
              <a:rPr lang="en-US" sz="2000" dirty="0"/>
              <a:t> is a theory describing cognitive tendency to predominantly over-value dispositional, or personality-based, explanations.  People predominantly presume that the actions of others are indicative of the "kind" of person they are, rather than the kind of situations that compels their behavior.</a:t>
            </a:r>
          </a:p>
          <a:p>
            <a:pPr lvl="1" eaLnBrk="1" hangingPunct="1"/>
            <a:r>
              <a:rPr lang="en-US" sz="2000" b="1" dirty="0"/>
              <a:t>Self-serving bias: </a:t>
            </a:r>
            <a:r>
              <a:rPr lang="en-US" sz="2000" dirty="0"/>
              <a:t>is a cognitive bias which tends to enhance the ego and self confidence of an individual. </a:t>
            </a:r>
          </a:p>
          <a:p>
            <a:pPr lvl="1" eaLnBrk="1" hangingPunct="1">
              <a:buFontTx/>
              <a:buNone/>
            </a:pPr>
            <a:endParaRPr lang="en-US" sz="2000" dirty="0"/>
          </a:p>
          <a:p>
            <a:pPr lvl="1" eaLnBrk="1" hangingPunct="1">
              <a:buFontTx/>
              <a:buNone/>
            </a:pPr>
            <a:endParaRPr lang="en-US" dirty="0" smtClean="0"/>
          </a:p>
        </p:txBody>
      </p:sp>
    </p:spTree>
    <p:extLst>
      <p:ext uri="{BB962C8B-B14F-4D97-AF65-F5344CB8AC3E}">
        <p14:creationId xmlns:p14="http://schemas.microsoft.com/office/powerpoint/2010/main" val="131438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500" fill="hold"/>
                                        <p:tgtEl>
                                          <p:spTgt spid="13314"/>
                                        </p:tgtEl>
                                        <p:attrNameLst>
                                          <p:attrName>ppt_w</p:attrName>
                                        </p:attrNameLst>
                                      </p:cBhvr>
                                      <p:tavLst>
                                        <p:tav tm="0">
                                          <p:val>
                                            <p:strVal val="4/3*#ppt_w"/>
                                          </p:val>
                                        </p:tav>
                                        <p:tav tm="100000">
                                          <p:val>
                                            <p:strVal val="#ppt_w"/>
                                          </p:val>
                                        </p:tav>
                                      </p:tavLst>
                                    </p:anim>
                                    <p:anim calcmode="lin" valueType="num">
                                      <p:cBhvr>
                                        <p:cTn id="8" dur="500" fill="hold"/>
                                        <p:tgtEl>
                                          <p:spTgt spid="13314"/>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13315">
                                            <p:txEl>
                                              <p:pRg st="0" end="0"/>
                                            </p:txEl>
                                          </p:spTgt>
                                        </p:tgtEl>
                                        <p:attrNameLst>
                                          <p:attrName>style.visibility</p:attrName>
                                        </p:attrNameLst>
                                      </p:cBhvr>
                                      <p:to>
                                        <p:strVal val="visible"/>
                                      </p:to>
                                    </p:set>
                                    <p:anim calcmode="lin" valueType="num">
                                      <p:cBhvr>
                                        <p:cTn id="13" dur="500" fill="hold"/>
                                        <p:tgtEl>
                                          <p:spTgt spid="13315">
                                            <p:txEl>
                                              <p:pRg st="0" end="0"/>
                                            </p:txEl>
                                          </p:spTgt>
                                        </p:tgtEl>
                                        <p:attrNameLst>
                                          <p:attrName>ppt_w</p:attrName>
                                        </p:attrNameLst>
                                      </p:cBhvr>
                                      <p:tavLst>
                                        <p:tav tm="0">
                                          <p:val>
                                            <p:strVal val="4/3*#ppt_w"/>
                                          </p:val>
                                        </p:tav>
                                        <p:tav tm="100000">
                                          <p:val>
                                            <p:strVal val="#ppt_w"/>
                                          </p:val>
                                        </p:tav>
                                      </p:tavLst>
                                    </p:anim>
                                    <p:anim calcmode="lin" valueType="num">
                                      <p:cBhvr>
                                        <p:cTn id="14" dur="500" fill="hold"/>
                                        <p:tgtEl>
                                          <p:spTgt spid="13315">
                                            <p:txEl>
                                              <p:pRg st="0" end="0"/>
                                            </p:txEl>
                                          </p:spTgt>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88" fill="hold" grpId="0" nodeType="clickEffect">
                                  <p:stCondLst>
                                    <p:cond delay="0"/>
                                  </p:stCondLst>
                                  <p:childTnLst>
                                    <p:set>
                                      <p:cBhvr>
                                        <p:cTn id="18" dur="1" fill="hold">
                                          <p:stCondLst>
                                            <p:cond delay="0"/>
                                          </p:stCondLst>
                                        </p:cTn>
                                        <p:tgtEl>
                                          <p:spTgt spid="13315">
                                            <p:txEl>
                                              <p:pRg st="1" end="1"/>
                                            </p:txEl>
                                          </p:spTgt>
                                        </p:tgtEl>
                                        <p:attrNameLst>
                                          <p:attrName>style.visibility</p:attrName>
                                        </p:attrNameLst>
                                      </p:cBhvr>
                                      <p:to>
                                        <p:strVal val="visible"/>
                                      </p:to>
                                    </p:set>
                                    <p:anim calcmode="lin" valueType="num">
                                      <p:cBhvr>
                                        <p:cTn id="19" dur="500" fill="hold"/>
                                        <p:tgtEl>
                                          <p:spTgt spid="13315">
                                            <p:txEl>
                                              <p:pRg st="1" end="1"/>
                                            </p:txEl>
                                          </p:spTgt>
                                        </p:tgtEl>
                                        <p:attrNameLst>
                                          <p:attrName>ppt_w</p:attrName>
                                        </p:attrNameLst>
                                      </p:cBhvr>
                                      <p:tavLst>
                                        <p:tav tm="0">
                                          <p:val>
                                            <p:strVal val="4/3*#ppt_w"/>
                                          </p:val>
                                        </p:tav>
                                        <p:tav tm="100000">
                                          <p:val>
                                            <p:strVal val="#ppt_w"/>
                                          </p:val>
                                        </p:tav>
                                      </p:tavLst>
                                    </p:anim>
                                    <p:anim calcmode="lin" valueType="num">
                                      <p:cBhvr>
                                        <p:cTn id="20" dur="500" fill="hold"/>
                                        <p:tgtEl>
                                          <p:spTgt spid="13315">
                                            <p:txEl>
                                              <p:pRg st="1" end="1"/>
                                            </p:txEl>
                                          </p:spTgt>
                                        </p:tgtEl>
                                        <p:attrNameLst>
                                          <p:attrName>ppt_h</p:attrName>
                                        </p:attrNameLst>
                                      </p:cBhvr>
                                      <p:tavLst>
                                        <p:tav tm="0">
                                          <p:val>
                                            <p:strVal val="4/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88" fill="hold" grpId="0" nodeType="clickEffect">
                                  <p:stCondLst>
                                    <p:cond delay="0"/>
                                  </p:stCondLst>
                                  <p:childTnLst>
                                    <p:set>
                                      <p:cBhvr>
                                        <p:cTn id="24" dur="1" fill="hold">
                                          <p:stCondLst>
                                            <p:cond delay="0"/>
                                          </p:stCondLst>
                                        </p:cTn>
                                        <p:tgtEl>
                                          <p:spTgt spid="13315">
                                            <p:txEl>
                                              <p:pRg st="2" end="2"/>
                                            </p:txEl>
                                          </p:spTgt>
                                        </p:tgtEl>
                                        <p:attrNameLst>
                                          <p:attrName>style.visibility</p:attrName>
                                        </p:attrNameLst>
                                      </p:cBhvr>
                                      <p:to>
                                        <p:strVal val="visible"/>
                                      </p:to>
                                    </p:set>
                                    <p:anim calcmode="lin" valueType="num">
                                      <p:cBhvr>
                                        <p:cTn id="25" dur="500" fill="hold"/>
                                        <p:tgtEl>
                                          <p:spTgt spid="13315">
                                            <p:txEl>
                                              <p:pRg st="2" end="2"/>
                                            </p:txEl>
                                          </p:spTgt>
                                        </p:tgtEl>
                                        <p:attrNameLst>
                                          <p:attrName>ppt_w</p:attrName>
                                        </p:attrNameLst>
                                      </p:cBhvr>
                                      <p:tavLst>
                                        <p:tav tm="0">
                                          <p:val>
                                            <p:strVal val="4/3*#ppt_w"/>
                                          </p:val>
                                        </p:tav>
                                        <p:tav tm="100000">
                                          <p:val>
                                            <p:strVal val="#ppt_w"/>
                                          </p:val>
                                        </p:tav>
                                      </p:tavLst>
                                    </p:anim>
                                    <p:anim calcmode="lin" valueType="num">
                                      <p:cBhvr>
                                        <p:cTn id="26" dur="500" fill="hold"/>
                                        <p:tgtEl>
                                          <p:spTgt spid="13315">
                                            <p:txEl>
                                              <p:pRg st="2" end="2"/>
                                            </p:txEl>
                                          </p:spTgt>
                                        </p:tgtEl>
                                        <p:attrNameLst>
                                          <p:attrName>ppt_h</p:attrName>
                                        </p:attrNameLst>
                                      </p:cBhvr>
                                      <p:tavLst>
                                        <p:tav tm="0">
                                          <p:val>
                                            <p:strVal val="4/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88" fill="hold" grpId="0" nodeType="clickEffect">
                                  <p:stCondLst>
                                    <p:cond delay="0"/>
                                  </p:stCondLst>
                                  <p:childTnLst>
                                    <p:set>
                                      <p:cBhvr>
                                        <p:cTn id="30" dur="1" fill="hold">
                                          <p:stCondLst>
                                            <p:cond delay="0"/>
                                          </p:stCondLst>
                                        </p:cTn>
                                        <p:tgtEl>
                                          <p:spTgt spid="13315">
                                            <p:txEl>
                                              <p:pRg st="3" end="3"/>
                                            </p:txEl>
                                          </p:spTgt>
                                        </p:tgtEl>
                                        <p:attrNameLst>
                                          <p:attrName>style.visibility</p:attrName>
                                        </p:attrNameLst>
                                      </p:cBhvr>
                                      <p:to>
                                        <p:strVal val="visible"/>
                                      </p:to>
                                    </p:set>
                                    <p:anim calcmode="lin" valueType="num">
                                      <p:cBhvr>
                                        <p:cTn id="31" dur="500" fill="hold"/>
                                        <p:tgtEl>
                                          <p:spTgt spid="13315">
                                            <p:txEl>
                                              <p:pRg st="3" end="3"/>
                                            </p:txEl>
                                          </p:spTgt>
                                        </p:tgtEl>
                                        <p:attrNameLst>
                                          <p:attrName>ppt_w</p:attrName>
                                        </p:attrNameLst>
                                      </p:cBhvr>
                                      <p:tavLst>
                                        <p:tav tm="0">
                                          <p:val>
                                            <p:strVal val="4/3*#ppt_w"/>
                                          </p:val>
                                        </p:tav>
                                        <p:tav tm="100000">
                                          <p:val>
                                            <p:strVal val="#ppt_w"/>
                                          </p:val>
                                        </p:tav>
                                      </p:tavLst>
                                    </p:anim>
                                    <p:anim calcmode="lin" valueType="num">
                                      <p:cBhvr>
                                        <p:cTn id="32" dur="500" fill="hold"/>
                                        <p:tgtEl>
                                          <p:spTgt spid="13315">
                                            <p:txEl>
                                              <p:pRg st="3" end="3"/>
                                            </p:txEl>
                                          </p:spTgt>
                                        </p:tgtEl>
                                        <p:attrNameLst>
                                          <p:attrName>ppt_h</p:attrName>
                                        </p:attrNameLst>
                                      </p:cBhvr>
                                      <p:tavLst>
                                        <p:tav tm="0">
                                          <p:val>
                                            <p:strVal val="4/3*#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288" fill="hold" grpId="0" nodeType="clickEffect">
                                  <p:stCondLst>
                                    <p:cond delay="0"/>
                                  </p:stCondLst>
                                  <p:childTnLst>
                                    <p:set>
                                      <p:cBhvr>
                                        <p:cTn id="36" dur="1" fill="hold">
                                          <p:stCondLst>
                                            <p:cond delay="0"/>
                                          </p:stCondLst>
                                        </p:cTn>
                                        <p:tgtEl>
                                          <p:spTgt spid="13315">
                                            <p:txEl>
                                              <p:pRg st="4" end="4"/>
                                            </p:txEl>
                                          </p:spTgt>
                                        </p:tgtEl>
                                        <p:attrNameLst>
                                          <p:attrName>style.visibility</p:attrName>
                                        </p:attrNameLst>
                                      </p:cBhvr>
                                      <p:to>
                                        <p:strVal val="visible"/>
                                      </p:to>
                                    </p:set>
                                    <p:anim calcmode="lin" valueType="num">
                                      <p:cBhvr>
                                        <p:cTn id="37" dur="500" fill="hold"/>
                                        <p:tgtEl>
                                          <p:spTgt spid="13315">
                                            <p:txEl>
                                              <p:pRg st="4" end="4"/>
                                            </p:txEl>
                                          </p:spTgt>
                                        </p:tgtEl>
                                        <p:attrNameLst>
                                          <p:attrName>ppt_w</p:attrName>
                                        </p:attrNameLst>
                                      </p:cBhvr>
                                      <p:tavLst>
                                        <p:tav tm="0">
                                          <p:val>
                                            <p:strVal val="4/3*#ppt_w"/>
                                          </p:val>
                                        </p:tav>
                                        <p:tav tm="100000">
                                          <p:val>
                                            <p:strVal val="#ppt_w"/>
                                          </p:val>
                                        </p:tav>
                                      </p:tavLst>
                                    </p:anim>
                                    <p:anim calcmode="lin" valueType="num">
                                      <p:cBhvr>
                                        <p:cTn id="38" dur="500" fill="hold"/>
                                        <p:tgtEl>
                                          <p:spTgt spid="13315">
                                            <p:txEl>
                                              <p:pRg st="4" end="4"/>
                                            </p:txEl>
                                          </p:spTgt>
                                        </p:tgtEl>
                                        <p:attrNameLst>
                                          <p:attrName>ppt_h</p:attrName>
                                        </p:attrNameLst>
                                      </p:cBhvr>
                                      <p:tavLst>
                                        <p:tav tm="0">
                                          <p:val>
                                            <p:strVal val="4/3*#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288" fill="hold" grpId="0" nodeType="clickEffect">
                                  <p:stCondLst>
                                    <p:cond delay="0"/>
                                  </p:stCondLst>
                                  <p:childTnLst>
                                    <p:set>
                                      <p:cBhvr>
                                        <p:cTn id="42" dur="1" fill="hold">
                                          <p:stCondLst>
                                            <p:cond delay="0"/>
                                          </p:stCondLst>
                                        </p:cTn>
                                        <p:tgtEl>
                                          <p:spTgt spid="13315">
                                            <p:txEl>
                                              <p:pRg st="5" end="5"/>
                                            </p:txEl>
                                          </p:spTgt>
                                        </p:tgtEl>
                                        <p:attrNameLst>
                                          <p:attrName>style.visibility</p:attrName>
                                        </p:attrNameLst>
                                      </p:cBhvr>
                                      <p:to>
                                        <p:strVal val="visible"/>
                                      </p:to>
                                    </p:set>
                                    <p:anim calcmode="lin" valueType="num">
                                      <p:cBhvr>
                                        <p:cTn id="43" dur="500" fill="hold"/>
                                        <p:tgtEl>
                                          <p:spTgt spid="13315">
                                            <p:txEl>
                                              <p:pRg st="5" end="5"/>
                                            </p:txEl>
                                          </p:spTgt>
                                        </p:tgtEl>
                                        <p:attrNameLst>
                                          <p:attrName>ppt_w</p:attrName>
                                        </p:attrNameLst>
                                      </p:cBhvr>
                                      <p:tavLst>
                                        <p:tav tm="0">
                                          <p:val>
                                            <p:strVal val="4/3*#ppt_w"/>
                                          </p:val>
                                        </p:tav>
                                        <p:tav tm="100000">
                                          <p:val>
                                            <p:strVal val="#ppt_w"/>
                                          </p:val>
                                        </p:tav>
                                      </p:tavLst>
                                    </p:anim>
                                    <p:anim calcmode="lin" valueType="num">
                                      <p:cBhvr>
                                        <p:cTn id="44" dur="500" fill="hold"/>
                                        <p:tgtEl>
                                          <p:spTgt spid="13315">
                                            <p:txEl>
                                              <p:pRg st="5" end="5"/>
                                            </p:txEl>
                                          </p:spTgt>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utoUpdateAnimBg="0"/>
      <p:bldP spid="13315" grpId="0" build="p" bldLvl="2"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sz="half" idx="1"/>
          </p:nvPr>
        </p:nvSpPr>
        <p:spPr>
          <a:xfrm>
            <a:off x="1600200" y="64698"/>
            <a:ext cx="9067800" cy="5410200"/>
          </a:xfrm>
        </p:spPr>
        <p:txBody>
          <a:bodyPr>
            <a:normAutofit/>
          </a:bodyPr>
          <a:lstStyle/>
          <a:p>
            <a:pPr eaLnBrk="1" hangingPunct="1"/>
            <a:r>
              <a:rPr lang="en-US" sz="3200" b="1" dirty="0" smtClean="0">
                <a:cs typeface="Times New Roman" pitchFamily="18" charset="0"/>
              </a:rPr>
              <a:t>Stanley Milgram’s “</a:t>
            </a:r>
            <a:r>
              <a:rPr lang="en-US" sz="3200" b="1" i="1" dirty="0" smtClean="0">
                <a:cs typeface="Times New Roman" pitchFamily="18" charset="0"/>
              </a:rPr>
              <a:t>Obedience Study</a:t>
            </a:r>
            <a:r>
              <a:rPr lang="en-US" sz="3200" b="1" dirty="0" smtClean="0">
                <a:cs typeface="Times New Roman" pitchFamily="18" charset="0"/>
              </a:rPr>
              <a:t>”</a:t>
            </a:r>
            <a:endParaRPr lang="en-US" sz="3200" b="1" i="1" u="sng" dirty="0" smtClean="0">
              <a:cs typeface="Times New Roman" pitchFamily="18" charset="0"/>
            </a:endParaRPr>
          </a:p>
          <a:p>
            <a:pPr lvl="1" eaLnBrk="1" hangingPunct="1"/>
            <a:r>
              <a:rPr lang="en-US" sz="3200" b="1" dirty="0" smtClean="0">
                <a:cs typeface="Times New Roman" pitchFamily="18" charset="0"/>
              </a:rPr>
              <a:t>Subjects were “teachers” in a “memory study”</a:t>
            </a:r>
          </a:p>
          <a:p>
            <a:pPr lvl="1" eaLnBrk="1" hangingPunct="1"/>
            <a:r>
              <a:rPr lang="en-US" sz="3200" b="1" dirty="0" smtClean="0">
                <a:cs typeface="Times New Roman" pitchFamily="18" charset="0"/>
              </a:rPr>
              <a:t>“Learner” was in another room</a:t>
            </a:r>
          </a:p>
          <a:p>
            <a:pPr lvl="1" eaLnBrk="1" hangingPunct="1"/>
            <a:r>
              <a:rPr lang="en-US" sz="3200" b="1" dirty="0" smtClean="0">
                <a:cs typeface="Times New Roman" pitchFamily="18" charset="0"/>
              </a:rPr>
              <a:t>“Teacher” shocked “learner” for mistakes</a:t>
            </a:r>
          </a:p>
          <a:p>
            <a:pPr lvl="1" eaLnBrk="1" hangingPunct="1">
              <a:buFontTx/>
              <a:buNone/>
            </a:pPr>
            <a:r>
              <a:rPr lang="en-US" sz="3200" b="1" i="1" dirty="0" smtClean="0">
                <a:cs typeface="Times New Roman" pitchFamily="18" charset="0"/>
              </a:rPr>
              <a:t>How long would the “teacher” give the shocks?</a:t>
            </a:r>
          </a:p>
        </p:txBody>
      </p:sp>
      <p:pic>
        <p:nvPicPr>
          <p:cNvPr id="48131" name="Picture 4" descr="Milgrampic.gif (22680 bytes)">
            <a:hlinkClick r:id="rId3"/>
          </p:cNvPr>
          <p:cNvPicPr>
            <a:picLocks noGrp="1" noChangeAspect="1" noChangeArrowheads="1"/>
          </p:cNvPicPr>
          <p:nvPr>
            <p:ph sz="half" idx="2"/>
          </p:nvPr>
        </p:nvPicPr>
        <p:blipFill>
          <a:blip r:embed="rId4" cstate="print"/>
          <a:srcRect/>
          <a:stretch>
            <a:fillRect/>
          </a:stretch>
        </p:blipFill>
        <p:spPr>
          <a:xfrm>
            <a:off x="1600200" y="3810000"/>
            <a:ext cx="8991600" cy="2590800"/>
          </a:xfrm>
        </p:spPr>
      </p:pic>
    </p:spTree>
    <p:extLst>
      <p:ext uri="{BB962C8B-B14F-4D97-AF65-F5344CB8AC3E}">
        <p14:creationId xmlns:p14="http://schemas.microsoft.com/office/powerpoint/2010/main" val="213760015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407544" y="648418"/>
            <a:ext cx="8915400" cy="601980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n-US" sz="2800" dirty="0" smtClean="0"/>
              <a:t>Shock labels:  </a:t>
            </a:r>
          </a:p>
          <a:p>
            <a:pPr marL="609600" indent="-609600"/>
            <a:r>
              <a:rPr lang="en-US" sz="2800" dirty="0" smtClean="0"/>
              <a:t>	15   - slight shock</a:t>
            </a:r>
          </a:p>
          <a:p>
            <a:pPr marL="609600" indent="-609600"/>
            <a:r>
              <a:rPr lang="en-US" sz="2800" dirty="0" smtClean="0"/>
              <a:t>	75   - moderate</a:t>
            </a:r>
          </a:p>
          <a:p>
            <a:pPr marL="609600" indent="-609600"/>
            <a:r>
              <a:rPr lang="en-US" sz="2800" dirty="0" smtClean="0"/>
              <a:t>	150 - strong</a:t>
            </a:r>
          </a:p>
          <a:p>
            <a:pPr marL="609600" indent="-609600"/>
            <a:r>
              <a:rPr lang="en-US" sz="2800" dirty="0" smtClean="0"/>
              <a:t>	225 - very strong</a:t>
            </a:r>
          </a:p>
          <a:p>
            <a:pPr marL="609600" indent="-609600"/>
            <a:r>
              <a:rPr lang="en-US" sz="2800" dirty="0" smtClean="0"/>
              <a:t>	300 - intense</a:t>
            </a:r>
          </a:p>
          <a:p>
            <a:pPr marL="609600" indent="-609600"/>
            <a:r>
              <a:rPr lang="en-US" sz="2800" dirty="0" smtClean="0"/>
              <a:t>	345 - severe</a:t>
            </a:r>
          </a:p>
          <a:p>
            <a:pPr marL="609600" indent="-609600"/>
            <a:r>
              <a:rPr lang="en-US" sz="2800" dirty="0" smtClean="0"/>
              <a:t>	375 - Danger: severe shock</a:t>
            </a:r>
          </a:p>
          <a:p>
            <a:pPr marL="609600" indent="-609600"/>
            <a:r>
              <a:rPr lang="en-US" sz="2800" dirty="0" smtClean="0"/>
              <a:t>	435 - XXX</a:t>
            </a:r>
          </a:p>
          <a:p>
            <a:pPr marL="609600" indent="-609600"/>
            <a:r>
              <a:rPr lang="en-US" sz="2800" dirty="0" smtClean="0"/>
              <a:t>	450 - XXX</a:t>
            </a:r>
          </a:p>
        </p:txBody>
      </p:sp>
      <p:pic>
        <p:nvPicPr>
          <p:cNvPr id="5" name="Picture 4" descr="milgram2"/>
          <p:cNvPicPr>
            <a:picLocks noChangeAspect="1" noChangeArrowheads="1"/>
          </p:cNvPicPr>
          <p:nvPr/>
        </p:nvPicPr>
        <p:blipFill>
          <a:blip r:embed="rId2" cstate="print"/>
          <a:srcRect/>
          <a:stretch>
            <a:fillRect/>
          </a:stretch>
        </p:blipFill>
        <p:spPr bwMode="auto">
          <a:xfrm>
            <a:off x="6653842" y="1302589"/>
            <a:ext cx="5199167" cy="4238909"/>
          </a:xfrm>
          <a:prstGeom prst="rect">
            <a:avLst/>
          </a:prstGeom>
          <a:noFill/>
          <a:ln w="9525">
            <a:noFill/>
            <a:miter lim="800000"/>
            <a:headEnd/>
            <a:tailEnd/>
          </a:ln>
        </p:spPr>
      </p:pic>
    </p:spTree>
    <p:extLst>
      <p:ext uri="{BB962C8B-B14F-4D97-AF65-F5344CB8AC3E}">
        <p14:creationId xmlns:p14="http://schemas.microsoft.com/office/powerpoint/2010/main" val="67928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97168" presetClass="entr" presetSubtype="14442616"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97168" presetClass="entr" presetSubtype="14442616" fill="hold" grpId="0" nodeType="clickEffect">
                                  <p:stCondLst>
                                    <p:cond delay="0"/>
                                  </p:stCondLst>
                                  <p:childTnLst>
                                    <p:set>
                                      <p:cBhvr>
                                        <p:cTn id="10" dur="1" fill="hold">
                                          <p:stCondLst>
                                            <p:cond delay="499"/>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97168" presetClass="entr" presetSubtype="14442616" fill="hold" grpId="0" nodeType="clickEffect">
                                  <p:stCondLst>
                                    <p:cond delay="0"/>
                                  </p:stCondLst>
                                  <p:childTnLst>
                                    <p:set>
                                      <p:cBhvr>
                                        <p:cTn id="14" dur="1" fill="hold">
                                          <p:stCondLst>
                                            <p:cond delay="499"/>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297168" presetClass="entr" presetSubtype="14442616" fill="hold" grpId="0" nodeType="clickEffect">
                                  <p:stCondLst>
                                    <p:cond delay="0"/>
                                  </p:stCondLst>
                                  <p:childTnLst>
                                    <p:set>
                                      <p:cBhvr>
                                        <p:cTn id="18" dur="1" fill="hold">
                                          <p:stCondLst>
                                            <p:cond delay="499"/>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297168" presetClass="entr" presetSubtype="14442616" fill="hold" grpId="0" nodeType="clickEffect">
                                  <p:stCondLst>
                                    <p:cond delay="0"/>
                                  </p:stCondLst>
                                  <p:childTnLst>
                                    <p:set>
                                      <p:cBhvr>
                                        <p:cTn id="22" dur="1" fill="hold">
                                          <p:stCondLst>
                                            <p:cond delay="499"/>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97168" presetClass="entr" presetSubtype="14442616" fill="hold" grpId="0" nodeType="clickEffect">
                                  <p:stCondLst>
                                    <p:cond delay="0"/>
                                  </p:stCondLst>
                                  <p:childTnLst>
                                    <p:set>
                                      <p:cBhvr>
                                        <p:cTn id="26" dur="1" fill="hold">
                                          <p:stCondLst>
                                            <p:cond delay="499"/>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297168" presetClass="entr" presetSubtype="14442616" fill="hold" grpId="0" nodeType="clickEffect">
                                  <p:stCondLst>
                                    <p:cond delay="0"/>
                                  </p:stCondLst>
                                  <p:childTnLst>
                                    <p:set>
                                      <p:cBhvr>
                                        <p:cTn id="30" dur="1" fill="hold">
                                          <p:stCondLst>
                                            <p:cond delay="499"/>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297168" presetClass="entr" presetSubtype="14442616" fill="hold" grpId="0" nodeType="clickEffect">
                                  <p:stCondLst>
                                    <p:cond delay="0"/>
                                  </p:stCondLst>
                                  <p:childTnLst>
                                    <p:set>
                                      <p:cBhvr>
                                        <p:cTn id="34" dur="1" fill="hold">
                                          <p:stCondLst>
                                            <p:cond delay="499"/>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297168" presetClass="entr" presetSubtype="14442616" fill="hold" grpId="0" nodeType="clickEffect">
                                  <p:stCondLst>
                                    <p:cond delay="0"/>
                                  </p:stCondLst>
                                  <p:childTnLst>
                                    <p:set>
                                      <p:cBhvr>
                                        <p:cTn id="38" dur="1" fill="hold">
                                          <p:stCondLst>
                                            <p:cond delay="499"/>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297168" presetClass="entr" presetSubtype="14442616" fill="hold" grpId="0" nodeType="clickEffect">
                                  <p:stCondLst>
                                    <p:cond delay="0"/>
                                  </p:stCondLst>
                                  <p:childTnLst>
                                    <p:set>
                                      <p:cBhvr>
                                        <p:cTn id="42" dur="1" fill="hold">
                                          <p:stCondLst>
                                            <p:cond delay="499"/>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64369" y="4157932"/>
            <a:ext cx="5296619" cy="2239245"/>
          </a:xfrm>
        </p:spPr>
        <p:txBody>
          <a:bodyPr/>
          <a:lstStyle/>
          <a:p>
            <a:pPr marL="609600" indent="-609600" algn="ctr"/>
            <a:r>
              <a:rPr lang="en-US" sz="2800" dirty="0"/>
              <a:t>Experiment involved “teaching through negative reinforcement”</a:t>
            </a:r>
          </a:p>
          <a:p>
            <a:pPr marL="0" indent="0">
              <a:buNone/>
            </a:pPr>
            <a:r>
              <a:rPr lang="en-US" dirty="0"/>
              <a:t>	</a:t>
            </a:r>
          </a:p>
          <a:p>
            <a:endParaRPr lang="en-US" dirty="0"/>
          </a:p>
        </p:txBody>
      </p:sp>
      <p:pic>
        <p:nvPicPr>
          <p:cNvPr id="4" name="Picture 5" descr="shockmac"/>
          <p:cNvPicPr>
            <a:picLocks noChangeAspect="1" noChangeArrowheads="1"/>
          </p:cNvPicPr>
          <p:nvPr/>
        </p:nvPicPr>
        <p:blipFill>
          <a:blip r:embed="rId2" cstate="print"/>
          <a:srcRect/>
          <a:stretch>
            <a:fillRect/>
          </a:stretch>
        </p:blipFill>
        <p:spPr bwMode="auto">
          <a:xfrm>
            <a:off x="1905001" y="990600"/>
            <a:ext cx="3433763" cy="5867400"/>
          </a:xfrm>
          <a:prstGeom prst="rect">
            <a:avLst/>
          </a:prstGeom>
          <a:noFill/>
          <a:ln w="9525">
            <a:noFill/>
            <a:miter lim="800000"/>
            <a:headEnd/>
            <a:tailEnd/>
          </a:ln>
        </p:spPr>
      </p:pic>
      <p:pic>
        <p:nvPicPr>
          <p:cNvPr id="5" name="Picture 6" descr="shock"/>
          <p:cNvPicPr>
            <a:picLocks noChangeAspect="1" noChangeArrowheads="1"/>
          </p:cNvPicPr>
          <p:nvPr/>
        </p:nvPicPr>
        <p:blipFill>
          <a:blip r:embed="rId3" cstate="print"/>
          <a:srcRect/>
          <a:stretch>
            <a:fillRect/>
          </a:stretch>
        </p:blipFill>
        <p:spPr bwMode="auto">
          <a:xfrm>
            <a:off x="6511507" y="301926"/>
            <a:ext cx="4707148" cy="3396952"/>
          </a:xfrm>
          <a:prstGeom prst="rect">
            <a:avLst/>
          </a:prstGeom>
          <a:noFill/>
          <a:ln w="9525">
            <a:noFill/>
            <a:miter lim="800000"/>
            <a:headEnd/>
            <a:tailEnd/>
          </a:ln>
        </p:spPr>
      </p:pic>
    </p:spTree>
    <p:extLst>
      <p:ext uri="{BB962C8B-B14F-4D97-AF65-F5344CB8AC3E}">
        <p14:creationId xmlns:p14="http://schemas.microsoft.com/office/powerpoint/2010/main" val="322121721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AutoShape 2"/>
          <p:cNvSpPr>
            <a:spLocks noGrp="1" noChangeArrowheads="1"/>
          </p:cNvSpPr>
          <p:nvPr>
            <p:ph type="title"/>
          </p:nvPr>
        </p:nvSpPr>
        <p:spPr/>
        <p:txBody>
          <a:bodyPr/>
          <a:lstStyle/>
          <a:p>
            <a:pPr eaLnBrk="1" hangingPunct="1"/>
            <a:r>
              <a:rPr lang="en-US" smtClean="0"/>
              <a:t>Why did so many obey?</a:t>
            </a:r>
          </a:p>
        </p:txBody>
      </p:sp>
      <p:sp>
        <p:nvSpPr>
          <p:cNvPr id="44035" name="Rectangle 3"/>
          <p:cNvSpPr>
            <a:spLocks noGrp="1" noChangeArrowheads="1"/>
          </p:cNvSpPr>
          <p:nvPr>
            <p:ph type="body" idx="1"/>
          </p:nvPr>
        </p:nvSpPr>
        <p:spPr>
          <a:xfrm>
            <a:off x="1251678" y="1509204"/>
            <a:ext cx="5313048" cy="4641429"/>
          </a:xfrm>
        </p:spPr>
        <p:txBody>
          <a:bodyPr>
            <a:noAutofit/>
          </a:bodyPr>
          <a:lstStyle/>
          <a:p>
            <a:pPr eaLnBrk="1" hangingPunct="1">
              <a:spcAft>
                <a:spcPct val="75000"/>
              </a:spcAft>
            </a:pPr>
            <a:r>
              <a:rPr lang="en-US" sz="2400" dirty="0"/>
              <a:t>experimenter said he was responsible (diffusion)</a:t>
            </a:r>
          </a:p>
          <a:p>
            <a:pPr eaLnBrk="1" hangingPunct="1">
              <a:spcAft>
                <a:spcPct val="75000"/>
              </a:spcAft>
            </a:pPr>
            <a:r>
              <a:rPr lang="en-US" sz="2400" dirty="0"/>
              <a:t>commands were gradual in nature</a:t>
            </a:r>
          </a:p>
          <a:p>
            <a:pPr eaLnBrk="1" hangingPunct="1">
              <a:spcAft>
                <a:spcPct val="75000"/>
              </a:spcAft>
            </a:pPr>
            <a:r>
              <a:rPr lang="en-US" sz="2400" dirty="0"/>
              <a:t>participants had little time for reflection</a:t>
            </a:r>
          </a:p>
          <a:p>
            <a:pPr eaLnBrk="1" hangingPunct="1"/>
            <a:r>
              <a:rPr lang="en-US" sz="2400" dirty="0"/>
              <a:t>experimenter was </a:t>
            </a:r>
            <a:r>
              <a:rPr lang="en-US" sz="2400" i="1" dirty="0"/>
              <a:t>perceived</a:t>
            </a:r>
            <a:r>
              <a:rPr lang="en-US" sz="2400" dirty="0"/>
              <a:t> as an authority figure</a:t>
            </a:r>
          </a:p>
          <a:p>
            <a:pPr lvl="1" eaLnBrk="1" hangingPunct="1">
              <a:spcAft>
                <a:spcPct val="75000"/>
              </a:spcAft>
            </a:pPr>
            <a:r>
              <a:rPr lang="en-US" sz="2400" dirty="0"/>
              <a:t>People </a:t>
            </a:r>
            <a:r>
              <a:rPr lang="en-US" sz="2400" i="1" dirty="0"/>
              <a:t>believed</a:t>
            </a:r>
            <a:r>
              <a:rPr lang="en-US" sz="2400" dirty="0"/>
              <a:t> he had the power to influence/control their behavior</a:t>
            </a:r>
          </a:p>
        </p:txBody>
      </p:sp>
      <p:pic>
        <p:nvPicPr>
          <p:cNvPr id="2050" name="Picture 2" descr="Image result for milgram experi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2149" y="1162975"/>
            <a:ext cx="5324254" cy="29562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milgram experi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0035" y="4276996"/>
            <a:ext cx="3868482" cy="2581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15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wipe(left)">
                                      <p:cBhvr>
                                        <p:cTn id="7" dur="500"/>
                                        <p:tgtEl>
                                          <p:spTgt spid="440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035">
                                            <p:txEl>
                                              <p:pRg st="1" end="1"/>
                                            </p:txEl>
                                          </p:spTgt>
                                        </p:tgtEl>
                                        <p:attrNameLst>
                                          <p:attrName>style.visibility</p:attrName>
                                        </p:attrNameLst>
                                      </p:cBhvr>
                                      <p:to>
                                        <p:strVal val="visible"/>
                                      </p:to>
                                    </p:set>
                                    <p:animEffect transition="in" filter="wipe(left)">
                                      <p:cBhvr>
                                        <p:cTn id="12" dur="500"/>
                                        <p:tgtEl>
                                          <p:spTgt spid="440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4035">
                                            <p:txEl>
                                              <p:pRg st="2" end="2"/>
                                            </p:txEl>
                                          </p:spTgt>
                                        </p:tgtEl>
                                        <p:attrNameLst>
                                          <p:attrName>style.visibility</p:attrName>
                                        </p:attrNameLst>
                                      </p:cBhvr>
                                      <p:to>
                                        <p:strVal val="visible"/>
                                      </p:to>
                                    </p:set>
                                    <p:animEffect transition="in" filter="wipe(left)">
                                      <p:cBhvr>
                                        <p:cTn id="17" dur="500"/>
                                        <p:tgtEl>
                                          <p:spTgt spid="440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4035">
                                            <p:txEl>
                                              <p:pRg st="3" end="3"/>
                                            </p:txEl>
                                          </p:spTgt>
                                        </p:tgtEl>
                                        <p:attrNameLst>
                                          <p:attrName>style.visibility</p:attrName>
                                        </p:attrNameLst>
                                      </p:cBhvr>
                                      <p:to>
                                        <p:strVal val="visible"/>
                                      </p:to>
                                    </p:set>
                                    <p:animEffect transition="in" filter="wipe(left)">
                                      <p:cBhvr>
                                        <p:cTn id="22" dur="500"/>
                                        <p:tgtEl>
                                          <p:spTgt spid="44035">
                                            <p:txEl>
                                              <p:pRg st="3" end="3"/>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4035">
                                            <p:txEl>
                                              <p:pRg st="4" end="4"/>
                                            </p:txEl>
                                          </p:spTgt>
                                        </p:tgtEl>
                                        <p:attrNameLst>
                                          <p:attrName>style.visibility</p:attrName>
                                        </p:attrNameLst>
                                      </p:cBhvr>
                                      <p:to>
                                        <p:strVal val="visible"/>
                                      </p:to>
                                    </p:set>
                                    <p:animEffect transition="in" filter="wipe(left)">
                                      <p:cBhvr>
                                        <p:cTn id="25" dur="500"/>
                                        <p:tgtEl>
                                          <p:spTgt spid="440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1026"/>
          <p:cNvSpPr>
            <a:spLocks noChangeArrowheads="1"/>
          </p:cNvSpPr>
          <p:nvPr/>
        </p:nvSpPr>
        <p:spPr bwMode="auto">
          <a:xfrm>
            <a:off x="2209800" y="6248400"/>
            <a:ext cx="1905000" cy="457200"/>
          </a:xfrm>
          <a:prstGeom prst="rect">
            <a:avLst/>
          </a:prstGeom>
          <a:noFill/>
          <a:ln w="12700">
            <a:noFill/>
            <a:miter lim="800000"/>
            <a:headEnd/>
            <a:tailEnd/>
          </a:ln>
        </p:spPr>
        <p:txBody>
          <a:bodyPr wrap="none" anchor="ctr"/>
          <a:lstStyle/>
          <a:p>
            <a:endParaRPr lang="en-US"/>
          </a:p>
        </p:txBody>
      </p:sp>
      <p:sp>
        <p:nvSpPr>
          <p:cNvPr id="5123" name="Rectangle 1027"/>
          <p:cNvSpPr>
            <a:spLocks noChangeArrowheads="1"/>
          </p:cNvSpPr>
          <p:nvPr/>
        </p:nvSpPr>
        <p:spPr bwMode="auto">
          <a:xfrm>
            <a:off x="4648200" y="6248400"/>
            <a:ext cx="2895600" cy="457200"/>
          </a:xfrm>
          <a:prstGeom prst="rect">
            <a:avLst/>
          </a:prstGeom>
          <a:noFill/>
          <a:ln w="12700">
            <a:noFill/>
            <a:miter lim="800000"/>
            <a:headEnd/>
            <a:tailEnd/>
          </a:ln>
        </p:spPr>
        <p:txBody>
          <a:bodyPr wrap="none" anchor="ctr"/>
          <a:lstStyle/>
          <a:p>
            <a:endParaRPr lang="en-US"/>
          </a:p>
        </p:txBody>
      </p:sp>
      <p:sp>
        <p:nvSpPr>
          <p:cNvPr id="5124" name="Rectangle 1028"/>
          <p:cNvSpPr>
            <a:spLocks noChangeArrowheads="1"/>
          </p:cNvSpPr>
          <p:nvPr/>
        </p:nvSpPr>
        <p:spPr bwMode="auto">
          <a:xfrm>
            <a:off x="2209800" y="6248400"/>
            <a:ext cx="1905000" cy="457200"/>
          </a:xfrm>
          <a:prstGeom prst="rect">
            <a:avLst/>
          </a:prstGeom>
          <a:noFill/>
          <a:ln w="12700">
            <a:noFill/>
            <a:miter lim="800000"/>
            <a:headEnd/>
            <a:tailEnd/>
          </a:ln>
        </p:spPr>
        <p:txBody>
          <a:bodyPr wrap="none" anchor="ctr"/>
          <a:lstStyle/>
          <a:p>
            <a:endParaRPr lang="en-US"/>
          </a:p>
        </p:txBody>
      </p:sp>
      <p:sp>
        <p:nvSpPr>
          <p:cNvPr id="5125" name="Rectangle 1029"/>
          <p:cNvSpPr>
            <a:spLocks noChangeArrowheads="1"/>
          </p:cNvSpPr>
          <p:nvPr/>
        </p:nvSpPr>
        <p:spPr bwMode="auto">
          <a:xfrm>
            <a:off x="4648200" y="6248400"/>
            <a:ext cx="2895600" cy="457200"/>
          </a:xfrm>
          <a:prstGeom prst="rect">
            <a:avLst/>
          </a:prstGeom>
          <a:noFill/>
          <a:ln w="12700">
            <a:noFill/>
            <a:miter lim="800000"/>
            <a:headEnd/>
            <a:tailEnd/>
          </a:ln>
        </p:spPr>
        <p:txBody>
          <a:bodyPr wrap="none" anchor="ctr"/>
          <a:lstStyle/>
          <a:p>
            <a:endParaRPr lang="en-US"/>
          </a:p>
        </p:txBody>
      </p:sp>
      <p:sp>
        <p:nvSpPr>
          <p:cNvPr id="5126" name="AutoShape 1030"/>
          <p:cNvSpPr>
            <a:spLocks noGrp="1" noChangeArrowheads="1"/>
          </p:cNvSpPr>
          <p:nvPr>
            <p:ph type="title"/>
          </p:nvPr>
        </p:nvSpPr>
        <p:spPr>
          <a:xfrm>
            <a:off x="992038" y="281796"/>
            <a:ext cx="10363200" cy="1143000"/>
          </a:xfrm>
          <a:noFill/>
        </p:spPr>
        <p:txBody>
          <a:bodyPr vert="horz" lIns="90488" tIns="44450" rIns="90488" bIns="44450" rtlCol="0" anchor="ctr">
            <a:normAutofit/>
          </a:bodyPr>
          <a:lstStyle/>
          <a:p>
            <a:pPr eaLnBrk="1" hangingPunct="1"/>
            <a:r>
              <a:rPr lang="en-US" dirty="0" smtClean="0"/>
              <a:t>Obedience</a:t>
            </a:r>
          </a:p>
        </p:txBody>
      </p:sp>
      <p:sp>
        <p:nvSpPr>
          <p:cNvPr id="30727" name="Rectangle 1031"/>
          <p:cNvSpPr>
            <a:spLocks noGrp="1" noChangeArrowheads="1"/>
          </p:cNvSpPr>
          <p:nvPr>
            <p:ph type="body" sz="half" idx="1"/>
          </p:nvPr>
        </p:nvSpPr>
        <p:spPr>
          <a:xfrm>
            <a:off x="1424797" y="1770856"/>
            <a:ext cx="3770313" cy="4230688"/>
          </a:xfrm>
          <a:noFill/>
        </p:spPr>
        <p:txBody>
          <a:bodyPr vert="horz" lIns="90488" tIns="44450" rIns="90488" bIns="44450" rtlCol="0">
            <a:normAutofit/>
          </a:bodyPr>
          <a:lstStyle/>
          <a:p>
            <a:pPr eaLnBrk="1" hangingPunct="1">
              <a:lnSpc>
                <a:spcPct val="80000"/>
              </a:lnSpc>
              <a:buFont typeface="Wingdings" pitchFamily="2" charset="2"/>
              <a:buNone/>
            </a:pPr>
            <a:r>
              <a:rPr lang="en-US" sz="2400" b="1" i="1" dirty="0">
                <a:solidFill>
                  <a:schemeClr val="tx2"/>
                </a:solidFill>
              </a:rPr>
              <a:t>Obedience- </a:t>
            </a:r>
            <a:r>
              <a:rPr lang="en-US" sz="2400" b="1" i="1" dirty="0"/>
              <a:t>change behavior in response to direct orders from authority (most direct form)</a:t>
            </a:r>
            <a:endParaRPr lang="en-US" b="1" dirty="0"/>
          </a:p>
          <a:p>
            <a:pPr eaLnBrk="1" hangingPunct="1">
              <a:lnSpc>
                <a:spcPct val="80000"/>
              </a:lnSpc>
            </a:pPr>
            <a:r>
              <a:rPr lang="en-US" b="1" dirty="0"/>
              <a:t>Milgram’s Obedience Study</a:t>
            </a:r>
            <a:endParaRPr lang="en-US" sz="1800" b="1" dirty="0"/>
          </a:p>
          <a:p>
            <a:pPr lvl="1" eaLnBrk="1" hangingPunct="1">
              <a:lnSpc>
                <a:spcPct val="80000"/>
              </a:lnSpc>
            </a:pPr>
            <a:r>
              <a:rPr lang="en-US" dirty="0"/>
              <a:t>Participants told to deliver increasing levels of shock to a “learner” each time he made an error on a simple learning task</a:t>
            </a:r>
            <a:endParaRPr lang="en-US" sz="2000" dirty="0"/>
          </a:p>
          <a:p>
            <a:pPr eaLnBrk="1" hangingPunct="1">
              <a:lnSpc>
                <a:spcPct val="80000"/>
              </a:lnSpc>
            </a:pPr>
            <a:r>
              <a:rPr lang="en-US" dirty="0"/>
              <a:t>Why did so many people obey? What was wrong with them?</a:t>
            </a:r>
          </a:p>
        </p:txBody>
      </p:sp>
      <p:pic>
        <p:nvPicPr>
          <p:cNvPr id="5128" name="Picture 1035"/>
          <p:cNvPicPr>
            <a:picLocks noGrp="1" noChangeArrowheads="1"/>
          </p:cNvPicPr>
          <p:nvPr>
            <p:ph sz="half" idx="2"/>
          </p:nvPr>
        </p:nvPicPr>
        <p:blipFill>
          <a:blip r:embed="rId3" cstate="print"/>
          <a:srcRect/>
          <a:stretch>
            <a:fillRect/>
          </a:stretch>
        </p:blipFill>
        <p:spPr>
          <a:xfrm>
            <a:off x="6081338" y="980505"/>
            <a:ext cx="5618956" cy="4774183"/>
          </a:xfrm>
          <a:noFill/>
        </p:spPr>
      </p:pic>
    </p:spTree>
    <p:extLst>
      <p:ext uri="{BB962C8B-B14F-4D97-AF65-F5344CB8AC3E}">
        <p14:creationId xmlns:p14="http://schemas.microsoft.com/office/powerpoint/2010/main" val="110063859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7">
                                            <p:txEl>
                                              <p:pRg st="0" end="0"/>
                                            </p:txEl>
                                          </p:spTgt>
                                        </p:tgtEl>
                                        <p:attrNameLst>
                                          <p:attrName>style.visibility</p:attrName>
                                        </p:attrNameLst>
                                      </p:cBhvr>
                                      <p:to>
                                        <p:strVal val="visible"/>
                                      </p:to>
                                    </p:set>
                                    <p:animEffect transition="in" filter="wipe(left)">
                                      <p:cBhvr>
                                        <p:cTn id="7" dur="500"/>
                                        <p:tgtEl>
                                          <p:spTgt spid="307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727">
                                            <p:txEl>
                                              <p:pRg st="1" end="1"/>
                                            </p:txEl>
                                          </p:spTgt>
                                        </p:tgtEl>
                                        <p:attrNameLst>
                                          <p:attrName>style.visibility</p:attrName>
                                        </p:attrNameLst>
                                      </p:cBhvr>
                                      <p:to>
                                        <p:strVal val="visible"/>
                                      </p:to>
                                    </p:set>
                                    <p:animEffect transition="in" filter="wipe(left)">
                                      <p:cBhvr>
                                        <p:cTn id="12" dur="500"/>
                                        <p:tgtEl>
                                          <p:spTgt spid="307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727">
                                            <p:txEl>
                                              <p:pRg st="2" end="2"/>
                                            </p:txEl>
                                          </p:spTgt>
                                        </p:tgtEl>
                                        <p:attrNameLst>
                                          <p:attrName>style.visibility</p:attrName>
                                        </p:attrNameLst>
                                      </p:cBhvr>
                                      <p:to>
                                        <p:strVal val="visible"/>
                                      </p:to>
                                    </p:set>
                                    <p:animEffect transition="in" filter="wipe(left)">
                                      <p:cBhvr>
                                        <p:cTn id="17" dur="500"/>
                                        <p:tgtEl>
                                          <p:spTgt spid="307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727">
                                            <p:txEl>
                                              <p:pRg st="3" end="3"/>
                                            </p:txEl>
                                          </p:spTgt>
                                        </p:tgtEl>
                                        <p:attrNameLst>
                                          <p:attrName>style.visibility</p:attrName>
                                        </p:attrNameLst>
                                      </p:cBhvr>
                                      <p:to>
                                        <p:strVal val="visible"/>
                                      </p:to>
                                    </p:set>
                                    <p:animEffect transition="in" filter="wipe(left)">
                                      <p:cBhvr>
                                        <p:cTn id="22" dur="500"/>
                                        <p:tgtEl>
                                          <p:spTgt spid="307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build="p" bldLvl="3"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1523999" y="304800"/>
            <a:ext cx="10345947" cy="1066800"/>
          </a:xfrm>
        </p:spPr>
        <p:txBody>
          <a:bodyPr>
            <a:normAutofit/>
          </a:bodyPr>
          <a:lstStyle/>
          <a:p>
            <a:pPr eaLnBrk="1" hangingPunct="1"/>
            <a:r>
              <a:rPr lang="en-US" b="1" dirty="0" smtClean="0"/>
              <a:t>Social Influences on Individuals</a:t>
            </a:r>
          </a:p>
        </p:txBody>
      </p:sp>
      <p:sp>
        <p:nvSpPr>
          <p:cNvPr id="1028" name="Rectangle 3"/>
          <p:cNvSpPr>
            <a:spLocks noGrp="1" noChangeArrowheads="1"/>
          </p:cNvSpPr>
          <p:nvPr>
            <p:ph type="body" sz="half" idx="1"/>
          </p:nvPr>
        </p:nvSpPr>
        <p:spPr>
          <a:xfrm>
            <a:off x="1600200" y="1143000"/>
            <a:ext cx="9067800" cy="5181600"/>
          </a:xfrm>
        </p:spPr>
        <p:txBody>
          <a:bodyPr/>
          <a:lstStyle/>
          <a:p>
            <a:pPr eaLnBrk="1" hangingPunct="1"/>
            <a:r>
              <a:rPr lang="en-US" b="1" smtClean="0">
                <a:cs typeface="Times New Roman" pitchFamily="18" charset="0"/>
              </a:rPr>
              <a:t>Milgram (1963) Results:</a:t>
            </a:r>
          </a:p>
          <a:p>
            <a:pPr lvl="1" eaLnBrk="1" hangingPunct="1"/>
            <a:r>
              <a:rPr lang="en-US" b="1" smtClean="0">
                <a:cs typeface="Times New Roman" pitchFamily="18" charset="0"/>
              </a:rPr>
              <a:t>Majority of subjects gave the lethal shock!</a:t>
            </a:r>
          </a:p>
        </p:txBody>
      </p:sp>
      <p:grpSp>
        <p:nvGrpSpPr>
          <p:cNvPr id="2" name="Group 4"/>
          <p:cNvGrpSpPr>
            <a:grpSpLocks/>
          </p:cNvGrpSpPr>
          <p:nvPr/>
        </p:nvGrpSpPr>
        <p:grpSpPr bwMode="auto">
          <a:xfrm>
            <a:off x="2057400" y="2489200"/>
            <a:ext cx="8153400" cy="4368800"/>
            <a:chOff x="720" y="1520"/>
            <a:chExt cx="3984" cy="2656"/>
          </a:xfrm>
        </p:grpSpPr>
        <p:sp>
          <p:nvSpPr>
            <p:cNvPr id="1030" name="Rectangle 5"/>
            <p:cNvSpPr>
              <a:spLocks noChangeArrowheads="1"/>
            </p:cNvSpPr>
            <p:nvPr/>
          </p:nvSpPr>
          <p:spPr bwMode="auto">
            <a:xfrm>
              <a:off x="1428" y="1536"/>
              <a:ext cx="3184" cy="336"/>
            </a:xfrm>
            <a:prstGeom prst="rect">
              <a:avLst/>
            </a:prstGeom>
            <a:solidFill>
              <a:srgbClr val="CC99FF"/>
            </a:solidFill>
            <a:ln w="9525">
              <a:noFill/>
              <a:miter lim="800000"/>
              <a:headEnd/>
              <a:tailEnd/>
            </a:ln>
          </p:spPr>
          <p:txBody>
            <a:bodyPr wrap="none" anchor="ctr"/>
            <a:lstStyle/>
            <a:p>
              <a:endParaRPr lang="en-US"/>
            </a:p>
          </p:txBody>
        </p:sp>
        <p:graphicFrame>
          <p:nvGraphicFramePr>
            <p:cNvPr id="1026" name="Object 6"/>
            <p:cNvGraphicFramePr>
              <a:graphicFrameLocks noChangeAspect="1"/>
            </p:cNvGraphicFramePr>
            <p:nvPr/>
          </p:nvGraphicFramePr>
          <p:xfrm>
            <a:off x="720" y="1520"/>
            <a:ext cx="3984" cy="2656"/>
          </p:xfrm>
          <a:graphic>
            <a:graphicData uri="http://schemas.openxmlformats.org/presentationml/2006/ole">
              <mc:AlternateContent xmlns:mc="http://schemas.openxmlformats.org/markup-compatibility/2006">
                <mc:Choice xmlns:v="urn:schemas-microsoft-com:vml" Requires="v">
                  <p:oleObj spid="_x0000_s1040" name="Chart" r:id="rId4" imgW="6095928" imgH="4076784" progId="MSGraph.Chart.8">
                    <p:embed followColorScheme="full"/>
                  </p:oleObj>
                </mc:Choice>
                <mc:Fallback>
                  <p:oleObj name="Chart" r:id="rId4" imgW="6095928" imgH="4076784" progId="MSGraph.Chart.8">
                    <p:embed followColorScheme="full"/>
                    <p:pic>
                      <p:nvPicPr>
                        <p:cNvPr id="0" name=""/>
                        <p:cNvPicPr>
                          <a:picLocks noChangeAspect="1" noChangeArrowheads="1"/>
                        </p:cNvPicPr>
                        <p:nvPr/>
                      </p:nvPicPr>
                      <p:blipFill>
                        <a:blip r:embed="rId5"/>
                        <a:srcRect/>
                        <a:stretch>
                          <a:fillRect/>
                        </a:stretch>
                      </p:blipFill>
                      <p:spPr bwMode="auto">
                        <a:xfrm>
                          <a:off x="720" y="1520"/>
                          <a:ext cx="3984" cy="26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210882647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2823" y="264543"/>
            <a:ext cx="10363200" cy="1143000"/>
          </a:xfrm>
        </p:spPr>
        <p:txBody>
          <a:bodyPr/>
          <a:lstStyle/>
          <a:p>
            <a:r>
              <a:rPr lang="en-US" dirty="0" smtClean="0"/>
              <a:t>results</a:t>
            </a:r>
            <a:endParaRPr lang="en-US" dirty="0"/>
          </a:p>
        </p:txBody>
      </p:sp>
      <p:pic>
        <p:nvPicPr>
          <p:cNvPr id="6146" name="Picture 2" descr="Image result for milgram experi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8775" y="1345721"/>
            <a:ext cx="8025729" cy="5016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652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216880" y="80513"/>
            <a:ext cx="7313613" cy="1143000"/>
          </a:xfrm>
        </p:spPr>
        <p:txBody>
          <a:bodyPr/>
          <a:lstStyle/>
          <a:p>
            <a:r>
              <a:rPr lang="en-US" altLang="en-US" sz="4400" dirty="0"/>
              <a:t>PERSONAL SPACE</a:t>
            </a:r>
          </a:p>
        </p:txBody>
      </p:sp>
      <p:pic>
        <p:nvPicPr>
          <p:cNvPr id="28676" name="Picture 4" descr="personal-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6521" y="886399"/>
            <a:ext cx="4853795" cy="590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72444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523999" y="304800"/>
            <a:ext cx="10846279" cy="1066800"/>
          </a:xfrm>
        </p:spPr>
        <p:txBody>
          <a:bodyPr>
            <a:normAutofit/>
          </a:bodyPr>
          <a:lstStyle/>
          <a:p>
            <a:pPr eaLnBrk="1" hangingPunct="1"/>
            <a:r>
              <a:rPr lang="en-US" b="1" dirty="0" smtClean="0"/>
              <a:t>Social Influences on Individuals</a:t>
            </a:r>
          </a:p>
        </p:txBody>
      </p:sp>
      <p:sp>
        <p:nvSpPr>
          <p:cNvPr id="51203" name="Rectangle 3"/>
          <p:cNvSpPr>
            <a:spLocks noGrp="1" noChangeArrowheads="1"/>
          </p:cNvSpPr>
          <p:nvPr>
            <p:ph type="body" sz="half" idx="1"/>
          </p:nvPr>
        </p:nvSpPr>
        <p:spPr>
          <a:xfrm>
            <a:off x="1524000" y="1676400"/>
            <a:ext cx="4324709" cy="4853796"/>
          </a:xfrm>
        </p:spPr>
        <p:txBody>
          <a:bodyPr/>
          <a:lstStyle/>
          <a:p>
            <a:pPr eaLnBrk="1" hangingPunct="1"/>
            <a:r>
              <a:rPr lang="en-US" dirty="0" smtClean="0">
                <a:cs typeface="Times New Roman" pitchFamily="18" charset="0"/>
              </a:rPr>
              <a:t>What is even more interesting is that, in a later experiment, </a:t>
            </a:r>
            <a:r>
              <a:rPr lang="en-US" u="sng" dirty="0" smtClean="0">
                <a:cs typeface="Times New Roman" pitchFamily="18" charset="0"/>
              </a:rPr>
              <a:t>Milgram found that 37.5% of participants would still give lethal shocks even when the learner was in the same room </a:t>
            </a:r>
            <a:r>
              <a:rPr lang="en-US" dirty="0" smtClean="0">
                <a:cs typeface="Times New Roman" pitchFamily="18" charset="0"/>
              </a:rPr>
              <a:t>and could personally see the man struggling and in pain.</a:t>
            </a:r>
          </a:p>
          <a:p>
            <a:pPr eaLnBrk="1" hangingPunct="1"/>
            <a:r>
              <a:rPr lang="en-US" dirty="0" smtClean="0">
                <a:cs typeface="Times New Roman" pitchFamily="18" charset="0"/>
              </a:rPr>
              <a:t>What is even more amazing, is that </a:t>
            </a:r>
            <a:r>
              <a:rPr lang="en-US" u="sng" dirty="0" smtClean="0">
                <a:cs typeface="Times New Roman" pitchFamily="18" charset="0"/>
              </a:rPr>
              <a:t>30% would hold the man’s hand against a metal plate </a:t>
            </a:r>
            <a:r>
              <a:rPr lang="en-US" dirty="0" smtClean="0">
                <a:cs typeface="Times New Roman" pitchFamily="18" charset="0"/>
              </a:rPr>
              <a:t>so that he would still be shocked when he tried to move his hand.</a:t>
            </a:r>
          </a:p>
          <a:p>
            <a:pPr eaLnBrk="1" hangingPunct="1"/>
            <a:endParaRPr lang="en-US" b="1" dirty="0" smtClean="0">
              <a:cs typeface="Times New Roman" pitchFamily="18" charset="0"/>
            </a:endParaRPr>
          </a:p>
        </p:txBody>
      </p:sp>
      <p:pic>
        <p:nvPicPr>
          <p:cNvPr id="4098" name="Picture 2" descr="Image result for milgram experiment"/>
          <p:cNvPicPr>
            <a:picLocks noChangeAspect="1" noChangeArrowheads="1"/>
          </p:cNvPicPr>
          <p:nvPr/>
        </p:nvPicPr>
        <p:blipFill rotWithShape="1">
          <a:blip r:embed="rId3">
            <a:extLst>
              <a:ext uri="{28A0092B-C50C-407E-A947-70E740481C1C}">
                <a14:useLocalDpi xmlns:a14="http://schemas.microsoft.com/office/drawing/2010/main" val="0"/>
              </a:ext>
            </a:extLst>
          </a:blip>
          <a:srcRect l="14578" t="8433" r="11633" b="-796"/>
          <a:stretch/>
        </p:blipFill>
        <p:spPr bwMode="auto">
          <a:xfrm>
            <a:off x="5926346" y="1768415"/>
            <a:ext cx="5068609" cy="4364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22238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0340" y="195532"/>
            <a:ext cx="10363200" cy="1143000"/>
          </a:xfrm>
        </p:spPr>
        <p:txBody>
          <a:bodyPr/>
          <a:lstStyle/>
          <a:p>
            <a:r>
              <a:rPr lang="en-US" dirty="0" smtClean="0"/>
              <a:t>What reduces compliance?</a:t>
            </a:r>
            <a:endParaRPr lang="en-US" dirty="0"/>
          </a:p>
        </p:txBody>
      </p:sp>
      <p:sp>
        <p:nvSpPr>
          <p:cNvPr id="3" name="Text Placeholder 2"/>
          <p:cNvSpPr>
            <a:spLocks noGrp="1"/>
          </p:cNvSpPr>
          <p:nvPr>
            <p:ph type="body" sz="half" idx="1"/>
          </p:nvPr>
        </p:nvSpPr>
        <p:spPr>
          <a:xfrm>
            <a:off x="983411" y="1101306"/>
            <a:ext cx="5080000" cy="4114800"/>
          </a:xfrm>
        </p:spPr>
        <p:txBody>
          <a:bodyPr/>
          <a:lstStyle/>
          <a:p>
            <a:pPr marL="990600" lvl="1" indent="-533400">
              <a:buFontTx/>
              <a:buChar char="–"/>
            </a:pPr>
            <a:r>
              <a:rPr lang="en-US" sz="2400" dirty="0"/>
              <a:t>Two experimenters disagree about </a:t>
            </a:r>
            <a:r>
              <a:rPr lang="en-US" sz="2400" dirty="0" smtClean="0"/>
              <a:t>continuing.</a:t>
            </a:r>
            <a:endParaRPr lang="en-US" sz="2400" dirty="0"/>
          </a:p>
          <a:p>
            <a:pPr marL="990600" lvl="1" indent="-533400">
              <a:buFontTx/>
              <a:buChar char="–"/>
            </a:pPr>
            <a:r>
              <a:rPr lang="en-US" sz="2400" dirty="0"/>
              <a:t>Two “fellow participants” refuse to </a:t>
            </a:r>
            <a:r>
              <a:rPr lang="en-US" sz="2400" dirty="0" smtClean="0"/>
              <a:t>continue.</a:t>
            </a:r>
            <a:endParaRPr lang="en-US" sz="2400" dirty="0"/>
          </a:p>
          <a:p>
            <a:pPr marL="990600" lvl="1" indent="-533400">
              <a:buFontTx/>
              <a:buChar char="–"/>
            </a:pPr>
            <a:r>
              <a:rPr lang="en-US" sz="2400" dirty="0"/>
              <a:t>Experimenter was in different room than </a:t>
            </a:r>
            <a:r>
              <a:rPr lang="en-US" sz="2400" dirty="0" smtClean="0"/>
              <a:t>participant.</a:t>
            </a:r>
            <a:endParaRPr lang="en-US" sz="2400" dirty="0"/>
          </a:p>
          <a:p>
            <a:pPr marL="990600" lvl="1" indent="-533400">
              <a:buFontTx/>
              <a:buChar char="–"/>
            </a:pPr>
            <a:r>
              <a:rPr lang="en-US" sz="2400" dirty="0"/>
              <a:t>Participant has to physically hold victim’s hand to shock plate. </a:t>
            </a:r>
          </a:p>
          <a:p>
            <a:endParaRPr lang="en-US" dirty="0"/>
          </a:p>
        </p:txBody>
      </p:sp>
      <p:sp>
        <p:nvSpPr>
          <p:cNvPr id="4" name="Content Placeholder 3"/>
          <p:cNvSpPr>
            <a:spLocks noGrp="1"/>
          </p:cNvSpPr>
          <p:nvPr>
            <p:ph sz="half" idx="2"/>
          </p:nvPr>
        </p:nvSpPr>
        <p:spPr>
          <a:xfrm>
            <a:off x="6145841" y="1101306"/>
            <a:ext cx="5080000" cy="4114800"/>
          </a:xfrm>
        </p:spPr>
        <p:txBody>
          <a:bodyPr/>
          <a:lstStyle/>
          <a:p>
            <a:pPr marL="990600" lvl="1" indent="-533400">
              <a:buFontTx/>
              <a:buChar char="–"/>
            </a:pPr>
            <a:r>
              <a:rPr lang="en-US" sz="2400" dirty="0"/>
              <a:t>Victim claiming he had a heart </a:t>
            </a:r>
            <a:r>
              <a:rPr lang="en-US" sz="2400" dirty="0" smtClean="0"/>
              <a:t>condition</a:t>
            </a:r>
            <a:endParaRPr lang="en-US" sz="2400" dirty="0"/>
          </a:p>
          <a:p>
            <a:pPr marL="990600" lvl="1" indent="-533400">
              <a:buFontTx/>
              <a:buChar char="–"/>
            </a:pPr>
            <a:r>
              <a:rPr lang="en-US" sz="2400" dirty="0"/>
              <a:t> The experiment was done for a market </a:t>
            </a:r>
            <a:r>
              <a:rPr lang="en-US" sz="2400" dirty="0" smtClean="0"/>
              <a:t> </a:t>
            </a:r>
            <a:r>
              <a:rPr lang="en-US" sz="2400" dirty="0"/>
              <a:t>research </a:t>
            </a:r>
            <a:r>
              <a:rPr lang="en-US" sz="2400" dirty="0" smtClean="0"/>
              <a:t>company</a:t>
            </a:r>
            <a:endParaRPr lang="en-US" sz="2400" dirty="0"/>
          </a:p>
          <a:p>
            <a:pPr marL="990600" lvl="1" indent="-533400">
              <a:buFontTx/>
              <a:buChar char="–"/>
            </a:pPr>
            <a:r>
              <a:rPr lang="en-US" sz="2400" dirty="0"/>
              <a:t>The victim extracting an explicit demand to stop on </a:t>
            </a:r>
            <a:r>
              <a:rPr lang="en-US" sz="2400" dirty="0" smtClean="0"/>
              <a:t>demand.</a:t>
            </a:r>
            <a:endParaRPr lang="en-US" sz="2400" dirty="0"/>
          </a:p>
          <a:p>
            <a:endParaRPr lang="en-US" dirty="0"/>
          </a:p>
        </p:txBody>
      </p:sp>
      <p:pic>
        <p:nvPicPr>
          <p:cNvPr id="5122" name="Picture 2" descr="Image result for milgram experi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1597" y="4209691"/>
            <a:ext cx="3619262" cy="2714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48053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524000" y="304800"/>
            <a:ext cx="9940506" cy="1066800"/>
          </a:xfrm>
        </p:spPr>
        <p:txBody>
          <a:bodyPr>
            <a:normAutofit fontScale="90000"/>
          </a:bodyPr>
          <a:lstStyle/>
          <a:p>
            <a:pPr eaLnBrk="1" hangingPunct="1"/>
            <a:r>
              <a:rPr lang="en-US" b="1" dirty="0" smtClean="0"/>
              <a:t>Social Influences on Individuals</a:t>
            </a:r>
          </a:p>
        </p:txBody>
      </p:sp>
      <p:sp>
        <p:nvSpPr>
          <p:cNvPr id="55299" name="Rectangle 3"/>
          <p:cNvSpPr>
            <a:spLocks noGrp="1" noChangeArrowheads="1"/>
          </p:cNvSpPr>
          <p:nvPr>
            <p:ph type="body" sz="half" idx="1"/>
          </p:nvPr>
        </p:nvSpPr>
        <p:spPr>
          <a:xfrm>
            <a:off x="1056736" y="1036749"/>
            <a:ext cx="6916315" cy="5821251"/>
          </a:xfrm>
        </p:spPr>
        <p:txBody>
          <a:bodyPr>
            <a:normAutofit lnSpcReduction="10000"/>
          </a:bodyPr>
          <a:lstStyle/>
          <a:p>
            <a:pPr eaLnBrk="1" hangingPunct="1"/>
            <a:r>
              <a:rPr lang="en-US" sz="2400" b="1" dirty="0" smtClean="0">
                <a:cs typeface="Times New Roman" pitchFamily="18" charset="0"/>
              </a:rPr>
              <a:t>Impact of Milgram’s results?</a:t>
            </a:r>
          </a:p>
          <a:p>
            <a:pPr lvl="1" eaLnBrk="1" hangingPunct="1"/>
            <a:r>
              <a:rPr lang="en-US" sz="2400" b="1" dirty="0" smtClean="0">
                <a:cs typeface="Times New Roman" pitchFamily="18" charset="0"/>
              </a:rPr>
              <a:t>People follow authority</a:t>
            </a:r>
          </a:p>
          <a:p>
            <a:pPr lvl="1" eaLnBrk="1" hangingPunct="1"/>
            <a:r>
              <a:rPr lang="en-US" sz="2400" b="1" dirty="0" smtClean="0">
                <a:cs typeface="Times New Roman" pitchFamily="18" charset="0"/>
              </a:rPr>
              <a:t>Explains actions of Nazis</a:t>
            </a:r>
          </a:p>
          <a:p>
            <a:pPr lvl="1" eaLnBrk="1" hangingPunct="1">
              <a:buFontTx/>
              <a:buNone/>
            </a:pPr>
            <a:r>
              <a:rPr lang="en-US" sz="2400" b="1" dirty="0" smtClean="0">
                <a:cs typeface="Times New Roman" pitchFamily="18" charset="0"/>
              </a:rPr>
              <a:t>guards and Abu </a:t>
            </a:r>
            <a:r>
              <a:rPr lang="en-US" sz="2400" b="1" dirty="0" smtClean="0"/>
              <a:t>Ghraib MPs</a:t>
            </a:r>
            <a:endParaRPr lang="en-US" sz="2400" b="1" dirty="0" smtClean="0">
              <a:cs typeface="Times New Roman" pitchFamily="18" charset="0"/>
            </a:endParaRPr>
          </a:p>
          <a:p>
            <a:pPr lvl="1" eaLnBrk="1" hangingPunct="1"/>
            <a:r>
              <a:rPr lang="en-US" sz="2400" b="1" dirty="0" smtClean="0">
                <a:cs typeface="Times New Roman" pitchFamily="18" charset="0"/>
              </a:rPr>
              <a:t>Example of the fundamental attribution error.</a:t>
            </a:r>
          </a:p>
          <a:p>
            <a:pPr lvl="2" eaLnBrk="1" hangingPunct="1"/>
            <a:r>
              <a:rPr lang="en-US" sz="2400" b="1" i="1" dirty="0" smtClean="0">
                <a:cs typeface="Times New Roman" pitchFamily="18" charset="0"/>
              </a:rPr>
              <a:t>Underestimate situational factors on behavior</a:t>
            </a:r>
          </a:p>
          <a:p>
            <a:pPr lvl="2" eaLnBrk="1" hangingPunct="1"/>
            <a:r>
              <a:rPr lang="en-US" sz="2400" b="1" i="1" dirty="0" smtClean="0">
                <a:cs typeface="Times New Roman" pitchFamily="18" charset="0"/>
              </a:rPr>
              <a:t>Overestimate dispositional factors on behavior</a:t>
            </a:r>
          </a:p>
          <a:p>
            <a:pPr eaLnBrk="1" hangingPunct="1"/>
            <a:r>
              <a:rPr lang="en-US" sz="2400" b="1" dirty="0" smtClean="0">
                <a:cs typeface="Times New Roman" pitchFamily="18" charset="0"/>
              </a:rPr>
              <a:t>Ethical considerations of Milgram study?</a:t>
            </a:r>
          </a:p>
          <a:p>
            <a:pPr lvl="1" eaLnBrk="1" hangingPunct="1"/>
            <a:r>
              <a:rPr lang="en-US" sz="2400" b="1" dirty="0" smtClean="0">
                <a:cs typeface="Times New Roman" pitchFamily="18" charset="0"/>
              </a:rPr>
              <a:t>Participants had negative self-perceptions</a:t>
            </a:r>
          </a:p>
          <a:p>
            <a:pPr lvl="1" eaLnBrk="1" hangingPunct="1"/>
            <a:r>
              <a:rPr lang="en-US" sz="2400" b="1" dirty="0" smtClean="0">
                <a:cs typeface="Times New Roman" pitchFamily="18" charset="0"/>
              </a:rPr>
              <a:t>Should </a:t>
            </a:r>
            <a:r>
              <a:rPr lang="en-US" sz="2400" b="1" i="1" u="sng" dirty="0" smtClean="0">
                <a:cs typeface="Times New Roman" pitchFamily="18" charset="0"/>
              </a:rPr>
              <a:t>deception</a:t>
            </a:r>
            <a:r>
              <a:rPr lang="en-US" sz="2400" b="1" i="1" dirty="0" smtClean="0">
                <a:cs typeface="Times New Roman" pitchFamily="18" charset="0"/>
              </a:rPr>
              <a:t> </a:t>
            </a:r>
            <a:r>
              <a:rPr lang="en-US" sz="2400" b="1" dirty="0" smtClean="0">
                <a:cs typeface="Times New Roman" pitchFamily="18" charset="0"/>
              </a:rPr>
              <a:t>be used?</a:t>
            </a:r>
          </a:p>
        </p:txBody>
      </p:sp>
      <p:pic>
        <p:nvPicPr>
          <p:cNvPr id="2050" name="Picture 2" descr="https://whenthenextdaycomes.files.wordpress.com/2012/04/abu-ghrai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3051" y="1036749"/>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494131" y="4023038"/>
            <a:ext cx="3179964" cy="523220"/>
          </a:xfrm>
          <a:prstGeom prst="rect">
            <a:avLst/>
          </a:prstGeom>
          <a:noFill/>
        </p:spPr>
        <p:txBody>
          <a:bodyPr wrap="square" rtlCol="0">
            <a:spAutoFit/>
          </a:bodyPr>
          <a:lstStyle/>
          <a:p>
            <a:r>
              <a:rPr lang="en-US" sz="2800" dirty="0" smtClean="0"/>
              <a:t>Abu Ghraib Prison</a:t>
            </a:r>
            <a:endParaRPr lang="en-US" sz="2800" dirty="0"/>
          </a:p>
        </p:txBody>
      </p:sp>
    </p:spTree>
    <p:extLst>
      <p:ext uri="{BB962C8B-B14F-4D97-AF65-F5344CB8AC3E}">
        <p14:creationId xmlns:p14="http://schemas.microsoft.com/office/powerpoint/2010/main" val="198767051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p:txBody>
          <a:bodyPr/>
          <a:lstStyle/>
          <a:p>
            <a:pPr eaLnBrk="1" hangingPunct="1"/>
            <a:r>
              <a:rPr lang="en-US" smtClean="0"/>
              <a:t>We Do What We're Told</a:t>
            </a:r>
          </a:p>
        </p:txBody>
      </p:sp>
      <p:sp>
        <p:nvSpPr>
          <p:cNvPr id="14339" name="Rectangle 3"/>
          <p:cNvSpPr>
            <a:spLocks noGrp="1" noChangeArrowheads="1"/>
          </p:cNvSpPr>
          <p:nvPr>
            <p:ph type="body" idx="4294967295"/>
          </p:nvPr>
        </p:nvSpPr>
        <p:spPr>
          <a:xfrm>
            <a:off x="1828800" y="1518249"/>
            <a:ext cx="4425351" cy="5034951"/>
          </a:xfrm>
        </p:spPr>
        <p:txBody>
          <a:bodyPr/>
          <a:lstStyle/>
          <a:p>
            <a:pPr eaLnBrk="1" hangingPunct="1">
              <a:lnSpc>
                <a:spcPct val="90000"/>
              </a:lnSpc>
            </a:pPr>
            <a:r>
              <a:rPr lang="en-US" sz="2400" dirty="0" smtClean="0"/>
              <a:t>In </a:t>
            </a:r>
            <a:r>
              <a:rPr lang="en-US" sz="2400" dirty="0"/>
              <a:t>1986, musician Peter Gabriel wrote a song called </a:t>
            </a:r>
            <a:r>
              <a:rPr lang="en-US" sz="2400" i="1" dirty="0"/>
              <a:t>We do what we're told (Milgram's 37)</a:t>
            </a:r>
            <a:r>
              <a:rPr lang="en-US" sz="2400" dirty="0"/>
              <a:t>, referring to the number of fully obedient participants in Milgram's Experiment 18: A Peer Administers Shocks. </a:t>
            </a:r>
          </a:p>
          <a:p>
            <a:pPr eaLnBrk="1" hangingPunct="1">
              <a:lnSpc>
                <a:spcPct val="90000"/>
              </a:lnSpc>
            </a:pPr>
            <a:r>
              <a:rPr lang="en-US" sz="2400" dirty="0"/>
              <a:t>In this one, 37 out of 40 participants administered the full range of shocks up to 450 volts, the highest obedience rate Milgram found in his whole series.</a:t>
            </a:r>
          </a:p>
        </p:txBody>
      </p:sp>
      <p:pic>
        <p:nvPicPr>
          <p:cNvPr id="54276" name="Picture 5"/>
          <p:cNvPicPr>
            <a:picLocks noChangeAspect="1" noChangeArrowheads="1"/>
          </p:cNvPicPr>
          <p:nvPr/>
        </p:nvPicPr>
        <p:blipFill>
          <a:blip r:embed="rId2" cstate="print"/>
          <a:srcRect/>
          <a:stretch>
            <a:fillRect/>
          </a:stretch>
        </p:blipFill>
        <p:spPr bwMode="auto">
          <a:xfrm>
            <a:off x="7171426" y="1270667"/>
            <a:ext cx="3155374" cy="4411983"/>
          </a:xfrm>
          <a:prstGeom prst="rect">
            <a:avLst/>
          </a:prstGeom>
          <a:noFill/>
          <a:ln w="9525">
            <a:noFill/>
            <a:miter lim="800000"/>
            <a:headEnd/>
            <a:tailEnd/>
          </a:ln>
        </p:spPr>
      </p:pic>
    </p:spTree>
    <p:extLst>
      <p:ext uri="{BB962C8B-B14F-4D97-AF65-F5344CB8AC3E}">
        <p14:creationId xmlns:p14="http://schemas.microsoft.com/office/powerpoint/2010/main" val="138844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ox(in)">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339">
                                            <p:txEl>
                                              <p:pRg st="0" end="0"/>
                                            </p:txEl>
                                          </p:spTgt>
                                        </p:tgtEl>
                                        <p:attrNameLst>
                                          <p:attrName>style.visibility</p:attrName>
                                        </p:attrNameLst>
                                      </p:cBhvr>
                                      <p:to>
                                        <p:strVal val="visible"/>
                                      </p:to>
                                    </p:set>
                                    <p:animEffect transition="in" filter="box(in)">
                                      <p:cBhvr>
                                        <p:cTn id="12" dur="500"/>
                                        <p:tgtEl>
                                          <p:spTgt spid="143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4339">
                                            <p:txEl>
                                              <p:pRg st="1" end="1"/>
                                            </p:txEl>
                                          </p:spTgt>
                                        </p:tgtEl>
                                        <p:attrNameLst>
                                          <p:attrName>style.visibility</p:attrName>
                                        </p:attrNameLst>
                                      </p:cBhvr>
                                      <p:to>
                                        <p:strVal val="visible"/>
                                      </p:to>
                                    </p:set>
                                    <p:animEffect transition="in" filter="box(in)">
                                      <p:cBhvr>
                                        <p:cTn id="17" dur="500"/>
                                        <p:tgtEl>
                                          <p:spTgt spid="143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utoUpdateAnimBg="0"/>
      <p:bldP spid="14339" grpId="0" build="p" bldLvl="2"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8332" y="86113"/>
            <a:ext cx="9276450"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JUST WORLD PHENOMENON</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 name="TextBox 2"/>
          <p:cNvSpPr txBox="1"/>
          <p:nvPr/>
        </p:nvSpPr>
        <p:spPr>
          <a:xfrm>
            <a:off x="2018581" y="1889185"/>
            <a:ext cx="4641011" cy="4154984"/>
          </a:xfrm>
          <a:prstGeom prst="rect">
            <a:avLst/>
          </a:prstGeom>
          <a:noFill/>
        </p:spPr>
        <p:txBody>
          <a:bodyPr wrap="square" rtlCol="0">
            <a:spAutoFit/>
          </a:bodyPr>
          <a:lstStyle/>
          <a:p>
            <a:r>
              <a:rPr lang="en-US" sz="2400" dirty="0"/>
              <a:t>The </a:t>
            </a:r>
            <a:r>
              <a:rPr lang="en-US" sz="2400" b="1" dirty="0" smtClean="0"/>
              <a:t>Just</a:t>
            </a:r>
            <a:r>
              <a:rPr lang="en-US" sz="2400" dirty="0" smtClean="0"/>
              <a:t>-</a:t>
            </a:r>
            <a:r>
              <a:rPr lang="en-US" sz="2400" b="1" dirty="0"/>
              <a:t>W</a:t>
            </a:r>
            <a:r>
              <a:rPr lang="en-US" sz="2400" b="1" dirty="0" smtClean="0"/>
              <a:t>orld </a:t>
            </a:r>
            <a:r>
              <a:rPr lang="en-US" sz="2400" b="1" dirty="0"/>
              <a:t>P</a:t>
            </a:r>
            <a:r>
              <a:rPr lang="en-US" sz="2400" b="1" dirty="0" smtClean="0"/>
              <a:t>henomenon</a:t>
            </a:r>
            <a:r>
              <a:rPr lang="en-US" sz="2400" dirty="0"/>
              <a:t> is the tendency to believe that </a:t>
            </a:r>
            <a:r>
              <a:rPr lang="en-US" sz="2400" u="sng" dirty="0"/>
              <a:t>the </a:t>
            </a:r>
            <a:r>
              <a:rPr lang="en-US" sz="2400" b="1" u="sng" dirty="0"/>
              <a:t>world</a:t>
            </a:r>
            <a:r>
              <a:rPr lang="en-US" sz="2400" u="sng" dirty="0"/>
              <a:t> is </a:t>
            </a:r>
            <a:r>
              <a:rPr lang="en-US" sz="2400" b="1" u="sng" dirty="0"/>
              <a:t>just</a:t>
            </a:r>
            <a:r>
              <a:rPr lang="en-US" sz="2400" u="sng" dirty="0"/>
              <a:t> and that people get what they deserve. </a:t>
            </a:r>
            <a:endParaRPr lang="en-US" sz="2400" u="sng" dirty="0" smtClean="0"/>
          </a:p>
          <a:p>
            <a:endParaRPr lang="en-US" sz="2400" u="sng" dirty="0"/>
          </a:p>
          <a:p>
            <a:r>
              <a:rPr lang="en-US" sz="2400" dirty="0" smtClean="0"/>
              <a:t>Because </a:t>
            </a:r>
            <a:r>
              <a:rPr lang="en-US" sz="2400" dirty="0"/>
              <a:t>people want to believe that the </a:t>
            </a:r>
            <a:r>
              <a:rPr lang="en-US" sz="2400" b="1" dirty="0"/>
              <a:t>world</a:t>
            </a:r>
            <a:r>
              <a:rPr lang="en-US" sz="2400" dirty="0"/>
              <a:t> is </a:t>
            </a:r>
            <a:r>
              <a:rPr lang="en-US" sz="2400" b="1" dirty="0"/>
              <a:t>fair</a:t>
            </a:r>
            <a:r>
              <a:rPr lang="en-US" sz="2400" dirty="0"/>
              <a:t>, </a:t>
            </a:r>
            <a:r>
              <a:rPr lang="en-US" sz="2400" u="sng" dirty="0"/>
              <a:t>they will look for ways to explain or rationalize away injustice, often blaming the person in a situation who is actually the victim.</a:t>
            </a:r>
            <a:endParaRPr lang="en-US" sz="2400" u="sng" dirty="0"/>
          </a:p>
        </p:txBody>
      </p:sp>
      <p:pic>
        <p:nvPicPr>
          <p:cNvPr id="2050" name="Picture 2" descr="Image result for just world phenomenon"/>
          <p:cNvPicPr>
            <a:picLocks noChangeAspect="1" noChangeArrowheads="1"/>
          </p:cNvPicPr>
          <p:nvPr/>
        </p:nvPicPr>
        <p:blipFill rotWithShape="1">
          <a:blip r:embed="rId2">
            <a:extLst>
              <a:ext uri="{28A0092B-C50C-407E-A947-70E740481C1C}">
                <a14:useLocalDpi xmlns:a14="http://schemas.microsoft.com/office/drawing/2010/main" val="0"/>
              </a:ext>
            </a:extLst>
          </a:blip>
          <a:srcRect l="26411" r="19934"/>
          <a:stretch/>
        </p:blipFill>
        <p:spPr bwMode="auto">
          <a:xfrm>
            <a:off x="6788989" y="1009443"/>
            <a:ext cx="4727276" cy="588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65268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stereotypes</a:t>
            </a:r>
            <a:endParaRPr lang="en-US" dirty="0"/>
          </a:p>
        </p:txBody>
      </p:sp>
      <p:sp>
        <p:nvSpPr>
          <p:cNvPr id="3" name="Text Placeholder 2"/>
          <p:cNvSpPr>
            <a:spLocks noGrp="1"/>
          </p:cNvSpPr>
          <p:nvPr>
            <p:ph type="body" sz="half" idx="1"/>
          </p:nvPr>
        </p:nvSpPr>
        <p:spPr>
          <a:xfrm>
            <a:off x="914400" y="1700012"/>
            <a:ext cx="5009882" cy="4610636"/>
          </a:xfrm>
        </p:spPr>
        <p:txBody>
          <a:bodyPr>
            <a:normAutofit/>
          </a:bodyPr>
          <a:lstStyle/>
          <a:p>
            <a:r>
              <a:rPr lang="en-US" sz="2400" u="sng" dirty="0" smtClean="0">
                <a:solidFill>
                  <a:schemeClr val="tx1"/>
                </a:solidFill>
              </a:rPr>
              <a:t>The term stereotype was first used in a psychological sense by Lippmann in 1922, who defined stereotypes as “little pictures in our heads that help us interpret what we see”.</a:t>
            </a:r>
            <a:endParaRPr lang="en-US" sz="2400" u="sng" dirty="0">
              <a:solidFill>
                <a:schemeClr val="tx1"/>
              </a:solidFill>
            </a:endParaRPr>
          </a:p>
          <a:p>
            <a:r>
              <a:rPr lang="en-US" sz="2400" dirty="0" smtClean="0">
                <a:solidFill>
                  <a:schemeClr val="tx1"/>
                </a:solidFill>
              </a:rPr>
              <a:t>Aronson claims that when we stereotype we </a:t>
            </a:r>
            <a:r>
              <a:rPr lang="en-US" sz="2400" u="sng" dirty="0" smtClean="0">
                <a:solidFill>
                  <a:schemeClr val="tx1"/>
                </a:solidFill>
              </a:rPr>
              <a:t>allow these pictures to take over our thinking, causing us to assign identical characteristics to any person in a group.</a:t>
            </a:r>
            <a:endParaRPr lang="en-US" sz="2400" u="sng" dirty="0">
              <a:solidFill>
                <a:schemeClr val="tx1"/>
              </a:solidFill>
            </a:endParaRPr>
          </a:p>
        </p:txBody>
      </p:sp>
      <p:pic>
        <p:nvPicPr>
          <p:cNvPr id="3074" name="Picture 2" descr="http://fc07.deviantart.net/fs71/f/2013/244/a/c/stereotype_map_by_pokemonarenaart-d6kp9v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474" y="2062020"/>
            <a:ext cx="5857553" cy="3514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32176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Piaget-Childhood development of schemas</a:t>
            </a:r>
            <a:endParaRPr lang="en-US" sz="3600" dirty="0"/>
          </a:p>
        </p:txBody>
      </p:sp>
      <p:sp>
        <p:nvSpPr>
          <p:cNvPr id="3" name="Text Placeholder 2"/>
          <p:cNvSpPr>
            <a:spLocks noGrp="1"/>
          </p:cNvSpPr>
          <p:nvPr>
            <p:ph type="body" sz="half" idx="1"/>
          </p:nvPr>
        </p:nvSpPr>
        <p:spPr>
          <a:xfrm>
            <a:off x="875762" y="1442432"/>
            <a:ext cx="6206526" cy="4966993"/>
          </a:xfrm>
        </p:spPr>
        <p:txBody>
          <a:bodyPr>
            <a:noAutofit/>
          </a:bodyPr>
          <a:lstStyle/>
          <a:p>
            <a:r>
              <a:rPr lang="en-US" dirty="0" smtClean="0">
                <a:solidFill>
                  <a:schemeClr val="tx1"/>
                </a:solidFill>
              </a:rPr>
              <a:t>Theorist</a:t>
            </a:r>
            <a:r>
              <a:rPr lang="en-US" dirty="0">
                <a:solidFill>
                  <a:schemeClr val="tx1"/>
                </a:solidFill>
              </a:rPr>
              <a:t> Jean Piaget introduced the term schema, and its use was popularized through his work. </a:t>
            </a:r>
            <a:endParaRPr lang="en-US" dirty="0" smtClean="0">
              <a:solidFill>
                <a:schemeClr val="tx1"/>
              </a:solidFill>
            </a:endParaRPr>
          </a:p>
          <a:p>
            <a:r>
              <a:rPr lang="en-US" u="sng" dirty="0" smtClean="0">
                <a:solidFill>
                  <a:schemeClr val="tx1"/>
                </a:solidFill>
              </a:rPr>
              <a:t>According </a:t>
            </a:r>
            <a:r>
              <a:rPr lang="en-US" u="sng" dirty="0">
                <a:solidFill>
                  <a:schemeClr val="tx1"/>
                </a:solidFill>
              </a:rPr>
              <a:t>to his theory of cognitive development, children go through a series of stages of intellectual growth.</a:t>
            </a:r>
          </a:p>
          <a:p>
            <a:r>
              <a:rPr lang="en-US" dirty="0">
                <a:solidFill>
                  <a:schemeClr val="tx1"/>
                </a:solidFill>
              </a:rPr>
              <a:t>In Piaget's </a:t>
            </a:r>
            <a:r>
              <a:rPr lang="en-US" dirty="0" smtClean="0">
                <a:solidFill>
                  <a:schemeClr val="tx1"/>
                </a:solidFill>
              </a:rPr>
              <a:t>theory, </a:t>
            </a:r>
            <a:r>
              <a:rPr lang="en-US" u="sng" dirty="0">
                <a:solidFill>
                  <a:schemeClr val="tx1"/>
                </a:solidFill>
              </a:rPr>
              <a:t>a schema is both the category of knowledge as well as the process of acquiring that knowledge. </a:t>
            </a:r>
            <a:endParaRPr lang="en-US" u="sng" dirty="0" smtClean="0">
              <a:solidFill>
                <a:schemeClr val="tx1"/>
              </a:solidFill>
            </a:endParaRPr>
          </a:p>
          <a:p>
            <a:r>
              <a:rPr lang="en-US" dirty="0" smtClean="0">
                <a:solidFill>
                  <a:schemeClr val="tx1"/>
                </a:solidFill>
              </a:rPr>
              <a:t>He </a:t>
            </a:r>
            <a:r>
              <a:rPr lang="en-US" dirty="0">
                <a:solidFill>
                  <a:schemeClr val="tx1"/>
                </a:solidFill>
              </a:rPr>
              <a:t>believed that people are constantly </a:t>
            </a:r>
            <a:r>
              <a:rPr lang="en-US" u="sng" dirty="0">
                <a:solidFill>
                  <a:schemeClr val="tx1"/>
                </a:solidFill>
              </a:rPr>
              <a:t>adapting to the environment as they take in new information and learn new things. </a:t>
            </a:r>
            <a:endParaRPr lang="en-US" u="sng" dirty="0" smtClean="0">
              <a:solidFill>
                <a:schemeClr val="tx1"/>
              </a:solidFill>
            </a:endParaRPr>
          </a:p>
          <a:p>
            <a:r>
              <a:rPr lang="en-US" dirty="0" smtClean="0">
                <a:solidFill>
                  <a:schemeClr val="tx1"/>
                </a:solidFill>
              </a:rPr>
              <a:t>As </a:t>
            </a:r>
            <a:r>
              <a:rPr lang="en-US" dirty="0">
                <a:solidFill>
                  <a:schemeClr val="tx1"/>
                </a:solidFill>
              </a:rPr>
              <a:t>experiences happen and new information is presented, new schemas are developed and old schemas are changed or modified.</a:t>
            </a:r>
          </a:p>
          <a:p>
            <a:endParaRPr lang="en-US" sz="2400" dirty="0">
              <a:solidFill>
                <a:schemeClr val="tx1"/>
              </a:solidFill>
            </a:endParaRPr>
          </a:p>
        </p:txBody>
      </p:sp>
      <p:pic>
        <p:nvPicPr>
          <p:cNvPr id="2050" name="Picture 2" descr="Image result for Piag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2567" y="1593011"/>
            <a:ext cx="3027452" cy="5064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3217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5147"/>
            <a:ext cx="10363200" cy="1143000"/>
          </a:xfrm>
        </p:spPr>
        <p:txBody>
          <a:bodyPr/>
          <a:lstStyle/>
          <a:p>
            <a:r>
              <a:rPr lang="en-US" dirty="0" smtClean="0"/>
              <a:t>Types of schemas</a:t>
            </a:r>
            <a:endParaRPr lang="en-US" dirty="0"/>
          </a:p>
        </p:txBody>
      </p:sp>
      <p:sp>
        <p:nvSpPr>
          <p:cNvPr id="3" name="Text Placeholder 2"/>
          <p:cNvSpPr>
            <a:spLocks noGrp="1"/>
          </p:cNvSpPr>
          <p:nvPr>
            <p:ph type="body" sz="half" idx="1"/>
          </p:nvPr>
        </p:nvSpPr>
        <p:spPr>
          <a:xfrm>
            <a:off x="992038" y="1026545"/>
            <a:ext cx="7125419" cy="5650300"/>
          </a:xfrm>
        </p:spPr>
        <p:txBody>
          <a:bodyPr>
            <a:normAutofit lnSpcReduction="10000"/>
          </a:bodyPr>
          <a:lstStyle/>
          <a:p>
            <a:r>
              <a:rPr lang="en-US" b="1" dirty="0" smtClean="0"/>
              <a:t>Person </a:t>
            </a:r>
            <a:r>
              <a:rPr lang="en-US" b="1" dirty="0"/>
              <a:t>schemas</a:t>
            </a:r>
            <a:r>
              <a:rPr lang="en-US" dirty="0"/>
              <a:t> are focused on specific individuals. For example, your schema for your friend might include information about her appearance, her behaviors, her personality, and her preferences</a:t>
            </a:r>
            <a:r>
              <a:rPr lang="en-US" dirty="0" smtClean="0"/>
              <a:t>.</a:t>
            </a:r>
          </a:p>
          <a:p>
            <a:pPr marL="0" indent="0">
              <a:buNone/>
            </a:pPr>
            <a:endParaRPr lang="en-US" dirty="0"/>
          </a:p>
          <a:p>
            <a:r>
              <a:rPr lang="en-US" b="1" dirty="0"/>
              <a:t>Social schemas</a:t>
            </a:r>
            <a:r>
              <a:rPr lang="en-US" dirty="0"/>
              <a:t> include general knowledge about how people behave in certain social situations</a:t>
            </a:r>
            <a:r>
              <a:rPr lang="en-US" dirty="0" smtClean="0"/>
              <a:t>.</a:t>
            </a:r>
          </a:p>
          <a:p>
            <a:pPr marL="0" indent="0">
              <a:buNone/>
            </a:pPr>
            <a:endParaRPr lang="en-US" dirty="0"/>
          </a:p>
          <a:p>
            <a:r>
              <a:rPr lang="en-US" b="1" dirty="0"/>
              <a:t>Self-schemas</a:t>
            </a:r>
            <a:r>
              <a:rPr lang="en-US" dirty="0"/>
              <a:t> are focused on your knowledge about yourself. This can include both what you know about your current self as well as ideas about your idealized or future self</a:t>
            </a:r>
            <a:r>
              <a:rPr lang="en-US" dirty="0" smtClean="0"/>
              <a:t>.</a:t>
            </a:r>
          </a:p>
          <a:p>
            <a:pPr marL="0" indent="0">
              <a:buNone/>
            </a:pPr>
            <a:endParaRPr lang="en-US" dirty="0"/>
          </a:p>
          <a:p>
            <a:r>
              <a:rPr lang="en-US" b="1" dirty="0"/>
              <a:t>Event schemas</a:t>
            </a:r>
            <a:r>
              <a:rPr lang="en-US" dirty="0"/>
              <a:t> are focused on patterns of behavior that should be followed for certain events. This acts much like a script informing you of what you should do, how you should act, and what you should say in a particular situation.</a:t>
            </a:r>
          </a:p>
          <a:p>
            <a:endParaRPr lang="en-US" dirty="0"/>
          </a:p>
        </p:txBody>
      </p:sp>
      <p:pic>
        <p:nvPicPr>
          <p:cNvPr id="3074" name="Picture 2" descr="Image result for schem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7457" y="1776741"/>
            <a:ext cx="3718283" cy="3718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32176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396" y="0"/>
            <a:ext cx="10363200" cy="1143000"/>
          </a:xfrm>
        </p:spPr>
        <p:txBody>
          <a:bodyPr/>
          <a:lstStyle/>
          <a:p>
            <a:r>
              <a:rPr lang="en-US" dirty="0" smtClean="0"/>
              <a:t>Grain of truth hypothesis</a:t>
            </a:r>
            <a:endParaRPr lang="en-US" dirty="0"/>
          </a:p>
        </p:txBody>
      </p:sp>
      <p:sp>
        <p:nvSpPr>
          <p:cNvPr id="3" name="Text Placeholder 2"/>
          <p:cNvSpPr>
            <a:spLocks noGrp="1"/>
          </p:cNvSpPr>
          <p:nvPr>
            <p:ph type="body" sz="half" idx="1"/>
          </p:nvPr>
        </p:nvSpPr>
        <p:spPr>
          <a:xfrm>
            <a:off x="1173192" y="1004979"/>
            <a:ext cx="6081623" cy="5542472"/>
          </a:xfrm>
        </p:spPr>
        <p:txBody>
          <a:bodyPr>
            <a:normAutofit lnSpcReduction="10000"/>
          </a:bodyPr>
          <a:lstStyle/>
          <a:p>
            <a:r>
              <a:rPr lang="en-US" sz="2400" b="1" dirty="0" smtClean="0">
                <a:solidFill>
                  <a:schemeClr val="tx1"/>
                </a:solidFill>
              </a:rPr>
              <a:t>Grain of Truth Hypothesis </a:t>
            </a:r>
            <a:r>
              <a:rPr lang="en-US" sz="2400" dirty="0" smtClean="0">
                <a:solidFill>
                  <a:schemeClr val="tx1"/>
                </a:solidFill>
              </a:rPr>
              <a:t>asserts </a:t>
            </a:r>
            <a:r>
              <a:rPr lang="en-US" sz="2400" dirty="0">
                <a:solidFill>
                  <a:schemeClr val="tx1"/>
                </a:solidFill>
              </a:rPr>
              <a:t>that there is some truth to most stereotypes we have about others. </a:t>
            </a:r>
            <a:endParaRPr lang="en-US" sz="2400" dirty="0" smtClean="0">
              <a:solidFill>
                <a:schemeClr val="tx1"/>
              </a:solidFill>
            </a:endParaRPr>
          </a:p>
          <a:p>
            <a:r>
              <a:rPr lang="en-US" sz="2400" u="sng" dirty="0" smtClean="0">
                <a:solidFill>
                  <a:schemeClr val="tx1"/>
                </a:solidFill>
              </a:rPr>
              <a:t>Can </a:t>
            </a:r>
            <a:r>
              <a:rPr lang="en-US" sz="2400" u="sng" dirty="0">
                <a:solidFill>
                  <a:schemeClr val="tx1"/>
                </a:solidFill>
              </a:rPr>
              <a:t>be negative, positive, or neutral. </a:t>
            </a:r>
            <a:endParaRPr lang="en-US" sz="2400" u="sng" dirty="0" smtClean="0">
              <a:solidFill>
                <a:schemeClr val="tx1"/>
              </a:solidFill>
            </a:endParaRPr>
          </a:p>
          <a:p>
            <a:r>
              <a:rPr lang="en-US" sz="2400" dirty="0" smtClean="0">
                <a:solidFill>
                  <a:schemeClr val="tx1"/>
                </a:solidFill>
              </a:rPr>
              <a:t>Holding </a:t>
            </a:r>
            <a:r>
              <a:rPr lang="en-US" sz="2400" dirty="0">
                <a:solidFill>
                  <a:schemeClr val="tx1"/>
                </a:solidFill>
              </a:rPr>
              <a:t>stereotypes about others is problematic in 3 ways: </a:t>
            </a:r>
            <a:endParaRPr lang="en-US" sz="2400" dirty="0" smtClean="0">
              <a:solidFill>
                <a:schemeClr val="tx1"/>
              </a:solidFill>
            </a:endParaRPr>
          </a:p>
          <a:p>
            <a:r>
              <a:rPr lang="en-US" sz="2400" dirty="0" smtClean="0">
                <a:solidFill>
                  <a:schemeClr val="tx1"/>
                </a:solidFill>
              </a:rPr>
              <a:t>1</a:t>
            </a:r>
            <a:r>
              <a:rPr lang="en-US" sz="2400" dirty="0">
                <a:solidFill>
                  <a:schemeClr val="tx1"/>
                </a:solidFill>
              </a:rPr>
              <a:t>. </a:t>
            </a:r>
            <a:r>
              <a:rPr lang="en-US" sz="2400" dirty="0" smtClean="0">
                <a:solidFill>
                  <a:schemeClr val="tx1"/>
                </a:solidFill>
              </a:rPr>
              <a:t> We </a:t>
            </a:r>
            <a:r>
              <a:rPr lang="en-US" sz="2400" dirty="0">
                <a:solidFill>
                  <a:schemeClr val="tx1"/>
                </a:solidFill>
              </a:rPr>
              <a:t>accentuate differences between groups (focus on differences rather than similarities) </a:t>
            </a:r>
            <a:endParaRPr lang="en-US" sz="2400" dirty="0" smtClean="0">
              <a:solidFill>
                <a:schemeClr val="tx1"/>
              </a:solidFill>
            </a:endParaRPr>
          </a:p>
          <a:p>
            <a:r>
              <a:rPr lang="en-US" sz="2400" dirty="0" smtClean="0">
                <a:solidFill>
                  <a:schemeClr val="tx1"/>
                </a:solidFill>
              </a:rPr>
              <a:t>2</a:t>
            </a:r>
            <a:r>
              <a:rPr lang="en-US" sz="2400" dirty="0">
                <a:solidFill>
                  <a:schemeClr val="tx1"/>
                </a:solidFill>
              </a:rPr>
              <a:t>. </a:t>
            </a:r>
            <a:r>
              <a:rPr lang="en-US" sz="2400" dirty="0" smtClean="0">
                <a:solidFill>
                  <a:schemeClr val="tx1"/>
                </a:solidFill>
              </a:rPr>
              <a:t> They </a:t>
            </a:r>
            <a:r>
              <a:rPr lang="en-US" sz="2400" dirty="0">
                <a:solidFill>
                  <a:schemeClr val="tx1"/>
                </a:solidFill>
              </a:rPr>
              <a:t>cause us to underestimate differences within other groups. </a:t>
            </a:r>
            <a:endParaRPr lang="en-US" sz="2400" dirty="0" smtClean="0">
              <a:solidFill>
                <a:schemeClr val="tx1"/>
              </a:solidFill>
            </a:endParaRPr>
          </a:p>
          <a:p>
            <a:r>
              <a:rPr lang="en-US" sz="2400" dirty="0" smtClean="0">
                <a:solidFill>
                  <a:schemeClr val="tx1"/>
                </a:solidFill>
              </a:rPr>
              <a:t>3</a:t>
            </a:r>
            <a:r>
              <a:rPr lang="en-US" sz="2400" dirty="0">
                <a:solidFill>
                  <a:schemeClr val="tx1"/>
                </a:solidFill>
              </a:rPr>
              <a:t>. </a:t>
            </a:r>
            <a:r>
              <a:rPr lang="en-US" sz="2400" dirty="0" smtClean="0">
                <a:solidFill>
                  <a:schemeClr val="tx1"/>
                </a:solidFill>
              </a:rPr>
              <a:t> Cause </a:t>
            </a:r>
            <a:r>
              <a:rPr lang="en-US" sz="2400" dirty="0">
                <a:solidFill>
                  <a:schemeClr val="tx1"/>
                </a:solidFill>
              </a:rPr>
              <a:t>us to engage in selective perception (occurs outside of awareness. Ex: confederate flag we notice it more in the south</a:t>
            </a:r>
            <a:r>
              <a:rPr lang="en-US" dirty="0"/>
              <a:t>)</a:t>
            </a:r>
          </a:p>
        </p:txBody>
      </p:sp>
      <p:pic>
        <p:nvPicPr>
          <p:cNvPr id="4098" name="Picture 2" descr="Image result for grain of tru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5461" y="1143000"/>
            <a:ext cx="3700931" cy="4973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93701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1143000"/>
          </a:xfrm>
        </p:spPr>
        <p:txBody>
          <a:bodyPr/>
          <a:lstStyle/>
          <a:p>
            <a:r>
              <a:rPr lang="en-US" dirty="0" smtClean="0"/>
              <a:t>Illusory correlations</a:t>
            </a:r>
            <a:endParaRPr lang="en-US" dirty="0"/>
          </a:p>
        </p:txBody>
      </p:sp>
      <p:sp>
        <p:nvSpPr>
          <p:cNvPr id="3" name="Text Placeholder 2"/>
          <p:cNvSpPr>
            <a:spLocks noGrp="1"/>
          </p:cNvSpPr>
          <p:nvPr>
            <p:ph type="body" sz="half" idx="1"/>
          </p:nvPr>
        </p:nvSpPr>
        <p:spPr>
          <a:xfrm>
            <a:off x="914400" y="1040920"/>
            <a:ext cx="5080000" cy="4114800"/>
          </a:xfrm>
        </p:spPr>
        <p:txBody>
          <a:bodyPr>
            <a:normAutofit lnSpcReduction="10000"/>
          </a:bodyPr>
          <a:lstStyle/>
          <a:p>
            <a:r>
              <a:rPr lang="en-US" dirty="0" smtClean="0"/>
              <a:t>It is common for people to see two variables as related when they are not.  This is known as </a:t>
            </a:r>
            <a:r>
              <a:rPr lang="en-US" b="1" dirty="0" smtClean="0"/>
              <a:t>illusory correlation</a:t>
            </a:r>
            <a:r>
              <a:rPr lang="en-US" dirty="0" smtClean="0"/>
              <a:t>.  </a:t>
            </a:r>
          </a:p>
          <a:p>
            <a:r>
              <a:rPr lang="en-US" dirty="0" smtClean="0"/>
              <a:t>Common examples</a:t>
            </a:r>
            <a:endParaRPr lang="en-US" dirty="0"/>
          </a:p>
          <a:p>
            <a:pPr lvl="1"/>
            <a:r>
              <a:rPr lang="en-US" dirty="0" smtClean="0"/>
              <a:t>A student believing Asians are good at math because they sit next to an Asian who is good at math.</a:t>
            </a:r>
          </a:p>
          <a:p>
            <a:pPr lvl="1"/>
            <a:r>
              <a:rPr lang="en-US" dirty="0" smtClean="0"/>
              <a:t>Believing pit bulls are dangerous because of reading an article about an aggressive pit bull.</a:t>
            </a:r>
          </a:p>
          <a:p>
            <a:pPr lvl="1"/>
            <a:r>
              <a:rPr lang="en-US" dirty="0" smtClean="0"/>
              <a:t>A soccer player putting on this left shoe before his right because he believes that the last game he scored a goal because of this.</a:t>
            </a:r>
            <a:endParaRPr lang="en-US" dirty="0"/>
          </a:p>
        </p:txBody>
      </p:sp>
      <p:sp>
        <p:nvSpPr>
          <p:cNvPr id="4" name="Content Placeholder 3"/>
          <p:cNvSpPr>
            <a:spLocks noGrp="1"/>
          </p:cNvSpPr>
          <p:nvPr>
            <p:ph sz="half" idx="2"/>
          </p:nvPr>
        </p:nvSpPr>
        <p:spPr>
          <a:xfrm>
            <a:off x="6299200" y="1091960"/>
            <a:ext cx="5080000" cy="4114800"/>
          </a:xfrm>
        </p:spPr>
        <p:txBody>
          <a:bodyPr/>
          <a:lstStyle/>
          <a:p>
            <a:r>
              <a:rPr lang="en-US" u="sng" dirty="0" smtClean="0"/>
              <a:t>Illusory correlations are relevant to stereotypes because perceived correlations between the group and the trait.</a:t>
            </a:r>
          </a:p>
          <a:p>
            <a:r>
              <a:rPr lang="en-US" u="sng" dirty="0" smtClean="0"/>
              <a:t>They are illusory because they are falsely being understood as actual correlations.</a:t>
            </a:r>
          </a:p>
          <a:p>
            <a:pPr marL="0" indent="0">
              <a:buNone/>
            </a:pPr>
            <a:endParaRPr lang="en-US" dirty="0"/>
          </a:p>
        </p:txBody>
      </p:sp>
      <p:pic>
        <p:nvPicPr>
          <p:cNvPr id="5122" name="Picture 2" descr="Image result for illusory corre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5518" y="3098320"/>
            <a:ext cx="3200520" cy="361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120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030858" y="409755"/>
            <a:ext cx="7313613" cy="1143000"/>
          </a:xfrm>
        </p:spPr>
        <p:txBody>
          <a:bodyPr/>
          <a:lstStyle/>
          <a:p>
            <a:r>
              <a:rPr lang="en-US" altLang="en-US" dirty="0" smtClean="0"/>
              <a:t>Personal Space</a:t>
            </a:r>
          </a:p>
        </p:txBody>
      </p:sp>
      <p:sp>
        <p:nvSpPr>
          <p:cNvPr id="29699" name="Content Placeholder 2"/>
          <p:cNvSpPr>
            <a:spLocks noGrp="1"/>
          </p:cNvSpPr>
          <p:nvPr>
            <p:ph idx="1"/>
          </p:nvPr>
        </p:nvSpPr>
        <p:spPr>
          <a:xfrm>
            <a:off x="1305465" y="1552755"/>
            <a:ext cx="6492814" cy="4848045"/>
          </a:xfrm>
        </p:spPr>
        <p:txBody>
          <a:bodyPr>
            <a:normAutofit/>
          </a:bodyPr>
          <a:lstStyle/>
          <a:p>
            <a:r>
              <a:rPr lang="en-US" altLang="en-US" dirty="0"/>
              <a:t>One of the issues that defines how people in different cultures greet each other is how touchy they are.  Here is a scale of touch don’t touch:</a:t>
            </a:r>
          </a:p>
          <a:p>
            <a:pPr>
              <a:buFont typeface="Wingdings" panose="05000000000000000000" pitchFamily="2" charset="2"/>
              <a:buNone/>
            </a:pPr>
            <a:endParaRPr lang="en-US" altLang="en-US" dirty="0"/>
          </a:p>
          <a:p>
            <a:r>
              <a:rPr lang="en-US" altLang="en-US" sz="1600" dirty="0"/>
              <a:t>Don’t Touch                   </a:t>
            </a:r>
            <a:r>
              <a:rPr lang="en-US" altLang="en-US" sz="1600" dirty="0" smtClean="0"/>
              <a:t> </a:t>
            </a:r>
            <a:r>
              <a:rPr lang="en-US" altLang="en-US" sz="1600" dirty="0"/>
              <a:t>Middle Ground                </a:t>
            </a:r>
            <a:r>
              <a:rPr lang="en-US" altLang="en-US" sz="1600" dirty="0" smtClean="0"/>
              <a:t>           </a:t>
            </a:r>
            <a:r>
              <a:rPr lang="en-US" altLang="en-US" sz="1600" dirty="0"/>
              <a:t>Touch</a:t>
            </a:r>
          </a:p>
          <a:p>
            <a:pPr marL="0" indent="0">
              <a:buNone/>
            </a:pPr>
            <a:r>
              <a:rPr lang="en-US" altLang="en-US" sz="1600" dirty="0" smtClean="0">
                <a:sym typeface="Wingdings" panose="05000000000000000000" pitchFamily="2" charset="2"/>
              </a:rPr>
              <a:t>           </a:t>
            </a:r>
            <a:r>
              <a:rPr lang="en-US" altLang="en-US" sz="1600" dirty="0" smtClean="0"/>
              <a:t>------------------------------------------------------------------------</a:t>
            </a:r>
            <a:r>
              <a:rPr lang="en-US" altLang="en-US" sz="1600" dirty="0">
                <a:sym typeface="Wingdings" panose="05000000000000000000" pitchFamily="2" charset="2"/>
              </a:rPr>
              <a:t></a:t>
            </a:r>
            <a:r>
              <a:rPr lang="en-US" altLang="en-US" sz="1600" dirty="0"/>
              <a:t> </a:t>
            </a:r>
          </a:p>
          <a:p>
            <a:r>
              <a:rPr lang="en-US" altLang="en-US" sz="1600" dirty="0"/>
              <a:t>Japan		            </a:t>
            </a:r>
            <a:r>
              <a:rPr lang="en-US" altLang="en-US" sz="1600" dirty="0" smtClean="0"/>
              <a:t>    France</a:t>
            </a:r>
            <a:r>
              <a:rPr lang="en-US" altLang="en-US" sz="1600" dirty="0"/>
              <a:t>		       Middle East</a:t>
            </a:r>
          </a:p>
          <a:p>
            <a:r>
              <a:rPr lang="en-US" altLang="en-US" sz="1600" dirty="0"/>
              <a:t>United States	            </a:t>
            </a:r>
            <a:r>
              <a:rPr lang="en-US" altLang="en-US" sz="1600" dirty="0" smtClean="0"/>
              <a:t>   China</a:t>
            </a:r>
            <a:r>
              <a:rPr lang="en-US" altLang="en-US" sz="1600" dirty="0"/>
              <a:t>		       Latin </a:t>
            </a:r>
            <a:r>
              <a:rPr lang="en-US" altLang="en-US" sz="1600" dirty="0" smtClean="0"/>
              <a:t>Countries</a:t>
            </a:r>
            <a:endParaRPr lang="en-US" altLang="en-US" sz="1600" dirty="0"/>
          </a:p>
          <a:p>
            <a:r>
              <a:rPr lang="en-US" altLang="en-US" sz="1600" dirty="0"/>
              <a:t>Canada 	                         </a:t>
            </a:r>
            <a:r>
              <a:rPr lang="en-US" altLang="en-US" sz="1600" dirty="0" smtClean="0"/>
              <a:t>      Ireland</a:t>
            </a:r>
            <a:r>
              <a:rPr lang="en-US" altLang="en-US" sz="1600" dirty="0"/>
              <a:t>		       Italy</a:t>
            </a:r>
          </a:p>
          <a:p>
            <a:r>
              <a:rPr lang="en-US" altLang="en-US" sz="1600" dirty="0"/>
              <a:t>England                               </a:t>
            </a:r>
            <a:r>
              <a:rPr lang="en-US" altLang="en-US" sz="1600" dirty="0" smtClean="0"/>
              <a:t> </a:t>
            </a:r>
            <a:r>
              <a:rPr lang="en-US" altLang="en-US" sz="1600" dirty="0"/>
              <a:t>India		       Greece</a:t>
            </a:r>
          </a:p>
          <a:p>
            <a:r>
              <a:rPr lang="en-US" altLang="en-US" sz="1600" dirty="0"/>
              <a:t>Northern European	                                       </a:t>
            </a:r>
            <a:r>
              <a:rPr lang="en-US" altLang="en-US" sz="1600" dirty="0" smtClean="0"/>
              <a:t>Spain</a:t>
            </a:r>
            <a:endParaRPr lang="en-US" altLang="en-US" sz="1600" dirty="0"/>
          </a:p>
          <a:p>
            <a:r>
              <a:rPr lang="en-US" altLang="en-US" sz="1600" dirty="0"/>
              <a:t>Australia				</a:t>
            </a:r>
            <a:r>
              <a:rPr lang="en-US" altLang="en-US" sz="1600" dirty="0" smtClean="0"/>
              <a:t>       Portugal</a:t>
            </a:r>
            <a:endParaRPr lang="en-US" altLang="en-US" sz="1600" dirty="0"/>
          </a:p>
          <a:p>
            <a:r>
              <a:rPr lang="en-US" altLang="en-US" sz="1600" dirty="0"/>
              <a:t>Estonia					        Russia</a:t>
            </a:r>
          </a:p>
          <a:p>
            <a:endParaRPr lang="en-US" altLang="en-US" sz="1600" dirty="0"/>
          </a:p>
        </p:txBody>
      </p:sp>
      <p:pic>
        <p:nvPicPr>
          <p:cNvPr id="7170" name="Picture 2" descr="Image result for personal 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8279" y="2076060"/>
            <a:ext cx="3810000" cy="295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45516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1143000"/>
          </a:xfrm>
        </p:spPr>
        <p:txBody>
          <a:bodyPr/>
          <a:lstStyle/>
          <a:p>
            <a:r>
              <a:rPr lang="en-US" dirty="0" smtClean="0"/>
              <a:t>Hamilton and Gifford</a:t>
            </a:r>
            <a:endParaRPr lang="en-US" dirty="0"/>
          </a:p>
        </p:txBody>
      </p:sp>
      <p:sp>
        <p:nvSpPr>
          <p:cNvPr id="3" name="Text Placeholder 2"/>
          <p:cNvSpPr>
            <a:spLocks noGrp="1"/>
          </p:cNvSpPr>
          <p:nvPr>
            <p:ph type="body" sz="half" idx="1"/>
          </p:nvPr>
        </p:nvSpPr>
        <p:spPr>
          <a:xfrm>
            <a:off x="1319840" y="782128"/>
            <a:ext cx="4510657" cy="4264325"/>
          </a:xfrm>
        </p:spPr>
        <p:txBody>
          <a:bodyPr>
            <a:normAutofit fontScale="85000" lnSpcReduction="20000"/>
          </a:bodyPr>
          <a:lstStyle/>
          <a:p>
            <a:r>
              <a:rPr lang="en-US" b="1" dirty="0"/>
              <a:t>Aim –</a:t>
            </a:r>
            <a:r>
              <a:rPr lang="en-US" dirty="0"/>
              <a:t/>
            </a:r>
            <a:br>
              <a:rPr lang="en-US" dirty="0"/>
            </a:br>
            <a:r>
              <a:rPr lang="en-US" dirty="0"/>
              <a:t>To investigate illusory correlation as an explanation for stereotype formation</a:t>
            </a:r>
          </a:p>
          <a:p>
            <a:r>
              <a:rPr lang="en-US" b="1" dirty="0"/>
              <a:t>Method –</a:t>
            </a:r>
            <a:r>
              <a:rPr lang="en-US" dirty="0"/>
              <a:t/>
            </a:r>
            <a:br>
              <a:rPr lang="en-US" dirty="0"/>
            </a:br>
            <a:r>
              <a:rPr lang="en-US" dirty="0"/>
              <a:t>Researchers asked participants to read about two groups</a:t>
            </a:r>
            <a:r>
              <a:rPr lang="en-US" dirty="0" smtClean="0"/>
              <a:t>.</a:t>
            </a:r>
          </a:p>
          <a:p>
            <a:endParaRPr lang="en-US" dirty="0" smtClean="0"/>
          </a:p>
          <a:p>
            <a:pPr marL="0" indent="0">
              <a:buNone/>
            </a:pPr>
            <a:r>
              <a:rPr lang="en-US" dirty="0" smtClean="0"/>
              <a:t>Group </a:t>
            </a:r>
            <a:r>
              <a:rPr lang="en-US" dirty="0"/>
              <a:t>A (26 </a:t>
            </a:r>
            <a:r>
              <a:rPr lang="en-US" dirty="0" smtClean="0"/>
              <a:t>participants)</a:t>
            </a:r>
          </a:p>
          <a:p>
            <a:pPr marL="0" indent="0">
              <a:buNone/>
            </a:pPr>
            <a:r>
              <a:rPr lang="en-US" dirty="0" smtClean="0"/>
              <a:t>Group </a:t>
            </a:r>
            <a:r>
              <a:rPr lang="en-US" dirty="0"/>
              <a:t>B (13 </a:t>
            </a:r>
            <a:r>
              <a:rPr lang="en-US" dirty="0" smtClean="0"/>
              <a:t>participants) The </a:t>
            </a:r>
            <a:r>
              <a:rPr lang="en-US" dirty="0"/>
              <a:t>description based on positive and negative </a:t>
            </a:r>
            <a:r>
              <a:rPr lang="en-US" dirty="0" smtClean="0"/>
              <a:t>behaviors</a:t>
            </a:r>
            <a:r>
              <a:rPr lang="en-US" dirty="0"/>
              <a:t>.</a:t>
            </a:r>
            <a:br>
              <a:rPr lang="en-US" dirty="0"/>
            </a:br>
            <a:r>
              <a:rPr lang="en-US" dirty="0"/>
              <a:t>Group A had 18 positive and 8 negative </a:t>
            </a:r>
            <a:r>
              <a:rPr lang="en-US" dirty="0" smtClean="0"/>
              <a:t>behaviors</a:t>
            </a:r>
            <a:r>
              <a:rPr lang="en-US" dirty="0"/>
              <a:t>.</a:t>
            </a:r>
            <a:br>
              <a:rPr lang="en-US" dirty="0"/>
            </a:br>
            <a:r>
              <a:rPr lang="en-US" dirty="0"/>
              <a:t>Group B had 9 positive and 4 negative </a:t>
            </a:r>
            <a:r>
              <a:rPr lang="en-US" dirty="0" smtClean="0"/>
              <a:t>behaviors</a:t>
            </a:r>
            <a:r>
              <a:rPr lang="en-US" dirty="0"/>
              <a:t>.</a:t>
            </a:r>
            <a:br>
              <a:rPr lang="en-US" dirty="0"/>
            </a:br>
            <a:r>
              <a:rPr lang="en-US" dirty="0"/>
              <a:t>Participants answered question about </a:t>
            </a:r>
            <a:r>
              <a:rPr lang="en-US" dirty="0" smtClean="0"/>
              <a:t>behaviors </a:t>
            </a:r>
            <a:r>
              <a:rPr lang="en-US" dirty="0"/>
              <a:t>of the groups.</a:t>
            </a:r>
          </a:p>
          <a:p>
            <a:endParaRPr lang="en-US" dirty="0"/>
          </a:p>
        </p:txBody>
      </p:sp>
      <p:sp>
        <p:nvSpPr>
          <p:cNvPr id="4" name="Content Placeholder 3"/>
          <p:cNvSpPr>
            <a:spLocks noGrp="1"/>
          </p:cNvSpPr>
          <p:nvPr>
            <p:ph sz="half" idx="2"/>
          </p:nvPr>
        </p:nvSpPr>
        <p:spPr>
          <a:xfrm>
            <a:off x="6197600" y="931653"/>
            <a:ext cx="5485440" cy="4787660"/>
          </a:xfrm>
        </p:spPr>
        <p:txBody>
          <a:bodyPr>
            <a:normAutofit fontScale="85000" lnSpcReduction="20000"/>
          </a:bodyPr>
          <a:lstStyle/>
          <a:p>
            <a:r>
              <a:rPr lang="en-US" b="1" dirty="0"/>
              <a:t>Results </a:t>
            </a:r>
            <a:r>
              <a:rPr lang="en-US" dirty="0"/>
              <a:t>–</a:t>
            </a:r>
            <a:br>
              <a:rPr lang="en-US" dirty="0"/>
            </a:br>
            <a:r>
              <a:rPr lang="en-US" dirty="0"/>
              <a:t>Participants found that there were more undesirable </a:t>
            </a:r>
            <a:r>
              <a:rPr lang="en-US" dirty="0" smtClean="0"/>
              <a:t>behaviors </a:t>
            </a:r>
            <a:r>
              <a:rPr lang="en-US" dirty="0"/>
              <a:t>for Group B than for Group </a:t>
            </a:r>
            <a:r>
              <a:rPr lang="en-US" dirty="0" smtClean="0"/>
              <a:t>A</a:t>
            </a:r>
          </a:p>
          <a:p>
            <a:pPr marL="0" indent="0">
              <a:buNone/>
            </a:pPr>
            <a:r>
              <a:rPr lang="en-US" dirty="0"/>
              <a:t/>
            </a:r>
            <a:br>
              <a:rPr lang="en-US" dirty="0"/>
            </a:br>
            <a:r>
              <a:rPr lang="en-US" b="1" dirty="0"/>
              <a:t>Conclusion </a:t>
            </a:r>
            <a:r>
              <a:rPr lang="en-US" b="1" dirty="0" smtClean="0"/>
              <a:t>–</a:t>
            </a:r>
          </a:p>
          <a:p>
            <a:pPr marL="0" indent="0">
              <a:buNone/>
            </a:pPr>
            <a:r>
              <a:rPr lang="en-US" dirty="0"/>
              <a:t/>
            </a:r>
            <a:br>
              <a:rPr lang="en-US" dirty="0"/>
            </a:br>
            <a:r>
              <a:rPr lang="en-US" u="sng" dirty="0"/>
              <a:t>Distinctive information draws attention. Because group B was smaller it was more distinct than group </a:t>
            </a:r>
            <a:r>
              <a:rPr lang="en-US" u="sng" dirty="0" smtClean="0"/>
              <a:t>.</a:t>
            </a:r>
          </a:p>
          <a:p>
            <a:pPr marL="0" indent="0">
              <a:buNone/>
            </a:pPr>
            <a:r>
              <a:rPr lang="en-US" dirty="0"/>
              <a:t/>
            </a:r>
            <a:br>
              <a:rPr lang="en-US" dirty="0"/>
            </a:br>
            <a:r>
              <a:rPr lang="en-US" u="sng" dirty="0"/>
              <a:t>Because of this Group B negative </a:t>
            </a:r>
            <a:r>
              <a:rPr lang="en-US" u="sng" dirty="0" smtClean="0"/>
              <a:t>behaviors </a:t>
            </a:r>
            <a:r>
              <a:rPr lang="en-US" u="sng" dirty="0"/>
              <a:t>stand out more.</a:t>
            </a:r>
            <a:br>
              <a:rPr lang="en-US" u="sng" dirty="0"/>
            </a:br>
            <a:r>
              <a:rPr lang="en-US" u="sng" dirty="0"/>
              <a:t>This causes illusory correlations.</a:t>
            </a:r>
          </a:p>
        </p:txBody>
      </p:sp>
      <p:pic>
        <p:nvPicPr>
          <p:cNvPr id="6148" name="Picture 4" descr="Positive-Negat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4565" y="3937929"/>
            <a:ext cx="2857500" cy="280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5031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676" y="100642"/>
            <a:ext cx="10363200" cy="1143000"/>
          </a:xfrm>
        </p:spPr>
        <p:txBody>
          <a:bodyPr/>
          <a:lstStyle/>
          <a:p>
            <a:r>
              <a:rPr lang="en-US" dirty="0" smtClean="0"/>
              <a:t>Rosenthal and </a:t>
            </a:r>
            <a:r>
              <a:rPr lang="en-US" dirty="0" err="1" smtClean="0"/>
              <a:t>jacobson</a:t>
            </a:r>
            <a:endParaRPr lang="en-US" dirty="0"/>
          </a:p>
        </p:txBody>
      </p:sp>
      <p:sp>
        <p:nvSpPr>
          <p:cNvPr id="3" name="Text Placeholder 2"/>
          <p:cNvSpPr>
            <a:spLocks noGrp="1"/>
          </p:cNvSpPr>
          <p:nvPr>
            <p:ph type="body" sz="half" idx="1"/>
          </p:nvPr>
        </p:nvSpPr>
        <p:spPr>
          <a:xfrm>
            <a:off x="1069676" y="1133462"/>
            <a:ext cx="6262777" cy="5224206"/>
          </a:xfrm>
        </p:spPr>
        <p:txBody>
          <a:bodyPr>
            <a:normAutofit lnSpcReduction="10000"/>
          </a:bodyPr>
          <a:lstStyle/>
          <a:p>
            <a:r>
              <a:rPr lang="en-US" sz="2400" dirty="0">
                <a:solidFill>
                  <a:schemeClr val="tx1"/>
                </a:solidFill>
              </a:rPr>
              <a:t>Rosenthal’s most famous study was conducted with Lenore Jacobson in 1963 at an elementary school just south of San Francisco, California (Spiegel, 2012). </a:t>
            </a:r>
            <a:endParaRPr lang="en-US" sz="2400" dirty="0" smtClean="0">
              <a:solidFill>
                <a:schemeClr val="tx1"/>
              </a:solidFill>
            </a:endParaRPr>
          </a:p>
          <a:p>
            <a:r>
              <a:rPr lang="en-US" sz="2400" u="sng" dirty="0" smtClean="0">
                <a:solidFill>
                  <a:schemeClr val="tx1"/>
                </a:solidFill>
              </a:rPr>
              <a:t>His </a:t>
            </a:r>
            <a:r>
              <a:rPr lang="en-US" sz="2400" u="sng" dirty="0">
                <a:solidFill>
                  <a:schemeClr val="tx1"/>
                </a:solidFill>
              </a:rPr>
              <a:t>purpose was to figure out what would ensue if teachers would react differently towards certain students if told that a select number of students were expected to learn more information and more quickly than the pupils in their class. </a:t>
            </a:r>
            <a:endParaRPr lang="en-US" sz="2400" u="sng" dirty="0" smtClean="0">
              <a:solidFill>
                <a:schemeClr val="tx1"/>
              </a:solidFill>
            </a:endParaRPr>
          </a:p>
          <a:p>
            <a:r>
              <a:rPr lang="en-US" sz="2400" dirty="0" smtClean="0">
                <a:solidFill>
                  <a:schemeClr val="tx1"/>
                </a:solidFill>
              </a:rPr>
              <a:t>To </a:t>
            </a:r>
            <a:r>
              <a:rPr lang="en-US" sz="2400" dirty="0">
                <a:solidFill>
                  <a:schemeClr val="tx1"/>
                </a:solidFill>
              </a:rPr>
              <a:t>test this, Rosenthal issued a Test of General Ability to the students in the beginning of the </a:t>
            </a:r>
            <a:r>
              <a:rPr lang="en-US" sz="2400" dirty="0" smtClean="0">
                <a:solidFill>
                  <a:schemeClr val="tx1"/>
                </a:solidFill>
              </a:rPr>
              <a:t>year. </a:t>
            </a:r>
            <a:endParaRPr lang="en-US" sz="2400" dirty="0">
              <a:solidFill>
                <a:schemeClr val="tx1"/>
              </a:solidFill>
            </a:endParaRPr>
          </a:p>
        </p:txBody>
      </p:sp>
      <p:pic>
        <p:nvPicPr>
          <p:cNvPr id="7170" name="Picture 2" descr="Image result for rosenthal and jacobson stud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6137" y="1106165"/>
            <a:ext cx="3553055" cy="5388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32176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a:t>
            </a:r>
            <a:endParaRPr lang="en-US" dirty="0"/>
          </a:p>
        </p:txBody>
      </p:sp>
      <p:sp>
        <p:nvSpPr>
          <p:cNvPr id="3" name="Text Placeholder 2"/>
          <p:cNvSpPr>
            <a:spLocks noGrp="1"/>
          </p:cNvSpPr>
          <p:nvPr>
            <p:ph type="body" sz="half" idx="1"/>
          </p:nvPr>
        </p:nvSpPr>
        <p:spPr>
          <a:xfrm>
            <a:off x="914400" y="1752600"/>
            <a:ext cx="6754483" cy="4553309"/>
          </a:xfrm>
        </p:spPr>
        <p:txBody>
          <a:bodyPr>
            <a:normAutofit lnSpcReduction="10000"/>
          </a:bodyPr>
          <a:lstStyle/>
          <a:p>
            <a:r>
              <a:rPr lang="en-US" sz="2400" dirty="0">
                <a:solidFill>
                  <a:schemeClr val="tx1"/>
                </a:solidFill>
              </a:rPr>
              <a:t>After the students had completed this IQ test</a:t>
            </a:r>
            <a:r>
              <a:rPr lang="en-US" sz="2400" dirty="0" smtClean="0">
                <a:solidFill>
                  <a:schemeClr val="tx1"/>
                </a:solidFill>
              </a:rPr>
              <a:t>, </a:t>
            </a:r>
            <a:r>
              <a:rPr lang="en-US" sz="2400" u="sng" dirty="0" smtClean="0">
                <a:solidFill>
                  <a:schemeClr val="tx1"/>
                </a:solidFill>
              </a:rPr>
              <a:t>some were chosen at random to be the students that were expected to academic bloomers</a:t>
            </a:r>
            <a:r>
              <a:rPr lang="en-US" sz="2400" dirty="0" smtClean="0">
                <a:solidFill>
                  <a:schemeClr val="tx1"/>
                </a:solidFill>
              </a:rPr>
              <a:t>; </a:t>
            </a:r>
            <a:r>
              <a:rPr lang="en-US" sz="2400" dirty="0">
                <a:solidFill>
                  <a:schemeClr val="tx1"/>
                </a:solidFill>
              </a:rPr>
              <a:t>however, the results of the test did not </a:t>
            </a:r>
            <a:r>
              <a:rPr lang="en-US" sz="2400" dirty="0" smtClean="0">
                <a:solidFill>
                  <a:schemeClr val="tx1"/>
                </a:solidFill>
              </a:rPr>
              <a:t>influence </a:t>
            </a:r>
            <a:r>
              <a:rPr lang="en-US" sz="2400" dirty="0">
                <a:solidFill>
                  <a:schemeClr val="tx1"/>
                </a:solidFill>
              </a:rPr>
              <a:t>which students of the class were chosen (</a:t>
            </a:r>
            <a:r>
              <a:rPr lang="en-US" sz="2400" dirty="0" err="1">
                <a:solidFill>
                  <a:schemeClr val="tx1"/>
                </a:solidFill>
              </a:rPr>
              <a:t>Bruns</a:t>
            </a:r>
            <a:r>
              <a:rPr lang="en-US" sz="2400" dirty="0">
                <a:solidFill>
                  <a:schemeClr val="tx1"/>
                </a:solidFill>
              </a:rPr>
              <a:t> et al., 2000). </a:t>
            </a:r>
            <a:endParaRPr lang="en-US" sz="2400" dirty="0" smtClean="0">
              <a:solidFill>
                <a:schemeClr val="tx1"/>
              </a:solidFill>
            </a:endParaRPr>
          </a:p>
          <a:p>
            <a:r>
              <a:rPr lang="en-US" sz="2400" dirty="0" smtClean="0">
                <a:solidFill>
                  <a:schemeClr val="tx1"/>
                </a:solidFill>
              </a:rPr>
              <a:t>He </a:t>
            </a:r>
            <a:r>
              <a:rPr lang="en-US" sz="2400" dirty="0">
                <a:solidFill>
                  <a:schemeClr val="tx1"/>
                </a:solidFill>
              </a:rPr>
              <a:t>continued to observe the interactions between teachers and students and decided to issue another IQ test at the end of the study to see how IQ has improved in students that were to be academic bloomers versus the control </a:t>
            </a:r>
            <a:r>
              <a:rPr lang="en-US" sz="2400" dirty="0" smtClean="0">
                <a:solidFill>
                  <a:schemeClr val="tx1"/>
                </a:solidFill>
              </a:rPr>
              <a:t>group.</a:t>
            </a:r>
            <a:endParaRPr lang="en-US" sz="2400" dirty="0">
              <a:solidFill>
                <a:schemeClr val="tx1"/>
              </a:solidFill>
            </a:endParaRPr>
          </a:p>
        </p:txBody>
      </p:sp>
      <p:pic>
        <p:nvPicPr>
          <p:cNvPr id="8194" name="Picture 2" descr="Image result for iq 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1711" y="1822719"/>
            <a:ext cx="3967851" cy="3967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32176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1143000"/>
          </a:xfrm>
        </p:spPr>
        <p:txBody>
          <a:bodyPr/>
          <a:lstStyle/>
          <a:p>
            <a:r>
              <a:rPr lang="en-US" dirty="0" smtClean="0"/>
              <a:t>results</a:t>
            </a:r>
            <a:endParaRPr lang="en-US" dirty="0"/>
          </a:p>
        </p:txBody>
      </p:sp>
      <p:sp>
        <p:nvSpPr>
          <p:cNvPr id="3" name="Text Placeholder 2"/>
          <p:cNvSpPr>
            <a:spLocks noGrp="1"/>
          </p:cNvSpPr>
          <p:nvPr>
            <p:ph type="body" sz="half" idx="1"/>
          </p:nvPr>
        </p:nvSpPr>
        <p:spPr>
          <a:xfrm>
            <a:off x="914400" y="1061050"/>
            <a:ext cx="6935638" cy="5468540"/>
          </a:xfrm>
        </p:spPr>
        <p:txBody>
          <a:bodyPr>
            <a:noAutofit/>
          </a:bodyPr>
          <a:lstStyle/>
          <a:p>
            <a:r>
              <a:rPr lang="en-US" sz="2400" u="sng" dirty="0">
                <a:solidFill>
                  <a:srgbClr val="134F5C"/>
                </a:solidFill>
              </a:rPr>
              <a:t>Rosenthal’s and Jacobson’s results had reinforced their hypothesis</a:t>
            </a:r>
            <a:r>
              <a:rPr lang="en-US" sz="2400" dirty="0">
                <a:solidFill>
                  <a:srgbClr val="134F5C"/>
                </a:solidFill>
              </a:rPr>
              <a:t> that the IQs of the “academic bloomers” would in fact be higher than those of the control group even though these academic bloomers were chosen at </a:t>
            </a:r>
            <a:r>
              <a:rPr lang="en-US" sz="2400" dirty="0" smtClean="0">
                <a:solidFill>
                  <a:srgbClr val="134F5C"/>
                </a:solidFill>
              </a:rPr>
              <a:t>random. </a:t>
            </a:r>
          </a:p>
          <a:p>
            <a:r>
              <a:rPr lang="en-US" sz="2400" dirty="0" smtClean="0">
                <a:solidFill>
                  <a:srgbClr val="134F5C"/>
                </a:solidFill>
              </a:rPr>
              <a:t>Especially </a:t>
            </a:r>
            <a:r>
              <a:rPr lang="en-US" sz="2400" dirty="0">
                <a:solidFill>
                  <a:srgbClr val="134F5C"/>
                </a:solidFill>
              </a:rPr>
              <a:t>in younger children like those in grades 1 and 2, </a:t>
            </a:r>
            <a:r>
              <a:rPr lang="en-US" sz="2400" u="sng" dirty="0">
                <a:solidFill>
                  <a:srgbClr val="134F5C"/>
                </a:solidFill>
              </a:rPr>
              <a:t>there was a remarkable difference in the increases of IQ between the students chosen to be academic bloomers and those that were not. </a:t>
            </a:r>
            <a:endParaRPr lang="en-US" sz="2400" u="sng" dirty="0" smtClean="0">
              <a:solidFill>
                <a:srgbClr val="134F5C"/>
              </a:solidFill>
            </a:endParaRPr>
          </a:p>
          <a:p>
            <a:r>
              <a:rPr lang="en-US" sz="2400" dirty="0" smtClean="0">
                <a:solidFill>
                  <a:srgbClr val="134F5C"/>
                </a:solidFill>
              </a:rPr>
              <a:t>A </a:t>
            </a:r>
            <a:r>
              <a:rPr lang="en-US" sz="2400" dirty="0">
                <a:solidFill>
                  <a:srgbClr val="134F5C"/>
                </a:solidFill>
              </a:rPr>
              <a:t>reason for this is because younger children may be able to be influenced more greatly by their teachers, who are respected </a:t>
            </a:r>
            <a:r>
              <a:rPr lang="en-US" sz="2400" dirty="0" smtClean="0">
                <a:solidFill>
                  <a:srgbClr val="134F5C"/>
                </a:solidFill>
              </a:rPr>
              <a:t>authorities.</a:t>
            </a:r>
            <a:endParaRPr lang="en-US" sz="2400" dirty="0"/>
          </a:p>
        </p:txBody>
      </p:sp>
      <p:pic>
        <p:nvPicPr>
          <p:cNvPr id="9218" name="Picture 2" descr="Image result for student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8578" y="1815860"/>
            <a:ext cx="4062516" cy="354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32176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Text Placeholder 2"/>
          <p:cNvSpPr>
            <a:spLocks noGrp="1"/>
          </p:cNvSpPr>
          <p:nvPr>
            <p:ph type="body" sz="half" idx="1"/>
          </p:nvPr>
        </p:nvSpPr>
        <p:spPr>
          <a:xfrm>
            <a:off x="914400" y="1639019"/>
            <a:ext cx="6297770" cy="4954963"/>
          </a:xfrm>
        </p:spPr>
        <p:txBody>
          <a:bodyPr>
            <a:normAutofit lnSpcReduction="10000"/>
          </a:bodyPr>
          <a:lstStyle/>
          <a:p>
            <a:r>
              <a:rPr lang="en-US" dirty="0"/>
              <a:t>The conclusions demonstrated by the study greatly illustrate the Pygmalion effect, or Rosenthal effect, which is the phenomenon that explains better performances by people when greater expectations are put on them (</a:t>
            </a:r>
            <a:r>
              <a:rPr lang="en-US" dirty="0" err="1"/>
              <a:t>Bruns</a:t>
            </a:r>
            <a:r>
              <a:rPr lang="en-US" dirty="0"/>
              <a:t> et al., 2000). </a:t>
            </a:r>
            <a:endParaRPr lang="en-US" dirty="0" smtClean="0"/>
          </a:p>
          <a:p>
            <a:r>
              <a:rPr lang="en-US" dirty="0" smtClean="0"/>
              <a:t>For </a:t>
            </a:r>
            <a:r>
              <a:rPr lang="en-US" dirty="0"/>
              <a:t>example, the teachers in the study, may have unnoticeably given the supposed academic bloomers more personal interactions, highly extensive feedback, more approval, and kind gestures, such as nods and smiling (Spiegel, 2012). </a:t>
            </a:r>
            <a:endParaRPr lang="en-US" dirty="0" smtClean="0"/>
          </a:p>
          <a:p>
            <a:r>
              <a:rPr lang="en-US" dirty="0" smtClean="0"/>
              <a:t>On </a:t>
            </a:r>
            <a:r>
              <a:rPr lang="en-US" dirty="0"/>
              <a:t>the other hand, teachers would generally pay less attention to low-expectancy students, seat them farther away from teachers in the classroom, and offer less reading and learning material (</a:t>
            </a:r>
            <a:r>
              <a:rPr lang="en-US" dirty="0" err="1"/>
              <a:t>Bruns</a:t>
            </a:r>
            <a:r>
              <a:rPr lang="en-US" dirty="0"/>
              <a:t> et al., 2000).</a:t>
            </a:r>
          </a:p>
        </p:txBody>
      </p:sp>
      <p:pic>
        <p:nvPicPr>
          <p:cNvPr id="8194" name="Picture 2" descr="Image result for self fulfilling prophecy"/>
          <p:cNvPicPr>
            <a:picLocks noChangeAspect="1" noChangeArrowheads="1"/>
          </p:cNvPicPr>
          <p:nvPr/>
        </p:nvPicPr>
        <p:blipFill rotWithShape="1">
          <a:blip r:embed="rId2">
            <a:extLst>
              <a:ext uri="{28A0092B-C50C-407E-A947-70E740481C1C}">
                <a14:useLocalDpi xmlns:a14="http://schemas.microsoft.com/office/drawing/2010/main" val="0"/>
              </a:ext>
            </a:extLst>
          </a:blip>
          <a:srcRect r="13861"/>
          <a:stretch/>
        </p:blipFill>
        <p:spPr bwMode="auto">
          <a:xfrm>
            <a:off x="7355501" y="2099257"/>
            <a:ext cx="4836499" cy="372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32176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1825" y="0"/>
            <a:ext cx="10363200" cy="1143000"/>
          </a:xfrm>
        </p:spPr>
        <p:txBody>
          <a:bodyPr/>
          <a:lstStyle/>
          <a:p>
            <a:r>
              <a:rPr lang="en-US" dirty="0" smtClean="0"/>
              <a:t>Stereotype threat</a:t>
            </a:r>
            <a:endParaRPr lang="en-US" dirty="0"/>
          </a:p>
        </p:txBody>
      </p:sp>
      <p:sp>
        <p:nvSpPr>
          <p:cNvPr id="3" name="Text Placeholder 2"/>
          <p:cNvSpPr>
            <a:spLocks noGrp="1"/>
          </p:cNvSpPr>
          <p:nvPr>
            <p:ph type="body" sz="half" idx="1"/>
          </p:nvPr>
        </p:nvSpPr>
        <p:spPr>
          <a:xfrm>
            <a:off x="927277" y="976647"/>
            <a:ext cx="10560677" cy="3595353"/>
          </a:xfrm>
        </p:spPr>
        <p:txBody>
          <a:bodyPr/>
          <a:lstStyle/>
          <a:p>
            <a:r>
              <a:rPr lang="en-US" sz="2400" dirty="0"/>
              <a:t>Stereotype threat occurs when people are at risk for living up to a negative stereotype about their group. </a:t>
            </a:r>
            <a:endParaRPr lang="en-US" sz="2400" dirty="0" smtClean="0"/>
          </a:p>
          <a:p>
            <a:r>
              <a:rPr lang="en-US" sz="2400" u="sng" dirty="0"/>
              <a:t>Stereotype threat is a term that was created by social scientists Claude Steele and Joshua Aronson. </a:t>
            </a:r>
          </a:p>
          <a:p>
            <a:r>
              <a:rPr lang="en-US" sz="2400" dirty="0"/>
              <a:t>They completed an important early study in 1995 which defined stereotype threat as </a:t>
            </a:r>
            <a:r>
              <a:rPr lang="en-US" sz="2400" u="sng" dirty="0"/>
              <a:t>“being at risk of confirming, as self-characteristic, a negative stereotype about one’s group</a:t>
            </a:r>
            <a:r>
              <a:rPr lang="en-US" sz="2400" u="sng" dirty="0" smtClean="0"/>
              <a:t>."</a:t>
            </a:r>
            <a:endParaRPr lang="en-US" sz="2400" u="sng" dirty="0"/>
          </a:p>
          <a:p>
            <a:endParaRPr lang="en-US" dirty="0" smtClean="0"/>
          </a:p>
        </p:txBody>
      </p:sp>
      <p:pic>
        <p:nvPicPr>
          <p:cNvPr id="3074" name="Picture 2" descr="http://schoolsofequality.com/wp-content/uploads/2014/08/stereotype-threat.jpg"/>
          <p:cNvPicPr>
            <a:picLocks noChangeAspect="1" noChangeArrowheads="1"/>
          </p:cNvPicPr>
          <p:nvPr/>
        </p:nvPicPr>
        <p:blipFill rotWithShape="1">
          <a:blip r:embed="rId2">
            <a:extLst>
              <a:ext uri="{28A0092B-C50C-407E-A947-70E740481C1C}">
                <a14:useLocalDpi xmlns:a14="http://schemas.microsoft.com/office/drawing/2010/main" val="0"/>
              </a:ext>
            </a:extLst>
          </a:blip>
          <a:srcRect r="44221"/>
          <a:stretch/>
        </p:blipFill>
        <p:spPr bwMode="auto">
          <a:xfrm>
            <a:off x="4276814" y="3718649"/>
            <a:ext cx="3888391" cy="313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1163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763" y="145960"/>
            <a:ext cx="10363200" cy="1143000"/>
          </a:xfrm>
        </p:spPr>
        <p:txBody>
          <a:bodyPr/>
          <a:lstStyle/>
          <a:p>
            <a:r>
              <a:rPr lang="en-US" dirty="0" smtClean="0"/>
              <a:t>Steele and </a:t>
            </a:r>
            <a:r>
              <a:rPr lang="en-US" dirty="0" err="1" smtClean="0"/>
              <a:t>aronson</a:t>
            </a:r>
            <a:endParaRPr lang="en-US" dirty="0"/>
          </a:p>
        </p:txBody>
      </p:sp>
      <p:sp>
        <p:nvSpPr>
          <p:cNvPr id="3" name="Text Placeholder 2"/>
          <p:cNvSpPr>
            <a:spLocks noGrp="1"/>
          </p:cNvSpPr>
          <p:nvPr>
            <p:ph type="body" sz="half" idx="1"/>
          </p:nvPr>
        </p:nvSpPr>
        <p:spPr>
          <a:xfrm>
            <a:off x="4984124" y="1094703"/>
            <a:ext cx="6928834" cy="5640947"/>
          </a:xfrm>
        </p:spPr>
        <p:txBody>
          <a:bodyPr>
            <a:normAutofit lnSpcReduction="10000"/>
          </a:bodyPr>
          <a:lstStyle/>
          <a:p>
            <a:r>
              <a:rPr lang="en-US" sz="2400" dirty="0"/>
              <a:t>Steele and Aronson observed the performance of Black and White students on academic tests. </a:t>
            </a:r>
            <a:endParaRPr lang="en-US" sz="2400" dirty="0" smtClean="0"/>
          </a:p>
          <a:p>
            <a:r>
              <a:rPr lang="en-US" sz="2400" u="sng" dirty="0" smtClean="0"/>
              <a:t>Steele </a:t>
            </a:r>
            <a:r>
              <a:rPr lang="en-US" sz="2400" u="sng" dirty="0"/>
              <a:t>and Aronson created the study in response to a negative stereotype about Black students which pervades culture </a:t>
            </a:r>
            <a:r>
              <a:rPr lang="en-US" sz="2400" u="sng" dirty="0" smtClean="0"/>
              <a:t>.</a:t>
            </a:r>
          </a:p>
          <a:p>
            <a:r>
              <a:rPr lang="en-US" sz="2400" dirty="0" smtClean="0"/>
              <a:t>– </a:t>
            </a:r>
            <a:r>
              <a:rPr lang="en-US" sz="2400" dirty="0"/>
              <a:t>Black students are portrayed as less intelligent and less competent than </a:t>
            </a:r>
            <a:r>
              <a:rPr lang="en-US" sz="2400" dirty="0" smtClean="0"/>
              <a:t>white </a:t>
            </a:r>
            <a:r>
              <a:rPr lang="en-US" sz="2400" dirty="0"/>
              <a:t>students. </a:t>
            </a:r>
            <a:endParaRPr lang="en-US" sz="2400" dirty="0" smtClean="0"/>
          </a:p>
          <a:p>
            <a:r>
              <a:rPr lang="en-US" sz="2400" dirty="0" smtClean="0"/>
              <a:t>Because </a:t>
            </a:r>
            <a:r>
              <a:rPr lang="en-US" sz="2400" dirty="0"/>
              <a:t>of this stereotype, Steele and Aronson wondered </a:t>
            </a:r>
            <a:r>
              <a:rPr lang="en-US" sz="2400" u="sng" dirty="0"/>
              <a:t>if Black students would “protectively dis-identify with achievement in school </a:t>
            </a:r>
            <a:r>
              <a:rPr lang="en-US" sz="2400" dirty="0"/>
              <a:t>and related intellectual domains." </a:t>
            </a:r>
            <a:endParaRPr lang="en-US" sz="2400" dirty="0" smtClean="0"/>
          </a:p>
          <a:p>
            <a:r>
              <a:rPr lang="en-US" sz="2400" u="sng" dirty="0" smtClean="0"/>
              <a:t>This </a:t>
            </a:r>
            <a:r>
              <a:rPr lang="en-US" sz="2400" u="sng" dirty="0"/>
              <a:t>desire to disengage from intellectual pursuits could possible lead Black students to live up to their negative stereotype.</a:t>
            </a:r>
          </a:p>
        </p:txBody>
      </p:sp>
      <p:pic>
        <p:nvPicPr>
          <p:cNvPr id="4100" name="Picture 4" descr="http://i.huffpost.com/gen/1939832/thumbs/o-BLACK-STUDENT-READING-facebook.jpg"/>
          <p:cNvPicPr>
            <a:picLocks noChangeAspect="1" noChangeArrowheads="1"/>
          </p:cNvPicPr>
          <p:nvPr/>
        </p:nvPicPr>
        <p:blipFill rotWithShape="1">
          <a:blip r:embed="rId2">
            <a:extLst>
              <a:ext uri="{28A0092B-C50C-407E-A947-70E740481C1C}">
                <a14:useLocalDpi xmlns:a14="http://schemas.microsoft.com/office/drawing/2010/main" val="0"/>
              </a:ext>
            </a:extLst>
          </a:blip>
          <a:srcRect l="22598" t="-2821" r="19315" b="1"/>
          <a:stretch/>
        </p:blipFill>
        <p:spPr bwMode="auto">
          <a:xfrm>
            <a:off x="1146219" y="1867437"/>
            <a:ext cx="3487322" cy="3086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32176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946" y="248991"/>
            <a:ext cx="10363200" cy="1143000"/>
          </a:xfrm>
        </p:spPr>
        <p:txBody>
          <a:bodyPr/>
          <a:lstStyle/>
          <a:p>
            <a:r>
              <a:rPr lang="en-US" dirty="0" smtClean="0"/>
              <a:t>results</a:t>
            </a:r>
            <a:endParaRPr lang="en-US" dirty="0"/>
          </a:p>
        </p:txBody>
      </p:sp>
      <p:sp>
        <p:nvSpPr>
          <p:cNvPr id="3" name="Text Placeholder 2"/>
          <p:cNvSpPr>
            <a:spLocks noGrp="1"/>
          </p:cNvSpPr>
          <p:nvPr>
            <p:ph type="body" sz="half" idx="1"/>
          </p:nvPr>
        </p:nvSpPr>
        <p:spPr>
          <a:xfrm>
            <a:off x="940157" y="1156952"/>
            <a:ext cx="10625071" cy="2783983"/>
          </a:xfrm>
        </p:spPr>
        <p:txBody>
          <a:bodyPr>
            <a:noAutofit/>
          </a:bodyPr>
          <a:lstStyle/>
          <a:p>
            <a:r>
              <a:rPr lang="en-US" sz="2400" dirty="0">
                <a:solidFill>
                  <a:schemeClr val="tx1"/>
                </a:solidFill>
              </a:rPr>
              <a:t>The results of the study confirmed the researcher’s suspicion. </a:t>
            </a:r>
            <a:endParaRPr lang="en-US" sz="2400" dirty="0" smtClean="0">
              <a:solidFill>
                <a:schemeClr val="tx1"/>
              </a:solidFill>
            </a:endParaRPr>
          </a:p>
          <a:p>
            <a:r>
              <a:rPr lang="en-US" sz="2400" u="sng" dirty="0" smtClean="0">
                <a:solidFill>
                  <a:schemeClr val="tx1"/>
                </a:solidFill>
              </a:rPr>
              <a:t>When </a:t>
            </a:r>
            <a:r>
              <a:rPr lang="en-US" sz="2400" u="sng" dirty="0">
                <a:solidFill>
                  <a:schemeClr val="tx1"/>
                </a:solidFill>
              </a:rPr>
              <a:t>test instructors emphasized the role of race before the test, Black students performed worse than White students. When instructors did not emphasize race, Black and White students performed equally well</a:t>
            </a:r>
            <a:r>
              <a:rPr lang="en-US" sz="2400" u="sng" dirty="0" smtClean="0">
                <a:solidFill>
                  <a:schemeClr val="tx1"/>
                </a:solidFill>
              </a:rPr>
              <a:t>.</a:t>
            </a:r>
          </a:p>
          <a:p>
            <a:r>
              <a:rPr lang="en-US" sz="2400" dirty="0">
                <a:solidFill>
                  <a:schemeClr val="tx1"/>
                </a:solidFill>
              </a:rPr>
              <a:t>In essence, </a:t>
            </a:r>
            <a:r>
              <a:rPr lang="en-US" sz="2400" u="sng" dirty="0">
                <a:solidFill>
                  <a:schemeClr val="tx1"/>
                </a:solidFill>
              </a:rPr>
              <a:t>stereotype threat occurs when people fear that they will live up to a negative stereotype about their group. </a:t>
            </a:r>
            <a:endParaRPr lang="en-US" sz="2400" u="sng" dirty="0" smtClean="0">
              <a:solidFill>
                <a:schemeClr val="tx1"/>
              </a:solidFill>
            </a:endParaRPr>
          </a:p>
          <a:p>
            <a:r>
              <a:rPr lang="en-US" sz="2400" dirty="0" smtClean="0">
                <a:solidFill>
                  <a:schemeClr val="tx1"/>
                </a:solidFill>
              </a:rPr>
              <a:t>In </a:t>
            </a:r>
            <a:r>
              <a:rPr lang="en-US" sz="2400" dirty="0">
                <a:solidFill>
                  <a:schemeClr val="tx1"/>
                </a:solidFill>
              </a:rPr>
              <a:t>response to their fear, they participate in disengaging and self-defeating behaviors that ironically cause them to live up to the feared stereotype.</a:t>
            </a:r>
          </a:p>
        </p:txBody>
      </p:sp>
      <p:pic>
        <p:nvPicPr>
          <p:cNvPr id="5122" name="Picture 2" descr="Image result for black stud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4692" y="4803240"/>
            <a:ext cx="4970216" cy="2054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78581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Stereotype threat has been shown to impact peoples’ behavior in the following ways.</a:t>
            </a:r>
            <a:br>
              <a:rPr lang="en-US" sz="3200" b="1" dirty="0"/>
            </a:br>
            <a:endParaRPr lang="en-US" sz="3200" dirty="0"/>
          </a:p>
        </p:txBody>
      </p:sp>
      <p:sp>
        <p:nvSpPr>
          <p:cNvPr id="3" name="Text Placeholder 2"/>
          <p:cNvSpPr>
            <a:spLocks noGrp="1"/>
          </p:cNvSpPr>
          <p:nvPr>
            <p:ph type="body" sz="half" idx="1"/>
          </p:nvPr>
        </p:nvSpPr>
        <p:spPr/>
        <p:txBody>
          <a:bodyPr/>
          <a:lstStyle/>
          <a:p>
            <a:r>
              <a:rPr lang="en-US" sz="2400" b="1" i="1" dirty="0" smtClean="0"/>
              <a:t>Reduced </a:t>
            </a:r>
            <a:r>
              <a:rPr lang="en-US" sz="2400" b="1" i="1" dirty="0"/>
              <a:t>effort </a:t>
            </a:r>
            <a:r>
              <a:rPr lang="en-US" sz="2400" b="1" dirty="0"/>
              <a:t>– </a:t>
            </a:r>
            <a:r>
              <a:rPr lang="en-US" sz="2400" dirty="0"/>
              <a:t>People who fear they might live up to a stereotype sometimes reduce their effort so they can have an excuse if they fall into that stereotype. For example, people may not prepare for a test so they have an excuse when they do poorly. </a:t>
            </a:r>
          </a:p>
          <a:p>
            <a:endParaRPr lang="en-US" dirty="0"/>
          </a:p>
        </p:txBody>
      </p:sp>
      <p:sp>
        <p:nvSpPr>
          <p:cNvPr id="4" name="Content Placeholder 3"/>
          <p:cNvSpPr>
            <a:spLocks noGrp="1"/>
          </p:cNvSpPr>
          <p:nvPr>
            <p:ph sz="half" idx="2"/>
          </p:nvPr>
        </p:nvSpPr>
        <p:spPr/>
        <p:txBody>
          <a:bodyPr>
            <a:normAutofit/>
          </a:bodyPr>
          <a:lstStyle/>
          <a:p>
            <a:r>
              <a:rPr lang="en-US" sz="2400" b="1" i="1" dirty="0"/>
              <a:t>Disengaging</a:t>
            </a:r>
            <a:r>
              <a:rPr lang="en-US" sz="2400" b="1" dirty="0"/>
              <a:t> –</a:t>
            </a:r>
            <a:r>
              <a:rPr lang="en-US" sz="2400" dirty="0"/>
              <a:t> People who are stereotypically not good at something (such as woman in mathematics) will often disengage from that field or area. </a:t>
            </a:r>
            <a:r>
              <a:rPr lang="en-US" sz="2400" i="1" dirty="0"/>
              <a:t>Changing aspirations and career goals</a:t>
            </a:r>
            <a:r>
              <a:rPr lang="en-US" sz="2400" dirty="0"/>
              <a:t> – Some people go as far as to change their life aspirations and career goals in response to stereotype threat. </a:t>
            </a:r>
          </a:p>
        </p:txBody>
      </p:sp>
    </p:spTree>
    <p:extLst>
      <p:ext uri="{BB962C8B-B14F-4D97-AF65-F5344CB8AC3E}">
        <p14:creationId xmlns:p14="http://schemas.microsoft.com/office/powerpoint/2010/main" val="110823143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552" y="184597"/>
            <a:ext cx="10363200" cy="1143000"/>
          </a:xfrm>
        </p:spPr>
        <p:txBody>
          <a:bodyPr/>
          <a:lstStyle/>
          <a:p>
            <a:r>
              <a:rPr lang="en-US" dirty="0" smtClean="0"/>
              <a:t>Reducing stereotype threat</a:t>
            </a:r>
            <a:endParaRPr lang="en-US" dirty="0"/>
          </a:p>
        </p:txBody>
      </p:sp>
      <p:sp>
        <p:nvSpPr>
          <p:cNvPr id="3" name="Text Placeholder 2"/>
          <p:cNvSpPr>
            <a:spLocks noGrp="1"/>
          </p:cNvSpPr>
          <p:nvPr>
            <p:ph type="body" sz="half" idx="1"/>
          </p:nvPr>
        </p:nvSpPr>
        <p:spPr>
          <a:xfrm>
            <a:off x="914399" y="1120462"/>
            <a:ext cx="10109915" cy="4975538"/>
          </a:xfrm>
        </p:spPr>
        <p:txBody>
          <a:bodyPr>
            <a:noAutofit/>
          </a:bodyPr>
          <a:lstStyle/>
          <a:p>
            <a:r>
              <a:rPr lang="en-US" sz="2400" b="1" i="1" u="sng" dirty="0"/>
              <a:t>Providing role models</a:t>
            </a:r>
            <a:r>
              <a:rPr lang="en-US" sz="2400" u="sng" dirty="0"/>
              <a:t>. </a:t>
            </a:r>
            <a:r>
              <a:rPr lang="en-US" sz="2400" dirty="0"/>
              <a:t>People who observe role models from their group engaging in certain fields and activities are more likely to think they can do the same thing. One study showed that woman who read about other woman who had succeeded in fields of architecture, law, medicine, and intervention performed better on a mathematics test than those who didn’t</a:t>
            </a:r>
            <a:r>
              <a:rPr lang="en-US" sz="2400" dirty="0" smtClean="0"/>
              <a:t>.</a:t>
            </a:r>
            <a:endParaRPr lang="en-US" sz="2400" baseline="30000" dirty="0"/>
          </a:p>
          <a:p>
            <a:r>
              <a:rPr lang="en-US" sz="2400" b="1" dirty="0" smtClean="0"/>
              <a:t> </a:t>
            </a:r>
            <a:r>
              <a:rPr lang="en-US" sz="2400" b="1" i="1" u="sng" dirty="0"/>
              <a:t>Encouraging self-affirmation </a:t>
            </a:r>
            <a:r>
              <a:rPr lang="en-US" sz="2400" dirty="0"/>
              <a:t>– One study showed that having African students engage in a self-affirming journal exercise before the start of a semester closed the racial achievement gap by 40</a:t>
            </a:r>
            <a:r>
              <a:rPr lang="en-US" sz="2400" dirty="0" smtClean="0"/>
              <a:t>%.</a:t>
            </a:r>
            <a:endParaRPr lang="en-US" sz="2400" baseline="30000" dirty="0"/>
          </a:p>
          <a:p>
            <a:r>
              <a:rPr lang="en-US" sz="2400" dirty="0" smtClean="0"/>
              <a:t> </a:t>
            </a:r>
            <a:r>
              <a:rPr lang="en-US" sz="2400" b="1" i="1" u="sng" dirty="0"/>
              <a:t>Emphasizing motivation and effort</a:t>
            </a:r>
            <a:r>
              <a:rPr lang="en-US" sz="2400" b="1" u="sng" dirty="0"/>
              <a:t> </a:t>
            </a:r>
            <a:r>
              <a:rPr lang="en-US" sz="2400" dirty="0"/>
              <a:t>– African American students who were taught that intelligence is “a malleable rather than fixed capacity" that can be increased through motivation and effort received better grades than those who were not taught this</a:t>
            </a:r>
            <a:r>
              <a:rPr lang="en-US" sz="2400" dirty="0" smtClean="0"/>
              <a:t>.</a:t>
            </a:r>
            <a:endParaRPr lang="en-US" sz="2400" dirty="0"/>
          </a:p>
        </p:txBody>
      </p:sp>
    </p:spTree>
    <p:extLst>
      <p:ext uri="{BB962C8B-B14F-4D97-AF65-F5344CB8AC3E}">
        <p14:creationId xmlns:p14="http://schemas.microsoft.com/office/powerpoint/2010/main" val="1837481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272398" y="759124"/>
            <a:ext cx="7313613" cy="1143000"/>
          </a:xfrm>
        </p:spPr>
        <p:txBody>
          <a:bodyPr/>
          <a:lstStyle/>
          <a:p>
            <a:r>
              <a:rPr lang="en-US" altLang="en-US" dirty="0" smtClean="0"/>
              <a:t>Personal Bubble</a:t>
            </a:r>
          </a:p>
        </p:txBody>
      </p:sp>
      <p:sp>
        <p:nvSpPr>
          <p:cNvPr id="30723" name="Content Placeholder 2"/>
          <p:cNvSpPr>
            <a:spLocks noGrp="1"/>
          </p:cNvSpPr>
          <p:nvPr>
            <p:ph idx="1"/>
          </p:nvPr>
        </p:nvSpPr>
        <p:spPr>
          <a:xfrm>
            <a:off x="1161691" y="1575760"/>
            <a:ext cx="5335588" cy="4265613"/>
          </a:xfrm>
        </p:spPr>
        <p:txBody>
          <a:bodyPr/>
          <a:lstStyle/>
          <a:p>
            <a:r>
              <a:rPr lang="en-US" altLang="en-US" u="sng" dirty="0"/>
              <a:t>Your personal space is like an invisible bubble that surrounds you. </a:t>
            </a:r>
            <a:r>
              <a:rPr lang="en-US" altLang="en-US" dirty="0"/>
              <a:t>If people move inside this bubble when they are talking to you, it may make you feel uncomfortable. </a:t>
            </a:r>
            <a:br>
              <a:rPr lang="en-US" altLang="en-US" dirty="0"/>
            </a:br>
            <a:r>
              <a:rPr lang="en-US" altLang="en-US" dirty="0"/>
              <a:t/>
            </a:r>
            <a:br>
              <a:rPr lang="en-US" altLang="en-US" dirty="0"/>
            </a:br>
            <a:r>
              <a:rPr lang="en-US" altLang="en-US" u="sng" dirty="0"/>
              <a:t>Everyone's personal space is different.</a:t>
            </a:r>
            <a:r>
              <a:rPr lang="en-US" altLang="en-US" dirty="0"/>
              <a:t> How close you normally stand to someone else when you are talking to them will </a:t>
            </a:r>
            <a:r>
              <a:rPr lang="en-US" altLang="en-US" u="sng" dirty="0"/>
              <a:t>depend on </a:t>
            </a:r>
            <a:r>
              <a:rPr lang="en-US" altLang="en-US" i="1" u="sng" dirty="0"/>
              <a:t>who</a:t>
            </a:r>
            <a:r>
              <a:rPr lang="en-US" altLang="en-US" u="sng" dirty="0"/>
              <a:t> it is you are talking to, and under what </a:t>
            </a:r>
            <a:r>
              <a:rPr lang="en-US" altLang="en-US" i="1" u="sng" dirty="0"/>
              <a:t>circumstances</a:t>
            </a:r>
            <a:r>
              <a:rPr lang="en-US" altLang="en-US" u="sng" dirty="0"/>
              <a:t>. </a:t>
            </a:r>
          </a:p>
          <a:p>
            <a:pPr>
              <a:buFont typeface="Wingdings" panose="05000000000000000000" pitchFamily="2" charset="2"/>
              <a:buNone/>
            </a:pPr>
            <a:r>
              <a:rPr lang="en-US" altLang="en-US" dirty="0"/>
              <a:t/>
            </a:r>
            <a:br>
              <a:rPr lang="en-US" altLang="en-US" dirty="0"/>
            </a:br>
            <a:endParaRPr lang="en-US" altLang="en-US" dirty="0"/>
          </a:p>
        </p:txBody>
      </p:sp>
      <p:pic>
        <p:nvPicPr>
          <p:cNvPr id="30724" name="Picture 2"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1978" y="1014416"/>
            <a:ext cx="3620218" cy="482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6814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946" y="0"/>
            <a:ext cx="10363200" cy="1143000"/>
          </a:xfrm>
        </p:spPr>
        <p:txBody>
          <a:bodyPr/>
          <a:lstStyle/>
          <a:p>
            <a:r>
              <a:rPr lang="en-US" dirty="0" smtClean="0"/>
              <a:t>Social identity theory</a:t>
            </a:r>
            <a:endParaRPr lang="en-US" dirty="0"/>
          </a:p>
        </p:txBody>
      </p:sp>
      <p:sp>
        <p:nvSpPr>
          <p:cNvPr id="3" name="Text Placeholder 2"/>
          <p:cNvSpPr>
            <a:spLocks noGrp="1"/>
          </p:cNvSpPr>
          <p:nvPr>
            <p:ph type="body" sz="half" idx="1"/>
          </p:nvPr>
        </p:nvSpPr>
        <p:spPr>
          <a:xfrm>
            <a:off x="978795" y="783465"/>
            <a:ext cx="10676586" cy="4114800"/>
          </a:xfrm>
        </p:spPr>
        <p:txBody>
          <a:bodyPr>
            <a:noAutofit/>
          </a:bodyPr>
          <a:lstStyle/>
          <a:p>
            <a:r>
              <a:rPr lang="en-US" sz="2400" dirty="0">
                <a:solidFill>
                  <a:schemeClr val="tx1"/>
                </a:solidFill>
              </a:rPr>
              <a:t>Henri </a:t>
            </a:r>
            <a:r>
              <a:rPr lang="en-US" sz="2400" dirty="0" err="1">
                <a:solidFill>
                  <a:schemeClr val="tx1"/>
                </a:solidFill>
              </a:rPr>
              <a:t>Tajfel's</a:t>
            </a:r>
            <a:r>
              <a:rPr lang="en-US" sz="2400" dirty="0">
                <a:solidFill>
                  <a:schemeClr val="tx1"/>
                </a:solidFill>
              </a:rPr>
              <a:t> greatest contribution to psychology was social identity theory.</a:t>
            </a:r>
          </a:p>
          <a:p>
            <a:r>
              <a:rPr lang="en-US" sz="2400" dirty="0">
                <a:solidFill>
                  <a:schemeClr val="tx1"/>
                </a:solidFill>
              </a:rPr>
              <a:t>Social identity is a person’s sense of who they are based on their group membership(s).</a:t>
            </a:r>
            <a:br>
              <a:rPr lang="en-US" sz="2400" dirty="0">
                <a:solidFill>
                  <a:schemeClr val="tx1"/>
                </a:solidFill>
              </a:rPr>
            </a:br>
            <a:endParaRPr lang="en-US" sz="2400" dirty="0">
              <a:solidFill>
                <a:schemeClr val="tx1"/>
              </a:solidFill>
            </a:endParaRPr>
          </a:p>
          <a:p>
            <a:r>
              <a:rPr lang="en-US" sz="2400" dirty="0" err="1">
                <a:solidFill>
                  <a:schemeClr val="tx1"/>
                </a:solidFill>
              </a:rPr>
              <a:t>Tajfel</a:t>
            </a:r>
            <a:r>
              <a:rPr lang="en-US" sz="2400" dirty="0">
                <a:solidFill>
                  <a:schemeClr val="tx1"/>
                </a:solidFill>
              </a:rPr>
              <a:t> (1979) proposed that the groups (e.g. social class, family, football team etc.) which people belonged to were an important source of pride and self-esteem. Groups give us a sense of social identity: a sense of belonging to the social world. </a:t>
            </a:r>
          </a:p>
        </p:txBody>
      </p:sp>
      <p:pic>
        <p:nvPicPr>
          <p:cNvPr id="4098" name="Picture 2" descr="http://i.ytimg.com/vi/9RZ13rgCcw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119" y="3937958"/>
            <a:ext cx="5191184" cy="2920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90399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326524" y="476518"/>
            <a:ext cx="6400800" cy="6040192"/>
          </a:xfrm>
        </p:spPr>
        <p:txBody>
          <a:bodyPr>
            <a:normAutofit/>
          </a:bodyPr>
          <a:lstStyle/>
          <a:p>
            <a:r>
              <a:rPr lang="en-US" dirty="0">
                <a:solidFill>
                  <a:schemeClr val="tx1"/>
                </a:solidFill>
              </a:rPr>
              <a:t>The central hypothesis of social identity theory is that </a:t>
            </a:r>
            <a:r>
              <a:rPr lang="en-US" u="sng" dirty="0">
                <a:solidFill>
                  <a:schemeClr val="tx1"/>
                </a:solidFill>
              </a:rPr>
              <a:t>group members of an in-group will seek to find negative aspects of an out-group, thus enhancing their self-image</a:t>
            </a:r>
            <a:r>
              <a:rPr lang="en-US" u="sng" dirty="0" smtClean="0">
                <a:solidFill>
                  <a:schemeClr val="tx1"/>
                </a:solidFill>
              </a:rPr>
              <a:t>.</a:t>
            </a:r>
            <a:endParaRPr lang="en-US" u="sng" dirty="0">
              <a:solidFill>
                <a:schemeClr val="tx1"/>
              </a:solidFill>
            </a:endParaRPr>
          </a:p>
          <a:p>
            <a:r>
              <a:rPr lang="en-US" u="sng" dirty="0">
                <a:solidFill>
                  <a:schemeClr val="tx1"/>
                </a:solidFill>
              </a:rPr>
              <a:t>Prejudiced views between cultures may result in racism; in its extreme forms, racism may result in genocide</a:t>
            </a:r>
            <a:r>
              <a:rPr lang="en-US" dirty="0">
                <a:solidFill>
                  <a:schemeClr val="tx1"/>
                </a:solidFill>
              </a:rPr>
              <a:t>, such as occurred in Germany with the Jews, in Rwanda between the Hutus and Tutsis and, more recently, in the former Yugoslavia between the Bosnians and Serbs</a:t>
            </a:r>
            <a:r>
              <a:rPr lang="en-US" dirty="0" smtClean="0">
                <a:solidFill>
                  <a:schemeClr val="tx1"/>
                </a:solidFill>
              </a:rPr>
              <a:t>.</a:t>
            </a:r>
            <a:endParaRPr lang="en-US" dirty="0">
              <a:solidFill>
                <a:schemeClr val="tx1"/>
              </a:solidFill>
            </a:endParaRPr>
          </a:p>
          <a:p>
            <a:r>
              <a:rPr lang="en-US" dirty="0">
                <a:solidFill>
                  <a:schemeClr val="tx1"/>
                </a:solidFill>
              </a:rPr>
              <a:t>Henri </a:t>
            </a:r>
            <a:r>
              <a:rPr lang="en-US" dirty="0" err="1">
                <a:solidFill>
                  <a:schemeClr val="tx1"/>
                </a:solidFill>
              </a:rPr>
              <a:t>Tajfel</a:t>
            </a:r>
            <a:r>
              <a:rPr lang="en-US" dirty="0">
                <a:solidFill>
                  <a:schemeClr val="tx1"/>
                </a:solidFill>
              </a:rPr>
              <a:t> proposed that stereotyping (i.e. putting people into groups and categories) is </a:t>
            </a:r>
            <a:r>
              <a:rPr lang="en-US" u="sng" dirty="0">
                <a:solidFill>
                  <a:schemeClr val="tx1"/>
                </a:solidFill>
              </a:rPr>
              <a:t>based on a normal cognitive process: the tendency to group things together. </a:t>
            </a:r>
            <a:endParaRPr lang="en-US" u="sng" dirty="0" smtClean="0">
              <a:solidFill>
                <a:schemeClr val="tx1"/>
              </a:solidFill>
            </a:endParaRPr>
          </a:p>
          <a:p>
            <a:r>
              <a:rPr lang="en-US" u="sng" dirty="0" smtClean="0">
                <a:solidFill>
                  <a:schemeClr val="tx1"/>
                </a:solidFill>
              </a:rPr>
              <a:t>In </a:t>
            </a:r>
            <a:r>
              <a:rPr lang="en-US" u="sng" dirty="0">
                <a:solidFill>
                  <a:schemeClr val="tx1"/>
                </a:solidFill>
              </a:rPr>
              <a:t>doing so we tend to exaggerate:</a:t>
            </a:r>
            <a:br>
              <a:rPr lang="en-US" u="sng" dirty="0">
                <a:solidFill>
                  <a:schemeClr val="tx1"/>
                </a:solidFill>
              </a:rPr>
            </a:br>
            <a:endParaRPr lang="en-US" u="sng" dirty="0">
              <a:solidFill>
                <a:schemeClr val="tx1"/>
              </a:solidFill>
            </a:endParaRPr>
          </a:p>
          <a:p>
            <a:r>
              <a:rPr lang="en-US" dirty="0">
                <a:solidFill>
                  <a:schemeClr val="tx1"/>
                </a:solidFill>
              </a:rPr>
              <a:t>1. the differences between </a:t>
            </a:r>
            <a:r>
              <a:rPr lang="en-US" dirty="0" smtClean="0">
                <a:solidFill>
                  <a:schemeClr val="tx1"/>
                </a:solidFill>
              </a:rPr>
              <a:t>groups</a:t>
            </a:r>
            <a:endParaRPr lang="en-US" dirty="0">
              <a:solidFill>
                <a:schemeClr val="tx1"/>
              </a:solidFill>
            </a:endParaRPr>
          </a:p>
          <a:p>
            <a:r>
              <a:rPr lang="en-US" dirty="0">
                <a:solidFill>
                  <a:schemeClr val="tx1"/>
                </a:solidFill>
              </a:rPr>
              <a:t>2. the similarities of things in the same group.</a:t>
            </a:r>
          </a:p>
          <a:p>
            <a:endParaRPr lang="en-US" dirty="0">
              <a:solidFill>
                <a:schemeClr val="tx1"/>
              </a:solidFill>
            </a:endParaRPr>
          </a:p>
        </p:txBody>
      </p:sp>
      <p:pic>
        <p:nvPicPr>
          <p:cNvPr id="6146" name="Picture 2" descr="Image result for in group out group"/>
          <p:cNvPicPr>
            <a:picLocks noChangeAspect="1" noChangeArrowheads="1"/>
          </p:cNvPicPr>
          <p:nvPr/>
        </p:nvPicPr>
        <p:blipFill rotWithShape="1">
          <a:blip r:embed="rId2">
            <a:extLst>
              <a:ext uri="{28A0092B-C50C-407E-A947-70E740481C1C}">
                <a14:useLocalDpi xmlns:a14="http://schemas.microsoft.com/office/drawing/2010/main" val="0"/>
              </a:ext>
            </a:extLst>
          </a:blip>
          <a:srcRect l="4742" b="14972"/>
          <a:stretch/>
        </p:blipFill>
        <p:spPr bwMode="auto">
          <a:xfrm>
            <a:off x="7727324" y="1460342"/>
            <a:ext cx="4153258" cy="3510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96642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5860075" y="632557"/>
            <a:ext cx="9672034" cy="5516451"/>
          </a:xfrm>
        </p:spPr>
        <p:txBody>
          <a:bodyPr>
            <a:normAutofit/>
          </a:bodyPr>
          <a:lstStyle/>
          <a:p>
            <a:pPr marL="0" indent="0">
              <a:buNone/>
            </a:pPr>
            <a:r>
              <a:rPr lang="en-US" sz="2400" b="1" dirty="0"/>
              <a:t>Examples of In-groups – Out-groups</a:t>
            </a:r>
          </a:p>
          <a:p>
            <a:r>
              <a:rPr lang="en-US" sz="2400" dirty="0"/>
              <a:t>o Northern Ireland: Catholics – </a:t>
            </a:r>
            <a:r>
              <a:rPr lang="en-US" sz="2400" dirty="0" smtClean="0"/>
              <a:t>Protestants</a:t>
            </a:r>
            <a:endParaRPr lang="en-US" sz="2400" dirty="0"/>
          </a:p>
          <a:p>
            <a:r>
              <a:rPr lang="en-US" sz="2400" dirty="0"/>
              <a:t>o Rwanda: Hutus and </a:t>
            </a:r>
            <a:r>
              <a:rPr lang="en-US" sz="2400" dirty="0" smtClean="0"/>
              <a:t>Tutsis</a:t>
            </a:r>
            <a:endParaRPr lang="en-US" sz="2400" dirty="0"/>
          </a:p>
          <a:p>
            <a:r>
              <a:rPr lang="en-US" sz="2400" dirty="0"/>
              <a:t>o Yugoslavia: the Bosnians and </a:t>
            </a:r>
            <a:r>
              <a:rPr lang="en-US" sz="2400" dirty="0" smtClean="0"/>
              <a:t>Serbs</a:t>
            </a:r>
            <a:endParaRPr lang="en-US" sz="2400" dirty="0"/>
          </a:p>
          <a:p>
            <a:r>
              <a:rPr lang="en-US" sz="2400" dirty="0"/>
              <a:t>o Germany: Jews and the </a:t>
            </a:r>
            <a:r>
              <a:rPr lang="en-US" sz="2400" dirty="0" smtClean="0"/>
              <a:t>Nazis</a:t>
            </a:r>
            <a:endParaRPr lang="en-US" sz="2400" dirty="0"/>
          </a:p>
          <a:p>
            <a:r>
              <a:rPr lang="en-US" sz="2400" dirty="0"/>
              <a:t>o Politics: Labor and the </a:t>
            </a:r>
            <a:r>
              <a:rPr lang="en-US" sz="2400" dirty="0" smtClean="0"/>
              <a:t>Conservatives</a:t>
            </a:r>
            <a:endParaRPr lang="en-US" sz="2400" dirty="0"/>
          </a:p>
          <a:p>
            <a:r>
              <a:rPr lang="en-US" sz="2400" dirty="0"/>
              <a:t>o Football:  </a:t>
            </a:r>
            <a:r>
              <a:rPr lang="en-US" sz="2400" dirty="0" smtClean="0"/>
              <a:t>Browns and the Steelers</a:t>
            </a:r>
            <a:endParaRPr lang="en-US" sz="2400" dirty="0"/>
          </a:p>
          <a:p>
            <a:r>
              <a:rPr lang="en-US" sz="2400" dirty="0"/>
              <a:t>o Gender: Males and </a:t>
            </a:r>
            <a:r>
              <a:rPr lang="en-US" sz="2400" dirty="0" smtClean="0"/>
              <a:t>Females</a:t>
            </a:r>
            <a:endParaRPr lang="en-US" sz="2400" dirty="0"/>
          </a:p>
          <a:p>
            <a:r>
              <a:rPr lang="en-US" sz="2400" dirty="0"/>
              <a:t>o Social Class: Middle and Working Classes</a:t>
            </a:r>
          </a:p>
          <a:p>
            <a:endParaRPr lang="en-US" sz="2400" dirty="0"/>
          </a:p>
        </p:txBody>
      </p:sp>
      <p:pic>
        <p:nvPicPr>
          <p:cNvPr id="7174" name="Picture 6" descr="Image result for in group out gr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314" y="1082051"/>
            <a:ext cx="4379122" cy="3874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09560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966630" y="1775138"/>
            <a:ext cx="5080000" cy="4114800"/>
          </a:xfrm>
        </p:spPr>
        <p:txBody>
          <a:bodyPr>
            <a:noAutofit/>
          </a:bodyPr>
          <a:lstStyle/>
          <a:p>
            <a:r>
              <a:rPr lang="en-US" sz="2400" u="sng" dirty="0"/>
              <a:t>The first is </a:t>
            </a:r>
            <a:r>
              <a:rPr lang="en-US" sz="2400" b="1" u="sng" dirty="0"/>
              <a:t>categorization</a:t>
            </a:r>
            <a:r>
              <a:rPr lang="en-US" sz="2400" u="sng" dirty="0"/>
              <a:t>. We categorize objects in order to understand them and identify them. </a:t>
            </a:r>
            <a:endParaRPr lang="en-US" sz="2400" u="sng" dirty="0" smtClean="0"/>
          </a:p>
          <a:p>
            <a:r>
              <a:rPr lang="en-US" sz="2400" dirty="0" smtClean="0"/>
              <a:t>In </a:t>
            </a:r>
            <a:r>
              <a:rPr lang="en-US" sz="2400" dirty="0"/>
              <a:t>a very similar way we categorize people (including ourselves) in order to understand the social environment.  </a:t>
            </a:r>
            <a:endParaRPr lang="en-US" sz="2400" dirty="0" smtClean="0"/>
          </a:p>
          <a:p>
            <a:r>
              <a:rPr lang="en-US" sz="2400" dirty="0" smtClean="0"/>
              <a:t>We </a:t>
            </a:r>
            <a:r>
              <a:rPr lang="en-US" sz="2400" dirty="0"/>
              <a:t>use social categories like black, white, Australian, Christian, Muslim, student, and bus driver because they are useful. </a:t>
            </a:r>
          </a:p>
        </p:txBody>
      </p:sp>
      <p:sp>
        <p:nvSpPr>
          <p:cNvPr id="4" name="Content Placeholder 3"/>
          <p:cNvSpPr>
            <a:spLocks noGrp="1"/>
          </p:cNvSpPr>
          <p:nvPr>
            <p:ph sz="half" idx="2"/>
          </p:nvPr>
        </p:nvSpPr>
        <p:spPr>
          <a:xfrm>
            <a:off x="6377904" y="1788018"/>
            <a:ext cx="5080000" cy="4114800"/>
          </a:xfrm>
        </p:spPr>
        <p:txBody>
          <a:bodyPr>
            <a:normAutofit lnSpcReduction="10000"/>
          </a:bodyPr>
          <a:lstStyle/>
          <a:p>
            <a:r>
              <a:rPr lang="en-US" sz="2400" u="sng" dirty="0"/>
              <a:t>In the second stage, </a:t>
            </a:r>
            <a:r>
              <a:rPr lang="en-US" sz="2400" b="1" u="sng" dirty="0"/>
              <a:t>social identification</a:t>
            </a:r>
            <a:r>
              <a:rPr lang="en-US" sz="2400" u="sng" dirty="0"/>
              <a:t>, we adopt the identity of the group we have categorized ourselves as belonging to.  </a:t>
            </a:r>
            <a:endParaRPr lang="en-US" sz="2400" u="sng" dirty="0" smtClean="0"/>
          </a:p>
          <a:p>
            <a:r>
              <a:rPr lang="en-US" sz="2400" dirty="0" smtClean="0"/>
              <a:t>If </a:t>
            </a:r>
            <a:r>
              <a:rPr lang="en-US" sz="2400" dirty="0"/>
              <a:t>for example you have categorized yourself as a student, the chances are you will adopt the identity of a student and begin to act in the ways you believe students act (and conform to the norms of the group). </a:t>
            </a:r>
            <a:r>
              <a:rPr lang="en-US" dirty="0"/>
              <a:t> </a:t>
            </a:r>
            <a:endParaRPr lang="en-US" dirty="0" smtClean="0"/>
          </a:p>
        </p:txBody>
      </p:sp>
      <p:sp>
        <p:nvSpPr>
          <p:cNvPr id="5" name="TextBox 4"/>
          <p:cNvSpPr txBox="1"/>
          <p:nvPr/>
        </p:nvSpPr>
        <p:spPr>
          <a:xfrm>
            <a:off x="1171977" y="180304"/>
            <a:ext cx="9749307" cy="1200329"/>
          </a:xfrm>
          <a:prstGeom prst="rect">
            <a:avLst/>
          </a:prstGeom>
          <a:noFill/>
        </p:spPr>
        <p:txBody>
          <a:bodyPr wrap="square" rtlCol="0">
            <a:spAutoFit/>
          </a:bodyPr>
          <a:lstStyle/>
          <a:p>
            <a:r>
              <a:rPr lang="en-US" sz="2400" dirty="0" err="1"/>
              <a:t>Tajfel</a:t>
            </a:r>
            <a:r>
              <a:rPr lang="en-US" sz="2400" dirty="0"/>
              <a:t> and Turner (1979) proposed that there are three mental processes involved in evaluating others as “us” or “them” (i.e. “in-group” and “out-group”. These take place in a particular order.</a:t>
            </a:r>
          </a:p>
        </p:txBody>
      </p:sp>
    </p:spTree>
    <p:extLst>
      <p:ext uri="{BB962C8B-B14F-4D97-AF65-F5344CB8AC3E}">
        <p14:creationId xmlns:p14="http://schemas.microsoft.com/office/powerpoint/2010/main" val="167773244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914400" y="309093"/>
            <a:ext cx="8036418" cy="5786907"/>
          </a:xfrm>
        </p:spPr>
        <p:txBody>
          <a:bodyPr>
            <a:normAutofit/>
          </a:bodyPr>
          <a:lstStyle/>
          <a:p>
            <a:r>
              <a:rPr lang="en-US" sz="2400" u="sng" dirty="0">
                <a:solidFill>
                  <a:schemeClr val="tx1"/>
                </a:solidFill>
              </a:rPr>
              <a:t>The final stage is </a:t>
            </a:r>
            <a:r>
              <a:rPr lang="en-US" sz="2400" b="1" u="sng" dirty="0">
                <a:solidFill>
                  <a:schemeClr val="tx1"/>
                </a:solidFill>
              </a:rPr>
              <a:t>social comparison</a:t>
            </a:r>
            <a:r>
              <a:rPr lang="en-US" sz="2400" u="sng" dirty="0">
                <a:solidFill>
                  <a:schemeClr val="tx1"/>
                </a:solidFill>
              </a:rPr>
              <a:t>.  Once we have categorized ourselves as part of a group and have identified with that group we then tend to compare that group with other groups. </a:t>
            </a:r>
            <a:endParaRPr lang="en-US" sz="2400" u="sng" dirty="0" smtClean="0">
              <a:solidFill>
                <a:schemeClr val="tx1"/>
              </a:solidFill>
            </a:endParaRPr>
          </a:p>
          <a:p>
            <a:r>
              <a:rPr lang="en-US" sz="2400" dirty="0" smtClean="0">
                <a:solidFill>
                  <a:schemeClr val="tx1"/>
                </a:solidFill>
              </a:rPr>
              <a:t>If </a:t>
            </a:r>
            <a:r>
              <a:rPr lang="en-US" sz="2400" dirty="0">
                <a:solidFill>
                  <a:schemeClr val="tx1"/>
                </a:solidFill>
              </a:rPr>
              <a:t>our self-esteem is to be maintained our group needs to compare favorably with other groups. </a:t>
            </a:r>
          </a:p>
          <a:p>
            <a:r>
              <a:rPr lang="en-US" sz="2400" dirty="0">
                <a:solidFill>
                  <a:schemeClr val="tx1"/>
                </a:solidFill>
              </a:rPr>
              <a:t>This is critical to understanding prejudice, because once two groups identify themselves as rivals, they are forced to compete in order for the members to maintain their self-esteem. </a:t>
            </a:r>
            <a:endParaRPr lang="en-US" sz="2400" dirty="0" smtClean="0">
              <a:solidFill>
                <a:schemeClr val="tx1"/>
              </a:solidFill>
            </a:endParaRPr>
          </a:p>
          <a:p>
            <a:r>
              <a:rPr lang="en-US" sz="2400" dirty="0" smtClean="0">
                <a:solidFill>
                  <a:schemeClr val="tx1"/>
                </a:solidFill>
              </a:rPr>
              <a:t>Competition </a:t>
            </a:r>
            <a:r>
              <a:rPr lang="en-US" sz="2400" dirty="0">
                <a:solidFill>
                  <a:schemeClr val="tx1"/>
                </a:solidFill>
              </a:rPr>
              <a:t>and hostility between groups is thus not only a matter of competing for </a:t>
            </a:r>
            <a:r>
              <a:rPr lang="en-US" sz="2400" dirty="0" smtClean="0">
                <a:solidFill>
                  <a:schemeClr val="tx1"/>
                </a:solidFill>
              </a:rPr>
              <a:t>resources </a:t>
            </a:r>
            <a:r>
              <a:rPr lang="en-US" sz="2400" dirty="0">
                <a:solidFill>
                  <a:schemeClr val="tx1"/>
                </a:solidFill>
              </a:rPr>
              <a:t>like jobs but also the result of competing identities.</a:t>
            </a:r>
          </a:p>
          <a:p>
            <a:endParaRPr lang="en-US" dirty="0"/>
          </a:p>
        </p:txBody>
      </p:sp>
    </p:spTree>
    <p:extLst>
      <p:ext uri="{BB962C8B-B14F-4D97-AF65-F5344CB8AC3E}">
        <p14:creationId xmlns:p14="http://schemas.microsoft.com/office/powerpoint/2010/main" val="368279106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158" y="171718"/>
            <a:ext cx="10363200" cy="1143000"/>
          </a:xfrm>
        </p:spPr>
        <p:txBody>
          <a:bodyPr/>
          <a:lstStyle/>
          <a:p>
            <a:r>
              <a:rPr lang="en-US" dirty="0" err="1" smtClean="0"/>
              <a:t>Tajfel</a:t>
            </a:r>
            <a:r>
              <a:rPr lang="en-US" dirty="0" smtClean="0"/>
              <a:t> 1971</a:t>
            </a:r>
            <a:endParaRPr lang="en-US" dirty="0"/>
          </a:p>
        </p:txBody>
      </p:sp>
      <p:sp>
        <p:nvSpPr>
          <p:cNvPr id="3" name="Text Placeholder 2"/>
          <p:cNvSpPr>
            <a:spLocks noGrp="1"/>
          </p:cNvSpPr>
          <p:nvPr>
            <p:ph type="body" sz="half" idx="1"/>
          </p:nvPr>
        </p:nvSpPr>
        <p:spPr>
          <a:xfrm>
            <a:off x="875763" y="1131194"/>
            <a:ext cx="7843234" cy="4114800"/>
          </a:xfrm>
        </p:spPr>
        <p:txBody>
          <a:bodyPr>
            <a:noAutofit/>
          </a:bodyPr>
          <a:lstStyle/>
          <a:p>
            <a:r>
              <a:rPr lang="en-US" sz="2400" dirty="0">
                <a:solidFill>
                  <a:schemeClr val="tx1"/>
                </a:solidFill>
              </a:rPr>
              <a:t>The aim of the studies was to assess the </a:t>
            </a:r>
            <a:r>
              <a:rPr lang="en-US" sz="2400" dirty="0" smtClean="0">
                <a:solidFill>
                  <a:schemeClr val="tx1"/>
                </a:solidFill>
              </a:rPr>
              <a:t>effects </a:t>
            </a:r>
            <a:r>
              <a:rPr lang="en-US" sz="2400" dirty="0">
                <a:solidFill>
                  <a:schemeClr val="tx1"/>
                </a:solidFill>
              </a:rPr>
              <a:t>of social categorization on intergroup </a:t>
            </a:r>
            <a:r>
              <a:rPr lang="en-US" sz="2400" dirty="0" smtClean="0">
                <a:solidFill>
                  <a:schemeClr val="tx1"/>
                </a:solidFill>
              </a:rPr>
              <a:t>behavior </a:t>
            </a:r>
            <a:r>
              <a:rPr lang="en-US" sz="2400" dirty="0">
                <a:solidFill>
                  <a:schemeClr val="tx1"/>
                </a:solidFill>
              </a:rPr>
              <a:t>when, in the intergroup situation, neither calculations of individual interest nor previously existing attitudes of hostility could have been said to have determined discriminative </a:t>
            </a:r>
            <a:r>
              <a:rPr lang="en-US" sz="2400" dirty="0" smtClean="0">
                <a:solidFill>
                  <a:schemeClr val="tx1"/>
                </a:solidFill>
              </a:rPr>
              <a:t>behavior </a:t>
            </a:r>
            <a:r>
              <a:rPr lang="en-US" sz="2400" dirty="0">
                <a:solidFill>
                  <a:schemeClr val="tx1"/>
                </a:solidFill>
              </a:rPr>
              <a:t>against an outgroup. </a:t>
            </a:r>
            <a:endParaRPr lang="en-US" sz="2400" dirty="0" smtClean="0">
              <a:solidFill>
                <a:schemeClr val="tx1"/>
              </a:solidFill>
            </a:endParaRPr>
          </a:p>
          <a:p>
            <a:r>
              <a:rPr lang="en-US" sz="2400" dirty="0" smtClean="0">
                <a:solidFill>
                  <a:schemeClr val="tx1"/>
                </a:solidFill>
              </a:rPr>
              <a:t>These </a:t>
            </a:r>
            <a:r>
              <a:rPr lang="en-US" sz="2400" dirty="0">
                <a:solidFill>
                  <a:schemeClr val="tx1"/>
                </a:solidFill>
              </a:rPr>
              <a:t>conditions were satisfied in the experimental design. In the first series of experiments, it was found that the subjects </a:t>
            </a:r>
            <a:r>
              <a:rPr lang="en-US" sz="2400" dirty="0" smtClean="0">
                <a:solidFill>
                  <a:schemeClr val="tx1"/>
                </a:solidFill>
              </a:rPr>
              <a:t>favored </a:t>
            </a:r>
            <a:r>
              <a:rPr lang="en-US" sz="2400" dirty="0">
                <a:solidFill>
                  <a:schemeClr val="tx1"/>
                </a:solidFill>
              </a:rPr>
              <a:t>their own group in the distribution of real rewards and </a:t>
            </a:r>
            <a:r>
              <a:rPr lang="en-US" sz="2400" dirty="0" smtClean="0">
                <a:solidFill>
                  <a:schemeClr val="tx1"/>
                </a:solidFill>
              </a:rPr>
              <a:t>penalties </a:t>
            </a:r>
            <a:r>
              <a:rPr lang="en-US" sz="2400" dirty="0">
                <a:solidFill>
                  <a:schemeClr val="tx1"/>
                </a:solidFill>
              </a:rPr>
              <a:t>in a situation in which nothing but the variable of fairly irrelevant classification distinguished between the </a:t>
            </a:r>
            <a:r>
              <a:rPr lang="en-US" sz="2400" dirty="0" smtClean="0">
                <a:solidFill>
                  <a:schemeClr val="tx1"/>
                </a:solidFill>
              </a:rPr>
              <a:t>in-group </a:t>
            </a:r>
            <a:r>
              <a:rPr lang="en-US" sz="2400" dirty="0">
                <a:solidFill>
                  <a:schemeClr val="tx1"/>
                </a:solidFill>
              </a:rPr>
              <a:t>and the outgroup.</a:t>
            </a:r>
          </a:p>
        </p:txBody>
      </p:sp>
    </p:spTree>
    <p:extLst>
      <p:ext uri="{BB962C8B-B14F-4D97-AF65-F5344CB8AC3E}">
        <p14:creationId xmlns:p14="http://schemas.microsoft.com/office/powerpoint/2010/main" val="375685519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a:xfrm>
            <a:off x="914399" y="1981200"/>
            <a:ext cx="7122017" cy="4114800"/>
          </a:xfrm>
        </p:spPr>
        <p:txBody>
          <a:bodyPr>
            <a:normAutofit/>
          </a:bodyPr>
          <a:lstStyle/>
          <a:p>
            <a:r>
              <a:rPr lang="en-US" sz="2400" b="1" dirty="0" smtClean="0">
                <a:solidFill>
                  <a:schemeClr val="tx1"/>
                </a:solidFill>
              </a:rPr>
              <a:t>Maximum Joint Profit:  </a:t>
            </a:r>
            <a:r>
              <a:rPr lang="en-US" sz="2400" dirty="0" smtClean="0">
                <a:solidFill>
                  <a:schemeClr val="tx1"/>
                </a:solidFill>
              </a:rPr>
              <a:t>boys could allocate the largest amount to both boys in the matrix.</a:t>
            </a:r>
          </a:p>
          <a:p>
            <a:r>
              <a:rPr lang="en-US" sz="2400" b="1" dirty="0" smtClean="0">
                <a:solidFill>
                  <a:schemeClr val="tx1"/>
                </a:solidFill>
              </a:rPr>
              <a:t>Maximum In-group profit: </a:t>
            </a:r>
            <a:r>
              <a:rPr lang="en-US" sz="2400" dirty="0" smtClean="0">
                <a:solidFill>
                  <a:schemeClr val="tx1"/>
                </a:solidFill>
              </a:rPr>
              <a:t> boys could allocate the largest amount to their in-group.</a:t>
            </a:r>
          </a:p>
          <a:p>
            <a:r>
              <a:rPr lang="en-US" sz="2400" b="1" dirty="0" smtClean="0">
                <a:solidFill>
                  <a:schemeClr val="tx1"/>
                </a:solidFill>
              </a:rPr>
              <a:t>Maximum Difference:  </a:t>
            </a:r>
            <a:r>
              <a:rPr lang="en-US" sz="2400" dirty="0" smtClean="0">
                <a:solidFill>
                  <a:schemeClr val="tx1"/>
                </a:solidFill>
              </a:rPr>
              <a:t>this decision maximized the amount given to the boys in their in-group and minimized the amount given to members of the outgroup.</a:t>
            </a:r>
          </a:p>
        </p:txBody>
      </p:sp>
    </p:spTree>
    <p:extLst>
      <p:ext uri="{BB962C8B-B14F-4D97-AF65-F5344CB8AC3E}">
        <p14:creationId xmlns:p14="http://schemas.microsoft.com/office/powerpoint/2010/main" val="51925152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series of experiments</a:t>
            </a:r>
            <a:endParaRPr lang="en-US" dirty="0"/>
          </a:p>
        </p:txBody>
      </p:sp>
      <p:sp>
        <p:nvSpPr>
          <p:cNvPr id="3" name="Text Placeholder 2"/>
          <p:cNvSpPr>
            <a:spLocks noGrp="1"/>
          </p:cNvSpPr>
          <p:nvPr>
            <p:ph type="body" sz="half" idx="1"/>
          </p:nvPr>
        </p:nvSpPr>
        <p:spPr>
          <a:xfrm>
            <a:off x="914400" y="1981200"/>
            <a:ext cx="9169758" cy="4114800"/>
          </a:xfrm>
        </p:spPr>
        <p:txBody>
          <a:bodyPr>
            <a:noAutofit/>
          </a:bodyPr>
          <a:lstStyle/>
          <a:p>
            <a:pPr marL="0" indent="0">
              <a:buNone/>
            </a:pPr>
            <a:r>
              <a:rPr lang="en-US" sz="2400" dirty="0"/>
              <a:t>In the second series of experiments it was found that: </a:t>
            </a:r>
            <a:endParaRPr lang="en-US" sz="2400" dirty="0" smtClean="0"/>
          </a:p>
          <a:p>
            <a:r>
              <a:rPr lang="en-US" sz="2400" dirty="0" smtClean="0"/>
              <a:t>1</a:t>
            </a:r>
            <a:r>
              <a:rPr lang="en-US" sz="2400" dirty="0"/>
              <a:t>) maximum joint profit independent of group membership did not affect significantly the manner in which the subjects divided real pecuniary rewards; </a:t>
            </a:r>
            <a:endParaRPr lang="en-US" sz="2400" dirty="0" smtClean="0"/>
          </a:p>
          <a:p>
            <a:r>
              <a:rPr lang="en-US" sz="2400" dirty="0" smtClean="0"/>
              <a:t>2</a:t>
            </a:r>
            <a:r>
              <a:rPr lang="en-US" sz="2400" dirty="0"/>
              <a:t>) maximum profit for own group did affect the distribution of rewards; </a:t>
            </a:r>
            <a:endParaRPr lang="en-US" sz="2400" dirty="0" smtClean="0"/>
          </a:p>
          <a:p>
            <a:r>
              <a:rPr lang="en-US" sz="2400" dirty="0" smtClean="0"/>
              <a:t>3</a:t>
            </a:r>
            <a:r>
              <a:rPr lang="en-US" sz="2400" dirty="0"/>
              <a:t>) the clearest effect on the distribution of rewards was due to the subjects' attempt to achieve a maximum difference between the </a:t>
            </a:r>
            <a:r>
              <a:rPr lang="en-US" sz="2400" dirty="0" smtClean="0"/>
              <a:t>in-group </a:t>
            </a:r>
            <a:r>
              <a:rPr lang="en-US" sz="2400" dirty="0"/>
              <a:t>and the outgroup even at the price of sacrificing other ‘objective’ advantages.</a:t>
            </a:r>
          </a:p>
        </p:txBody>
      </p:sp>
    </p:spTree>
    <p:extLst>
      <p:ext uri="{BB962C8B-B14F-4D97-AF65-F5344CB8AC3E}">
        <p14:creationId xmlns:p14="http://schemas.microsoft.com/office/powerpoint/2010/main" val="314322310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279" y="0"/>
            <a:ext cx="10363200" cy="1143000"/>
          </a:xfrm>
        </p:spPr>
        <p:txBody>
          <a:bodyPr/>
          <a:lstStyle/>
          <a:p>
            <a:r>
              <a:rPr lang="en-US" dirty="0" smtClean="0"/>
              <a:t>Can schemas be changed?</a:t>
            </a:r>
            <a:endParaRPr lang="en-US" dirty="0"/>
          </a:p>
        </p:txBody>
      </p:sp>
      <p:sp>
        <p:nvSpPr>
          <p:cNvPr id="3" name="Text Placeholder 2"/>
          <p:cNvSpPr>
            <a:spLocks noGrp="1"/>
          </p:cNvSpPr>
          <p:nvPr>
            <p:ph type="body" sz="half" idx="1"/>
          </p:nvPr>
        </p:nvSpPr>
        <p:spPr>
          <a:xfrm>
            <a:off x="940156" y="785610"/>
            <a:ext cx="10303099" cy="4074017"/>
          </a:xfrm>
        </p:spPr>
        <p:txBody>
          <a:bodyPr/>
          <a:lstStyle/>
          <a:p>
            <a:r>
              <a:rPr lang="en-US" sz="2400" dirty="0"/>
              <a:t>The processes through which schemas are adjusted or changed are known as assimilation and accommodation.</a:t>
            </a:r>
          </a:p>
          <a:p>
            <a:r>
              <a:rPr lang="en-US" sz="2400" dirty="0"/>
              <a:t>In assimilation, new information is incorporated into pre-existing schemas.</a:t>
            </a:r>
          </a:p>
          <a:p>
            <a:r>
              <a:rPr lang="en-US" sz="2400" dirty="0"/>
              <a:t>﻿In accommodation, existing schemas might be altered or new schemas might be formed as a person learns new information and has new experiences.</a:t>
            </a:r>
          </a:p>
          <a:p>
            <a:endParaRPr lang="en-US" dirty="0"/>
          </a:p>
        </p:txBody>
      </p:sp>
    </p:spTree>
    <p:extLst>
      <p:ext uri="{BB962C8B-B14F-4D97-AF65-F5344CB8AC3E}">
        <p14:creationId xmlns:p14="http://schemas.microsoft.com/office/powerpoint/2010/main" val="183832176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acculturation</a:t>
            </a:r>
            <a:endParaRPr lang="en-US" dirty="0"/>
          </a:p>
        </p:txBody>
      </p:sp>
      <p:sp>
        <p:nvSpPr>
          <p:cNvPr id="3" name="Text Placeholder 2"/>
          <p:cNvSpPr>
            <a:spLocks noGrp="1"/>
          </p:cNvSpPr>
          <p:nvPr>
            <p:ph type="body" sz="half" idx="1"/>
          </p:nvPr>
        </p:nvSpPr>
        <p:spPr>
          <a:xfrm>
            <a:off x="914399" y="1455313"/>
            <a:ext cx="10844011" cy="2936383"/>
          </a:xfrm>
        </p:spPr>
        <p:txBody>
          <a:bodyPr>
            <a:normAutofit/>
          </a:bodyPr>
          <a:lstStyle/>
          <a:p>
            <a:r>
              <a:rPr lang="en-US" sz="2400" dirty="0" smtClean="0">
                <a:solidFill>
                  <a:schemeClr val="tx1"/>
                </a:solidFill>
              </a:rPr>
              <a:t>Acculturation is the process of psychological and cultural change as a result of contact and interaction between cultures.</a:t>
            </a:r>
          </a:p>
          <a:p>
            <a:r>
              <a:rPr lang="en-US" sz="2400" dirty="0" smtClean="0">
                <a:solidFill>
                  <a:schemeClr val="tx1"/>
                </a:solidFill>
              </a:rPr>
              <a:t>This can result in change for both cultures, not just the dominant culture.</a:t>
            </a:r>
          </a:p>
          <a:p>
            <a:r>
              <a:rPr lang="en-US" sz="2400" dirty="0" smtClean="0">
                <a:solidFill>
                  <a:schemeClr val="tx1"/>
                </a:solidFill>
              </a:rPr>
              <a:t>Accelerating globalization is driving acculturation.  </a:t>
            </a:r>
          </a:p>
          <a:p>
            <a:r>
              <a:rPr lang="en-US" sz="2400" dirty="0" smtClean="0">
                <a:solidFill>
                  <a:schemeClr val="tx1"/>
                </a:solidFill>
              </a:rPr>
              <a:t>Resistance cultures are those who try to maintain they cultural identity.</a:t>
            </a:r>
            <a:endParaRPr lang="en-US" sz="2400" dirty="0">
              <a:solidFill>
                <a:schemeClr val="tx1"/>
              </a:solidFill>
            </a:endParaRPr>
          </a:p>
        </p:txBody>
      </p:sp>
      <p:pic>
        <p:nvPicPr>
          <p:cNvPr id="5122" name="Picture 2" descr="https://tse2.mm.bing.net/th?id=OIP.ksypwAACSPcSpbWhDR9XWwHaCQ&amp;pid=Api&amp;P=0&amp;w=508&amp;h=1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017" y="4405337"/>
            <a:ext cx="7314172" cy="2222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347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251678" y="382385"/>
            <a:ext cx="11558548" cy="1492132"/>
          </a:xfrm>
        </p:spPr>
        <p:txBody>
          <a:bodyPr/>
          <a:lstStyle/>
          <a:p>
            <a:r>
              <a:rPr lang="en-US" altLang="en-US" dirty="0" smtClean="0"/>
              <a:t>Facts about the personal bubble:</a:t>
            </a:r>
          </a:p>
        </p:txBody>
      </p:sp>
      <p:sp>
        <p:nvSpPr>
          <p:cNvPr id="31747" name="Content Placeholder 2"/>
          <p:cNvSpPr>
            <a:spLocks noGrp="1"/>
          </p:cNvSpPr>
          <p:nvPr>
            <p:ph idx="1"/>
          </p:nvPr>
        </p:nvSpPr>
        <p:spPr>
          <a:xfrm>
            <a:off x="1446363" y="1686464"/>
            <a:ext cx="5860211" cy="4498675"/>
          </a:xfrm>
        </p:spPr>
        <p:txBody>
          <a:bodyPr>
            <a:normAutofit fontScale="92500" lnSpcReduction="20000"/>
          </a:bodyPr>
          <a:lstStyle/>
          <a:p>
            <a:r>
              <a:rPr lang="en-US" altLang="en-US" sz="2400" dirty="0"/>
              <a:t>The bubble is larger if you are talking to a stranger. </a:t>
            </a:r>
          </a:p>
          <a:p>
            <a:r>
              <a:rPr lang="en-US" altLang="en-US" sz="2400" dirty="0"/>
              <a:t>The better you know the person you're talking to, the smaller the bubble may be. </a:t>
            </a:r>
          </a:p>
          <a:p>
            <a:r>
              <a:rPr lang="en-US" altLang="en-US" sz="2400" dirty="0"/>
              <a:t>The bubble is usually larger for two men than for two women. </a:t>
            </a:r>
          </a:p>
          <a:p>
            <a:r>
              <a:rPr lang="en-US" altLang="en-US" sz="2400" dirty="0"/>
              <a:t>The bubble may be very small for a man and a woman if they are in a relationship. </a:t>
            </a:r>
          </a:p>
          <a:p>
            <a:r>
              <a:rPr lang="en-US" altLang="en-US" sz="2400" dirty="0"/>
              <a:t>The bubble may be larger than normal for a man and a woman who are strangers to each other. </a:t>
            </a:r>
          </a:p>
          <a:p>
            <a:r>
              <a:rPr lang="en-US" altLang="en-US" sz="2400" dirty="0"/>
              <a:t>The bubble size may differ for different cultures. </a:t>
            </a:r>
          </a:p>
          <a:p>
            <a:endParaRPr lang="en-US" altLang="en-US" sz="2400" dirty="0"/>
          </a:p>
        </p:txBody>
      </p:sp>
      <p:pic>
        <p:nvPicPr>
          <p:cNvPr id="5124" name="Picture 4" descr="Image result for personal 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9122" y="1686465"/>
            <a:ext cx="4037262" cy="4179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53995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Resisting cultures</a:t>
            </a:r>
            <a:endParaRPr lang="en-US" dirty="0"/>
          </a:p>
        </p:txBody>
      </p:sp>
      <p:sp>
        <p:nvSpPr>
          <p:cNvPr id="3" name="Text Placeholder 2"/>
          <p:cNvSpPr>
            <a:spLocks noGrp="1"/>
          </p:cNvSpPr>
          <p:nvPr>
            <p:ph type="body" sz="half" idx="1"/>
          </p:nvPr>
        </p:nvSpPr>
        <p:spPr>
          <a:xfrm>
            <a:off x="978793" y="1331722"/>
            <a:ext cx="10508773" cy="4114800"/>
          </a:xfrm>
        </p:spPr>
        <p:txBody>
          <a:bodyPr>
            <a:normAutofit/>
          </a:bodyPr>
          <a:lstStyle/>
          <a:p>
            <a:r>
              <a:rPr lang="en-US" dirty="0"/>
              <a:t>The Sentinelese, an aboriginal tribe of hunter-gatherers who have lived isolated from the outside world for almost 60,000 </a:t>
            </a:r>
            <a:r>
              <a:rPr lang="en-US" dirty="0" smtClean="0"/>
              <a:t>years.</a:t>
            </a:r>
          </a:p>
          <a:p>
            <a:r>
              <a:rPr lang="en-US" dirty="0" smtClean="0"/>
              <a:t>The </a:t>
            </a:r>
            <a:r>
              <a:rPr lang="en-US" dirty="0"/>
              <a:t>North Sentinel Island -- home to the Sentinelese tribe -- is out of bounds for visitors. </a:t>
            </a:r>
            <a:endParaRPr lang="en-US" b="1" dirty="0" smtClean="0"/>
          </a:p>
          <a:p>
            <a:r>
              <a:rPr lang="en-US" b="1" dirty="0" smtClean="0"/>
              <a:t>Since </a:t>
            </a:r>
            <a:r>
              <a:rPr lang="en-US" b="1" dirty="0"/>
              <a:t>the 1960s, there have been a handful of efforts to reach out to the Sentinelese tribe who live in the North Sentinel Island, off </a:t>
            </a:r>
            <a:r>
              <a:rPr lang="en-US" b="1" dirty="0" err="1"/>
              <a:t>Adaman</a:t>
            </a:r>
            <a:r>
              <a:rPr lang="en-US" b="1" dirty="0"/>
              <a:t> and Nicobar, but all have largely failed. </a:t>
            </a:r>
          </a:p>
          <a:p>
            <a:endParaRPr lang="en-US" dirty="0"/>
          </a:p>
        </p:txBody>
      </p:sp>
      <p:pic>
        <p:nvPicPr>
          <p:cNvPr id="6146" name="Picture 2" descr="https://assets.survivalinternational.org/static/lib/img/content/uncontacted/sentinelese_arr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740" y="3845393"/>
            <a:ext cx="3867688" cy="290850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onlytribal.com/wp-content/uploads/2016/12/Sentinelese-Peo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8068" y="3698585"/>
            <a:ext cx="5859499" cy="3055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15349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037" y="94445"/>
            <a:ext cx="10363200" cy="1143000"/>
          </a:xfrm>
        </p:spPr>
        <p:txBody>
          <a:bodyPr/>
          <a:lstStyle/>
          <a:p>
            <a:r>
              <a:rPr lang="en-US" dirty="0" smtClean="0"/>
              <a:t>berry</a:t>
            </a:r>
            <a:endParaRPr lang="en-US" dirty="0"/>
          </a:p>
        </p:txBody>
      </p:sp>
      <p:sp>
        <p:nvSpPr>
          <p:cNvPr id="3" name="Text Placeholder 2"/>
          <p:cNvSpPr>
            <a:spLocks noGrp="1"/>
          </p:cNvSpPr>
          <p:nvPr>
            <p:ph type="body" sz="half" idx="1"/>
          </p:nvPr>
        </p:nvSpPr>
        <p:spPr>
          <a:xfrm>
            <a:off x="901521" y="834981"/>
            <a:ext cx="10676586" cy="5604456"/>
          </a:xfrm>
        </p:spPr>
        <p:txBody>
          <a:bodyPr>
            <a:noAutofit/>
          </a:bodyPr>
          <a:lstStyle/>
          <a:p>
            <a:r>
              <a:rPr lang="en-US" sz="2400" dirty="0" smtClean="0">
                <a:solidFill>
                  <a:schemeClr val="tx1"/>
                </a:solidFill>
              </a:rPr>
              <a:t>Individuals can adopt four strategies for cultural change:</a:t>
            </a:r>
          </a:p>
          <a:p>
            <a:pPr lvl="1"/>
            <a:r>
              <a:rPr lang="en-US" sz="2400" dirty="0" smtClean="0">
                <a:solidFill>
                  <a:schemeClr val="tx1"/>
                </a:solidFill>
              </a:rPr>
              <a:t>1</a:t>
            </a:r>
            <a:r>
              <a:rPr lang="en-US" sz="2400" b="1" dirty="0" smtClean="0">
                <a:solidFill>
                  <a:schemeClr val="tx1"/>
                </a:solidFill>
              </a:rPr>
              <a:t>. Assimilation:  </a:t>
            </a:r>
            <a:r>
              <a:rPr lang="en-US" sz="2400" dirty="0" smtClean="0">
                <a:solidFill>
                  <a:schemeClr val="tx1"/>
                </a:solidFill>
              </a:rPr>
              <a:t>when individuals are open to change and are unconcerned about any loss of their original culture.</a:t>
            </a:r>
          </a:p>
          <a:p>
            <a:pPr lvl="1"/>
            <a:r>
              <a:rPr lang="en-US" sz="2400" dirty="0" smtClean="0">
                <a:solidFill>
                  <a:schemeClr val="tx1"/>
                </a:solidFill>
              </a:rPr>
              <a:t>2. </a:t>
            </a:r>
            <a:r>
              <a:rPr lang="en-US" sz="2400" b="1" dirty="0" smtClean="0">
                <a:solidFill>
                  <a:schemeClr val="tx1"/>
                </a:solidFill>
              </a:rPr>
              <a:t>Integration:  </a:t>
            </a:r>
            <a:r>
              <a:rPr lang="en-US" sz="2400" dirty="0" smtClean="0">
                <a:solidFill>
                  <a:schemeClr val="tx1"/>
                </a:solidFill>
              </a:rPr>
              <a:t>when individuals want to hold onto traditional values and beliefs but at the same time desire daily interactions with other cultures.</a:t>
            </a:r>
          </a:p>
          <a:p>
            <a:pPr lvl="1"/>
            <a:r>
              <a:rPr lang="en-US" sz="2400" dirty="0" smtClean="0">
                <a:solidFill>
                  <a:schemeClr val="tx1"/>
                </a:solidFill>
              </a:rPr>
              <a:t>3. </a:t>
            </a:r>
            <a:r>
              <a:rPr lang="en-US" sz="2400" b="1" dirty="0" smtClean="0">
                <a:solidFill>
                  <a:schemeClr val="tx1"/>
                </a:solidFill>
              </a:rPr>
              <a:t>Separation:  </a:t>
            </a:r>
            <a:r>
              <a:rPr lang="en-US" sz="2400" dirty="0" smtClean="0">
                <a:solidFill>
                  <a:schemeClr val="tx1"/>
                </a:solidFill>
              </a:rPr>
              <a:t>when individuals value their original culture and are adverse to losing touch with values and traditions of their past.</a:t>
            </a:r>
          </a:p>
          <a:p>
            <a:pPr lvl="1"/>
            <a:r>
              <a:rPr lang="en-US" sz="2400" dirty="0" smtClean="0">
                <a:solidFill>
                  <a:schemeClr val="tx1"/>
                </a:solidFill>
              </a:rPr>
              <a:t>4</a:t>
            </a:r>
            <a:r>
              <a:rPr lang="en-US" sz="2400" b="1" dirty="0" smtClean="0">
                <a:solidFill>
                  <a:schemeClr val="tx1"/>
                </a:solidFill>
              </a:rPr>
              <a:t>. Marginalization:  </a:t>
            </a:r>
            <a:r>
              <a:rPr lang="en-US" sz="2400" dirty="0" smtClean="0">
                <a:solidFill>
                  <a:schemeClr val="tx1"/>
                </a:solidFill>
              </a:rPr>
              <a:t>when individuals have little interest in maintaining their original culture but at the same time little interest in opening relations with other cultures.</a:t>
            </a:r>
            <a:endParaRPr lang="en-US" sz="2400" dirty="0">
              <a:solidFill>
                <a:schemeClr val="tx1"/>
              </a:solidFill>
            </a:endParaRPr>
          </a:p>
        </p:txBody>
      </p:sp>
      <p:pic>
        <p:nvPicPr>
          <p:cNvPr id="11266" name="Picture 2" descr="https://changecom.files.wordpress.com/2012/10/global-context-of-culture-chan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0144" y="4556706"/>
            <a:ext cx="5512081" cy="2301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9539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310" y="0"/>
            <a:ext cx="10363200" cy="1143000"/>
          </a:xfrm>
        </p:spPr>
        <p:txBody>
          <a:bodyPr/>
          <a:lstStyle/>
          <a:p>
            <a:r>
              <a:rPr lang="en-US" dirty="0" smtClean="0"/>
              <a:t>Health behavior of migrants</a:t>
            </a:r>
            <a:endParaRPr lang="en-US" dirty="0"/>
          </a:p>
        </p:txBody>
      </p:sp>
      <p:sp>
        <p:nvSpPr>
          <p:cNvPr id="3" name="Text Placeholder 2"/>
          <p:cNvSpPr>
            <a:spLocks noGrp="1"/>
          </p:cNvSpPr>
          <p:nvPr>
            <p:ph type="body" sz="half" idx="1"/>
          </p:nvPr>
        </p:nvSpPr>
        <p:spPr>
          <a:xfrm>
            <a:off x="991672" y="873617"/>
            <a:ext cx="10805375" cy="2835499"/>
          </a:xfrm>
        </p:spPr>
        <p:txBody>
          <a:bodyPr>
            <a:normAutofit/>
          </a:bodyPr>
          <a:lstStyle/>
          <a:p>
            <a:r>
              <a:rPr lang="en-US" sz="2400" dirty="0" smtClean="0">
                <a:solidFill>
                  <a:schemeClr val="tx1"/>
                </a:solidFill>
              </a:rPr>
              <a:t>The health behavior of migrants has been extensively studied.</a:t>
            </a:r>
          </a:p>
          <a:p>
            <a:r>
              <a:rPr lang="en-US" sz="2400" dirty="0" smtClean="0">
                <a:solidFill>
                  <a:schemeClr val="tx1"/>
                </a:solidFill>
              </a:rPr>
              <a:t>Two main effects have been noticed.</a:t>
            </a:r>
          </a:p>
          <a:p>
            <a:pPr marL="457200" indent="-457200">
              <a:buAutoNum type="arabicPeriod"/>
            </a:pPr>
            <a:r>
              <a:rPr lang="en-US" sz="2400" b="1" dirty="0" smtClean="0">
                <a:solidFill>
                  <a:schemeClr val="tx1"/>
                </a:solidFill>
              </a:rPr>
              <a:t>Healthy Migrant Effect:  </a:t>
            </a:r>
            <a:r>
              <a:rPr lang="en-US" sz="2400" dirty="0" smtClean="0">
                <a:solidFill>
                  <a:schemeClr val="tx1"/>
                </a:solidFill>
              </a:rPr>
              <a:t>the concept that recent migrants tend be healthier than their native born counterparts.</a:t>
            </a:r>
          </a:p>
          <a:p>
            <a:pPr marL="457200" indent="-457200">
              <a:buAutoNum type="arabicPeriod"/>
            </a:pPr>
            <a:r>
              <a:rPr lang="en-US" sz="2400" b="1" dirty="0" smtClean="0">
                <a:solidFill>
                  <a:schemeClr val="tx1"/>
                </a:solidFill>
              </a:rPr>
              <a:t>Negative Acculturation Effect: </a:t>
            </a:r>
            <a:r>
              <a:rPr lang="en-US" sz="2400" dirty="0" smtClean="0">
                <a:solidFill>
                  <a:schemeClr val="tx1"/>
                </a:solidFill>
              </a:rPr>
              <a:t> the apparent diminishing differences between migrants and their native born counterparts.</a:t>
            </a:r>
            <a:endParaRPr lang="en-US" sz="2400" dirty="0">
              <a:solidFill>
                <a:schemeClr val="tx1"/>
              </a:solidFill>
            </a:endParaRPr>
          </a:p>
        </p:txBody>
      </p:sp>
      <p:pic>
        <p:nvPicPr>
          <p:cNvPr id="10242" name="Picture 2" descr="https://s-i.huffpost.com/gen/4002970/images/o-IMMIGRANTS-facebook.jpg"/>
          <p:cNvPicPr>
            <a:picLocks noChangeAspect="1" noChangeArrowheads="1"/>
          </p:cNvPicPr>
          <p:nvPr/>
        </p:nvPicPr>
        <p:blipFill rotWithShape="1">
          <a:blip r:embed="rId2">
            <a:extLst>
              <a:ext uri="{28A0092B-C50C-407E-A947-70E740481C1C}">
                <a14:useLocalDpi xmlns:a14="http://schemas.microsoft.com/office/drawing/2010/main" val="0"/>
              </a:ext>
            </a:extLst>
          </a:blip>
          <a:srcRect t="27611"/>
          <a:stretch/>
        </p:blipFill>
        <p:spPr bwMode="auto">
          <a:xfrm>
            <a:off x="2266681" y="3977223"/>
            <a:ext cx="7959144" cy="2880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9701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583" y="0"/>
            <a:ext cx="10363200" cy="1143000"/>
          </a:xfrm>
        </p:spPr>
        <p:txBody>
          <a:bodyPr/>
          <a:lstStyle/>
          <a:p>
            <a:r>
              <a:rPr lang="en-US" dirty="0" smtClean="0"/>
              <a:t>shah</a:t>
            </a:r>
            <a:endParaRPr lang="en-US" dirty="0"/>
          </a:p>
        </p:txBody>
      </p:sp>
      <p:sp>
        <p:nvSpPr>
          <p:cNvPr id="3" name="Text Placeholder 2"/>
          <p:cNvSpPr>
            <a:spLocks noGrp="1"/>
          </p:cNvSpPr>
          <p:nvPr>
            <p:ph type="body" sz="half" idx="1"/>
          </p:nvPr>
        </p:nvSpPr>
        <p:spPr>
          <a:xfrm>
            <a:off x="914400" y="901521"/>
            <a:ext cx="6040192" cy="5194479"/>
          </a:xfrm>
        </p:spPr>
        <p:txBody>
          <a:bodyPr>
            <a:normAutofit fontScale="92500"/>
          </a:bodyPr>
          <a:lstStyle/>
          <a:p>
            <a:r>
              <a:rPr lang="en-US" dirty="0"/>
              <a:t>Approximately 65% of the United Arab Emirates (UAE) population are economic migrants from the low- and middle-income countries of South Asia. </a:t>
            </a:r>
            <a:endParaRPr lang="en-US" dirty="0" smtClean="0"/>
          </a:p>
          <a:p>
            <a:r>
              <a:rPr lang="en-US" dirty="0" smtClean="0"/>
              <a:t>Emerging </a:t>
            </a:r>
            <a:r>
              <a:rPr lang="en-US" dirty="0"/>
              <a:t>evidence suggests that expatriate populations from low or middle-income countries that migrate to high-income countries acculturate their lifestyle with the obesogenic </a:t>
            </a:r>
            <a:r>
              <a:rPr lang="en-US" dirty="0" smtClean="0"/>
              <a:t>behaviors </a:t>
            </a:r>
            <a:r>
              <a:rPr lang="en-US" dirty="0"/>
              <a:t>of the host country. </a:t>
            </a:r>
            <a:endParaRPr lang="en-US" dirty="0" smtClean="0"/>
          </a:p>
          <a:p>
            <a:r>
              <a:rPr lang="en-US" dirty="0" smtClean="0"/>
              <a:t>Previous </a:t>
            </a:r>
            <a:r>
              <a:rPr lang="en-US" dirty="0"/>
              <a:t>research has </a:t>
            </a:r>
            <a:r>
              <a:rPr lang="en-US" dirty="0" smtClean="0"/>
              <a:t>focused </a:t>
            </a:r>
            <a:r>
              <a:rPr lang="en-US" dirty="0"/>
              <a:t>on migrant populations in the United States. </a:t>
            </a:r>
            <a:endParaRPr lang="en-US" dirty="0" smtClean="0"/>
          </a:p>
          <a:p>
            <a:r>
              <a:rPr lang="en-US" dirty="0" smtClean="0"/>
              <a:t>The </a:t>
            </a:r>
            <a:r>
              <a:rPr lang="en-US" dirty="0"/>
              <a:t>objective of this study was to assess the prevalence of obesity and explore the relationship between years of residency (surrogate measure for acculturation) and obesity among South Asian (from India, Pakistan and Bangladesh) male immigrants residing in the UAE.</a:t>
            </a:r>
          </a:p>
        </p:txBody>
      </p:sp>
      <p:pic>
        <p:nvPicPr>
          <p:cNvPr id="9218" name="Picture 2" descr="http://1.bp.blogspot.com/_NhfvAynqnsg/TLDMB01lpNI/AAAAAAAAAA4/5glCR3wvydA/s1600/obesity-in-us-web.jpg"/>
          <p:cNvPicPr>
            <a:picLocks noChangeAspect="1" noChangeArrowheads="1"/>
          </p:cNvPicPr>
          <p:nvPr/>
        </p:nvPicPr>
        <p:blipFill rotWithShape="1">
          <a:blip r:embed="rId2">
            <a:extLst>
              <a:ext uri="{28A0092B-C50C-407E-A947-70E740481C1C}">
                <a14:useLocalDpi xmlns:a14="http://schemas.microsoft.com/office/drawing/2010/main" val="0"/>
              </a:ext>
            </a:extLst>
          </a:blip>
          <a:srcRect l="19137" r="19116"/>
          <a:stretch/>
        </p:blipFill>
        <p:spPr bwMode="auto">
          <a:xfrm>
            <a:off x="7371017" y="875114"/>
            <a:ext cx="4310122" cy="540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56479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a:xfrm>
            <a:off x="914399" y="1981199"/>
            <a:ext cx="6774288" cy="4728693"/>
          </a:xfrm>
        </p:spPr>
        <p:txBody>
          <a:bodyPr>
            <a:normAutofit/>
          </a:bodyPr>
          <a:lstStyle/>
          <a:p>
            <a:r>
              <a:rPr lang="en-US" dirty="0"/>
              <a:t>A random sample of 1375 males was recruited from a mandatory residency visa health screening </a:t>
            </a:r>
            <a:r>
              <a:rPr lang="en-US" dirty="0" err="1"/>
              <a:t>centre</a:t>
            </a:r>
            <a:r>
              <a:rPr lang="en-US" dirty="0"/>
              <a:t> in Abu Dhabi (UAE). </a:t>
            </a:r>
            <a:endParaRPr lang="en-US" dirty="0" smtClean="0"/>
          </a:p>
          <a:p>
            <a:r>
              <a:rPr lang="en-US" dirty="0" smtClean="0"/>
              <a:t>Employing </a:t>
            </a:r>
            <a:r>
              <a:rPr lang="en-US" dirty="0"/>
              <a:t>a cross-sectional design, participants completed an interviewer-led adapted version of the World Health </a:t>
            </a:r>
            <a:r>
              <a:rPr lang="en-US" dirty="0" smtClean="0"/>
              <a:t>Organization </a:t>
            </a:r>
            <a:r>
              <a:rPr lang="en-US" dirty="0"/>
              <a:t>STEPS questionnaire, and anthropometric and blood pressure measurements were collected. Glycated </a:t>
            </a:r>
            <a:r>
              <a:rPr lang="en-US" dirty="0" err="1"/>
              <a:t>haemoglobin</a:t>
            </a:r>
            <a:r>
              <a:rPr lang="en-US" dirty="0"/>
              <a:t> (HbA1c) was measured in a random sub-sample (n = 100). </a:t>
            </a:r>
            <a:endParaRPr lang="en-US" dirty="0" smtClean="0"/>
          </a:p>
          <a:p>
            <a:r>
              <a:rPr lang="en-US" dirty="0" smtClean="0"/>
              <a:t>Logistic </a:t>
            </a:r>
            <a:r>
              <a:rPr lang="en-US" dirty="0"/>
              <a:t>regression was used to determine risk factors for being classified as obese, and to assess the relationship between years of residency and adiposity.</a:t>
            </a:r>
          </a:p>
        </p:txBody>
      </p:sp>
    </p:spTree>
    <p:extLst>
      <p:ext uri="{BB962C8B-B14F-4D97-AF65-F5344CB8AC3E}">
        <p14:creationId xmlns:p14="http://schemas.microsoft.com/office/powerpoint/2010/main" val="257161041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Text Placeholder 2"/>
          <p:cNvSpPr>
            <a:spLocks noGrp="1"/>
          </p:cNvSpPr>
          <p:nvPr>
            <p:ph type="body" sz="half" idx="1"/>
          </p:nvPr>
        </p:nvSpPr>
        <p:spPr>
          <a:xfrm>
            <a:off x="1197734" y="1530438"/>
            <a:ext cx="7276565" cy="5166575"/>
          </a:xfrm>
        </p:spPr>
        <p:txBody>
          <a:bodyPr>
            <a:normAutofit/>
          </a:bodyPr>
          <a:lstStyle/>
          <a:p>
            <a:r>
              <a:rPr lang="en-US" sz="2400" dirty="0">
                <a:solidFill>
                  <a:schemeClr val="tx1"/>
                </a:solidFill>
              </a:rPr>
              <a:t>Our study revealed a high prevalence of overweight, central obesity and hypertension amongst a young South Asian male migrant population in the UAE. </a:t>
            </a:r>
            <a:endParaRPr lang="en-US" sz="2400" dirty="0" smtClean="0">
              <a:solidFill>
                <a:schemeClr val="tx1"/>
              </a:solidFill>
            </a:endParaRPr>
          </a:p>
          <a:p>
            <a:r>
              <a:rPr lang="en-US" sz="2400" dirty="0" smtClean="0">
                <a:solidFill>
                  <a:schemeClr val="tx1"/>
                </a:solidFill>
              </a:rPr>
              <a:t>Study </a:t>
            </a:r>
            <a:r>
              <a:rPr lang="en-US" sz="2400" dirty="0">
                <a:solidFill>
                  <a:schemeClr val="tx1"/>
                </a:solidFill>
              </a:rPr>
              <a:t>findings suggest a diminished ‘Healthy Migrant Effect’ with increased years of residency possibly due to greater acculturation and a transition in lifestyle </a:t>
            </a:r>
            <a:r>
              <a:rPr lang="en-US" sz="2400" dirty="0" smtClean="0">
                <a:solidFill>
                  <a:schemeClr val="tx1"/>
                </a:solidFill>
              </a:rPr>
              <a:t>behaviors</a:t>
            </a:r>
            <a:r>
              <a:rPr lang="en-US" sz="2400" dirty="0">
                <a:solidFill>
                  <a:schemeClr val="tx1"/>
                </a:solidFill>
              </a:rPr>
              <a:t>. </a:t>
            </a:r>
            <a:endParaRPr lang="en-US" sz="2400" dirty="0" smtClean="0">
              <a:solidFill>
                <a:schemeClr val="tx1"/>
              </a:solidFill>
            </a:endParaRPr>
          </a:p>
          <a:p>
            <a:r>
              <a:rPr lang="en-US" sz="2400" dirty="0" smtClean="0">
                <a:solidFill>
                  <a:schemeClr val="tx1"/>
                </a:solidFill>
              </a:rPr>
              <a:t>Health </a:t>
            </a:r>
            <a:r>
              <a:rPr lang="en-US" sz="2400" dirty="0">
                <a:solidFill>
                  <a:schemeClr val="tx1"/>
                </a:solidFill>
              </a:rPr>
              <a:t>initiatives targeting the maintenance of a healthy body size, coupled with regular assessments of glucose control and blood pressure are urgently required in this population.</a:t>
            </a:r>
          </a:p>
        </p:txBody>
      </p:sp>
    </p:spTree>
    <p:extLst>
      <p:ext uri="{BB962C8B-B14F-4D97-AF65-F5344CB8AC3E}">
        <p14:creationId xmlns:p14="http://schemas.microsoft.com/office/powerpoint/2010/main" val="314255908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Delavario</a:t>
            </a:r>
            <a:endParaRPr lang="en-US" dirty="0"/>
          </a:p>
        </p:txBody>
      </p:sp>
      <p:sp>
        <p:nvSpPr>
          <p:cNvPr id="3" name="Text Placeholder 2"/>
          <p:cNvSpPr>
            <a:spLocks noGrp="1"/>
          </p:cNvSpPr>
          <p:nvPr>
            <p:ph type="body" sz="half" idx="1"/>
          </p:nvPr>
        </p:nvSpPr>
        <p:spPr/>
        <p:txBody>
          <a:bodyPr/>
          <a:lstStyle/>
          <a:p>
            <a:r>
              <a:rPr lang="en-US" dirty="0"/>
              <a:t>The objective of this study is to systematically review the evidence on the relationship between acculturation - as measured with a standardized acculturation scale - and overweight/obesity among adult migrants from low/middle countries to high income countries.</a:t>
            </a:r>
          </a:p>
        </p:txBody>
      </p:sp>
      <p:sp>
        <p:nvSpPr>
          <p:cNvPr id="4" name="Content Placeholder 3"/>
          <p:cNvSpPr>
            <a:spLocks noGrp="1"/>
          </p:cNvSpPr>
          <p:nvPr>
            <p:ph sz="half" idx="2"/>
          </p:nvPr>
        </p:nvSpPr>
        <p:spPr/>
        <p:txBody>
          <a:bodyPr/>
          <a:lstStyle/>
          <a:p>
            <a:r>
              <a:rPr lang="en-US" dirty="0"/>
              <a:t>A systematic review of relevant studies was undertaken using six EBSCOhost databases and following the Centre for Reviews and Dissemination’s Guidance for Undertaking Reviews in Health Care.</a:t>
            </a:r>
          </a:p>
        </p:txBody>
      </p:sp>
    </p:spTree>
    <p:extLst>
      <p:ext uri="{BB962C8B-B14F-4D97-AF65-F5344CB8AC3E}">
        <p14:creationId xmlns:p14="http://schemas.microsoft.com/office/powerpoint/2010/main" val="244595895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158" y="171719"/>
            <a:ext cx="10363200" cy="1143000"/>
          </a:xfrm>
        </p:spPr>
        <p:txBody>
          <a:bodyPr/>
          <a:lstStyle/>
          <a:p>
            <a:r>
              <a:rPr lang="en-US" dirty="0" smtClean="0"/>
              <a:t>results</a:t>
            </a:r>
            <a:endParaRPr lang="en-US" dirty="0"/>
          </a:p>
        </p:txBody>
      </p:sp>
      <p:sp>
        <p:nvSpPr>
          <p:cNvPr id="3" name="Text Placeholder 2"/>
          <p:cNvSpPr>
            <a:spLocks noGrp="1"/>
          </p:cNvSpPr>
          <p:nvPr>
            <p:ph type="body" sz="half" idx="1"/>
          </p:nvPr>
        </p:nvSpPr>
        <p:spPr>
          <a:xfrm>
            <a:off x="4971245" y="1262130"/>
            <a:ext cx="6954592" cy="5344732"/>
          </a:xfrm>
        </p:spPr>
        <p:txBody>
          <a:bodyPr>
            <a:noAutofit/>
          </a:bodyPr>
          <a:lstStyle/>
          <a:p>
            <a:r>
              <a:rPr lang="en-US" sz="2400" dirty="0"/>
              <a:t>The initial search identified 1135 potentially relevant publications, of which only nine studies met the selection criteria. </a:t>
            </a:r>
            <a:endParaRPr lang="en-US" sz="2400" dirty="0" smtClean="0"/>
          </a:p>
          <a:p>
            <a:r>
              <a:rPr lang="en-US" sz="2400" dirty="0" smtClean="0"/>
              <a:t>All </a:t>
            </a:r>
            <a:r>
              <a:rPr lang="en-US" sz="2400" dirty="0"/>
              <a:t>of the studies were from the US with migrant populations from eight different countries. </a:t>
            </a:r>
            <a:endParaRPr lang="en-US" sz="2400" dirty="0" smtClean="0"/>
          </a:p>
          <a:p>
            <a:r>
              <a:rPr lang="en-US" sz="2400" dirty="0" smtClean="0"/>
              <a:t>Six </a:t>
            </a:r>
            <a:r>
              <a:rPr lang="en-US" sz="2400" dirty="0"/>
              <a:t>studies employed bi-directional acculturation scales and three used </a:t>
            </a:r>
            <a:r>
              <a:rPr lang="en-US" sz="2400" dirty="0" err="1"/>
              <a:t>uni</a:t>
            </a:r>
            <a:r>
              <a:rPr lang="en-US" sz="2400" dirty="0"/>
              <a:t>-directional scales. </a:t>
            </a:r>
            <a:endParaRPr lang="en-US" sz="2400" dirty="0" smtClean="0"/>
          </a:p>
          <a:p>
            <a:r>
              <a:rPr lang="en-US" sz="2400" dirty="0" smtClean="0"/>
              <a:t>Six </a:t>
            </a:r>
            <a:r>
              <a:rPr lang="en-US" sz="2400" dirty="0"/>
              <a:t>studies indicated positive general associations between higher acculturation and body mass index (BMI), and three studies reported that higher acculturation was associated with lower BMI, as mainly among women.</a:t>
            </a:r>
          </a:p>
        </p:txBody>
      </p:sp>
    </p:spTree>
    <p:extLst>
      <p:ext uri="{BB962C8B-B14F-4D97-AF65-F5344CB8AC3E}">
        <p14:creationId xmlns:p14="http://schemas.microsoft.com/office/powerpoint/2010/main" val="258328203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278" y="0"/>
            <a:ext cx="10363200" cy="1143000"/>
          </a:xfrm>
        </p:spPr>
        <p:txBody>
          <a:bodyPr/>
          <a:lstStyle/>
          <a:p>
            <a:r>
              <a:rPr lang="en-US" dirty="0" smtClean="0"/>
              <a:t>Acculturative stress</a:t>
            </a:r>
            <a:endParaRPr lang="en-US" dirty="0"/>
          </a:p>
        </p:txBody>
      </p:sp>
      <p:sp>
        <p:nvSpPr>
          <p:cNvPr id="3" name="Text Placeholder 2"/>
          <p:cNvSpPr>
            <a:spLocks noGrp="1"/>
          </p:cNvSpPr>
          <p:nvPr>
            <p:ph type="body" sz="half" idx="1"/>
          </p:nvPr>
        </p:nvSpPr>
        <p:spPr>
          <a:xfrm>
            <a:off x="940158" y="1015284"/>
            <a:ext cx="6310648" cy="4114800"/>
          </a:xfrm>
        </p:spPr>
        <p:txBody>
          <a:bodyPr>
            <a:noAutofit/>
          </a:bodyPr>
          <a:lstStyle/>
          <a:p>
            <a:r>
              <a:rPr lang="en-US" sz="2400" dirty="0"/>
              <a:t>Moving from one country to another is interesting to people who love to experience and explore new things. </a:t>
            </a:r>
            <a:endParaRPr lang="en-US" sz="2400" dirty="0" smtClean="0"/>
          </a:p>
          <a:p>
            <a:r>
              <a:rPr lang="en-US" sz="2400" dirty="0" smtClean="0"/>
              <a:t>Nevertheless</a:t>
            </a:r>
            <a:r>
              <a:rPr lang="en-US" sz="2400" dirty="0"/>
              <a:t>, it is a pain to other people because the strange land means a new life linked with worries and pressure brought by cultural clashes. </a:t>
            </a:r>
            <a:endParaRPr lang="en-US" sz="2400" dirty="0" smtClean="0"/>
          </a:p>
          <a:p>
            <a:r>
              <a:rPr lang="en-US" sz="2400" dirty="0" smtClean="0"/>
              <a:t>People </a:t>
            </a:r>
            <a:r>
              <a:rPr lang="en-US" sz="2400" dirty="0"/>
              <a:t>who experience acculturative stress often consider it tough and confusing to adjust in the new environment with a wide range of strange things such as language, climate, customs, and food. </a:t>
            </a:r>
          </a:p>
        </p:txBody>
      </p:sp>
      <p:pic>
        <p:nvPicPr>
          <p:cNvPr id="7170" name="Picture 2" descr="http://lifepsych.com.au/wp-content/uploads/2013/12/str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6380" y="1738648"/>
            <a:ext cx="4409405" cy="4409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08525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1143000"/>
          </a:xfrm>
        </p:spPr>
        <p:txBody>
          <a:bodyPr/>
          <a:lstStyle/>
          <a:p>
            <a:r>
              <a:rPr lang="en-US" dirty="0" smtClean="0"/>
              <a:t>Culture shock</a:t>
            </a:r>
            <a:endParaRPr lang="en-US" dirty="0"/>
          </a:p>
        </p:txBody>
      </p:sp>
      <p:sp>
        <p:nvSpPr>
          <p:cNvPr id="3" name="Text Placeholder 2"/>
          <p:cNvSpPr>
            <a:spLocks noGrp="1"/>
          </p:cNvSpPr>
          <p:nvPr>
            <p:ph type="body" sz="half" idx="1"/>
          </p:nvPr>
        </p:nvSpPr>
        <p:spPr>
          <a:xfrm>
            <a:off x="954062" y="912254"/>
            <a:ext cx="6452316" cy="4767330"/>
          </a:xfrm>
        </p:spPr>
        <p:txBody>
          <a:bodyPr>
            <a:noAutofit/>
          </a:bodyPr>
          <a:lstStyle/>
          <a:p>
            <a:r>
              <a:rPr lang="en-US" sz="2400" dirty="0"/>
              <a:t>Another alternative term for acculturative stress is culture shock. </a:t>
            </a:r>
            <a:endParaRPr lang="en-US" sz="2400" dirty="0" smtClean="0"/>
          </a:p>
          <a:p>
            <a:r>
              <a:rPr lang="en-US" sz="2400" dirty="0" smtClean="0"/>
              <a:t>There </a:t>
            </a:r>
            <a:r>
              <a:rPr lang="en-US" sz="2400" dirty="0"/>
              <a:t>are times that immigrants are not confident or comfortable with the country. </a:t>
            </a:r>
            <a:endParaRPr lang="en-US" sz="2400" dirty="0" smtClean="0"/>
          </a:p>
          <a:p>
            <a:r>
              <a:rPr lang="en-US" sz="2400" dirty="0" smtClean="0"/>
              <a:t>Only </a:t>
            </a:r>
            <a:r>
              <a:rPr lang="en-US" sz="2400" dirty="0"/>
              <a:t>after two months do they find it easy to breathe and live again. </a:t>
            </a:r>
            <a:endParaRPr lang="en-US" sz="2400" dirty="0" smtClean="0"/>
          </a:p>
          <a:p>
            <a:r>
              <a:rPr lang="en-US" sz="2400" dirty="0" smtClean="0"/>
              <a:t>There </a:t>
            </a:r>
            <a:r>
              <a:rPr lang="en-US" sz="2400" dirty="0"/>
              <a:t>are no more sad thoughts or more tears in the next few months as compared to the first previous months. </a:t>
            </a:r>
            <a:endParaRPr lang="en-US" sz="2400" dirty="0" smtClean="0"/>
          </a:p>
          <a:p>
            <a:r>
              <a:rPr lang="en-US" sz="2400" dirty="0" smtClean="0"/>
              <a:t>They </a:t>
            </a:r>
            <a:r>
              <a:rPr lang="en-US" sz="2400" dirty="0"/>
              <a:t>are more likely to experience depressive symptoms that attribute to this higher degree of stress, brought by the process and status of immigration. </a:t>
            </a:r>
          </a:p>
        </p:txBody>
      </p:sp>
      <p:pic>
        <p:nvPicPr>
          <p:cNvPr id="8194" name="Picture 2" descr="http://blog.lifeway.com/shelflife/files/2014/07/Culture-Shock-e14090888621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6378" y="1868911"/>
            <a:ext cx="4785622" cy="3256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752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a:xfrm>
            <a:off x="1260894" y="457200"/>
            <a:ext cx="5029200" cy="6096000"/>
          </a:xfrm>
        </p:spPr>
        <p:txBody>
          <a:bodyPr/>
          <a:lstStyle/>
          <a:p>
            <a:r>
              <a:rPr lang="en-US" altLang="en-US" dirty="0"/>
              <a:t>Disregarding the customs of touching might cause an international incident.  On one occasion the queen was visiting Canada when the Provincial Transportation Minister touched the Queen while escorting her.</a:t>
            </a:r>
          </a:p>
          <a:p>
            <a:pPr>
              <a:buFont typeface="Wingdings" panose="05000000000000000000" pitchFamily="2" charset="2"/>
              <a:buNone/>
            </a:pPr>
            <a:endParaRPr lang="en-US" altLang="en-US" dirty="0"/>
          </a:p>
          <a:p>
            <a:r>
              <a:rPr lang="en-US" altLang="en-US" dirty="0"/>
              <a:t>Headlines read:</a:t>
            </a:r>
          </a:p>
          <a:p>
            <a:r>
              <a:rPr lang="en-US" altLang="en-US" b="1" dirty="0"/>
              <a:t>“Hands Off Our Queen!”</a:t>
            </a:r>
          </a:p>
          <a:p>
            <a:pPr>
              <a:buFont typeface="Wingdings" panose="05000000000000000000" pitchFamily="2" charset="2"/>
              <a:buNone/>
            </a:pPr>
            <a:endParaRPr lang="en-US" altLang="en-US" dirty="0"/>
          </a:p>
          <a:p>
            <a:r>
              <a:rPr lang="en-US" altLang="en-US" dirty="0"/>
              <a:t>In England there is an unwritten rule that nobody touches the Queen.  Even when shaking hands she must shake first. </a:t>
            </a:r>
          </a:p>
          <a:p>
            <a:endParaRPr lang="en-US" altLang="en-US" dirty="0"/>
          </a:p>
        </p:txBody>
      </p:sp>
      <p:pic>
        <p:nvPicPr>
          <p:cNvPr id="32771" name="Picture 2"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1287" y="777815"/>
            <a:ext cx="28194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descr="the-queen-and-michelle-obam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9098" y="3549770"/>
            <a:ext cx="3003430" cy="3003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50560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1143000"/>
          </a:xfrm>
        </p:spPr>
        <p:txBody>
          <a:bodyPr/>
          <a:lstStyle/>
          <a:p>
            <a:r>
              <a:rPr lang="en-US" dirty="0" smtClean="0"/>
              <a:t>conclusions</a:t>
            </a:r>
            <a:endParaRPr lang="en-US" dirty="0"/>
          </a:p>
        </p:txBody>
      </p:sp>
      <p:sp>
        <p:nvSpPr>
          <p:cNvPr id="3" name="Text Placeholder 2"/>
          <p:cNvSpPr>
            <a:spLocks noGrp="1"/>
          </p:cNvSpPr>
          <p:nvPr>
            <p:ph type="body" sz="half" idx="1"/>
          </p:nvPr>
        </p:nvSpPr>
        <p:spPr>
          <a:xfrm>
            <a:off x="914400" y="875763"/>
            <a:ext cx="9556124" cy="5537916"/>
          </a:xfrm>
        </p:spPr>
        <p:txBody>
          <a:bodyPr>
            <a:noAutofit/>
          </a:bodyPr>
          <a:lstStyle/>
          <a:p>
            <a:r>
              <a:rPr lang="en-US" sz="2400" dirty="0"/>
              <a:t>Despite the small number of studies, a number of potential explanatory hypotheses were developed for these emerging patterns. </a:t>
            </a:r>
            <a:endParaRPr lang="en-US" sz="2400" dirty="0" smtClean="0"/>
          </a:p>
          <a:p>
            <a:r>
              <a:rPr lang="en-US" sz="2400" dirty="0" smtClean="0"/>
              <a:t>The </a:t>
            </a:r>
            <a:r>
              <a:rPr lang="en-US" sz="2400" dirty="0"/>
              <a:t>‘Healthy Migrant Effect’ may diminish with greater acculturation as the host culture potentially promotes more unhealthy weight gain than heritage cultures. </a:t>
            </a:r>
            <a:endParaRPr lang="en-US" sz="2400" dirty="0" smtClean="0"/>
          </a:p>
          <a:p>
            <a:r>
              <a:rPr lang="en-US" sz="2400" dirty="0" smtClean="0"/>
              <a:t>This </a:t>
            </a:r>
            <a:r>
              <a:rPr lang="en-US" sz="2400" dirty="0"/>
              <a:t>appears particularly so for men and a rapid form of nutrition transition represents a likely contributor. </a:t>
            </a:r>
            <a:endParaRPr lang="en-US" sz="2400" dirty="0" smtClean="0"/>
          </a:p>
          <a:p>
            <a:r>
              <a:rPr lang="en-US" sz="2400" dirty="0" smtClean="0"/>
              <a:t>The </a:t>
            </a:r>
            <a:r>
              <a:rPr lang="en-US" sz="2400" dirty="0"/>
              <a:t>inconsistent results observed for women may be due to the interplay of cultural influences on body image, food choices and physical activity. </a:t>
            </a:r>
            <a:endParaRPr lang="en-US" sz="2400" dirty="0" smtClean="0"/>
          </a:p>
          <a:p>
            <a:r>
              <a:rPr lang="en-US" sz="2400" dirty="0" smtClean="0"/>
              <a:t>That </a:t>
            </a:r>
            <a:r>
              <a:rPr lang="en-US" sz="2400" dirty="0"/>
              <a:t>is, the Western ideal of a slim female body and higher values placed on physical activity and fitness may counteract the obesogenic food environment for female migrants.</a:t>
            </a:r>
          </a:p>
        </p:txBody>
      </p:sp>
    </p:spTree>
    <p:extLst>
      <p:ext uri="{BB962C8B-B14F-4D97-AF65-F5344CB8AC3E}">
        <p14:creationId xmlns:p14="http://schemas.microsoft.com/office/powerpoint/2010/main" val="1038954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mtClean="0"/>
              <a:t>Seinfeld and the Close Talker</a:t>
            </a:r>
          </a:p>
        </p:txBody>
      </p:sp>
      <p:sp>
        <p:nvSpPr>
          <p:cNvPr id="33795" name="Content Placeholder 2"/>
          <p:cNvSpPr>
            <a:spLocks noGrp="1"/>
          </p:cNvSpPr>
          <p:nvPr>
            <p:ph idx="1"/>
          </p:nvPr>
        </p:nvSpPr>
        <p:spPr>
          <a:xfrm>
            <a:off x="1251678" y="1207699"/>
            <a:ext cx="10178322" cy="3593591"/>
          </a:xfrm>
        </p:spPr>
        <p:txBody>
          <a:bodyPr/>
          <a:lstStyle/>
          <a:p>
            <a:r>
              <a:rPr lang="en-US" altLang="en-US" sz="2400" dirty="0"/>
              <a:t>But what makes you feel hostile toward “close talkers,” as the show “Seinfeld” dubbed people who get within necking distance of you when they speak? Or toward strangers who stand very near to you on line? Or toward people who take the bathroom stall next to yours when every other one is available? </a:t>
            </a:r>
          </a:p>
          <a:p>
            <a:endParaRPr lang="en-US" altLang="en-US" sz="2400" dirty="0"/>
          </a:p>
        </p:txBody>
      </p:sp>
      <p:pic>
        <p:nvPicPr>
          <p:cNvPr id="33796" name="Picture 2" descr="View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4683" y="3100118"/>
            <a:ext cx="32004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1029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894014" y="301626"/>
            <a:ext cx="3963987" cy="1146175"/>
          </a:xfrm>
        </p:spPr>
        <p:txBody>
          <a:bodyPr>
            <a:normAutofit fontScale="90000"/>
          </a:bodyPr>
          <a:lstStyle/>
          <a:p>
            <a:r>
              <a:rPr lang="en-US" altLang="en-US" smtClean="0"/>
              <a:t>Southeast Asia</a:t>
            </a:r>
          </a:p>
        </p:txBody>
      </p:sp>
      <p:sp>
        <p:nvSpPr>
          <p:cNvPr id="34819" name="Content Placeholder 2"/>
          <p:cNvSpPr>
            <a:spLocks noGrp="1"/>
          </p:cNvSpPr>
          <p:nvPr>
            <p:ph idx="1"/>
          </p:nvPr>
        </p:nvSpPr>
        <p:spPr>
          <a:xfrm>
            <a:off x="2590800" y="1752600"/>
            <a:ext cx="4724400" cy="5105400"/>
          </a:xfrm>
        </p:spPr>
        <p:txBody>
          <a:bodyPr/>
          <a:lstStyle/>
          <a:p>
            <a:r>
              <a:rPr lang="en-US" altLang="en-US"/>
              <a:t>In 1988 in Los Angeles, an entertainer from Thailand was convicted of second-degree murder.  A patron of the Thai cabaret put his foot on a chair with the sole facing the singer.  </a:t>
            </a:r>
          </a:p>
          <a:p>
            <a:r>
              <a:rPr lang="en-US" altLang="en-US"/>
              <a:t>When the cabaret closed the singer followed the patron and shot him.</a:t>
            </a:r>
          </a:p>
          <a:p>
            <a:pPr>
              <a:buFont typeface="Wingdings" panose="05000000000000000000" pitchFamily="2" charset="2"/>
              <a:buNone/>
            </a:pPr>
            <a:endParaRPr lang="en-US" altLang="en-US"/>
          </a:p>
          <a:p>
            <a:r>
              <a:rPr lang="en-US" altLang="en-US"/>
              <a:t>Why?</a:t>
            </a:r>
          </a:p>
          <a:p>
            <a:r>
              <a:rPr lang="en-US" altLang="en-US"/>
              <a:t>In Southeast Asia showing the sole of a shoe is a grievous insult.</a:t>
            </a:r>
          </a:p>
          <a:p>
            <a:endParaRPr lang="en-US" altLang="en-US" sz="2400"/>
          </a:p>
        </p:txBody>
      </p:sp>
      <p:pic>
        <p:nvPicPr>
          <p:cNvPr id="34820" name="Picture 7" descr="27329-267x400-Shoe_So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1" y="1905000"/>
            <a:ext cx="29495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10873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ideas</a:t>
            </a:r>
            <a:endParaRPr lang="en-US" dirty="0"/>
          </a:p>
        </p:txBody>
      </p:sp>
      <p:sp>
        <p:nvSpPr>
          <p:cNvPr id="3" name="Content Placeholder 2"/>
          <p:cNvSpPr>
            <a:spLocks noGrp="1"/>
          </p:cNvSpPr>
          <p:nvPr>
            <p:ph idx="1"/>
          </p:nvPr>
        </p:nvSpPr>
        <p:spPr>
          <a:xfrm>
            <a:off x="1251678" y="1648497"/>
            <a:ext cx="5805945" cy="4231096"/>
          </a:xfrm>
        </p:spPr>
        <p:txBody>
          <a:bodyPr>
            <a:normAutofit lnSpcReduction="10000"/>
          </a:bodyPr>
          <a:lstStyle/>
          <a:p>
            <a:r>
              <a:rPr lang="en-US" sz="2800" dirty="0" smtClean="0"/>
              <a:t>Cultural influences on individual attitudes, identities and behavior- culture and cultural norms.</a:t>
            </a:r>
          </a:p>
          <a:p>
            <a:r>
              <a:rPr lang="en-US" sz="2800" dirty="0" smtClean="0"/>
              <a:t>Cultural origins of behavior and cognition- cultural dimensions.</a:t>
            </a:r>
          </a:p>
          <a:p>
            <a:r>
              <a:rPr lang="en-US" sz="2800" dirty="0" smtClean="0"/>
              <a:t>Becoming oneself-socialization and social cognition.</a:t>
            </a:r>
          </a:p>
          <a:p>
            <a:r>
              <a:rPr lang="en-US" sz="2800" dirty="0" smtClean="0"/>
              <a:t>Us and them- how we understand others.</a:t>
            </a:r>
          </a:p>
          <a:p>
            <a:pPr marL="0" indent="0">
              <a:buNone/>
            </a:pPr>
            <a:endParaRPr lang="en-US" sz="2800" dirty="0" smtClean="0"/>
          </a:p>
          <a:p>
            <a:endParaRPr lang="en-US" dirty="0"/>
          </a:p>
        </p:txBody>
      </p:sp>
      <p:pic>
        <p:nvPicPr>
          <p:cNvPr id="5" name="Picture 2" descr="Image result for cul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7135" y="1617920"/>
            <a:ext cx="3970290" cy="3957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0356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idx="1"/>
          </p:nvPr>
        </p:nvSpPr>
        <p:spPr>
          <a:xfrm>
            <a:off x="2590800" y="381000"/>
            <a:ext cx="5105400" cy="6172200"/>
          </a:xfrm>
        </p:spPr>
        <p:txBody>
          <a:bodyPr>
            <a:normAutofit lnSpcReduction="10000"/>
          </a:bodyPr>
          <a:lstStyle/>
          <a:p>
            <a:r>
              <a:rPr lang="en-US" altLang="en-US" sz="2400" b="1"/>
              <a:t>China</a:t>
            </a:r>
          </a:p>
          <a:p>
            <a:pPr>
              <a:buFont typeface="Wingdings" panose="05000000000000000000" pitchFamily="2" charset="2"/>
              <a:buNone/>
            </a:pPr>
            <a:r>
              <a:rPr lang="en-US" altLang="en-US"/>
              <a:t> </a:t>
            </a:r>
          </a:p>
          <a:p>
            <a:r>
              <a:rPr lang="en-US" altLang="en-US"/>
              <a:t>-The Chinese do not touch a drink at dinner without proposing a toast to others.  </a:t>
            </a:r>
          </a:p>
          <a:p>
            <a:pPr>
              <a:buFont typeface="Wingdings" panose="05000000000000000000" pitchFamily="2" charset="2"/>
              <a:buNone/>
            </a:pPr>
            <a:r>
              <a:rPr lang="en-US" altLang="en-US"/>
              <a:t> </a:t>
            </a:r>
          </a:p>
          <a:p>
            <a:r>
              <a:rPr lang="en-US" altLang="en-US"/>
              <a:t>-The Chinese are very sensitive to problems of precedence at doorways.  Failure to yield right of way could be interpreted as arrogance.</a:t>
            </a:r>
          </a:p>
          <a:p>
            <a:pPr>
              <a:buFont typeface="Wingdings" panose="05000000000000000000" pitchFamily="2" charset="2"/>
              <a:buNone/>
            </a:pPr>
            <a:endParaRPr lang="en-US" altLang="en-US"/>
          </a:p>
          <a:p>
            <a:r>
              <a:rPr lang="en-US" altLang="en-US" sz="2400" b="1"/>
              <a:t>Japan</a:t>
            </a:r>
          </a:p>
          <a:p>
            <a:pPr>
              <a:buFont typeface="Wingdings" panose="05000000000000000000" pitchFamily="2" charset="2"/>
              <a:buNone/>
            </a:pPr>
            <a:endParaRPr lang="en-US" altLang="en-US" sz="2400"/>
          </a:p>
          <a:p>
            <a:r>
              <a:rPr lang="en-US" altLang="en-US"/>
              <a:t>-To signal respect and attention to a person who is speaking the audience should close their eyes and slightly nod their heads.</a:t>
            </a:r>
          </a:p>
          <a:p>
            <a:pPr>
              <a:buFont typeface="Wingdings" panose="05000000000000000000" pitchFamily="2" charset="2"/>
              <a:buNone/>
            </a:pPr>
            <a:r>
              <a:rPr lang="en-US" altLang="en-US"/>
              <a:t> </a:t>
            </a:r>
          </a:p>
          <a:p>
            <a:endParaRPr lang="en-US" altLang="en-US"/>
          </a:p>
        </p:txBody>
      </p:sp>
      <p:pic>
        <p:nvPicPr>
          <p:cNvPr id="35843" name="Picture 5" descr="bush-door-ch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1143000"/>
            <a:ext cx="22494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21804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 dimensions</a:t>
            </a:r>
            <a:endParaRPr lang="en-US" dirty="0"/>
          </a:p>
        </p:txBody>
      </p:sp>
      <p:sp>
        <p:nvSpPr>
          <p:cNvPr id="3" name="Content Placeholder 2"/>
          <p:cNvSpPr>
            <a:spLocks noGrp="1"/>
          </p:cNvSpPr>
          <p:nvPr>
            <p:ph idx="1"/>
          </p:nvPr>
        </p:nvSpPr>
        <p:spPr>
          <a:xfrm>
            <a:off x="1257981" y="2399127"/>
            <a:ext cx="4974024" cy="4342622"/>
          </a:xfrm>
        </p:spPr>
        <p:txBody>
          <a:bodyPr>
            <a:normAutofit lnSpcReduction="10000"/>
          </a:bodyPr>
          <a:lstStyle/>
          <a:p>
            <a:r>
              <a:rPr lang="en-US" sz="2800" b="1" dirty="0" smtClean="0"/>
              <a:t>Etic: studying culture from an outside perspective. </a:t>
            </a:r>
          </a:p>
          <a:p>
            <a:pPr lvl="1"/>
            <a:r>
              <a:rPr lang="en-US" sz="2800" dirty="0" smtClean="0"/>
              <a:t>Compares psychological theories across cultures.</a:t>
            </a:r>
          </a:p>
          <a:p>
            <a:pPr lvl="1"/>
            <a:r>
              <a:rPr lang="en-US" sz="2800" dirty="0" smtClean="0"/>
              <a:t>Looking for universal behaviors.</a:t>
            </a:r>
          </a:p>
          <a:p>
            <a:pPr lvl="1"/>
            <a:r>
              <a:rPr lang="en-US" sz="2800" dirty="0" smtClean="0"/>
              <a:t>Emphasizes similarities and differences between culture.</a:t>
            </a:r>
          </a:p>
          <a:p>
            <a:pPr lvl="1"/>
            <a:r>
              <a:rPr lang="en-US" sz="2800" dirty="0" smtClean="0"/>
              <a:t>Brings outside perspective.</a:t>
            </a:r>
            <a:endParaRPr lang="en-US" sz="2800" dirty="0"/>
          </a:p>
          <a:p>
            <a:pPr marL="0" indent="0">
              <a:buNone/>
            </a:pPr>
            <a:endParaRPr lang="en-US" sz="2400" dirty="0"/>
          </a:p>
          <a:p>
            <a:pPr marL="0" indent="0">
              <a:buNone/>
            </a:pPr>
            <a:endParaRPr lang="en-US" sz="2400" dirty="0" smtClean="0"/>
          </a:p>
        </p:txBody>
      </p:sp>
      <p:sp>
        <p:nvSpPr>
          <p:cNvPr id="4" name="Content Placeholder 2"/>
          <p:cNvSpPr txBox="1">
            <a:spLocks/>
          </p:cNvSpPr>
          <p:nvPr/>
        </p:nvSpPr>
        <p:spPr>
          <a:xfrm>
            <a:off x="6384639" y="2412005"/>
            <a:ext cx="4974024" cy="43426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US" sz="2800" b="1" dirty="0" smtClean="0"/>
              <a:t>Emic: trying to understand a culture from within that culture. </a:t>
            </a:r>
          </a:p>
          <a:p>
            <a:pPr lvl="1"/>
            <a:r>
              <a:rPr lang="en-US" sz="2800" dirty="0" smtClean="0"/>
              <a:t>Focuses on one culture and looks for culturally specific behavior.</a:t>
            </a:r>
          </a:p>
          <a:p>
            <a:pPr lvl="1"/>
            <a:r>
              <a:rPr lang="en-US" sz="2800" dirty="0" smtClean="0"/>
              <a:t>Emphasizes uniqueness of cultures.</a:t>
            </a:r>
          </a:p>
          <a:p>
            <a:pPr lvl="1"/>
            <a:r>
              <a:rPr lang="en-US" sz="2800" dirty="0" smtClean="0"/>
              <a:t>Seeks inside perspective.</a:t>
            </a:r>
          </a:p>
          <a:p>
            <a:endParaRPr lang="en-US" sz="2400" dirty="0" smtClean="0"/>
          </a:p>
          <a:p>
            <a:pPr marL="0" indent="0">
              <a:buFont typeface="Arial" panose="020B0604020202020204" pitchFamily="34" charset="0"/>
              <a:buNone/>
            </a:pPr>
            <a:endParaRPr lang="en-US" sz="2400" dirty="0" smtClean="0"/>
          </a:p>
        </p:txBody>
      </p:sp>
      <p:sp>
        <p:nvSpPr>
          <p:cNvPr id="5" name="Rectangle 4"/>
          <p:cNvSpPr/>
          <p:nvPr/>
        </p:nvSpPr>
        <p:spPr>
          <a:xfrm>
            <a:off x="3174540" y="1477518"/>
            <a:ext cx="6862071" cy="461665"/>
          </a:xfrm>
          <a:prstGeom prst="rect">
            <a:avLst/>
          </a:prstGeom>
          <a:noFill/>
        </p:spPr>
        <p:txBody>
          <a:bodyPr wrap="none" lIns="91440" tIns="45720" rIns="91440" bIns="45720">
            <a:spAutoFit/>
          </a:bodyPr>
          <a:lstStyle/>
          <a:p>
            <a:pPr algn="ctr"/>
            <a:r>
              <a:rPr lang="en-US" sz="2400" b="0" cap="none" spc="0" dirty="0" smtClean="0">
                <a:ln w="0"/>
                <a:solidFill>
                  <a:schemeClr val="tx1"/>
                </a:solidFill>
                <a:effectLst>
                  <a:outerShdw blurRad="38100" dist="19050" dir="2700000" algn="tl" rotWithShape="0">
                    <a:schemeClr val="dk1">
                      <a:alpha val="40000"/>
                    </a:schemeClr>
                  </a:outerShdw>
                </a:effectLst>
              </a:rPr>
              <a:t>#35 How are other cultures studied by psychologists?</a:t>
            </a:r>
            <a:endParaRPr lang="en-US" sz="2400" b="0" cap="none" spc="0" dirty="0">
              <a:ln w="0"/>
              <a:solidFill>
                <a:schemeClr val="tx1"/>
              </a:solidFill>
              <a:effectLst>
                <a:outerShdw blurRad="38100" dist="19050" dir="2700000" algn="tl" rotWithShape="0">
                  <a:schemeClr val="dk1">
                    <a:alpha val="40000"/>
                  </a:schemeClr>
                </a:outerShdw>
              </a:effectLst>
            </a:endParaRPr>
          </a:p>
        </p:txBody>
      </p:sp>
      <p:pic>
        <p:nvPicPr>
          <p:cNvPr id="9218" name="Picture 2" descr="Image result for ib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4552" y="1153763"/>
            <a:ext cx="1129761" cy="1109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56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hofstede"/>
          <p:cNvPicPr>
            <a:picLocks noChangeAspect="1" noChangeArrowheads="1"/>
          </p:cNvPicPr>
          <p:nvPr/>
        </p:nvPicPr>
        <p:blipFill rotWithShape="1">
          <a:blip r:embed="rId2">
            <a:extLst>
              <a:ext uri="{28A0092B-C50C-407E-A947-70E740481C1C}">
                <a14:useLocalDpi xmlns:a14="http://schemas.microsoft.com/office/drawing/2010/main" val="0"/>
              </a:ext>
            </a:extLst>
          </a:blip>
          <a:srcRect r="1111" b="7520"/>
          <a:stretch/>
        </p:blipFill>
        <p:spPr bwMode="auto">
          <a:xfrm>
            <a:off x="2747386" y="1929174"/>
            <a:ext cx="6834496" cy="49288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50772" y="218941"/>
            <a:ext cx="8293994" cy="1354217"/>
          </a:xfrm>
          <a:prstGeom prst="rect">
            <a:avLst/>
          </a:prstGeom>
          <a:noFill/>
        </p:spPr>
        <p:txBody>
          <a:bodyPr wrap="square" rtlCol="0">
            <a:spAutoFit/>
          </a:bodyPr>
          <a:lstStyle/>
          <a:p>
            <a:pPr lvl="0"/>
            <a:r>
              <a:rPr lang="en-US" sz="2800" dirty="0" smtClean="0"/>
              <a:t>#32 What </a:t>
            </a:r>
            <a:r>
              <a:rPr lang="en-US" sz="2800" dirty="0"/>
              <a:t>are cultural dimensions? </a:t>
            </a:r>
            <a:endParaRPr lang="en-US" sz="2800" dirty="0" smtClean="0"/>
          </a:p>
          <a:p>
            <a:pPr lvl="0"/>
            <a:r>
              <a:rPr lang="en-US" dirty="0" smtClean="0"/>
              <a:t>Know </a:t>
            </a:r>
            <a:r>
              <a:rPr lang="en-US" dirty="0"/>
              <a:t>one or more of the following:  individualism/collectivism, uncertainty/avoidance, power/distance, Masculinity/femininity, long term/short term, time orientation, indulgence/restraint.</a:t>
            </a:r>
            <a:endParaRPr lang="en-US" sz="1600" dirty="0"/>
          </a:p>
        </p:txBody>
      </p:sp>
      <p:pic>
        <p:nvPicPr>
          <p:cNvPr id="4" name="Picture 2" descr="Image result for ib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617" y="44584"/>
            <a:ext cx="1129761" cy="1109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2380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Individualism vs. collectivism</a:t>
            </a:r>
            <a:endParaRPr lang="en-US" dirty="0"/>
          </a:p>
        </p:txBody>
      </p:sp>
      <p:sp>
        <p:nvSpPr>
          <p:cNvPr id="3" name="Content Placeholder 2"/>
          <p:cNvSpPr>
            <a:spLocks noGrp="1"/>
          </p:cNvSpPr>
          <p:nvPr>
            <p:ph idx="1"/>
          </p:nvPr>
        </p:nvSpPr>
        <p:spPr>
          <a:xfrm>
            <a:off x="968342" y="1539026"/>
            <a:ext cx="6115038" cy="5093594"/>
          </a:xfrm>
        </p:spPr>
        <p:txBody>
          <a:bodyPr>
            <a:normAutofit fontScale="92500"/>
          </a:bodyPr>
          <a:lstStyle/>
          <a:p>
            <a:r>
              <a:rPr lang="en-US" sz="2400" dirty="0">
                <a:solidFill>
                  <a:schemeClr val="tx1"/>
                </a:solidFill>
                <a:latin typeface="Calibri" panose="020F0502020204030204" pitchFamily="34" charset="0"/>
              </a:rPr>
              <a:t>The high side of this dimension, called </a:t>
            </a:r>
            <a:r>
              <a:rPr lang="en-US" sz="2400" u="sng" dirty="0">
                <a:solidFill>
                  <a:schemeClr val="tx1"/>
                </a:solidFill>
                <a:latin typeface="Calibri" panose="020F0502020204030204" pitchFamily="34" charset="0"/>
              </a:rPr>
              <a:t>Individualism, can be defined as a preference for a loosely-knit social framework in which individuals are expected to take care of only themselves and their immediate families. </a:t>
            </a:r>
          </a:p>
          <a:p>
            <a:r>
              <a:rPr lang="en-US" sz="2400" dirty="0">
                <a:solidFill>
                  <a:schemeClr val="tx1"/>
                </a:solidFill>
                <a:latin typeface="Calibri" panose="020F0502020204030204" pitchFamily="34" charset="0"/>
              </a:rPr>
              <a:t>Its opposite, Collectivism, represents a preference for a </a:t>
            </a:r>
            <a:r>
              <a:rPr lang="en-US" sz="2400" u="sng" dirty="0">
                <a:solidFill>
                  <a:schemeClr val="tx1"/>
                </a:solidFill>
                <a:latin typeface="Calibri" panose="020F0502020204030204" pitchFamily="34" charset="0"/>
              </a:rPr>
              <a:t>tightly-knit framework in society in which individuals can expect their relatives or members of a particular </a:t>
            </a:r>
            <a:r>
              <a:rPr lang="en-US" sz="2400" u="sng" dirty="0" smtClean="0">
                <a:solidFill>
                  <a:schemeClr val="tx1"/>
                </a:solidFill>
                <a:latin typeface="Calibri" panose="020F0502020204030204" pitchFamily="34" charset="0"/>
              </a:rPr>
              <a:t>in-group </a:t>
            </a:r>
            <a:r>
              <a:rPr lang="en-US" sz="2400" u="sng" dirty="0">
                <a:solidFill>
                  <a:schemeClr val="tx1"/>
                </a:solidFill>
                <a:latin typeface="Calibri" panose="020F0502020204030204" pitchFamily="34" charset="0"/>
              </a:rPr>
              <a:t>to look after them in exchange for unquestioning loyalty</a:t>
            </a:r>
            <a:r>
              <a:rPr lang="en-US" sz="2400" dirty="0">
                <a:solidFill>
                  <a:schemeClr val="tx1"/>
                </a:solidFill>
                <a:latin typeface="Calibri" panose="020F0502020204030204" pitchFamily="34" charset="0"/>
              </a:rPr>
              <a:t>. A society’s position on this dimension is reflected in whether people’s self-image is defined in terms of “I” or “we.” </a:t>
            </a:r>
          </a:p>
          <a:p>
            <a:endParaRPr lang="en-US" dirty="0"/>
          </a:p>
        </p:txBody>
      </p:sp>
      <p:pic>
        <p:nvPicPr>
          <p:cNvPr id="11266" name="Picture 2" descr="Image result for triand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8048" y="2009105"/>
            <a:ext cx="4241838" cy="3393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56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distance</a:t>
            </a:r>
            <a:endParaRPr lang="en-US" dirty="0"/>
          </a:p>
        </p:txBody>
      </p:sp>
      <p:sp>
        <p:nvSpPr>
          <p:cNvPr id="3" name="Content Placeholder 2"/>
          <p:cNvSpPr>
            <a:spLocks noGrp="1"/>
          </p:cNvSpPr>
          <p:nvPr>
            <p:ph idx="1"/>
          </p:nvPr>
        </p:nvSpPr>
        <p:spPr>
          <a:xfrm>
            <a:off x="1251678" y="1250830"/>
            <a:ext cx="10092058" cy="3174521"/>
          </a:xfrm>
        </p:spPr>
        <p:txBody>
          <a:bodyPr>
            <a:normAutofit fontScale="92500"/>
          </a:bodyPr>
          <a:lstStyle/>
          <a:p>
            <a:r>
              <a:rPr lang="en-US" sz="2400" dirty="0"/>
              <a:t>This dimension expresses the degree to which the </a:t>
            </a:r>
            <a:r>
              <a:rPr lang="en-US" sz="2400" u="sng" dirty="0"/>
              <a:t>less powerful members of a society accept and expect that power is distributed unequally. </a:t>
            </a:r>
            <a:endParaRPr lang="en-US" sz="2400" u="sng" dirty="0" smtClean="0"/>
          </a:p>
          <a:p>
            <a:r>
              <a:rPr lang="en-US" sz="2400" u="sng" dirty="0" smtClean="0"/>
              <a:t>The </a:t>
            </a:r>
            <a:r>
              <a:rPr lang="en-US" sz="2400" u="sng" dirty="0"/>
              <a:t>fundamental issue here is how a society handles inequalities among people. </a:t>
            </a:r>
          </a:p>
          <a:p>
            <a:r>
              <a:rPr lang="en-US" sz="2400" dirty="0"/>
              <a:t>People in societies exhibiting a large degree of Power Distance accept a </a:t>
            </a:r>
            <a:r>
              <a:rPr lang="en-US" sz="2400" u="sng" dirty="0"/>
              <a:t>hierarchical order </a:t>
            </a:r>
            <a:r>
              <a:rPr lang="en-US" sz="2400" dirty="0"/>
              <a:t>in which everybody has a place and which needs no further justification. </a:t>
            </a:r>
            <a:endParaRPr lang="en-US" sz="2400" dirty="0" smtClean="0"/>
          </a:p>
          <a:p>
            <a:r>
              <a:rPr lang="en-US" sz="2400" dirty="0" smtClean="0"/>
              <a:t>In </a:t>
            </a:r>
            <a:r>
              <a:rPr lang="en-US" sz="2400" dirty="0"/>
              <a:t>societies with low Power Distance, people strive to </a:t>
            </a:r>
            <a:r>
              <a:rPr lang="en-US" sz="2400" dirty="0" smtClean="0"/>
              <a:t>equalize </a:t>
            </a:r>
            <a:r>
              <a:rPr lang="en-US" sz="2400" dirty="0"/>
              <a:t>the distribution of power and demand justification for inequalities of power. </a:t>
            </a:r>
          </a:p>
          <a:p>
            <a:endParaRPr lang="en-US" dirty="0"/>
          </a:p>
        </p:txBody>
      </p:sp>
      <p:pic>
        <p:nvPicPr>
          <p:cNvPr id="1026" name="Picture 2" descr="Image result for power distance psychology"/>
          <p:cNvPicPr>
            <a:picLocks noChangeAspect="1" noChangeArrowheads="1"/>
          </p:cNvPicPr>
          <p:nvPr/>
        </p:nvPicPr>
        <p:blipFill rotWithShape="1">
          <a:blip r:embed="rId2">
            <a:extLst>
              <a:ext uri="{28A0092B-C50C-407E-A947-70E740481C1C}">
                <a14:useLocalDpi xmlns:a14="http://schemas.microsoft.com/office/drawing/2010/main" val="0"/>
              </a:ext>
            </a:extLst>
          </a:blip>
          <a:srcRect t="9898" r="-567"/>
          <a:stretch/>
        </p:blipFill>
        <p:spPr bwMode="auto">
          <a:xfrm>
            <a:off x="3729283" y="4270075"/>
            <a:ext cx="5163156" cy="258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56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Masculinity vs. femininity</a:t>
            </a:r>
            <a:endParaRPr lang="en-US" dirty="0"/>
          </a:p>
        </p:txBody>
      </p:sp>
      <p:sp>
        <p:nvSpPr>
          <p:cNvPr id="3" name="Content Placeholder 2"/>
          <p:cNvSpPr>
            <a:spLocks noGrp="1"/>
          </p:cNvSpPr>
          <p:nvPr>
            <p:ph idx="1"/>
          </p:nvPr>
        </p:nvSpPr>
        <p:spPr>
          <a:xfrm>
            <a:off x="1312063" y="1207700"/>
            <a:ext cx="4700548" cy="5115462"/>
          </a:xfrm>
        </p:spPr>
        <p:txBody>
          <a:bodyPr/>
          <a:lstStyle/>
          <a:p>
            <a:r>
              <a:rPr lang="en-US" dirty="0"/>
              <a:t>The Masculinity side of this dimension represents a </a:t>
            </a:r>
            <a:r>
              <a:rPr lang="en-US" u="sng" dirty="0"/>
              <a:t>preference in society for achievement, heroism, assertiveness, and material rewards for success. </a:t>
            </a:r>
            <a:endParaRPr lang="en-US" u="sng" dirty="0" smtClean="0"/>
          </a:p>
          <a:p>
            <a:r>
              <a:rPr lang="en-US" dirty="0" smtClean="0"/>
              <a:t>Society </a:t>
            </a:r>
            <a:r>
              <a:rPr lang="en-US" dirty="0"/>
              <a:t>at large is more competitive. Its opposite, Femininity, stands for a </a:t>
            </a:r>
            <a:r>
              <a:rPr lang="en-US" u="sng" dirty="0"/>
              <a:t>preference for cooperation, modesty, caring for the weak and quality of life. </a:t>
            </a:r>
            <a:endParaRPr lang="en-US" u="sng" dirty="0" smtClean="0"/>
          </a:p>
          <a:p>
            <a:r>
              <a:rPr lang="en-US" dirty="0" smtClean="0"/>
              <a:t>Society </a:t>
            </a:r>
            <a:r>
              <a:rPr lang="en-US" dirty="0"/>
              <a:t>at large is more </a:t>
            </a:r>
            <a:r>
              <a:rPr lang="en-US" u="sng" dirty="0"/>
              <a:t>consensus-oriented. </a:t>
            </a:r>
          </a:p>
          <a:p>
            <a:r>
              <a:rPr lang="en-US" dirty="0"/>
              <a:t>In the business context Masculinity versus Femininity is sometimes also related to as </a:t>
            </a:r>
            <a:r>
              <a:rPr lang="en-US" u="sng" dirty="0"/>
              <a:t>“tough versus tender” cultures. </a:t>
            </a:r>
          </a:p>
          <a:p>
            <a:endParaRPr lang="en-US" dirty="0"/>
          </a:p>
        </p:txBody>
      </p:sp>
      <p:pic>
        <p:nvPicPr>
          <p:cNvPr id="2050" name="Picture 2" descr="Image result for masculinity vs feminin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8208" y="1874517"/>
            <a:ext cx="5409177" cy="3795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5038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455218" cy="1492132"/>
          </a:xfrm>
        </p:spPr>
        <p:txBody>
          <a:bodyPr/>
          <a:lstStyle/>
          <a:p>
            <a:r>
              <a:rPr lang="en-US" dirty="0" smtClean="0"/>
              <a:t>Uncertainty avoidance dimension</a:t>
            </a:r>
            <a:endParaRPr lang="en-US" dirty="0"/>
          </a:p>
        </p:txBody>
      </p:sp>
      <p:sp>
        <p:nvSpPr>
          <p:cNvPr id="3" name="Content Placeholder 2"/>
          <p:cNvSpPr>
            <a:spLocks noGrp="1"/>
          </p:cNvSpPr>
          <p:nvPr>
            <p:ph idx="1"/>
          </p:nvPr>
        </p:nvSpPr>
        <p:spPr>
          <a:xfrm>
            <a:off x="1251678" y="1518249"/>
            <a:ext cx="5347530" cy="5029200"/>
          </a:xfrm>
        </p:spPr>
        <p:txBody>
          <a:bodyPr>
            <a:normAutofit lnSpcReduction="10000"/>
          </a:bodyPr>
          <a:lstStyle/>
          <a:p>
            <a:r>
              <a:rPr lang="en-US" dirty="0">
                <a:solidFill>
                  <a:schemeClr val="tx1"/>
                </a:solidFill>
              </a:rPr>
              <a:t>The Uncertainty Avoidance dimension expresses the degree to which the members of a society </a:t>
            </a:r>
            <a:r>
              <a:rPr lang="en-US" u="sng" dirty="0">
                <a:solidFill>
                  <a:schemeClr val="tx1"/>
                </a:solidFill>
              </a:rPr>
              <a:t>feel uncomfortable with uncertainty and ambiguity. </a:t>
            </a:r>
            <a:endParaRPr lang="en-US" u="sng" dirty="0" smtClean="0">
              <a:solidFill>
                <a:schemeClr val="tx1"/>
              </a:solidFill>
            </a:endParaRPr>
          </a:p>
          <a:p>
            <a:r>
              <a:rPr lang="en-US" dirty="0" smtClean="0">
                <a:solidFill>
                  <a:schemeClr val="tx1"/>
                </a:solidFill>
              </a:rPr>
              <a:t>The </a:t>
            </a:r>
            <a:r>
              <a:rPr lang="en-US" dirty="0">
                <a:solidFill>
                  <a:schemeClr val="tx1"/>
                </a:solidFill>
              </a:rPr>
              <a:t>fundamental issue here is </a:t>
            </a:r>
            <a:r>
              <a:rPr lang="en-US" u="sng" dirty="0">
                <a:solidFill>
                  <a:schemeClr val="tx1"/>
                </a:solidFill>
              </a:rPr>
              <a:t>how a society deals with the fact that the future can never be known: should we try to control the future or just let it happen? </a:t>
            </a:r>
          </a:p>
          <a:p>
            <a:r>
              <a:rPr lang="en-US" dirty="0">
                <a:solidFill>
                  <a:schemeClr val="tx1"/>
                </a:solidFill>
              </a:rPr>
              <a:t>Countries exhibiting </a:t>
            </a:r>
            <a:r>
              <a:rPr lang="en-US" u="sng" dirty="0">
                <a:solidFill>
                  <a:schemeClr val="tx1"/>
                </a:solidFill>
              </a:rPr>
              <a:t>strong UAI maintain rigid codes of belief and </a:t>
            </a:r>
            <a:r>
              <a:rPr lang="en-US" u="sng" dirty="0" smtClean="0">
                <a:solidFill>
                  <a:schemeClr val="tx1"/>
                </a:solidFill>
              </a:rPr>
              <a:t>behavior</a:t>
            </a:r>
            <a:r>
              <a:rPr lang="en-US" u="sng" dirty="0">
                <a:solidFill>
                  <a:schemeClr val="tx1"/>
                </a:solidFill>
              </a:rPr>
              <a:t>, and are intolerant of unorthodox </a:t>
            </a:r>
            <a:r>
              <a:rPr lang="en-US" u="sng" dirty="0" smtClean="0">
                <a:solidFill>
                  <a:schemeClr val="tx1"/>
                </a:solidFill>
              </a:rPr>
              <a:t>behavior </a:t>
            </a:r>
            <a:r>
              <a:rPr lang="en-US" u="sng" dirty="0">
                <a:solidFill>
                  <a:schemeClr val="tx1"/>
                </a:solidFill>
              </a:rPr>
              <a:t>and ideas. </a:t>
            </a:r>
            <a:endParaRPr lang="en-US" u="sng" dirty="0" smtClean="0">
              <a:solidFill>
                <a:schemeClr val="tx1"/>
              </a:solidFill>
            </a:endParaRPr>
          </a:p>
          <a:p>
            <a:r>
              <a:rPr lang="en-US" u="sng" dirty="0" smtClean="0">
                <a:solidFill>
                  <a:schemeClr val="tx1"/>
                </a:solidFill>
              </a:rPr>
              <a:t>Weak </a:t>
            </a:r>
            <a:r>
              <a:rPr lang="en-US" u="sng" dirty="0">
                <a:solidFill>
                  <a:schemeClr val="tx1"/>
                </a:solidFill>
              </a:rPr>
              <a:t>UAI societies maintain a more relaxed attitude in which practice counts more than principles. </a:t>
            </a:r>
          </a:p>
          <a:p>
            <a:endParaRPr lang="en-US" dirty="0"/>
          </a:p>
        </p:txBody>
      </p:sp>
      <p:pic>
        <p:nvPicPr>
          <p:cNvPr id="4098" name="Picture 2" descr="Image result for uncertainty avoidance dimen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6762" y="2087593"/>
            <a:ext cx="4532580" cy="339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56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uncertainty avoidance dimen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3385" y="232691"/>
            <a:ext cx="8824523" cy="6625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3636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term vs. short term orientation</a:t>
            </a:r>
            <a:endParaRPr lang="en-US" dirty="0"/>
          </a:p>
        </p:txBody>
      </p:sp>
      <p:sp>
        <p:nvSpPr>
          <p:cNvPr id="3" name="Content Placeholder 2"/>
          <p:cNvSpPr>
            <a:spLocks noGrp="1"/>
          </p:cNvSpPr>
          <p:nvPr>
            <p:ph idx="1"/>
          </p:nvPr>
        </p:nvSpPr>
        <p:spPr>
          <a:xfrm>
            <a:off x="1251678" y="2286001"/>
            <a:ext cx="5752971" cy="4356339"/>
          </a:xfrm>
        </p:spPr>
        <p:txBody>
          <a:bodyPr>
            <a:normAutofit lnSpcReduction="10000"/>
          </a:bodyPr>
          <a:lstStyle/>
          <a:p>
            <a:r>
              <a:rPr lang="en-US" dirty="0"/>
              <a:t>Every society has to maintain some links with its own past while dealing with the challenges of the present and the future. </a:t>
            </a:r>
            <a:endParaRPr lang="en-US" dirty="0" smtClean="0"/>
          </a:p>
          <a:p>
            <a:r>
              <a:rPr lang="en-US" dirty="0" smtClean="0"/>
              <a:t>Societies </a:t>
            </a:r>
            <a:r>
              <a:rPr lang="en-US" dirty="0"/>
              <a:t>prioritize these two existential goals differently. </a:t>
            </a:r>
          </a:p>
          <a:p>
            <a:r>
              <a:rPr lang="en-US" u="sng" dirty="0"/>
              <a:t>Societies who score low on this dimension, for example, prefer to maintain </a:t>
            </a:r>
            <a:r>
              <a:rPr lang="en-US" u="sng" dirty="0" smtClean="0"/>
              <a:t>time-honored </a:t>
            </a:r>
            <a:r>
              <a:rPr lang="en-US" u="sng" dirty="0"/>
              <a:t>traditions and norms while viewing societal change with suspicion. </a:t>
            </a:r>
          </a:p>
          <a:p>
            <a:r>
              <a:rPr lang="en-US" dirty="0"/>
              <a:t>Those with a culture which scores high, on the other hand, take a more </a:t>
            </a:r>
            <a:r>
              <a:rPr lang="en-US" u="sng" dirty="0"/>
              <a:t>pragmatic approach: they encourage thrift and efforts in modern education as a way to prepare for the future. </a:t>
            </a:r>
          </a:p>
          <a:p>
            <a:endParaRPr lang="en-US" dirty="0"/>
          </a:p>
        </p:txBody>
      </p:sp>
      <p:pic>
        <p:nvPicPr>
          <p:cNvPr id="5122" name="Picture 2" descr="Image result for long term versus short term ori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2787" y="2206204"/>
            <a:ext cx="4584405" cy="3047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5038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Indulgence vs. restraint</a:t>
            </a:r>
            <a:endParaRPr lang="en-US" dirty="0"/>
          </a:p>
        </p:txBody>
      </p:sp>
      <p:sp>
        <p:nvSpPr>
          <p:cNvPr id="3" name="Content Placeholder 2"/>
          <p:cNvSpPr>
            <a:spLocks noGrp="1"/>
          </p:cNvSpPr>
          <p:nvPr>
            <p:ph idx="1"/>
          </p:nvPr>
        </p:nvSpPr>
        <p:spPr>
          <a:xfrm>
            <a:off x="1251678" y="1706452"/>
            <a:ext cx="5226395" cy="4114799"/>
          </a:xfrm>
        </p:spPr>
        <p:txBody>
          <a:bodyPr>
            <a:noAutofit/>
          </a:bodyPr>
          <a:lstStyle/>
          <a:p>
            <a:r>
              <a:rPr lang="en-US" sz="2800" dirty="0"/>
              <a:t>Indulgence stands for a </a:t>
            </a:r>
            <a:r>
              <a:rPr lang="en-US" sz="2800" u="sng" dirty="0"/>
              <a:t>society that allows relatively free gratification of basic and natural human drives related to enjoying life and having fun. </a:t>
            </a:r>
            <a:endParaRPr lang="en-US" sz="2800" u="sng" dirty="0" smtClean="0"/>
          </a:p>
          <a:p>
            <a:r>
              <a:rPr lang="en-US" sz="2800" dirty="0" smtClean="0"/>
              <a:t>Restraint </a:t>
            </a:r>
            <a:r>
              <a:rPr lang="en-US" sz="2800" dirty="0"/>
              <a:t>stands for a society that </a:t>
            </a:r>
            <a:r>
              <a:rPr lang="en-US" sz="2800" u="sng" dirty="0"/>
              <a:t>suppresses gratification of needs and regulates it by means of strict social norms.</a:t>
            </a:r>
          </a:p>
        </p:txBody>
      </p:sp>
      <p:pic>
        <p:nvPicPr>
          <p:cNvPr id="6146" name="Picture 2" descr="Image result for indulgence versus restraint"/>
          <p:cNvPicPr>
            <a:picLocks noChangeAspect="1" noChangeArrowheads="1"/>
          </p:cNvPicPr>
          <p:nvPr/>
        </p:nvPicPr>
        <p:blipFill rotWithShape="1">
          <a:blip r:embed="rId2">
            <a:extLst>
              <a:ext uri="{28A0092B-C50C-407E-A947-70E740481C1C}">
                <a14:useLocalDpi xmlns:a14="http://schemas.microsoft.com/office/drawing/2010/main" val="0"/>
              </a:ext>
            </a:extLst>
          </a:blip>
          <a:srcRect r="136" b="27473"/>
          <a:stretch/>
        </p:blipFill>
        <p:spPr bwMode="auto">
          <a:xfrm>
            <a:off x="6478073" y="1337094"/>
            <a:ext cx="4995059" cy="42183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indulgence versus restraint"/>
          <p:cNvPicPr>
            <a:picLocks noChangeAspect="1" noChangeArrowheads="1"/>
          </p:cNvPicPr>
          <p:nvPr/>
        </p:nvPicPr>
        <p:blipFill rotWithShape="1">
          <a:blip r:embed="rId2">
            <a:extLst>
              <a:ext uri="{28A0092B-C50C-407E-A947-70E740481C1C}">
                <a14:useLocalDpi xmlns:a14="http://schemas.microsoft.com/office/drawing/2010/main" val="0"/>
              </a:ext>
            </a:extLst>
          </a:blip>
          <a:srcRect t="87359" r="74755"/>
          <a:stretch/>
        </p:blipFill>
        <p:spPr bwMode="auto">
          <a:xfrm>
            <a:off x="9572081" y="5420784"/>
            <a:ext cx="2435889" cy="141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503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 influences</a:t>
            </a:r>
            <a:endParaRPr lang="en-US" dirty="0"/>
          </a:p>
        </p:txBody>
      </p:sp>
      <p:sp>
        <p:nvSpPr>
          <p:cNvPr id="3" name="Content Placeholder 2"/>
          <p:cNvSpPr>
            <a:spLocks noGrp="1"/>
          </p:cNvSpPr>
          <p:nvPr>
            <p:ph idx="1"/>
          </p:nvPr>
        </p:nvSpPr>
        <p:spPr>
          <a:xfrm>
            <a:off x="5679582" y="1429555"/>
            <a:ext cx="6027313" cy="5428445"/>
          </a:xfrm>
        </p:spPr>
        <p:txBody>
          <a:bodyPr>
            <a:normAutofit/>
          </a:bodyPr>
          <a:lstStyle/>
          <a:p>
            <a:pPr marL="0" indent="0">
              <a:buNone/>
            </a:pPr>
            <a:r>
              <a:rPr lang="en-US" b="1" dirty="0"/>
              <a:t>Culture: </a:t>
            </a:r>
            <a:r>
              <a:rPr lang="en-US" dirty="0"/>
              <a:t>the set of shared attitudes, values, goals, and practices that characterizes an institution or </a:t>
            </a:r>
            <a:r>
              <a:rPr lang="en-US" dirty="0" smtClean="0"/>
              <a:t>organization.</a:t>
            </a:r>
          </a:p>
          <a:p>
            <a:pPr marL="0" indent="0">
              <a:buNone/>
            </a:pPr>
            <a:endParaRPr lang="en-US" dirty="0"/>
          </a:p>
          <a:p>
            <a:r>
              <a:rPr lang="en-US" dirty="0" smtClean="0"/>
              <a:t>The </a:t>
            </a:r>
            <a:r>
              <a:rPr lang="en-US" u="sng" dirty="0"/>
              <a:t>origin of language, understood as the human capacity of complex symbolic communication</a:t>
            </a:r>
            <a:r>
              <a:rPr lang="en-US" dirty="0"/>
              <a:t>, and the origin of complex culture are often thought to stem from the same evolutionary process in early man. </a:t>
            </a:r>
            <a:endParaRPr lang="en-US" dirty="0" smtClean="0"/>
          </a:p>
          <a:p>
            <a:r>
              <a:rPr lang="en-US" u="sng" dirty="0" smtClean="0"/>
              <a:t>Language </a:t>
            </a:r>
            <a:r>
              <a:rPr lang="en-US" u="sng" dirty="0"/>
              <a:t>and culture both emerged as a means of using symbols to construct social identity and maintain coherence within a social group </a:t>
            </a:r>
            <a:r>
              <a:rPr lang="en-US" dirty="0"/>
              <a:t>too large to rely exclusively on the pre-human ways of building community (for example, grooming)</a:t>
            </a:r>
          </a:p>
        </p:txBody>
      </p:sp>
      <p:pic>
        <p:nvPicPr>
          <p:cNvPr id="5" name="Picture 2" descr="Image result for cul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097" y="1431277"/>
            <a:ext cx="443762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8721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triandis</a:t>
            </a:r>
            <a:endParaRPr lang="en-US" dirty="0"/>
          </a:p>
        </p:txBody>
      </p:sp>
      <p:sp>
        <p:nvSpPr>
          <p:cNvPr id="3" name="Content Placeholder 2"/>
          <p:cNvSpPr>
            <a:spLocks noGrp="1"/>
          </p:cNvSpPr>
          <p:nvPr>
            <p:ph idx="1"/>
          </p:nvPr>
        </p:nvSpPr>
        <p:spPr>
          <a:xfrm>
            <a:off x="1251678" y="1584101"/>
            <a:ext cx="6591556" cy="5151550"/>
          </a:xfrm>
        </p:spPr>
        <p:txBody>
          <a:bodyPr>
            <a:normAutofit fontScale="92500" lnSpcReduction="10000"/>
          </a:bodyPr>
          <a:lstStyle/>
          <a:p>
            <a:r>
              <a:rPr lang="en-US" sz="2400" dirty="0" err="1" smtClean="0">
                <a:solidFill>
                  <a:schemeClr val="tx1"/>
                </a:solidFill>
                <a:latin typeface="Calibri" panose="020F0502020204030204" pitchFamily="34" charset="0"/>
              </a:rPr>
              <a:t>Triandis</a:t>
            </a:r>
            <a:r>
              <a:rPr lang="en-US" sz="2400" dirty="0" smtClean="0">
                <a:solidFill>
                  <a:schemeClr val="tx1"/>
                </a:solidFill>
                <a:latin typeface="Calibri" panose="020F0502020204030204" pitchFamily="34" charset="0"/>
              </a:rPr>
              <a:t> identified four categories of individualism vs. collectivism.</a:t>
            </a:r>
          </a:p>
          <a:p>
            <a:pPr lvl="1"/>
            <a:r>
              <a:rPr lang="en-US" sz="2400" b="1" dirty="0" smtClean="0">
                <a:solidFill>
                  <a:schemeClr val="tx1"/>
                </a:solidFill>
                <a:latin typeface="Calibri" panose="020F0502020204030204" pitchFamily="34" charset="0"/>
              </a:rPr>
              <a:t>Horizontal individualism:   </a:t>
            </a:r>
            <a:r>
              <a:rPr lang="en-US" sz="2400" dirty="0" smtClean="0">
                <a:solidFill>
                  <a:schemeClr val="tx1"/>
                </a:solidFill>
                <a:latin typeface="Calibri" panose="020F0502020204030204" pitchFamily="34" charset="0"/>
              </a:rPr>
              <a:t>members are unique and the same status.</a:t>
            </a:r>
          </a:p>
          <a:p>
            <a:pPr lvl="1"/>
            <a:r>
              <a:rPr lang="en-US" sz="2400" b="1" dirty="0" smtClean="0">
                <a:solidFill>
                  <a:schemeClr val="tx1"/>
                </a:solidFill>
                <a:latin typeface="Calibri" panose="020F0502020204030204" pitchFamily="34" charset="0"/>
              </a:rPr>
              <a:t>Vertical Individualism:  </a:t>
            </a:r>
            <a:r>
              <a:rPr lang="en-US" sz="2400" dirty="0" smtClean="0">
                <a:solidFill>
                  <a:schemeClr val="tx1"/>
                </a:solidFill>
                <a:latin typeface="Calibri" panose="020F0502020204030204" pitchFamily="34" charset="0"/>
              </a:rPr>
              <a:t>members are unique but it is possible to distinguish yourself and enjoy a higher status in a social hierarchy.</a:t>
            </a:r>
          </a:p>
          <a:p>
            <a:pPr lvl="1"/>
            <a:r>
              <a:rPr lang="en-US" sz="2400" b="1" dirty="0" smtClean="0">
                <a:solidFill>
                  <a:schemeClr val="tx1"/>
                </a:solidFill>
                <a:latin typeface="Calibri" panose="020F0502020204030204" pitchFamily="34" charset="0"/>
              </a:rPr>
              <a:t>Horizontal collectivism:  </a:t>
            </a:r>
            <a:r>
              <a:rPr lang="en-US" sz="2400" dirty="0" smtClean="0">
                <a:solidFill>
                  <a:schemeClr val="tx1"/>
                </a:solidFill>
                <a:latin typeface="Calibri" panose="020F0502020204030204" pitchFamily="34" charset="0"/>
              </a:rPr>
              <a:t>members merge themselves with the in-group and enjoy largely the same status.</a:t>
            </a:r>
          </a:p>
          <a:p>
            <a:pPr lvl="1"/>
            <a:r>
              <a:rPr lang="en-US" sz="2400" b="1" dirty="0" smtClean="0">
                <a:solidFill>
                  <a:schemeClr val="tx1"/>
                </a:solidFill>
                <a:latin typeface="Calibri" panose="020F0502020204030204" pitchFamily="34" charset="0"/>
              </a:rPr>
              <a:t>Vertical collectivism:  </a:t>
            </a:r>
            <a:r>
              <a:rPr lang="en-US" sz="2400" dirty="0" smtClean="0">
                <a:solidFill>
                  <a:schemeClr val="tx1"/>
                </a:solidFill>
                <a:latin typeface="Calibri" panose="020F0502020204030204" pitchFamily="34" charset="0"/>
              </a:rPr>
              <a:t>members merge themselves with the in-group and submit themselves to an authority in that in-group.</a:t>
            </a:r>
          </a:p>
          <a:p>
            <a:pPr lvl="1"/>
            <a:endParaRPr lang="en-US" dirty="0"/>
          </a:p>
        </p:txBody>
      </p:sp>
      <p:pic>
        <p:nvPicPr>
          <p:cNvPr id="7170" name="Picture 2" descr="Image result for triandis psych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7895" y="680797"/>
            <a:ext cx="3800056" cy="5728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5038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voluntary pro-soc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221" y="165889"/>
            <a:ext cx="8643368" cy="648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3500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Kemmelmeier</a:t>
            </a:r>
            <a:r>
              <a:rPr lang="en-US" dirty="0" smtClean="0"/>
              <a:t>, </a:t>
            </a:r>
            <a:r>
              <a:rPr lang="en-US" dirty="0" err="1" smtClean="0"/>
              <a:t>jambor</a:t>
            </a:r>
            <a:r>
              <a:rPr lang="en-US" dirty="0" smtClean="0"/>
              <a:t>, </a:t>
            </a:r>
            <a:r>
              <a:rPr lang="en-US" dirty="0" err="1" smtClean="0"/>
              <a:t>letner</a:t>
            </a:r>
            <a:endParaRPr lang="en-US" dirty="0"/>
          </a:p>
        </p:txBody>
      </p:sp>
      <p:sp>
        <p:nvSpPr>
          <p:cNvPr id="3" name="Content Placeholder 2"/>
          <p:cNvSpPr>
            <a:spLocks noGrp="1"/>
          </p:cNvSpPr>
          <p:nvPr>
            <p:ph idx="1"/>
          </p:nvPr>
        </p:nvSpPr>
        <p:spPr>
          <a:xfrm>
            <a:off x="1135768" y="1461753"/>
            <a:ext cx="10178322" cy="3593591"/>
          </a:xfrm>
        </p:spPr>
        <p:txBody>
          <a:bodyPr>
            <a:noAutofit/>
          </a:bodyPr>
          <a:lstStyle/>
          <a:p>
            <a:r>
              <a:rPr lang="en-US" sz="2400" dirty="0" smtClean="0">
                <a:solidFill>
                  <a:schemeClr val="tx1"/>
                </a:solidFill>
              </a:rPr>
              <a:t>They sought to examine the relationship between individualism and voluntary, pro-social behavior.  The reasons for stranger on stranger giving.</a:t>
            </a:r>
          </a:p>
          <a:p>
            <a:r>
              <a:rPr lang="en-US" sz="2400" dirty="0" smtClean="0">
                <a:solidFill>
                  <a:schemeClr val="tx1"/>
                </a:solidFill>
              </a:rPr>
              <a:t>Data was collected by telephone in 40 U.S. states with 2,553 participants. </a:t>
            </a:r>
          </a:p>
          <a:p>
            <a:r>
              <a:rPr lang="en-US" sz="2400" dirty="0" smtClean="0">
                <a:solidFill>
                  <a:schemeClr val="tx1"/>
                </a:solidFill>
              </a:rPr>
              <a:t>Researchers found that individualistic societies were active in voluntary pro-social behavior.</a:t>
            </a:r>
          </a:p>
          <a:p>
            <a:pPr lvl="1"/>
            <a:r>
              <a:rPr lang="en-US" sz="2400" dirty="0" smtClean="0">
                <a:solidFill>
                  <a:schemeClr val="tx1"/>
                </a:solidFill>
              </a:rPr>
              <a:t>Causes:  </a:t>
            </a:r>
          </a:p>
          <a:p>
            <a:pPr lvl="2"/>
            <a:r>
              <a:rPr lang="en-US" sz="2400" dirty="0" smtClean="0">
                <a:solidFill>
                  <a:schemeClr val="tx1"/>
                </a:solidFill>
              </a:rPr>
              <a:t>Self-Determination</a:t>
            </a:r>
          </a:p>
          <a:p>
            <a:pPr lvl="2"/>
            <a:r>
              <a:rPr lang="en-US" sz="2400" dirty="0" smtClean="0">
                <a:solidFill>
                  <a:schemeClr val="tx1"/>
                </a:solidFill>
              </a:rPr>
              <a:t>Self-Promotion</a:t>
            </a:r>
          </a:p>
          <a:p>
            <a:pPr lvl="2"/>
            <a:r>
              <a:rPr lang="en-US" sz="2400" dirty="0" smtClean="0">
                <a:solidFill>
                  <a:schemeClr val="tx1"/>
                </a:solidFill>
              </a:rPr>
              <a:t>Self-Actualization</a:t>
            </a:r>
            <a:endParaRPr lang="en-US" sz="2400" dirty="0">
              <a:solidFill>
                <a:schemeClr val="tx1"/>
              </a:solidFill>
            </a:endParaRPr>
          </a:p>
        </p:txBody>
      </p:sp>
      <p:pic>
        <p:nvPicPr>
          <p:cNvPr id="2050" name="Picture 2" descr="Image result for holding the 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4858" y="3443467"/>
            <a:ext cx="5731115" cy="3223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5038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Cultural dimensions and acculturation</a:t>
            </a:r>
            <a:endParaRPr lang="en-US" sz="4000" dirty="0"/>
          </a:p>
        </p:txBody>
      </p:sp>
      <p:sp>
        <p:nvSpPr>
          <p:cNvPr id="3" name="Content Placeholder 2"/>
          <p:cNvSpPr>
            <a:spLocks noGrp="1"/>
          </p:cNvSpPr>
          <p:nvPr>
            <p:ph idx="1"/>
          </p:nvPr>
        </p:nvSpPr>
        <p:spPr>
          <a:xfrm>
            <a:off x="1251678" y="1313896"/>
            <a:ext cx="9863165" cy="3400148"/>
          </a:xfrm>
        </p:spPr>
        <p:txBody>
          <a:bodyPr>
            <a:normAutofit lnSpcReduction="10000"/>
          </a:bodyPr>
          <a:lstStyle/>
          <a:p>
            <a:pPr marL="0" indent="0">
              <a:buNone/>
            </a:pPr>
            <a:r>
              <a:rPr lang="en-US" b="1" dirty="0" smtClean="0"/>
              <a:t>HSU and BARKER</a:t>
            </a:r>
          </a:p>
          <a:p>
            <a:r>
              <a:rPr lang="en-US" sz="2400" dirty="0" smtClean="0"/>
              <a:t>This </a:t>
            </a:r>
            <a:r>
              <a:rPr lang="en-US" sz="2400" dirty="0"/>
              <a:t>study examined the </a:t>
            </a:r>
            <a:r>
              <a:rPr lang="en-US" sz="2400" u="sng" dirty="0"/>
              <a:t>cultural values promoted in television advertisements targeting younger and older audiences </a:t>
            </a:r>
            <a:r>
              <a:rPr lang="en-US" sz="2400" dirty="0"/>
              <a:t>in China and the US, respectively, testing the hypothesis that ads in </a:t>
            </a:r>
            <a:r>
              <a:rPr lang="en-US" sz="2400" u="sng" dirty="0"/>
              <a:t>China would reflect a value shift caused by the open-door policy implemented in 1979. </a:t>
            </a:r>
            <a:endParaRPr lang="en-US" sz="2400" u="sng" dirty="0" smtClean="0"/>
          </a:p>
          <a:p>
            <a:r>
              <a:rPr lang="en-US" sz="2400" dirty="0" smtClean="0"/>
              <a:t>A </a:t>
            </a:r>
            <a:r>
              <a:rPr lang="en-US" sz="2400" dirty="0"/>
              <a:t>content analysis of </a:t>
            </a:r>
            <a:r>
              <a:rPr lang="en-US" sz="2400" u="sng" dirty="0"/>
              <a:t>566 television ads </a:t>
            </a:r>
            <a:r>
              <a:rPr lang="en-US" sz="2400" dirty="0"/>
              <a:t>was conducted, rating the degree of individualism and collectivism, as well as the prominence of modern and traditional themes. </a:t>
            </a:r>
          </a:p>
        </p:txBody>
      </p:sp>
      <p:pic>
        <p:nvPicPr>
          <p:cNvPr id="3074" name="Picture 2" descr="Image result for advertisements ch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525" y="4335260"/>
            <a:ext cx="5370992" cy="2522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5038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1251678" y="1251752"/>
            <a:ext cx="6258832" cy="5290716"/>
          </a:xfrm>
        </p:spPr>
        <p:txBody>
          <a:bodyPr>
            <a:normAutofit fontScale="92500"/>
          </a:bodyPr>
          <a:lstStyle/>
          <a:p>
            <a:r>
              <a:rPr lang="en-US" sz="2400" u="sng" dirty="0"/>
              <a:t>As predicted, ads targeting younger Chinese scored higher in individualism than collectivism. </a:t>
            </a:r>
            <a:endParaRPr lang="en-US" sz="2400" u="sng" dirty="0" smtClean="0"/>
          </a:p>
          <a:p>
            <a:r>
              <a:rPr lang="en-US" sz="2400" u="sng" dirty="0" smtClean="0"/>
              <a:t>Compared </a:t>
            </a:r>
            <a:r>
              <a:rPr lang="en-US" sz="2400" u="sng" dirty="0"/>
              <a:t>to ads targeting the older demographic, ads targeting younger Chinese scored higher in individualism, with no significant differences in the other three dimensions. </a:t>
            </a:r>
            <a:endParaRPr lang="en-US" sz="2400" u="sng" dirty="0" smtClean="0"/>
          </a:p>
          <a:p>
            <a:r>
              <a:rPr lang="en-US" sz="2400" dirty="0" smtClean="0"/>
              <a:t>As </a:t>
            </a:r>
            <a:r>
              <a:rPr lang="en-US" sz="2400" dirty="0"/>
              <a:t>expected, mean scores for individualism and modernity were higher in the American ads, while mean scores for collectivism and tradition were lower. </a:t>
            </a:r>
            <a:endParaRPr lang="en-US" sz="2400" dirty="0" smtClean="0"/>
          </a:p>
          <a:p>
            <a:r>
              <a:rPr lang="en-US" sz="2400" dirty="0" smtClean="0"/>
              <a:t>The </a:t>
            </a:r>
            <a:r>
              <a:rPr lang="en-US" sz="2400" dirty="0"/>
              <a:t>results revealed no differences in the scores between younger and older audiences in the US.</a:t>
            </a:r>
          </a:p>
          <a:p>
            <a:endParaRPr lang="en-US" dirty="0"/>
          </a:p>
        </p:txBody>
      </p:sp>
      <p:pic>
        <p:nvPicPr>
          <p:cNvPr id="4098" name="Picture 2" descr="Image result for advertisements ch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0510" y="2441357"/>
            <a:ext cx="4397924" cy="330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5038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5"/>
            <a:ext cx="10584007" cy="1492132"/>
          </a:xfrm>
        </p:spPr>
        <p:txBody>
          <a:bodyPr/>
          <a:lstStyle/>
          <a:p>
            <a:r>
              <a:rPr lang="en-US" dirty="0" smtClean="0"/>
              <a:t>How does </a:t>
            </a:r>
            <a:r>
              <a:rPr lang="en-US" dirty="0" err="1" smtClean="0"/>
              <a:t>pdi</a:t>
            </a:r>
            <a:r>
              <a:rPr lang="en-US" dirty="0" smtClean="0"/>
              <a:t> influence behavior?</a:t>
            </a:r>
            <a:endParaRPr lang="en-US" dirty="0"/>
          </a:p>
        </p:txBody>
      </p:sp>
      <p:sp>
        <p:nvSpPr>
          <p:cNvPr id="3" name="Content Placeholder 2"/>
          <p:cNvSpPr>
            <a:spLocks noGrp="1"/>
          </p:cNvSpPr>
          <p:nvPr>
            <p:ph idx="1"/>
          </p:nvPr>
        </p:nvSpPr>
        <p:spPr>
          <a:xfrm>
            <a:off x="1251678" y="1352282"/>
            <a:ext cx="6746102" cy="5035639"/>
          </a:xfrm>
        </p:spPr>
        <p:txBody>
          <a:bodyPr>
            <a:noAutofit/>
          </a:bodyPr>
          <a:lstStyle/>
          <a:p>
            <a:pPr marL="0" indent="0">
              <a:buNone/>
            </a:pPr>
            <a:r>
              <a:rPr lang="en-US" sz="2400" dirty="0" smtClean="0"/>
              <a:t>MEEUWESEN, VAN DEN BRINK-MUINEN, HOFSTEDE</a:t>
            </a:r>
          </a:p>
          <a:p>
            <a:r>
              <a:rPr lang="en-US" sz="2400" dirty="0" smtClean="0"/>
              <a:t>This </a:t>
            </a:r>
            <a:r>
              <a:rPr lang="en-US" sz="2400" dirty="0"/>
              <a:t>study investigated at a country level how </a:t>
            </a:r>
            <a:r>
              <a:rPr lang="en-US" sz="2400" u="sng" dirty="0"/>
              <a:t>cross-national differences in medical communication can be understood from the first four of Hofstede's cultural dimensions</a:t>
            </a:r>
            <a:r>
              <a:rPr lang="en-US" sz="2400" dirty="0"/>
              <a:t>, </a:t>
            </a:r>
            <a:r>
              <a:rPr lang="en-US" sz="2400" dirty="0" smtClean="0"/>
              <a:t>i.e.</a:t>
            </a:r>
          </a:p>
          <a:p>
            <a:pPr marL="457200" indent="-457200">
              <a:buAutoNum type="arabicPeriod"/>
            </a:pPr>
            <a:r>
              <a:rPr lang="en-US" sz="2400" dirty="0" smtClean="0"/>
              <a:t>power distance        </a:t>
            </a:r>
          </a:p>
          <a:p>
            <a:pPr marL="457200" indent="-457200">
              <a:buAutoNum type="arabicPeriod"/>
            </a:pPr>
            <a:r>
              <a:rPr lang="en-US" sz="2400" dirty="0" smtClean="0"/>
              <a:t>uncertainty </a:t>
            </a:r>
            <a:r>
              <a:rPr lang="en-US" sz="2400" dirty="0"/>
              <a:t>avoidance, </a:t>
            </a:r>
            <a:endParaRPr lang="en-US" sz="2400" dirty="0" smtClean="0"/>
          </a:p>
          <a:p>
            <a:pPr marL="457200" indent="-457200">
              <a:buAutoNum type="arabicPeriod" startAt="3"/>
            </a:pPr>
            <a:r>
              <a:rPr lang="en-US" sz="2400" dirty="0" smtClean="0"/>
              <a:t>individualism/collectivism </a:t>
            </a:r>
          </a:p>
          <a:p>
            <a:pPr marL="457200" indent="-457200">
              <a:buAutoNum type="arabicPeriod" startAt="3"/>
            </a:pPr>
            <a:r>
              <a:rPr lang="en-US" sz="2400" dirty="0" smtClean="0"/>
              <a:t>masculinity/femininity</a:t>
            </a:r>
          </a:p>
          <a:p>
            <a:pPr marL="0" indent="0">
              <a:buNone/>
            </a:pPr>
            <a:r>
              <a:rPr lang="en-US" sz="2400" dirty="0" smtClean="0"/>
              <a:t>together </a:t>
            </a:r>
            <a:r>
              <a:rPr lang="en-US" sz="2400" dirty="0"/>
              <a:t>with national wealth. </a:t>
            </a:r>
            <a:endParaRPr lang="en-US" sz="2400" dirty="0" smtClean="0"/>
          </a:p>
        </p:txBody>
      </p:sp>
      <p:pic>
        <p:nvPicPr>
          <p:cNvPr id="5122" name="Picture 2" descr="Image result for medical communication cross cultu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2645" y="1703057"/>
            <a:ext cx="3208727" cy="2643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903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a:t>
            </a:r>
            <a:endParaRPr lang="en-US" dirty="0"/>
          </a:p>
        </p:txBody>
      </p:sp>
      <p:sp>
        <p:nvSpPr>
          <p:cNvPr id="3" name="Content Placeholder 2"/>
          <p:cNvSpPr>
            <a:spLocks noGrp="1"/>
          </p:cNvSpPr>
          <p:nvPr>
            <p:ph idx="1"/>
          </p:nvPr>
        </p:nvSpPr>
        <p:spPr>
          <a:xfrm>
            <a:off x="1251678" y="1475117"/>
            <a:ext cx="6977922" cy="5041593"/>
          </a:xfrm>
        </p:spPr>
        <p:txBody>
          <a:bodyPr>
            <a:normAutofit/>
          </a:bodyPr>
          <a:lstStyle/>
          <a:p>
            <a:r>
              <a:rPr lang="en-US" sz="2400" u="sng" dirty="0" smtClean="0"/>
              <a:t>They collected date from 10 diverse European countries.</a:t>
            </a:r>
          </a:p>
          <a:p>
            <a:r>
              <a:rPr lang="en-US" sz="2400" u="sng" dirty="0" smtClean="0"/>
              <a:t>Medical </a:t>
            </a:r>
            <a:r>
              <a:rPr lang="en-US" sz="2400" u="sng" dirty="0"/>
              <a:t>communication was videotaped and assessed using </a:t>
            </a:r>
            <a:r>
              <a:rPr lang="en-US" sz="2400" u="sng" dirty="0" err="1"/>
              <a:t>Roter's</a:t>
            </a:r>
            <a:r>
              <a:rPr lang="en-US" sz="2400" u="sng" dirty="0"/>
              <a:t> interaction analysis system (RIAS). </a:t>
            </a:r>
            <a:endParaRPr lang="en-US" sz="2400" u="sng" dirty="0" smtClean="0"/>
          </a:p>
          <a:p>
            <a:r>
              <a:rPr lang="en-US" sz="2400" dirty="0" smtClean="0"/>
              <a:t>Additional </a:t>
            </a:r>
            <a:r>
              <a:rPr lang="en-US" sz="2400" dirty="0"/>
              <a:t>context information of physicians (</a:t>
            </a:r>
            <a:r>
              <a:rPr lang="en-US" sz="2400" u="sng" dirty="0"/>
              <a:t>gender, job satisfaction, risk-taking and belief of psychological influence on diseases) and patients (gender, health condition, diagnosis and medical encounter expectations) was gathered by using questionnaires. </a:t>
            </a:r>
            <a:endParaRPr lang="en-US" sz="2400" u="sng" dirty="0" smtClean="0"/>
          </a:p>
          <a:p>
            <a:r>
              <a:rPr lang="en-US" sz="2400" dirty="0" smtClean="0"/>
              <a:t>Countries </a:t>
            </a:r>
            <a:r>
              <a:rPr lang="en-US" sz="2400" dirty="0"/>
              <a:t>differ considerably form each other in terms of culture dimensions.</a:t>
            </a:r>
          </a:p>
        </p:txBody>
      </p:sp>
      <p:sp>
        <p:nvSpPr>
          <p:cNvPr id="4" name="TextBox 3"/>
          <p:cNvSpPr txBox="1"/>
          <p:nvPr/>
        </p:nvSpPr>
        <p:spPr>
          <a:xfrm>
            <a:off x="8561718" y="3860348"/>
            <a:ext cx="3165894" cy="2554545"/>
          </a:xfrm>
          <a:prstGeom prst="rect">
            <a:avLst/>
          </a:prstGeom>
          <a:noFill/>
        </p:spPr>
        <p:txBody>
          <a:bodyPr wrap="square" rtlCol="0">
            <a:spAutoFit/>
          </a:bodyPr>
          <a:lstStyle/>
          <a:p>
            <a:r>
              <a:rPr lang="en-US" sz="2000" dirty="0"/>
              <a:t>A total of 307 general practitioners (GPs) and 5820 patients from Belgium, Estonia, Germany, Great Britain, the Netherlands, Poland, Romania, Spain, Sweden and Switzerland participated in the study. </a:t>
            </a:r>
          </a:p>
        </p:txBody>
      </p:sp>
      <p:pic>
        <p:nvPicPr>
          <p:cNvPr id="6146" name="Picture 2" descr="Image result for eur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3901" y="382385"/>
            <a:ext cx="3383711" cy="2943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5497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1251678" y="1319842"/>
            <a:ext cx="6365447" cy="5408761"/>
          </a:xfrm>
        </p:spPr>
        <p:txBody>
          <a:bodyPr>
            <a:normAutofit/>
          </a:bodyPr>
          <a:lstStyle/>
          <a:p>
            <a:r>
              <a:rPr lang="en-US" sz="2400" u="sng" dirty="0" smtClean="0"/>
              <a:t>The higher the PDI score the less information was shared and a shorter consultation.</a:t>
            </a:r>
          </a:p>
          <a:p>
            <a:r>
              <a:rPr lang="en-US" sz="2400" u="sng" dirty="0" smtClean="0"/>
              <a:t>The lower the PDI score the consultations lasted longer.</a:t>
            </a:r>
          </a:p>
          <a:p>
            <a:r>
              <a:rPr lang="en-US" sz="2400" dirty="0" smtClean="0"/>
              <a:t>The </a:t>
            </a:r>
            <a:r>
              <a:rPr lang="en-US" sz="2400" u="sng" dirty="0"/>
              <a:t>understanding of these cross-national differences is a precondition for the prevention of intercultural miscommunication. </a:t>
            </a:r>
            <a:endParaRPr lang="en-US" sz="2400" u="sng" dirty="0" smtClean="0"/>
          </a:p>
          <a:p>
            <a:r>
              <a:rPr lang="en-US" sz="2400" dirty="0" smtClean="0"/>
              <a:t>Improved </a:t>
            </a:r>
            <a:r>
              <a:rPr lang="en-US" sz="2400" dirty="0"/>
              <a:t>understanding may occur at </a:t>
            </a:r>
            <a:r>
              <a:rPr lang="en-US" sz="2400" u="sng" dirty="0" smtClean="0"/>
              <a:t>micro-level </a:t>
            </a:r>
            <a:r>
              <a:rPr lang="en-US" sz="2400" u="sng" dirty="0"/>
              <a:t>in the medical encounter</a:t>
            </a:r>
            <a:r>
              <a:rPr lang="en-US" sz="2400" dirty="0"/>
              <a:t>, as well as on </a:t>
            </a:r>
            <a:r>
              <a:rPr lang="en-US" sz="2400" u="sng" dirty="0" smtClean="0"/>
              <a:t>macro-level </a:t>
            </a:r>
            <a:r>
              <a:rPr lang="en-US" sz="2400" u="sng" dirty="0"/>
              <a:t>in pursuing more effective cooperation and integration of European health care policies.</a:t>
            </a:r>
          </a:p>
        </p:txBody>
      </p:sp>
      <p:pic>
        <p:nvPicPr>
          <p:cNvPr id="7170" name="Picture 2" descr="Image result for medical consul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4982" y="2277373"/>
            <a:ext cx="4286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2593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8081" y="267419"/>
            <a:ext cx="6206917" cy="6213280"/>
          </a:xfrm>
        </p:spPr>
        <p:txBody>
          <a:bodyPr>
            <a:noAutofit/>
          </a:bodyPr>
          <a:lstStyle/>
          <a:p>
            <a:r>
              <a:rPr lang="en-US" sz="2400" dirty="0"/>
              <a:t>The larger a nation's power distance, the less room there is for unexpected information exchange and the </a:t>
            </a:r>
            <a:r>
              <a:rPr lang="en-US" sz="2400" u="sng" dirty="0"/>
              <a:t>shorter the consultations are. </a:t>
            </a:r>
            <a:endParaRPr lang="en-US" sz="2400" u="sng" dirty="0" smtClean="0"/>
          </a:p>
          <a:p>
            <a:r>
              <a:rPr lang="en-US" sz="2400" u="sng" dirty="0" smtClean="0"/>
              <a:t>Roles </a:t>
            </a:r>
            <a:r>
              <a:rPr lang="en-US" sz="2400" u="sng" dirty="0"/>
              <a:t>are clearly described and fixed</a:t>
            </a:r>
            <a:r>
              <a:rPr lang="en-US" sz="2400" dirty="0"/>
              <a:t>. </a:t>
            </a:r>
            <a:endParaRPr lang="en-US" sz="2400" dirty="0" smtClean="0"/>
          </a:p>
          <a:p>
            <a:r>
              <a:rPr lang="en-US" sz="2400" dirty="0" smtClean="0"/>
              <a:t>The </a:t>
            </a:r>
            <a:r>
              <a:rPr lang="en-US" sz="2400" dirty="0"/>
              <a:t>higher the level of uncertainty avoidance, the less attention is given to rapport building, e.g. less eye contact. </a:t>
            </a:r>
            <a:endParaRPr lang="en-US" sz="2400" dirty="0" smtClean="0"/>
          </a:p>
          <a:p>
            <a:r>
              <a:rPr lang="en-US" sz="2400" u="sng" dirty="0" smtClean="0"/>
              <a:t>In </a:t>
            </a:r>
            <a:r>
              <a:rPr lang="en-US" sz="2400" u="sng" dirty="0"/>
              <a:t>wealthy countries, more attention is given to psychosocial communication. </a:t>
            </a:r>
            <a:endParaRPr lang="en-US" sz="2400" u="sng" dirty="0" smtClean="0"/>
          </a:p>
          <a:p>
            <a:r>
              <a:rPr lang="en-US" sz="2400" dirty="0" smtClean="0"/>
              <a:t>The </a:t>
            </a:r>
            <a:r>
              <a:rPr lang="en-US" sz="2400" dirty="0"/>
              <a:t>four culture dimensions, together with countries' wealth, contribute importantly to the understanding of differences in European countries' styles of medical communication. </a:t>
            </a:r>
          </a:p>
        </p:txBody>
      </p:sp>
      <p:pic>
        <p:nvPicPr>
          <p:cNvPr id="10242" name="Picture 2" descr="Image result for healthcare"/>
          <p:cNvPicPr>
            <a:picLocks noChangeAspect="1" noChangeArrowheads="1"/>
          </p:cNvPicPr>
          <p:nvPr/>
        </p:nvPicPr>
        <p:blipFill rotWithShape="1">
          <a:blip r:embed="rId2">
            <a:extLst>
              <a:ext uri="{28A0092B-C50C-407E-A947-70E740481C1C}">
                <a14:useLocalDpi xmlns:a14="http://schemas.microsoft.com/office/drawing/2010/main" val="0"/>
              </a:ext>
            </a:extLst>
          </a:blip>
          <a:srcRect l="18444" t="1376" r="16130" b="1"/>
          <a:stretch/>
        </p:blipFill>
        <p:spPr bwMode="auto">
          <a:xfrm>
            <a:off x="7328681" y="1526959"/>
            <a:ext cx="4565718" cy="393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5165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9497" y="322000"/>
            <a:ext cx="10178322" cy="1492132"/>
          </a:xfrm>
        </p:spPr>
        <p:txBody>
          <a:bodyPr/>
          <a:lstStyle/>
          <a:p>
            <a:r>
              <a:rPr lang="en-US" dirty="0" err="1" smtClean="0"/>
              <a:t>Eylon</a:t>
            </a:r>
            <a:r>
              <a:rPr lang="en-US" dirty="0" smtClean="0"/>
              <a:t> and Au</a:t>
            </a:r>
            <a:endParaRPr lang="en-US" dirty="0"/>
          </a:p>
        </p:txBody>
      </p:sp>
      <p:sp>
        <p:nvSpPr>
          <p:cNvPr id="3" name="Content Placeholder 2"/>
          <p:cNvSpPr>
            <a:spLocks noGrp="1"/>
          </p:cNvSpPr>
          <p:nvPr>
            <p:ph idx="1"/>
          </p:nvPr>
        </p:nvSpPr>
        <p:spPr>
          <a:xfrm>
            <a:off x="1803766" y="1281022"/>
            <a:ext cx="4597034" cy="5059393"/>
          </a:xfrm>
        </p:spPr>
        <p:txBody>
          <a:bodyPr>
            <a:noAutofit/>
          </a:bodyPr>
          <a:lstStyle/>
          <a:p>
            <a:r>
              <a:rPr lang="en-US" sz="2400" u="sng" dirty="0" smtClean="0"/>
              <a:t>They researched power distance and empowerment in the workplace and found that the amount of supervision and management required to maximize work performance is culturally dependent. </a:t>
            </a:r>
          </a:p>
          <a:p>
            <a:r>
              <a:rPr lang="en-US" sz="2400" dirty="0" smtClean="0"/>
              <a:t>There were </a:t>
            </a:r>
            <a:r>
              <a:rPr lang="en-US" sz="2400" u="sng" dirty="0" smtClean="0"/>
              <a:t>135 participants </a:t>
            </a:r>
            <a:r>
              <a:rPr lang="en-US" sz="2400" dirty="0" smtClean="0"/>
              <a:t>who were MBA students from a Canadian University.</a:t>
            </a:r>
          </a:p>
          <a:p>
            <a:r>
              <a:rPr lang="en-US" sz="2400" dirty="0" smtClean="0"/>
              <a:t>They evaluated </a:t>
            </a:r>
            <a:r>
              <a:rPr lang="en-US" sz="2400" u="sng" dirty="0" smtClean="0"/>
              <a:t>empowerment in relation to work satisfaction and performance.</a:t>
            </a:r>
          </a:p>
        </p:txBody>
      </p:sp>
      <p:pic>
        <p:nvPicPr>
          <p:cNvPr id="8194" name="Picture 2" descr="Image result for work satisfaction"/>
          <p:cNvPicPr>
            <a:picLocks noChangeAspect="1" noChangeArrowheads="1"/>
          </p:cNvPicPr>
          <p:nvPr/>
        </p:nvPicPr>
        <p:blipFill rotWithShape="1">
          <a:blip r:embed="rId2">
            <a:extLst>
              <a:ext uri="{28A0092B-C50C-407E-A947-70E740481C1C}">
                <a14:useLocalDpi xmlns:a14="http://schemas.microsoft.com/office/drawing/2010/main" val="0"/>
              </a:ext>
            </a:extLst>
          </a:blip>
          <a:srcRect l="20452" t="303" r="18241"/>
          <a:stretch/>
        </p:blipFill>
        <p:spPr bwMode="auto">
          <a:xfrm>
            <a:off x="6794048" y="2111314"/>
            <a:ext cx="4242704" cy="3398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9288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 cultural psychologists:</a:t>
            </a:r>
            <a:endParaRPr lang="en-US" dirty="0"/>
          </a:p>
        </p:txBody>
      </p:sp>
      <p:sp>
        <p:nvSpPr>
          <p:cNvPr id="3" name="Content Placeholder 2"/>
          <p:cNvSpPr>
            <a:spLocks noGrp="1"/>
          </p:cNvSpPr>
          <p:nvPr>
            <p:ph idx="1"/>
          </p:nvPr>
        </p:nvSpPr>
        <p:spPr>
          <a:xfrm>
            <a:off x="1097130" y="1184856"/>
            <a:ext cx="4775635" cy="4713667"/>
          </a:xfrm>
        </p:spPr>
        <p:txBody>
          <a:bodyPr>
            <a:normAutofit/>
          </a:bodyPr>
          <a:lstStyle/>
          <a:p>
            <a:r>
              <a:rPr lang="en-US" sz="2400" b="1" dirty="0" smtClean="0"/>
              <a:t>Hofstede</a:t>
            </a:r>
          </a:p>
          <a:p>
            <a:pPr lvl="1"/>
            <a:r>
              <a:rPr lang="en-US" sz="2400" dirty="0" smtClean="0"/>
              <a:t>Defines culture as “the collective programming of the mind distinguishing the members of one group or category from another”.</a:t>
            </a:r>
          </a:p>
        </p:txBody>
      </p:sp>
      <p:sp>
        <p:nvSpPr>
          <p:cNvPr id="4" name="Content Placeholder 2"/>
          <p:cNvSpPr txBox="1">
            <a:spLocks/>
          </p:cNvSpPr>
          <p:nvPr/>
        </p:nvSpPr>
        <p:spPr>
          <a:xfrm>
            <a:off x="7199290" y="1180561"/>
            <a:ext cx="4196366" cy="516872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US" sz="2400" b="1" dirty="0" smtClean="0"/>
              <a:t>Matsumoto</a:t>
            </a:r>
          </a:p>
          <a:p>
            <a:pPr lvl="1"/>
            <a:r>
              <a:rPr lang="en-US" sz="2200" u="sng" dirty="0" smtClean="0"/>
              <a:t>Culture is a unique meaning and information system, shared by a group and transmitted across generations</a:t>
            </a:r>
            <a:r>
              <a:rPr lang="en-US" sz="2200" dirty="0" smtClean="0"/>
              <a:t>, that allows the group to:</a:t>
            </a:r>
          </a:p>
          <a:p>
            <a:pPr lvl="2"/>
            <a:r>
              <a:rPr lang="en-US" sz="2000" u="sng" dirty="0" smtClean="0"/>
              <a:t>Meet basic needs of survival.</a:t>
            </a:r>
          </a:p>
          <a:p>
            <a:pPr lvl="2"/>
            <a:r>
              <a:rPr lang="en-US" sz="2000" u="sng" dirty="0" smtClean="0"/>
              <a:t>Coordinate socially to achieve a viable existence.</a:t>
            </a:r>
          </a:p>
          <a:p>
            <a:pPr lvl="2"/>
            <a:r>
              <a:rPr lang="en-US" sz="2000" u="sng" dirty="0" smtClean="0"/>
              <a:t>Transmit social behavior</a:t>
            </a:r>
          </a:p>
          <a:p>
            <a:pPr lvl="2"/>
            <a:r>
              <a:rPr lang="en-US" sz="2000" u="sng" dirty="0" smtClean="0"/>
              <a:t>Pursue happiness and well being.</a:t>
            </a:r>
          </a:p>
          <a:p>
            <a:pPr lvl="2"/>
            <a:r>
              <a:rPr lang="en-US" sz="2000" u="sng" dirty="0" smtClean="0"/>
              <a:t>Derive meaning from life.</a:t>
            </a:r>
          </a:p>
          <a:p>
            <a:pPr marL="457200" lvl="1" indent="0">
              <a:buFont typeface="Gill Sans MT" panose="020B0502020104020203" pitchFamily="34" charset="0"/>
              <a:buNone/>
            </a:pPr>
            <a:endParaRPr lang="en-US" sz="2200" dirty="0" smtClean="0"/>
          </a:p>
        </p:txBody>
      </p:sp>
      <p:pic>
        <p:nvPicPr>
          <p:cNvPr id="4098" name="Picture 2" descr="Image result for hofste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641" y="3900770"/>
            <a:ext cx="2671216" cy="1997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0489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results</a:t>
            </a:r>
            <a:endParaRPr lang="en-US" dirty="0"/>
          </a:p>
        </p:txBody>
      </p:sp>
      <p:sp>
        <p:nvSpPr>
          <p:cNvPr id="3" name="Content Placeholder 2"/>
          <p:cNvSpPr>
            <a:spLocks noGrp="1"/>
          </p:cNvSpPr>
          <p:nvPr>
            <p:ph idx="1"/>
          </p:nvPr>
        </p:nvSpPr>
        <p:spPr>
          <a:xfrm>
            <a:off x="1143848" y="1165542"/>
            <a:ext cx="4459009" cy="3232085"/>
          </a:xfrm>
        </p:spPr>
        <p:txBody>
          <a:bodyPr>
            <a:noAutofit/>
          </a:bodyPr>
          <a:lstStyle/>
          <a:p>
            <a:r>
              <a:rPr lang="en-US" sz="2400" dirty="0"/>
              <a:t>Participants were </a:t>
            </a:r>
            <a:r>
              <a:rPr lang="en-US" sz="2400" u="sng" dirty="0"/>
              <a:t>divided into high power distance and low power distance groups.</a:t>
            </a:r>
          </a:p>
          <a:p>
            <a:r>
              <a:rPr lang="en-US" sz="2400" dirty="0"/>
              <a:t>They were then put through three conditions.</a:t>
            </a:r>
          </a:p>
          <a:p>
            <a:endParaRPr lang="en-US" sz="2400" dirty="0" smtClean="0"/>
          </a:p>
          <a:p>
            <a:r>
              <a:rPr lang="en-US" sz="2400" dirty="0" smtClean="0"/>
              <a:t>Conditions:</a:t>
            </a:r>
          </a:p>
          <a:p>
            <a:pPr lvl="1"/>
            <a:r>
              <a:rPr lang="en-US" sz="2400" dirty="0" smtClean="0"/>
              <a:t>Empowered</a:t>
            </a:r>
          </a:p>
          <a:p>
            <a:pPr lvl="1"/>
            <a:r>
              <a:rPr lang="en-US" sz="2400" dirty="0" smtClean="0"/>
              <a:t>Disempowered</a:t>
            </a:r>
          </a:p>
          <a:p>
            <a:pPr lvl="1"/>
            <a:r>
              <a:rPr lang="en-US" sz="2400" dirty="0" smtClean="0"/>
              <a:t>Control</a:t>
            </a:r>
          </a:p>
        </p:txBody>
      </p:sp>
      <p:sp>
        <p:nvSpPr>
          <p:cNvPr id="4" name="Content Placeholder 2"/>
          <p:cNvSpPr txBox="1">
            <a:spLocks/>
          </p:cNvSpPr>
          <p:nvPr/>
        </p:nvSpPr>
        <p:spPr>
          <a:xfrm>
            <a:off x="6012612" y="1328233"/>
            <a:ext cx="5658928" cy="410641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lvl="1">
              <a:buFont typeface="Arial" panose="020B0604020202020204" pitchFamily="34" charset="0"/>
              <a:buChar char="•"/>
            </a:pPr>
            <a:r>
              <a:rPr lang="en-US" sz="2400" dirty="0" smtClean="0"/>
              <a:t>Results showed that all participants were </a:t>
            </a:r>
            <a:r>
              <a:rPr lang="en-US" sz="2400" u="sng" dirty="0" smtClean="0"/>
              <a:t>more satisfied when empowered than not empowered, regardless of the PDI score.</a:t>
            </a:r>
          </a:p>
          <a:p>
            <a:pPr lvl="1">
              <a:buFont typeface="Arial" panose="020B0604020202020204" pitchFamily="34" charset="0"/>
              <a:buChar char="•"/>
            </a:pPr>
            <a:r>
              <a:rPr lang="en-US" sz="2400" dirty="0" smtClean="0"/>
              <a:t>The differences were seen in work performance. </a:t>
            </a:r>
          </a:p>
          <a:p>
            <a:pPr lvl="1">
              <a:buFont typeface="Arial" panose="020B0604020202020204" pitchFamily="34" charset="0"/>
              <a:buChar char="•"/>
            </a:pPr>
            <a:r>
              <a:rPr lang="en-US" sz="2400" u="sng" dirty="0" smtClean="0"/>
              <a:t>Worker performance in the low power distance did not change.</a:t>
            </a:r>
          </a:p>
          <a:p>
            <a:pPr lvl="1">
              <a:buFont typeface="Arial" panose="020B0604020202020204" pitchFamily="34" charset="0"/>
              <a:buChar char="•"/>
            </a:pPr>
            <a:r>
              <a:rPr lang="en-US" sz="2400" u="sng" dirty="0" smtClean="0"/>
              <a:t>Worker performance in the high power distance became significantly less well.</a:t>
            </a:r>
          </a:p>
        </p:txBody>
      </p:sp>
      <p:pic>
        <p:nvPicPr>
          <p:cNvPr id="9218" name="Picture 2" descr="Image result for empowered disempowered workpl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7077" y="5003848"/>
            <a:ext cx="3821202" cy="1854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7321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Malcolm Gladwell- cockpit culture theory</a:t>
            </a:r>
            <a:endParaRPr lang="en-US" sz="3600" dirty="0"/>
          </a:p>
        </p:txBody>
      </p:sp>
      <p:sp>
        <p:nvSpPr>
          <p:cNvPr id="3" name="Content Placeholder 2"/>
          <p:cNvSpPr>
            <a:spLocks noGrp="1"/>
          </p:cNvSpPr>
          <p:nvPr>
            <p:ph idx="1"/>
          </p:nvPr>
        </p:nvSpPr>
        <p:spPr>
          <a:xfrm>
            <a:off x="960978" y="1137077"/>
            <a:ext cx="5744345" cy="4602883"/>
          </a:xfrm>
        </p:spPr>
        <p:txBody>
          <a:bodyPr>
            <a:noAutofit/>
          </a:bodyPr>
          <a:lstStyle/>
          <a:p>
            <a:r>
              <a:rPr lang="en-US" sz="2400" dirty="0"/>
              <a:t>Gladwell says that, though plane crashes are often portrayed in movies as the results of a single catastrophic event, in </a:t>
            </a:r>
            <a:r>
              <a:rPr lang="en-US" sz="2400" u="sng" dirty="0"/>
              <a:t>reality they occur because of the accumulation of many small </a:t>
            </a:r>
            <a:r>
              <a:rPr lang="en-US" sz="2400" u="sng" dirty="0" smtClean="0"/>
              <a:t>problems.</a:t>
            </a:r>
          </a:p>
          <a:p>
            <a:r>
              <a:rPr lang="en-US" sz="2400" u="sng" dirty="0" smtClean="0"/>
              <a:t>Bad </a:t>
            </a:r>
            <a:r>
              <a:rPr lang="en-US" sz="2400" u="sng" dirty="0"/>
              <a:t>weather, tired pilots, new or unfamiliar airports, crew members who have only recently started to work together—it often takes all of these things to add up to disaster. </a:t>
            </a:r>
            <a:endParaRPr lang="en-US" sz="2400" u="sng" dirty="0" smtClean="0"/>
          </a:p>
          <a:p>
            <a:r>
              <a:rPr lang="en-US" sz="2400" dirty="0" smtClean="0"/>
              <a:t>“</a:t>
            </a:r>
            <a:r>
              <a:rPr lang="en-US" sz="2400" dirty="0"/>
              <a:t>The typical accident involves seven consecutive human errors.”</a:t>
            </a:r>
          </a:p>
        </p:txBody>
      </p:sp>
      <p:pic>
        <p:nvPicPr>
          <p:cNvPr id="11266" name="Picture 2" descr="Image result for gladwell cockpit cul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3693" y="1279294"/>
            <a:ext cx="4708208" cy="26483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01464" y="4330460"/>
            <a:ext cx="3623094" cy="2031325"/>
          </a:xfrm>
          <a:prstGeom prst="rect">
            <a:avLst/>
          </a:prstGeom>
          <a:noFill/>
        </p:spPr>
        <p:txBody>
          <a:bodyPr wrap="square" rtlCol="0">
            <a:spAutoFit/>
          </a:bodyPr>
          <a:lstStyle/>
          <a:p>
            <a:r>
              <a:rPr lang="en-US" dirty="0" smtClean="0"/>
              <a:t>In Korea between 1970 and 1999 there were 16 aircraft disasters which is a unusually high rate.</a:t>
            </a:r>
          </a:p>
          <a:p>
            <a:endParaRPr lang="en-US" dirty="0"/>
          </a:p>
          <a:p>
            <a:r>
              <a:rPr lang="en-US" dirty="0" smtClean="0"/>
              <a:t>Gladwell focused on the high PDI score in Korea and communication problems between flight crews.</a:t>
            </a:r>
            <a:endParaRPr lang="en-US" dirty="0"/>
          </a:p>
        </p:txBody>
      </p:sp>
    </p:spTree>
    <p:extLst>
      <p:ext uri="{BB962C8B-B14F-4D97-AF65-F5344CB8AC3E}">
        <p14:creationId xmlns:p14="http://schemas.microsoft.com/office/powerpoint/2010/main" val="10421934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859819"/>
          </a:xfrm>
        </p:spPr>
        <p:txBody>
          <a:bodyPr/>
          <a:lstStyle/>
          <a:p>
            <a:r>
              <a:rPr lang="en-US" dirty="0" smtClean="0"/>
              <a:t>Power distance:  Crash rate</a:t>
            </a:r>
            <a:endParaRPr lang="en-US" dirty="0"/>
          </a:p>
        </p:txBody>
      </p:sp>
      <p:sp>
        <p:nvSpPr>
          <p:cNvPr id="3" name="Content Placeholder 2"/>
          <p:cNvSpPr>
            <a:spLocks noGrp="1"/>
          </p:cNvSpPr>
          <p:nvPr>
            <p:ph idx="1"/>
          </p:nvPr>
        </p:nvSpPr>
        <p:spPr>
          <a:xfrm>
            <a:off x="1251677" y="1414733"/>
            <a:ext cx="10307719" cy="3743863"/>
          </a:xfrm>
        </p:spPr>
        <p:txBody>
          <a:bodyPr>
            <a:normAutofit fontScale="92500" lnSpcReduction="10000"/>
          </a:bodyPr>
          <a:lstStyle/>
          <a:p>
            <a:r>
              <a:rPr lang="en-US" u="sng" dirty="0" smtClean="0"/>
              <a:t>In 17 of 19 cultures, flight crews had a significantly higher PDI score than Hofstede’s original research.</a:t>
            </a:r>
          </a:p>
          <a:p>
            <a:r>
              <a:rPr lang="en-US" dirty="0" smtClean="0"/>
              <a:t>The conclusion was that </a:t>
            </a:r>
            <a:r>
              <a:rPr lang="en-US" u="sng" dirty="0" smtClean="0"/>
              <a:t>flight crews had and exaggerated PDI score.</a:t>
            </a:r>
          </a:p>
          <a:p>
            <a:r>
              <a:rPr lang="en-US" dirty="0" smtClean="0"/>
              <a:t>This may be due to the fact that many airlines hire </a:t>
            </a:r>
            <a:r>
              <a:rPr lang="en-US" u="sng" dirty="0" smtClean="0"/>
              <a:t>ex-military </a:t>
            </a:r>
            <a:r>
              <a:rPr lang="en-US" dirty="0" smtClean="0"/>
              <a:t>pilots.</a:t>
            </a:r>
          </a:p>
          <a:p>
            <a:r>
              <a:rPr lang="en-US" u="sng" dirty="0" smtClean="0"/>
              <a:t>The military, by nature, is strictly hierarchical with extreme power distance scores.</a:t>
            </a:r>
          </a:p>
          <a:p>
            <a:r>
              <a:rPr lang="en-US" dirty="0" smtClean="0"/>
              <a:t>Earl </a:t>
            </a:r>
            <a:r>
              <a:rPr lang="en-US" dirty="0" err="1" smtClean="0"/>
              <a:t>Weener</a:t>
            </a:r>
            <a:r>
              <a:rPr lang="en-US" dirty="0" smtClean="0"/>
              <a:t> who designed the 747 says the cockpit is designed for two equals working in cooperation.  </a:t>
            </a:r>
          </a:p>
          <a:p>
            <a:r>
              <a:rPr lang="en-US" u="sng" dirty="0" smtClean="0"/>
              <a:t>To reduce crashes in Korean airlines they looked at the connection between power distance and cockpit culture.</a:t>
            </a:r>
          </a:p>
          <a:p>
            <a:r>
              <a:rPr lang="en-US" u="sng" dirty="0" smtClean="0"/>
              <a:t>They lowered the power distance and </a:t>
            </a:r>
          </a:p>
          <a:p>
            <a:pPr marL="0" indent="0">
              <a:buNone/>
            </a:pPr>
            <a:r>
              <a:rPr lang="en-US" dirty="0"/>
              <a:t> </a:t>
            </a:r>
            <a:r>
              <a:rPr lang="en-US" dirty="0" smtClean="0"/>
              <a:t>   </a:t>
            </a:r>
            <a:r>
              <a:rPr lang="en-US" u="sng" dirty="0" smtClean="0"/>
              <a:t>reduced the crash rate.</a:t>
            </a:r>
            <a:endParaRPr lang="en-US" u="sng" dirty="0"/>
          </a:p>
        </p:txBody>
      </p:sp>
      <p:pic>
        <p:nvPicPr>
          <p:cNvPr id="12290" name="Picture 2" descr="Image result for korean air"/>
          <p:cNvPicPr>
            <a:picLocks noChangeAspect="1" noChangeArrowheads="1"/>
          </p:cNvPicPr>
          <p:nvPr/>
        </p:nvPicPr>
        <p:blipFill rotWithShape="1">
          <a:blip r:embed="rId2">
            <a:extLst>
              <a:ext uri="{28A0092B-C50C-407E-A947-70E740481C1C}">
                <a14:useLocalDpi xmlns:a14="http://schemas.microsoft.com/office/drawing/2010/main" val="0"/>
              </a:ext>
            </a:extLst>
          </a:blip>
          <a:srcRect t="21335" r="859"/>
          <a:stretch/>
        </p:blipFill>
        <p:spPr bwMode="auto">
          <a:xfrm>
            <a:off x="5349947" y="4321834"/>
            <a:ext cx="6347471" cy="2303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4183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557" y="0"/>
            <a:ext cx="10428488" cy="1492132"/>
          </a:xfrm>
        </p:spPr>
        <p:txBody>
          <a:bodyPr/>
          <a:lstStyle/>
          <a:p>
            <a:r>
              <a:rPr lang="en-US" dirty="0" smtClean="0"/>
              <a:t>Schwartz theory of basic values</a:t>
            </a:r>
            <a:endParaRPr lang="en-US" dirty="0"/>
          </a:p>
        </p:txBody>
      </p:sp>
      <p:pic>
        <p:nvPicPr>
          <p:cNvPr id="13314" name="Picture 2" descr="Image result for schwartz theory of valu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086" y="1260205"/>
            <a:ext cx="9881494" cy="52029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64898" y="845389"/>
            <a:ext cx="8704053" cy="369332"/>
          </a:xfrm>
          <a:prstGeom prst="rect">
            <a:avLst/>
          </a:prstGeom>
          <a:noFill/>
        </p:spPr>
        <p:txBody>
          <a:bodyPr wrap="square" rtlCol="0">
            <a:spAutoFit/>
          </a:bodyPr>
          <a:lstStyle/>
          <a:p>
            <a:r>
              <a:rPr lang="en-US" dirty="0" smtClean="0"/>
              <a:t>Schwartz has offered a theory that is considered an extension of Hofstede’s Dimensions.</a:t>
            </a:r>
            <a:endParaRPr lang="en-US" dirty="0"/>
          </a:p>
        </p:txBody>
      </p:sp>
    </p:spTree>
    <p:extLst>
      <p:ext uri="{BB962C8B-B14F-4D97-AF65-F5344CB8AC3E}">
        <p14:creationId xmlns:p14="http://schemas.microsoft.com/office/powerpoint/2010/main" val="34220087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schwartz</a:t>
            </a:r>
            <a:endParaRPr lang="en-US" dirty="0"/>
          </a:p>
        </p:txBody>
      </p:sp>
      <p:sp>
        <p:nvSpPr>
          <p:cNvPr id="3" name="Content Placeholder 2"/>
          <p:cNvSpPr>
            <a:spLocks noGrp="1"/>
          </p:cNvSpPr>
          <p:nvPr>
            <p:ph idx="1"/>
          </p:nvPr>
        </p:nvSpPr>
        <p:spPr>
          <a:xfrm>
            <a:off x="1251679" y="1656272"/>
            <a:ext cx="4320986" cy="4623757"/>
          </a:xfrm>
        </p:spPr>
        <p:txBody>
          <a:bodyPr>
            <a:normAutofit fontScale="92500" lnSpcReduction="10000"/>
          </a:bodyPr>
          <a:lstStyle/>
          <a:p>
            <a:r>
              <a:rPr lang="en-US" sz="2400" dirty="0" smtClean="0"/>
              <a:t>Schwartz’s theory of basic values not only claims to describe the basic values of all </a:t>
            </a:r>
            <a:r>
              <a:rPr lang="en-US" sz="2400" u="sng" dirty="0" smtClean="0"/>
              <a:t>cultures but explains how they influence and interact with each other.</a:t>
            </a:r>
          </a:p>
          <a:p>
            <a:r>
              <a:rPr lang="en-US" sz="2400" dirty="0" smtClean="0"/>
              <a:t>In an effort to show this visually Schwartz created a circular chart that shows the relationship of the basic values. </a:t>
            </a:r>
          </a:p>
          <a:p>
            <a:r>
              <a:rPr lang="en-US" sz="2400" dirty="0" smtClean="0"/>
              <a:t>The Schwartz Value Survey measures 10 basic principles on a scale of importance from -1 to 7</a:t>
            </a:r>
            <a:endParaRPr lang="en-US" sz="2400" dirty="0"/>
          </a:p>
        </p:txBody>
      </p:sp>
      <p:pic>
        <p:nvPicPr>
          <p:cNvPr id="14340" name="Picture 4"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9446" t="14972" r="16107" b="5995"/>
          <a:stretch/>
        </p:blipFill>
        <p:spPr bwMode="auto">
          <a:xfrm>
            <a:off x="6072996" y="1128451"/>
            <a:ext cx="5244860" cy="4828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9083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521" y="382385"/>
            <a:ext cx="11140225" cy="1492132"/>
          </a:xfrm>
        </p:spPr>
        <p:txBody>
          <a:bodyPr>
            <a:normAutofit/>
          </a:bodyPr>
          <a:lstStyle/>
          <a:p>
            <a:r>
              <a:rPr lang="en-US" sz="4000" dirty="0" smtClean="0"/>
              <a:t>Personality traits and cultural dimensions</a:t>
            </a:r>
            <a:endParaRPr lang="en-US" sz="4000" dirty="0"/>
          </a:p>
        </p:txBody>
      </p:sp>
      <p:sp>
        <p:nvSpPr>
          <p:cNvPr id="3" name="Content Placeholder 2"/>
          <p:cNvSpPr>
            <a:spLocks noGrp="1"/>
          </p:cNvSpPr>
          <p:nvPr>
            <p:ph idx="1"/>
          </p:nvPr>
        </p:nvSpPr>
        <p:spPr>
          <a:xfrm>
            <a:off x="1275008" y="1352283"/>
            <a:ext cx="6592283" cy="5315936"/>
          </a:xfrm>
        </p:spPr>
        <p:txBody>
          <a:bodyPr/>
          <a:lstStyle/>
          <a:p>
            <a:r>
              <a:rPr lang="en-US" dirty="0" smtClean="0"/>
              <a:t>Hofstede and Schwartz do not claim to be describing the personalities within cultures but the characteristics of culture overall.</a:t>
            </a:r>
          </a:p>
          <a:p>
            <a:r>
              <a:rPr lang="en-US" u="sng" dirty="0" smtClean="0"/>
              <a:t>When comparing personalities you must compare individuals.  To compare cultures you must compare societies.</a:t>
            </a:r>
          </a:p>
          <a:p>
            <a:pPr marL="0" indent="0">
              <a:buNone/>
            </a:pPr>
            <a:endParaRPr lang="en-US" dirty="0"/>
          </a:p>
          <a:p>
            <a:pPr marL="0" indent="0">
              <a:buNone/>
            </a:pPr>
            <a:r>
              <a:rPr lang="en-US" b="1" dirty="0" smtClean="0"/>
              <a:t>Ecological Fallacy: </a:t>
            </a:r>
            <a:r>
              <a:rPr lang="en-US" dirty="0" smtClean="0"/>
              <a:t> inferring information about individuals using information from a group to which they belong.</a:t>
            </a:r>
          </a:p>
          <a:p>
            <a:pPr marL="0" indent="0">
              <a:buNone/>
            </a:pPr>
            <a:endParaRPr lang="en-US" dirty="0" smtClean="0"/>
          </a:p>
          <a:p>
            <a:r>
              <a:rPr lang="en-US" u="sng" dirty="0" smtClean="0"/>
              <a:t>Using dimensions to compare individuals within a culture leads to stereotyping.</a:t>
            </a:r>
            <a:endParaRPr lang="en-US" u="sng" dirty="0"/>
          </a:p>
        </p:txBody>
      </p:sp>
      <p:pic>
        <p:nvPicPr>
          <p:cNvPr id="1026" name="Picture 2" descr="Image result for personality tra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6738" y="1874517"/>
            <a:ext cx="3571780" cy="3482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0507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5282" y="0"/>
            <a:ext cx="10178322" cy="1492132"/>
          </a:xfrm>
        </p:spPr>
        <p:txBody>
          <a:bodyPr/>
          <a:lstStyle/>
          <a:p>
            <a:r>
              <a:rPr lang="en-US" sz="3200" dirty="0" err="1" smtClean="0"/>
              <a:t>Volkertafel’s</a:t>
            </a:r>
            <a:r>
              <a:rPr lang="en-US" sz="3200" dirty="0" smtClean="0"/>
              <a:t> stereotypes of the 17</a:t>
            </a:r>
            <a:r>
              <a:rPr lang="en-US" sz="3200" baseline="30000" dirty="0" smtClean="0"/>
              <a:t>th</a:t>
            </a:r>
            <a:r>
              <a:rPr lang="en-US" sz="3200" dirty="0"/>
              <a:t> </a:t>
            </a:r>
            <a:r>
              <a:rPr lang="en-US" sz="3200" dirty="0" smtClean="0"/>
              <a:t>Century</a:t>
            </a:r>
            <a:endParaRPr lang="en-US" dirty="0"/>
          </a:p>
        </p:txBody>
      </p:sp>
      <p:sp>
        <p:nvSpPr>
          <p:cNvPr id="3" name="Content Placeholder 2"/>
          <p:cNvSpPr>
            <a:spLocks noGrp="1"/>
          </p:cNvSpPr>
          <p:nvPr>
            <p:ph idx="1"/>
          </p:nvPr>
        </p:nvSpPr>
        <p:spPr/>
        <p:txBody>
          <a:bodyPr/>
          <a:lstStyle/>
          <a:p>
            <a:endParaRPr lang="en-US"/>
          </a:p>
        </p:txBody>
      </p:sp>
      <p:pic>
        <p:nvPicPr>
          <p:cNvPr id="1026" name="Picture 2" descr="Image result for volkertafel stereoty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282" y="620851"/>
            <a:ext cx="8885394" cy="6349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148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436" y="0"/>
            <a:ext cx="10178322" cy="1492132"/>
          </a:xfrm>
        </p:spPr>
        <p:txBody>
          <a:bodyPr/>
          <a:lstStyle/>
          <a:p>
            <a:r>
              <a:rPr lang="en-US" smtClean="0"/>
              <a:t>HoFstede</a:t>
            </a:r>
            <a:r>
              <a:rPr lang="en-US" dirty="0" smtClean="0"/>
              <a:t> and </a:t>
            </a:r>
            <a:r>
              <a:rPr lang="en-US" dirty="0" err="1" smtClean="0"/>
              <a:t>mccrae</a:t>
            </a:r>
            <a:endParaRPr lang="en-US" dirty="0"/>
          </a:p>
        </p:txBody>
      </p:sp>
      <p:sp>
        <p:nvSpPr>
          <p:cNvPr id="3" name="Content Placeholder 2"/>
          <p:cNvSpPr>
            <a:spLocks noGrp="1"/>
          </p:cNvSpPr>
          <p:nvPr>
            <p:ph idx="1"/>
          </p:nvPr>
        </p:nvSpPr>
        <p:spPr>
          <a:xfrm>
            <a:off x="1303193" y="882204"/>
            <a:ext cx="10178322" cy="3593591"/>
          </a:xfrm>
        </p:spPr>
        <p:txBody>
          <a:bodyPr/>
          <a:lstStyle/>
          <a:p>
            <a:r>
              <a:rPr lang="en-US" dirty="0" smtClean="0"/>
              <a:t>A popular measure for personality is the </a:t>
            </a:r>
            <a:r>
              <a:rPr lang="en-US" b="1" u="sng" dirty="0" smtClean="0"/>
              <a:t>5 Factor Model of Personality.</a:t>
            </a:r>
          </a:p>
          <a:p>
            <a:r>
              <a:rPr lang="en-US" dirty="0" smtClean="0"/>
              <a:t>The model consists of the following factors:</a:t>
            </a:r>
            <a:endParaRPr lang="en-US" dirty="0"/>
          </a:p>
        </p:txBody>
      </p:sp>
      <p:pic>
        <p:nvPicPr>
          <p:cNvPr id="2052" name="Picture 4" descr="Image result for five factor model of personality"/>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662403" y="2060620"/>
            <a:ext cx="9448487" cy="439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2031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9319" y="904072"/>
            <a:ext cx="6194738" cy="5885645"/>
          </a:xfrm>
        </p:spPr>
        <p:txBody>
          <a:bodyPr>
            <a:normAutofit/>
          </a:bodyPr>
          <a:lstStyle/>
          <a:p>
            <a:r>
              <a:rPr lang="en-US" sz="2400" b="1" dirty="0" smtClean="0"/>
              <a:t>Hofstede and McCrae found that:</a:t>
            </a:r>
          </a:p>
          <a:p>
            <a:pPr lvl="1"/>
            <a:r>
              <a:rPr lang="en-US" sz="2400" u="sng" dirty="0" smtClean="0"/>
              <a:t>Individualism correlated with extraversion.</a:t>
            </a:r>
          </a:p>
          <a:p>
            <a:pPr lvl="1"/>
            <a:r>
              <a:rPr lang="en-US" sz="2400" u="sng" dirty="0" smtClean="0"/>
              <a:t>Uncertainty avoidance correlated with neuroticism</a:t>
            </a:r>
            <a:r>
              <a:rPr lang="en-US" sz="2400" dirty="0" smtClean="0"/>
              <a:t> and tended to score higher on open to experience.</a:t>
            </a:r>
          </a:p>
          <a:p>
            <a:pPr lvl="1"/>
            <a:r>
              <a:rPr lang="en-US" sz="2400" u="sng" dirty="0" smtClean="0"/>
              <a:t>High power distance correlated with conscientiousness and extraversion.</a:t>
            </a:r>
          </a:p>
          <a:p>
            <a:pPr lvl="1"/>
            <a:r>
              <a:rPr lang="en-US" sz="2400" u="sng" dirty="0" smtClean="0"/>
              <a:t>Masculinity correlated with neuroticism </a:t>
            </a:r>
            <a:r>
              <a:rPr lang="en-US" sz="2400" dirty="0" smtClean="0"/>
              <a:t>and cultures rating high in masculinity tended to rate themselves more open to experience than feminine cultures.</a:t>
            </a:r>
            <a:endParaRPr lang="en-US" sz="2400" dirty="0"/>
          </a:p>
        </p:txBody>
      </p:sp>
      <p:pic>
        <p:nvPicPr>
          <p:cNvPr id="2050" name="Picture 2" descr="Image result for personality tra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5407" y="1370971"/>
            <a:ext cx="3911285" cy="3813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3803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individual and the group</a:t>
            </a:r>
            <a:endParaRPr lang="en-US" dirty="0"/>
          </a:p>
        </p:txBody>
      </p:sp>
      <p:sp>
        <p:nvSpPr>
          <p:cNvPr id="3" name="Content Placeholder 2"/>
          <p:cNvSpPr>
            <a:spLocks noGrp="1"/>
          </p:cNvSpPr>
          <p:nvPr>
            <p:ph idx="1"/>
          </p:nvPr>
        </p:nvSpPr>
        <p:spPr>
          <a:xfrm>
            <a:off x="1264557" y="3110248"/>
            <a:ext cx="10178322" cy="3593591"/>
          </a:xfrm>
        </p:spPr>
        <p:txBody>
          <a:bodyPr>
            <a:normAutofit/>
          </a:bodyPr>
          <a:lstStyle/>
          <a:p>
            <a:pPr marL="0" indent="0">
              <a:buNone/>
            </a:pPr>
            <a:r>
              <a:rPr lang="en-US" sz="2400" b="1" dirty="0" smtClean="0"/>
              <a:t>Socialization:  </a:t>
            </a:r>
            <a:r>
              <a:rPr lang="en-US" sz="2400" dirty="0" smtClean="0"/>
              <a:t>the process of becoming a member of a group.</a:t>
            </a:r>
          </a:p>
          <a:p>
            <a:pPr marL="0" indent="0">
              <a:buNone/>
            </a:pPr>
            <a:r>
              <a:rPr lang="en-US" sz="2400" b="1" dirty="0" smtClean="0"/>
              <a:t>Primary Socialization:  </a:t>
            </a:r>
            <a:r>
              <a:rPr lang="en-US" sz="2400" dirty="0" smtClean="0"/>
              <a:t>when a child learns the basic norms of living in his or her group.   This would be from immediate family and close friends.</a:t>
            </a:r>
          </a:p>
          <a:p>
            <a:pPr marL="0" indent="0">
              <a:buNone/>
            </a:pPr>
            <a:r>
              <a:rPr lang="en-US" sz="2400" b="1" dirty="0" smtClean="0"/>
              <a:t>Gender Socialization:  </a:t>
            </a:r>
            <a:r>
              <a:rPr lang="en-US" sz="2400" dirty="0" smtClean="0"/>
              <a:t>children learn attitudes and behaviors that are appropriate for their gender.</a:t>
            </a:r>
          </a:p>
          <a:p>
            <a:pPr marL="0" indent="0">
              <a:buNone/>
            </a:pPr>
            <a:r>
              <a:rPr lang="en-US" sz="2400" b="1" dirty="0" smtClean="0"/>
              <a:t>Cultural socialization:  </a:t>
            </a:r>
            <a:r>
              <a:rPr lang="en-US" sz="2400" dirty="0" smtClean="0"/>
              <a:t>children are taught about their racial, cultural or ethnic heritage.</a:t>
            </a:r>
            <a:endParaRPr lang="en-US" sz="2400" dirty="0"/>
          </a:p>
        </p:txBody>
      </p:sp>
      <p:sp>
        <p:nvSpPr>
          <p:cNvPr id="4" name="TextBox 3"/>
          <p:cNvSpPr txBox="1"/>
          <p:nvPr/>
        </p:nvSpPr>
        <p:spPr>
          <a:xfrm>
            <a:off x="2408017" y="1338688"/>
            <a:ext cx="8514271" cy="830997"/>
          </a:xfrm>
          <a:prstGeom prst="rect">
            <a:avLst/>
          </a:prstGeom>
          <a:noFill/>
        </p:spPr>
        <p:txBody>
          <a:bodyPr wrap="square" rtlCol="0">
            <a:spAutoFit/>
          </a:bodyPr>
          <a:lstStyle/>
          <a:p>
            <a:pPr lvl="0"/>
            <a:r>
              <a:rPr lang="en-US" sz="2400" b="1" dirty="0" smtClean="0"/>
              <a:t>#29  What </a:t>
            </a:r>
            <a:r>
              <a:rPr lang="en-US" sz="2400" b="1" dirty="0"/>
              <a:t>is social cognitive theory? (Conformity/Compliance, Norms, Rules)</a:t>
            </a:r>
          </a:p>
        </p:txBody>
      </p:sp>
      <p:sp>
        <p:nvSpPr>
          <p:cNvPr id="5" name="AutoShape 2" descr="Image result for ib clip art"/>
          <p:cNvSpPr>
            <a:spLocks noChangeAspect="1" noChangeArrowheads="1"/>
          </p:cNvSpPr>
          <p:nvPr/>
        </p:nvSpPr>
        <p:spPr bwMode="auto">
          <a:xfrm>
            <a:off x="155575" y="-1608138"/>
            <a:ext cx="3429000"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Image result for ib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494" y="1187260"/>
            <a:ext cx="1156339" cy="1133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4802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 norms</a:t>
            </a:r>
            <a:endParaRPr lang="en-US" dirty="0"/>
          </a:p>
        </p:txBody>
      </p:sp>
      <p:sp>
        <p:nvSpPr>
          <p:cNvPr id="3" name="Content Placeholder 2"/>
          <p:cNvSpPr>
            <a:spLocks noGrp="1"/>
          </p:cNvSpPr>
          <p:nvPr>
            <p:ph idx="1"/>
          </p:nvPr>
        </p:nvSpPr>
        <p:spPr>
          <a:xfrm>
            <a:off x="1251678" y="1519707"/>
            <a:ext cx="5947612" cy="4359885"/>
          </a:xfrm>
        </p:spPr>
        <p:txBody>
          <a:bodyPr>
            <a:noAutofit/>
          </a:bodyPr>
          <a:lstStyle/>
          <a:p>
            <a:r>
              <a:rPr lang="en-US" sz="2800" b="1" dirty="0" smtClean="0"/>
              <a:t>Cultural norms </a:t>
            </a:r>
            <a:r>
              <a:rPr lang="en-US" sz="2800" dirty="0" smtClean="0"/>
              <a:t>are the unique set of attitudes, beliefs, and behaviors specific to particular culture.</a:t>
            </a:r>
          </a:p>
          <a:p>
            <a:endParaRPr lang="en-US" sz="2800" dirty="0"/>
          </a:p>
          <a:p>
            <a:r>
              <a:rPr lang="en-US" sz="2800" b="1" dirty="0" smtClean="0"/>
              <a:t>Enculturation</a:t>
            </a:r>
            <a:r>
              <a:rPr lang="en-US" sz="2800" dirty="0" smtClean="0"/>
              <a:t> is the process by which people learn their culture.</a:t>
            </a:r>
          </a:p>
          <a:p>
            <a:endParaRPr lang="en-US" sz="2800" dirty="0"/>
          </a:p>
          <a:p>
            <a:r>
              <a:rPr lang="en-US" sz="2800" b="1" dirty="0" smtClean="0"/>
              <a:t>Cultural Transmission </a:t>
            </a:r>
            <a:r>
              <a:rPr lang="en-US" sz="2800" dirty="0" smtClean="0"/>
              <a:t>is how culture is transferred from one generation to the next.</a:t>
            </a:r>
            <a:endParaRPr lang="en-US" sz="2800" dirty="0"/>
          </a:p>
        </p:txBody>
      </p:sp>
      <p:pic>
        <p:nvPicPr>
          <p:cNvPr id="5124" name="Picture 4" descr="Image result for cultural nor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2443" y="1056068"/>
            <a:ext cx="3465567" cy="520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4686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socialization</a:t>
            </a:r>
            <a:endParaRPr lang="en-US" dirty="0"/>
          </a:p>
        </p:txBody>
      </p:sp>
      <p:sp>
        <p:nvSpPr>
          <p:cNvPr id="3" name="Content Placeholder 2"/>
          <p:cNvSpPr>
            <a:spLocks noGrp="1"/>
          </p:cNvSpPr>
          <p:nvPr>
            <p:ph idx="1"/>
          </p:nvPr>
        </p:nvSpPr>
        <p:spPr>
          <a:xfrm>
            <a:off x="1251678" y="1352282"/>
            <a:ext cx="5986249" cy="5254580"/>
          </a:xfrm>
        </p:spPr>
        <p:txBody>
          <a:bodyPr>
            <a:normAutofit lnSpcReduction="10000"/>
          </a:bodyPr>
          <a:lstStyle/>
          <a:p>
            <a:r>
              <a:rPr lang="en-US" sz="2400" dirty="0" smtClean="0"/>
              <a:t>Secondary socialization includes extended family, the community, the media. </a:t>
            </a:r>
          </a:p>
          <a:p>
            <a:r>
              <a:rPr lang="en-US" sz="2400" b="1" u="sng" dirty="0" smtClean="0"/>
              <a:t>Secondary </a:t>
            </a:r>
            <a:r>
              <a:rPr lang="en-US" sz="2400" b="1" u="sng" dirty="0"/>
              <a:t>socialization</a:t>
            </a:r>
            <a:r>
              <a:rPr lang="en-US" sz="2400" u="sng" dirty="0"/>
              <a:t> refers to the process of learning what is the appropriate behavior as a member of a smaller group within the larger society. </a:t>
            </a:r>
            <a:endParaRPr lang="en-US" sz="2400" u="sng" dirty="0" smtClean="0"/>
          </a:p>
          <a:p>
            <a:r>
              <a:rPr lang="en-US" sz="2400" dirty="0" smtClean="0"/>
              <a:t>Basically</a:t>
            </a:r>
            <a:r>
              <a:rPr lang="en-US" sz="2400" dirty="0"/>
              <a:t>, it is the behavioral patterns reinforced by </a:t>
            </a:r>
            <a:r>
              <a:rPr lang="en-US" sz="2400" b="1" dirty="0"/>
              <a:t>socializing</a:t>
            </a:r>
            <a:r>
              <a:rPr lang="en-US" sz="2400" dirty="0"/>
              <a:t> agents of society. </a:t>
            </a:r>
            <a:endParaRPr lang="en-US" sz="2400" dirty="0" smtClean="0"/>
          </a:p>
          <a:p>
            <a:r>
              <a:rPr lang="en-US" sz="2400" b="1" u="sng" dirty="0" smtClean="0"/>
              <a:t>Secondary </a:t>
            </a:r>
            <a:r>
              <a:rPr lang="en-US" sz="2400" b="1" u="sng" dirty="0"/>
              <a:t>socialization</a:t>
            </a:r>
            <a:r>
              <a:rPr lang="en-US" sz="2400" u="sng" dirty="0"/>
              <a:t> takes place outside the home</a:t>
            </a:r>
            <a:r>
              <a:rPr lang="en-US" sz="2400" u="sng" dirty="0" smtClean="0"/>
              <a:t>.</a:t>
            </a:r>
          </a:p>
          <a:p>
            <a:r>
              <a:rPr lang="en-US" sz="2400" b="1" dirty="0" smtClean="0"/>
              <a:t>Group Socialization:  </a:t>
            </a:r>
            <a:r>
              <a:rPr lang="en-US" sz="2400" dirty="0" smtClean="0"/>
              <a:t>it’s the individual’s peer group, the not person’s parental figures, that influences personality and behavior.</a:t>
            </a:r>
            <a:endParaRPr lang="en-US" sz="2400" dirty="0"/>
          </a:p>
        </p:txBody>
      </p:sp>
      <p:pic>
        <p:nvPicPr>
          <p:cNvPr id="4098" name="Picture 2" descr="Image result for secondary socializ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259" y="1159099"/>
            <a:ext cx="4747688" cy="3904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6503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cognitive theory</a:t>
            </a:r>
            <a:endParaRPr lang="en-US" dirty="0"/>
          </a:p>
        </p:txBody>
      </p:sp>
      <p:sp>
        <p:nvSpPr>
          <p:cNvPr id="3" name="Content Placeholder 2"/>
          <p:cNvSpPr>
            <a:spLocks noGrp="1"/>
          </p:cNvSpPr>
          <p:nvPr>
            <p:ph idx="1"/>
          </p:nvPr>
        </p:nvSpPr>
        <p:spPr>
          <a:xfrm>
            <a:off x="5112913" y="1442434"/>
            <a:ext cx="6297770" cy="5022760"/>
          </a:xfrm>
        </p:spPr>
        <p:txBody>
          <a:bodyPr>
            <a:normAutofit/>
          </a:bodyPr>
          <a:lstStyle/>
          <a:p>
            <a:r>
              <a:rPr lang="en-US" sz="2400" b="1" dirty="0" smtClean="0"/>
              <a:t>Social Cognitive Theory </a:t>
            </a:r>
            <a:r>
              <a:rPr lang="en-US" sz="2400" dirty="0" smtClean="0"/>
              <a:t>was developed by Albert Bandura and is used to explain how norms, behaviors, attitudes, and identities are transmitted between group members. </a:t>
            </a:r>
          </a:p>
          <a:p>
            <a:endParaRPr lang="en-US" sz="2400" dirty="0"/>
          </a:p>
          <a:p>
            <a:r>
              <a:rPr lang="en-US" sz="2400" b="1" dirty="0" smtClean="0"/>
              <a:t>Direct:  </a:t>
            </a:r>
            <a:r>
              <a:rPr lang="en-US" sz="2400" dirty="0" smtClean="0"/>
              <a:t>learning can be done by performing the action ourselves and then experiencing the consequences.</a:t>
            </a:r>
          </a:p>
          <a:p>
            <a:r>
              <a:rPr lang="en-US" sz="2400" b="1" dirty="0" smtClean="0"/>
              <a:t>Indirect:  </a:t>
            </a:r>
            <a:r>
              <a:rPr lang="en-US" sz="2400" dirty="0" smtClean="0"/>
              <a:t>learning can be done by observing the consequences of another person’s actions.</a:t>
            </a:r>
            <a:endParaRPr lang="en-US" sz="2400" dirty="0"/>
          </a:p>
        </p:txBody>
      </p:sp>
      <p:pic>
        <p:nvPicPr>
          <p:cNvPr id="5122" name="Picture 2" descr="Image result for social cognitive the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732" y="1635617"/>
            <a:ext cx="3951389" cy="4265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196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9090057" cy="750956"/>
          </a:xfrm>
        </p:spPr>
        <p:txBody>
          <a:bodyPr>
            <a:normAutofit/>
          </a:bodyPr>
          <a:lstStyle/>
          <a:p>
            <a:r>
              <a:rPr lang="en-US" sz="4000" dirty="0" smtClean="0"/>
              <a:t>Classical and operant conditioning</a:t>
            </a:r>
            <a:endParaRPr lang="en-US" sz="4000" dirty="0"/>
          </a:p>
        </p:txBody>
      </p:sp>
      <p:sp>
        <p:nvSpPr>
          <p:cNvPr id="3" name="Content Placeholder 2"/>
          <p:cNvSpPr>
            <a:spLocks noGrp="1"/>
          </p:cNvSpPr>
          <p:nvPr>
            <p:ph idx="1"/>
          </p:nvPr>
        </p:nvSpPr>
        <p:spPr>
          <a:xfrm>
            <a:off x="1200163" y="1056068"/>
            <a:ext cx="5818824" cy="5331854"/>
          </a:xfrm>
        </p:spPr>
        <p:txBody>
          <a:bodyPr>
            <a:noAutofit/>
          </a:bodyPr>
          <a:lstStyle/>
          <a:p>
            <a:r>
              <a:rPr lang="en-US" sz="2400" dirty="0" smtClean="0"/>
              <a:t>Social Learning Theory is based on a </a:t>
            </a:r>
            <a:r>
              <a:rPr lang="en-US" sz="2400" u="sng" dirty="0" smtClean="0"/>
              <a:t>behaviorist approach.  </a:t>
            </a:r>
          </a:p>
          <a:p>
            <a:r>
              <a:rPr lang="en-US" sz="2400" u="sng" dirty="0" smtClean="0"/>
              <a:t>Classical or operant conditioning </a:t>
            </a:r>
            <a:r>
              <a:rPr lang="en-US" sz="2400" dirty="0" smtClean="0"/>
              <a:t>are used to describe how social learning occurs.</a:t>
            </a:r>
          </a:p>
          <a:p>
            <a:r>
              <a:rPr lang="en-US" sz="2400" dirty="0" smtClean="0"/>
              <a:t>The behaviorist approach to learning places and </a:t>
            </a:r>
            <a:r>
              <a:rPr lang="en-US" sz="2400" u="sng" dirty="0" smtClean="0"/>
              <a:t>emphasis on observable behavior as opposed to cognition.</a:t>
            </a:r>
          </a:p>
          <a:p>
            <a:r>
              <a:rPr lang="en-US" sz="2400" dirty="0" smtClean="0"/>
              <a:t>In order to learn something, individuals must </a:t>
            </a:r>
            <a:r>
              <a:rPr lang="en-US" sz="2400" u="sng" dirty="0" smtClean="0"/>
              <a:t>observe it and then try it.</a:t>
            </a:r>
          </a:p>
          <a:p>
            <a:r>
              <a:rPr lang="en-US" sz="2400" dirty="0" smtClean="0"/>
              <a:t>Bandura states that trial and error is how people learn language, customs, educational, religious, and political practices.</a:t>
            </a:r>
            <a:endParaRPr lang="en-US" sz="2400" dirty="0"/>
          </a:p>
        </p:txBody>
      </p:sp>
      <p:pic>
        <p:nvPicPr>
          <p:cNvPr id="1026" name="Picture 2" descr="https://www.verywellmind.com/thmb/CFZU8d3je7-pN9aT_QOkRg5TjTo=/768x0/filters:no_upscale():max_bytes(150000):strip_icc()/2794861-classical-vs-operant-conditioning-5afc42a343a10300370da76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3046" y="1854557"/>
            <a:ext cx="4734898" cy="3156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9591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Reciprocal determinism</a:t>
            </a:r>
            <a:br>
              <a:rPr lang="en-US" dirty="0" smtClean="0"/>
            </a:br>
            <a:r>
              <a:rPr lang="en-US" dirty="0" smtClean="0"/>
              <a:t>triadic reciprocal determinism</a:t>
            </a:r>
            <a:endParaRPr lang="en-US" dirty="0"/>
          </a:p>
        </p:txBody>
      </p:sp>
      <p:sp>
        <p:nvSpPr>
          <p:cNvPr id="3" name="Content Placeholder 2"/>
          <p:cNvSpPr>
            <a:spLocks noGrp="1"/>
          </p:cNvSpPr>
          <p:nvPr>
            <p:ph idx="1"/>
          </p:nvPr>
        </p:nvSpPr>
        <p:spPr>
          <a:xfrm>
            <a:off x="1251678" y="2286001"/>
            <a:ext cx="5084728" cy="4307982"/>
          </a:xfrm>
        </p:spPr>
        <p:txBody>
          <a:bodyPr>
            <a:normAutofit/>
          </a:bodyPr>
          <a:lstStyle/>
          <a:p>
            <a:r>
              <a:rPr lang="en-US" sz="2400" b="1" u="sng" dirty="0"/>
              <a:t>Reciprocal determinism</a:t>
            </a:r>
            <a:r>
              <a:rPr lang="en-US" sz="2400" u="sng" dirty="0"/>
              <a:t> is the theory set forth by psychologist Albert Bandura which states that a person's behavior both influences and is influenced by personal factors and the social environment. </a:t>
            </a:r>
            <a:endParaRPr lang="en-US" sz="2400" u="sng" dirty="0" smtClean="0"/>
          </a:p>
          <a:p>
            <a:r>
              <a:rPr lang="en-US" sz="2400" dirty="0" smtClean="0"/>
              <a:t>Bandura </a:t>
            </a:r>
            <a:r>
              <a:rPr lang="en-US" sz="2400" dirty="0"/>
              <a:t>accepts the possibility that an individual's behavior may be conditioned through the use of consequences</a:t>
            </a:r>
          </a:p>
        </p:txBody>
      </p:sp>
      <p:pic>
        <p:nvPicPr>
          <p:cNvPr id="1026" name="Picture 2" descr="https://lh3.googleusercontent.com/mVu9IShixOGGJSx2YrBypZo2X6nUMGtw8CQM-ejXAFXWpZu3SAQ-Wc1qgh2d-7lLbhvbbcJ6xpguimFfn9hxC7-snDkpYcgWpauASHeytaQrwpsVwQ4s8UwVZqByoV1CxE03Ns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679" y="2202287"/>
            <a:ext cx="5651450" cy="3662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497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5920" y="283337"/>
            <a:ext cx="3815743" cy="3754578"/>
          </a:xfrm>
        </p:spPr>
        <p:txBody>
          <a:bodyPr>
            <a:noAutofit/>
          </a:bodyPr>
          <a:lstStyle/>
          <a:p>
            <a:r>
              <a:rPr lang="en-US" sz="2400" u="sng" dirty="0" smtClean="0"/>
              <a:t>Bandura adopted the assumption that the mind could be studied scientifically and therefore tried to shed light on the black box of the mind.</a:t>
            </a:r>
          </a:p>
          <a:p>
            <a:r>
              <a:rPr lang="en-US" sz="2400" dirty="0" smtClean="0"/>
              <a:t>Instead of simply stimulus-behavior, Bandura’s theory encourages researchers to examine the </a:t>
            </a:r>
            <a:r>
              <a:rPr lang="en-US" sz="2400" u="sng" dirty="0" smtClean="0"/>
              <a:t>complex thought processes that occur between observation and behavior.</a:t>
            </a:r>
            <a:endParaRPr lang="en-US" sz="2400" u="sng" dirty="0"/>
          </a:p>
        </p:txBody>
      </p:sp>
      <p:pic>
        <p:nvPicPr>
          <p:cNvPr id="7170" name="Picture 2" descr="Image result for behaviorist model cognitive model social the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1663" y="1352280"/>
            <a:ext cx="6526700" cy="3904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967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4557" y="0"/>
            <a:ext cx="10178322" cy="1492132"/>
          </a:xfrm>
        </p:spPr>
        <p:txBody>
          <a:bodyPr/>
          <a:lstStyle/>
          <a:p>
            <a:r>
              <a:rPr lang="en-US" dirty="0" smtClean="0"/>
              <a:t>Agentic approach</a:t>
            </a:r>
            <a:endParaRPr lang="en-US" dirty="0"/>
          </a:p>
        </p:txBody>
      </p:sp>
      <p:sp>
        <p:nvSpPr>
          <p:cNvPr id="3" name="Content Placeholder 2"/>
          <p:cNvSpPr>
            <a:spLocks noGrp="1"/>
          </p:cNvSpPr>
          <p:nvPr>
            <p:ph idx="1"/>
          </p:nvPr>
        </p:nvSpPr>
        <p:spPr>
          <a:xfrm>
            <a:off x="1416676" y="798490"/>
            <a:ext cx="10148552" cy="3618963"/>
          </a:xfrm>
        </p:spPr>
        <p:txBody>
          <a:bodyPr>
            <a:noAutofit/>
          </a:bodyPr>
          <a:lstStyle/>
          <a:p>
            <a:r>
              <a:rPr lang="en-US" sz="2400" dirty="0" smtClean="0"/>
              <a:t>Bandura believed researched should look at </a:t>
            </a:r>
            <a:r>
              <a:rPr lang="en-US" sz="2400" u="sng" dirty="0" smtClean="0"/>
              <a:t>stimulus-cognition-behavior.</a:t>
            </a:r>
            <a:r>
              <a:rPr lang="en-US" sz="2400" dirty="0" smtClean="0"/>
              <a:t>  He called this the agentic approach.</a:t>
            </a:r>
          </a:p>
          <a:p>
            <a:r>
              <a:rPr lang="en-US" sz="2400" dirty="0" smtClean="0"/>
              <a:t>To be an agent means: </a:t>
            </a:r>
          </a:p>
          <a:p>
            <a:pPr lvl="1"/>
            <a:r>
              <a:rPr lang="en-US" sz="2400" dirty="0" smtClean="0"/>
              <a:t>To have </a:t>
            </a:r>
            <a:r>
              <a:rPr lang="en-US" sz="2400" u="sng" dirty="0" smtClean="0"/>
              <a:t>control over behavior</a:t>
            </a:r>
            <a:r>
              <a:rPr lang="en-US" sz="2400" dirty="0" smtClean="0"/>
              <a:t>.</a:t>
            </a:r>
          </a:p>
          <a:p>
            <a:pPr lvl="1"/>
            <a:r>
              <a:rPr lang="en-US" sz="2400" dirty="0" smtClean="0"/>
              <a:t>To develop </a:t>
            </a:r>
            <a:r>
              <a:rPr lang="en-US" sz="2400" u="sng" dirty="0" smtClean="0"/>
              <a:t>intentions and forethought-to be able to visualize future behaviors.</a:t>
            </a:r>
          </a:p>
          <a:p>
            <a:pPr lvl="1"/>
            <a:r>
              <a:rPr lang="en-US" sz="2400" u="sng" dirty="0" smtClean="0"/>
              <a:t>To regulate behavior- </a:t>
            </a:r>
            <a:r>
              <a:rPr lang="en-US" sz="2400" dirty="0" smtClean="0"/>
              <a:t>do things that give satisfaction and reward while avoiding things that result in negative outcomes.</a:t>
            </a:r>
            <a:endParaRPr lang="en-US" sz="2400" dirty="0"/>
          </a:p>
        </p:txBody>
      </p:sp>
      <p:pic>
        <p:nvPicPr>
          <p:cNvPr id="8194" name="Picture 2" descr="Image result for agentic approach"/>
          <p:cNvPicPr>
            <a:picLocks noChangeAspect="1" noChangeArrowheads="1"/>
          </p:cNvPicPr>
          <p:nvPr/>
        </p:nvPicPr>
        <p:blipFill rotWithShape="1">
          <a:blip r:embed="rId2">
            <a:extLst>
              <a:ext uri="{28A0092B-C50C-407E-A947-70E740481C1C}">
                <a14:useLocalDpi xmlns:a14="http://schemas.microsoft.com/office/drawing/2010/main" val="0"/>
              </a:ext>
            </a:extLst>
          </a:blip>
          <a:srcRect t="33926"/>
          <a:stretch/>
        </p:blipFill>
        <p:spPr bwMode="auto">
          <a:xfrm>
            <a:off x="3246504" y="4481847"/>
            <a:ext cx="5972175" cy="2221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5617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bandura</a:t>
            </a:r>
            <a:endParaRPr lang="en-US"/>
          </a:p>
        </p:txBody>
      </p:sp>
      <p:sp>
        <p:nvSpPr>
          <p:cNvPr id="3" name="Content Placeholder 2"/>
          <p:cNvSpPr>
            <a:spLocks noGrp="1"/>
          </p:cNvSpPr>
          <p:nvPr>
            <p:ph idx="1"/>
          </p:nvPr>
        </p:nvSpPr>
        <p:spPr>
          <a:xfrm>
            <a:off x="1251678" y="1365161"/>
            <a:ext cx="4878666" cy="5061397"/>
          </a:xfrm>
        </p:spPr>
        <p:txBody>
          <a:bodyPr>
            <a:normAutofit lnSpcReduction="10000"/>
          </a:bodyPr>
          <a:lstStyle/>
          <a:p>
            <a:r>
              <a:rPr lang="en-US" sz="2400" b="1" dirty="0" smtClean="0"/>
              <a:t>Vicarious learning:  </a:t>
            </a:r>
            <a:r>
              <a:rPr lang="en-US" sz="2400" dirty="0" smtClean="0"/>
              <a:t>learning from the success and mistakes of others.</a:t>
            </a:r>
            <a:endParaRPr lang="en-US" sz="2400" dirty="0"/>
          </a:p>
          <a:p>
            <a:r>
              <a:rPr lang="en-US" sz="2400" b="1" dirty="0" smtClean="0"/>
              <a:t>Vicarious Reinforcement:  </a:t>
            </a:r>
            <a:r>
              <a:rPr lang="en-US" sz="2400" dirty="0" smtClean="0"/>
              <a:t>learning from reinforcements learned by others. </a:t>
            </a:r>
          </a:p>
          <a:p>
            <a:endParaRPr lang="en-US" sz="2400" dirty="0"/>
          </a:p>
          <a:p>
            <a:r>
              <a:rPr lang="en-US" sz="2400" u="sng" dirty="0" smtClean="0"/>
              <a:t>Bandura believed that reinforcement is not essential for learning to occur but the expectation of reinforcement affects performance of what has been learned.</a:t>
            </a:r>
            <a:endParaRPr lang="en-US" sz="2400" u="sng" dirty="0"/>
          </a:p>
        </p:txBody>
      </p:sp>
      <p:pic>
        <p:nvPicPr>
          <p:cNvPr id="2052" name="Picture 4" descr="http://slideplayer.com/8352284/26/images/19/Modeling+Vicarious+Learn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1378" y="115574"/>
            <a:ext cx="4572001"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media-cache-ak0.pinimg.com/236x/f4/b0/e6/f4b0e64c17eba384313aab401e4e209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3124" y="3548054"/>
            <a:ext cx="3061192" cy="3307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0345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attention</a:t>
            </a:r>
            <a:endParaRPr lang="en-US" dirty="0"/>
          </a:p>
        </p:txBody>
      </p:sp>
      <p:sp>
        <p:nvSpPr>
          <p:cNvPr id="3" name="Content Placeholder 2"/>
          <p:cNvSpPr>
            <a:spLocks noGrp="1"/>
          </p:cNvSpPr>
          <p:nvPr>
            <p:ph idx="1"/>
          </p:nvPr>
        </p:nvSpPr>
        <p:spPr>
          <a:xfrm>
            <a:off x="1251678" y="1506829"/>
            <a:ext cx="5419578" cy="4372764"/>
          </a:xfrm>
        </p:spPr>
        <p:txBody>
          <a:bodyPr>
            <a:normAutofit/>
          </a:bodyPr>
          <a:lstStyle/>
          <a:p>
            <a:r>
              <a:rPr lang="en-US" sz="2400" dirty="0" smtClean="0"/>
              <a:t>Bandura argues that instead of learning by trial and error,  people learn by their ways of thinking and behaving and by paying attention to how others think and behave.</a:t>
            </a:r>
          </a:p>
          <a:p>
            <a:r>
              <a:rPr lang="en-US" sz="2400" dirty="0" smtClean="0"/>
              <a:t>He calls this observational learning.</a:t>
            </a:r>
          </a:p>
          <a:p>
            <a:r>
              <a:rPr lang="en-US" sz="2400" dirty="0" smtClean="0"/>
              <a:t>Bandura is most known for his experiments carried out with </a:t>
            </a:r>
            <a:r>
              <a:rPr lang="en-US" sz="2400" u="sng" dirty="0" smtClean="0"/>
              <a:t>Ross and Ross in 1961 with the Bobo Doll.</a:t>
            </a:r>
            <a:endParaRPr lang="en-US" sz="2400" u="sng" dirty="0"/>
          </a:p>
        </p:txBody>
      </p:sp>
      <p:pic>
        <p:nvPicPr>
          <p:cNvPr id="102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5964" t="980" r="14337" b="-189"/>
          <a:stretch/>
        </p:blipFill>
        <p:spPr bwMode="auto">
          <a:xfrm>
            <a:off x="6671256" y="679877"/>
            <a:ext cx="5046645" cy="539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2177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reader001.documents.tips/reader001/slide/20170829/55cf9864550346d033975c2f/document-4.png"/>
          <p:cNvPicPr>
            <a:picLocks noChangeAspect="1" noChangeArrowheads="1"/>
          </p:cNvPicPr>
          <p:nvPr/>
        </p:nvPicPr>
        <p:blipFill rotWithShape="1">
          <a:blip r:embed="rId2">
            <a:extLst>
              <a:ext uri="{28A0092B-C50C-407E-A947-70E740481C1C}">
                <a14:useLocalDpi xmlns:a14="http://schemas.microsoft.com/office/drawing/2010/main" val="0"/>
              </a:ext>
            </a:extLst>
          </a:blip>
          <a:srcRect l="8077" r="18690"/>
          <a:stretch/>
        </p:blipFill>
        <p:spPr bwMode="auto">
          <a:xfrm>
            <a:off x="4971244" y="0"/>
            <a:ext cx="669637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reynaldojrflores.files.wordpress.com/2013/06/bobo-doll.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670730" y="1050432"/>
            <a:ext cx="4757135" cy="4757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7605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7218" name="Rectangle 2"/>
          <p:cNvSpPr>
            <a:spLocks noGrp="1" noChangeArrowheads="1"/>
          </p:cNvSpPr>
          <p:nvPr>
            <p:ph type="title" idx="4294967295"/>
          </p:nvPr>
        </p:nvSpPr>
        <p:spPr>
          <a:xfrm>
            <a:off x="1016000" y="533400"/>
            <a:ext cx="10058400" cy="971550"/>
          </a:xfrm>
        </p:spPr>
        <p:txBody>
          <a:bodyPr/>
          <a:lstStyle/>
          <a:p>
            <a:pPr eaLnBrk="1" hangingPunct="1">
              <a:defRPr/>
            </a:pPr>
            <a:r>
              <a:rPr lang="en-US" sz="3600" b="1" smtClean="0"/>
              <a:t>The Bobo Doll Experiment</a:t>
            </a:r>
          </a:p>
        </p:txBody>
      </p:sp>
      <p:sp>
        <p:nvSpPr>
          <p:cNvPr id="777219" name="Rectangle 3"/>
          <p:cNvSpPr>
            <a:spLocks noGrp="1" noChangeArrowheads="1"/>
          </p:cNvSpPr>
          <p:nvPr>
            <p:ph type="body" idx="4294967295"/>
          </p:nvPr>
        </p:nvSpPr>
        <p:spPr>
          <a:xfrm>
            <a:off x="1149082" y="1676400"/>
            <a:ext cx="4942625" cy="4668837"/>
          </a:xfrm>
        </p:spPr>
        <p:txBody>
          <a:bodyPr/>
          <a:lstStyle/>
          <a:p>
            <a:pPr eaLnBrk="1" hangingPunct="1"/>
            <a:r>
              <a:rPr lang="en-US" altLang="en-US" sz="2800" dirty="0" smtClean="0"/>
              <a:t>The Bobo doll experiment was conducted by </a:t>
            </a:r>
            <a:r>
              <a:rPr lang="en-US" altLang="en-US" sz="2800" u="sng" dirty="0" smtClean="0"/>
              <a:t>Albert Bandura in 1961</a:t>
            </a:r>
            <a:r>
              <a:rPr lang="en-US" altLang="en-US" sz="2800" dirty="0" smtClean="0"/>
              <a:t>. </a:t>
            </a:r>
          </a:p>
          <a:p>
            <a:pPr eaLnBrk="1" hangingPunct="1"/>
            <a:r>
              <a:rPr lang="en-US" altLang="en-US" sz="2800" dirty="0" smtClean="0"/>
              <a:t>In this work, Bandura </a:t>
            </a:r>
            <a:r>
              <a:rPr lang="en-US" altLang="en-US" sz="2800" u="sng" dirty="0" smtClean="0"/>
              <a:t>found that children exposed to aggressive adult model acted more aggressively than those who were exposed to a nonaggressive adult model.</a:t>
            </a:r>
            <a:r>
              <a:rPr lang="en-US" altLang="en-US" sz="2800" dirty="0" smtClean="0"/>
              <a:t> </a:t>
            </a:r>
          </a:p>
        </p:txBody>
      </p:sp>
      <p:pic>
        <p:nvPicPr>
          <p:cNvPr id="57348" name="Symbol zastępczy zawartości 4" descr="Bobo do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99200" y="1676400"/>
            <a:ext cx="495300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154941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77219">
                                            <p:txEl>
                                              <p:pRg st="0" end="0"/>
                                            </p:txEl>
                                          </p:spTgt>
                                        </p:tgtEl>
                                        <p:attrNameLst>
                                          <p:attrName>style.visibility</p:attrName>
                                        </p:attrNameLst>
                                      </p:cBhvr>
                                      <p:to>
                                        <p:strVal val="visible"/>
                                      </p:to>
                                    </p:set>
                                    <p:animEffect transition="in" filter="wipe(left)">
                                      <p:cBhvr>
                                        <p:cTn id="7" dur="500"/>
                                        <p:tgtEl>
                                          <p:spTgt spid="777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77219">
                                            <p:txEl>
                                              <p:pRg st="1" end="1"/>
                                            </p:txEl>
                                          </p:spTgt>
                                        </p:tgtEl>
                                        <p:attrNameLst>
                                          <p:attrName>style.visibility</p:attrName>
                                        </p:attrNameLst>
                                      </p:cBhvr>
                                      <p:to>
                                        <p:strVal val="visible"/>
                                      </p:to>
                                    </p:set>
                                    <p:animEffect transition="in" filter="wipe(left)">
                                      <p:cBhvr>
                                        <p:cTn id="12" dur="500"/>
                                        <p:tgtEl>
                                          <p:spTgt spid="7772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7219" grpId="0" build="p" bldLvl="5"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 transmission</a:t>
            </a:r>
            <a:endParaRPr lang="en-US" dirty="0"/>
          </a:p>
        </p:txBody>
      </p:sp>
      <p:sp>
        <p:nvSpPr>
          <p:cNvPr id="3" name="Content Placeholder 2"/>
          <p:cNvSpPr>
            <a:spLocks noGrp="1"/>
          </p:cNvSpPr>
          <p:nvPr>
            <p:ph idx="1"/>
          </p:nvPr>
        </p:nvSpPr>
        <p:spPr>
          <a:xfrm>
            <a:off x="1164566" y="1128451"/>
            <a:ext cx="11027434" cy="5145231"/>
          </a:xfrm>
        </p:spPr>
        <p:txBody>
          <a:bodyPr>
            <a:noAutofit/>
          </a:bodyPr>
          <a:lstStyle/>
          <a:p>
            <a:r>
              <a:rPr lang="en-US" sz="2400" dirty="0" smtClean="0">
                <a:solidFill>
                  <a:schemeClr val="tx1"/>
                </a:solidFill>
              </a:rPr>
              <a:t>Cultural transmission </a:t>
            </a:r>
            <a:r>
              <a:rPr lang="en-US" sz="2400" u="sng" dirty="0" smtClean="0">
                <a:solidFill>
                  <a:schemeClr val="tx1"/>
                </a:solidFill>
              </a:rPr>
              <a:t>is a theory of learning where individuals acquire a significant amount of information simply by interacting with their culture.</a:t>
            </a:r>
            <a:endParaRPr lang="en-US" sz="2400" u="sng" dirty="0">
              <a:solidFill>
                <a:schemeClr val="tx1"/>
              </a:solidFill>
            </a:endParaRPr>
          </a:p>
          <a:p>
            <a:r>
              <a:rPr lang="en-US" sz="2400" dirty="0" smtClean="0">
                <a:solidFill>
                  <a:schemeClr val="tx1"/>
                </a:solidFill>
              </a:rPr>
              <a:t>Culture and cultural norms are in a </a:t>
            </a:r>
            <a:r>
              <a:rPr lang="en-US" sz="2400" u="sng" dirty="0" smtClean="0">
                <a:solidFill>
                  <a:schemeClr val="tx1"/>
                </a:solidFill>
              </a:rPr>
              <a:t>bidirectional relationship </a:t>
            </a:r>
            <a:r>
              <a:rPr lang="en-US" sz="2400" dirty="0" smtClean="0">
                <a:solidFill>
                  <a:schemeClr val="tx1"/>
                </a:solidFill>
              </a:rPr>
              <a:t>with the individuals who make up the cultural group.</a:t>
            </a:r>
            <a:endParaRPr lang="en-US" sz="2400" dirty="0">
              <a:solidFill>
                <a:schemeClr val="tx1"/>
              </a:solidFill>
            </a:endParaRPr>
          </a:p>
          <a:p>
            <a:r>
              <a:rPr lang="en-US" sz="2400" b="1" dirty="0" smtClean="0">
                <a:solidFill>
                  <a:schemeClr val="tx1"/>
                </a:solidFill>
              </a:rPr>
              <a:t>Bidirectional: </a:t>
            </a:r>
            <a:r>
              <a:rPr lang="en-US" sz="2400" dirty="0" smtClean="0">
                <a:solidFill>
                  <a:schemeClr val="tx1"/>
                </a:solidFill>
              </a:rPr>
              <a:t> culture and norms grow out of the behavior of the individuals within the culture.</a:t>
            </a:r>
            <a:r>
              <a:rPr lang="en-US" sz="2400" dirty="0">
                <a:solidFill>
                  <a:schemeClr val="tx1"/>
                </a:solidFill>
              </a:rPr>
              <a:t> </a:t>
            </a:r>
            <a:r>
              <a:rPr lang="en-US" sz="2400" dirty="0" smtClean="0">
                <a:solidFill>
                  <a:schemeClr val="tx1"/>
                </a:solidFill>
              </a:rPr>
              <a:t> Sometimes cultural norms change over time.</a:t>
            </a:r>
            <a:endParaRPr lang="en-US" sz="2400" dirty="0">
              <a:solidFill>
                <a:schemeClr val="tx1"/>
              </a:solidFill>
            </a:endParaRPr>
          </a:p>
        </p:txBody>
      </p:sp>
      <p:pic>
        <p:nvPicPr>
          <p:cNvPr id="1026" name="Picture 2" descr="Image result for cultural transmi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513" y="4307869"/>
            <a:ext cx="5934850" cy="2550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7907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850005" y="1120461"/>
            <a:ext cx="8912182" cy="5422006"/>
          </a:xfrm>
        </p:spPr>
        <p:txBody>
          <a:bodyPr>
            <a:normAutofit/>
          </a:bodyPr>
          <a:lstStyle/>
          <a:p>
            <a:pPr>
              <a:buFont typeface="Wingdings 3" pitchFamily="18" charset="2"/>
              <a:buNone/>
            </a:pPr>
            <a:r>
              <a:rPr lang="pl-PL" altLang="en-US" sz="1800" b="1" dirty="0" smtClean="0"/>
              <a:t>Sample / Subjects / Participants</a:t>
            </a:r>
          </a:p>
          <a:p>
            <a:pPr>
              <a:buFont typeface="Wingdings 3" pitchFamily="18" charset="2"/>
              <a:buNone/>
            </a:pPr>
            <a:r>
              <a:rPr lang="pl-PL" altLang="en-US" sz="1800" dirty="0" smtClean="0"/>
              <a:t>36 boys and 36 girls, from Stanford Nursery, mean age 4 years 4 months</a:t>
            </a:r>
          </a:p>
          <a:p>
            <a:pPr>
              <a:buFont typeface="Wingdings 3" pitchFamily="18" charset="2"/>
              <a:buNone/>
            </a:pPr>
            <a:r>
              <a:rPr lang="pl-PL" altLang="en-US" sz="1800" b="1" u="sng" dirty="0" smtClean="0"/>
              <a:t>Independent Variable</a:t>
            </a:r>
            <a:r>
              <a:rPr lang="en-US" altLang="en-US" sz="1800" b="1" u="sng" dirty="0" smtClean="0"/>
              <a:t>-</a:t>
            </a:r>
            <a:r>
              <a:rPr lang="pl-PL" altLang="en-US" sz="1800" u="sng" dirty="0" smtClean="0"/>
              <a:t>Exposure to aggressive model or non-aggressive model</a:t>
            </a:r>
          </a:p>
          <a:p>
            <a:pPr>
              <a:buFont typeface="Wingdings 3" pitchFamily="18" charset="2"/>
              <a:buNone/>
            </a:pPr>
            <a:r>
              <a:rPr lang="pl-PL" altLang="en-US" sz="1800" b="1" u="sng" dirty="0" smtClean="0"/>
              <a:t>Dependent variable</a:t>
            </a:r>
            <a:r>
              <a:rPr lang="en-US" altLang="en-US" sz="1800" b="1" u="sng" dirty="0" smtClean="0"/>
              <a:t>-</a:t>
            </a:r>
            <a:r>
              <a:rPr lang="pl-PL" altLang="en-US" sz="1800" u="sng" dirty="0" smtClean="0"/>
              <a:t>Imitation / behavior after the exposure </a:t>
            </a:r>
          </a:p>
          <a:p>
            <a:pPr>
              <a:buFont typeface="Wingdings" pitchFamily="2" charset="2"/>
              <a:buChar char="§"/>
            </a:pPr>
            <a:r>
              <a:rPr lang="en-US" altLang="en-US" sz="1800" b="1" i="1" dirty="0" smtClean="0"/>
              <a:t>Imitation of physical aggression</a:t>
            </a:r>
            <a:r>
              <a:rPr lang="en-US" altLang="en-US" sz="1800" i="1" dirty="0" smtClean="0"/>
              <a:t>: </a:t>
            </a:r>
            <a:r>
              <a:rPr lang="pl-PL" altLang="en-US" sz="1800" i="1" dirty="0" smtClean="0"/>
              <a:t>[…] </a:t>
            </a:r>
            <a:r>
              <a:rPr lang="en-US" altLang="en-US" sz="1800" dirty="0" smtClean="0"/>
              <a:t>striking the Bobo doll with the mallet, sitting on the doll and punching it in the nose, kicking the doll, and tossing it in the air.</a:t>
            </a:r>
            <a:endParaRPr lang="pl-PL" altLang="en-US" sz="1800" dirty="0" smtClean="0"/>
          </a:p>
          <a:p>
            <a:pPr>
              <a:buFont typeface="Wingdings" pitchFamily="2" charset="2"/>
              <a:buChar char="§"/>
            </a:pPr>
            <a:r>
              <a:rPr lang="en-US" altLang="en-US" sz="1800" b="1" i="1" dirty="0" smtClean="0"/>
              <a:t>Imitative verbal aggression:</a:t>
            </a:r>
            <a:r>
              <a:rPr lang="en-US" altLang="en-US" sz="1800" b="1" dirty="0" smtClean="0"/>
              <a:t> </a:t>
            </a:r>
            <a:r>
              <a:rPr lang="en-US" altLang="en-US" sz="1800" dirty="0" smtClean="0"/>
              <a:t>Subject repeats the phrases, "Sock him," "Hit him down," "Kick him," "Throw him in the air," or "Pow"</a:t>
            </a:r>
            <a:endParaRPr lang="pl-PL" altLang="en-US" sz="1800" dirty="0" smtClean="0"/>
          </a:p>
          <a:p>
            <a:pPr>
              <a:buFont typeface="Wingdings" pitchFamily="2" charset="2"/>
              <a:buChar char="§"/>
            </a:pPr>
            <a:r>
              <a:rPr lang="en-US" altLang="en-US" sz="1800" b="1" i="1" dirty="0" smtClean="0"/>
              <a:t>Imitative nonaggressive verbal responses</a:t>
            </a:r>
            <a:r>
              <a:rPr lang="en-US" altLang="en-US" sz="1800" i="1" dirty="0" smtClean="0"/>
              <a:t>: </a:t>
            </a:r>
            <a:r>
              <a:rPr lang="en-US" altLang="en-US" sz="1800" dirty="0" smtClean="0"/>
              <a:t>Subject repeats, "He keeps coming back for more," or "He sure is a tough fella."</a:t>
            </a:r>
            <a:endParaRPr lang="pl-PL" altLang="en-US" sz="1800" dirty="0" smtClean="0"/>
          </a:p>
          <a:p>
            <a:pPr>
              <a:buFont typeface="Wingdings" pitchFamily="2" charset="2"/>
              <a:buChar char="§"/>
            </a:pPr>
            <a:r>
              <a:rPr lang="en-US" altLang="en-US" sz="1800" b="1" i="1" dirty="0" smtClean="0"/>
              <a:t>Mallet aggression: </a:t>
            </a:r>
            <a:r>
              <a:rPr lang="en-US" altLang="en-US" sz="1800" dirty="0" smtClean="0"/>
              <a:t>Subject strikes objects other than the Bobo doll aggressively with the mallet.</a:t>
            </a:r>
            <a:endParaRPr lang="pl-PL" altLang="en-US" sz="1800" dirty="0" smtClean="0"/>
          </a:p>
          <a:p>
            <a:pPr>
              <a:buFont typeface="Wingdings" pitchFamily="2" charset="2"/>
              <a:buChar char="§"/>
            </a:pPr>
            <a:r>
              <a:rPr lang="en-US" altLang="en-US" sz="1800" b="1" i="1" dirty="0" smtClean="0"/>
              <a:t>Sits on Bobo doll: </a:t>
            </a:r>
            <a:r>
              <a:rPr lang="en-US" altLang="en-US" sz="1800" dirty="0" smtClean="0"/>
              <a:t>Subject lays the Bobo doll on its side and sits on it, but does not aggress toward it.</a:t>
            </a:r>
            <a:endParaRPr lang="pl-PL" altLang="en-US" sz="1800" dirty="0" smtClean="0"/>
          </a:p>
        </p:txBody>
      </p:sp>
      <p:sp>
        <p:nvSpPr>
          <p:cNvPr id="3" name="Tytuł 2"/>
          <p:cNvSpPr>
            <a:spLocks noGrp="1"/>
          </p:cNvSpPr>
          <p:nvPr>
            <p:ph type="title"/>
          </p:nvPr>
        </p:nvSpPr>
        <p:spPr>
          <a:xfrm>
            <a:off x="1240666" y="187817"/>
            <a:ext cx="11078633" cy="685800"/>
          </a:xfrm>
        </p:spPr>
        <p:txBody>
          <a:bodyPr>
            <a:normAutofit fontScale="90000"/>
          </a:bodyPr>
          <a:lstStyle/>
          <a:p>
            <a:pPr fontAlgn="auto">
              <a:spcAft>
                <a:spcPts val="0"/>
              </a:spcAft>
              <a:defRPr/>
            </a:pPr>
            <a:r>
              <a:rPr lang="pl-PL" dirty="0" smtClean="0"/>
              <a:t>Design of the Bobo </a:t>
            </a:r>
            <a:r>
              <a:rPr lang="en-US" dirty="0" err="1" smtClean="0"/>
              <a:t>D</a:t>
            </a:r>
            <a:r>
              <a:rPr lang="pl-PL" dirty="0" smtClean="0"/>
              <a:t>oll </a:t>
            </a:r>
            <a:r>
              <a:rPr lang="en-US" dirty="0" err="1" smtClean="0"/>
              <a:t>E</a:t>
            </a:r>
            <a:r>
              <a:rPr lang="pl-PL" dirty="0" smtClean="0"/>
              <a:t>xperiment</a:t>
            </a:r>
            <a:endParaRPr lang="pl-PL" dirty="0"/>
          </a:p>
        </p:txBody>
      </p:sp>
      <p:pic>
        <p:nvPicPr>
          <p:cNvPr id="7170" name="Picture 2" descr="https://reynaldojrflores.files.wordpress.com/2013/06/bobo-doll.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8449569" y="1558343"/>
            <a:ext cx="4757135" cy="4757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896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2000"/>
                                        <p:tgtEl>
                                          <p:spTgt spid="2">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2000"/>
                                        <p:tgtEl>
                                          <p:spTgt spid="2">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https://3.bp.blogspot.com/-a69cJ_4Zvqk/WdZQz3maWUI/AAAAAAAAB9g/gQ2x1rgJraYTB7sm5Xt28NTF-QipUqTQQCLcBGAs/s1600/bandura-bobo_do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735" y="317586"/>
            <a:ext cx="10659414" cy="6257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3893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7218" name="Rectangle 2"/>
          <p:cNvSpPr>
            <a:spLocks noGrp="1" noChangeArrowheads="1"/>
          </p:cNvSpPr>
          <p:nvPr>
            <p:ph type="title" idx="4294967295"/>
          </p:nvPr>
        </p:nvSpPr>
        <p:spPr>
          <a:xfrm>
            <a:off x="929218" y="0"/>
            <a:ext cx="10058400" cy="971550"/>
          </a:xfrm>
        </p:spPr>
        <p:txBody>
          <a:bodyPr/>
          <a:lstStyle/>
          <a:p>
            <a:pPr eaLnBrk="1" hangingPunct="1">
              <a:defRPr/>
            </a:pPr>
            <a:r>
              <a:rPr lang="en-US" sz="3600" b="1" dirty="0" smtClean="0"/>
              <a:t>Method</a:t>
            </a:r>
          </a:p>
        </p:txBody>
      </p:sp>
      <p:sp>
        <p:nvSpPr>
          <p:cNvPr id="777219" name="Rectangle 3"/>
          <p:cNvSpPr>
            <a:spLocks noGrp="1" noChangeArrowheads="1"/>
          </p:cNvSpPr>
          <p:nvPr>
            <p:ph type="body" idx="4294967295"/>
          </p:nvPr>
        </p:nvSpPr>
        <p:spPr>
          <a:xfrm>
            <a:off x="1033172" y="629994"/>
            <a:ext cx="10532056" cy="2035934"/>
          </a:xfrm>
        </p:spPr>
        <p:txBody>
          <a:bodyPr/>
          <a:lstStyle/>
          <a:p>
            <a:pPr eaLnBrk="1" hangingPunct="1">
              <a:lnSpc>
                <a:spcPct val="80000"/>
              </a:lnSpc>
              <a:buFont typeface="Wingdings" pitchFamily="2" charset="2"/>
              <a:buNone/>
            </a:pPr>
            <a:endParaRPr lang="en-US" altLang="en-US" sz="2400" dirty="0" smtClean="0"/>
          </a:p>
          <a:p>
            <a:pPr eaLnBrk="1" hangingPunct="1">
              <a:lnSpc>
                <a:spcPct val="80000"/>
              </a:lnSpc>
            </a:pPr>
            <a:r>
              <a:rPr lang="en-US" altLang="en-US" sz="2400" dirty="0" smtClean="0"/>
              <a:t>The control group was composed of 24 children. The first experimental group comprised 24 children exposed to aggressive model behavior. </a:t>
            </a:r>
          </a:p>
          <a:p>
            <a:pPr eaLnBrk="1" hangingPunct="1">
              <a:lnSpc>
                <a:spcPct val="80000"/>
              </a:lnSpc>
            </a:pPr>
            <a:r>
              <a:rPr lang="en-US" altLang="en-US" sz="2400" dirty="0" smtClean="0"/>
              <a:t>The second experimental group comprised 24 children exposed to nonaggressive model behavior. </a:t>
            </a:r>
          </a:p>
        </p:txBody>
      </p:sp>
      <p:pic>
        <p:nvPicPr>
          <p:cNvPr id="59396" name="Picture 5" descr="http://file.vustv.com/5wcKF_KlghnR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597" y="2468451"/>
            <a:ext cx="47752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7" descr="http://sgspsychology.webs.com/DEVELOPMENTAL/bobo_do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4440" y="2415773"/>
            <a:ext cx="4342120" cy="273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542344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77219">
                                            <p:txEl>
                                              <p:pRg st="1" end="1"/>
                                            </p:txEl>
                                          </p:spTgt>
                                        </p:tgtEl>
                                        <p:attrNameLst>
                                          <p:attrName>style.visibility</p:attrName>
                                        </p:attrNameLst>
                                      </p:cBhvr>
                                      <p:to>
                                        <p:strVal val="visible"/>
                                      </p:to>
                                    </p:set>
                                    <p:animEffect transition="in" filter="wipe(left)">
                                      <p:cBhvr>
                                        <p:cTn id="7" dur="500"/>
                                        <p:tgtEl>
                                          <p:spTgt spid="77721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77219">
                                            <p:txEl>
                                              <p:pRg st="2" end="2"/>
                                            </p:txEl>
                                          </p:spTgt>
                                        </p:tgtEl>
                                        <p:attrNameLst>
                                          <p:attrName>style.visibility</p:attrName>
                                        </p:attrNameLst>
                                      </p:cBhvr>
                                      <p:to>
                                        <p:strVal val="visible"/>
                                      </p:to>
                                    </p:set>
                                    <p:animEffect transition="in" filter="wipe(left)">
                                      <p:cBhvr>
                                        <p:cTn id="12" dur="500"/>
                                        <p:tgtEl>
                                          <p:spTgt spid="7772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7219" grpId="0" build="p" bldLvl="5"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7218" name="Rectangle 2"/>
          <p:cNvSpPr>
            <a:spLocks noGrp="1" noChangeArrowheads="1"/>
          </p:cNvSpPr>
          <p:nvPr>
            <p:ph type="title" idx="4294967295"/>
          </p:nvPr>
        </p:nvSpPr>
        <p:spPr>
          <a:xfrm>
            <a:off x="1054101" y="47625"/>
            <a:ext cx="10058400" cy="971550"/>
          </a:xfrm>
        </p:spPr>
        <p:txBody>
          <a:bodyPr/>
          <a:lstStyle/>
          <a:p>
            <a:pPr eaLnBrk="1" hangingPunct="1">
              <a:defRPr/>
            </a:pPr>
            <a:r>
              <a:rPr lang="en-US" sz="3600" b="1" dirty="0" smtClean="0"/>
              <a:t>Method</a:t>
            </a:r>
          </a:p>
        </p:txBody>
      </p:sp>
      <p:sp>
        <p:nvSpPr>
          <p:cNvPr id="777219" name="Rectangle 3"/>
          <p:cNvSpPr>
            <a:spLocks noGrp="1" noChangeArrowheads="1"/>
          </p:cNvSpPr>
          <p:nvPr>
            <p:ph type="body" idx="4294967295"/>
          </p:nvPr>
        </p:nvSpPr>
        <p:spPr>
          <a:xfrm>
            <a:off x="1171976" y="533400"/>
            <a:ext cx="6854423" cy="5486400"/>
          </a:xfrm>
        </p:spPr>
        <p:txBody>
          <a:bodyPr/>
          <a:lstStyle/>
          <a:p>
            <a:pPr eaLnBrk="1" hangingPunct="1">
              <a:buFont typeface="Wingdings" pitchFamily="2" charset="2"/>
              <a:buNone/>
            </a:pPr>
            <a:endParaRPr lang="en-US" altLang="en-US" sz="2000" dirty="0" smtClean="0"/>
          </a:p>
          <a:p>
            <a:pPr eaLnBrk="1" hangingPunct="1"/>
            <a:r>
              <a:rPr lang="en-US" altLang="en-US" sz="2800" dirty="0" smtClean="0"/>
              <a:t>To avoid skewed results due to the fact that some children were already predisposed to being more aggressive, </a:t>
            </a:r>
            <a:r>
              <a:rPr lang="en-US" altLang="en-US" sz="2800" u="sng" dirty="0" smtClean="0"/>
              <a:t>the experimenter and the teacher (both knew the children well) rated each child based on physical aggression, verbal aggression, and object aggression prior to the experiment. </a:t>
            </a:r>
          </a:p>
          <a:p>
            <a:pPr eaLnBrk="1" hangingPunct="1">
              <a:buFont typeface="Wingdings" pitchFamily="2" charset="2"/>
              <a:buNone/>
            </a:pPr>
            <a:endParaRPr lang="en-US" altLang="en-US" sz="2800" dirty="0" smtClean="0"/>
          </a:p>
          <a:p>
            <a:pPr eaLnBrk="1" hangingPunct="1"/>
            <a:r>
              <a:rPr lang="en-US" altLang="en-US" sz="2800" dirty="0" smtClean="0"/>
              <a:t>This allowed Bandura to group the children based on average aggression level</a:t>
            </a:r>
            <a:r>
              <a:rPr lang="en-US" altLang="en-US" sz="2400" dirty="0" smtClean="0"/>
              <a:t>.</a:t>
            </a:r>
          </a:p>
        </p:txBody>
      </p:sp>
      <p:pic>
        <p:nvPicPr>
          <p:cNvPr id="60420" name="Picture 5" descr="http://thepauls.files.wordpress.com/2010/07/bobodoll.jpg"/>
          <p:cNvPicPr>
            <a:picLocks noChangeAspect="1" noChangeArrowheads="1"/>
          </p:cNvPicPr>
          <p:nvPr/>
        </p:nvPicPr>
        <p:blipFill rotWithShape="1">
          <a:blip r:embed="rId2">
            <a:extLst>
              <a:ext uri="{28A0092B-C50C-407E-A947-70E740481C1C}">
                <a14:useLocalDpi xmlns:a14="http://schemas.microsoft.com/office/drawing/2010/main" val="0"/>
              </a:ext>
            </a:extLst>
          </a:blip>
          <a:srcRect l="22573" t="-3343" r="17259" b="-1"/>
          <a:stretch/>
        </p:blipFill>
        <p:spPr bwMode="auto">
          <a:xfrm>
            <a:off x="8886423" y="1365161"/>
            <a:ext cx="2292440" cy="379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290378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77219">
                                            <p:txEl>
                                              <p:pRg st="1" end="1"/>
                                            </p:txEl>
                                          </p:spTgt>
                                        </p:tgtEl>
                                        <p:attrNameLst>
                                          <p:attrName>style.visibility</p:attrName>
                                        </p:attrNameLst>
                                      </p:cBhvr>
                                      <p:to>
                                        <p:strVal val="visible"/>
                                      </p:to>
                                    </p:set>
                                    <p:animEffect transition="in" filter="wipe(left)">
                                      <p:cBhvr>
                                        <p:cTn id="7" dur="500"/>
                                        <p:tgtEl>
                                          <p:spTgt spid="77721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77219">
                                            <p:txEl>
                                              <p:pRg st="3" end="3"/>
                                            </p:txEl>
                                          </p:spTgt>
                                        </p:tgtEl>
                                        <p:attrNameLst>
                                          <p:attrName>style.visibility</p:attrName>
                                        </p:attrNameLst>
                                      </p:cBhvr>
                                      <p:to>
                                        <p:strVal val="visible"/>
                                      </p:to>
                                    </p:set>
                                    <p:animEffect transition="in" filter="wipe(left)">
                                      <p:cBhvr>
                                        <p:cTn id="12" dur="500"/>
                                        <p:tgtEl>
                                          <p:spTgt spid="7772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7219" grpId="0" build="p" bldLvl="5"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7218" name="Rectangle 2"/>
          <p:cNvSpPr>
            <a:spLocks noGrp="1" noChangeArrowheads="1"/>
          </p:cNvSpPr>
          <p:nvPr>
            <p:ph type="title" idx="4294967295"/>
          </p:nvPr>
        </p:nvSpPr>
        <p:spPr>
          <a:xfrm>
            <a:off x="1432417" y="316605"/>
            <a:ext cx="10058400" cy="971550"/>
          </a:xfrm>
        </p:spPr>
        <p:txBody>
          <a:bodyPr/>
          <a:lstStyle/>
          <a:p>
            <a:pPr eaLnBrk="1" hangingPunct="1">
              <a:defRPr/>
            </a:pPr>
            <a:r>
              <a:rPr lang="en-US" sz="3600" b="1" dirty="0" smtClean="0"/>
              <a:t>Results</a:t>
            </a:r>
          </a:p>
        </p:txBody>
      </p:sp>
      <p:sp>
        <p:nvSpPr>
          <p:cNvPr id="777219" name="Rectangle 3"/>
          <p:cNvSpPr>
            <a:spLocks noGrp="1" noChangeArrowheads="1"/>
          </p:cNvSpPr>
          <p:nvPr>
            <p:ph type="body" idx="4294967295"/>
          </p:nvPr>
        </p:nvSpPr>
        <p:spPr>
          <a:xfrm>
            <a:off x="1184856" y="1146219"/>
            <a:ext cx="5112913" cy="5293217"/>
          </a:xfrm>
        </p:spPr>
        <p:txBody>
          <a:bodyPr/>
          <a:lstStyle/>
          <a:p>
            <a:pPr eaLnBrk="1" hangingPunct="1"/>
            <a:endParaRPr lang="en-US" altLang="en-US" dirty="0" smtClean="0"/>
          </a:p>
          <a:p>
            <a:pPr eaLnBrk="1" hangingPunct="1"/>
            <a:r>
              <a:rPr lang="en-US" altLang="en-US" sz="2400" u="sng" dirty="0" smtClean="0"/>
              <a:t>Bandura found that the children exposed to the aggressive model were more likely to act in physically aggressive ways than those who were not exposed to the aggressive model. </a:t>
            </a:r>
          </a:p>
          <a:p>
            <a:pPr eaLnBrk="1" hangingPunct="1"/>
            <a:r>
              <a:rPr lang="en-US" altLang="en-US" sz="2400" dirty="0" smtClean="0"/>
              <a:t> This experiment is important to psychology because it was a </a:t>
            </a:r>
            <a:r>
              <a:rPr lang="en-US" altLang="en-US" sz="2400" u="sng" dirty="0" smtClean="0"/>
              <a:t>precedent that sparked many more studies about the effects of viewing violence on children</a:t>
            </a:r>
            <a:r>
              <a:rPr lang="en-US" altLang="en-US" sz="2400" dirty="0" smtClean="0"/>
              <a:t>.</a:t>
            </a:r>
          </a:p>
        </p:txBody>
      </p:sp>
      <p:pic>
        <p:nvPicPr>
          <p:cNvPr id="4098" name="Picture 2" descr="https://i.ytimg.com/vi/J_X5nW1Kt38/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0952" y="1946969"/>
            <a:ext cx="3585900" cy="26894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ytimg.com/vi/J50755HDfsk/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7689" y="4005329"/>
            <a:ext cx="3683356" cy="276251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4.bp.blogspot.com/_kYRNMKpNITc/SLo1wydIskI/AAAAAAAACmM/k1-gH5XL9ig/s320/bobo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9075" y="0"/>
            <a:ext cx="3024033" cy="2239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77651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77219">
                                            <p:txEl>
                                              <p:pRg st="1" end="1"/>
                                            </p:txEl>
                                          </p:spTgt>
                                        </p:tgtEl>
                                        <p:attrNameLst>
                                          <p:attrName>style.visibility</p:attrName>
                                        </p:attrNameLst>
                                      </p:cBhvr>
                                      <p:to>
                                        <p:strVal val="visible"/>
                                      </p:to>
                                    </p:set>
                                    <p:animEffect transition="in" filter="wipe(left)">
                                      <p:cBhvr>
                                        <p:cTn id="7" dur="500"/>
                                        <p:tgtEl>
                                          <p:spTgt spid="77721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77219">
                                            <p:txEl>
                                              <p:pRg st="2" end="2"/>
                                            </p:txEl>
                                          </p:spTgt>
                                        </p:tgtEl>
                                        <p:attrNameLst>
                                          <p:attrName>style.visibility</p:attrName>
                                        </p:attrNameLst>
                                      </p:cBhvr>
                                      <p:to>
                                        <p:strVal val="visible"/>
                                      </p:to>
                                    </p:set>
                                    <p:animEffect transition="in" filter="wipe(left)">
                                      <p:cBhvr>
                                        <p:cTn id="12" dur="500"/>
                                        <p:tgtEl>
                                          <p:spTgt spid="7772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7219" grpId="0" build="p" bldLvl="5"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6403227" y="1178418"/>
            <a:ext cx="4530936" cy="4153436"/>
          </a:xfrm>
        </p:spPr>
        <p:txBody>
          <a:bodyPr>
            <a:noAutofit/>
          </a:bodyPr>
          <a:lstStyle/>
          <a:p>
            <a:pPr>
              <a:buFont typeface="Wingdings" pitchFamily="2" charset="2"/>
              <a:buChar char="§"/>
            </a:pPr>
            <a:r>
              <a:rPr lang="pl-PL" altLang="en-US" sz="2800" u="sng" dirty="0" smtClean="0"/>
              <a:t>Aggression is a learned behaviour</a:t>
            </a:r>
            <a:r>
              <a:rPr lang="pl-PL" altLang="en-US" sz="2800" dirty="0" smtClean="0"/>
              <a:t>, not an in-built instinct</a:t>
            </a:r>
          </a:p>
          <a:p>
            <a:pPr>
              <a:buFont typeface="Wingdings" pitchFamily="2" charset="2"/>
              <a:buChar char="§"/>
            </a:pPr>
            <a:r>
              <a:rPr lang="pl-PL" altLang="en-US" sz="2800" u="sng" dirty="0" smtClean="0"/>
              <a:t>Learning can take place in absence of any reinforcement</a:t>
            </a:r>
            <a:r>
              <a:rPr lang="pl-PL" altLang="en-US" sz="2800" dirty="0" smtClean="0"/>
              <a:t>, only via observation and modeling</a:t>
            </a:r>
          </a:p>
          <a:p>
            <a:pPr>
              <a:buFont typeface="Wingdings" pitchFamily="2" charset="2"/>
              <a:buChar char="§"/>
            </a:pPr>
            <a:r>
              <a:rPr lang="pl-PL" altLang="en-US" sz="2800" u="sng" dirty="0" smtClean="0"/>
              <a:t>Modeling is a powerful and fast way of learning</a:t>
            </a:r>
          </a:p>
          <a:p>
            <a:pPr>
              <a:buFont typeface="Wingdings" pitchFamily="2" charset="2"/>
              <a:buNone/>
            </a:pPr>
            <a:endParaRPr lang="pl-PL" altLang="en-US" sz="2800" dirty="0" smtClean="0"/>
          </a:p>
        </p:txBody>
      </p:sp>
      <p:sp>
        <p:nvSpPr>
          <p:cNvPr id="3" name="Tytuł 2"/>
          <p:cNvSpPr>
            <a:spLocks noGrp="1"/>
          </p:cNvSpPr>
          <p:nvPr>
            <p:ph type="title"/>
          </p:nvPr>
        </p:nvSpPr>
        <p:spPr/>
        <p:txBody>
          <a:bodyPr/>
          <a:lstStyle/>
          <a:p>
            <a:pPr fontAlgn="auto">
              <a:spcAft>
                <a:spcPts val="0"/>
              </a:spcAft>
              <a:defRPr/>
            </a:pPr>
            <a:r>
              <a:rPr lang="pl-PL" dirty="0" err="1" smtClean="0"/>
              <a:t>Conclusions</a:t>
            </a:r>
            <a:endParaRPr lang="pl-PL" dirty="0"/>
          </a:p>
        </p:txBody>
      </p:sp>
      <p:pic>
        <p:nvPicPr>
          <p:cNvPr id="3074" name="Picture 2" descr="http://3.bp.blogspot.com/--yuG-p8btJs/T8Qd-aj5_SI/AAAAAAAAAD8/aTQf6xFffgM/s1600/albert_bandu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251" y="1455313"/>
            <a:ext cx="3419534" cy="46961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889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sz="half" idx="1"/>
          </p:nvPr>
        </p:nvSpPr>
        <p:spPr>
          <a:xfrm>
            <a:off x="867177" y="1481138"/>
            <a:ext cx="6473780" cy="4525962"/>
          </a:xfrm>
        </p:spPr>
        <p:txBody>
          <a:bodyPr>
            <a:noAutofit/>
          </a:bodyPr>
          <a:lstStyle/>
          <a:p>
            <a:pPr marL="365760" indent="-256032" fontAlgn="auto">
              <a:spcAft>
                <a:spcPts val="0"/>
              </a:spcAft>
              <a:buFont typeface="Wingdings" pitchFamily="2" charset="2"/>
              <a:buChar char="§"/>
              <a:defRPr/>
            </a:pPr>
            <a:r>
              <a:rPr lang="pl-PL" sz="2400" b="1" u="sng" dirty="0" smtClean="0"/>
              <a:t>Bandura, Ross &amp; Ross (1963): </a:t>
            </a:r>
            <a:r>
              <a:rPr lang="pl-PL" sz="2400" u="sng" dirty="0" smtClean="0"/>
              <a:t>children watched films with either an aggressive or non-aggressive model</a:t>
            </a:r>
            <a:r>
              <a:rPr lang="en-US" sz="2400" u="sng" dirty="0" smtClean="0"/>
              <a:t>.</a:t>
            </a:r>
            <a:endParaRPr lang="pl-PL" sz="2400" u="sng" dirty="0" smtClean="0"/>
          </a:p>
          <a:p>
            <a:pPr marL="365760" indent="-256032" fontAlgn="auto">
              <a:spcAft>
                <a:spcPts val="0"/>
              </a:spcAft>
              <a:buFont typeface="Wingdings" pitchFamily="2" charset="2"/>
              <a:buChar char="§"/>
              <a:defRPr/>
            </a:pPr>
            <a:r>
              <a:rPr lang="pl-PL" sz="2400" u="sng" dirty="0" smtClean="0"/>
              <a:t>Filmed model produced even more aggression than live model</a:t>
            </a:r>
            <a:r>
              <a:rPr lang="en-US" sz="2400" u="sng" dirty="0" smtClean="0"/>
              <a:t>.</a:t>
            </a:r>
            <a:endParaRPr lang="pl-PL" sz="2400" u="sng" dirty="0" smtClean="0"/>
          </a:p>
          <a:p>
            <a:pPr marL="365760" indent="-256032" fontAlgn="auto">
              <a:spcAft>
                <a:spcPts val="0"/>
              </a:spcAft>
              <a:buFont typeface="Wingdings" pitchFamily="2" charset="2"/>
              <a:buChar char="§"/>
              <a:defRPr/>
            </a:pPr>
            <a:r>
              <a:rPr lang="pl-PL" sz="2400" dirty="0" smtClean="0"/>
              <a:t>Model rewarded or punished for aggression</a:t>
            </a:r>
            <a:r>
              <a:rPr lang="en-US" sz="2400" dirty="0" smtClean="0"/>
              <a:t>.</a:t>
            </a:r>
            <a:endParaRPr lang="pl-PL" sz="2400" dirty="0" smtClean="0"/>
          </a:p>
          <a:p>
            <a:pPr marL="365760" indent="-256032" fontAlgn="auto">
              <a:spcAft>
                <a:spcPts val="0"/>
              </a:spcAft>
              <a:buFont typeface="Wingdings" pitchFamily="2" charset="2"/>
              <a:buChar char="§"/>
              <a:defRPr/>
            </a:pPr>
            <a:r>
              <a:rPr lang="pl-PL" sz="2400" u="sng" dirty="0" smtClean="0"/>
              <a:t>Children imitated the rewarded aggresive model the most</a:t>
            </a:r>
            <a:r>
              <a:rPr lang="en-US" sz="2400" u="sng" dirty="0" smtClean="0"/>
              <a:t>.</a:t>
            </a:r>
            <a:endParaRPr lang="pl-PL" sz="2400" u="sng" dirty="0" smtClean="0"/>
          </a:p>
          <a:p>
            <a:pPr marL="365760" indent="-256032" fontAlgn="auto">
              <a:spcAft>
                <a:spcPts val="0"/>
              </a:spcAft>
              <a:buFont typeface="Wingdings" pitchFamily="2" charset="2"/>
              <a:buChar char="§"/>
              <a:defRPr/>
            </a:pPr>
            <a:r>
              <a:rPr lang="pl-PL" sz="2400" dirty="0" smtClean="0"/>
              <a:t>Bandura’s research as the ‘first generation’ of scientific research on the effects of media violence on children</a:t>
            </a:r>
            <a:r>
              <a:rPr lang="en-US" sz="2400" dirty="0" smtClean="0"/>
              <a:t>.</a:t>
            </a:r>
            <a:endParaRPr lang="pl-PL" sz="2400" dirty="0" smtClean="0"/>
          </a:p>
          <a:p>
            <a:pPr marL="365760" indent="-256032" fontAlgn="auto">
              <a:spcAft>
                <a:spcPts val="0"/>
              </a:spcAft>
              <a:buFont typeface="Wingdings 3"/>
              <a:buChar char=""/>
              <a:defRPr/>
            </a:pPr>
            <a:endParaRPr lang="pl-PL" sz="2400" dirty="0"/>
          </a:p>
        </p:txBody>
      </p:sp>
      <p:sp>
        <p:nvSpPr>
          <p:cNvPr id="4" name="Tytuł 3"/>
          <p:cNvSpPr>
            <a:spLocks noGrp="1"/>
          </p:cNvSpPr>
          <p:nvPr>
            <p:ph type="title"/>
          </p:nvPr>
        </p:nvSpPr>
        <p:spPr>
          <a:xfrm>
            <a:off x="1216325" y="382385"/>
            <a:ext cx="10213675" cy="1098753"/>
          </a:xfrm>
        </p:spPr>
        <p:txBody>
          <a:bodyPr/>
          <a:lstStyle/>
          <a:p>
            <a:pPr fontAlgn="auto">
              <a:spcAft>
                <a:spcPts val="0"/>
              </a:spcAft>
              <a:defRPr/>
            </a:pPr>
            <a:r>
              <a:rPr lang="pl-PL" dirty="0" smtClean="0"/>
              <a:t>Bandura’s further research</a:t>
            </a:r>
            <a:endParaRPr lang="pl-PL" dirty="0"/>
          </a:p>
        </p:txBody>
      </p:sp>
      <p:pic>
        <p:nvPicPr>
          <p:cNvPr id="22532" name="Symbol zastępczy zawartości 7" descr="TV violence.jp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427056" y="2117842"/>
            <a:ext cx="3848399" cy="3156279"/>
          </a:xfrm>
        </p:spPr>
      </p:pic>
    </p:spTree>
    <p:extLst>
      <p:ext uri="{BB962C8B-B14F-4D97-AF65-F5344CB8AC3E}">
        <p14:creationId xmlns:p14="http://schemas.microsoft.com/office/powerpoint/2010/main" val="199340724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0"/>
            <a:ext cx="10178322" cy="1492132"/>
          </a:xfrm>
        </p:spPr>
        <p:txBody>
          <a:bodyPr/>
          <a:lstStyle/>
          <a:p>
            <a:r>
              <a:rPr lang="en-US" dirty="0" smtClean="0"/>
              <a:t>Self-efficacy</a:t>
            </a:r>
            <a:endParaRPr lang="en-US" dirty="0"/>
          </a:p>
        </p:txBody>
      </p:sp>
      <p:sp>
        <p:nvSpPr>
          <p:cNvPr id="3" name="Content Placeholder 2"/>
          <p:cNvSpPr>
            <a:spLocks noGrp="1"/>
          </p:cNvSpPr>
          <p:nvPr>
            <p:ph sz="half" idx="1"/>
          </p:nvPr>
        </p:nvSpPr>
        <p:spPr>
          <a:xfrm>
            <a:off x="1218662" y="811367"/>
            <a:ext cx="6676087" cy="5537917"/>
          </a:xfrm>
        </p:spPr>
        <p:txBody>
          <a:bodyPr>
            <a:noAutofit/>
          </a:bodyPr>
          <a:lstStyle/>
          <a:p>
            <a:r>
              <a:rPr lang="en-US" sz="2400" b="1" u="sng" dirty="0"/>
              <a:t>Self-efficacy</a:t>
            </a:r>
            <a:r>
              <a:rPr lang="en-US" sz="2400" u="sng" dirty="0"/>
              <a:t> is an individual's belief in their innate ability to achieve </a:t>
            </a:r>
            <a:r>
              <a:rPr lang="en-US" sz="2400" u="sng" dirty="0" smtClean="0"/>
              <a:t>goals.</a:t>
            </a:r>
          </a:p>
          <a:p>
            <a:r>
              <a:rPr lang="en-US" sz="2400" dirty="0" smtClean="0"/>
              <a:t>Albert </a:t>
            </a:r>
            <a:r>
              <a:rPr lang="en-US" sz="2400" dirty="0"/>
              <a:t>Bandura defines it as a personal judgment of "how well one can execute courses of action required to deal with prospective situations</a:t>
            </a:r>
            <a:r>
              <a:rPr lang="en-US" sz="2400" dirty="0" smtClean="0"/>
              <a:t>".</a:t>
            </a:r>
            <a:endParaRPr lang="en-US" sz="2400" baseline="30000" dirty="0"/>
          </a:p>
          <a:p>
            <a:r>
              <a:rPr lang="en-US" sz="2400" u="sng" dirty="0" smtClean="0"/>
              <a:t>Expectations </a:t>
            </a:r>
            <a:r>
              <a:rPr lang="en-US" sz="2400" u="sng" dirty="0"/>
              <a:t>of self-efficacy determine whether an individual will be able to exhibit coping behavior and how long effort will be sustained in the face of obstacles</a:t>
            </a:r>
            <a:r>
              <a:rPr lang="en-US" sz="2400" u="sng" dirty="0" smtClean="0"/>
              <a:t>.</a:t>
            </a:r>
            <a:endParaRPr lang="en-US" sz="2400" u="sng" baseline="30000" dirty="0"/>
          </a:p>
          <a:p>
            <a:r>
              <a:rPr lang="en-US" sz="2400" dirty="0" smtClean="0"/>
              <a:t> </a:t>
            </a:r>
            <a:r>
              <a:rPr lang="en-US" sz="2400" dirty="0"/>
              <a:t>Individuals </a:t>
            </a:r>
            <a:r>
              <a:rPr lang="en-US" sz="2400" u="sng" dirty="0"/>
              <a:t>who have high self-efficacy will exert sufficient effort </a:t>
            </a:r>
            <a:r>
              <a:rPr lang="en-US" sz="2400" dirty="0"/>
              <a:t>that, if well executed, leads to successful outcomes, whereas those </a:t>
            </a:r>
            <a:r>
              <a:rPr lang="en-US" sz="2400" u="sng" dirty="0"/>
              <a:t>with low self-efficacy are likely to cease effort early and </a:t>
            </a:r>
            <a:r>
              <a:rPr lang="en-US" sz="2400" u="sng" dirty="0" smtClean="0"/>
              <a:t>fail</a:t>
            </a:r>
            <a:r>
              <a:rPr lang="en-US" sz="2400" dirty="0" smtClean="0"/>
              <a:t>.</a:t>
            </a:r>
            <a:endParaRPr lang="en-US" sz="2400" baseline="30000" dirty="0"/>
          </a:p>
        </p:txBody>
      </p:sp>
      <p:pic>
        <p:nvPicPr>
          <p:cNvPr id="2050" name="Picture 2" descr="http://career.iresearchnet.com/wp-content/uploads/2014/08/Self-Efficacy-300x2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8063" y="1900280"/>
            <a:ext cx="3903937" cy="305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098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Mastery experiences</a:t>
            </a:r>
            <a:endParaRPr lang="en-US" dirty="0"/>
          </a:p>
        </p:txBody>
      </p:sp>
      <p:sp>
        <p:nvSpPr>
          <p:cNvPr id="3" name="Content Placeholder 2"/>
          <p:cNvSpPr>
            <a:spLocks noGrp="1"/>
          </p:cNvSpPr>
          <p:nvPr>
            <p:ph sz="half" idx="1"/>
          </p:nvPr>
        </p:nvSpPr>
        <p:spPr>
          <a:xfrm>
            <a:off x="1025479" y="914399"/>
            <a:ext cx="6856391" cy="5602311"/>
          </a:xfrm>
        </p:spPr>
        <p:txBody>
          <a:bodyPr>
            <a:normAutofit/>
          </a:bodyPr>
          <a:lstStyle/>
          <a:p>
            <a:pPr marL="0" indent="0">
              <a:buNone/>
            </a:pPr>
            <a:endParaRPr lang="en-US" b="1" dirty="0"/>
          </a:p>
          <a:p>
            <a:r>
              <a:rPr lang="en-US" u="sng" dirty="0"/>
              <a:t>Is experiencing the results of self-efficacy first hand</a:t>
            </a:r>
            <a:r>
              <a:rPr lang="en-US" dirty="0"/>
              <a:t>. </a:t>
            </a:r>
            <a:endParaRPr lang="en-US" dirty="0" smtClean="0"/>
          </a:p>
          <a:p>
            <a:r>
              <a:rPr lang="en-US" dirty="0" smtClean="0"/>
              <a:t>The </a:t>
            </a:r>
            <a:r>
              <a:rPr lang="en-US" dirty="0"/>
              <a:t>key to mastery is approaching life with dedicated efforts and experimenting with realistic but challenging goals. </a:t>
            </a:r>
            <a:endParaRPr lang="en-US" dirty="0" smtClean="0"/>
          </a:p>
          <a:p>
            <a:r>
              <a:rPr lang="en-US" dirty="0" smtClean="0"/>
              <a:t>Essential </a:t>
            </a:r>
            <a:r>
              <a:rPr lang="en-US" dirty="0"/>
              <a:t>to mastery is also acknowledging the satisfaction of goals that are achieved.</a:t>
            </a:r>
          </a:p>
          <a:p>
            <a:r>
              <a:rPr lang="en-US" u="sng" dirty="0"/>
              <a:t>Easy success with little effort can lead to us to expect rapid results which can in turn make us easily discouraged by failure </a:t>
            </a:r>
            <a:r>
              <a:rPr lang="en-US" dirty="0"/>
              <a:t>(Bandura, 2008).</a:t>
            </a:r>
          </a:p>
          <a:p>
            <a:r>
              <a:rPr lang="en-US" dirty="0"/>
              <a:t>Experiencing failure is important so that we can </a:t>
            </a:r>
            <a:r>
              <a:rPr lang="en-US" b="1" dirty="0"/>
              <a:t>build resilience</a:t>
            </a:r>
            <a:r>
              <a:rPr lang="en-US" dirty="0"/>
              <a:t> to it. </a:t>
            </a:r>
            <a:endParaRPr lang="en-US" dirty="0" smtClean="0"/>
          </a:p>
          <a:p>
            <a:r>
              <a:rPr lang="en-US" dirty="0" smtClean="0"/>
              <a:t>This </a:t>
            </a:r>
            <a:r>
              <a:rPr lang="en-US" dirty="0"/>
              <a:t>is done by treating every failure as a learning opportunity and a chance to reach competence with a different approach.</a:t>
            </a:r>
          </a:p>
          <a:p>
            <a:endParaRPr lang="en-US" dirty="0"/>
          </a:p>
        </p:txBody>
      </p:sp>
      <p:pic>
        <p:nvPicPr>
          <p:cNvPr id="3074" name="Picture 2" descr="https://cartoondramas.files.wordpress.com/2015/07/maste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794" y="798491"/>
            <a:ext cx="3678206" cy="4597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9728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modeling</a:t>
            </a:r>
            <a:endParaRPr lang="en-US" dirty="0"/>
          </a:p>
        </p:txBody>
      </p:sp>
      <p:sp>
        <p:nvSpPr>
          <p:cNvPr id="3" name="Content Placeholder 2"/>
          <p:cNvSpPr>
            <a:spLocks noGrp="1"/>
          </p:cNvSpPr>
          <p:nvPr>
            <p:ph sz="half" idx="1"/>
          </p:nvPr>
        </p:nvSpPr>
        <p:spPr>
          <a:xfrm>
            <a:off x="1257300" y="1390918"/>
            <a:ext cx="5233652" cy="5164428"/>
          </a:xfrm>
        </p:spPr>
        <p:txBody>
          <a:bodyPr>
            <a:normAutofit lnSpcReduction="10000"/>
          </a:bodyPr>
          <a:lstStyle/>
          <a:p>
            <a:r>
              <a:rPr lang="en-US" sz="2400" u="sng" dirty="0"/>
              <a:t>This means choosing role-models that can demonstrate their self-efficacy. </a:t>
            </a:r>
            <a:endParaRPr lang="en-US" sz="2400" u="sng" dirty="0" smtClean="0"/>
          </a:p>
          <a:p>
            <a:r>
              <a:rPr lang="en-US" sz="2400" dirty="0" smtClean="0"/>
              <a:t>Observing </a:t>
            </a:r>
            <a:r>
              <a:rPr lang="en-US" sz="2400" dirty="0"/>
              <a:t>those who employ this in their lives and have reached their goals despite adversity can provide great motivation.</a:t>
            </a:r>
          </a:p>
          <a:p>
            <a:r>
              <a:rPr lang="en-US" sz="2400" u="sng" dirty="0"/>
              <a:t>Bandura notes that due to modern technology, it is not necessary to draw role-models from one’s own social surroundings. </a:t>
            </a:r>
            <a:endParaRPr lang="en-US" sz="2400" u="sng" dirty="0" smtClean="0"/>
          </a:p>
          <a:p>
            <a:r>
              <a:rPr lang="en-US" sz="2400" u="sng" dirty="0" smtClean="0"/>
              <a:t>The </a:t>
            </a:r>
            <a:r>
              <a:rPr lang="en-US" sz="2400" u="sng" dirty="0"/>
              <a:t>internet and other digital resources can provide windows into the lives of many inspiring models.</a:t>
            </a:r>
          </a:p>
          <a:p>
            <a:endParaRPr lang="en-US" dirty="0"/>
          </a:p>
        </p:txBody>
      </p:sp>
      <p:pic>
        <p:nvPicPr>
          <p:cNvPr id="4098" name="Picture 2" descr="http://lawrencemetzgar.weebly.com/uploads/1/9/4/1/1941538/7325923.jpg?354x2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6627" y="1617148"/>
            <a:ext cx="5242541" cy="3920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2767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of honor</a:t>
            </a:r>
            <a:endParaRPr lang="en-US" dirty="0"/>
          </a:p>
        </p:txBody>
      </p:sp>
      <p:sp>
        <p:nvSpPr>
          <p:cNvPr id="3" name="Content Placeholder 2"/>
          <p:cNvSpPr>
            <a:spLocks noGrp="1"/>
          </p:cNvSpPr>
          <p:nvPr>
            <p:ph idx="1"/>
          </p:nvPr>
        </p:nvSpPr>
        <p:spPr>
          <a:xfrm>
            <a:off x="1087898" y="1194455"/>
            <a:ext cx="7621865" cy="5119351"/>
          </a:xfrm>
        </p:spPr>
        <p:txBody>
          <a:bodyPr>
            <a:normAutofit/>
          </a:bodyPr>
          <a:lstStyle/>
          <a:p>
            <a:r>
              <a:rPr lang="en-US" u="sng" dirty="0" smtClean="0">
                <a:solidFill>
                  <a:schemeClr val="tx1"/>
                </a:solidFill>
                <a:latin typeface="Calibri" panose="020F0502020204030204" pitchFamily="34" charset="0"/>
              </a:rPr>
              <a:t>Culture of honor is when individuals (usually men), place a high value on strength and social reputation.</a:t>
            </a:r>
          </a:p>
          <a:p>
            <a:r>
              <a:rPr lang="en-US" u="sng" dirty="0" smtClean="0">
                <a:solidFill>
                  <a:schemeClr val="tx1"/>
                </a:solidFill>
                <a:latin typeface="Calibri" panose="020F0502020204030204" pitchFamily="34" charset="0"/>
              </a:rPr>
              <a:t>An insult to one’s reputation, property, or family results in violence.</a:t>
            </a:r>
          </a:p>
          <a:p>
            <a:pPr marL="0" indent="0">
              <a:buNone/>
            </a:pPr>
            <a:endParaRPr lang="en-US" dirty="0">
              <a:solidFill>
                <a:schemeClr val="tx1"/>
              </a:solidFill>
              <a:latin typeface="Calibri" panose="020F0502020204030204" pitchFamily="34" charset="0"/>
            </a:endParaRPr>
          </a:p>
          <a:p>
            <a:pPr marL="0" indent="0">
              <a:buNone/>
            </a:pPr>
            <a:r>
              <a:rPr lang="en-US" b="1" dirty="0" smtClean="0">
                <a:solidFill>
                  <a:schemeClr val="tx1"/>
                </a:solidFill>
                <a:latin typeface="Calibri" panose="020F0502020204030204" pitchFamily="34" charset="0"/>
              </a:rPr>
              <a:t>Brown, Osterman, Barnes</a:t>
            </a:r>
            <a:endParaRPr lang="en-US" b="1" dirty="0">
              <a:solidFill>
                <a:schemeClr val="tx1"/>
              </a:solidFill>
              <a:latin typeface="Calibri" panose="020F0502020204030204" pitchFamily="34" charset="0"/>
            </a:endParaRPr>
          </a:p>
          <a:p>
            <a:r>
              <a:rPr lang="en-US" dirty="0" smtClean="0">
                <a:solidFill>
                  <a:schemeClr val="tx1"/>
                </a:solidFill>
                <a:latin typeface="Calibri" panose="020F0502020204030204" pitchFamily="34" charset="0"/>
              </a:rPr>
              <a:t>Their hypothesis was that </a:t>
            </a:r>
            <a:r>
              <a:rPr lang="en-US" u="sng" dirty="0" smtClean="0">
                <a:solidFill>
                  <a:schemeClr val="tx1"/>
                </a:solidFill>
                <a:latin typeface="Calibri" panose="020F0502020204030204" pitchFamily="34" charset="0"/>
              </a:rPr>
              <a:t>culture </a:t>
            </a:r>
            <a:r>
              <a:rPr lang="en-US" u="sng" dirty="0">
                <a:solidFill>
                  <a:schemeClr val="tx1"/>
                </a:solidFill>
                <a:latin typeface="Calibri" panose="020F0502020204030204" pitchFamily="34" charset="0"/>
              </a:rPr>
              <a:t>of honor would be uniquely predictive of school-violence indicators. </a:t>
            </a:r>
            <a:endParaRPr lang="en-US" u="sng" dirty="0" smtClean="0">
              <a:solidFill>
                <a:schemeClr val="tx1"/>
              </a:solidFill>
              <a:latin typeface="Calibri" panose="020F0502020204030204" pitchFamily="34" charset="0"/>
            </a:endParaRPr>
          </a:p>
          <a:p>
            <a:r>
              <a:rPr lang="en-US" dirty="0" smtClean="0">
                <a:solidFill>
                  <a:schemeClr val="tx1"/>
                </a:solidFill>
                <a:latin typeface="Calibri" panose="020F0502020204030204" pitchFamily="34" charset="0"/>
              </a:rPr>
              <a:t>They found </a:t>
            </a:r>
            <a:r>
              <a:rPr lang="en-US" dirty="0">
                <a:solidFill>
                  <a:schemeClr val="tx1"/>
                </a:solidFill>
                <a:latin typeface="Calibri" panose="020F0502020204030204" pitchFamily="34" charset="0"/>
              </a:rPr>
              <a:t>that </a:t>
            </a:r>
            <a:r>
              <a:rPr lang="en-US" u="sng" dirty="0">
                <a:solidFill>
                  <a:schemeClr val="tx1"/>
                </a:solidFill>
                <a:latin typeface="Calibri" panose="020F0502020204030204" pitchFamily="34" charset="0"/>
              </a:rPr>
              <a:t>culture-of honor states had more than twice as many school shootings per capita as non-culture-of-honor states. </a:t>
            </a:r>
            <a:endParaRPr lang="en-US" u="sng" dirty="0" smtClean="0">
              <a:solidFill>
                <a:schemeClr val="tx1"/>
              </a:solidFill>
              <a:latin typeface="Calibri" panose="020F0502020204030204" pitchFamily="34" charset="0"/>
            </a:endParaRPr>
          </a:p>
          <a:p>
            <a:r>
              <a:rPr lang="en-US" dirty="0" smtClean="0">
                <a:solidFill>
                  <a:schemeClr val="tx1"/>
                </a:solidFill>
                <a:latin typeface="Calibri" panose="020F0502020204030204" pitchFamily="34" charset="0"/>
              </a:rPr>
              <a:t>The </a:t>
            </a:r>
            <a:r>
              <a:rPr lang="en-US" dirty="0">
                <a:solidFill>
                  <a:schemeClr val="tx1"/>
                </a:solidFill>
                <a:latin typeface="Calibri" panose="020F0502020204030204" pitchFamily="34" charset="0"/>
              </a:rPr>
              <a:t>data revealed </a:t>
            </a:r>
            <a:r>
              <a:rPr lang="en-US" u="sng" dirty="0">
                <a:solidFill>
                  <a:schemeClr val="tx1"/>
                </a:solidFill>
                <a:latin typeface="Calibri" panose="020F0502020204030204" pitchFamily="34" charset="0"/>
              </a:rPr>
              <a:t>important differences between school violence and general patterns of homicide and are consistent with the view that many acts of school violence reflect retaliatory aggression </a:t>
            </a:r>
            <a:r>
              <a:rPr lang="en-US" dirty="0">
                <a:solidFill>
                  <a:schemeClr val="tx1"/>
                </a:solidFill>
                <a:latin typeface="Calibri" panose="020F0502020204030204" pitchFamily="34" charset="0"/>
              </a:rPr>
              <a:t>springing from intensely experienced social-identity threats.</a:t>
            </a:r>
          </a:p>
          <a:p>
            <a:endParaRPr lang="en-US" dirty="0" smtClean="0"/>
          </a:p>
        </p:txBody>
      </p:sp>
      <p:pic>
        <p:nvPicPr>
          <p:cNvPr id="6146" name="Picture 2" descr="http://orlando-rising.com/wp-content/uploads/2017/01/middle-school-shooting.jpg"/>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8936212" y="2042701"/>
            <a:ext cx="3013400" cy="4004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4211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persuasion</a:t>
            </a:r>
            <a:endParaRPr lang="en-US" dirty="0"/>
          </a:p>
        </p:txBody>
      </p:sp>
      <p:sp>
        <p:nvSpPr>
          <p:cNvPr id="3" name="Content Placeholder 2"/>
          <p:cNvSpPr>
            <a:spLocks noGrp="1"/>
          </p:cNvSpPr>
          <p:nvPr>
            <p:ph sz="half" idx="1"/>
          </p:nvPr>
        </p:nvSpPr>
        <p:spPr>
          <a:xfrm>
            <a:off x="1257299" y="1365161"/>
            <a:ext cx="10552627" cy="4275785"/>
          </a:xfrm>
        </p:spPr>
        <p:txBody>
          <a:bodyPr>
            <a:normAutofit/>
          </a:bodyPr>
          <a:lstStyle/>
          <a:p>
            <a:r>
              <a:rPr lang="en-US" sz="2400" dirty="0"/>
              <a:t>This is about ‘finding the right mentor’. </a:t>
            </a:r>
            <a:endParaRPr lang="en-US" sz="2400" dirty="0" smtClean="0"/>
          </a:p>
          <a:p>
            <a:r>
              <a:rPr lang="en-US" sz="2400" dirty="0" smtClean="0"/>
              <a:t>While </a:t>
            </a:r>
            <a:r>
              <a:rPr lang="en-US" sz="2400" dirty="0"/>
              <a:t>social modeling refers to the observation of a role model, </a:t>
            </a:r>
            <a:r>
              <a:rPr lang="en-US" sz="2400" u="sng" dirty="0"/>
              <a:t>social persuasion is about having others directly influence one’s self-efficacy by providing opportunities for mastery experiences in a safe and purposeful manner.</a:t>
            </a:r>
          </a:p>
          <a:p>
            <a:r>
              <a:rPr lang="en-US" sz="2400" dirty="0"/>
              <a:t>Due to the specific nature of self-efficacy strengthening experiences (avoiding easy successes and overwhelming failures) it essential to </a:t>
            </a:r>
          </a:p>
          <a:p>
            <a:pPr marL="0" indent="0">
              <a:buNone/>
            </a:pPr>
            <a:r>
              <a:rPr lang="en-US" sz="2400" dirty="0" smtClean="0"/>
              <a:t>   have </a:t>
            </a:r>
            <a:r>
              <a:rPr lang="en-US" sz="2400" dirty="0"/>
              <a:t>a mentor that is “knowledgeable and practice[s] </a:t>
            </a:r>
            <a:endParaRPr lang="en-US" sz="2400" dirty="0" smtClean="0"/>
          </a:p>
          <a:p>
            <a:pPr marL="0" indent="0">
              <a:buNone/>
            </a:pPr>
            <a:r>
              <a:rPr lang="en-US" sz="2400" dirty="0"/>
              <a:t> </a:t>
            </a:r>
            <a:r>
              <a:rPr lang="en-US" sz="2400" dirty="0" smtClean="0"/>
              <a:t>   what </a:t>
            </a:r>
            <a:r>
              <a:rPr lang="en-US" sz="2400" dirty="0"/>
              <a:t>they preach” (Bandura, 2008).</a:t>
            </a:r>
          </a:p>
          <a:p>
            <a:endParaRPr lang="en-US" dirty="0"/>
          </a:p>
        </p:txBody>
      </p:sp>
      <p:pic>
        <p:nvPicPr>
          <p:cNvPr id="5122" name="Picture 2" descr="https://www.starmark.com/wp-content/uploads/102_Social-Influence-Should-You-Ca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4967" y="3812146"/>
            <a:ext cx="5374002" cy="2955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2493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States of physiology</a:t>
            </a:r>
            <a:endParaRPr lang="en-US" dirty="0"/>
          </a:p>
        </p:txBody>
      </p:sp>
      <p:sp>
        <p:nvSpPr>
          <p:cNvPr id="3" name="Content Placeholder 2"/>
          <p:cNvSpPr>
            <a:spLocks noGrp="1"/>
          </p:cNvSpPr>
          <p:nvPr>
            <p:ph sz="half" idx="1"/>
          </p:nvPr>
        </p:nvSpPr>
        <p:spPr>
          <a:xfrm>
            <a:off x="1257300" y="1275008"/>
            <a:ext cx="6315477" cy="5582992"/>
          </a:xfrm>
        </p:spPr>
        <p:txBody>
          <a:bodyPr>
            <a:normAutofit fontScale="92500"/>
          </a:bodyPr>
          <a:lstStyle/>
          <a:p>
            <a:r>
              <a:rPr lang="en-US" sz="2600" u="sng" dirty="0"/>
              <a:t>Our emotions, moods, and physical state can influence our interpretation of self-efficacy. </a:t>
            </a:r>
            <a:endParaRPr lang="en-US" sz="2600" u="sng" dirty="0" smtClean="0"/>
          </a:p>
          <a:p>
            <a:r>
              <a:rPr lang="en-US" sz="2600" dirty="0" smtClean="0"/>
              <a:t>It </a:t>
            </a:r>
            <a:r>
              <a:rPr lang="en-US" sz="2600" dirty="0"/>
              <a:t>is easy to judge oneself with bias based on the state one in when a failure occurs.</a:t>
            </a:r>
          </a:p>
          <a:p>
            <a:r>
              <a:rPr lang="en-US" sz="2600" u="sng" dirty="0"/>
              <a:t>To feel ‘tension, anxiety, and weariness’ is normal, but society has negative perspectives on such states, leading to a stronger sense of failure in the wake of these feelings. </a:t>
            </a:r>
            <a:endParaRPr lang="en-US" sz="2600" u="sng" dirty="0" smtClean="0"/>
          </a:p>
          <a:p>
            <a:r>
              <a:rPr lang="en-US" sz="2600" b="1" dirty="0" smtClean="0"/>
              <a:t>Positive </a:t>
            </a:r>
            <a:r>
              <a:rPr lang="en-US" sz="2600" b="1" dirty="0"/>
              <a:t>and negative emotions</a:t>
            </a:r>
            <a:r>
              <a:rPr lang="en-US" sz="2600" dirty="0"/>
              <a:t> act as magnets to further influence one’s sense of self-efficacy, especially in the case of a depressed mood when control can feel out of reach.</a:t>
            </a:r>
          </a:p>
          <a:p>
            <a:endParaRPr lang="en-US" dirty="0"/>
          </a:p>
        </p:txBody>
      </p:sp>
      <p:pic>
        <p:nvPicPr>
          <p:cNvPr id="6146" name="Picture 2" descr="https://www.luxuryalcoholdrugrehab.com/sites/default/files/physiological-psychologic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240" y="1545465"/>
            <a:ext cx="4452334" cy="4452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10011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cognitive</a:t>
            </a:r>
            <a:endParaRPr lang="en-US" dirty="0"/>
          </a:p>
        </p:txBody>
      </p:sp>
      <p:sp>
        <p:nvSpPr>
          <p:cNvPr id="3" name="Content Placeholder 2"/>
          <p:cNvSpPr>
            <a:spLocks noGrp="1"/>
          </p:cNvSpPr>
          <p:nvPr>
            <p:ph sz="half" idx="1"/>
          </p:nvPr>
        </p:nvSpPr>
        <p:spPr>
          <a:xfrm>
            <a:off x="6010142" y="321970"/>
            <a:ext cx="5413419" cy="6168981"/>
          </a:xfrm>
        </p:spPr>
        <p:txBody>
          <a:bodyPr>
            <a:normAutofit fontScale="92500"/>
          </a:bodyPr>
          <a:lstStyle/>
          <a:p>
            <a:pPr marL="0" indent="0">
              <a:buNone/>
            </a:pPr>
            <a:endParaRPr lang="en-US" dirty="0"/>
          </a:p>
          <a:p>
            <a:r>
              <a:rPr lang="en-US" sz="2400" u="sng" dirty="0"/>
              <a:t>Thinking in </a:t>
            </a:r>
            <a:r>
              <a:rPr lang="en-US" sz="2400" b="1" u="sng" dirty="0"/>
              <a:t>self-enhancing</a:t>
            </a:r>
            <a:r>
              <a:rPr lang="en-US" sz="2400" u="sng" dirty="0"/>
              <a:t> (optimistic) or self-debilitating (pessimistic) ways can greatly influence functioning. </a:t>
            </a:r>
            <a:endParaRPr lang="en-US" sz="2400" u="sng" dirty="0" smtClean="0"/>
          </a:p>
          <a:p>
            <a:r>
              <a:rPr lang="en-US" sz="2400" dirty="0" smtClean="0"/>
              <a:t>To </a:t>
            </a:r>
            <a:r>
              <a:rPr lang="en-US" sz="2400" dirty="0"/>
              <a:t>believe that one’s actions have an impact on their experience and environment allows for a </a:t>
            </a:r>
            <a:r>
              <a:rPr lang="en-US" sz="2400" b="1" dirty="0"/>
              <a:t>self-sustaining optimistic view</a:t>
            </a:r>
            <a:r>
              <a:rPr lang="en-US" sz="2400" dirty="0"/>
              <a:t> of life-that no matter what the circumstance </a:t>
            </a:r>
            <a:r>
              <a:rPr lang="en-US" sz="2400" i="1" dirty="0"/>
              <a:t>something</a:t>
            </a:r>
            <a:r>
              <a:rPr lang="en-US" sz="2400" dirty="0"/>
              <a:t> can be done to effect the ultimate outcome.</a:t>
            </a:r>
          </a:p>
          <a:p>
            <a:r>
              <a:rPr lang="en-US" sz="2400" dirty="0"/>
              <a:t>Without this belief, a more pessimistic thought process often takes predominance where events are thought of as ‘out-of-my-hands’ and the individual is simply a passenger in the ride that is life.</a:t>
            </a:r>
          </a:p>
          <a:p>
            <a:endParaRPr lang="en-US" sz="2400" dirty="0"/>
          </a:p>
        </p:txBody>
      </p:sp>
      <p:pic>
        <p:nvPicPr>
          <p:cNvPr id="7170" name="Picture 2" descr="https://s18670.pcdn.co/wp-content/uploads/2016/07/optimists-vs-pessimists.tmb-blog-6x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51" y="1618556"/>
            <a:ext cx="5715000" cy="439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2267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motivational</a:t>
            </a:r>
            <a:endParaRPr lang="en-US" dirty="0"/>
          </a:p>
        </p:txBody>
      </p:sp>
      <p:sp>
        <p:nvSpPr>
          <p:cNvPr id="3" name="Content Placeholder 2"/>
          <p:cNvSpPr>
            <a:spLocks noGrp="1"/>
          </p:cNvSpPr>
          <p:nvPr>
            <p:ph sz="half" idx="1"/>
          </p:nvPr>
        </p:nvSpPr>
        <p:spPr>
          <a:xfrm>
            <a:off x="1257300" y="1365160"/>
            <a:ext cx="5388199" cy="5331853"/>
          </a:xfrm>
        </p:spPr>
        <p:txBody>
          <a:bodyPr>
            <a:normAutofit fontScale="70000" lnSpcReduction="20000"/>
          </a:bodyPr>
          <a:lstStyle/>
          <a:p>
            <a:pPr marL="0" indent="0">
              <a:buNone/>
            </a:pPr>
            <a:endParaRPr lang="en-US" dirty="0"/>
          </a:p>
          <a:p>
            <a:r>
              <a:rPr lang="en-US" sz="3100" dirty="0">
                <a:solidFill>
                  <a:schemeClr val="tx1"/>
                </a:solidFill>
              </a:rPr>
              <a:t>Based on how opportunities and obstacles are interpreted, it is easy to become victim to believing effort is futile in the face of obstacles, finally giving up altogether.</a:t>
            </a:r>
          </a:p>
          <a:p>
            <a:r>
              <a:rPr lang="en-US" sz="3100" dirty="0">
                <a:solidFill>
                  <a:schemeClr val="tx1"/>
                </a:solidFill>
              </a:rPr>
              <a:t>The alternative is seeing obstacles as something to be overcome, if the right skills and motivation were developed and employed.</a:t>
            </a:r>
          </a:p>
          <a:p>
            <a:r>
              <a:rPr lang="en-US" sz="3100" dirty="0">
                <a:solidFill>
                  <a:schemeClr val="tx1"/>
                </a:solidFill>
              </a:rPr>
              <a:t>Self-efficacy means believing in the </a:t>
            </a:r>
            <a:r>
              <a:rPr lang="en-US" sz="3100" b="1" dirty="0">
                <a:solidFill>
                  <a:schemeClr val="tx1"/>
                </a:solidFill>
                <a:hlinkClick r:id="rId2"/>
              </a:rPr>
              <a:t>value of </a:t>
            </a:r>
            <a:r>
              <a:rPr lang="en-US" sz="3100" b="1" dirty="0" smtClean="0">
                <a:solidFill>
                  <a:schemeClr val="tx1"/>
                </a:solidFill>
                <a:hlinkClick r:id="rId2"/>
              </a:rPr>
              <a:t>motivation</a:t>
            </a:r>
            <a:r>
              <a:rPr lang="en-US" sz="3100" dirty="0" smtClean="0">
                <a:solidFill>
                  <a:schemeClr val="tx1"/>
                </a:solidFill>
                <a:hlinkClick r:id="rId2"/>
              </a:rPr>
              <a:t> </a:t>
            </a:r>
            <a:r>
              <a:rPr lang="en-US" sz="3100" dirty="0">
                <a:solidFill>
                  <a:schemeClr val="tx1"/>
                </a:solidFill>
              </a:rPr>
              <a:t>to influence an outcome. Feeling secure in this belief leads to self-determined motivation—therefore it is not a question of ‘can I reach my goal?’ but rather ‘what is required for me to reach my goal?’</a:t>
            </a:r>
          </a:p>
          <a:p>
            <a:endParaRPr lang="en-US" sz="3100" dirty="0"/>
          </a:p>
        </p:txBody>
      </p:sp>
      <p:pic>
        <p:nvPicPr>
          <p:cNvPr id="2050" name="Picture 2" descr="https://image.freepik.com/free-vector/vintage-style-motivational-quote-background_23-2147574716.jpg"/>
          <p:cNvPicPr>
            <a:picLocks noChangeAspect="1" noChangeArrowheads="1"/>
          </p:cNvPicPr>
          <p:nvPr/>
        </p:nvPicPr>
        <p:blipFill rotWithShape="1">
          <a:blip r:embed="rId3">
            <a:extLst>
              <a:ext uri="{28A0092B-C50C-407E-A947-70E740481C1C}">
                <a14:useLocalDpi xmlns:a14="http://schemas.microsoft.com/office/drawing/2010/main" val="0"/>
              </a:ext>
            </a:extLst>
          </a:blip>
          <a:srcRect l="15318" t="9909" r="16428" b="7366"/>
          <a:stretch/>
        </p:blipFill>
        <p:spPr bwMode="auto">
          <a:xfrm>
            <a:off x="6903076" y="618187"/>
            <a:ext cx="4526638"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44975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Emotional			       decisional</a:t>
            </a:r>
            <a:endParaRPr lang="en-US" dirty="0"/>
          </a:p>
        </p:txBody>
      </p:sp>
      <p:sp>
        <p:nvSpPr>
          <p:cNvPr id="3" name="Content Placeholder 2"/>
          <p:cNvSpPr>
            <a:spLocks noGrp="1"/>
          </p:cNvSpPr>
          <p:nvPr>
            <p:ph sz="half" idx="1"/>
          </p:nvPr>
        </p:nvSpPr>
        <p:spPr>
          <a:xfrm>
            <a:off x="1179662" y="1052423"/>
            <a:ext cx="4099704" cy="5193102"/>
          </a:xfrm>
        </p:spPr>
        <p:txBody>
          <a:bodyPr>
            <a:normAutofit fontScale="92500" lnSpcReduction="10000"/>
          </a:bodyPr>
          <a:lstStyle/>
          <a:p>
            <a:endParaRPr lang="en-US" dirty="0"/>
          </a:p>
          <a:p>
            <a:r>
              <a:rPr lang="en-US" dirty="0"/>
              <a:t>Revisiting the idea of how states of physiology (our moods and feelings) influence self-efficacy, it works in reverse as well. </a:t>
            </a:r>
            <a:endParaRPr lang="en-US" dirty="0" smtClean="0"/>
          </a:p>
          <a:p>
            <a:r>
              <a:rPr lang="en-US" u="sng" dirty="0" smtClean="0"/>
              <a:t>A </a:t>
            </a:r>
            <a:r>
              <a:rPr lang="en-US" u="sng" dirty="0"/>
              <a:t>strong sense of self-efficacy means recognizing that it is normal and human to feel discouraged in the face of failure. However believing in one’s ability to ‘</a:t>
            </a:r>
            <a:r>
              <a:rPr lang="en-US" b="1" u="sng" dirty="0"/>
              <a:t>bounce back</a:t>
            </a:r>
            <a:r>
              <a:rPr lang="en-US" u="sng" dirty="0"/>
              <a:t>’ can influence the outcome of an experience.</a:t>
            </a:r>
          </a:p>
          <a:p>
            <a:r>
              <a:rPr lang="en-US" dirty="0"/>
              <a:t>When we learn that we are not at the mercy of our physiological states, we become less susceptible to emotional reactions. </a:t>
            </a:r>
            <a:endParaRPr lang="en-US" dirty="0" smtClean="0"/>
          </a:p>
          <a:p>
            <a:endParaRPr lang="en-US" dirty="0"/>
          </a:p>
        </p:txBody>
      </p:sp>
      <p:sp>
        <p:nvSpPr>
          <p:cNvPr id="4" name="Content Placeholder 2"/>
          <p:cNvSpPr>
            <a:spLocks noGrp="1"/>
          </p:cNvSpPr>
          <p:nvPr>
            <p:ph sz="half" idx="1"/>
          </p:nvPr>
        </p:nvSpPr>
        <p:spPr>
          <a:xfrm>
            <a:off x="7470476" y="1475118"/>
            <a:ext cx="3830128" cy="4606506"/>
          </a:xfrm>
        </p:spPr>
        <p:txBody>
          <a:bodyPr>
            <a:normAutofit fontScale="92500" lnSpcReduction="20000"/>
          </a:bodyPr>
          <a:lstStyle/>
          <a:p>
            <a:endParaRPr lang="en-US" dirty="0"/>
          </a:p>
          <a:p>
            <a:r>
              <a:rPr lang="en-US" dirty="0" smtClean="0"/>
              <a:t>Self-efficacy </a:t>
            </a:r>
            <a:r>
              <a:rPr lang="en-US" dirty="0"/>
              <a:t>means that there is a choice when it comes how we choose to experience our </a:t>
            </a:r>
            <a:r>
              <a:rPr lang="en-US" dirty="0" smtClean="0"/>
              <a:t>situation.</a:t>
            </a:r>
          </a:p>
          <a:p>
            <a:r>
              <a:rPr lang="en-US" u="sng" dirty="0" smtClean="0"/>
              <a:t>By </a:t>
            </a:r>
            <a:r>
              <a:rPr lang="en-US" u="sng" dirty="0"/>
              <a:t>employing self-efficacy one can choose which environments are best suited for their growth and development.</a:t>
            </a:r>
          </a:p>
          <a:p>
            <a:r>
              <a:rPr lang="en-US" dirty="0"/>
              <a:t>This is essentially addressing the idea of destiny vs agency where people develop their own destinies and create the opportunities they desire through thoughtful choices.</a:t>
            </a:r>
          </a:p>
          <a:p>
            <a:endParaRPr lang="en-US" dirty="0"/>
          </a:p>
        </p:txBody>
      </p:sp>
    </p:spTree>
    <p:extLst>
      <p:ext uri="{BB962C8B-B14F-4D97-AF65-F5344CB8AC3E}">
        <p14:creationId xmlns:p14="http://schemas.microsoft.com/office/powerpoint/2010/main" val="40143590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Mihalic</a:t>
            </a:r>
            <a:r>
              <a:rPr lang="en-US" dirty="0" smtClean="0"/>
              <a:t> and </a:t>
            </a:r>
            <a:r>
              <a:rPr lang="en-US" dirty="0" err="1" smtClean="0"/>
              <a:t>elliot</a:t>
            </a:r>
            <a:endParaRPr lang="en-US" dirty="0"/>
          </a:p>
        </p:txBody>
      </p:sp>
      <p:sp>
        <p:nvSpPr>
          <p:cNvPr id="3" name="Content Placeholder 2"/>
          <p:cNvSpPr>
            <a:spLocks noGrp="1"/>
          </p:cNvSpPr>
          <p:nvPr>
            <p:ph sz="half" idx="1"/>
          </p:nvPr>
        </p:nvSpPr>
        <p:spPr>
          <a:xfrm>
            <a:off x="5100034" y="1455313"/>
            <a:ext cx="6490952" cy="5254580"/>
          </a:xfrm>
        </p:spPr>
        <p:txBody>
          <a:bodyPr>
            <a:normAutofit lnSpcReduction="10000"/>
          </a:bodyPr>
          <a:lstStyle/>
          <a:p>
            <a:r>
              <a:rPr lang="en-US" sz="2400" u="sng" dirty="0" smtClean="0"/>
              <a:t>Social Cognitive Theory has been used to explain marital violence.</a:t>
            </a:r>
          </a:p>
          <a:p>
            <a:r>
              <a:rPr lang="en-US" sz="2400" dirty="0" smtClean="0"/>
              <a:t>Violence is a learned behavior and has been accepted as being an intergenerational transmission.</a:t>
            </a:r>
          </a:p>
          <a:p>
            <a:r>
              <a:rPr lang="en-US" sz="2400" u="sng" dirty="0" err="1" smtClean="0"/>
              <a:t>Michalic</a:t>
            </a:r>
            <a:r>
              <a:rPr lang="en-US" sz="2400" u="sng" dirty="0" smtClean="0"/>
              <a:t> and Elliot found that males and females who endured more physical violence as children had higher rates of marital violence as adults.</a:t>
            </a:r>
          </a:p>
          <a:p>
            <a:r>
              <a:rPr lang="en-US" sz="2400" dirty="0" smtClean="0"/>
              <a:t>As children they observed the model of their parents and how they behave in a relationship.</a:t>
            </a:r>
          </a:p>
          <a:p>
            <a:r>
              <a:rPr lang="en-US" sz="2400" u="sng" dirty="0" smtClean="0"/>
              <a:t>They learn what is “appropriate” for these relationships.</a:t>
            </a:r>
            <a:endParaRPr lang="en-US" sz="2400" u="sng" dirty="0"/>
          </a:p>
        </p:txBody>
      </p:sp>
      <p:pic>
        <p:nvPicPr>
          <p:cNvPr id="1026" name="Picture 2" descr="https://www.publichealth.com.ng/wp-content/uploads/2018/06/How-Can-You-Get-Trichomoniasis-If-No-One-Chea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552" y="2451167"/>
            <a:ext cx="3190875"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451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Social cognition  #29</a:t>
            </a:r>
            <a:endParaRPr lang="en-US" dirty="0"/>
          </a:p>
        </p:txBody>
      </p:sp>
      <p:sp>
        <p:nvSpPr>
          <p:cNvPr id="3" name="Content Placeholder 2"/>
          <p:cNvSpPr>
            <a:spLocks noGrp="1"/>
          </p:cNvSpPr>
          <p:nvPr>
            <p:ph sz="half" idx="1"/>
          </p:nvPr>
        </p:nvSpPr>
        <p:spPr>
          <a:xfrm>
            <a:off x="1489120" y="1204175"/>
            <a:ext cx="4800600" cy="3619500"/>
          </a:xfrm>
        </p:spPr>
        <p:txBody>
          <a:bodyPr/>
          <a:lstStyle/>
          <a:p>
            <a:r>
              <a:rPr lang="en-US" sz="2400" u="sng" dirty="0" smtClean="0"/>
              <a:t>Social Cognition is the study of how people understand their social world.</a:t>
            </a:r>
          </a:p>
          <a:p>
            <a:r>
              <a:rPr lang="en-US" sz="2400" dirty="0" smtClean="0"/>
              <a:t>In order to make sense of the world we are required to engage in </a:t>
            </a:r>
            <a:r>
              <a:rPr lang="en-US" sz="2400" u="sng" dirty="0" smtClean="0"/>
              <a:t>three cognitive processes according to Baron and Byrne</a:t>
            </a:r>
            <a:r>
              <a:rPr lang="en-US" u="sng" dirty="0" smtClean="0"/>
              <a:t>.</a:t>
            </a:r>
            <a:endParaRPr lang="en-US" u="sng" dirty="0"/>
          </a:p>
        </p:txBody>
      </p:sp>
      <p:sp>
        <p:nvSpPr>
          <p:cNvPr id="4" name="Content Placeholder 3"/>
          <p:cNvSpPr>
            <a:spLocks noGrp="1"/>
          </p:cNvSpPr>
          <p:nvPr>
            <p:ph sz="half" idx="2"/>
          </p:nvPr>
        </p:nvSpPr>
        <p:spPr>
          <a:xfrm>
            <a:off x="6866737" y="1178416"/>
            <a:ext cx="4800600" cy="3619500"/>
          </a:xfrm>
        </p:spPr>
        <p:txBody>
          <a:bodyPr/>
          <a:lstStyle/>
          <a:p>
            <a:r>
              <a:rPr lang="en-US" dirty="0" smtClean="0"/>
              <a:t>1.  </a:t>
            </a:r>
            <a:r>
              <a:rPr lang="en-US" u="sng" dirty="0" smtClean="0"/>
              <a:t>Interpret information </a:t>
            </a:r>
            <a:r>
              <a:rPr lang="en-US" dirty="0" smtClean="0"/>
              <a:t>we receive about other people by examining it within its social context and giving it meaning.</a:t>
            </a:r>
          </a:p>
          <a:p>
            <a:r>
              <a:rPr lang="en-US" dirty="0" smtClean="0"/>
              <a:t>2.  </a:t>
            </a:r>
            <a:r>
              <a:rPr lang="en-US" u="sng" dirty="0" smtClean="0"/>
              <a:t>Analyze the initial appraisal </a:t>
            </a:r>
            <a:r>
              <a:rPr lang="en-US" dirty="0" smtClean="0"/>
              <a:t>and modify it accordingly.  First impression may not be accurate.</a:t>
            </a:r>
          </a:p>
          <a:p>
            <a:r>
              <a:rPr lang="en-US" u="sng" dirty="0" smtClean="0"/>
              <a:t>Be able to recall previous knowledge </a:t>
            </a:r>
            <a:r>
              <a:rPr lang="en-US" dirty="0" smtClean="0"/>
              <a:t>and experiences at the appropriate time.</a:t>
            </a:r>
            <a:endParaRPr lang="en-US" dirty="0"/>
          </a:p>
        </p:txBody>
      </p:sp>
      <p:pic>
        <p:nvPicPr>
          <p:cNvPr id="22530" name="Picture 2" descr="https://www.medbridgeeducation.com/blog/wp-content/uploads/2016/05/05-17-Lyn-Turkstra-Social-Cognition-700x29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4989" y="4343400"/>
            <a:ext cx="66675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7422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4294967295"/>
          </p:nvPr>
        </p:nvSpPr>
        <p:spPr>
          <a:xfrm>
            <a:off x="1080394" y="1097757"/>
            <a:ext cx="6054501" cy="4649788"/>
          </a:xfrm>
        </p:spPr>
        <p:txBody>
          <a:bodyPr>
            <a:normAutofit/>
          </a:bodyPr>
          <a:lstStyle/>
          <a:p>
            <a:pPr>
              <a:lnSpc>
                <a:spcPct val="70000"/>
              </a:lnSpc>
              <a:defRPr/>
            </a:pPr>
            <a:r>
              <a:rPr lang="en-US" altLang="en-US" sz="2800" b="1" dirty="0" smtClean="0">
                <a:latin typeface="Calibri" panose="020F0502020204030204" pitchFamily="34" charset="0"/>
              </a:rPr>
              <a:t>Attribution Theory</a:t>
            </a:r>
            <a:r>
              <a:rPr lang="en-US" altLang="en-US" sz="2800" dirty="0" smtClean="0">
                <a:latin typeface="Calibri" panose="020F0502020204030204" pitchFamily="34" charset="0"/>
              </a:rPr>
              <a:t>:  suggests that how we explain someone’s behavior- by crediting either the situation or the person’s disposition.</a:t>
            </a:r>
          </a:p>
          <a:p>
            <a:pPr>
              <a:lnSpc>
                <a:spcPct val="70000"/>
              </a:lnSpc>
              <a:buFont typeface="Wingdings" pitchFamily="2" charset="2"/>
              <a:buNone/>
              <a:defRPr/>
            </a:pPr>
            <a:endParaRPr lang="en-US" altLang="en-US" sz="2800" dirty="0" smtClean="0">
              <a:latin typeface="Calibri" panose="020F0502020204030204" pitchFamily="34" charset="0"/>
            </a:endParaRPr>
          </a:p>
          <a:p>
            <a:pPr>
              <a:lnSpc>
                <a:spcPct val="70000"/>
              </a:lnSpc>
              <a:defRPr/>
            </a:pPr>
            <a:r>
              <a:rPr lang="en-US" altLang="en-US" sz="2800" u="sng" dirty="0" smtClean="0">
                <a:latin typeface="Calibri" panose="020F0502020204030204" pitchFamily="34" charset="0"/>
              </a:rPr>
              <a:t>The theory is concerned with the ways in which people explain (or attribute) the behavior of others or themselves </a:t>
            </a:r>
            <a:r>
              <a:rPr lang="en-US" altLang="en-US" sz="2800" dirty="0" smtClean="0">
                <a:latin typeface="Calibri" panose="020F0502020204030204" pitchFamily="34" charset="0"/>
              </a:rPr>
              <a:t>(self-attribution) with something else. </a:t>
            </a:r>
          </a:p>
          <a:p>
            <a:pPr>
              <a:lnSpc>
                <a:spcPct val="70000"/>
              </a:lnSpc>
              <a:defRPr/>
            </a:pPr>
            <a:endParaRPr lang="en-US" altLang="en-US" sz="2800" dirty="0" smtClean="0">
              <a:latin typeface="Calibri" panose="020F0502020204030204" pitchFamily="34" charset="0"/>
            </a:endParaRPr>
          </a:p>
          <a:p>
            <a:pPr>
              <a:lnSpc>
                <a:spcPct val="70000"/>
              </a:lnSpc>
              <a:defRPr/>
            </a:pPr>
            <a:r>
              <a:rPr lang="en-US" altLang="en-US" sz="2800" dirty="0" smtClean="0">
                <a:latin typeface="Calibri" panose="020F0502020204030204" pitchFamily="34" charset="0"/>
              </a:rPr>
              <a:t>It explores how individuals "attribute" causes to events and how this cognitive perception affects their usefulness in an organization.</a:t>
            </a:r>
          </a:p>
          <a:p>
            <a:pPr>
              <a:lnSpc>
                <a:spcPct val="70000"/>
              </a:lnSpc>
              <a:defRPr/>
            </a:pPr>
            <a:endParaRPr lang="en-US" altLang="en-US" sz="2400" dirty="0" smtClean="0"/>
          </a:p>
        </p:txBody>
      </p:sp>
      <p:sp>
        <p:nvSpPr>
          <p:cNvPr id="25602" name="Rectangle 2"/>
          <p:cNvSpPr>
            <a:spLocks noGrp="1" noChangeArrowheads="1"/>
          </p:cNvSpPr>
          <p:nvPr>
            <p:ph type="title" idx="4294967295"/>
          </p:nvPr>
        </p:nvSpPr>
        <p:spPr>
          <a:xfrm>
            <a:off x="1448366" y="-45243"/>
            <a:ext cx="9751485" cy="1143000"/>
          </a:xfrm>
          <a:extLst/>
        </p:spPr>
        <p:txBody>
          <a:bodyPr rtlCol="0" anchor="ctr">
            <a:normAutofit/>
            <a:scene3d>
              <a:camera prst="orthographicFront"/>
              <a:lightRig rig="soft" dir="t"/>
            </a:scene3d>
            <a:sp3d prstMaterial="softEdge">
              <a:bevelT w="25400" h="25400"/>
            </a:sp3d>
          </a:bodyPr>
          <a:lstStyle/>
          <a:p>
            <a:pPr eaLnBrk="1" fontAlgn="auto" hangingPunct="1">
              <a:spcAft>
                <a:spcPts val="0"/>
              </a:spcAft>
              <a:defRPr/>
            </a:pPr>
            <a:r>
              <a:rPr lang="en-US" sz="4100" b="1" kern="1200" dirty="0" smtClean="0">
                <a:effectLst>
                  <a:outerShdw blurRad="31750" dist="25400" dir="5400000" algn="tl" rotWithShape="0">
                    <a:srgbClr val="000000">
                      <a:alpha val="25000"/>
                    </a:srgbClr>
                  </a:outerShdw>
                </a:effectLst>
              </a:rPr>
              <a:t>Attribution Theory</a:t>
            </a:r>
          </a:p>
        </p:txBody>
      </p:sp>
      <p:pic>
        <p:nvPicPr>
          <p:cNvPr id="31748" name="Picture 5" descr="APLUS_-300x2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8574" y="746185"/>
            <a:ext cx="2662686"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9" descr="BadGrade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3608" y="3634701"/>
            <a:ext cx="39624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877826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idx="4294967295"/>
          </p:nvPr>
        </p:nvSpPr>
        <p:spPr>
          <a:xfrm>
            <a:off x="1320800" y="926055"/>
            <a:ext cx="9919419" cy="3221965"/>
          </a:xfrm>
        </p:spPr>
        <p:txBody>
          <a:bodyPr/>
          <a:lstStyle/>
          <a:p>
            <a:r>
              <a:rPr lang="en-US" altLang="en-US" sz="2400" b="1" dirty="0" smtClean="0"/>
              <a:t>"External" </a:t>
            </a:r>
            <a:r>
              <a:rPr lang="en-US" altLang="en-US" sz="2400" dirty="0" smtClean="0"/>
              <a:t>or </a:t>
            </a:r>
            <a:r>
              <a:rPr lang="en-US" altLang="en-US" sz="2400" b="1" dirty="0" smtClean="0"/>
              <a:t>"situational"</a:t>
            </a:r>
            <a:r>
              <a:rPr lang="en-US" altLang="en-US" sz="2400" dirty="0" smtClean="0"/>
              <a:t> attribution assigns causality to an </a:t>
            </a:r>
            <a:r>
              <a:rPr lang="en-US" altLang="en-US" sz="2400" b="1" dirty="0" smtClean="0"/>
              <a:t>outside factor</a:t>
            </a:r>
            <a:r>
              <a:rPr lang="en-US" altLang="en-US" sz="2400" dirty="0" smtClean="0"/>
              <a:t>, such as the weather. </a:t>
            </a:r>
          </a:p>
          <a:p>
            <a:r>
              <a:rPr lang="en-US" altLang="en-US" sz="2400" b="1" dirty="0" smtClean="0"/>
              <a:t>"Internal" </a:t>
            </a:r>
            <a:r>
              <a:rPr lang="en-US" altLang="en-US" sz="2400" dirty="0" smtClean="0"/>
              <a:t>or </a:t>
            </a:r>
            <a:r>
              <a:rPr lang="en-US" altLang="en-US" sz="2400" b="1" dirty="0" smtClean="0"/>
              <a:t>"dispositional" </a:t>
            </a:r>
            <a:r>
              <a:rPr lang="en-US" altLang="en-US" sz="2400" dirty="0" smtClean="0"/>
              <a:t>attribution assigns causality to factors within the </a:t>
            </a:r>
            <a:r>
              <a:rPr lang="en-US" altLang="en-US" sz="2400" b="1" dirty="0" smtClean="0"/>
              <a:t>person</a:t>
            </a:r>
            <a:r>
              <a:rPr lang="en-US" altLang="en-US" sz="2400" dirty="0" smtClean="0"/>
              <a:t>, such as their own level of intelligence or other variables that make the individual responsible for the event. </a:t>
            </a:r>
          </a:p>
          <a:p>
            <a:endParaRPr lang="en-US" altLang="en-US" sz="2400" dirty="0" smtClean="0"/>
          </a:p>
        </p:txBody>
      </p:sp>
      <p:sp>
        <p:nvSpPr>
          <p:cNvPr id="26626" name="Rectangle 2"/>
          <p:cNvSpPr>
            <a:spLocks noGrp="1" noChangeArrowheads="1"/>
          </p:cNvSpPr>
          <p:nvPr>
            <p:ph type="title" idx="4294967295"/>
          </p:nvPr>
        </p:nvSpPr>
        <p:spPr>
          <a:xfrm>
            <a:off x="1320800" y="-216945"/>
            <a:ext cx="10972800" cy="1143000"/>
          </a:xfrm>
          <a:extLst/>
        </p:spPr>
        <p:txBody>
          <a:bodyPr rtlCol="0" anchor="ctr">
            <a:normAutofit/>
            <a:scene3d>
              <a:camera prst="orthographicFront"/>
              <a:lightRig rig="soft" dir="t"/>
            </a:scene3d>
            <a:sp3d prstMaterial="softEdge">
              <a:bevelT w="25400" h="25400"/>
            </a:sp3d>
          </a:bodyPr>
          <a:lstStyle/>
          <a:p>
            <a:pPr eaLnBrk="1" fontAlgn="auto" hangingPunct="1">
              <a:spcAft>
                <a:spcPts val="0"/>
              </a:spcAft>
              <a:defRPr/>
            </a:pPr>
            <a:r>
              <a:rPr lang="en-US" sz="4100" b="1" kern="1200" dirty="0" smtClean="0">
                <a:effectLst>
                  <a:outerShdw blurRad="31750" dist="25400" dir="5400000" algn="tl" rotWithShape="0">
                    <a:srgbClr val="000000">
                      <a:alpha val="25000"/>
                    </a:srgbClr>
                  </a:outerShdw>
                </a:effectLst>
              </a:rPr>
              <a:t>Two Types</a:t>
            </a:r>
          </a:p>
        </p:txBody>
      </p:sp>
      <p:pic>
        <p:nvPicPr>
          <p:cNvPr id="2050" name="Picture 2" descr="Image result for dispositional situational clip art"/>
          <p:cNvPicPr>
            <a:picLocks noChangeAspect="1" noChangeArrowheads="1"/>
          </p:cNvPicPr>
          <p:nvPr/>
        </p:nvPicPr>
        <p:blipFill rotWithShape="1">
          <a:blip r:embed="rId2">
            <a:extLst>
              <a:ext uri="{28A0092B-C50C-407E-A947-70E740481C1C}">
                <a14:useLocalDpi xmlns:a14="http://schemas.microsoft.com/office/drawing/2010/main" val="0"/>
              </a:ext>
            </a:extLst>
          </a:blip>
          <a:srcRect l="48729" t="34098" r="327" b="19439"/>
          <a:stretch/>
        </p:blipFill>
        <p:spPr bwMode="auto">
          <a:xfrm>
            <a:off x="3390182" y="3206842"/>
            <a:ext cx="5426014" cy="371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785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493" y="0"/>
            <a:ext cx="10167870" cy="944139"/>
          </a:xfrm>
        </p:spPr>
        <p:txBody>
          <a:bodyPr/>
          <a:lstStyle/>
          <a:p>
            <a:r>
              <a:rPr lang="en-US" dirty="0" err="1" smtClean="0"/>
              <a:t>heider</a:t>
            </a:r>
            <a:endParaRPr lang="en-US" dirty="0"/>
          </a:p>
        </p:txBody>
      </p:sp>
      <p:sp>
        <p:nvSpPr>
          <p:cNvPr id="3" name="Content Placeholder 2"/>
          <p:cNvSpPr>
            <a:spLocks noGrp="1"/>
          </p:cNvSpPr>
          <p:nvPr>
            <p:ph sz="half" idx="1"/>
          </p:nvPr>
        </p:nvSpPr>
        <p:spPr>
          <a:xfrm>
            <a:off x="901521" y="888642"/>
            <a:ext cx="10856889" cy="3374265"/>
          </a:xfrm>
        </p:spPr>
        <p:txBody>
          <a:bodyPr>
            <a:normAutofit/>
          </a:bodyPr>
          <a:lstStyle/>
          <a:p>
            <a:r>
              <a:rPr lang="en-US" sz="2400" u="sng" dirty="0" err="1"/>
              <a:t>Heider</a:t>
            </a:r>
            <a:r>
              <a:rPr lang="en-US" sz="2400" u="sng" dirty="0"/>
              <a:t> (1958) believed that people are naive psychologists trying to make sense of the social world.  </a:t>
            </a:r>
            <a:endParaRPr lang="en-US" sz="2400" u="sng" dirty="0" smtClean="0"/>
          </a:p>
          <a:p>
            <a:r>
              <a:rPr lang="en-US" sz="2400" dirty="0" smtClean="0"/>
              <a:t>People </a:t>
            </a:r>
            <a:r>
              <a:rPr lang="en-US" sz="2400" dirty="0"/>
              <a:t>tend to see cause and effect relationships, even where there is none</a:t>
            </a:r>
            <a:r>
              <a:rPr lang="en-US" sz="2400" dirty="0" smtClean="0"/>
              <a:t>!</a:t>
            </a:r>
          </a:p>
          <a:p>
            <a:r>
              <a:rPr lang="en-US" sz="2400" dirty="0" err="1"/>
              <a:t>Heider</a:t>
            </a:r>
            <a:r>
              <a:rPr lang="en-US" sz="2400" dirty="0"/>
              <a:t> didn’t so much develop a theory himself as emphasize certain themes that others took up.  </a:t>
            </a:r>
            <a:endParaRPr lang="en-US" sz="2400" dirty="0" smtClean="0"/>
          </a:p>
          <a:p>
            <a:r>
              <a:rPr lang="en-US" sz="2400" dirty="0" smtClean="0"/>
              <a:t>There </a:t>
            </a:r>
            <a:r>
              <a:rPr lang="en-US" sz="2400" dirty="0"/>
              <a:t>were </a:t>
            </a:r>
            <a:r>
              <a:rPr lang="en-US" sz="2400" u="sng" dirty="0"/>
              <a:t>two main ideas that he put forward that became influential: dispositional (internal cause) vs situational (external cause) attributions.</a:t>
            </a:r>
          </a:p>
          <a:p>
            <a:endParaRPr lang="en-US" dirty="0"/>
          </a:p>
        </p:txBody>
      </p:sp>
      <p:pic>
        <p:nvPicPr>
          <p:cNvPr id="27650" name="Picture 2" descr="Image result for situational dispositio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7417" y="4020796"/>
            <a:ext cx="5047489" cy="2837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5769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Honor cultures</a:t>
            </a:r>
            <a:endParaRPr lang="en-US" dirty="0"/>
          </a:p>
        </p:txBody>
      </p:sp>
      <p:sp>
        <p:nvSpPr>
          <p:cNvPr id="3" name="Content Placeholder 2"/>
          <p:cNvSpPr>
            <a:spLocks noGrp="1"/>
          </p:cNvSpPr>
          <p:nvPr>
            <p:ph idx="1"/>
          </p:nvPr>
        </p:nvSpPr>
        <p:spPr>
          <a:xfrm>
            <a:off x="1251678" y="1345721"/>
            <a:ext cx="10428487" cy="3045124"/>
          </a:xfrm>
        </p:spPr>
        <p:txBody>
          <a:bodyPr>
            <a:normAutofit fontScale="92500"/>
          </a:bodyPr>
          <a:lstStyle/>
          <a:p>
            <a:r>
              <a:rPr lang="en-US" dirty="0">
                <a:solidFill>
                  <a:schemeClr val="tx1"/>
                </a:solidFill>
                <a:latin typeface="Calibri" panose="020F0502020204030204" pitchFamily="34" charset="0"/>
              </a:rPr>
              <a:t>Laboratory research has demonstrated that men in honor cultures perceive interpersonal threats more readily than do men in other cultures, including </a:t>
            </a:r>
            <a:r>
              <a:rPr lang="en-US" u="sng" dirty="0">
                <a:solidFill>
                  <a:schemeClr val="tx1"/>
                </a:solidFill>
                <a:latin typeface="Calibri" panose="020F0502020204030204" pitchFamily="34" charset="0"/>
              </a:rPr>
              <a:t>increases in cortisol and testosterone levels following insults</a:t>
            </a:r>
            <a:r>
              <a:rPr lang="en-US" u="sng" dirty="0" smtClean="0">
                <a:solidFill>
                  <a:schemeClr val="tx1"/>
                </a:solidFill>
                <a:latin typeface="Calibri" panose="020F0502020204030204" pitchFamily="34" charset="0"/>
              </a:rPr>
              <a:t>.</a:t>
            </a:r>
            <a:endParaRPr lang="en-US" u="sng" baseline="30000" dirty="0">
              <a:solidFill>
                <a:schemeClr val="tx1"/>
              </a:solidFill>
              <a:latin typeface="Calibri" panose="020F0502020204030204" pitchFamily="34" charset="0"/>
            </a:endParaRPr>
          </a:p>
          <a:p>
            <a:r>
              <a:rPr lang="en-US" dirty="0">
                <a:solidFill>
                  <a:schemeClr val="tx1"/>
                </a:solidFill>
                <a:latin typeface="Calibri" panose="020F0502020204030204" pitchFamily="34" charset="0"/>
              </a:rPr>
              <a:t>A 2016 study suggests that honor culture increases the </a:t>
            </a:r>
            <a:r>
              <a:rPr lang="en-US" b="1" u="sng" dirty="0">
                <a:solidFill>
                  <a:schemeClr val="tx1"/>
                </a:solidFill>
                <a:latin typeface="Calibri" panose="020F0502020204030204" pitchFamily="34" charset="0"/>
              </a:rPr>
              <a:t>risk of war</a:t>
            </a:r>
            <a:r>
              <a:rPr lang="en-US" dirty="0">
                <a:solidFill>
                  <a:schemeClr val="tx1"/>
                </a:solidFill>
                <a:latin typeface="Calibri" panose="020F0502020204030204" pitchFamily="34" charset="0"/>
              </a:rPr>
              <a:t>. </a:t>
            </a:r>
            <a:endParaRPr lang="en-US" dirty="0" smtClean="0">
              <a:solidFill>
                <a:schemeClr val="tx1"/>
              </a:solidFill>
              <a:latin typeface="Calibri" panose="020F0502020204030204" pitchFamily="34" charset="0"/>
            </a:endParaRPr>
          </a:p>
          <a:p>
            <a:r>
              <a:rPr lang="en-US" u="sng" dirty="0" smtClean="0">
                <a:solidFill>
                  <a:schemeClr val="tx1"/>
                </a:solidFill>
                <a:latin typeface="Calibri" panose="020F0502020204030204" pitchFamily="34" charset="0"/>
              </a:rPr>
              <a:t>The </a:t>
            </a:r>
            <a:r>
              <a:rPr lang="en-US" u="sng" dirty="0">
                <a:solidFill>
                  <a:schemeClr val="tx1"/>
                </a:solidFill>
                <a:latin typeface="Calibri" panose="020F0502020204030204" pitchFamily="34" charset="0"/>
              </a:rPr>
              <a:t>study found that international conflicts under Southern presidents are "twice as likely to involve uses of force, last on average twice as long, and are three times more likely to end in victory for the United States than disputes under non-Southern presidents. </a:t>
            </a:r>
            <a:endParaRPr lang="en-US" u="sng" dirty="0" smtClean="0">
              <a:solidFill>
                <a:schemeClr val="tx1"/>
              </a:solidFill>
              <a:latin typeface="Calibri" panose="020F0502020204030204" pitchFamily="34" charset="0"/>
            </a:endParaRPr>
          </a:p>
          <a:p>
            <a:r>
              <a:rPr lang="en-US" dirty="0" smtClean="0">
                <a:solidFill>
                  <a:schemeClr val="tx1"/>
                </a:solidFill>
                <a:latin typeface="Calibri" panose="020F0502020204030204" pitchFamily="34" charset="0"/>
              </a:rPr>
              <a:t>Other </a:t>
            </a:r>
            <a:r>
              <a:rPr lang="en-US" dirty="0">
                <a:solidFill>
                  <a:schemeClr val="tx1"/>
                </a:solidFill>
                <a:latin typeface="Calibri" panose="020F0502020204030204" pitchFamily="34" charset="0"/>
              </a:rPr>
              <a:t>characteristics of Southern presidencies do not seem able to account for this pattern of results</a:t>
            </a:r>
            <a:endParaRPr lang="en-US" baseline="30000" dirty="0">
              <a:solidFill>
                <a:schemeClr val="tx1"/>
              </a:solidFill>
              <a:latin typeface="Calibri" panose="020F0502020204030204" pitchFamily="34" charset="0"/>
            </a:endParaRPr>
          </a:p>
        </p:txBody>
      </p:sp>
      <p:pic>
        <p:nvPicPr>
          <p:cNvPr id="2050" name="Picture 2" descr="Image result for honor culture 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5152" y="4390845"/>
            <a:ext cx="4657965" cy="2328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8613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Jones and </a:t>
            </a:r>
            <a:r>
              <a:rPr lang="en-US" dirty="0" err="1" smtClean="0"/>
              <a:t>davis</a:t>
            </a:r>
            <a:endParaRPr lang="en-US" dirty="0"/>
          </a:p>
        </p:txBody>
      </p:sp>
      <p:sp>
        <p:nvSpPr>
          <p:cNvPr id="3" name="Content Placeholder 2"/>
          <p:cNvSpPr>
            <a:spLocks noGrp="1"/>
          </p:cNvSpPr>
          <p:nvPr>
            <p:ph sz="half" idx="1"/>
          </p:nvPr>
        </p:nvSpPr>
        <p:spPr>
          <a:xfrm>
            <a:off x="1257300" y="1223493"/>
            <a:ext cx="6315477" cy="5756856"/>
          </a:xfrm>
        </p:spPr>
        <p:txBody>
          <a:bodyPr/>
          <a:lstStyle/>
          <a:p>
            <a:r>
              <a:rPr lang="en-US" sz="2400" dirty="0"/>
              <a:t>Jones and Davis (1965) thought that people pay particular attention to intentional behavior (as opposed to accidental or unthinking behavior). </a:t>
            </a:r>
          </a:p>
          <a:p>
            <a:r>
              <a:rPr lang="en-US" sz="2400" u="sng" dirty="0"/>
              <a:t>Jones and Davis’ theory helps us understand the process of making an internal attribution.</a:t>
            </a:r>
            <a:r>
              <a:rPr lang="en-US" sz="2400" dirty="0"/>
              <a:t>  </a:t>
            </a:r>
            <a:endParaRPr lang="en-US" sz="2400" dirty="0" smtClean="0"/>
          </a:p>
          <a:p>
            <a:r>
              <a:rPr lang="en-US" sz="2400" dirty="0" smtClean="0"/>
              <a:t>They </a:t>
            </a:r>
            <a:r>
              <a:rPr lang="en-US" sz="2400" dirty="0"/>
              <a:t>say that we tend to do this when we see a correspondence between motive and behavior.  </a:t>
            </a:r>
            <a:endParaRPr lang="en-US" sz="2400" dirty="0" smtClean="0"/>
          </a:p>
          <a:p>
            <a:r>
              <a:rPr lang="en-US" sz="2400" u="sng" dirty="0" smtClean="0"/>
              <a:t>For </a:t>
            </a:r>
            <a:r>
              <a:rPr lang="en-US" sz="2400" u="sng" dirty="0"/>
              <a:t>example, when we see a correspondence between someone behaving in a friendly way and being a friendly person.</a:t>
            </a:r>
          </a:p>
          <a:p>
            <a:endParaRPr lang="en-US" dirty="0"/>
          </a:p>
        </p:txBody>
      </p:sp>
      <p:pic>
        <p:nvPicPr>
          <p:cNvPr id="24578" name="Picture 2" descr="Image result for person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0557" y="1598701"/>
            <a:ext cx="4196791" cy="419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2555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02995" y="103517"/>
            <a:ext cx="10465027" cy="4830792"/>
          </a:xfrm>
        </p:spPr>
        <p:txBody>
          <a:bodyPr>
            <a:noAutofit/>
          </a:bodyPr>
          <a:lstStyle/>
          <a:p>
            <a:r>
              <a:rPr lang="en-US" sz="2400" dirty="0"/>
              <a:t>Dispositional (i.e., internal) attributions provide us with information from which we can make predictions about a person’s future behavior. </a:t>
            </a:r>
            <a:endParaRPr lang="en-US" sz="2400" dirty="0" smtClean="0"/>
          </a:p>
          <a:p>
            <a:r>
              <a:rPr lang="en-US" sz="2400" u="sng" dirty="0" smtClean="0"/>
              <a:t>The </a:t>
            </a:r>
            <a:r>
              <a:rPr lang="en-US" sz="2400" b="1" u="sng" dirty="0"/>
              <a:t>correspondent inference theory </a:t>
            </a:r>
            <a:r>
              <a:rPr lang="en-US" sz="2400" u="sng" dirty="0"/>
              <a:t>describes the conditions under which we make dispositional attributes to the behavior we perceive as intentional</a:t>
            </a:r>
            <a:r>
              <a:rPr lang="en-US" sz="2400" u="sng" dirty="0" smtClean="0"/>
              <a:t>.</a:t>
            </a:r>
          </a:p>
          <a:p>
            <a:r>
              <a:rPr lang="en-US" sz="2400" dirty="0"/>
              <a:t>Davis used the term correspondent inference to refer to </a:t>
            </a:r>
            <a:r>
              <a:rPr lang="en-US" sz="2400" u="sng" dirty="0"/>
              <a:t>an occasion when an observer infers that a person’s behavior matches or corresponds with their personality. </a:t>
            </a:r>
            <a:r>
              <a:rPr lang="en-US" sz="2400" dirty="0"/>
              <a:t> It is an alternative term to dispositional attribution. </a:t>
            </a:r>
          </a:p>
          <a:p>
            <a:r>
              <a:rPr lang="en-US" sz="2400" u="sng" dirty="0"/>
              <a:t>So what leads us to make a correspondent inference? </a:t>
            </a:r>
            <a:r>
              <a:rPr lang="en-US" sz="2400" dirty="0"/>
              <a:t> </a:t>
            </a:r>
            <a:endParaRPr lang="en-US" sz="2400" dirty="0" smtClean="0"/>
          </a:p>
          <a:p>
            <a:r>
              <a:rPr lang="en-US" sz="2400" dirty="0" smtClean="0"/>
              <a:t>Jones </a:t>
            </a:r>
            <a:r>
              <a:rPr lang="en-US" sz="2400" dirty="0"/>
              <a:t>and Davis say we </a:t>
            </a:r>
            <a:r>
              <a:rPr lang="en-US" sz="2400" u="sng" dirty="0"/>
              <a:t>draw on five sources </a:t>
            </a:r>
            <a:r>
              <a:rPr lang="en-US" sz="2400" dirty="0"/>
              <a:t>of information:</a:t>
            </a:r>
          </a:p>
          <a:p>
            <a:endParaRPr lang="en-US" sz="2400" dirty="0"/>
          </a:p>
        </p:txBody>
      </p:sp>
      <p:pic>
        <p:nvPicPr>
          <p:cNvPr id="1026" name="Picture 2" descr="Image result for people clip art"/>
          <p:cNvPicPr>
            <a:picLocks noChangeAspect="1" noChangeArrowheads="1"/>
          </p:cNvPicPr>
          <p:nvPr/>
        </p:nvPicPr>
        <p:blipFill rotWithShape="1">
          <a:blip r:embed="rId2">
            <a:extLst>
              <a:ext uri="{28A0092B-C50C-407E-A947-70E740481C1C}">
                <a14:useLocalDpi xmlns:a14="http://schemas.microsoft.com/office/drawing/2010/main" val="0"/>
              </a:ext>
            </a:extLst>
          </a:blip>
          <a:srcRect l="1" r="-1181" b="31963"/>
          <a:stretch/>
        </p:blipFill>
        <p:spPr bwMode="auto">
          <a:xfrm>
            <a:off x="3757627" y="4236072"/>
            <a:ext cx="5740055" cy="2406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4577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735" y="382385"/>
            <a:ext cx="10232265" cy="802471"/>
          </a:xfrm>
        </p:spPr>
        <p:txBody>
          <a:bodyPr/>
          <a:lstStyle/>
          <a:p>
            <a:r>
              <a:rPr lang="en-US" dirty="0" smtClean="0"/>
              <a:t>Sources of information</a:t>
            </a:r>
            <a:endParaRPr lang="en-US" dirty="0"/>
          </a:p>
        </p:txBody>
      </p:sp>
      <p:sp>
        <p:nvSpPr>
          <p:cNvPr id="3" name="Content Placeholder 2"/>
          <p:cNvSpPr>
            <a:spLocks noGrp="1"/>
          </p:cNvSpPr>
          <p:nvPr>
            <p:ph sz="half" idx="1"/>
          </p:nvPr>
        </p:nvSpPr>
        <p:spPr>
          <a:xfrm>
            <a:off x="1159099" y="1390920"/>
            <a:ext cx="10637949" cy="3837904"/>
          </a:xfrm>
        </p:spPr>
        <p:txBody>
          <a:bodyPr>
            <a:normAutofit/>
          </a:bodyPr>
          <a:lstStyle/>
          <a:p>
            <a:r>
              <a:rPr lang="en-US" b="1" dirty="0"/>
              <a:t>Choice</a:t>
            </a:r>
            <a:r>
              <a:rPr lang="en-US" dirty="0"/>
              <a:t>: If a behavior is freely chosen it is believed to be due to internal (dispositional) factors.</a:t>
            </a:r>
          </a:p>
          <a:p>
            <a:r>
              <a:rPr lang="en-US" b="1" dirty="0"/>
              <a:t>Accidental vs. Intentional Behavior</a:t>
            </a:r>
            <a:r>
              <a:rPr lang="en-US" dirty="0"/>
              <a:t>: Behavior that is intentional is likely to be attributed to the person’s personality, and behavior which is accidental is likely to be attributed to situation / external causes</a:t>
            </a:r>
            <a:r>
              <a:rPr lang="en-US" dirty="0" smtClean="0"/>
              <a:t>.</a:t>
            </a:r>
            <a:endParaRPr lang="en-US" dirty="0"/>
          </a:p>
          <a:p>
            <a:r>
              <a:rPr lang="en-US" b="1" dirty="0"/>
              <a:t>Social Desirability</a:t>
            </a:r>
            <a:r>
              <a:rPr lang="en-US" dirty="0"/>
              <a:t>: Behaviors low in sociable desirability (non conforming) lead us to make (internal) dispositional inferences more than socially undesirable behaviors.  </a:t>
            </a:r>
            <a:endParaRPr lang="en-US" dirty="0" smtClean="0"/>
          </a:p>
          <a:p>
            <a:r>
              <a:rPr lang="en-US" b="1" dirty="0" smtClean="0"/>
              <a:t>Hedonistic </a:t>
            </a:r>
            <a:r>
              <a:rPr lang="en-US" b="1" dirty="0"/>
              <a:t>Relevance: </a:t>
            </a:r>
            <a:r>
              <a:rPr lang="en-US" dirty="0"/>
              <a:t>If the other person’s behavior appears to be directly intended to benefit or harm us.  </a:t>
            </a:r>
          </a:p>
          <a:p>
            <a:r>
              <a:rPr lang="en-US" b="1" dirty="0" err="1"/>
              <a:t>Personalism</a:t>
            </a:r>
            <a:r>
              <a:rPr lang="en-US" dirty="0"/>
              <a:t>: </a:t>
            </a:r>
            <a:r>
              <a:rPr lang="en-US" dirty="0" smtClean="0"/>
              <a:t> If </a:t>
            </a:r>
            <a:r>
              <a:rPr lang="en-US" dirty="0"/>
              <a:t>the other person’s behavior appears to be intended to have an impact on us, we assume that it is “personal”, and not just a by-product of the situation we are both in. </a:t>
            </a:r>
          </a:p>
          <a:p>
            <a:endParaRPr lang="en-US" dirty="0"/>
          </a:p>
        </p:txBody>
      </p:sp>
      <p:sp>
        <p:nvSpPr>
          <p:cNvPr id="5" name="AutoShape 2" descr="Image result for person clip art"/>
          <p:cNvSpPr>
            <a:spLocks noChangeAspect="1" noChangeArrowheads="1"/>
          </p:cNvSpPr>
          <p:nvPr/>
        </p:nvSpPr>
        <p:spPr bwMode="auto">
          <a:xfrm>
            <a:off x="155575" y="-1608138"/>
            <a:ext cx="1762125"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606" name="Picture 6" descr="Image result for person clip art"/>
          <p:cNvPicPr>
            <a:picLocks noChangeAspect="1" noChangeArrowheads="1"/>
          </p:cNvPicPr>
          <p:nvPr/>
        </p:nvPicPr>
        <p:blipFill rotWithShape="1">
          <a:blip r:embed="rId2">
            <a:extLst>
              <a:ext uri="{28A0092B-C50C-407E-A947-70E740481C1C}">
                <a14:useLocalDpi xmlns:a14="http://schemas.microsoft.com/office/drawing/2010/main" val="0"/>
              </a:ext>
            </a:extLst>
          </a:blip>
          <a:srcRect t="21619" b="18404"/>
          <a:stretch/>
        </p:blipFill>
        <p:spPr bwMode="auto">
          <a:xfrm>
            <a:off x="3993479" y="5267458"/>
            <a:ext cx="4286250" cy="1468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3087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09600" y="304800"/>
            <a:ext cx="11582400" cy="1066800"/>
          </a:xfrm>
        </p:spPr>
        <p:txBody>
          <a:bodyPr/>
          <a:lstStyle/>
          <a:p>
            <a:pPr algn="ctr" eaLnBrk="1" hangingPunct="1"/>
            <a:r>
              <a:rPr lang="en-US" altLang="en-US" b="1" smtClean="0"/>
              <a:t>Social Cognition &amp; Attributions</a:t>
            </a:r>
          </a:p>
        </p:txBody>
      </p:sp>
      <p:sp>
        <p:nvSpPr>
          <p:cNvPr id="67587" name="Rectangle 3"/>
          <p:cNvSpPr>
            <a:spLocks noGrp="1" noChangeArrowheads="1"/>
          </p:cNvSpPr>
          <p:nvPr>
            <p:ph type="body" sz="half" idx="1"/>
          </p:nvPr>
        </p:nvSpPr>
        <p:spPr>
          <a:xfrm>
            <a:off x="1352282" y="1004553"/>
            <a:ext cx="6800045" cy="5853448"/>
          </a:xfrm>
        </p:spPr>
        <p:txBody>
          <a:bodyPr>
            <a:normAutofit lnSpcReduction="10000"/>
          </a:bodyPr>
          <a:lstStyle/>
          <a:p>
            <a:pPr eaLnBrk="1" hangingPunct="1"/>
            <a:r>
              <a:rPr lang="en-US" altLang="en-US" sz="2400" b="1" dirty="0" smtClean="0"/>
              <a:t>Harold Kelley’s Theory of Attribution</a:t>
            </a:r>
          </a:p>
          <a:p>
            <a:pPr lvl="1" eaLnBrk="1" hangingPunct="1"/>
            <a:r>
              <a:rPr lang="en-US" altLang="en-US" sz="2400" b="1" dirty="0" smtClean="0"/>
              <a:t>Situation/disposition attributions influenced by:</a:t>
            </a:r>
          </a:p>
          <a:p>
            <a:pPr lvl="1" eaLnBrk="1" hangingPunct="1">
              <a:buFont typeface="Wingdings" pitchFamily="2" charset="2"/>
              <a:buNone/>
            </a:pPr>
            <a:r>
              <a:rPr lang="en-US" altLang="en-US" sz="2400" b="1" dirty="0" smtClean="0"/>
              <a:t>	(1) </a:t>
            </a:r>
            <a:r>
              <a:rPr lang="en-US" altLang="en-US" sz="2400" b="1" i="1" dirty="0" smtClean="0"/>
              <a:t>Consistency of a Behavior</a:t>
            </a:r>
          </a:p>
          <a:p>
            <a:pPr lvl="2" eaLnBrk="1" hangingPunct="1"/>
            <a:r>
              <a:rPr lang="en-US" altLang="en-US" sz="2400" i="1" dirty="0" smtClean="0"/>
              <a:t>Does the individual behave this way always?</a:t>
            </a:r>
            <a:endParaRPr lang="en-US" altLang="en-US" sz="2400" dirty="0" smtClean="0"/>
          </a:p>
          <a:p>
            <a:pPr lvl="1" eaLnBrk="1" hangingPunct="1">
              <a:buFont typeface="Wingdings" pitchFamily="2" charset="2"/>
              <a:buNone/>
            </a:pPr>
            <a:r>
              <a:rPr lang="en-US" altLang="en-US" sz="2400" b="1" dirty="0" smtClean="0"/>
              <a:t>	(2) </a:t>
            </a:r>
            <a:r>
              <a:rPr lang="en-US" altLang="en-US" sz="2400" b="1" i="1" dirty="0" smtClean="0"/>
              <a:t>Distinctiveness of a Behavior </a:t>
            </a:r>
          </a:p>
          <a:p>
            <a:pPr lvl="2" eaLnBrk="1" hangingPunct="1"/>
            <a:r>
              <a:rPr lang="en-US" altLang="en-US" sz="2400" i="1" dirty="0" smtClean="0"/>
              <a:t>Does the individual behave differently in different situations?</a:t>
            </a:r>
            <a:endParaRPr lang="en-US" altLang="en-US" sz="2400" dirty="0" smtClean="0"/>
          </a:p>
          <a:p>
            <a:pPr lvl="1" eaLnBrk="1" hangingPunct="1">
              <a:buFont typeface="Wingdings" pitchFamily="2" charset="2"/>
              <a:buNone/>
            </a:pPr>
            <a:r>
              <a:rPr lang="en-US" altLang="en-US" sz="2400" b="1" i="1" dirty="0" smtClean="0"/>
              <a:t>	</a:t>
            </a:r>
            <a:r>
              <a:rPr lang="en-US" altLang="en-US" sz="2400" b="1" dirty="0" smtClean="0"/>
              <a:t>(3) </a:t>
            </a:r>
            <a:r>
              <a:rPr lang="en-US" altLang="en-US" sz="2400" b="1" i="1" dirty="0" smtClean="0"/>
              <a:t>Consensus of a Behavior</a:t>
            </a:r>
          </a:p>
          <a:p>
            <a:pPr lvl="2" eaLnBrk="1" hangingPunct="1"/>
            <a:r>
              <a:rPr lang="en-US" altLang="en-US" sz="2400" i="1" dirty="0" smtClean="0"/>
              <a:t>Do others behave similarly in this and other situations?</a:t>
            </a:r>
          </a:p>
          <a:p>
            <a:pPr lvl="1" eaLnBrk="1" hangingPunct="1"/>
            <a:r>
              <a:rPr lang="en-US" altLang="en-US" sz="2400" b="1" i="1" dirty="0" smtClean="0"/>
              <a:t>All in all, why do you think humans prefer making dispositional attributions?</a:t>
            </a:r>
          </a:p>
        </p:txBody>
      </p:sp>
      <p:pic>
        <p:nvPicPr>
          <p:cNvPr id="5122" name="Picture 2" descr="Image result for attrib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6082" y="2242645"/>
            <a:ext cx="3362325" cy="336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73979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Kelly: covariation model</a:t>
            </a:r>
            <a:endParaRPr lang="en-US" dirty="0"/>
          </a:p>
        </p:txBody>
      </p:sp>
      <p:sp>
        <p:nvSpPr>
          <p:cNvPr id="3" name="Content Placeholder 2"/>
          <p:cNvSpPr>
            <a:spLocks noGrp="1"/>
          </p:cNvSpPr>
          <p:nvPr>
            <p:ph sz="half" idx="1"/>
          </p:nvPr>
        </p:nvSpPr>
        <p:spPr>
          <a:xfrm>
            <a:off x="1061049" y="1128451"/>
            <a:ext cx="10670875" cy="3348658"/>
          </a:xfrm>
        </p:spPr>
        <p:txBody>
          <a:bodyPr>
            <a:normAutofit fontScale="47500" lnSpcReduction="20000"/>
          </a:bodyPr>
          <a:lstStyle/>
          <a:p>
            <a:r>
              <a:rPr lang="en-US" sz="4600" dirty="0"/>
              <a:t>Kelley’s (1967) </a:t>
            </a:r>
            <a:r>
              <a:rPr lang="en-US" sz="4600" b="1" dirty="0"/>
              <a:t>covariation model </a:t>
            </a:r>
            <a:r>
              <a:rPr lang="en-US" sz="4600" dirty="0"/>
              <a:t>is the best-known attribution theory.  </a:t>
            </a:r>
            <a:endParaRPr lang="en-US" sz="4600" dirty="0" smtClean="0"/>
          </a:p>
          <a:p>
            <a:r>
              <a:rPr lang="en-US" sz="4600" dirty="0" smtClean="0"/>
              <a:t>He </a:t>
            </a:r>
            <a:r>
              <a:rPr lang="en-US" sz="4600" dirty="0"/>
              <a:t>developed a logical model for judging whether a particular action should be attributed to some characteristic (dispositional) of the person or the environment (situational). </a:t>
            </a:r>
          </a:p>
          <a:p>
            <a:r>
              <a:rPr lang="en-US" sz="4600" u="sng" dirty="0"/>
              <a:t>The term covariation simply means that a person has information from multiple observations, at different times and situations, and can perceive the covariation of an observed effect and its causes. </a:t>
            </a:r>
          </a:p>
          <a:p>
            <a:r>
              <a:rPr lang="en-US" sz="4600" dirty="0"/>
              <a:t>He argues that in trying to discover the causes of behavior people act like scientists. </a:t>
            </a:r>
            <a:endParaRPr lang="en-US" sz="4600" dirty="0" smtClean="0"/>
          </a:p>
          <a:p>
            <a:r>
              <a:rPr lang="en-US" sz="4600" dirty="0" smtClean="0"/>
              <a:t>More </a:t>
            </a:r>
            <a:r>
              <a:rPr lang="en-US" sz="4600" dirty="0"/>
              <a:t>specifically they take into account three kinds of evidence. </a:t>
            </a:r>
          </a:p>
          <a:p>
            <a:endParaRPr lang="en-US" dirty="0"/>
          </a:p>
        </p:txBody>
      </p:sp>
      <p:pic>
        <p:nvPicPr>
          <p:cNvPr id="4" name="Picture 4" descr="Schacter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266" y="4088989"/>
            <a:ext cx="9586039" cy="2769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9704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types of evidence- Example</a:t>
            </a:r>
            <a:endParaRPr lang="en-US" dirty="0"/>
          </a:p>
        </p:txBody>
      </p:sp>
      <p:sp>
        <p:nvSpPr>
          <p:cNvPr id="3" name="Content Placeholder 2"/>
          <p:cNvSpPr>
            <a:spLocks noGrp="1"/>
          </p:cNvSpPr>
          <p:nvPr>
            <p:ph sz="half" idx="1"/>
          </p:nvPr>
        </p:nvSpPr>
        <p:spPr>
          <a:xfrm>
            <a:off x="1257300" y="1326523"/>
            <a:ext cx="7487455" cy="5409127"/>
          </a:xfrm>
        </p:spPr>
        <p:txBody>
          <a:bodyPr>
            <a:normAutofit fontScale="92500"/>
          </a:bodyPr>
          <a:lstStyle/>
          <a:p>
            <a:r>
              <a:rPr lang="en-US" sz="2400" b="1" dirty="0"/>
              <a:t>Consensus</a:t>
            </a:r>
            <a:r>
              <a:rPr lang="en-US" sz="2400" dirty="0"/>
              <a:t>: the extent to which other people behave in the same way in a similar situation. E.g.,  Alison smokes a cigarette when she goes out for a meal with her friend.  If her friend smokes, her behavior is high in consensus. If only Alison smokes, it is low.</a:t>
            </a:r>
          </a:p>
          <a:p>
            <a:r>
              <a:rPr lang="en-US" sz="2400" b="1" dirty="0"/>
              <a:t>Distinctiveness</a:t>
            </a:r>
            <a:r>
              <a:rPr lang="en-US" sz="2400" dirty="0"/>
              <a:t>: the extent to which the person behaves in the same way in similar situations.  If Alison only smokes when she is out with friends, her behavior is high in distinctiveness. If she smokes at any time or place, distinctiveness is low.</a:t>
            </a:r>
          </a:p>
          <a:p>
            <a:r>
              <a:rPr lang="en-US" sz="2400" b="1" dirty="0"/>
              <a:t>Consistency</a:t>
            </a:r>
            <a:r>
              <a:rPr lang="en-US" sz="2400" dirty="0"/>
              <a:t>: the extent to which the person behaves like this every time the situation occurs.  If Alison only smokes when she is out with friends, consistency is high.  If she only smokes on one special occasion, consistency is low. </a:t>
            </a:r>
          </a:p>
          <a:p>
            <a:endParaRPr lang="en-US" dirty="0"/>
          </a:p>
          <a:p>
            <a:endParaRPr lang="en-US" dirty="0"/>
          </a:p>
        </p:txBody>
      </p:sp>
      <p:pic>
        <p:nvPicPr>
          <p:cNvPr id="26626" name="Picture 2" descr="Image result for woman smoking clip ar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144" r="100000"/>
                    </a14:imgEffect>
                  </a14:imgLayer>
                </a14:imgProps>
              </a:ext>
              <a:ext uri="{28A0092B-C50C-407E-A947-70E740481C1C}">
                <a14:useLocalDpi xmlns:a14="http://schemas.microsoft.com/office/drawing/2010/main" val="0"/>
              </a:ext>
            </a:extLst>
          </a:blip>
          <a:srcRect/>
          <a:stretch>
            <a:fillRect/>
          </a:stretch>
        </p:blipFill>
        <p:spPr bwMode="auto">
          <a:xfrm>
            <a:off x="8085361" y="2751360"/>
            <a:ext cx="4106639" cy="4106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2485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857" t="15493" r="44075" b="23239"/>
          <a:stretch/>
        </p:blipFill>
        <p:spPr bwMode="auto">
          <a:xfrm>
            <a:off x="5424157" y="708338"/>
            <a:ext cx="6385772" cy="5228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a:spLocks noGrp="1"/>
          </p:cNvSpPr>
          <p:nvPr>
            <p:ph sz="half" idx="1"/>
          </p:nvPr>
        </p:nvSpPr>
        <p:spPr>
          <a:xfrm>
            <a:off x="1167148" y="1512998"/>
            <a:ext cx="4074553" cy="5003711"/>
          </a:xfrm>
        </p:spPr>
        <p:txBody>
          <a:bodyPr>
            <a:normAutofit fontScale="77500" lnSpcReduction="20000"/>
          </a:bodyPr>
          <a:lstStyle/>
          <a:p>
            <a:r>
              <a:rPr lang="en-US" dirty="0"/>
              <a:t>Now, if everybody laughs at this comedian, if they don’t laugh at the comedian who follows and if this comedian always raises a laugh, then we would make an external attribution, i.e., we assume that Tom is laughing because the comedian is very funny.</a:t>
            </a:r>
            <a:br>
              <a:rPr lang="en-US" dirty="0"/>
            </a:br>
            <a:endParaRPr lang="en-US" dirty="0"/>
          </a:p>
          <a:p>
            <a:r>
              <a:rPr lang="en-US" dirty="0"/>
              <a:t>On the other hand, if Tom is the only person who laughs at this comedian, if Tom laughs at all comedians and if Tom always laughs at the comedian then we would make an internal attribution, i.e., we assume that Tom is laughing because he is the kind of person who laughs a lot.</a:t>
            </a:r>
            <a:br>
              <a:rPr lang="en-US" dirty="0"/>
            </a:br>
            <a:endParaRPr lang="en-US" dirty="0"/>
          </a:p>
          <a:p>
            <a:r>
              <a:rPr lang="en-US" dirty="0"/>
              <a:t>So what we’ve got here is people attributing causality on the basis of correlation.  That is to say,; we see that two things go together and we, therefore, assume that one causes the other.</a:t>
            </a:r>
          </a:p>
          <a:p>
            <a:endParaRPr lang="en-US" dirty="0"/>
          </a:p>
        </p:txBody>
      </p:sp>
    </p:spTree>
    <p:extLst>
      <p:ext uri="{BB962C8B-B14F-4D97-AF65-F5344CB8AC3E}">
        <p14:creationId xmlns:p14="http://schemas.microsoft.com/office/powerpoint/2010/main" val="10887705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28822" y="128789"/>
            <a:ext cx="6336405" cy="6053070"/>
          </a:xfrm>
        </p:spPr>
        <p:txBody>
          <a:bodyPr>
            <a:normAutofit lnSpcReduction="10000"/>
          </a:bodyPr>
          <a:lstStyle/>
          <a:p>
            <a:r>
              <a:rPr lang="en-US" sz="2400" dirty="0"/>
              <a:t>According to Kelley we fall back on past experience and look for </a:t>
            </a:r>
            <a:r>
              <a:rPr lang="en-US" sz="2400" dirty="0" smtClean="0"/>
              <a:t>either</a:t>
            </a:r>
            <a:endParaRPr lang="en-US" sz="2400" dirty="0"/>
          </a:p>
          <a:p>
            <a:r>
              <a:rPr lang="en-US" sz="2400" b="1" dirty="0"/>
              <a:t>1) Multiple necessary causes</a:t>
            </a:r>
            <a:r>
              <a:rPr lang="en-US" sz="2400" dirty="0"/>
              <a:t>. </a:t>
            </a:r>
            <a:endParaRPr lang="en-US" sz="2400" dirty="0" smtClean="0"/>
          </a:p>
          <a:p>
            <a:pPr lvl="1"/>
            <a:r>
              <a:rPr lang="en-US" sz="2400" dirty="0" smtClean="0"/>
              <a:t>For </a:t>
            </a:r>
            <a:r>
              <a:rPr lang="en-US" sz="2400" dirty="0"/>
              <a:t>example, we see an athlete win a marathon, and we reason that she must be very fit, highly motivated, have trained hard etc., and that she must have all of these to </a:t>
            </a:r>
            <a:r>
              <a:rPr lang="en-US" sz="2400" dirty="0" smtClean="0"/>
              <a:t>win</a:t>
            </a:r>
            <a:endParaRPr lang="en-US" sz="2400" dirty="0"/>
          </a:p>
          <a:p>
            <a:r>
              <a:rPr lang="en-US" sz="2400" b="1" dirty="0"/>
              <a:t>2) Multiple sufficient causes</a:t>
            </a:r>
            <a:r>
              <a:rPr lang="en-US" sz="2400" dirty="0"/>
              <a:t>. </a:t>
            </a:r>
            <a:endParaRPr lang="en-US" sz="2400" dirty="0" smtClean="0"/>
          </a:p>
          <a:p>
            <a:pPr lvl="1"/>
            <a:r>
              <a:rPr lang="en-US" sz="2400" dirty="0" smtClean="0"/>
              <a:t>For </a:t>
            </a:r>
            <a:r>
              <a:rPr lang="en-US" sz="2400" dirty="0"/>
              <a:t>example, we see an athlete fail a drug test, and we reason that she may be trying to cheat, or have taken a banned substance by accident or been tricked into taking it by her coach. Any one reason would be sufficient.</a:t>
            </a:r>
          </a:p>
          <a:p>
            <a:endParaRPr lang="en-US" dirty="0"/>
          </a:p>
        </p:txBody>
      </p:sp>
      <p:sp>
        <p:nvSpPr>
          <p:cNvPr id="5" name="TextBox 4"/>
          <p:cNvSpPr txBox="1"/>
          <p:nvPr/>
        </p:nvSpPr>
        <p:spPr>
          <a:xfrm>
            <a:off x="1094704" y="270457"/>
            <a:ext cx="3940935" cy="6001643"/>
          </a:xfrm>
          <a:prstGeom prst="rect">
            <a:avLst/>
          </a:prstGeom>
          <a:noFill/>
        </p:spPr>
        <p:txBody>
          <a:bodyPr wrap="square" rtlCol="0">
            <a:spAutoFit/>
          </a:bodyPr>
          <a:lstStyle/>
          <a:p>
            <a:pPr marL="342900" indent="-342900">
              <a:buFont typeface="Arial" panose="020B0604020202020204" pitchFamily="34" charset="0"/>
              <a:buChar char="•"/>
            </a:pPr>
            <a:r>
              <a:rPr lang="en-US" sz="2400" u="sng" dirty="0"/>
              <a:t>One problem, however, is that we may not have enough information to make that kind of judgment. </a:t>
            </a:r>
            <a:endParaRPr lang="en-US" sz="2400" u="sng" dirty="0" smtClean="0"/>
          </a:p>
          <a:p>
            <a:pPr marL="342900" indent="-342900">
              <a:buFont typeface="Arial" panose="020B0604020202020204" pitchFamily="34" charset="0"/>
              <a:buChar char="•"/>
            </a:pPr>
            <a:r>
              <a:rPr lang="en-US" sz="2400" dirty="0" smtClean="0"/>
              <a:t>For </a:t>
            </a:r>
            <a:r>
              <a:rPr lang="en-US" sz="2400" dirty="0"/>
              <a:t>example, if we don’t know Tom that well, we wouldn’t necessarily have the information to know if his behavior is consistent over time.  </a:t>
            </a:r>
            <a:endParaRPr lang="en-US" sz="24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So </a:t>
            </a:r>
            <a:r>
              <a:rPr lang="en-US" sz="2400" dirty="0"/>
              <a:t>what do we do then?</a:t>
            </a:r>
            <a:br>
              <a:rPr lang="en-US" sz="2400" dirty="0"/>
            </a:br>
            <a:endParaRPr lang="en-US" sz="2400" dirty="0"/>
          </a:p>
          <a:p>
            <a:pPr marL="342900" indent="-342900">
              <a:buFont typeface="Arial" panose="020B0604020202020204" pitchFamily="34" charset="0"/>
              <a:buChar char="•"/>
            </a:pPr>
            <a:r>
              <a:rPr lang="en-US" sz="2400" dirty="0"/>
              <a:t>According to Kelley we fall back on past experience and look for </a:t>
            </a:r>
            <a:r>
              <a:rPr lang="en-US" sz="2400" dirty="0" smtClean="0"/>
              <a:t>either:</a:t>
            </a:r>
            <a:endParaRPr lang="en-US" sz="2400" dirty="0"/>
          </a:p>
        </p:txBody>
      </p:sp>
    </p:spTree>
    <p:extLst>
      <p:ext uri="{BB962C8B-B14F-4D97-AF65-F5344CB8AC3E}">
        <p14:creationId xmlns:p14="http://schemas.microsoft.com/office/powerpoint/2010/main" val="25819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idx="4294967295"/>
          </p:nvPr>
        </p:nvSpPr>
        <p:spPr>
          <a:xfrm>
            <a:off x="1117601" y="1143001"/>
            <a:ext cx="5669566" cy="5116131"/>
          </a:xfrm>
        </p:spPr>
        <p:txBody>
          <a:bodyPr/>
          <a:lstStyle/>
          <a:p>
            <a:r>
              <a:rPr lang="en-US" altLang="en-US" sz="2400" dirty="0" smtClean="0"/>
              <a:t>In psychology, an </a:t>
            </a:r>
            <a:r>
              <a:rPr lang="en-US" altLang="en-US" sz="2400" b="1" u="sng" dirty="0" smtClean="0"/>
              <a:t>attributional bias</a:t>
            </a:r>
            <a:r>
              <a:rPr lang="en-US" altLang="en-US" sz="2400" u="sng" dirty="0" smtClean="0"/>
              <a:t> is a cognitive bias that affects the way we determine who or what was responsible for an event or action (</a:t>
            </a:r>
            <a:r>
              <a:rPr lang="en-US" altLang="en-US" sz="2400" i="1" u="sng" dirty="0" smtClean="0"/>
              <a:t>attribution</a:t>
            </a:r>
            <a:r>
              <a:rPr lang="en-US" altLang="en-US" sz="2400" dirty="0" smtClean="0"/>
              <a:t>).</a:t>
            </a:r>
          </a:p>
          <a:p>
            <a:pPr>
              <a:buFont typeface="Wingdings" pitchFamily="2" charset="2"/>
              <a:buNone/>
            </a:pPr>
            <a:endParaRPr lang="en-US" altLang="en-US" sz="2400" dirty="0" smtClean="0"/>
          </a:p>
          <a:p>
            <a:r>
              <a:rPr lang="en-US" altLang="en-US" sz="2400" dirty="0" smtClean="0"/>
              <a:t>Attributional biases typically take the form of </a:t>
            </a:r>
            <a:r>
              <a:rPr lang="en-US" altLang="en-US" sz="2400" i="1" dirty="0" smtClean="0"/>
              <a:t>actor/observer differences</a:t>
            </a:r>
            <a:r>
              <a:rPr lang="en-US" altLang="en-US" sz="2400" dirty="0" smtClean="0"/>
              <a:t>: people involved in an action (</a:t>
            </a:r>
            <a:r>
              <a:rPr lang="en-US" altLang="en-US" sz="2400" i="1" dirty="0" smtClean="0"/>
              <a:t>actors</a:t>
            </a:r>
            <a:r>
              <a:rPr lang="en-US" altLang="en-US" sz="2400" dirty="0" smtClean="0"/>
              <a:t>) view things differently from people not involved (</a:t>
            </a:r>
            <a:r>
              <a:rPr lang="en-US" altLang="en-US" sz="2400" i="1" dirty="0" smtClean="0"/>
              <a:t>observers</a:t>
            </a:r>
            <a:r>
              <a:rPr lang="en-US" altLang="en-US" sz="2400" dirty="0" smtClean="0"/>
              <a:t>). </a:t>
            </a:r>
          </a:p>
        </p:txBody>
      </p:sp>
      <p:sp>
        <p:nvSpPr>
          <p:cNvPr id="27650" name="Rectangle 2"/>
          <p:cNvSpPr>
            <a:spLocks noGrp="1" noChangeArrowheads="1"/>
          </p:cNvSpPr>
          <p:nvPr>
            <p:ph type="title" idx="4294967295"/>
          </p:nvPr>
        </p:nvSpPr>
        <p:spPr>
          <a:xfrm>
            <a:off x="1219201" y="210244"/>
            <a:ext cx="10972800" cy="1143000"/>
          </a:xfrm>
          <a:extLst/>
        </p:spPr>
        <p:txBody>
          <a:bodyPr rtlCol="0" anchor="ctr">
            <a:normAutofit/>
            <a:scene3d>
              <a:camera prst="orthographicFront"/>
              <a:lightRig rig="soft" dir="t"/>
            </a:scene3d>
            <a:sp3d prstMaterial="softEdge">
              <a:bevelT w="25400" h="25400"/>
            </a:sp3d>
          </a:bodyPr>
          <a:lstStyle/>
          <a:p>
            <a:pPr eaLnBrk="1" fontAlgn="auto" hangingPunct="1">
              <a:spcAft>
                <a:spcPts val="0"/>
              </a:spcAft>
              <a:defRPr/>
            </a:pPr>
            <a:r>
              <a:rPr lang="en-US" sz="4100" b="1" kern="1200" dirty="0" smtClean="0">
                <a:effectLst>
                  <a:outerShdw blurRad="31750" dist="25400" dir="5400000" algn="tl" rotWithShape="0">
                    <a:srgbClr val="000000">
                      <a:alpha val="25000"/>
                    </a:srgbClr>
                  </a:outerShdw>
                </a:effectLst>
              </a:rPr>
              <a:t>Attribution Bias</a:t>
            </a:r>
          </a:p>
        </p:txBody>
      </p:sp>
      <p:pic>
        <p:nvPicPr>
          <p:cNvPr id="33796" name="Picture 7" descr="1276114429most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3642" y="0"/>
            <a:ext cx="4364567"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8" descr="stup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3641" y="3276600"/>
            <a:ext cx="4364567"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51297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4294967295"/>
          </p:nvPr>
        </p:nvSpPr>
        <p:spPr>
          <a:xfrm>
            <a:off x="1117600" y="1052513"/>
            <a:ext cx="11074400" cy="3808413"/>
          </a:xfrm>
        </p:spPr>
        <p:txBody>
          <a:bodyPr>
            <a:normAutofit/>
          </a:bodyPr>
          <a:lstStyle/>
          <a:p>
            <a:pPr marL="0" indent="0">
              <a:buNone/>
            </a:pPr>
            <a:r>
              <a:rPr lang="en-US" altLang="en-US" sz="2800" b="1" dirty="0" smtClean="0"/>
              <a:t>Correspondence Bias- </a:t>
            </a:r>
            <a:r>
              <a:rPr lang="en-US" altLang="en-US" sz="2800" dirty="0" smtClean="0"/>
              <a:t>the tendency to assume that people’s behavior corresponds to their internal states rather than the external situation.</a:t>
            </a:r>
          </a:p>
          <a:p>
            <a:endParaRPr lang="en-US" altLang="en-US" sz="2800" dirty="0" smtClean="0"/>
          </a:p>
          <a:p>
            <a:pPr marL="0" indent="0">
              <a:buNone/>
            </a:pPr>
            <a:r>
              <a:rPr lang="en-US" altLang="en-US" sz="2800" b="1" dirty="0" smtClean="0"/>
              <a:t>Example:  Road Rage</a:t>
            </a:r>
          </a:p>
          <a:p>
            <a:r>
              <a:rPr lang="en-US" altLang="en-US" sz="2800" dirty="0" smtClean="0"/>
              <a:t>We make assumptions about people we do not know based on how they drive.</a:t>
            </a:r>
          </a:p>
        </p:txBody>
      </p:sp>
      <p:sp>
        <p:nvSpPr>
          <p:cNvPr id="28674" name="Title 1"/>
          <p:cNvSpPr>
            <a:spLocks noGrp="1"/>
          </p:cNvSpPr>
          <p:nvPr>
            <p:ph type="title" idx="4294967295"/>
          </p:nvPr>
        </p:nvSpPr>
        <p:spPr>
          <a:xfrm>
            <a:off x="1575515" y="0"/>
            <a:ext cx="10972800" cy="1143000"/>
          </a:xfrm>
          <a:extLst/>
        </p:spPr>
        <p:txBody>
          <a:bodyPr rtlCol="0" anchor="ctr">
            <a:normAutofit/>
            <a:scene3d>
              <a:camera prst="orthographicFront"/>
              <a:lightRig rig="soft" dir="t"/>
            </a:scene3d>
            <a:sp3d prstMaterial="softEdge">
              <a:bevelT w="25400" h="25400"/>
            </a:sp3d>
          </a:bodyPr>
          <a:lstStyle/>
          <a:p>
            <a:pPr eaLnBrk="1" fontAlgn="auto" hangingPunct="1">
              <a:spcAft>
                <a:spcPts val="0"/>
              </a:spcAft>
              <a:defRPr/>
            </a:pPr>
            <a:r>
              <a:rPr lang="en-US" sz="4100" b="1" kern="1200" dirty="0" smtClean="0">
                <a:effectLst>
                  <a:outerShdw blurRad="31750" dist="25400" dir="5400000" algn="tl" rotWithShape="0">
                    <a:srgbClr val="000000">
                      <a:alpha val="25000"/>
                    </a:srgbClr>
                  </a:outerShdw>
                </a:effectLst>
              </a:rPr>
              <a:t>BIAS IN SOCIAL INFORMATION PROCESSING</a:t>
            </a:r>
          </a:p>
        </p:txBody>
      </p:sp>
      <p:pic>
        <p:nvPicPr>
          <p:cNvPr id="34820" name="Picture 5" descr="roadr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4400" y="4860926"/>
            <a:ext cx="548640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1609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1219200" y="0"/>
            <a:ext cx="10972800" cy="1143000"/>
          </a:xfrm>
        </p:spPr>
        <p:txBody>
          <a:bodyPr lIns="0" rIns="0" bIns="0" anchor="b"/>
          <a:lstStyle/>
          <a:p>
            <a:pPr eaLnBrk="1" fontAlgn="auto" hangingPunct="1">
              <a:spcAft>
                <a:spcPts val="0"/>
              </a:spcAft>
              <a:defRPr/>
            </a:pPr>
            <a:r>
              <a:rPr lang="en-US" altLang="en-US" dirty="0" smtClean="0"/>
              <a:t>Cohen and </a:t>
            </a:r>
            <a:r>
              <a:rPr lang="en-US" altLang="en-US" dirty="0" err="1" smtClean="0"/>
              <a:t>nisbett</a:t>
            </a:r>
            <a:endParaRPr lang="en-US" altLang="en-US" dirty="0" smtClean="0"/>
          </a:p>
        </p:txBody>
      </p:sp>
      <p:sp>
        <p:nvSpPr>
          <p:cNvPr id="3" name="Content Placeholder 2"/>
          <p:cNvSpPr>
            <a:spLocks noGrp="1"/>
          </p:cNvSpPr>
          <p:nvPr>
            <p:ph idx="4294967295"/>
          </p:nvPr>
        </p:nvSpPr>
        <p:spPr>
          <a:xfrm>
            <a:off x="1077452" y="1904614"/>
            <a:ext cx="5858186" cy="5074155"/>
          </a:xfrm>
        </p:spPr>
        <p:txBody>
          <a:bodyPr>
            <a:normAutofit/>
          </a:bodyPr>
          <a:lstStyle/>
          <a:p>
            <a:pPr marL="273050" indent="-273050" eaLnBrk="1" fontAlgn="auto" hangingPunct="1">
              <a:lnSpc>
                <a:spcPct val="90000"/>
              </a:lnSpc>
              <a:spcAft>
                <a:spcPts val="0"/>
              </a:spcAft>
              <a:buFont typeface="Wingdings 2"/>
              <a:buChar char=""/>
              <a:defRPr/>
            </a:pPr>
            <a:endParaRPr lang="en-US" sz="2400" dirty="0" smtClean="0"/>
          </a:p>
          <a:p>
            <a:pPr>
              <a:lnSpc>
                <a:spcPct val="90000"/>
              </a:lnSpc>
              <a:defRPr/>
            </a:pPr>
            <a:r>
              <a:rPr lang="en-US" sz="2400" b="1" dirty="0" smtClean="0">
                <a:solidFill>
                  <a:schemeClr val="tx1"/>
                </a:solidFill>
              </a:rPr>
              <a:t>Cohen and </a:t>
            </a:r>
            <a:r>
              <a:rPr lang="en-US" sz="2400" b="1" dirty="0" err="1" smtClean="0">
                <a:solidFill>
                  <a:schemeClr val="tx1"/>
                </a:solidFill>
              </a:rPr>
              <a:t>Nisbett</a:t>
            </a:r>
            <a:r>
              <a:rPr lang="en-US" sz="2400" b="1" dirty="0" smtClean="0">
                <a:solidFill>
                  <a:schemeClr val="tx1"/>
                </a:solidFill>
              </a:rPr>
              <a:t> (1995): </a:t>
            </a:r>
            <a:r>
              <a:rPr lang="en-US" sz="2400" dirty="0" smtClean="0">
                <a:solidFill>
                  <a:schemeClr val="tx1"/>
                </a:solidFill>
              </a:rPr>
              <a:t>College students </a:t>
            </a:r>
            <a:r>
              <a:rPr lang="en-US" sz="2400" u="sng" dirty="0" smtClean="0">
                <a:solidFill>
                  <a:schemeClr val="tx1"/>
                </a:solidFill>
              </a:rPr>
              <a:t>from the southern and northern part of the United States were insulted by a confederate. </a:t>
            </a:r>
          </a:p>
          <a:p>
            <a:pPr>
              <a:lnSpc>
                <a:spcPct val="90000"/>
              </a:lnSpc>
              <a:defRPr/>
            </a:pPr>
            <a:r>
              <a:rPr lang="en-US" sz="2400" u="sng" dirty="0" smtClean="0">
                <a:solidFill>
                  <a:schemeClr val="tx1"/>
                </a:solidFill>
              </a:rPr>
              <a:t>Students who had grown up in the southern United States were more upset (had a higher rise in cortisol levels) and were more likely to engage in aggressive and dominant behavior.</a:t>
            </a:r>
          </a:p>
          <a:p>
            <a:pPr marL="273050" indent="-273050" eaLnBrk="1" fontAlgn="auto" hangingPunct="1">
              <a:lnSpc>
                <a:spcPct val="90000"/>
              </a:lnSpc>
              <a:spcAft>
                <a:spcPts val="0"/>
              </a:spcAft>
              <a:buFont typeface="Wingdings 2"/>
              <a:buChar char=""/>
              <a:defRPr/>
            </a:pPr>
            <a:endParaRPr lang="en-US" sz="2400" dirty="0" smtClean="0"/>
          </a:p>
        </p:txBody>
      </p:sp>
      <p:pic>
        <p:nvPicPr>
          <p:cNvPr id="3074" name="Picture 2" descr="Image result for nisbett honor cul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0310" y="1220247"/>
            <a:ext cx="3739671" cy="5637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17215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4294967295"/>
          </p:nvPr>
        </p:nvSpPr>
        <p:spPr>
          <a:xfrm>
            <a:off x="1320800" y="1600201"/>
            <a:ext cx="5401972" cy="4774841"/>
          </a:xfrm>
        </p:spPr>
        <p:txBody>
          <a:bodyPr>
            <a:normAutofit/>
          </a:bodyPr>
          <a:lstStyle/>
          <a:p>
            <a:r>
              <a:rPr lang="en-US" altLang="en-US" sz="2600" dirty="0" smtClean="0"/>
              <a:t>Maria’s car breaks down on the highway.  If she believes that the car broke because of her lack of knowledge about cars then she is making and internal attribution.</a:t>
            </a:r>
          </a:p>
          <a:p>
            <a:endParaRPr lang="en-US" altLang="en-US" sz="2600" dirty="0" smtClean="0"/>
          </a:p>
          <a:p>
            <a:r>
              <a:rPr lang="en-US" altLang="en-US" sz="2600" dirty="0" smtClean="0"/>
              <a:t>If she believes that car broke because it is old then she is making an external attribution.</a:t>
            </a:r>
          </a:p>
        </p:txBody>
      </p:sp>
      <p:sp>
        <p:nvSpPr>
          <p:cNvPr id="29698" name="Title 1"/>
          <p:cNvSpPr>
            <a:spLocks noGrp="1"/>
          </p:cNvSpPr>
          <p:nvPr>
            <p:ph type="title" idx="4294967295"/>
          </p:nvPr>
        </p:nvSpPr>
        <p:spPr>
          <a:xfrm>
            <a:off x="1459606" y="223122"/>
            <a:ext cx="10972800" cy="1143000"/>
          </a:xfrm>
          <a:extLst/>
        </p:spPr>
        <p:txBody>
          <a:bodyPr rtlCol="0" anchor="ctr">
            <a:normAutofit/>
            <a:scene3d>
              <a:camera prst="orthographicFront"/>
              <a:lightRig rig="soft" dir="t"/>
            </a:scene3d>
            <a:sp3d prstMaterial="softEdge">
              <a:bevelT w="25400" h="25400"/>
            </a:sp3d>
          </a:bodyPr>
          <a:lstStyle/>
          <a:p>
            <a:pPr eaLnBrk="1" fontAlgn="auto" hangingPunct="1">
              <a:spcAft>
                <a:spcPts val="0"/>
              </a:spcAft>
              <a:defRPr/>
            </a:pPr>
            <a:r>
              <a:rPr lang="en-US" sz="4100" b="1" kern="1200" dirty="0" smtClean="0">
                <a:effectLst>
                  <a:outerShdw blurRad="31750" dist="25400" dir="5400000" algn="tl" rotWithShape="0">
                    <a:srgbClr val="000000">
                      <a:alpha val="25000"/>
                    </a:srgbClr>
                  </a:outerShdw>
                </a:effectLst>
              </a:rPr>
              <a:t>Examples:  Internal/External</a:t>
            </a:r>
          </a:p>
        </p:txBody>
      </p:sp>
      <p:pic>
        <p:nvPicPr>
          <p:cNvPr id="36868" name="Picture 5" descr="car_woman_136468_t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1865" y="2302099"/>
            <a:ext cx="5199629" cy="243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41678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4294967295"/>
          </p:nvPr>
        </p:nvSpPr>
        <p:spPr>
          <a:xfrm>
            <a:off x="1545465" y="1287886"/>
            <a:ext cx="4043966" cy="5125793"/>
          </a:xfrm>
        </p:spPr>
        <p:txBody>
          <a:bodyPr>
            <a:normAutofit fontScale="92500"/>
          </a:bodyPr>
          <a:lstStyle/>
          <a:p>
            <a:r>
              <a:rPr lang="en-US" altLang="en-US" sz="2400" dirty="0" smtClean="0"/>
              <a:t>Researchers distinguish between stable and unstable attributions.</a:t>
            </a:r>
          </a:p>
          <a:p>
            <a:endParaRPr lang="en-US" altLang="en-US" sz="2400" dirty="0" smtClean="0"/>
          </a:p>
          <a:p>
            <a:r>
              <a:rPr lang="en-US" altLang="en-US" sz="2400" b="1" dirty="0" smtClean="0"/>
              <a:t>Stable</a:t>
            </a:r>
            <a:r>
              <a:rPr lang="en-US" altLang="en-US" sz="2400" dirty="0" smtClean="0"/>
              <a:t>:  the person infers that an event or behavior is due to stable, unchanging factors.</a:t>
            </a:r>
          </a:p>
          <a:p>
            <a:endParaRPr lang="en-US" altLang="en-US" sz="2400" dirty="0" smtClean="0"/>
          </a:p>
          <a:p>
            <a:r>
              <a:rPr lang="en-US" altLang="en-US" sz="2400" b="1" dirty="0" smtClean="0"/>
              <a:t>Unstable</a:t>
            </a:r>
            <a:r>
              <a:rPr lang="en-US" altLang="en-US" sz="2400" dirty="0" smtClean="0"/>
              <a:t>:  the person infers that the event or behavior is due to unstable or temporary factors.</a:t>
            </a:r>
          </a:p>
        </p:txBody>
      </p:sp>
      <p:sp>
        <p:nvSpPr>
          <p:cNvPr id="30722" name="Title 1"/>
          <p:cNvSpPr>
            <a:spLocks noGrp="1"/>
          </p:cNvSpPr>
          <p:nvPr>
            <p:ph type="title" idx="4294967295"/>
          </p:nvPr>
        </p:nvSpPr>
        <p:spPr>
          <a:xfrm>
            <a:off x="1330816" y="132970"/>
            <a:ext cx="4683618" cy="1154916"/>
          </a:xfrm>
          <a:extLst/>
        </p:spPr>
        <p:txBody>
          <a:bodyPr rtlCol="0" anchor="ctr">
            <a:normAutofit fontScale="90000"/>
            <a:scene3d>
              <a:camera prst="orthographicFront"/>
              <a:lightRig rig="soft" dir="t"/>
            </a:scene3d>
            <a:sp3d prstMaterial="softEdge">
              <a:bevelT w="25400" h="25400"/>
            </a:sp3d>
          </a:bodyPr>
          <a:lstStyle/>
          <a:p>
            <a:pPr eaLnBrk="1" fontAlgn="auto" hangingPunct="1">
              <a:spcAft>
                <a:spcPts val="0"/>
              </a:spcAft>
              <a:defRPr/>
            </a:pPr>
            <a:r>
              <a:rPr lang="en-US" sz="4100" b="1" kern="1200" dirty="0" smtClean="0">
                <a:effectLst>
                  <a:outerShdw blurRad="31750" dist="25400" dir="5400000" algn="tl" rotWithShape="0">
                    <a:srgbClr val="000000">
                      <a:alpha val="25000"/>
                    </a:srgbClr>
                  </a:outerShdw>
                </a:effectLst>
              </a:rPr>
              <a:t>Stable/Unstable </a:t>
            </a:r>
            <a:br>
              <a:rPr lang="en-US" sz="4100" b="1" kern="1200" dirty="0" smtClean="0">
                <a:effectLst>
                  <a:outerShdw blurRad="31750" dist="25400" dir="5400000" algn="tl" rotWithShape="0">
                    <a:srgbClr val="000000">
                      <a:alpha val="25000"/>
                    </a:srgbClr>
                  </a:outerShdw>
                </a:effectLst>
              </a:rPr>
            </a:br>
            <a:r>
              <a:rPr lang="en-US" sz="4100" b="1" kern="1200" dirty="0" smtClean="0">
                <a:effectLst>
                  <a:outerShdw blurRad="31750" dist="25400" dir="5400000" algn="tl" rotWithShape="0">
                    <a:srgbClr val="000000">
                      <a:alpha val="25000"/>
                    </a:srgbClr>
                  </a:outerShdw>
                </a:effectLst>
              </a:rPr>
              <a:t>Attribution</a:t>
            </a:r>
          </a:p>
        </p:txBody>
      </p:sp>
      <p:sp>
        <p:nvSpPr>
          <p:cNvPr id="4" name="Content Placeholder 2"/>
          <p:cNvSpPr txBox="1">
            <a:spLocks/>
          </p:cNvSpPr>
          <p:nvPr/>
        </p:nvSpPr>
        <p:spPr>
          <a:xfrm>
            <a:off x="6658376" y="1442434"/>
            <a:ext cx="4213539" cy="477806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US" altLang="en-US" sz="2400" dirty="0" smtClean="0"/>
              <a:t>Lee gets a D on his sociology term paper.  If he attributes the bad grade to his bad luck, he is making a stable attribution.</a:t>
            </a:r>
          </a:p>
          <a:p>
            <a:endParaRPr lang="en-US" altLang="en-US" sz="2400" dirty="0" smtClean="0"/>
          </a:p>
          <a:p>
            <a:r>
              <a:rPr lang="en-US" altLang="en-US" sz="2400" dirty="0" smtClean="0"/>
              <a:t>If Lee is attributing the bad grade to the fact he didn’t have enough time to work on it he is making an unstable attribution.</a:t>
            </a:r>
          </a:p>
        </p:txBody>
      </p:sp>
      <p:sp>
        <p:nvSpPr>
          <p:cNvPr id="5" name="Title 1"/>
          <p:cNvSpPr txBox="1">
            <a:spLocks/>
          </p:cNvSpPr>
          <p:nvPr/>
        </p:nvSpPr>
        <p:spPr>
          <a:xfrm>
            <a:off x="6658376" y="184486"/>
            <a:ext cx="5323269" cy="1257948"/>
          </a:xfrm>
          <a:prstGeom prst="rect">
            <a:avLst/>
          </a:prstGeom>
          <a:extLst/>
        </p:spPr>
        <p:txBody>
          <a:bodyPr vert="horz" lIns="91440" tIns="45720" rIns="91440" bIns="45720" rtlCol="0" anchor="ctr">
            <a:normAutofit/>
            <a:scene3d>
              <a:camera prst="orthographicFront"/>
              <a:lightRig rig="soft" dir="t"/>
            </a:scene3d>
            <a:sp3d prstMaterial="softEdge">
              <a:bevelT w="25400" h="25400"/>
            </a:sp3d>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defRPr/>
            </a:pPr>
            <a:r>
              <a:rPr lang="en-US" sz="4100" b="1" smtClean="0">
                <a:effectLst>
                  <a:outerShdw blurRad="31750" dist="25400" dir="5400000" algn="tl" rotWithShape="0">
                    <a:srgbClr val="000000">
                      <a:alpha val="25000"/>
                    </a:srgbClr>
                  </a:outerShdw>
                </a:effectLst>
              </a:rPr>
              <a:t>Example:  Stable/Unstable</a:t>
            </a:r>
            <a:endParaRPr lang="en-US" sz="4100" b="1" dirty="0" smtClean="0">
              <a:effectLst>
                <a:outerShdw blurRad="31750" dist="25400" dir="5400000" algn="tl" rotWithShape="0">
                  <a:srgbClr val="000000">
                    <a:alpha val="25000"/>
                  </a:srgbClr>
                </a:outerShdw>
              </a:effectLst>
            </a:endParaRPr>
          </a:p>
        </p:txBody>
      </p:sp>
    </p:spTree>
    <p:extLst>
      <p:ext uri="{BB962C8B-B14F-4D97-AF65-F5344CB8AC3E}">
        <p14:creationId xmlns:p14="http://schemas.microsoft.com/office/powerpoint/2010/main" val="47587246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idx="4294967295"/>
          </p:nvPr>
        </p:nvSpPr>
        <p:spPr>
          <a:xfrm>
            <a:off x="1219200" y="94334"/>
            <a:ext cx="10972800" cy="1143000"/>
          </a:xfrm>
          <a:extLst/>
        </p:spPr>
        <p:txBody>
          <a:bodyPr rtlCol="0" anchor="ctr">
            <a:normAutofit/>
            <a:scene3d>
              <a:camera prst="orthographicFront"/>
              <a:lightRig rig="soft" dir="t"/>
            </a:scene3d>
            <a:sp3d prstMaterial="softEdge">
              <a:bevelT w="25400" h="25400"/>
            </a:sp3d>
          </a:bodyPr>
          <a:lstStyle/>
          <a:p>
            <a:pPr eaLnBrk="1" fontAlgn="auto" hangingPunct="1">
              <a:spcAft>
                <a:spcPts val="0"/>
              </a:spcAft>
              <a:defRPr/>
            </a:pPr>
            <a:r>
              <a:rPr lang="en-US" sz="4100" b="1" kern="1200" dirty="0" err="1" smtClean="0">
                <a:effectLst>
                  <a:outerShdw blurRad="31750" dist="25400" dir="5400000" algn="tl" rotWithShape="0">
                    <a:srgbClr val="000000">
                      <a:alpha val="25000"/>
                    </a:srgbClr>
                  </a:outerShdw>
                </a:effectLst>
              </a:rPr>
              <a:t>Self-FuLfilling</a:t>
            </a:r>
            <a:r>
              <a:rPr lang="en-US" sz="4100" b="1" kern="1200" dirty="0" smtClean="0">
                <a:effectLst>
                  <a:outerShdw blurRad="31750" dist="25400" dir="5400000" algn="tl" rotWithShape="0">
                    <a:srgbClr val="000000">
                      <a:alpha val="25000"/>
                    </a:srgbClr>
                  </a:outerShdw>
                </a:effectLst>
              </a:rPr>
              <a:t> Prophecy</a:t>
            </a:r>
          </a:p>
        </p:txBody>
      </p:sp>
      <p:sp>
        <p:nvSpPr>
          <p:cNvPr id="3" name="Content Placeholder 2"/>
          <p:cNvSpPr>
            <a:spLocks noGrp="1"/>
          </p:cNvSpPr>
          <p:nvPr>
            <p:ph idx="4294967295"/>
          </p:nvPr>
        </p:nvSpPr>
        <p:spPr>
          <a:xfrm>
            <a:off x="1264557" y="1384480"/>
            <a:ext cx="4608209" cy="4836016"/>
          </a:xfrm>
        </p:spPr>
        <p:txBody>
          <a:bodyPr>
            <a:noAutofit/>
          </a:bodyPr>
          <a:lstStyle/>
          <a:p>
            <a:pPr marL="365125" indent="-255588"/>
            <a:r>
              <a:rPr lang="en-US" altLang="en-US" sz="2800" dirty="0" smtClean="0"/>
              <a:t>What is this?</a:t>
            </a:r>
          </a:p>
          <a:p>
            <a:pPr marL="365125" indent="-255588"/>
            <a:r>
              <a:rPr lang="en-US" altLang="en-US" sz="2800" dirty="0" smtClean="0"/>
              <a:t>People will rise to the expectations they are given.</a:t>
            </a:r>
          </a:p>
          <a:p>
            <a:pPr marL="365125" indent="-255588"/>
            <a:r>
              <a:rPr lang="en-US" altLang="en-US" sz="2800" dirty="0" smtClean="0"/>
              <a:t>Students will perform better if they are expected to do well than if they are expected to do poorly.</a:t>
            </a:r>
          </a:p>
          <a:p>
            <a:pPr marL="342900" lvl="1" indent="-342900">
              <a:buClr>
                <a:schemeClr val="tx2"/>
              </a:buClr>
              <a:buFont typeface="Wingdings" pitchFamily="2" charset="2"/>
              <a:buChar char="¡"/>
            </a:pPr>
            <a:r>
              <a:rPr lang="en-US" altLang="en-US" sz="2800" b="1" dirty="0" smtClean="0"/>
              <a:t>Schemas </a:t>
            </a:r>
            <a:r>
              <a:rPr lang="en-US" altLang="en-US" sz="2800" b="1" i="1" dirty="0" smtClean="0"/>
              <a:t>can</a:t>
            </a:r>
            <a:r>
              <a:rPr lang="en-US" altLang="en-US" sz="2800" b="1" dirty="0" smtClean="0"/>
              <a:t> cause people to behave in an “expected” manner</a:t>
            </a:r>
          </a:p>
          <a:p>
            <a:pPr marL="365125" indent="-255588"/>
            <a:endParaRPr lang="en-US" altLang="en-US" sz="2800" dirty="0" smtClean="0"/>
          </a:p>
        </p:txBody>
      </p:sp>
      <p:pic>
        <p:nvPicPr>
          <p:cNvPr id="21506" name="Picture 2" descr="http://cherfulchronicles.files.wordpress.com/2013/08/self-fulfilling-prophec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3559" y="1526683"/>
            <a:ext cx="5530975" cy="4178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519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4294967295"/>
          </p:nvPr>
        </p:nvSpPr>
        <p:spPr>
          <a:xfrm>
            <a:off x="1320801" y="685801"/>
            <a:ext cx="7179256" cy="5895303"/>
          </a:xfrm>
        </p:spPr>
        <p:txBody>
          <a:bodyPr>
            <a:normAutofit/>
          </a:bodyPr>
          <a:lstStyle/>
          <a:p>
            <a:pPr>
              <a:defRPr/>
            </a:pPr>
            <a:r>
              <a:rPr lang="en-US" altLang="en-US" sz="2400" u="sng" dirty="0" smtClean="0"/>
              <a:t>When people make an attribution, they are guessing about the causes of events or behaviors. </a:t>
            </a:r>
          </a:p>
          <a:p>
            <a:pPr>
              <a:defRPr/>
            </a:pPr>
            <a:r>
              <a:rPr lang="en-US" altLang="en-US" sz="2400" dirty="0" smtClean="0"/>
              <a:t>These guesses are often wrong.</a:t>
            </a:r>
          </a:p>
          <a:p>
            <a:pPr>
              <a:defRPr/>
            </a:pPr>
            <a:r>
              <a:rPr lang="en-US" altLang="en-US" sz="2400" dirty="0" smtClean="0"/>
              <a:t>People have systematic biases, which lead them to make incorrect attributions.</a:t>
            </a:r>
          </a:p>
          <a:p>
            <a:pPr>
              <a:buFont typeface="Wingdings" pitchFamily="2" charset="2"/>
              <a:buNone/>
              <a:defRPr/>
            </a:pPr>
            <a:endParaRPr lang="en-US" altLang="en-US" sz="2400" b="1" dirty="0" smtClean="0"/>
          </a:p>
          <a:p>
            <a:pPr>
              <a:buFont typeface="Wingdings" pitchFamily="2" charset="2"/>
              <a:buNone/>
              <a:defRPr/>
            </a:pPr>
            <a:r>
              <a:rPr lang="en-US" altLang="en-US" sz="2400" b="1" dirty="0" smtClean="0"/>
              <a:t>This includes</a:t>
            </a:r>
            <a:r>
              <a:rPr lang="en-US" altLang="en-US" sz="2400" dirty="0" smtClean="0"/>
              <a:t>:</a:t>
            </a:r>
          </a:p>
          <a:p>
            <a:pPr>
              <a:buFont typeface="Wingdings" pitchFamily="2" charset="2"/>
              <a:buNone/>
              <a:defRPr/>
            </a:pPr>
            <a:r>
              <a:rPr lang="en-US" altLang="en-US" sz="2400" dirty="0" smtClean="0"/>
              <a:t>-fundamental attribution bias</a:t>
            </a:r>
          </a:p>
          <a:p>
            <a:pPr>
              <a:buFont typeface="Wingdings" pitchFamily="2" charset="2"/>
              <a:buNone/>
              <a:defRPr/>
            </a:pPr>
            <a:r>
              <a:rPr lang="en-US" altLang="en-US" sz="2400" dirty="0" smtClean="0"/>
              <a:t>-self-serving bias</a:t>
            </a:r>
          </a:p>
          <a:p>
            <a:pPr>
              <a:buFont typeface="Wingdings" pitchFamily="2" charset="2"/>
              <a:buNone/>
              <a:defRPr/>
            </a:pPr>
            <a:r>
              <a:rPr lang="en-US" altLang="en-US" sz="2400" dirty="0" smtClean="0"/>
              <a:t>-just world hypothesis</a:t>
            </a:r>
          </a:p>
        </p:txBody>
      </p:sp>
    </p:spTree>
    <p:extLst>
      <p:ext uri="{BB962C8B-B14F-4D97-AF65-F5344CB8AC3E}">
        <p14:creationId xmlns:p14="http://schemas.microsoft.com/office/powerpoint/2010/main" val="354305788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1781578" y="248880"/>
            <a:ext cx="10972800" cy="1143000"/>
          </a:xfrm>
          <a:extLst/>
        </p:spPr>
        <p:txBody>
          <a:bodyPr rtlCol="0" anchor="ctr">
            <a:normAutofit/>
            <a:scene3d>
              <a:camera prst="orthographicFront"/>
              <a:lightRig rig="soft" dir="t"/>
            </a:scene3d>
            <a:sp3d prstMaterial="softEdge">
              <a:bevelT w="25400" h="25400"/>
            </a:sp3d>
          </a:bodyPr>
          <a:lstStyle/>
          <a:p>
            <a:pPr eaLnBrk="1" fontAlgn="auto" hangingPunct="1">
              <a:spcAft>
                <a:spcPts val="0"/>
              </a:spcAft>
              <a:defRPr/>
            </a:pPr>
            <a:r>
              <a:rPr lang="en-US" sz="4100" b="1" kern="1200" dirty="0" smtClean="0">
                <a:effectLst>
                  <a:outerShdw blurRad="31750" dist="25400" dir="5400000" algn="tl" rotWithShape="0">
                    <a:srgbClr val="000000">
                      <a:alpha val="25000"/>
                    </a:srgbClr>
                  </a:outerShdw>
                </a:effectLst>
              </a:rPr>
              <a:t>Fundamental Attribution Error</a:t>
            </a:r>
          </a:p>
        </p:txBody>
      </p:sp>
      <p:sp>
        <p:nvSpPr>
          <p:cNvPr id="40963" name="Rectangle 3"/>
          <p:cNvSpPr>
            <a:spLocks noGrp="1" noChangeArrowheads="1"/>
          </p:cNvSpPr>
          <p:nvPr>
            <p:ph type="body" idx="4294967295"/>
          </p:nvPr>
        </p:nvSpPr>
        <p:spPr>
          <a:xfrm>
            <a:off x="1442435" y="1133341"/>
            <a:ext cx="5769734" cy="5215943"/>
          </a:xfrm>
        </p:spPr>
        <p:txBody>
          <a:bodyPr>
            <a:noAutofit/>
          </a:bodyPr>
          <a:lstStyle/>
          <a:p>
            <a:pPr>
              <a:lnSpc>
                <a:spcPct val="80000"/>
              </a:lnSpc>
            </a:pPr>
            <a:r>
              <a:rPr lang="en-US" altLang="en-US" sz="2800" dirty="0" smtClean="0">
                <a:latin typeface="Calibri" panose="020F0502020204030204" pitchFamily="34" charset="0"/>
              </a:rPr>
              <a:t>The </a:t>
            </a:r>
            <a:r>
              <a:rPr lang="en-US" altLang="en-US" sz="2800" b="1" dirty="0" smtClean="0">
                <a:latin typeface="Calibri" panose="020F0502020204030204" pitchFamily="34" charset="0"/>
              </a:rPr>
              <a:t>fundamental attribution error</a:t>
            </a:r>
            <a:r>
              <a:rPr lang="en-US" altLang="en-US" sz="2800" dirty="0" smtClean="0">
                <a:latin typeface="Calibri" panose="020F0502020204030204" pitchFamily="34" charset="0"/>
              </a:rPr>
              <a:t> is the tendency for people to over-emphasize dispositional, or personality-based, explanations for behaviors observed in others while under-emphasizing situational explanations. </a:t>
            </a:r>
          </a:p>
          <a:p>
            <a:pPr>
              <a:lnSpc>
                <a:spcPct val="80000"/>
              </a:lnSpc>
              <a:buFont typeface="Wingdings" pitchFamily="2" charset="2"/>
              <a:buNone/>
            </a:pPr>
            <a:endParaRPr lang="en-US" altLang="en-US" sz="2800" dirty="0" smtClean="0">
              <a:latin typeface="Calibri" panose="020F0502020204030204" pitchFamily="34" charset="0"/>
            </a:endParaRPr>
          </a:p>
          <a:p>
            <a:pPr>
              <a:lnSpc>
                <a:spcPct val="80000"/>
              </a:lnSpc>
            </a:pPr>
            <a:r>
              <a:rPr lang="en-US" altLang="en-US" sz="2800" u="sng" dirty="0" smtClean="0">
                <a:latin typeface="Calibri" panose="020F0502020204030204" pitchFamily="34" charset="0"/>
              </a:rPr>
              <a:t>In other words, people have an unjustified tendency to assume that a person's actions depend on what "kind" of person </a:t>
            </a:r>
            <a:r>
              <a:rPr lang="en-US" altLang="en-US" sz="2800" dirty="0" smtClean="0">
                <a:latin typeface="Calibri" panose="020F0502020204030204" pitchFamily="34" charset="0"/>
              </a:rPr>
              <a:t>that person is rather than on the social and environmental forces influencing the person. </a:t>
            </a:r>
          </a:p>
        </p:txBody>
      </p:sp>
      <p:pic>
        <p:nvPicPr>
          <p:cNvPr id="40964" name="Picture 5" descr="Jupi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9305" y="1933708"/>
            <a:ext cx="4427828" cy="332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83465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1536879" y="0"/>
            <a:ext cx="10972800" cy="1143000"/>
          </a:xfrm>
          <a:extLst/>
        </p:spPr>
        <p:txBody>
          <a:bodyPr rtlCol="0" anchor="ctr">
            <a:normAutofit/>
            <a:scene3d>
              <a:camera prst="orthographicFront"/>
              <a:lightRig rig="soft" dir="t"/>
            </a:scene3d>
            <a:sp3d prstMaterial="softEdge">
              <a:bevelT w="25400" h="25400"/>
            </a:sp3d>
          </a:bodyPr>
          <a:lstStyle/>
          <a:p>
            <a:pPr eaLnBrk="1" fontAlgn="auto" hangingPunct="1">
              <a:spcAft>
                <a:spcPts val="0"/>
              </a:spcAft>
              <a:defRPr/>
            </a:pPr>
            <a:r>
              <a:rPr lang="en-US" sz="4100" b="1" kern="1200" dirty="0" smtClean="0">
                <a:effectLst>
                  <a:outerShdw blurRad="31750" dist="25400" dir="5400000" algn="tl" rotWithShape="0">
                    <a:srgbClr val="000000">
                      <a:alpha val="25000"/>
                    </a:srgbClr>
                  </a:outerShdw>
                </a:effectLst>
              </a:rPr>
              <a:t>Example:</a:t>
            </a:r>
          </a:p>
        </p:txBody>
      </p:sp>
      <p:sp>
        <p:nvSpPr>
          <p:cNvPr id="41987" name="Content Placeholder 2"/>
          <p:cNvSpPr>
            <a:spLocks noGrp="1"/>
          </p:cNvSpPr>
          <p:nvPr>
            <p:ph idx="4294967295"/>
          </p:nvPr>
        </p:nvSpPr>
        <p:spPr>
          <a:xfrm>
            <a:off x="1634186" y="929425"/>
            <a:ext cx="7999211" cy="2947116"/>
          </a:xfrm>
        </p:spPr>
        <p:txBody>
          <a:bodyPr>
            <a:normAutofit/>
          </a:bodyPr>
          <a:lstStyle/>
          <a:p>
            <a:r>
              <a:rPr lang="en-US" altLang="en-US" sz="2800" dirty="0" smtClean="0"/>
              <a:t>Alexis falls asleep in class.  </a:t>
            </a:r>
            <a:br>
              <a:rPr lang="en-US" altLang="en-US" sz="2800" dirty="0" smtClean="0"/>
            </a:br>
            <a:r>
              <a:rPr lang="en-US" altLang="en-US" sz="2800" dirty="0" smtClean="0"/>
              <a:t>Sean attributes her behavior to laziness.</a:t>
            </a:r>
          </a:p>
          <a:p>
            <a:r>
              <a:rPr lang="en-US" altLang="en-US" sz="2800" dirty="0" smtClean="0"/>
              <a:t>When Sean fell asleep in class he attributed it to his pulling an all-nighter to finish his term paper.</a:t>
            </a:r>
          </a:p>
        </p:txBody>
      </p:sp>
      <p:pic>
        <p:nvPicPr>
          <p:cNvPr id="41988" name="Picture 5" descr="children-asleep-in-clas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1295" y="3160153"/>
            <a:ext cx="7730902" cy="347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75456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a:xfrm>
            <a:off x="3218197" y="0"/>
            <a:ext cx="10972800" cy="1143000"/>
          </a:xfrm>
          <a:extLst/>
        </p:spPr>
        <p:txBody>
          <a:bodyPr rtlCol="0" anchor="ctr">
            <a:normAutofit/>
            <a:scene3d>
              <a:camera prst="orthographicFront"/>
              <a:lightRig rig="soft" dir="t"/>
            </a:scene3d>
            <a:sp3d prstMaterial="softEdge">
              <a:bevelT w="25400" h="25400"/>
            </a:sp3d>
          </a:bodyPr>
          <a:lstStyle/>
          <a:p>
            <a:pPr eaLnBrk="1" fontAlgn="auto" hangingPunct="1">
              <a:spcAft>
                <a:spcPts val="0"/>
              </a:spcAft>
              <a:defRPr/>
            </a:pPr>
            <a:r>
              <a:rPr lang="en-US" sz="4100" b="1" kern="1200" dirty="0" smtClean="0">
                <a:effectLst>
                  <a:outerShdw blurRad="31750" dist="25400" dir="5400000" algn="tl" rotWithShape="0">
                    <a:srgbClr val="000000">
                      <a:alpha val="25000"/>
                    </a:srgbClr>
                  </a:outerShdw>
                </a:effectLst>
              </a:rPr>
              <a:t>Self-Serving Bias</a:t>
            </a:r>
          </a:p>
        </p:txBody>
      </p:sp>
      <p:sp>
        <p:nvSpPr>
          <p:cNvPr id="43011" name="Content Placeholder 2"/>
          <p:cNvSpPr>
            <a:spLocks noGrp="1"/>
          </p:cNvSpPr>
          <p:nvPr>
            <p:ph idx="4294967295"/>
          </p:nvPr>
        </p:nvSpPr>
        <p:spPr>
          <a:xfrm>
            <a:off x="5512158" y="953037"/>
            <a:ext cx="6143222" cy="5666704"/>
          </a:xfrm>
        </p:spPr>
        <p:txBody>
          <a:bodyPr>
            <a:normAutofit/>
          </a:bodyPr>
          <a:lstStyle/>
          <a:p>
            <a:r>
              <a:rPr lang="en-US" altLang="en-US" sz="2600" u="sng" dirty="0" smtClean="0"/>
              <a:t>The tendency to attribute successes to internal factors and failures to situational factors.</a:t>
            </a:r>
          </a:p>
          <a:p>
            <a:r>
              <a:rPr lang="en-US" altLang="en-US" sz="2600" dirty="0" smtClean="0"/>
              <a:t>This tendency tends to increase the more time has passed after the event.</a:t>
            </a:r>
          </a:p>
          <a:p>
            <a:pPr>
              <a:buFont typeface="Wingdings" pitchFamily="2" charset="2"/>
              <a:buNone/>
            </a:pPr>
            <a:endParaRPr lang="en-US" altLang="en-US" sz="2600" dirty="0" smtClean="0"/>
          </a:p>
          <a:p>
            <a:pPr>
              <a:buFont typeface="Wingdings" pitchFamily="2" charset="2"/>
              <a:buNone/>
            </a:pPr>
            <a:r>
              <a:rPr lang="en-US" altLang="en-US" sz="2600" b="1" dirty="0" smtClean="0"/>
              <a:t>Example:  </a:t>
            </a:r>
            <a:r>
              <a:rPr lang="en-US" altLang="en-US" sz="2600" dirty="0" smtClean="0"/>
              <a:t>Chad wins the poetry contest but fails to get his poem published in a magazine that he sent it to.  His success in the contest was due to his talent, the failure with the magazine is because he has bad luck.</a:t>
            </a:r>
          </a:p>
        </p:txBody>
      </p:sp>
      <p:pic>
        <p:nvPicPr>
          <p:cNvPr id="10242" name="Picture 2" descr="http://image.slidesharecdn.com/dmhb-presentation-upload-110509090245-phpapp02/95/harnessing-bias-42-728.jpg?cb=13049321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444" y="1790163"/>
            <a:ext cx="4447506" cy="3335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94918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1585742" y="0"/>
            <a:ext cx="10972801" cy="1143001"/>
          </a:xfrm>
          <a:extLst/>
        </p:spPr>
        <p:txBody>
          <a:bodyPr rtlCol="0" anchor="ctr">
            <a:normAutofit/>
            <a:scene3d>
              <a:camera prst="orthographicFront"/>
              <a:lightRig rig="soft" dir="t"/>
            </a:scene3d>
            <a:sp3d prstMaterial="softEdge">
              <a:bevelT w="25400" h="25400"/>
            </a:sp3d>
          </a:bodyPr>
          <a:lstStyle/>
          <a:p>
            <a:pPr eaLnBrk="1" fontAlgn="auto" hangingPunct="1">
              <a:spcAft>
                <a:spcPts val="0"/>
              </a:spcAft>
              <a:defRPr/>
            </a:pPr>
            <a:r>
              <a:rPr lang="en-US" sz="4100" b="1" kern="1200" dirty="0" smtClean="0">
                <a:effectLst>
                  <a:outerShdw blurRad="31750" dist="25400" dir="5400000" algn="tl" rotWithShape="0">
                    <a:srgbClr val="000000">
                      <a:alpha val="25000"/>
                    </a:srgbClr>
                  </a:outerShdw>
                </a:effectLst>
              </a:rPr>
              <a:t>Positivity/Negativity Effect</a:t>
            </a:r>
          </a:p>
        </p:txBody>
      </p:sp>
      <p:sp>
        <p:nvSpPr>
          <p:cNvPr id="36867" name="Rectangle 3"/>
          <p:cNvSpPr>
            <a:spLocks noGrp="1" noChangeArrowheads="1"/>
          </p:cNvSpPr>
          <p:nvPr>
            <p:ph type="body" idx="4294967295"/>
          </p:nvPr>
        </p:nvSpPr>
        <p:spPr>
          <a:xfrm>
            <a:off x="1365161" y="964842"/>
            <a:ext cx="6595414" cy="5745051"/>
          </a:xfrm>
        </p:spPr>
        <p:txBody>
          <a:bodyPr>
            <a:normAutofit/>
          </a:bodyPr>
          <a:lstStyle/>
          <a:p>
            <a:pPr>
              <a:lnSpc>
                <a:spcPct val="80000"/>
              </a:lnSpc>
              <a:defRPr/>
            </a:pPr>
            <a:r>
              <a:rPr lang="en-US" altLang="en-US" sz="2800" dirty="0" smtClean="0">
                <a:latin typeface="Calibri" panose="020F0502020204030204" pitchFamily="34" charset="0"/>
              </a:rPr>
              <a:t>The </a:t>
            </a:r>
            <a:r>
              <a:rPr lang="en-US" altLang="en-US" sz="2800" b="1" dirty="0" smtClean="0">
                <a:latin typeface="Calibri" panose="020F0502020204030204" pitchFamily="34" charset="0"/>
              </a:rPr>
              <a:t>positivity effect</a:t>
            </a:r>
            <a:r>
              <a:rPr lang="en-US" altLang="en-US" sz="2800" dirty="0" smtClean="0">
                <a:latin typeface="Calibri" panose="020F0502020204030204" pitchFamily="34" charset="0"/>
              </a:rPr>
              <a:t> is the tendency of people, when evaluating the causes of the behaviors of a person they like or prefer</a:t>
            </a:r>
            <a:r>
              <a:rPr lang="en-US" altLang="en-US" sz="2800" u="sng" dirty="0" smtClean="0">
                <a:latin typeface="Calibri" panose="020F0502020204030204" pitchFamily="34" charset="0"/>
              </a:rPr>
              <a:t>, to attribute </a:t>
            </a:r>
            <a:r>
              <a:rPr lang="en-US" altLang="en-US" sz="2800" i="1" u="sng" dirty="0" smtClean="0">
                <a:latin typeface="Calibri" panose="020F0502020204030204" pitchFamily="34" charset="0"/>
              </a:rPr>
              <a:t>positive</a:t>
            </a:r>
            <a:r>
              <a:rPr lang="en-US" altLang="en-US" sz="2800" u="sng" dirty="0" smtClean="0">
                <a:latin typeface="Calibri" panose="020F0502020204030204" pitchFamily="34" charset="0"/>
              </a:rPr>
              <a:t> behaviors to the person's inherent disposition </a:t>
            </a:r>
            <a:r>
              <a:rPr lang="en-US" altLang="en-US" sz="2800" dirty="0" smtClean="0">
                <a:latin typeface="Calibri" panose="020F0502020204030204" pitchFamily="34" charset="0"/>
              </a:rPr>
              <a:t>and </a:t>
            </a:r>
            <a:r>
              <a:rPr lang="en-US" altLang="en-US" sz="2800" i="1" u="sng" dirty="0" smtClean="0">
                <a:latin typeface="Calibri" panose="020F0502020204030204" pitchFamily="34" charset="0"/>
              </a:rPr>
              <a:t>negative</a:t>
            </a:r>
            <a:r>
              <a:rPr lang="en-US" altLang="en-US" sz="2800" u="sng" dirty="0" smtClean="0">
                <a:latin typeface="Calibri" panose="020F0502020204030204" pitchFamily="34" charset="0"/>
              </a:rPr>
              <a:t> behaviors to situations surrounding the behaviors</a:t>
            </a:r>
            <a:r>
              <a:rPr lang="en-US" altLang="en-US" sz="2800" dirty="0" smtClean="0">
                <a:latin typeface="Calibri" panose="020F0502020204030204" pitchFamily="34" charset="0"/>
              </a:rPr>
              <a:t>. </a:t>
            </a:r>
          </a:p>
          <a:p>
            <a:pPr>
              <a:lnSpc>
                <a:spcPct val="80000"/>
              </a:lnSpc>
              <a:defRPr/>
            </a:pPr>
            <a:endParaRPr lang="en-US" altLang="en-US" sz="2800" dirty="0" smtClean="0">
              <a:latin typeface="Calibri" panose="020F0502020204030204" pitchFamily="34" charset="0"/>
            </a:endParaRPr>
          </a:p>
          <a:p>
            <a:pPr>
              <a:lnSpc>
                <a:spcPct val="80000"/>
              </a:lnSpc>
              <a:defRPr/>
            </a:pPr>
            <a:r>
              <a:rPr lang="en-US" altLang="en-US" sz="2800" dirty="0" smtClean="0">
                <a:latin typeface="Calibri" panose="020F0502020204030204" pitchFamily="34" charset="0"/>
              </a:rPr>
              <a:t>The </a:t>
            </a:r>
            <a:r>
              <a:rPr lang="en-US" altLang="en-US" sz="2800" b="1" dirty="0" smtClean="0">
                <a:latin typeface="Calibri" panose="020F0502020204030204" pitchFamily="34" charset="0"/>
              </a:rPr>
              <a:t>negativity effect</a:t>
            </a:r>
            <a:r>
              <a:rPr lang="en-US" altLang="en-US" sz="2800" dirty="0" smtClean="0">
                <a:latin typeface="Calibri" panose="020F0502020204030204" pitchFamily="34" charset="0"/>
              </a:rPr>
              <a:t> is the tendency of people, when evaluating </a:t>
            </a:r>
            <a:r>
              <a:rPr lang="en-US" altLang="en-US" sz="2800" u="sng" dirty="0" smtClean="0">
                <a:latin typeface="Calibri" panose="020F0502020204030204" pitchFamily="34" charset="0"/>
              </a:rPr>
              <a:t>the causes of the behaviors of a person they dislike, to attribute </a:t>
            </a:r>
            <a:r>
              <a:rPr lang="en-US" altLang="en-US" sz="2800" i="1" u="sng" dirty="0" smtClean="0">
                <a:latin typeface="Calibri" panose="020F0502020204030204" pitchFamily="34" charset="0"/>
              </a:rPr>
              <a:t>positive</a:t>
            </a:r>
            <a:r>
              <a:rPr lang="en-US" altLang="en-US" sz="2800" u="sng" dirty="0" smtClean="0">
                <a:latin typeface="Calibri" panose="020F0502020204030204" pitchFamily="34" charset="0"/>
              </a:rPr>
              <a:t> behaviors to the situations surrounding the behaviors</a:t>
            </a:r>
            <a:r>
              <a:rPr lang="en-US" altLang="en-US" sz="2800" dirty="0" smtClean="0">
                <a:latin typeface="Calibri" panose="020F0502020204030204" pitchFamily="34" charset="0"/>
              </a:rPr>
              <a:t> and </a:t>
            </a:r>
            <a:r>
              <a:rPr lang="en-US" altLang="en-US" sz="2800" i="1" u="sng" dirty="0" smtClean="0">
                <a:latin typeface="Calibri" panose="020F0502020204030204" pitchFamily="34" charset="0"/>
              </a:rPr>
              <a:t>negative</a:t>
            </a:r>
            <a:r>
              <a:rPr lang="en-US" altLang="en-US" sz="2800" u="sng" dirty="0" smtClean="0">
                <a:latin typeface="Calibri" panose="020F0502020204030204" pitchFamily="34" charset="0"/>
              </a:rPr>
              <a:t> behaviors to the person's inherent disposition</a:t>
            </a:r>
            <a:r>
              <a:rPr lang="en-US" altLang="en-US" sz="2800" dirty="0" smtClean="0">
                <a:latin typeface="Calibri" panose="020F0502020204030204" pitchFamily="34" charset="0"/>
              </a:rPr>
              <a:t>. </a:t>
            </a:r>
          </a:p>
        </p:txBody>
      </p:sp>
      <p:pic>
        <p:nvPicPr>
          <p:cNvPr id="44036" name="Picture 5" descr="8370903-a-green-two-way-street-sign-pointing-to-positivity-vs-negativ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3892" y="2047741"/>
            <a:ext cx="3604653" cy="270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98433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a:xfrm>
            <a:off x="1727201" y="0"/>
            <a:ext cx="9751484" cy="1143000"/>
          </a:xfrm>
          <a:extLst/>
        </p:spPr>
        <p:txBody>
          <a:bodyPr rtlCol="0" anchor="ctr">
            <a:normAutofit/>
            <a:scene3d>
              <a:camera prst="orthographicFront"/>
              <a:lightRig rig="soft" dir="t"/>
            </a:scene3d>
            <a:sp3d prstMaterial="softEdge">
              <a:bevelT w="25400" h="25400"/>
            </a:sp3d>
          </a:bodyPr>
          <a:lstStyle/>
          <a:p>
            <a:pPr eaLnBrk="1" fontAlgn="auto" hangingPunct="1">
              <a:spcAft>
                <a:spcPts val="0"/>
              </a:spcAft>
              <a:defRPr/>
            </a:pPr>
            <a:r>
              <a:rPr lang="en-US" sz="4100" b="1" kern="1200" smtClean="0">
                <a:effectLst>
                  <a:outerShdw blurRad="31750" dist="25400" dir="5400000" algn="tl" rotWithShape="0">
                    <a:srgbClr val="000000">
                      <a:alpha val="25000"/>
                    </a:srgbClr>
                  </a:outerShdw>
                </a:effectLst>
              </a:rPr>
              <a:t>Example:  Positive/Negative</a:t>
            </a:r>
          </a:p>
        </p:txBody>
      </p:sp>
      <p:sp>
        <p:nvSpPr>
          <p:cNvPr id="45059" name="Content Placeholder 2"/>
          <p:cNvSpPr>
            <a:spLocks noGrp="1"/>
          </p:cNvSpPr>
          <p:nvPr>
            <p:ph idx="4294967295"/>
          </p:nvPr>
        </p:nvSpPr>
        <p:spPr>
          <a:xfrm>
            <a:off x="1320800" y="1600201"/>
            <a:ext cx="4680755" cy="4555900"/>
          </a:xfrm>
        </p:spPr>
        <p:txBody>
          <a:bodyPr/>
          <a:lstStyle/>
          <a:p>
            <a:r>
              <a:rPr lang="en-US" altLang="en-US" sz="2800" dirty="0" smtClean="0"/>
              <a:t>He is a good kid, he only behaved that way because the rest of the class is bad.</a:t>
            </a:r>
          </a:p>
          <a:p>
            <a:r>
              <a:rPr lang="en-US" altLang="en-US" sz="2800" dirty="0" smtClean="0"/>
              <a:t>She is a troublemaker, the only reason she is good in this class is because Mrs. Smith is such a great teacher.</a:t>
            </a:r>
          </a:p>
          <a:p>
            <a:endParaRPr lang="en-US" altLang="en-US" dirty="0" smtClean="0"/>
          </a:p>
          <a:p>
            <a:endParaRPr lang="en-US" altLang="en-US" dirty="0" smtClean="0"/>
          </a:p>
        </p:txBody>
      </p:sp>
      <p:pic>
        <p:nvPicPr>
          <p:cNvPr id="45060" name="Picture 4" descr="8370903-a-green-two-way-street-sign-pointing-to-positivity-vs-negativ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0952" y="1515414"/>
            <a:ext cx="4583448" cy="343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521962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1572" y="1227774"/>
            <a:ext cx="10178322" cy="1492132"/>
          </a:xfrm>
        </p:spPr>
        <p:txBody>
          <a:bodyPr/>
          <a:lstStyle/>
          <a:p>
            <a:r>
              <a:rPr lang="en-US" dirty="0" smtClean="0"/>
              <a:t>conformity</a:t>
            </a:r>
            <a:endParaRPr lang="en-US" dirty="0"/>
          </a:p>
        </p:txBody>
      </p:sp>
      <p:pic>
        <p:nvPicPr>
          <p:cNvPr id="4" name="Picture 6" descr="farside3"/>
          <p:cNvPicPr>
            <a:picLocks noChangeAspect="1" noChangeArrowheads="1"/>
          </p:cNvPicPr>
          <p:nvPr/>
        </p:nvPicPr>
        <p:blipFill>
          <a:blip r:embed="rId2" cstate="print"/>
          <a:srcRect/>
          <a:stretch>
            <a:fillRect/>
          </a:stretch>
        </p:blipFill>
        <p:spPr bwMode="auto">
          <a:xfrm>
            <a:off x="6842185" y="1154023"/>
            <a:ext cx="4038600" cy="5384800"/>
          </a:xfrm>
          <a:prstGeom prst="rect">
            <a:avLst/>
          </a:prstGeom>
          <a:noFill/>
          <a:ln w="9525">
            <a:noFill/>
            <a:miter lim="800000"/>
            <a:headEnd/>
            <a:tailEnd/>
          </a:ln>
        </p:spPr>
      </p:pic>
      <p:sp>
        <p:nvSpPr>
          <p:cNvPr id="5" name="Rectangle 3"/>
          <p:cNvSpPr txBox="1">
            <a:spLocks noChangeArrowheads="1"/>
          </p:cNvSpPr>
          <p:nvPr/>
        </p:nvSpPr>
        <p:spPr>
          <a:xfrm>
            <a:off x="1329316" y="2622431"/>
            <a:ext cx="5338313" cy="391639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609600" indent="-609600"/>
            <a:r>
              <a:rPr lang="en-US" sz="2400" b="1" dirty="0" smtClean="0">
                <a:solidFill>
                  <a:srgbClr val="008000"/>
                </a:solidFill>
              </a:rPr>
              <a:t>A change in behavior or belief as a result of real or imagined social norms. </a:t>
            </a:r>
            <a:r>
              <a:rPr lang="en-US" sz="2400" dirty="0" smtClean="0"/>
              <a:t> </a:t>
            </a:r>
          </a:p>
          <a:p>
            <a:pPr marL="609600" indent="-609600"/>
            <a:r>
              <a:rPr lang="en-US" sz="2400" b="1" dirty="0" smtClean="0">
                <a:solidFill>
                  <a:srgbClr val="0000FF"/>
                </a:solidFill>
              </a:rPr>
              <a:t>Refers to both acting </a:t>
            </a:r>
            <a:r>
              <a:rPr lang="en-US" sz="2400" b="1" u="sng" dirty="0" smtClean="0">
                <a:solidFill>
                  <a:srgbClr val="0000FF"/>
                </a:solidFill>
              </a:rPr>
              <a:t>as if</a:t>
            </a:r>
            <a:r>
              <a:rPr lang="en-US" sz="2400" b="1" dirty="0" smtClean="0">
                <a:solidFill>
                  <a:srgbClr val="0000FF"/>
                </a:solidFill>
              </a:rPr>
              <a:t> you accept the group, and actually </a:t>
            </a:r>
            <a:r>
              <a:rPr lang="en-US" sz="2400" b="1" u="sng" dirty="0" smtClean="0">
                <a:solidFill>
                  <a:srgbClr val="0000FF"/>
                </a:solidFill>
              </a:rPr>
              <a:t>accepting</a:t>
            </a:r>
            <a:r>
              <a:rPr lang="en-US" sz="2400" b="1" dirty="0" smtClean="0">
                <a:solidFill>
                  <a:srgbClr val="0000FF"/>
                </a:solidFill>
              </a:rPr>
              <a:t> the group attitudes. </a:t>
            </a:r>
            <a:endParaRPr lang="en-US" sz="2400" dirty="0" smtClean="0"/>
          </a:p>
        </p:txBody>
      </p:sp>
    </p:spTree>
    <p:extLst>
      <p:ext uri="{BB962C8B-B14F-4D97-AF65-F5344CB8AC3E}">
        <p14:creationId xmlns:p14="http://schemas.microsoft.com/office/powerpoint/2010/main" val="224127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73648" presetClass="entr" presetSubtype="20244028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73648" presetClass="entr" presetSubtype="202440280"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autoUpdateAnimBg="0"/>
    </p:bld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TM10001106[[fn=Badge]]</Template>
  <TotalTime>7907</TotalTime>
  <Words>12193</Words>
  <Application>Microsoft Office PowerPoint</Application>
  <PresentationFormat>Widescreen</PresentationFormat>
  <Paragraphs>915</Paragraphs>
  <Slides>170</Slides>
  <Notes>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170</vt:i4>
      </vt:variant>
    </vt:vector>
  </HeadingPairs>
  <TitlesOfParts>
    <vt:vector size="180" baseType="lpstr">
      <vt:lpstr>Arial</vt:lpstr>
      <vt:lpstr>Calibri</vt:lpstr>
      <vt:lpstr>Gill Sans MT</vt:lpstr>
      <vt:lpstr>Impact</vt:lpstr>
      <vt:lpstr>Times New Roman</vt:lpstr>
      <vt:lpstr>Wingdings</vt:lpstr>
      <vt:lpstr>Wingdings 2</vt:lpstr>
      <vt:lpstr>Wingdings 3</vt:lpstr>
      <vt:lpstr>Badge</vt:lpstr>
      <vt:lpstr>Chart</vt:lpstr>
      <vt:lpstr>Sociocultural perspective</vt:lpstr>
      <vt:lpstr>Big ideas</vt:lpstr>
      <vt:lpstr>Cultural influences</vt:lpstr>
      <vt:lpstr>Cross cultural psychologists:</vt:lpstr>
      <vt:lpstr>Cultural norms</vt:lpstr>
      <vt:lpstr>Cultural transmission</vt:lpstr>
      <vt:lpstr>Culture of honor</vt:lpstr>
      <vt:lpstr>Honor cultures</vt:lpstr>
      <vt:lpstr>Cohen and nisbett</vt:lpstr>
      <vt:lpstr>SOCIO-CULTURAL ASPECTS</vt:lpstr>
      <vt:lpstr>PowerPoint Presentation</vt:lpstr>
      <vt:lpstr>PowerPoint Presentation</vt:lpstr>
      <vt:lpstr>PERSONAL SPACE</vt:lpstr>
      <vt:lpstr>Personal Space</vt:lpstr>
      <vt:lpstr>Personal Bubble</vt:lpstr>
      <vt:lpstr>Facts about the personal bubble:</vt:lpstr>
      <vt:lpstr>PowerPoint Presentation</vt:lpstr>
      <vt:lpstr>Seinfeld and the Close Talker</vt:lpstr>
      <vt:lpstr>Southeast Asia</vt:lpstr>
      <vt:lpstr>PowerPoint Presentation</vt:lpstr>
      <vt:lpstr>Cultural dimensions</vt:lpstr>
      <vt:lpstr>PowerPoint Presentation</vt:lpstr>
      <vt:lpstr>Individualism vs. collectivism</vt:lpstr>
      <vt:lpstr>Power distance</vt:lpstr>
      <vt:lpstr>Masculinity vs. femininity</vt:lpstr>
      <vt:lpstr>Uncertainty avoidance dimension</vt:lpstr>
      <vt:lpstr>PowerPoint Presentation</vt:lpstr>
      <vt:lpstr>Long term vs. short term orientation</vt:lpstr>
      <vt:lpstr>Indulgence vs. restraint</vt:lpstr>
      <vt:lpstr>triandis</vt:lpstr>
      <vt:lpstr>PowerPoint Presentation</vt:lpstr>
      <vt:lpstr>Kemmelmeier, jambor, letner</vt:lpstr>
      <vt:lpstr>Cultural dimensions and acculturation</vt:lpstr>
      <vt:lpstr>results</vt:lpstr>
      <vt:lpstr>How does pdi influence behavior?</vt:lpstr>
      <vt:lpstr>method</vt:lpstr>
      <vt:lpstr>results</vt:lpstr>
      <vt:lpstr>PowerPoint Presentation</vt:lpstr>
      <vt:lpstr>Eylon and Au</vt:lpstr>
      <vt:lpstr>Method                      results</vt:lpstr>
      <vt:lpstr>Malcolm Gladwell- cockpit culture theory</vt:lpstr>
      <vt:lpstr>Power distance:  Crash rate</vt:lpstr>
      <vt:lpstr>Schwartz theory of basic values</vt:lpstr>
      <vt:lpstr>schwartz</vt:lpstr>
      <vt:lpstr>Personality traits and cultural dimensions</vt:lpstr>
      <vt:lpstr>Volkertafel’s stereotypes of the 17th Century</vt:lpstr>
      <vt:lpstr>HoFstede and mccrae</vt:lpstr>
      <vt:lpstr>PowerPoint Presentation</vt:lpstr>
      <vt:lpstr>The individual and the group</vt:lpstr>
      <vt:lpstr>Secondary socialization</vt:lpstr>
      <vt:lpstr>Social cognitive theory</vt:lpstr>
      <vt:lpstr>Classical and operant conditioning</vt:lpstr>
      <vt:lpstr>Reciprocal determinism triadic reciprocal determinism</vt:lpstr>
      <vt:lpstr>PowerPoint Presentation</vt:lpstr>
      <vt:lpstr>Agentic approach</vt:lpstr>
      <vt:lpstr>bandura</vt:lpstr>
      <vt:lpstr>attention</vt:lpstr>
      <vt:lpstr>PowerPoint Presentation</vt:lpstr>
      <vt:lpstr>The Bobo Doll Experiment</vt:lpstr>
      <vt:lpstr>Design of the Bobo Doll Experiment</vt:lpstr>
      <vt:lpstr>PowerPoint Presentation</vt:lpstr>
      <vt:lpstr>Method</vt:lpstr>
      <vt:lpstr>Method</vt:lpstr>
      <vt:lpstr>Results</vt:lpstr>
      <vt:lpstr>Conclusions</vt:lpstr>
      <vt:lpstr>Bandura’s further research</vt:lpstr>
      <vt:lpstr>Self-efficacy</vt:lpstr>
      <vt:lpstr>Mastery experiences</vt:lpstr>
      <vt:lpstr>Social modeling</vt:lpstr>
      <vt:lpstr>Social persuasion</vt:lpstr>
      <vt:lpstr>States of physiology</vt:lpstr>
      <vt:lpstr>cognitive</vt:lpstr>
      <vt:lpstr>motivational</vt:lpstr>
      <vt:lpstr>Emotional          decisional</vt:lpstr>
      <vt:lpstr>Mihalic and elliot</vt:lpstr>
      <vt:lpstr>Social cognition  #29</vt:lpstr>
      <vt:lpstr>Attribution Theory</vt:lpstr>
      <vt:lpstr>Two Types</vt:lpstr>
      <vt:lpstr>heider</vt:lpstr>
      <vt:lpstr>Jones and davis</vt:lpstr>
      <vt:lpstr>PowerPoint Presentation</vt:lpstr>
      <vt:lpstr>Sources of information</vt:lpstr>
      <vt:lpstr>Social Cognition &amp; Attributions</vt:lpstr>
      <vt:lpstr>Kelly: covariation model</vt:lpstr>
      <vt:lpstr>Three types of evidence- Example</vt:lpstr>
      <vt:lpstr>Example:</vt:lpstr>
      <vt:lpstr>PowerPoint Presentation</vt:lpstr>
      <vt:lpstr>Attribution Bias</vt:lpstr>
      <vt:lpstr>BIAS IN SOCIAL INFORMATION PROCESSING</vt:lpstr>
      <vt:lpstr>Examples:  Internal/External</vt:lpstr>
      <vt:lpstr>Stable/Unstable  Attribution</vt:lpstr>
      <vt:lpstr>Self-FuLfilling Prophecy</vt:lpstr>
      <vt:lpstr>PowerPoint Presentation</vt:lpstr>
      <vt:lpstr>Fundamental Attribution Error</vt:lpstr>
      <vt:lpstr>Example:</vt:lpstr>
      <vt:lpstr>Self-Serving Bias</vt:lpstr>
      <vt:lpstr>Positivity/Negativity Effect</vt:lpstr>
      <vt:lpstr>Example:  Positive/Negative</vt:lpstr>
      <vt:lpstr>conformity</vt:lpstr>
      <vt:lpstr>PowerPoint Presentation</vt:lpstr>
      <vt:lpstr>Groups Encourage</vt:lpstr>
      <vt:lpstr>Social Influences on Individuals</vt:lpstr>
      <vt:lpstr>PowerPoint Presentation</vt:lpstr>
      <vt:lpstr>GROUPTHINK CAN BECOME DANGEROUS:</vt:lpstr>
      <vt:lpstr>Groupthink</vt:lpstr>
      <vt:lpstr>PowerPoint Presentation</vt:lpstr>
      <vt:lpstr>Groupthink, continued…</vt:lpstr>
      <vt:lpstr>Acting Like Lemmings</vt:lpstr>
      <vt:lpstr>Behavior is Contagious</vt:lpstr>
      <vt:lpstr>Social Identity Theory</vt:lpstr>
      <vt:lpstr>In Group and Out Group</vt:lpstr>
      <vt:lpstr>Examples of In-group/Outgroup</vt:lpstr>
      <vt:lpstr>Responses to Social Influence</vt:lpstr>
      <vt:lpstr>Conformity and Solomon Asch</vt:lpstr>
      <vt:lpstr>PowerPoint Presentation</vt:lpstr>
      <vt:lpstr>Asch experiment</vt:lpstr>
      <vt:lpstr>Asch: Other Variables</vt:lpstr>
      <vt:lpstr>PowerPoint Presentation</vt:lpstr>
      <vt:lpstr>Milgram Experiment </vt:lpstr>
      <vt:lpstr>PowerPoint Presentation</vt:lpstr>
      <vt:lpstr>Adolf eichmann</vt:lpstr>
      <vt:lpstr>Applications of Conformity Research</vt:lpstr>
      <vt:lpstr>PowerPoint Presentation</vt:lpstr>
      <vt:lpstr>PowerPoint Presentation</vt:lpstr>
      <vt:lpstr>PowerPoint Presentation</vt:lpstr>
      <vt:lpstr>Why did so many obey?</vt:lpstr>
      <vt:lpstr>Obedience</vt:lpstr>
      <vt:lpstr>Social Influences on Individuals</vt:lpstr>
      <vt:lpstr>results</vt:lpstr>
      <vt:lpstr>Social Influences on Individuals</vt:lpstr>
      <vt:lpstr>What reduces compliance?</vt:lpstr>
      <vt:lpstr>Social Influences on Individuals</vt:lpstr>
      <vt:lpstr>We Do What We're Told</vt:lpstr>
      <vt:lpstr>PowerPoint Presentation</vt:lpstr>
      <vt:lpstr>stereotypes</vt:lpstr>
      <vt:lpstr>Piaget-Childhood development of schemas</vt:lpstr>
      <vt:lpstr>Types of schemas</vt:lpstr>
      <vt:lpstr>Grain of truth hypothesis</vt:lpstr>
      <vt:lpstr>Illusory correlations</vt:lpstr>
      <vt:lpstr>Hamilton and Gifford</vt:lpstr>
      <vt:lpstr>Rosenthal and jacobson</vt:lpstr>
      <vt:lpstr>method</vt:lpstr>
      <vt:lpstr>results</vt:lpstr>
      <vt:lpstr>conclusions</vt:lpstr>
      <vt:lpstr>Stereotype threat</vt:lpstr>
      <vt:lpstr>Steele and aronson</vt:lpstr>
      <vt:lpstr>results</vt:lpstr>
      <vt:lpstr>Stereotype threat has been shown to impact peoples’ behavior in the following ways. </vt:lpstr>
      <vt:lpstr>Reducing stereotype threat</vt:lpstr>
      <vt:lpstr>Social identity theory</vt:lpstr>
      <vt:lpstr>PowerPoint Presentation</vt:lpstr>
      <vt:lpstr>PowerPoint Presentation</vt:lpstr>
      <vt:lpstr>PowerPoint Presentation</vt:lpstr>
      <vt:lpstr>PowerPoint Presentation</vt:lpstr>
      <vt:lpstr>Tajfel 1971</vt:lpstr>
      <vt:lpstr>PowerPoint Presentation</vt:lpstr>
      <vt:lpstr>Second series of experiments</vt:lpstr>
      <vt:lpstr>Can schemas be changed?</vt:lpstr>
      <vt:lpstr>acculturation</vt:lpstr>
      <vt:lpstr>Resisting cultures</vt:lpstr>
      <vt:lpstr>berry</vt:lpstr>
      <vt:lpstr>Health behavior of migrants</vt:lpstr>
      <vt:lpstr>shah</vt:lpstr>
      <vt:lpstr>PowerPoint Presentation</vt:lpstr>
      <vt:lpstr>conclusions</vt:lpstr>
      <vt:lpstr>Delavario</vt:lpstr>
      <vt:lpstr>results</vt:lpstr>
      <vt:lpstr>Acculturative stress</vt:lpstr>
      <vt:lpstr>Culture shock</vt:lpstr>
      <vt:lpstr>conclusions</vt:lpstr>
    </vt:vector>
  </TitlesOfParts>
  <Company>Akron Public Schools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Drugan, Kimberly</dc:creator>
  <cp:lastModifiedBy>Drugan, Kimberly</cp:lastModifiedBy>
  <cp:revision>112</cp:revision>
  <dcterms:created xsi:type="dcterms:W3CDTF">2018-10-16T19:15:55Z</dcterms:created>
  <dcterms:modified xsi:type="dcterms:W3CDTF">2019-04-02T12:56:07Z</dcterms:modified>
</cp:coreProperties>
</file>