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70" r:id="rId5"/>
    <p:sldId id="259" r:id="rId6"/>
    <p:sldId id="260" r:id="rId7"/>
    <p:sldId id="262" r:id="rId8"/>
    <p:sldId id="261" r:id="rId9"/>
    <p:sldId id="263" r:id="rId10"/>
    <p:sldId id="264" r:id="rId11"/>
    <p:sldId id="265" r:id="rId12"/>
    <p:sldId id="267" r:id="rId13"/>
    <p:sldId id="268" r:id="rId14"/>
    <p:sldId id="266"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67"/>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31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1E721-B01C-4D5D-A3CA-2E5518383F10}"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3FEF9-69D0-4F8C-A336-59491FBEDC47}"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21DC-8981-44E6-BC8C-2BA8F673FFBB}"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5666F9-5B40-48E0-8DFD-99EF944CDD22}"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698D6B-2C72-4E21-9893-A649C6E2A47D}" type="datetimeFigureOut">
              <a:rPr lang="en-US" smtClean="0"/>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3/28/2019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3/28/2019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7004436-CA73-4D53-89B4-2A5C7347BF2F}" type="datetimeFigureOut">
              <a:rPr lang="en-US" smtClean="0"/>
              <a:t>3/28/2019</a:t>
            </a:fld>
            <a:endParaRPr lang="en-US" dirty="0"/>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D22F896-40B5-4ADD-8801-0D06FADFA095}" type="slidenum">
              <a:rPr lang="en-US" smtClean="0"/>
              <a:pPr/>
              <a:t>‹#›</a:t>
            </a:fld>
            <a:endParaRPr lang="en-US" dirty="0"/>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2163" y="907961"/>
            <a:ext cx="10909837" cy="1524000"/>
          </a:xfrm>
        </p:spPr>
        <p:txBody>
          <a:bodyPr/>
          <a:lstStyle/>
          <a:p>
            <a:r>
              <a:rPr lang="en-US" sz="6600" dirty="0" smtClean="0"/>
              <a:t>U.S. SUPREME COURT CASES</a:t>
            </a:r>
            <a:endParaRPr lang="en-US" sz="6600" dirty="0"/>
          </a:p>
        </p:txBody>
      </p:sp>
      <p:pic>
        <p:nvPicPr>
          <p:cNvPr id="15362" name="Picture 2" descr="Image result for supreme cou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260" y="2585434"/>
            <a:ext cx="6191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388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112" y="-180305"/>
            <a:ext cx="9042400" cy="1600200"/>
          </a:xfrm>
        </p:spPr>
        <p:txBody>
          <a:bodyPr/>
          <a:lstStyle/>
          <a:p>
            <a:r>
              <a:rPr lang="en-US" dirty="0" smtClean="0"/>
              <a:t>GIDEON V. WAINWRIGHT</a:t>
            </a:r>
            <a:endParaRPr lang="en-US" dirty="0"/>
          </a:p>
        </p:txBody>
      </p:sp>
      <p:sp>
        <p:nvSpPr>
          <p:cNvPr id="3" name="Content Placeholder 2"/>
          <p:cNvSpPr>
            <a:spLocks noGrp="1"/>
          </p:cNvSpPr>
          <p:nvPr>
            <p:ph idx="1"/>
          </p:nvPr>
        </p:nvSpPr>
        <p:spPr>
          <a:xfrm>
            <a:off x="1016000" y="685800"/>
            <a:ext cx="5333285" cy="4736206"/>
          </a:xfrm>
        </p:spPr>
        <p:txBody>
          <a:bodyPr/>
          <a:lstStyle/>
          <a:p>
            <a:r>
              <a:rPr lang="en-US" b="1" dirty="0"/>
              <a:t>Year: </a:t>
            </a:r>
          </a:p>
          <a:p>
            <a:r>
              <a:rPr lang="en-US" dirty="0"/>
              <a:t>1963</a:t>
            </a:r>
          </a:p>
          <a:p>
            <a:r>
              <a:rPr lang="en-US" b="1" dirty="0"/>
              <a:t>Why It’s Important: </a:t>
            </a:r>
          </a:p>
          <a:p>
            <a:r>
              <a:rPr lang="en-US" dirty="0"/>
              <a:t>This decision expanded the guarantees of the Bill of Rights by ruling that the 6th Amendment right to an attorney regardless of ability to pay applies to state cases as well as federal ones. </a:t>
            </a:r>
          </a:p>
          <a:p>
            <a:endParaRPr lang="en-US" dirty="0"/>
          </a:p>
        </p:txBody>
      </p:sp>
      <p:pic>
        <p:nvPicPr>
          <p:cNvPr id="8194" name="Picture 2" descr="Image result for gideon vs wainw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331" y="2071962"/>
            <a:ext cx="5703682" cy="329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832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752" y="-154546"/>
            <a:ext cx="9042400" cy="1600200"/>
          </a:xfrm>
        </p:spPr>
        <p:txBody>
          <a:bodyPr/>
          <a:lstStyle/>
          <a:p>
            <a:r>
              <a:rPr lang="en-US" dirty="0" smtClean="0"/>
              <a:t>MIRANDA V. ARIZONA</a:t>
            </a:r>
            <a:endParaRPr lang="en-US" dirty="0"/>
          </a:p>
        </p:txBody>
      </p:sp>
      <p:sp>
        <p:nvSpPr>
          <p:cNvPr id="3" name="Content Placeholder 2"/>
          <p:cNvSpPr>
            <a:spLocks noGrp="1"/>
          </p:cNvSpPr>
          <p:nvPr>
            <p:ph idx="1"/>
          </p:nvPr>
        </p:nvSpPr>
        <p:spPr>
          <a:xfrm>
            <a:off x="1016000" y="685800"/>
            <a:ext cx="5848626" cy="5092148"/>
          </a:xfrm>
        </p:spPr>
        <p:txBody>
          <a:bodyPr>
            <a:normAutofit fontScale="92500" lnSpcReduction="10000"/>
          </a:bodyPr>
          <a:lstStyle/>
          <a:p>
            <a:pPr marL="0" indent="0">
              <a:buNone/>
            </a:pPr>
            <a:r>
              <a:rPr lang="en-US" b="1" dirty="0"/>
              <a:t>Year: </a:t>
            </a:r>
          </a:p>
          <a:p>
            <a:r>
              <a:rPr lang="en-US" dirty="0"/>
              <a:t>1966</a:t>
            </a:r>
          </a:p>
          <a:p>
            <a:r>
              <a:rPr lang="en-US" b="1" dirty="0"/>
              <a:t>Why It’s Important: </a:t>
            </a:r>
          </a:p>
          <a:p>
            <a:r>
              <a:rPr lang="en-US" dirty="0"/>
              <a:t>This case is designed to make sure that those accused of a crime know their rights before they are interrogated by police. You’ve probably seen tons of movies and </a:t>
            </a:r>
            <a:r>
              <a:rPr lang="en-US" dirty="0" err="1"/>
              <a:t>tv</a:t>
            </a:r>
            <a:r>
              <a:rPr lang="en-US" dirty="0"/>
              <a:t> shows where someone is being arrested and the officer tells them, “You have the right to remain silent. Anything you say can and will be used against you in a court of law. You have the right to an attorney. If you cannot afford an attorney, one will be provided for you.” This is known as the “Miranda Warning” or “Miranda Rights” and it is required now thanks to this case. </a:t>
            </a:r>
          </a:p>
          <a:p>
            <a:endParaRPr lang="en-US" dirty="0"/>
          </a:p>
        </p:txBody>
      </p:sp>
      <p:pic>
        <p:nvPicPr>
          <p:cNvPr id="9218" name="Picture 2" descr="Image result for miranda v ariz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897" y="1516684"/>
            <a:ext cx="2769980" cy="406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109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063" y="0"/>
            <a:ext cx="9042400" cy="1600200"/>
          </a:xfrm>
        </p:spPr>
        <p:txBody>
          <a:bodyPr/>
          <a:lstStyle/>
          <a:p>
            <a:r>
              <a:rPr lang="en-US" dirty="0" smtClean="0"/>
              <a:t>ROE V. WADE</a:t>
            </a:r>
            <a:endParaRPr lang="en-US" dirty="0"/>
          </a:p>
        </p:txBody>
      </p:sp>
      <p:sp>
        <p:nvSpPr>
          <p:cNvPr id="3" name="Content Placeholder 2"/>
          <p:cNvSpPr>
            <a:spLocks noGrp="1"/>
          </p:cNvSpPr>
          <p:nvPr>
            <p:ph idx="1"/>
          </p:nvPr>
        </p:nvSpPr>
        <p:spPr>
          <a:xfrm>
            <a:off x="1016000" y="685800"/>
            <a:ext cx="5583583" cy="5251174"/>
          </a:xfrm>
        </p:spPr>
        <p:txBody>
          <a:bodyPr/>
          <a:lstStyle/>
          <a:p>
            <a:pPr marL="0" indent="0">
              <a:buNone/>
            </a:pPr>
            <a:r>
              <a:rPr lang="en-US" b="1" dirty="0"/>
              <a:t>Year:</a:t>
            </a:r>
          </a:p>
          <a:p>
            <a:r>
              <a:rPr lang="en-US" dirty="0"/>
              <a:t>1973</a:t>
            </a:r>
          </a:p>
          <a:p>
            <a:r>
              <a:rPr lang="en-US" b="1" dirty="0"/>
              <a:t>Why It’s Important: </a:t>
            </a:r>
          </a:p>
          <a:p>
            <a:r>
              <a:rPr lang="en-US" dirty="0"/>
              <a:t>The Supreme Court used the 4th Amendment as the basis to legalize first trimester abortion. The court ruled that states cannot outlaw abortions during that period. This is one of the most controversial rulings still on the books. </a:t>
            </a:r>
          </a:p>
          <a:p>
            <a:endParaRPr lang="en-US" dirty="0"/>
          </a:p>
        </p:txBody>
      </p:sp>
      <p:pic>
        <p:nvPicPr>
          <p:cNvPr id="10242" name="Picture 2" descr="Image result for roe v w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392" y="1572384"/>
            <a:ext cx="504825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15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787" y="-97245"/>
            <a:ext cx="9042400" cy="1600200"/>
          </a:xfrm>
        </p:spPr>
        <p:txBody>
          <a:bodyPr/>
          <a:lstStyle/>
          <a:p>
            <a:r>
              <a:rPr lang="en-US" dirty="0" smtClean="0"/>
              <a:t>U.S. V. NIXON</a:t>
            </a:r>
            <a:endParaRPr lang="en-US" dirty="0"/>
          </a:p>
        </p:txBody>
      </p:sp>
      <p:sp>
        <p:nvSpPr>
          <p:cNvPr id="3" name="Content Placeholder 2"/>
          <p:cNvSpPr>
            <a:spLocks noGrp="1"/>
          </p:cNvSpPr>
          <p:nvPr>
            <p:ph idx="1"/>
          </p:nvPr>
        </p:nvSpPr>
        <p:spPr>
          <a:xfrm>
            <a:off x="1016000" y="685799"/>
            <a:ext cx="5146261" cy="5304183"/>
          </a:xfrm>
        </p:spPr>
        <p:txBody>
          <a:bodyPr/>
          <a:lstStyle/>
          <a:p>
            <a:pPr marL="0" indent="0">
              <a:buNone/>
            </a:pPr>
            <a:r>
              <a:rPr lang="en-US" b="1" dirty="0"/>
              <a:t>Year: </a:t>
            </a:r>
          </a:p>
          <a:p>
            <a:r>
              <a:rPr lang="en-US" dirty="0"/>
              <a:t>1976</a:t>
            </a:r>
          </a:p>
          <a:p>
            <a:pPr marL="0" indent="0">
              <a:buNone/>
            </a:pPr>
            <a:r>
              <a:rPr lang="en-US" b="1" dirty="0"/>
              <a:t>Why It’s Important: </a:t>
            </a:r>
          </a:p>
          <a:p>
            <a:r>
              <a:rPr lang="en-US" dirty="0"/>
              <a:t>During the Watergate scandal, President Richard Nixon tried to assert that his “executive privilege” made him immune from subpoena’s requesting the release of White House audio recordings. The court ruled that Nixon had no such privilege. This case had the lasting impact of asserting that even the president is not above the law. </a:t>
            </a:r>
          </a:p>
          <a:p>
            <a:endParaRPr lang="en-US" dirty="0"/>
          </a:p>
        </p:txBody>
      </p:sp>
      <p:pic>
        <p:nvPicPr>
          <p:cNvPr id="11266" name="Picture 2" descr="Image result for nixon v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349" y="1470992"/>
            <a:ext cx="3527896" cy="5232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07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9780" y="0"/>
            <a:ext cx="9042400" cy="1600200"/>
          </a:xfrm>
        </p:spPr>
        <p:txBody>
          <a:bodyPr/>
          <a:lstStyle/>
          <a:p>
            <a:r>
              <a:rPr lang="en-US" dirty="0" smtClean="0"/>
              <a:t>BAKKE V. CALIFORNIA</a:t>
            </a:r>
            <a:endParaRPr lang="en-US" dirty="0"/>
          </a:p>
        </p:txBody>
      </p:sp>
      <p:sp>
        <p:nvSpPr>
          <p:cNvPr id="3" name="Content Placeholder 2"/>
          <p:cNvSpPr>
            <a:spLocks noGrp="1"/>
          </p:cNvSpPr>
          <p:nvPr>
            <p:ph idx="1"/>
          </p:nvPr>
        </p:nvSpPr>
        <p:spPr>
          <a:xfrm>
            <a:off x="1016000" y="685800"/>
            <a:ext cx="5845175" cy="5237922"/>
          </a:xfrm>
        </p:spPr>
        <p:txBody>
          <a:bodyPr/>
          <a:lstStyle/>
          <a:p>
            <a:pPr marL="0" indent="0">
              <a:buNone/>
            </a:pPr>
            <a:r>
              <a:rPr lang="en-US" b="1" dirty="0" smtClean="0"/>
              <a:t>Year</a:t>
            </a:r>
          </a:p>
          <a:p>
            <a:r>
              <a:rPr lang="en-US" dirty="0" smtClean="0"/>
              <a:t>1978</a:t>
            </a:r>
          </a:p>
          <a:p>
            <a:pPr marL="0" indent="0">
              <a:buNone/>
            </a:pPr>
            <a:r>
              <a:rPr lang="en-US" b="1" dirty="0" smtClean="0"/>
              <a:t>Why was this case important?</a:t>
            </a:r>
          </a:p>
          <a:p>
            <a:r>
              <a:rPr lang="en-US" dirty="0" smtClean="0"/>
              <a:t>Ambiguous </a:t>
            </a:r>
            <a:r>
              <a:rPr lang="en-US" dirty="0"/>
              <a:t>ruling by a badly divided court that dealt with affirmative action programs that used race as a basis of selecting participants. The court general upheld affirmative action, but with a 4/4/1 split, it was a very weak decision.</a:t>
            </a:r>
          </a:p>
        </p:txBody>
      </p:sp>
      <p:pic>
        <p:nvPicPr>
          <p:cNvPr id="1229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493" y="1515649"/>
            <a:ext cx="3459507" cy="481322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mage result for bakke v califor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175" y="3495674"/>
            <a:ext cx="213360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07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00" y="0"/>
            <a:ext cx="9042400" cy="1600200"/>
          </a:xfrm>
        </p:spPr>
        <p:txBody>
          <a:bodyPr/>
          <a:lstStyle/>
          <a:p>
            <a:r>
              <a:rPr lang="en-US" dirty="0" smtClean="0"/>
              <a:t>Bush v. Gore</a:t>
            </a:r>
            <a:endParaRPr lang="en-US" dirty="0"/>
          </a:p>
        </p:txBody>
      </p:sp>
      <p:sp>
        <p:nvSpPr>
          <p:cNvPr id="3" name="Content Placeholder 2"/>
          <p:cNvSpPr>
            <a:spLocks noGrp="1"/>
          </p:cNvSpPr>
          <p:nvPr>
            <p:ph idx="1"/>
          </p:nvPr>
        </p:nvSpPr>
        <p:spPr>
          <a:xfrm>
            <a:off x="1016000" y="609600"/>
            <a:ext cx="5278783" cy="5459896"/>
          </a:xfrm>
        </p:spPr>
        <p:txBody>
          <a:bodyPr>
            <a:normAutofit/>
          </a:bodyPr>
          <a:lstStyle/>
          <a:p>
            <a:endParaRPr lang="en-US" dirty="0" smtClean="0"/>
          </a:p>
          <a:p>
            <a:pPr marL="0" indent="0">
              <a:buNone/>
            </a:pPr>
            <a:r>
              <a:rPr lang="en-US" b="1" dirty="0" smtClean="0"/>
              <a:t>Year: </a:t>
            </a:r>
          </a:p>
          <a:p>
            <a:r>
              <a:rPr lang="en-US" dirty="0" smtClean="0"/>
              <a:t>2000</a:t>
            </a:r>
          </a:p>
          <a:p>
            <a:r>
              <a:rPr lang="en-US" b="1" dirty="0" smtClean="0"/>
              <a:t>Why was this case important?</a:t>
            </a:r>
            <a:endParaRPr lang="en-US" b="1" dirty="0"/>
          </a:p>
          <a:p>
            <a:r>
              <a:rPr lang="en-US" dirty="0" smtClean="0"/>
              <a:t>The </a:t>
            </a:r>
            <a:r>
              <a:rPr lang="en-US" dirty="0"/>
              <a:t>court ruled that manual recounts of presidential ballots in the Nov. 2000 election could not proceed because inconsistent evaluation standards in different counties violated the equal protection clause. In effect, the ruling meant Bush would win the election.</a:t>
            </a:r>
          </a:p>
          <a:p>
            <a:endParaRPr lang="en-US" dirty="0"/>
          </a:p>
        </p:txBody>
      </p:sp>
      <p:pic>
        <p:nvPicPr>
          <p:cNvPr id="13314" name="Picture 2" descr="Image result for hanging ch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882" y="2170387"/>
            <a:ext cx="5631005" cy="289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987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02264" y="-448573"/>
            <a:ext cx="9042400" cy="1600200"/>
          </a:xfrm>
        </p:spPr>
        <p:txBody>
          <a:bodyPr/>
          <a:lstStyle/>
          <a:p>
            <a:pPr eaLnBrk="1" hangingPunct="1"/>
            <a:r>
              <a:rPr lang="en-US" altLang="en-US" sz="4000" b="1" dirty="0"/>
              <a:t>Amendment </a:t>
            </a:r>
            <a:r>
              <a:rPr lang="en-US" altLang="en-US" sz="4000" b="1" dirty="0" smtClean="0"/>
              <a:t>Review   1-27</a:t>
            </a:r>
            <a:endParaRPr lang="en-US" altLang="en-US" sz="4000" b="1" dirty="0"/>
          </a:p>
        </p:txBody>
      </p:sp>
      <p:sp>
        <p:nvSpPr>
          <p:cNvPr id="3075" name="Rectangle 4"/>
          <p:cNvSpPr>
            <a:spLocks noGrp="1" noChangeArrowheads="1"/>
          </p:cNvSpPr>
          <p:nvPr>
            <p:ph type="body" idx="1"/>
          </p:nvPr>
        </p:nvSpPr>
        <p:spPr>
          <a:xfrm>
            <a:off x="1102264" y="1151627"/>
            <a:ext cx="5105400" cy="5257800"/>
          </a:xfrm>
        </p:spPr>
        <p:txBody>
          <a:bodyPr/>
          <a:lstStyle/>
          <a:p>
            <a:pPr eaLnBrk="1" hangingPunct="1"/>
            <a:r>
              <a:rPr lang="en-US" altLang="en-US" sz="3200" dirty="0" smtClean="0"/>
              <a:t>First </a:t>
            </a:r>
            <a:r>
              <a:rPr lang="en-US" altLang="en-US" sz="3200" dirty="0" smtClean="0">
                <a:solidFill>
                  <a:srgbClr val="FF0000"/>
                </a:solidFill>
              </a:rPr>
              <a:t>10</a:t>
            </a:r>
            <a:r>
              <a:rPr lang="en-US" altLang="en-US" sz="3200" dirty="0" smtClean="0"/>
              <a:t> Amendments make-up the </a:t>
            </a:r>
            <a:r>
              <a:rPr lang="en-US" altLang="en-US" sz="3200" dirty="0" smtClean="0">
                <a:solidFill>
                  <a:srgbClr val="FF0000"/>
                </a:solidFill>
              </a:rPr>
              <a:t>Bill of Rights</a:t>
            </a:r>
            <a:r>
              <a:rPr lang="en-US" altLang="en-US" sz="3200" dirty="0" smtClean="0"/>
              <a:t>. </a:t>
            </a:r>
          </a:p>
          <a:p>
            <a:pPr eaLnBrk="1" hangingPunct="1"/>
            <a:endParaRPr lang="en-US" altLang="en-US" sz="3200" dirty="0" smtClean="0"/>
          </a:p>
          <a:p>
            <a:pPr eaLnBrk="1" hangingPunct="1"/>
            <a:r>
              <a:rPr lang="en-US" altLang="en-US" sz="3200" dirty="0" smtClean="0"/>
              <a:t> </a:t>
            </a:r>
            <a:r>
              <a:rPr lang="en-US" altLang="en-US" sz="3200" dirty="0" smtClean="0">
                <a:solidFill>
                  <a:srgbClr val="FF0000"/>
                </a:solidFill>
              </a:rPr>
              <a:t>Anti-federalist </a:t>
            </a:r>
            <a:r>
              <a:rPr lang="en-US" altLang="en-US" sz="3200" dirty="0" smtClean="0"/>
              <a:t>would not approve the Constitution until a </a:t>
            </a:r>
            <a:r>
              <a:rPr lang="en-US" altLang="en-US" sz="3200" dirty="0" smtClean="0">
                <a:solidFill>
                  <a:srgbClr val="FF0000"/>
                </a:solidFill>
              </a:rPr>
              <a:t>Bill of Rights</a:t>
            </a:r>
            <a:r>
              <a:rPr lang="en-US" altLang="en-US" sz="3200" dirty="0" smtClean="0"/>
              <a:t> was added.  </a:t>
            </a:r>
          </a:p>
          <a:p>
            <a:pPr eaLnBrk="1" hangingPunct="1">
              <a:buFontTx/>
              <a:buNone/>
            </a:pPr>
            <a:endParaRPr lang="en-US" altLang="en-US" dirty="0" smtClean="0"/>
          </a:p>
        </p:txBody>
      </p:sp>
      <p:pic>
        <p:nvPicPr>
          <p:cNvPr id="12290" name="Picture 2" descr="Image result for amend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978" y="1906437"/>
            <a:ext cx="5656230" cy="295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5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826219" y="87104"/>
            <a:ext cx="9042400" cy="1600200"/>
          </a:xfrm>
        </p:spPr>
        <p:txBody>
          <a:bodyPr/>
          <a:lstStyle/>
          <a:p>
            <a:pPr eaLnBrk="1" hangingPunct="1"/>
            <a:r>
              <a:rPr lang="en-US" altLang="en-US" sz="4000" b="1" dirty="0"/>
              <a:t>First Amendment: RAPPS</a:t>
            </a:r>
            <a:br>
              <a:rPr lang="en-US" altLang="en-US" sz="4000" b="1" dirty="0"/>
            </a:br>
            <a:r>
              <a:rPr lang="en-US" altLang="en-US" sz="4000" b="1" dirty="0"/>
              <a:t>5 Basic Freedoms</a:t>
            </a:r>
          </a:p>
        </p:txBody>
      </p:sp>
      <p:sp>
        <p:nvSpPr>
          <p:cNvPr id="4099" name="Rectangle 8"/>
          <p:cNvSpPr>
            <a:spLocks noGrp="1" noChangeArrowheads="1"/>
          </p:cNvSpPr>
          <p:nvPr>
            <p:ph type="body" idx="1"/>
          </p:nvPr>
        </p:nvSpPr>
        <p:spPr>
          <a:xfrm>
            <a:off x="1049547" y="1201947"/>
            <a:ext cx="8229600" cy="5257800"/>
          </a:xfrm>
        </p:spPr>
        <p:txBody>
          <a:bodyPr/>
          <a:lstStyle/>
          <a:p>
            <a:pPr eaLnBrk="1" hangingPunct="1"/>
            <a:r>
              <a:rPr lang="en-US" altLang="en-US" sz="4000" b="1" dirty="0"/>
              <a:t>R:  </a:t>
            </a:r>
            <a:r>
              <a:rPr lang="en-US" altLang="en-US" sz="4000" b="1" dirty="0">
                <a:solidFill>
                  <a:srgbClr val="FF0000"/>
                </a:solidFill>
              </a:rPr>
              <a:t>Religion</a:t>
            </a:r>
          </a:p>
          <a:p>
            <a:pPr eaLnBrk="1" hangingPunct="1"/>
            <a:r>
              <a:rPr lang="en-US" altLang="en-US" sz="4000" b="1" dirty="0"/>
              <a:t>A:  </a:t>
            </a:r>
            <a:r>
              <a:rPr lang="en-US" altLang="en-US" sz="4000" b="1" dirty="0">
                <a:solidFill>
                  <a:srgbClr val="FF0000"/>
                </a:solidFill>
              </a:rPr>
              <a:t>Assembly</a:t>
            </a:r>
          </a:p>
          <a:p>
            <a:pPr eaLnBrk="1" hangingPunct="1"/>
            <a:r>
              <a:rPr lang="en-US" altLang="en-US" sz="4000" b="1" dirty="0"/>
              <a:t>P:  </a:t>
            </a:r>
            <a:r>
              <a:rPr lang="en-US" altLang="en-US" sz="4000" b="1" dirty="0">
                <a:solidFill>
                  <a:srgbClr val="FF0000"/>
                </a:solidFill>
              </a:rPr>
              <a:t>Press</a:t>
            </a:r>
          </a:p>
          <a:p>
            <a:pPr eaLnBrk="1" hangingPunct="1"/>
            <a:r>
              <a:rPr lang="en-US" altLang="en-US" sz="4000" b="1" dirty="0"/>
              <a:t>P:  </a:t>
            </a:r>
            <a:r>
              <a:rPr lang="en-US" altLang="en-US" sz="4000" b="1" dirty="0">
                <a:solidFill>
                  <a:srgbClr val="FF0000"/>
                </a:solidFill>
              </a:rPr>
              <a:t>Petition</a:t>
            </a:r>
          </a:p>
          <a:p>
            <a:pPr eaLnBrk="1" hangingPunct="1"/>
            <a:r>
              <a:rPr lang="en-US" altLang="en-US" sz="4000" b="1" dirty="0"/>
              <a:t>S:  </a:t>
            </a:r>
            <a:r>
              <a:rPr lang="en-US" altLang="en-US" sz="4000" b="1" dirty="0">
                <a:solidFill>
                  <a:srgbClr val="FF0000"/>
                </a:solidFill>
              </a:rPr>
              <a:t>Speech</a:t>
            </a:r>
            <a:r>
              <a:rPr lang="en-US" altLang="en-US" b="1" dirty="0" smtClean="0">
                <a:solidFill>
                  <a:srgbClr val="FF0000"/>
                </a:solidFill>
              </a:rPr>
              <a:t> </a:t>
            </a:r>
            <a:r>
              <a:rPr lang="en-US" altLang="en-US" b="1" dirty="0" smtClean="0"/>
              <a:t> </a:t>
            </a:r>
          </a:p>
        </p:txBody>
      </p:sp>
      <p:pic>
        <p:nvPicPr>
          <p:cNvPr id="11266" name="Picture 2" descr="Image result for first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347" y="1138687"/>
            <a:ext cx="5715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998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body" idx="1"/>
          </p:nvPr>
        </p:nvSpPr>
        <p:spPr>
          <a:xfrm>
            <a:off x="310551" y="448574"/>
            <a:ext cx="9900249" cy="6257026"/>
          </a:xfrm>
        </p:spPr>
        <p:txBody>
          <a:bodyPr/>
          <a:lstStyle/>
          <a:p>
            <a:pPr eaLnBrk="1" hangingPunct="1">
              <a:buFontTx/>
              <a:buNone/>
            </a:pPr>
            <a:r>
              <a:rPr lang="en-US" altLang="en-US" sz="2800" b="1" dirty="0" smtClean="0"/>
              <a:t>2</a:t>
            </a:r>
            <a:r>
              <a:rPr lang="en-US" altLang="en-US" sz="2800" b="1" baseline="30000" dirty="0" smtClean="0"/>
              <a:t>nd</a:t>
            </a:r>
            <a:r>
              <a:rPr lang="en-US" altLang="en-US" sz="2800" b="1" dirty="0" smtClean="0"/>
              <a:t> Amendment:  </a:t>
            </a:r>
          </a:p>
          <a:p>
            <a:pPr lvl="1" eaLnBrk="1" hangingPunct="1"/>
            <a:r>
              <a:rPr lang="en-US" altLang="en-US" sz="2800" dirty="0" smtClean="0">
                <a:solidFill>
                  <a:srgbClr val="FF0000"/>
                </a:solidFill>
              </a:rPr>
              <a:t>right to bear arms </a:t>
            </a:r>
            <a:r>
              <a:rPr lang="en-US" altLang="en-US" sz="2800" dirty="0" smtClean="0"/>
              <a:t>(weapons)  </a:t>
            </a:r>
          </a:p>
          <a:p>
            <a:pPr eaLnBrk="1" hangingPunct="1">
              <a:buFontTx/>
              <a:buNone/>
            </a:pPr>
            <a:r>
              <a:rPr lang="en-US" altLang="en-US" sz="2800" b="1" dirty="0" smtClean="0"/>
              <a:t>3</a:t>
            </a:r>
            <a:r>
              <a:rPr lang="en-US" altLang="en-US" sz="2800" b="1" baseline="30000" dirty="0" smtClean="0"/>
              <a:t>rd</a:t>
            </a:r>
            <a:r>
              <a:rPr lang="en-US" altLang="en-US" sz="2800" b="1" dirty="0" smtClean="0"/>
              <a:t> Amendment:  </a:t>
            </a:r>
          </a:p>
          <a:p>
            <a:pPr lvl="1" eaLnBrk="1" hangingPunct="1"/>
            <a:r>
              <a:rPr lang="en-US" altLang="en-US" sz="2800" dirty="0" smtClean="0">
                <a:solidFill>
                  <a:srgbClr val="FF0000"/>
                </a:solidFill>
              </a:rPr>
              <a:t>forbids quartering of </a:t>
            </a:r>
            <a:r>
              <a:rPr lang="en-US" altLang="en-US" sz="2800" dirty="0" smtClean="0">
                <a:solidFill>
                  <a:srgbClr val="FF0000"/>
                </a:solidFill>
              </a:rPr>
              <a:t>soldiers</a:t>
            </a:r>
            <a:endParaRPr lang="en-US" altLang="en-US" sz="2800" b="1" dirty="0" smtClean="0"/>
          </a:p>
          <a:p>
            <a:pPr eaLnBrk="1" hangingPunct="1">
              <a:buFontTx/>
              <a:buNone/>
            </a:pPr>
            <a:r>
              <a:rPr lang="en-US" altLang="en-US" sz="2800" b="1" dirty="0" smtClean="0"/>
              <a:t>4</a:t>
            </a:r>
            <a:r>
              <a:rPr lang="en-US" altLang="en-US" sz="2800" b="1" baseline="30000" dirty="0" smtClean="0"/>
              <a:t>th</a:t>
            </a:r>
            <a:r>
              <a:rPr lang="en-US" altLang="en-US" sz="2800" b="1" dirty="0" smtClean="0"/>
              <a:t> Amendment:  </a:t>
            </a:r>
            <a:endParaRPr lang="en-US" altLang="en-US" sz="2800" dirty="0" smtClean="0"/>
          </a:p>
          <a:p>
            <a:pPr lvl="1" eaLnBrk="1" hangingPunct="1"/>
            <a:r>
              <a:rPr lang="en-US" altLang="en-US" sz="2800" dirty="0" smtClean="0">
                <a:solidFill>
                  <a:srgbClr val="FF0000"/>
                </a:solidFill>
              </a:rPr>
              <a:t>limits searches and seizures              </a:t>
            </a:r>
            <a:r>
              <a:rPr lang="en-US" altLang="en-US" dirty="0" smtClean="0">
                <a:solidFill>
                  <a:srgbClr val="FF0000"/>
                </a:solidFill>
              </a:rPr>
              <a:t>              </a:t>
            </a:r>
            <a:r>
              <a:rPr lang="en-US" altLang="en-US" dirty="0" smtClean="0"/>
              <a:t>  </a:t>
            </a:r>
            <a:endParaRPr lang="en-US" altLang="en-US" dirty="0" smtClean="0"/>
          </a:p>
          <a:p>
            <a:pPr lvl="1" eaLnBrk="1" hangingPunct="1"/>
            <a:endParaRPr lang="en-US" altLang="en-US" b="1" dirty="0" smtClean="0"/>
          </a:p>
          <a:p>
            <a:pPr lvl="1" eaLnBrk="1" hangingPunct="1"/>
            <a:endParaRPr lang="en-US" altLang="en-US" b="1" dirty="0" smtClean="0"/>
          </a:p>
        </p:txBody>
      </p:sp>
      <p:pic>
        <p:nvPicPr>
          <p:cNvPr id="10242" name="Picture 2" descr="Image result for second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242" y="0"/>
            <a:ext cx="3279446" cy="218083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third amend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972" y="2372713"/>
            <a:ext cx="3373916" cy="192324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fourth amend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242" y="4425351"/>
            <a:ext cx="3691621" cy="247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105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98408" y="304800"/>
            <a:ext cx="10012392" cy="4474234"/>
          </a:xfrm>
        </p:spPr>
        <p:txBody>
          <a:bodyPr>
            <a:normAutofit/>
          </a:bodyPr>
          <a:lstStyle/>
          <a:p>
            <a:pPr eaLnBrk="1" hangingPunct="1">
              <a:buFontTx/>
              <a:buNone/>
            </a:pPr>
            <a:r>
              <a:rPr lang="en-US" altLang="en-US" b="1" dirty="0" smtClean="0"/>
              <a:t>5</a:t>
            </a:r>
            <a:r>
              <a:rPr lang="en-US" altLang="en-US" b="1" baseline="30000" dirty="0" smtClean="0"/>
              <a:t>th</a:t>
            </a:r>
            <a:r>
              <a:rPr lang="en-US" altLang="en-US" b="1" dirty="0" smtClean="0"/>
              <a:t> Amendment:</a:t>
            </a:r>
            <a:r>
              <a:rPr lang="en-US" altLang="en-US" dirty="0" smtClean="0"/>
              <a:t>  </a:t>
            </a:r>
          </a:p>
          <a:p>
            <a:pPr lvl="1" eaLnBrk="1" hangingPunct="1"/>
            <a:r>
              <a:rPr lang="en-US" altLang="en-US" sz="2400" dirty="0" smtClean="0">
                <a:solidFill>
                  <a:srgbClr val="FF0000"/>
                </a:solidFill>
              </a:rPr>
              <a:t>due process of law</a:t>
            </a:r>
          </a:p>
          <a:p>
            <a:pPr lvl="1" eaLnBrk="1" hangingPunct="1"/>
            <a:r>
              <a:rPr lang="en-US" altLang="en-US" sz="2400" dirty="0" smtClean="0">
                <a:solidFill>
                  <a:srgbClr val="FF0000"/>
                </a:solidFill>
              </a:rPr>
              <a:t> protection against self-incrimination </a:t>
            </a:r>
          </a:p>
          <a:p>
            <a:pPr lvl="2" eaLnBrk="1" hangingPunct="1"/>
            <a:r>
              <a:rPr lang="en-US" altLang="en-US" sz="2400" dirty="0" smtClean="0"/>
              <a:t>I plead the 5</a:t>
            </a:r>
            <a:r>
              <a:rPr lang="en-US" altLang="en-US" sz="2400" baseline="30000" dirty="0" smtClean="0"/>
              <a:t>th</a:t>
            </a:r>
            <a:r>
              <a:rPr lang="en-US" altLang="en-US" sz="2400" dirty="0" smtClean="0"/>
              <a:t>!</a:t>
            </a:r>
          </a:p>
          <a:p>
            <a:pPr lvl="1" eaLnBrk="1" hangingPunct="1"/>
            <a:r>
              <a:rPr lang="en-US" altLang="en-US" sz="2400" dirty="0" smtClean="0"/>
              <a:t> </a:t>
            </a:r>
            <a:r>
              <a:rPr lang="en-US" altLang="en-US" sz="2400" dirty="0" smtClean="0">
                <a:solidFill>
                  <a:srgbClr val="FF0000"/>
                </a:solidFill>
              </a:rPr>
              <a:t>double jeopardy </a:t>
            </a:r>
          </a:p>
          <a:p>
            <a:pPr lvl="2" eaLnBrk="1" hangingPunct="1"/>
            <a:r>
              <a:rPr lang="en-US" altLang="en-US" sz="2400" dirty="0" smtClean="0"/>
              <a:t>cannot be tried for the same crime twice</a:t>
            </a:r>
          </a:p>
        </p:txBody>
      </p:sp>
      <p:pic>
        <p:nvPicPr>
          <p:cNvPr id="9218" name="Picture 2" descr="Image result for fifth amendment"/>
          <p:cNvPicPr>
            <a:picLocks noChangeAspect="1" noChangeArrowheads="1"/>
          </p:cNvPicPr>
          <p:nvPr/>
        </p:nvPicPr>
        <p:blipFill rotWithShape="1">
          <a:blip r:embed="rId2">
            <a:extLst>
              <a:ext uri="{28A0092B-C50C-407E-A947-70E740481C1C}">
                <a14:useLocalDpi xmlns:a14="http://schemas.microsoft.com/office/drawing/2010/main" val="0"/>
              </a:ext>
            </a:extLst>
          </a:blip>
          <a:srcRect l="26894" t="-1360" r="26355" b="1"/>
          <a:stretch/>
        </p:blipFill>
        <p:spPr bwMode="auto">
          <a:xfrm>
            <a:off x="6432430" y="1026543"/>
            <a:ext cx="4474303" cy="485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42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617" y="-283335"/>
            <a:ext cx="9042400" cy="1600200"/>
          </a:xfrm>
        </p:spPr>
        <p:txBody>
          <a:bodyPr/>
          <a:lstStyle/>
          <a:p>
            <a:r>
              <a:rPr lang="en-US" dirty="0" smtClean="0"/>
              <a:t>MARBURY V. MADISON</a:t>
            </a:r>
            <a:endParaRPr lang="en-US" dirty="0"/>
          </a:p>
        </p:txBody>
      </p:sp>
      <p:sp>
        <p:nvSpPr>
          <p:cNvPr id="3" name="Content Placeholder 2"/>
          <p:cNvSpPr>
            <a:spLocks noGrp="1"/>
          </p:cNvSpPr>
          <p:nvPr>
            <p:ph idx="1"/>
          </p:nvPr>
        </p:nvSpPr>
        <p:spPr>
          <a:xfrm>
            <a:off x="1016000" y="685799"/>
            <a:ext cx="5990107" cy="5083935"/>
          </a:xfrm>
        </p:spPr>
        <p:txBody>
          <a:bodyPr/>
          <a:lstStyle/>
          <a:p>
            <a:r>
              <a:rPr lang="en-US" b="1" dirty="0"/>
              <a:t>Year: </a:t>
            </a:r>
          </a:p>
          <a:p>
            <a:r>
              <a:rPr lang="en-US" dirty="0"/>
              <a:t>1803</a:t>
            </a:r>
          </a:p>
          <a:p>
            <a:r>
              <a:rPr lang="en-US" b="1" dirty="0"/>
              <a:t>Why It’s Important:</a:t>
            </a:r>
          </a:p>
          <a:p>
            <a:r>
              <a:rPr lang="en-US" dirty="0"/>
              <a:t>This case established the Supreme Court’s power of judicial review—the power to determine whether or not a law or other government action is constitutional. This power has become part of the “unwritten Constitution” and one of the Supreme Court’s most important roles. </a:t>
            </a:r>
          </a:p>
          <a:p>
            <a:endParaRPr lang="en-US" dirty="0"/>
          </a:p>
        </p:txBody>
      </p:sp>
      <p:pic>
        <p:nvPicPr>
          <p:cNvPr id="1026" name="Picture 2" descr="Image result for marbury v mad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310" y="1793048"/>
            <a:ext cx="5070955" cy="342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035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92015" y="0"/>
            <a:ext cx="6629400" cy="6400800"/>
          </a:xfrm>
        </p:spPr>
        <p:txBody>
          <a:bodyPr/>
          <a:lstStyle/>
          <a:p>
            <a:pPr eaLnBrk="1" hangingPunct="1">
              <a:buFontTx/>
              <a:buNone/>
            </a:pPr>
            <a:r>
              <a:rPr lang="en-US" altLang="en-US" b="1" dirty="0" smtClean="0"/>
              <a:t>6</a:t>
            </a:r>
            <a:r>
              <a:rPr lang="en-US" altLang="en-US" b="1" baseline="30000" dirty="0" smtClean="0"/>
              <a:t>th</a:t>
            </a:r>
            <a:r>
              <a:rPr lang="en-US" altLang="en-US" b="1" dirty="0" smtClean="0"/>
              <a:t> Amendment:</a:t>
            </a:r>
          </a:p>
          <a:p>
            <a:pPr lvl="1" eaLnBrk="1" hangingPunct="1"/>
            <a:r>
              <a:rPr lang="en-US" altLang="en-US" dirty="0" smtClean="0">
                <a:solidFill>
                  <a:srgbClr val="FF0000"/>
                </a:solidFill>
              </a:rPr>
              <a:t>right to a lawyer</a:t>
            </a:r>
          </a:p>
          <a:p>
            <a:pPr lvl="1" eaLnBrk="1" hangingPunct="1"/>
            <a:r>
              <a:rPr lang="en-US" altLang="en-US" dirty="0" smtClean="0"/>
              <a:t>right to a speedy &amp; public trial in criminal </a:t>
            </a:r>
            <a:r>
              <a:rPr lang="en-US" altLang="en-US" dirty="0" smtClean="0"/>
              <a:t>cases</a:t>
            </a:r>
            <a:endParaRPr lang="en-US" altLang="en-US" dirty="0" smtClean="0"/>
          </a:p>
          <a:p>
            <a:pPr eaLnBrk="1" hangingPunct="1">
              <a:buFontTx/>
              <a:buNone/>
            </a:pPr>
            <a:r>
              <a:rPr lang="en-US" altLang="en-US" b="1" dirty="0" smtClean="0"/>
              <a:t>7</a:t>
            </a:r>
            <a:r>
              <a:rPr lang="en-US" altLang="en-US" b="1" baseline="30000" dirty="0" smtClean="0"/>
              <a:t>th</a:t>
            </a:r>
            <a:r>
              <a:rPr lang="en-US" altLang="en-US" b="1" dirty="0" smtClean="0"/>
              <a:t> Amendment:  </a:t>
            </a:r>
          </a:p>
          <a:p>
            <a:pPr lvl="1" eaLnBrk="1" hangingPunct="1"/>
            <a:r>
              <a:rPr lang="en-US" altLang="en-US" dirty="0" smtClean="0">
                <a:solidFill>
                  <a:srgbClr val="FF0000"/>
                </a:solidFill>
              </a:rPr>
              <a:t>right to a jury trial in civil cases  </a:t>
            </a:r>
            <a:endParaRPr lang="en-US" altLang="en-US" dirty="0" smtClean="0"/>
          </a:p>
          <a:p>
            <a:pPr eaLnBrk="1" hangingPunct="1">
              <a:buFontTx/>
              <a:buNone/>
            </a:pPr>
            <a:r>
              <a:rPr lang="en-US" altLang="en-US" b="1" dirty="0" smtClean="0"/>
              <a:t>8</a:t>
            </a:r>
            <a:r>
              <a:rPr lang="en-US" altLang="en-US" b="1" baseline="30000" dirty="0" smtClean="0"/>
              <a:t>th</a:t>
            </a:r>
            <a:r>
              <a:rPr lang="en-US" altLang="en-US" b="1" dirty="0" smtClean="0"/>
              <a:t> Amendment:</a:t>
            </a:r>
          </a:p>
          <a:p>
            <a:pPr lvl="1" eaLnBrk="1" hangingPunct="1"/>
            <a:r>
              <a:rPr lang="en-US" altLang="en-US" dirty="0" smtClean="0">
                <a:solidFill>
                  <a:srgbClr val="FF0000"/>
                </a:solidFill>
              </a:rPr>
              <a:t>forbids “cruel and unusual punishment”</a:t>
            </a:r>
          </a:p>
          <a:p>
            <a:pPr lvl="1" eaLnBrk="1" hangingPunct="1"/>
            <a:r>
              <a:rPr lang="en-US" altLang="en-US" dirty="0" smtClean="0"/>
              <a:t>forbids excessive bails &amp; fines  </a:t>
            </a:r>
          </a:p>
          <a:p>
            <a:pPr lvl="1" eaLnBrk="1" hangingPunct="1"/>
            <a:endParaRPr lang="en-US" altLang="en-US" dirty="0" smtClean="0"/>
          </a:p>
        </p:txBody>
      </p:sp>
      <p:pic>
        <p:nvPicPr>
          <p:cNvPr id="8194" name="Picture 2" descr="Image result for 6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527" y="165622"/>
            <a:ext cx="4106473" cy="236464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7th amend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195" y="2530266"/>
            <a:ext cx="2924415" cy="247739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8th amend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3389" y="4114800"/>
            <a:ext cx="2946628" cy="265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454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517585" y="-672862"/>
            <a:ext cx="6948577" cy="5046453"/>
          </a:xfrm>
        </p:spPr>
        <p:txBody>
          <a:bodyPr/>
          <a:lstStyle/>
          <a:p>
            <a:pPr marL="609600" indent="-609600">
              <a:buNone/>
            </a:pPr>
            <a:r>
              <a:rPr lang="en-US" altLang="en-US" b="1" dirty="0" smtClean="0"/>
              <a:t>9th Amendment:  </a:t>
            </a:r>
          </a:p>
          <a:p>
            <a:pPr marL="990600" lvl="1" indent="-533400"/>
            <a:r>
              <a:rPr lang="en-US" altLang="en-US" dirty="0" smtClean="0"/>
              <a:t>entitles you to rights not listed in the Constitution</a:t>
            </a:r>
          </a:p>
          <a:p>
            <a:pPr marL="990600" lvl="1" indent="-533400">
              <a:buNone/>
            </a:pPr>
            <a:endParaRPr lang="en-US" altLang="en-US" dirty="0" smtClean="0"/>
          </a:p>
          <a:p>
            <a:pPr marL="609600" indent="-609600">
              <a:buNone/>
            </a:pPr>
            <a:r>
              <a:rPr lang="en-US" altLang="en-US" b="1" dirty="0" smtClean="0"/>
              <a:t>10</a:t>
            </a:r>
            <a:r>
              <a:rPr lang="en-US" altLang="en-US" b="1" baseline="30000" dirty="0" smtClean="0"/>
              <a:t>th</a:t>
            </a:r>
            <a:r>
              <a:rPr lang="en-US" altLang="en-US" b="1" dirty="0" smtClean="0"/>
              <a:t> Amendment</a:t>
            </a:r>
          </a:p>
          <a:p>
            <a:pPr marL="990600" lvl="1" indent="-533400"/>
            <a:r>
              <a:rPr lang="en-US" altLang="en-US" dirty="0" smtClean="0"/>
              <a:t>powers not given to the U.S. government are reserved to the states (</a:t>
            </a:r>
            <a:r>
              <a:rPr lang="en-US" altLang="en-US" b="1" dirty="0" smtClean="0">
                <a:solidFill>
                  <a:srgbClr val="FF0000"/>
                </a:solidFill>
              </a:rPr>
              <a:t>reserved powers</a:t>
            </a:r>
            <a:r>
              <a:rPr lang="en-US" altLang="en-US" dirty="0" smtClean="0"/>
              <a:t>)  </a:t>
            </a:r>
          </a:p>
        </p:txBody>
      </p:sp>
      <p:pic>
        <p:nvPicPr>
          <p:cNvPr id="7170" name="Picture 2" descr="Image result for 9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943" y="700956"/>
            <a:ext cx="3261530" cy="25684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10th amend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208" y="3269411"/>
            <a:ext cx="4166259" cy="246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365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528637" y="310552"/>
            <a:ext cx="6786564" cy="4580626"/>
          </a:xfrm>
        </p:spPr>
        <p:txBody>
          <a:bodyPr/>
          <a:lstStyle/>
          <a:p>
            <a:pPr eaLnBrk="1" hangingPunct="1">
              <a:buFontTx/>
              <a:buNone/>
            </a:pPr>
            <a:r>
              <a:rPr lang="en-US" altLang="en-US" b="1" dirty="0" smtClean="0"/>
              <a:t>11</a:t>
            </a:r>
            <a:r>
              <a:rPr lang="en-US" altLang="en-US" b="1" baseline="30000" dirty="0" smtClean="0"/>
              <a:t>th</a:t>
            </a:r>
            <a:r>
              <a:rPr lang="en-US" altLang="en-US" b="1" dirty="0" smtClean="0"/>
              <a:t> Amendment:  </a:t>
            </a:r>
          </a:p>
          <a:p>
            <a:pPr lvl="1" eaLnBrk="1" hangingPunct="1"/>
            <a:r>
              <a:rPr lang="en-US" altLang="en-US" dirty="0" smtClean="0"/>
              <a:t>places limits on an individual’s right to sue states </a:t>
            </a:r>
          </a:p>
          <a:p>
            <a:pPr lvl="1" eaLnBrk="1" hangingPunct="1"/>
            <a:endParaRPr lang="en-US" altLang="en-US" dirty="0" smtClean="0"/>
          </a:p>
          <a:p>
            <a:pPr eaLnBrk="1" hangingPunct="1">
              <a:buFontTx/>
              <a:buNone/>
            </a:pPr>
            <a:r>
              <a:rPr lang="en-US" altLang="en-US" b="1" dirty="0" smtClean="0"/>
              <a:t>12</a:t>
            </a:r>
            <a:r>
              <a:rPr lang="en-US" altLang="en-US" b="1" baseline="30000" dirty="0" smtClean="0"/>
              <a:t>th</a:t>
            </a:r>
            <a:r>
              <a:rPr lang="en-US" altLang="en-US" b="1" dirty="0" smtClean="0"/>
              <a:t> Amendment:  </a:t>
            </a:r>
          </a:p>
          <a:p>
            <a:pPr lvl="1" eaLnBrk="1" hangingPunct="1"/>
            <a:r>
              <a:rPr lang="en-US" altLang="en-US" dirty="0" smtClean="0">
                <a:solidFill>
                  <a:srgbClr val="FF0000"/>
                </a:solidFill>
              </a:rPr>
              <a:t>separate ballots for president and vice president </a:t>
            </a:r>
          </a:p>
        </p:txBody>
      </p:sp>
      <p:pic>
        <p:nvPicPr>
          <p:cNvPr id="9220" name="Picture 4" descr="MCBD09665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518" y="3315420"/>
            <a:ext cx="300196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j03008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227" y="721580"/>
            <a:ext cx="25908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834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38695" y="-228600"/>
            <a:ext cx="9042400" cy="1600200"/>
          </a:xfrm>
        </p:spPr>
        <p:txBody>
          <a:bodyPr/>
          <a:lstStyle/>
          <a:p>
            <a:pPr eaLnBrk="1" hangingPunct="1"/>
            <a:r>
              <a:rPr lang="en-US" altLang="en-US" b="1" u="sng" dirty="0" smtClean="0">
                <a:solidFill>
                  <a:schemeClr val="tx1"/>
                </a:solidFill>
              </a:rPr>
              <a:t>Civil War Amendments</a:t>
            </a:r>
          </a:p>
        </p:txBody>
      </p:sp>
      <p:sp>
        <p:nvSpPr>
          <p:cNvPr id="10243" name="Rectangle 3"/>
          <p:cNvSpPr>
            <a:spLocks noGrp="1" noChangeArrowheads="1"/>
          </p:cNvSpPr>
          <p:nvPr>
            <p:ph type="body" idx="1"/>
          </p:nvPr>
        </p:nvSpPr>
        <p:spPr>
          <a:xfrm>
            <a:off x="376686" y="1134373"/>
            <a:ext cx="6412303" cy="4895491"/>
          </a:xfrm>
        </p:spPr>
        <p:txBody>
          <a:bodyPr/>
          <a:lstStyle/>
          <a:p>
            <a:pPr eaLnBrk="1" hangingPunct="1">
              <a:buFontTx/>
              <a:buNone/>
            </a:pPr>
            <a:r>
              <a:rPr lang="en-US" altLang="en-US" sz="2800" b="1" dirty="0"/>
              <a:t>13</a:t>
            </a:r>
            <a:r>
              <a:rPr lang="en-US" altLang="en-US" sz="2800" b="1" baseline="30000" dirty="0"/>
              <a:t>th</a:t>
            </a:r>
            <a:r>
              <a:rPr lang="en-US" altLang="en-US" sz="2800" b="1" dirty="0"/>
              <a:t> Amendment:  </a:t>
            </a:r>
          </a:p>
          <a:p>
            <a:pPr lvl="1" eaLnBrk="1" hangingPunct="1"/>
            <a:r>
              <a:rPr lang="en-US" altLang="en-US" sz="2400" dirty="0">
                <a:solidFill>
                  <a:srgbClr val="FF0000"/>
                </a:solidFill>
              </a:rPr>
              <a:t>abolished slavery </a:t>
            </a:r>
          </a:p>
          <a:p>
            <a:pPr lvl="1" eaLnBrk="1" hangingPunct="1">
              <a:buFontTx/>
              <a:buNone/>
            </a:pPr>
            <a:endParaRPr lang="en-US" altLang="en-US" sz="2400" dirty="0"/>
          </a:p>
          <a:p>
            <a:pPr eaLnBrk="1" hangingPunct="1">
              <a:buFontTx/>
              <a:buNone/>
            </a:pPr>
            <a:r>
              <a:rPr lang="en-US" altLang="en-US" sz="2800" b="1" dirty="0"/>
              <a:t>14</a:t>
            </a:r>
            <a:r>
              <a:rPr lang="en-US" altLang="en-US" sz="2800" b="1" baseline="30000" dirty="0"/>
              <a:t>th</a:t>
            </a:r>
            <a:r>
              <a:rPr lang="en-US" altLang="en-US" sz="2800" b="1" dirty="0"/>
              <a:t> Amendment:</a:t>
            </a:r>
          </a:p>
          <a:p>
            <a:pPr lvl="1" eaLnBrk="1" hangingPunct="1"/>
            <a:r>
              <a:rPr lang="en-US" altLang="en-US" sz="2400" dirty="0"/>
              <a:t>guarantees rights of citizenship, due process and </a:t>
            </a:r>
            <a:r>
              <a:rPr lang="en-US" altLang="en-US" sz="2400" dirty="0">
                <a:solidFill>
                  <a:srgbClr val="FF0000"/>
                </a:solidFill>
              </a:rPr>
              <a:t>equal protection </a:t>
            </a:r>
            <a:r>
              <a:rPr lang="en-US" altLang="en-US" sz="2400" dirty="0"/>
              <a:t>under the law</a:t>
            </a:r>
          </a:p>
          <a:p>
            <a:pPr lvl="1" eaLnBrk="1" hangingPunct="1"/>
            <a:endParaRPr lang="en-US" altLang="en-US" sz="2400" dirty="0"/>
          </a:p>
          <a:p>
            <a:pPr eaLnBrk="1" hangingPunct="1">
              <a:buFontTx/>
              <a:buNone/>
            </a:pPr>
            <a:r>
              <a:rPr lang="en-US" altLang="en-US" sz="2800" b="1" dirty="0"/>
              <a:t>15</a:t>
            </a:r>
            <a:r>
              <a:rPr lang="en-US" altLang="en-US" sz="2800" b="1" baseline="30000" dirty="0"/>
              <a:t>th</a:t>
            </a:r>
            <a:r>
              <a:rPr lang="en-US" altLang="en-US" sz="2800" b="1" dirty="0"/>
              <a:t> Amendment:</a:t>
            </a:r>
            <a:r>
              <a:rPr lang="en-US" altLang="en-US" sz="2800" dirty="0"/>
              <a:t>  </a:t>
            </a:r>
          </a:p>
          <a:p>
            <a:pPr lvl="1" eaLnBrk="1" hangingPunct="1"/>
            <a:r>
              <a:rPr lang="en-US" altLang="en-US" sz="2400" dirty="0"/>
              <a:t>voting rights for former slaves (</a:t>
            </a:r>
            <a:r>
              <a:rPr lang="en-US" altLang="en-US" sz="2400" dirty="0">
                <a:solidFill>
                  <a:srgbClr val="FF0000"/>
                </a:solidFill>
              </a:rPr>
              <a:t>African American men</a:t>
            </a:r>
            <a:r>
              <a:rPr lang="en-US" altLang="en-US" sz="2400" dirty="0"/>
              <a:t>) </a:t>
            </a:r>
          </a:p>
        </p:txBody>
      </p:sp>
      <p:pic>
        <p:nvPicPr>
          <p:cNvPr id="5122" name="Picture 2" descr="Image result for civil war amend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809" y="1633985"/>
            <a:ext cx="3817907" cy="381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057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531963" y="-76200"/>
            <a:ext cx="5867400" cy="6096000"/>
          </a:xfrm>
        </p:spPr>
        <p:txBody>
          <a:bodyPr/>
          <a:lstStyle/>
          <a:p>
            <a:pPr eaLnBrk="1" hangingPunct="1">
              <a:lnSpc>
                <a:spcPct val="90000"/>
              </a:lnSpc>
              <a:buFontTx/>
              <a:buNone/>
            </a:pPr>
            <a:r>
              <a:rPr lang="en-US" altLang="en-US" b="1" dirty="0" smtClean="0"/>
              <a:t>16</a:t>
            </a:r>
            <a:r>
              <a:rPr lang="en-US" altLang="en-US" b="1" baseline="30000" dirty="0" smtClean="0"/>
              <a:t>th</a:t>
            </a:r>
            <a:r>
              <a:rPr lang="en-US" altLang="en-US" b="1" dirty="0" smtClean="0"/>
              <a:t> Amendment:</a:t>
            </a:r>
          </a:p>
          <a:p>
            <a:pPr lvl="1" eaLnBrk="1" hangingPunct="1">
              <a:lnSpc>
                <a:spcPct val="90000"/>
              </a:lnSpc>
            </a:pPr>
            <a:r>
              <a:rPr lang="en-US" altLang="en-US" dirty="0" smtClean="0"/>
              <a:t>created a </a:t>
            </a:r>
            <a:r>
              <a:rPr lang="en-US" altLang="en-US" dirty="0" smtClean="0">
                <a:solidFill>
                  <a:srgbClr val="FF0000"/>
                </a:solidFill>
              </a:rPr>
              <a:t>federal income tax </a:t>
            </a:r>
          </a:p>
          <a:p>
            <a:pPr eaLnBrk="1" hangingPunct="1">
              <a:lnSpc>
                <a:spcPct val="90000"/>
              </a:lnSpc>
              <a:buFontTx/>
              <a:buNone/>
            </a:pPr>
            <a:endParaRPr lang="en-US" altLang="en-US" dirty="0" smtClean="0"/>
          </a:p>
          <a:p>
            <a:pPr eaLnBrk="1" hangingPunct="1">
              <a:lnSpc>
                <a:spcPct val="90000"/>
              </a:lnSpc>
              <a:buFontTx/>
              <a:buNone/>
            </a:pPr>
            <a:r>
              <a:rPr lang="en-US" altLang="en-US" b="1" dirty="0" smtClean="0"/>
              <a:t>17</a:t>
            </a:r>
            <a:r>
              <a:rPr lang="en-US" altLang="en-US" b="1" baseline="30000" dirty="0" smtClean="0"/>
              <a:t>th</a:t>
            </a:r>
            <a:r>
              <a:rPr lang="en-US" altLang="en-US" b="1" dirty="0" smtClean="0"/>
              <a:t> Amendment:</a:t>
            </a:r>
          </a:p>
          <a:p>
            <a:pPr lvl="1" eaLnBrk="1" hangingPunct="1">
              <a:lnSpc>
                <a:spcPct val="90000"/>
              </a:lnSpc>
            </a:pPr>
            <a:r>
              <a:rPr lang="en-US" altLang="en-US" dirty="0" smtClean="0">
                <a:solidFill>
                  <a:srgbClr val="FF0000"/>
                </a:solidFill>
              </a:rPr>
              <a:t>U.S. Senators </a:t>
            </a:r>
            <a:r>
              <a:rPr lang="en-US" altLang="en-US" dirty="0" smtClean="0"/>
              <a:t>are elected directly by the people rather than by state legislatures</a:t>
            </a:r>
          </a:p>
          <a:p>
            <a:pPr eaLnBrk="1" hangingPunct="1">
              <a:lnSpc>
                <a:spcPct val="90000"/>
              </a:lnSpc>
              <a:buFontTx/>
              <a:buNone/>
            </a:pPr>
            <a:endParaRPr lang="en-US" altLang="en-US" b="1" dirty="0" smtClean="0"/>
          </a:p>
          <a:p>
            <a:pPr eaLnBrk="1" hangingPunct="1">
              <a:lnSpc>
                <a:spcPct val="90000"/>
              </a:lnSpc>
              <a:buFontTx/>
              <a:buNone/>
            </a:pPr>
            <a:r>
              <a:rPr lang="en-US" altLang="en-US" b="1" dirty="0" smtClean="0"/>
              <a:t>18</a:t>
            </a:r>
            <a:r>
              <a:rPr lang="en-US" altLang="en-US" b="1" baseline="30000" dirty="0" smtClean="0"/>
              <a:t>th</a:t>
            </a:r>
            <a:r>
              <a:rPr lang="en-US" altLang="en-US" b="1" dirty="0" smtClean="0"/>
              <a:t> Amendment:</a:t>
            </a:r>
            <a:r>
              <a:rPr lang="en-US" altLang="en-US" dirty="0" smtClean="0"/>
              <a:t>  </a:t>
            </a:r>
          </a:p>
          <a:p>
            <a:pPr lvl="1" eaLnBrk="1" hangingPunct="1">
              <a:lnSpc>
                <a:spcPct val="90000"/>
              </a:lnSpc>
            </a:pPr>
            <a:r>
              <a:rPr lang="en-US" altLang="en-US" b="1" dirty="0" smtClean="0">
                <a:solidFill>
                  <a:srgbClr val="FF0000"/>
                </a:solidFill>
              </a:rPr>
              <a:t>prohibition</a:t>
            </a:r>
            <a:r>
              <a:rPr lang="en-US" altLang="en-US" dirty="0" smtClean="0"/>
              <a:t>-made the manufacture, sale, and transport of alcoholic beverages illegal </a:t>
            </a:r>
          </a:p>
        </p:txBody>
      </p:sp>
      <p:pic>
        <p:nvPicPr>
          <p:cNvPr id="4098" name="Picture 2" descr="Image result for 16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9639" y="0"/>
            <a:ext cx="3022361" cy="21284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17th amend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114" y="1807809"/>
            <a:ext cx="3408728" cy="22724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18th amend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4512" y="4080294"/>
            <a:ext cx="3792660" cy="239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10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24928" y="0"/>
            <a:ext cx="5257800" cy="6096000"/>
          </a:xfrm>
        </p:spPr>
        <p:txBody>
          <a:bodyPr/>
          <a:lstStyle/>
          <a:p>
            <a:pPr eaLnBrk="1" hangingPunct="1">
              <a:lnSpc>
                <a:spcPct val="90000"/>
              </a:lnSpc>
              <a:buFontTx/>
              <a:buNone/>
            </a:pPr>
            <a:r>
              <a:rPr lang="en-US" altLang="en-US" b="1" dirty="0" smtClean="0"/>
              <a:t>19</a:t>
            </a:r>
            <a:r>
              <a:rPr lang="en-US" altLang="en-US" b="1" baseline="30000" dirty="0" smtClean="0"/>
              <a:t>th</a:t>
            </a:r>
            <a:r>
              <a:rPr lang="en-US" altLang="en-US" b="1" dirty="0" smtClean="0"/>
              <a:t> Amendment:</a:t>
            </a:r>
          </a:p>
          <a:p>
            <a:pPr lvl="1" eaLnBrk="1" hangingPunct="1">
              <a:lnSpc>
                <a:spcPct val="90000"/>
              </a:lnSpc>
            </a:pPr>
            <a:r>
              <a:rPr lang="en-US" altLang="en-US" dirty="0" smtClean="0">
                <a:solidFill>
                  <a:srgbClr val="FF0000"/>
                </a:solidFill>
              </a:rPr>
              <a:t>gives women the right to vote</a:t>
            </a:r>
            <a:r>
              <a:rPr lang="en-US" altLang="en-US" dirty="0" smtClean="0"/>
              <a:t> </a:t>
            </a:r>
            <a:r>
              <a:rPr lang="en-US" altLang="en-US" dirty="0" smtClean="0">
                <a:solidFill>
                  <a:srgbClr val="FF0000"/>
                </a:solidFill>
              </a:rPr>
              <a:t>(suffrage) </a:t>
            </a:r>
          </a:p>
          <a:p>
            <a:pPr eaLnBrk="1" hangingPunct="1">
              <a:lnSpc>
                <a:spcPct val="90000"/>
              </a:lnSpc>
              <a:buFontTx/>
              <a:buNone/>
            </a:pPr>
            <a:endParaRPr lang="en-US" altLang="en-US" dirty="0" smtClean="0"/>
          </a:p>
          <a:p>
            <a:pPr eaLnBrk="1" hangingPunct="1">
              <a:lnSpc>
                <a:spcPct val="90000"/>
              </a:lnSpc>
              <a:buFontTx/>
              <a:buNone/>
            </a:pPr>
            <a:r>
              <a:rPr lang="en-US" altLang="en-US" b="1" dirty="0" smtClean="0"/>
              <a:t>20</a:t>
            </a:r>
            <a:r>
              <a:rPr lang="en-US" altLang="en-US" b="1" baseline="30000" dirty="0" smtClean="0"/>
              <a:t>th</a:t>
            </a:r>
            <a:r>
              <a:rPr lang="en-US" altLang="en-US" b="1" dirty="0" smtClean="0"/>
              <a:t> Amendment:</a:t>
            </a:r>
          </a:p>
          <a:p>
            <a:pPr lvl="1" eaLnBrk="1" hangingPunct="1">
              <a:lnSpc>
                <a:spcPct val="90000"/>
              </a:lnSpc>
            </a:pPr>
            <a:r>
              <a:rPr lang="en-US" altLang="en-US" dirty="0" smtClean="0"/>
              <a:t>sets the dates of presidential and congressional terms</a:t>
            </a:r>
          </a:p>
          <a:p>
            <a:pPr lvl="1" eaLnBrk="1" hangingPunct="1">
              <a:lnSpc>
                <a:spcPct val="90000"/>
              </a:lnSpc>
              <a:buFontTx/>
              <a:buNone/>
            </a:pPr>
            <a:r>
              <a:rPr lang="en-US" altLang="en-US" dirty="0" smtClean="0"/>
              <a:t> </a:t>
            </a:r>
          </a:p>
          <a:p>
            <a:pPr eaLnBrk="1" hangingPunct="1">
              <a:lnSpc>
                <a:spcPct val="90000"/>
              </a:lnSpc>
              <a:buFontTx/>
              <a:buNone/>
            </a:pPr>
            <a:r>
              <a:rPr lang="en-US" altLang="en-US" b="1" dirty="0" smtClean="0"/>
              <a:t>21</a:t>
            </a:r>
            <a:r>
              <a:rPr lang="en-US" altLang="en-US" b="1" baseline="30000" dirty="0" smtClean="0"/>
              <a:t>st</a:t>
            </a:r>
            <a:r>
              <a:rPr lang="en-US" altLang="en-US" b="1" dirty="0" smtClean="0"/>
              <a:t> Amendment:</a:t>
            </a:r>
          </a:p>
          <a:p>
            <a:pPr lvl="1" eaLnBrk="1" hangingPunct="1">
              <a:lnSpc>
                <a:spcPct val="90000"/>
              </a:lnSpc>
            </a:pPr>
            <a:r>
              <a:rPr lang="en-US" altLang="en-US" dirty="0" smtClean="0"/>
              <a:t>repealed (ended) prohibition-alcohol becomes legal again </a:t>
            </a:r>
          </a:p>
        </p:txBody>
      </p:sp>
      <p:pic>
        <p:nvPicPr>
          <p:cNvPr id="3074" name="Picture 2" descr="Image result for 19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598" y="69011"/>
            <a:ext cx="2553419" cy="25534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21st amend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728" y="4578678"/>
            <a:ext cx="4371886" cy="191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5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97456" y="86264"/>
            <a:ext cx="5486400" cy="6172200"/>
          </a:xfrm>
        </p:spPr>
        <p:txBody>
          <a:bodyPr/>
          <a:lstStyle/>
          <a:p>
            <a:pPr eaLnBrk="1" hangingPunct="1">
              <a:lnSpc>
                <a:spcPct val="90000"/>
              </a:lnSpc>
              <a:buFontTx/>
              <a:buNone/>
            </a:pPr>
            <a:r>
              <a:rPr lang="en-US" altLang="en-US" b="1" dirty="0" smtClean="0"/>
              <a:t>22</a:t>
            </a:r>
            <a:r>
              <a:rPr lang="en-US" altLang="en-US" b="1" baseline="30000" dirty="0" smtClean="0"/>
              <a:t>nd</a:t>
            </a:r>
            <a:r>
              <a:rPr lang="en-US" altLang="en-US" b="1" dirty="0" smtClean="0"/>
              <a:t> Amendment:</a:t>
            </a:r>
          </a:p>
          <a:p>
            <a:pPr lvl="1" eaLnBrk="1" hangingPunct="1">
              <a:lnSpc>
                <a:spcPct val="90000"/>
              </a:lnSpc>
            </a:pPr>
            <a:r>
              <a:rPr lang="en-US" altLang="en-US" dirty="0" smtClean="0">
                <a:solidFill>
                  <a:srgbClr val="FF0000"/>
                </a:solidFill>
              </a:rPr>
              <a:t>limits the president to two terms </a:t>
            </a:r>
          </a:p>
          <a:p>
            <a:pPr eaLnBrk="1" hangingPunct="1">
              <a:lnSpc>
                <a:spcPct val="90000"/>
              </a:lnSpc>
              <a:buFontTx/>
              <a:buNone/>
            </a:pPr>
            <a:endParaRPr lang="en-US" altLang="en-US" dirty="0" smtClean="0"/>
          </a:p>
          <a:p>
            <a:pPr eaLnBrk="1" hangingPunct="1">
              <a:lnSpc>
                <a:spcPct val="90000"/>
              </a:lnSpc>
              <a:buFontTx/>
              <a:buNone/>
            </a:pPr>
            <a:r>
              <a:rPr lang="en-US" altLang="en-US" b="1" dirty="0" smtClean="0"/>
              <a:t>23</a:t>
            </a:r>
            <a:r>
              <a:rPr lang="en-US" altLang="en-US" b="1" baseline="30000" dirty="0" smtClean="0"/>
              <a:t>rd</a:t>
            </a:r>
            <a:r>
              <a:rPr lang="en-US" altLang="en-US" b="1" dirty="0" smtClean="0"/>
              <a:t> Amendment:</a:t>
            </a:r>
            <a:r>
              <a:rPr lang="en-US" altLang="en-US" dirty="0" smtClean="0"/>
              <a:t>  </a:t>
            </a:r>
          </a:p>
          <a:p>
            <a:pPr lvl="1" eaLnBrk="1" hangingPunct="1">
              <a:lnSpc>
                <a:spcPct val="90000"/>
              </a:lnSpc>
            </a:pPr>
            <a:r>
              <a:rPr lang="en-US" altLang="en-US" dirty="0" smtClean="0"/>
              <a:t>gives people in D.C. the right to vote for the president; </a:t>
            </a:r>
            <a:r>
              <a:rPr lang="en-US" altLang="en-US" dirty="0" smtClean="0">
                <a:solidFill>
                  <a:srgbClr val="FF0000"/>
                </a:solidFill>
              </a:rPr>
              <a:t>D.C. received three electors</a:t>
            </a:r>
          </a:p>
          <a:p>
            <a:pPr eaLnBrk="1" hangingPunct="1">
              <a:lnSpc>
                <a:spcPct val="90000"/>
              </a:lnSpc>
              <a:buFontTx/>
              <a:buNone/>
            </a:pPr>
            <a:endParaRPr lang="en-US" altLang="en-US" dirty="0" smtClean="0"/>
          </a:p>
          <a:p>
            <a:pPr eaLnBrk="1" hangingPunct="1">
              <a:lnSpc>
                <a:spcPct val="90000"/>
              </a:lnSpc>
              <a:buFontTx/>
              <a:buNone/>
            </a:pPr>
            <a:r>
              <a:rPr lang="en-US" altLang="en-US" b="1" dirty="0" smtClean="0"/>
              <a:t>24</a:t>
            </a:r>
            <a:r>
              <a:rPr lang="en-US" altLang="en-US" b="1" baseline="30000" dirty="0" smtClean="0"/>
              <a:t>th</a:t>
            </a:r>
            <a:r>
              <a:rPr lang="en-US" altLang="en-US" b="1" dirty="0" smtClean="0"/>
              <a:t> Amendment:</a:t>
            </a:r>
          </a:p>
          <a:p>
            <a:pPr lvl="1" eaLnBrk="1" hangingPunct="1">
              <a:lnSpc>
                <a:spcPct val="90000"/>
              </a:lnSpc>
            </a:pPr>
            <a:r>
              <a:rPr lang="en-US" altLang="en-US" dirty="0" smtClean="0">
                <a:solidFill>
                  <a:srgbClr val="FF0000"/>
                </a:solidFill>
              </a:rPr>
              <a:t>bans poll taxes </a:t>
            </a:r>
            <a:r>
              <a:rPr lang="en-US" altLang="en-US" dirty="0" smtClean="0"/>
              <a:t>(forbids having to pay a tax to vote) </a:t>
            </a:r>
          </a:p>
        </p:txBody>
      </p:sp>
      <p:pic>
        <p:nvPicPr>
          <p:cNvPr id="6" name="Picture 4" descr="Image result for 20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499" y="86264"/>
            <a:ext cx="3377320" cy="23271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23rd amend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794" y="2490218"/>
            <a:ext cx="3619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24th amend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654" y="4092484"/>
            <a:ext cx="4101399" cy="276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805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19818" y="-86265"/>
            <a:ext cx="6058620" cy="6418053"/>
          </a:xfrm>
        </p:spPr>
        <p:txBody>
          <a:bodyPr/>
          <a:lstStyle/>
          <a:p>
            <a:pPr eaLnBrk="1" hangingPunct="1">
              <a:buFontTx/>
              <a:buNone/>
            </a:pPr>
            <a:r>
              <a:rPr lang="en-US" altLang="en-US" b="1" dirty="0" smtClean="0"/>
              <a:t>25</a:t>
            </a:r>
            <a:r>
              <a:rPr lang="en-US" altLang="en-US" b="1" baseline="30000" dirty="0" smtClean="0"/>
              <a:t>th</a:t>
            </a:r>
            <a:r>
              <a:rPr lang="en-US" altLang="en-US" b="1" dirty="0" smtClean="0"/>
              <a:t> Amendment:</a:t>
            </a:r>
          </a:p>
          <a:p>
            <a:pPr lvl="1" eaLnBrk="1" hangingPunct="1"/>
            <a:r>
              <a:rPr lang="en-US" altLang="en-US" dirty="0" smtClean="0"/>
              <a:t>establishes presidential succession </a:t>
            </a:r>
          </a:p>
          <a:p>
            <a:pPr lvl="1" eaLnBrk="1" hangingPunct="1">
              <a:buFontTx/>
              <a:buNone/>
            </a:pPr>
            <a:endParaRPr lang="en-US" altLang="en-US" dirty="0" smtClean="0"/>
          </a:p>
          <a:p>
            <a:pPr eaLnBrk="1" hangingPunct="1">
              <a:buFontTx/>
              <a:buNone/>
            </a:pPr>
            <a:r>
              <a:rPr lang="en-US" altLang="en-US" b="1" dirty="0" smtClean="0"/>
              <a:t>26</a:t>
            </a:r>
            <a:r>
              <a:rPr lang="en-US" altLang="en-US" b="1" baseline="30000" dirty="0" smtClean="0"/>
              <a:t>th</a:t>
            </a:r>
            <a:r>
              <a:rPr lang="en-US" altLang="en-US" b="1" dirty="0" smtClean="0"/>
              <a:t> Amendment:  </a:t>
            </a:r>
          </a:p>
          <a:p>
            <a:pPr lvl="1" eaLnBrk="1" hangingPunct="1"/>
            <a:r>
              <a:rPr lang="en-US" altLang="en-US" dirty="0" smtClean="0">
                <a:solidFill>
                  <a:srgbClr val="FF0000"/>
                </a:solidFill>
              </a:rPr>
              <a:t>lowers the voting age to 18 </a:t>
            </a:r>
          </a:p>
          <a:p>
            <a:pPr lvl="2" eaLnBrk="1" hangingPunct="1"/>
            <a:r>
              <a:rPr lang="en-US" altLang="en-US" dirty="0" smtClean="0"/>
              <a:t>Passed in response to Vietnam War.</a:t>
            </a:r>
          </a:p>
          <a:p>
            <a:pPr lvl="1" eaLnBrk="1" hangingPunct="1">
              <a:buFontTx/>
              <a:buNone/>
            </a:pPr>
            <a:endParaRPr lang="en-US" altLang="en-US" dirty="0" smtClean="0"/>
          </a:p>
          <a:p>
            <a:pPr eaLnBrk="1" hangingPunct="1">
              <a:buFontTx/>
              <a:buNone/>
            </a:pPr>
            <a:r>
              <a:rPr lang="en-US" altLang="en-US" b="1" dirty="0" smtClean="0"/>
              <a:t>27</a:t>
            </a:r>
            <a:r>
              <a:rPr lang="en-US" altLang="en-US" b="1" baseline="30000" dirty="0" smtClean="0"/>
              <a:t>th</a:t>
            </a:r>
            <a:r>
              <a:rPr lang="en-US" altLang="en-US" b="1" dirty="0" smtClean="0"/>
              <a:t> Amendment:</a:t>
            </a:r>
            <a:r>
              <a:rPr lang="en-US" altLang="en-US" dirty="0" smtClean="0"/>
              <a:t>  </a:t>
            </a:r>
          </a:p>
          <a:p>
            <a:pPr lvl="1" eaLnBrk="1" hangingPunct="1"/>
            <a:r>
              <a:rPr lang="en-US" altLang="en-US" dirty="0" smtClean="0">
                <a:solidFill>
                  <a:srgbClr val="FF0000"/>
                </a:solidFill>
              </a:rPr>
              <a:t>regulates the salaries of members of Congress </a:t>
            </a:r>
            <a:r>
              <a:rPr lang="en-US" altLang="en-US" dirty="0" smtClean="0"/>
              <a:t>(rules for creating pay raises) </a:t>
            </a:r>
          </a:p>
        </p:txBody>
      </p:sp>
      <p:pic>
        <p:nvPicPr>
          <p:cNvPr id="1026" name="Picture 2" descr="Image result for 25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418" y="112143"/>
            <a:ext cx="3093666" cy="21044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26th amend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728" y="2216608"/>
            <a:ext cx="2702250" cy="2251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27th amend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8437" y="4367842"/>
            <a:ext cx="3735237" cy="249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631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4899" y="-92766"/>
            <a:ext cx="9042400" cy="1600200"/>
          </a:xfrm>
        </p:spPr>
        <p:txBody>
          <a:bodyPr/>
          <a:lstStyle/>
          <a:p>
            <a:r>
              <a:rPr lang="en-US" dirty="0" smtClean="0"/>
              <a:t>GIBBONS V. OGDEN</a:t>
            </a:r>
            <a:endParaRPr lang="en-US" dirty="0"/>
          </a:p>
        </p:txBody>
      </p:sp>
      <p:sp>
        <p:nvSpPr>
          <p:cNvPr id="3" name="Content Placeholder 2"/>
          <p:cNvSpPr>
            <a:spLocks noGrp="1"/>
          </p:cNvSpPr>
          <p:nvPr>
            <p:ph idx="1"/>
          </p:nvPr>
        </p:nvSpPr>
        <p:spPr>
          <a:xfrm>
            <a:off x="1016000" y="685799"/>
            <a:ext cx="5040243" cy="5304183"/>
          </a:xfrm>
        </p:spPr>
        <p:txBody>
          <a:bodyPr/>
          <a:lstStyle/>
          <a:p>
            <a:pPr marL="0" indent="0">
              <a:buNone/>
            </a:pPr>
            <a:r>
              <a:rPr lang="en-US" b="1" dirty="0"/>
              <a:t>Year:</a:t>
            </a:r>
          </a:p>
          <a:p>
            <a:r>
              <a:rPr lang="en-US" dirty="0"/>
              <a:t>1824</a:t>
            </a:r>
          </a:p>
          <a:p>
            <a:r>
              <a:rPr lang="en-US" b="1" dirty="0"/>
              <a:t>Why It’s Important: </a:t>
            </a:r>
          </a:p>
          <a:p>
            <a:r>
              <a:rPr lang="en-US" dirty="0"/>
              <a:t>The court decided that the federal government only (not the states) had the right to control interstate commerce. </a:t>
            </a:r>
          </a:p>
          <a:p>
            <a:endParaRPr lang="en-US" dirty="0"/>
          </a:p>
        </p:txBody>
      </p:sp>
      <p:pic>
        <p:nvPicPr>
          <p:cNvPr id="2050" name="Picture 2" descr="Image result for gibbons v og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889" y="1651898"/>
            <a:ext cx="4811366" cy="293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72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2626" y="0"/>
            <a:ext cx="9042400" cy="1600200"/>
          </a:xfrm>
        </p:spPr>
        <p:txBody>
          <a:bodyPr/>
          <a:lstStyle/>
          <a:p>
            <a:r>
              <a:rPr lang="en-US" dirty="0" smtClean="0"/>
              <a:t>CHEROKEE V. GEORGIA</a:t>
            </a:r>
            <a:endParaRPr lang="en-US" dirty="0"/>
          </a:p>
        </p:txBody>
      </p:sp>
      <p:sp>
        <p:nvSpPr>
          <p:cNvPr id="3" name="Content Placeholder 2"/>
          <p:cNvSpPr>
            <a:spLocks noGrp="1"/>
          </p:cNvSpPr>
          <p:nvPr>
            <p:ph idx="1"/>
          </p:nvPr>
        </p:nvSpPr>
        <p:spPr>
          <a:xfrm>
            <a:off x="485913" y="1123121"/>
            <a:ext cx="6895548" cy="4747591"/>
          </a:xfrm>
        </p:spPr>
        <p:txBody>
          <a:bodyPr/>
          <a:lstStyle/>
          <a:p>
            <a:pPr marL="0" indent="0">
              <a:buNone/>
            </a:pPr>
            <a:r>
              <a:rPr lang="en-US" b="1" dirty="0" smtClean="0"/>
              <a:t>Year</a:t>
            </a:r>
          </a:p>
          <a:p>
            <a:r>
              <a:rPr lang="en-US" dirty="0" smtClean="0"/>
              <a:t>1823</a:t>
            </a:r>
          </a:p>
          <a:p>
            <a:pPr marL="0" indent="0">
              <a:buNone/>
            </a:pPr>
            <a:r>
              <a:rPr lang="en-US" b="1" dirty="0" smtClean="0"/>
              <a:t>Why was this case important?</a:t>
            </a:r>
          </a:p>
          <a:p>
            <a:r>
              <a:rPr lang="en-US" dirty="0" smtClean="0"/>
              <a:t>"</a:t>
            </a:r>
            <a:r>
              <a:rPr lang="en-US" dirty="0"/>
              <a:t>The conditions of the Indians in relation to the United States is perhaps unlike that of any two people in existence," Chief Justice John Marshall wrote, "their relation to the United States resembles that of a ward to his guardian. . .(they were a) domestic dependent nation." Established a "trust relationship" with the tribes directly under federal authority.</a:t>
            </a:r>
          </a:p>
        </p:txBody>
      </p:sp>
      <p:pic>
        <p:nvPicPr>
          <p:cNvPr id="14338" name="Picture 2" descr="Image result for cherokee vs geor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287" y="2034828"/>
            <a:ext cx="3234635" cy="386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26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8140" y="-231819"/>
            <a:ext cx="9042400" cy="1600200"/>
          </a:xfrm>
        </p:spPr>
        <p:txBody>
          <a:bodyPr/>
          <a:lstStyle/>
          <a:p>
            <a:r>
              <a:rPr lang="en-US" dirty="0" smtClean="0"/>
              <a:t>DRED SCOTT V. SANDFORD</a:t>
            </a:r>
            <a:endParaRPr lang="en-US" dirty="0"/>
          </a:p>
        </p:txBody>
      </p:sp>
      <p:sp>
        <p:nvSpPr>
          <p:cNvPr id="3" name="Content Placeholder 2"/>
          <p:cNvSpPr>
            <a:spLocks noGrp="1"/>
          </p:cNvSpPr>
          <p:nvPr>
            <p:ph idx="1"/>
          </p:nvPr>
        </p:nvSpPr>
        <p:spPr>
          <a:xfrm>
            <a:off x="629634" y="917619"/>
            <a:ext cx="7303752" cy="4852115"/>
          </a:xfrm>
        </p:spPr>
        <p:txBody>
          <a:bodyPr>
            <a:normAutofit fontScale="92500" lnSpcReduction="10000"/>
          </a:bodyPr>
          <a:lstStyle/>
          <a:p>
            <a:pPr marL="0" indent="0">
              <a:buNone/>
            </a:pPr>
            <a:r>
              <a:rPr lang="en-US" b="1" dirty="0" smtClean="0"/>
              <a:t>Year</a:t>
            </a:r>
            <a:r>
              <a:rPr lang="en-US" b="1" dirty="0"/>
              <a:t>: </a:t>
            </a:r>
          </a:p>
          <a:p>
            <a:r>
              <a:rPr lang="en-US" dirty="0"/>
              <a:t>1857</a:t>
            </a:r>
          </a:p>
          <a:p>
            <a:r>
              <a:rPr lang="en-US" b="1" dirty="0"/>
              <a:t>Why It’s Important: </a:t>
            </a:r>
          </a:p>
          <a:p>
            <a:r>
              <a:rPr lang="en-US" dirty="0"/>
              <a:t>Dred Scott was a slave who sued for his freedom after his master moved him into a free territory. The Supreme Court ruled against Scott. The ruling had these three major points: </a:t>
            </a:r>
          </a:p>
          <a:p>
            <a:r>
              <a:rPr lang="en-US" dirty="0"/>
              <a:t>Slaves were not U.S. citizens, so they had no right to sue. </a:t>
            </a:r>
          </a:p>
          <a:p>
            <a:r>
              <a:rPr lang="en-US" dirty="0"/>
              <a:t>Slaves are property and the government cannot take away a man’s property (or prevent him from moving with it). Therefore, Congress cannot ban slavery in the territories. This made the Missouri Compromise of 1820 null and void. </a:t>
            </a:r>
          </a:p>
          <a:p>
            <a:r>
              <a:rPr lang="en-US" dirty="0"/>
              <a:t>The federal government does not have the right to free slaves brought into the territories. </a:t>
            </a:r>
          </a:p>
          <a:p>
            <a:endParaRPr lang="en-US" dirty="0"/>
          </a:p>
        </p:txBody>
      </p:sp>
      <p:pic>
        <p:nvPicPr>
          <p:cNvPr id="3074" name="Picture 2" descr="Image result for dred sco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303" y="1713313"/>
            <a:ext cx="3083318" cy="396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048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177" y="0"/>
            <a:ext cx="9042400" cy="1600200"/>
          </a:xfrm>
        </p:spPr>
        <p:txBody>
          <a:bodyPr/>
          <a:lstStyle/>
          <a:p>
            <a:r>
              <a:rPr lang="en-US" dirty="0" smtClean="0"/>
              <a:t>PLESSY V. FERGUSON</a:t>
            </a:r>
            <a:endParaRPr lang="en-US" dirty="0"/>
          </a:p>
        </p:txBody>
      </p:sp>
      <p:sp>
        <p:nvSpPr>
          <p:cNvPr id="3" name="Content Placeholder 2"/>
          <p:cNvSpPr>
            <a:spLocks noGrp="1"/>
          </p:cNvSpPr>
          <p:nvPr>
            <p:ph idx="1"/>
          </p:nvPr>
        </p:nvSpPr>
        <p:spPr>
          <a:xfrm>
            <a:off x="1016000" y="685799"/>
            <a:ext cx="5994400" cy="5184913"/>
          </a:xfrm>
        </p:spPr>
        <p:txBody>
          <a:bodyPr/>
          <a:lstStyle/>
          <a:p>
            <a:pPr marL="0" indent="0">
              <a:buNone/>
            </a:pPr>
            <a:r>
              <a:rPr lang="en-US" b="1" dirty="0"/>
              <a:t>Y</a:t>
            </a:r>
            <a:r>
              <a:rPr lang="en-US" b="1" dirty="0" smtClean="0"/>
              <a:t>ear</a:t>
            </a:r>
            <a:r>
              <a:rPr lang="en-US" b="1" dirty="0"/>
              <a:t>: </a:t>
            </a:r>
          </a:p>
          <a:p>
            <a:r>
              <a:rPr lang="en-US" dirty="0"/>
              <a:t>1896</a:t>
            </a:r>
          </a:p>
          <a:p>
            <a:r>
              <a:rPr lang="en-US" b="1" dirty="0"/>
              <a:t>Why It’s Important: </a:t>
            </a:r>
          </a:p>
          <a:p>
            <a:r>
              <a:rPr lang="en-US" dirty="0"/>
              <a:t>This case gave the legal green light to “separate but equal” public facilities for blacks and whites. It legitimized the Jim Crow segregation laws that would characterize racial policy for the next half-century.</a:t>
            </a:r>
          </a:p>
          <a:p>
            <a:endParaRPr lang="en-US" dirty="0"/>
          </a:p>
        </p:txBody>
      </p:sp>
      <p:pic>
        <p:nvPicPr>
          <p:cNvPr id="4098" name="Picture 2" descr="Image result for plessy v fergu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175" y="2043112"/>
            <a:ext cx="4218672" cy="339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287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1360" y="-307786"/>
            <a:ext cx="9042400" cy="1600200"/>
          </a:xfrm>
        </p:spPr>
        <p:txBody>
          <a:bodyPr/>
          <a:lstStyle/>
          <a:p>
            <a:r>
              <a:rPr lang="en-US" dirty="0" smtClean="0"/>
              <a:t>SCHENCK V. THE U.S.</a:t>
            </a:r>
            <a:endParaRPr lang="en-US" dirty="0"/>
          </a:p>
        </p:txBody>
      </p:sp>
      <p:sp>
        <p:nvSpPr>
          <p:cNvPr id="3" name="Content Placeholder 2"/>
          <p:cNvSpPr>
            <a:spLocks noGrp="1"/>
          </p:cNvSpPr>
          <p:nvPr>
            <p:ph idx="1"/>
          </p:nvPr>
        </p:nvSpPr>
        <p:spPr>
          <a:xfrm>
            <a:off x="655391" y="1184856"/>
            <a:ext cx="6363594" cy="3979572"/>
          </a:xfrm>
        </p:spPr>
        <p:txBody>
          <a:bodyPr/>
          <a:lstStyle/>
          <a:p>
            <a:pPr marL="0" indent="0">
              <a:buNone/>
            </a:pPr>
            <a:r>
              <a:rPr lang="en-US" b="1" dirty="0" smtClean="0"/>
              <a:t>Year:</a:t>
            </a:r>
          </a:p>
          <a:p>
            <a:r>
              <a:rPr lang="en-US" dirty="0" smtClean="0"/>
              <a:t>1919</a:t>
            </a:r>
          </a:p>
          <a:p>
            <a:r>
              <a:rPr lang="en-US" b="1" dirty="0" smtClean="0"/>
              <a:t>Why is it important?</a:t>
            </a:r>
          </a:p>
          <a:p>
            <a:r>
              <a:rPr lang="en-US" dirty="0" smtClean="0"/>
              <a:t>Charles </a:t>
            </a:r>
            <a:r>
              <a:rPr lang="en-US" dirty="0" err="1" smtClean="0"/>
              <a:t>Schenck</a:t>
            </a:r>
            <a:r>
              <a:rPr lang="en-US" dirty="0" smtClean="0"/>
              <a:t> was protesting the war and using his First Amendment rights to free speech.  Due to the war and heightened fears, the Supreme Court ruled against him and declared him “A Clear and Present Danger”.</a:t>
            </a:r>
            <a:endParaRPr lang="en-US" dirty="0"/>
          </a:p>
        </p:txBody>
      </p:sp>
      <p:pic>
        <p:nvPicPr>
          <p:cNvPr id="5122" name="Picture 2" descr="Image result for schenck v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730" y="1267584"/>
            <a:ext cx="3708401" cy="472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166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205" y="-128789"/>
            <a:ext cx="9042400" cy="1600200"/>
          </a:xfrm>
        </p:spPr>
        <p:txBody>
          <a:bodyPr/>
          <a:lstStyle/>
          <a:p>
            <a:r>
              <a:rPr lang="en-US" dirty="0" smtClean="0"/>
              <a:t>KOREMATSU V. THE U.S.</a:t>
            </a:r>
            <a:endParaRPr lang="en-US" dirty="0"/>
          </a:p>
        </p:txBody>
      </p:sp>
      <p:sp>
        <p:nvSpPr>
          <p:cNvPr id="3" name="Content Placeholder 2"/>
          <p:cNvSpPr>
            <a:spLocks noGrp="1"/>
          </p:cNvSpPr>
          <p:nvPr>
            <p:ph idx="1"/>
          </p:nvPr>
        </p:nvSpPr>
        <p:spPr>
          <a:xfrm>
            <a:off x="1016000" y="685800"/>
            <a:ext cx="5318539" cy="5237922"/>
          </a:xfrm>
        </p:spPr>
        <p:txBody>
          <a:bodyPr/>
          <a:lstStyle/>
          <a:p>
            <a:r>
              <a:rPr lang="en-US" b="1" dirty="0"/>
              <a:t>Year:</a:t>
            </a:r>
          </a:p>
          <a:p>
            <a:r>
              <a:rPr lang="en-US" dirty="0"/>
              <a:t>1944</a:t>
            </a:r>
          </a:p>
          <a:p>
            <a:r>
              <a:rPr lang="en-US" b="1" dirty="0"/>
              <a:t>Why It’s Important: </a:t>
            </a:r>
          </a:p>
          <a:p>
            <a:r>
              <a:rPr lang="en-US" dirty="0"/>
              <a:t>The Supreme Court ruled that interning Japanese-Americans during World War II, even those who were citizens born in the U.S., was legal. </a:t>
            </a:r>
          </a:p>
          <a:p>
            <a:endParaRPr lang="en-US" dirty="0"/>
          </a:p>
        </p:txBody>
      </p:sp>
      <p:pic>
        <p:nvPicPr>
          <p:cNvPr id="6146" name="Picture 2" descr="Image result for korematsu v us"/>
          <p:cNvPicPr>
            <a:picLocks noChangeAspect="1" noChangeArrowheads="1"/>
          </p:cNvPicPr>
          <p:nvPr/>
        </p:nvPicPr>
        <p:blipFill rotWithShape="1">
          <a:blip r:embed="rId2">
            <a:extLst>
              <a:ext uri="{28A0092B-C50C-407E-A947-70E740481C1C}">
                <a14:useLocalDpi xmlns:a14="http://schemas.microsoft.com/office/drawing/2010/main" val="0"/>
              </a:ext>
            </a:extLst>
          </a:blip>
          <a:srcRect l="20061" r="29710"/>
          <a:stretch/>
        </p:blipFill>
        <p:spPr bwMode="auto">
          <a:xfrm>
            <a:off x="7089913" y="1754187"/>
            <a:ext cx="3644347" cy="409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25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636" y="-225287"/>
            <a:ext cx="9042400" cy="1600200"/>
          </a:xfrm>
        </p:spPr>
        <p:txBody>
          <a:bodyPr/>
          <a:lstStyle/>
          <a:p>
            <a:r>
              <a:rPr lang="en-US" dirty="0" smtClean="0"/>
              <a:t>BROWN V. THE BOARD</a:t>
            </a:r>
            <a:endParaRPr lang="en-US" dirty="0"/>
          </a:p>
        </p:txBody>
      </p:sp>
      <p:sp>
        <p:nvSpPr>
          <p:cNvPr id="3" name="Content Placeholder 2"/>
          <p:cNvSpPr>
            <a:spLocks noGrp="1"/>
          </p:cNvSpPr>
          <p:nvPr>
            <p:ph idx="1"/>
          </p:nvPr>
        </p:nvSpPr>
        <p:spPr>
          <a:xfrm>
            <a:off x="1016000" y="685800"/>
            <a:ext cx="4867965" cy="5237922"/>
          </a:xfrm>
        </p:spPr>
        <p:txBody>
          <a:bodyPr/>
          <a:lstStyle/>
          <a:p>
            <a:r>
              <a:rPr lang="en-US" b="1" dirty="0"/>
              <a:t>Year:</a:t>
            </a:r>
          </a:p>
          <a:p>
            <a:r>
              <a:rPr lang="en-US" dirty="0"/>
              <a:t>1954</a:t>
            </a:r>
          </a:p>
          <a:p>
            <a:r>
              <a:rPr lang="en-US" b="1" dirty="0"/>
              <a:t>Why It’s Important: </a:t>
            </a:r>
          </a:p>
          <a:p>
            <a:r>
              <a:rPr lang="en-US" dirty="0"/>
              <a:t>Essentially undoing </a:t>
            </a:r>
            <a:r>
              <a:rPr lang="en-US" i="1" dirty="0"/>
              <a:t>Plessy v. Ferguson</a:t>
            </a:r>
            <a:r>
              <a:rPr lang="en-US" dirty="0"/>
              <a:t>, the Supreme Court ruled this time that “separate but equal” facilities for blacks and whites were “inherently unequal.” This case outlawed racial segregation of public schools and paved the way for the integration of other areas as well. </a:t>
            </a:r>
          </a:p>
          <a:p>
            <a:endParaRPr lang="en-US" dirty="0"/>
          </a:p>
        </p:txBody>
      </p:sp>
      <p:pic>
        <p:nvPicPr>
          <p:cNvPr id="7170" name="Picture 2" descr="Image result for brown v 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235" y="1608414"/>
            <a:ext cx="5829576" cy="426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3421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996</TotalTime>
  <Words>1292</Words>
  <Application>Microsoft Office PowerPoint</Application>
  <PresentationFormat>Widescreen</PresentationFormat>
  <Paragraphs>157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Impact</vt:lpstr>
      <vt:lpstr>Times New Roman</vt:lpstr>
      <vt:lpstr>NewsPrint</vt:lpstr>
      <vt:lpstr>U.S. SUPREME COURT CASES</vt:lpstr>
      <vt:lpstr>MARBURY V. MADISON</vt:lpstr>
      <vt:lpstr>GIBBONS V. OGDEN</vt:lpstr>
      <vt:lpstr>CHEROKEE V. GEORGIA</vt:lpstr>
      <vt:lpstr>DRED SCOTT V. SANDFORD</vt:lpstr>
      <vt:lpstr>PLESSY V. FERGUSON</vt:lpstr>
      <vt:lpstr>SCHENCK V. THE U.S.</vt:lpstr>
      <vt:lpstr>KOREMATSU V. THE U.S.</vt:lpstr>
      <vt:lpstr>BROWN V. THE BOARD</vt:lpstr>
      <vt:lpstr>GIDEON V. WAINWRIGHT</vt:lpstr>
      <vt:lpstr>MIRANDA V. ARIZONA</vt:lpstr>
      <vt:lpstr>ROE V. WADE</vt:lpstr>
      <vt:lpstr>U.S. V. NIXON</vt:lpstr>
      <vt:lpstr>BAKKE V. CALIFORNIA</vt:lpstr>
      <vt:lpstr>Bush v. Gore</vt:lpstr>
      <vt:lpstr>Amendment Review   1-27</vt:lpstr>
      <vt:lpstr>First Amendment: RAPPS 5 Basic Freedoms</vt:lpstr>
      <vt:lpstr>PowerPoint Presentation</vt:lpstr>
      <vt:lpstr>PowerPoint Presentation</vt:lpstr>
      <vt:lpstr>PowerPoint Presentation</vt:lpstr>
      <vt:lpstr>PowerPoint Presentation</vt:lpstr>
      <vt:lpstr>PowerPoint Presentation</vt:lpstr>
      <vt:lpstr>Civil War Amendments</vt:lpstr>
      <vt:lpstr>PowerPoint Presentation</vt:lpstr>
      <vt:lpstr>PowerPoint Presentation</vt:lpstr>
      <vt:lpstr>PowerPoint Presentation</vt:lpstr>
      <vt:lpstr>PowerPoint Presentation</vt:lpstr>
    </vt:vector>
  </TitlesOfParts>
  <Company>Akron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Drugan, Kimberly</dc:creator>
  <cp:lastModifiedBy>Drugan, Kimberly</cp:lastModifiedBy>
  <cp:revision>12</cp:revision>
  <dcterms:created xsi:type="dcterms:W3CDTF">2018-10-16T19:15:55Z</dcterms:created>
  <dcterms:modified xsi:type="dcterms:W3CDTF">2019-03-28T20:29:42Z</dcterms:modified>
</cp:coreProperties>
</file>