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91" r:id="rId3"/>
    <p:sldId id="262" r:id="rId4"/>
    <p:sldId id="260" r:id="rId5"/>
    <p:sldId id="261" r:id="rId6"/>
    <p:sldId id="264" r:id="rId7"/>
    <p:sldId id="265" r:id="rId8"/>
    <p:sldId id="266" r:id="rId9"/>
    <p:sldId id="258" r:id="rId10"/>
    <p:sldId id="267" r:id="rId11"/>
    <p:sldId id="268" r:id="rId12"/>
    <p:sldId id="313" r:id="rId13"/>
    <p:sldId id="269" r:id="rId14"/>
    <p:sldId id="312" r:id="rId15"/>
    <p:sldId id="292" r:id="rId16"/>
    <p:sldId id="309" r:id="rId17"/>
    <p:sldId id="270" r:id="rId18"/>
    <p:sldId id="314" r:id="rId19"/>
    <p:sldId id="271" r:id="rId20"/>
    <p:sldId id="290" r:id="rId21"/>
    <p:sldId id="273" r:id="rId22"/>
    <p:sldId id="272" r:id="rId23"/>
    <p:sldId id="310" r:id="rId24"/>
    <p:sldId id="274" r:id="rId25"/>
    <p:sldId id="294" r:id="rId26"/>
    <p:sldId id="276" r:id="rId27"/>
    <p:sldId id="295" r:id="rId28"/>
    <p:sldId id="275" r:id="rId29"/>
    <p:sldId id="296" r:id="rId30"/>
    <p:sldId id="277" r:id="rId31"/>
    <p:sldId id="287" r:id="rId32"/>
    <p:sldId id="288" r:id="rId33"/>
    <p:sldId id="301" r:id="rId34"/>
    <p:sldId id="279" r:id="rId35"/>
    <p:sldId id="282" r:id="rId36"/>
    <p:sldId id="303" r:id="rId37"/>
    <p:sldId id="278" r:id="rId38"/>
    <p:sldId id="297" r:id="rId39"/>
    <p:sldId id="298" r:id="rId40"/>
    <p:sldId id="299" r:id="rId41"/>
    <p:sldId id="280" r:id="rId42"/>
    <p:sldId id="281" r:id="rId43"/>
    <p:sldId id="300" r:id="rId44"/>
    <p:sldId id="283" r:id="rId45"/>
    <p:sldId id="302" r:id="rId46"/>
    <p:sldId id="289" r:id="rId47"/>
    <p:sldId id="307" r:id="rId48"/>
    <p:sldId id="284" r:id="rId49"/>
    <p:sldId id="311" r:id="rId50"/>
    <p:sldId id="304" r:id="rId51"/>
    <p:sldId id="286" r:id="rId52"/>
    <p:sldId id="285" r:id="rId53"/>
    <p:sldId id="259" r:id="rId54"/>
    <p:sldId id="315" r:id="rId55"/>
    <p:sldId id="316" r:id="rId56"/>
    <p:sldId id="31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>
      <p:cViewPr varScale="1">
        <p:scale>
          <a:sx n="48" d="100"/>
          <a:sy n="48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714-C718-4185-ACCB-6D8BD0B6D8F0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BDE4-2EF0-40B9-BD3F-F05C59F4E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714-C718-4185-ACCB-6D8BD0B6D8F0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BDE4-2EF0-40B9-BD3F-F05C59F4E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714-C718-4185-ACCB-6D8BD0B6D8F0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BDE4-2EF0-40B9-BD3F-F05C59F4E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714-C718-4185-ACCB-6D8BD0B6D8F0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BDE4-2EF0-40B9-BD3F-F05C59F4E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714-C718-4185-ACCB-6D8BD0B6D8F0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BDE4-2EF0-40B9-BD3F-F05C59F4E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714-C718-4185-ACCB-6D8BD0B6D8F0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BDE4-2EF0-40B9-BD3F-F05C59F4E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714-C718-4185-ACCB-6D8BD0B6D8F0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BDE4-2EF0-40B9-BD3F-F05C59F4E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714-C718-4185-ACCB-6D8BD0B6D8F0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BDE4-2EF0-40B9-BD3F-F05C59F4E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714-C718-4185-ACCB-6D8BD0B6D8F0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BDE4-2EF0-40B9-BD3F-F05C59F4E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714-C718-4185-ACCB-6D8BD0B6D8F0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BDE4-2EF0-40B9-BD3F-F05C59F4E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714-C718-4185-ACCB-6D8BD0B6D8F0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BDE4-2EF0-40B9-BD3F-F05C59F4E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5B714-C718-4185-ACCB-6D8BD0B6D8F0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ABDE4-2EF0-40B9-BD3F-F05C59F4E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en/2/28/Deweytruman12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ds.yahoo.com/_ylt=A9G_bHJx2MFLwHcAjnyjzbkF/SIG=12dqdm66t/EXP=1271081457/**http:/www.biografiasyvidas.com/biografia/m/fotos/mao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en/c/cf/Huac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ing_Lardner_Jr." TargetMode="External"/><Relationship Id="rId13" Type="http://schemas.openxmlformats.org/officeDocument/2006/relationships/hyperlink" Target="http://en.wikipedia.org/wiki/Dalton_Trumbo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://en.wikipedia.org/wiki/Edward_Dmytryk" TargetMode="External"/><Relationship Id="rId12" Type="http://schemas.openxmlformats.org/officeDocument/2006/relationships/hyperlink" Target="http://en.wikipedia.org/wiki/Adrian_Scott" TargetMode="External"/><Relationship Id="rId2" Type="http://schemas.openxmlformats.org/officeDocument/2006/relationships/hyperlink" Target="http://upload.wikimedia.org/wikipedia/en/3/31/Hollywood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Lester_Cole" TargetMode="External"/><Relationship Id="rId11" Type="http://schemas.openxmlformats.org/officeDocument/2006/relationships/hyperlink" Target="http://en.wikipedia.org/wiki/Samuel_Ornitz" TargetMode="External"/><Relationship Id="rId5" Type="http://schemas.openxmlformats.org/officeDocument/2006/relationships/hyperlink" Target="http://en.wikipedia.org/wiki/Herbert_Biberman" TargetMode="External"/><Relationship Id="rId10" Type="http://schemas.openxmlformats.org/officeDocument/2006/relationships/hyperlink" Target="http://en.wikipedia.org/wiki/Albert_Maltz" TargetMode="External"/><Relationship Id="rId4" Type="http://schemas.openxmlformats.org/officeDocument/2006/relationships/hyperlink" Target="http://en.wikipedia.org/wiki/Alvah_Bessie" TargetMode="External"/><Relationship Id="rId9" Type="http://schemas.openxmlformats.org/officeDocument/2006/relationships/hyperlink" Target="http://en.wikipedia.org/wiki/John_Howard_Lawso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pload.wikimedia.org/wikipedia/commons/f/fe/Unbalanced_scales.sv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ds.yahoo.com/_ylt=A9G_bDrc28FLH24AiOyjzbkF/SIG=125emmvtb/EXP=1271082332/**http:/www.learnhistory.org.uk/usa/rosenberg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rds.yahoo.com/_ylt=A9G_bHIx3MFLwHcAX7SjzbkF/SIG=125khm7rg/EXP=1271082417/**http:/www.tecsoc.org/pubs/history/pics/fuchs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9G_bHIT3MFLDFoAiH2jzbkF/SIG=12rrc5cf9/EXP=1271082387/**http:/www.jonchristianryter.com/2002/Images/020311/rosenburgJulius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ds.yahoo.com/_ylt=A9G_bDuUzsFLeBgAycWjzbkF/SIG=125q71g9f/EXP=1271078932/**http:/www.realnews247.com/yalta_conference_1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rds.yahoo.com/_ylt=A9G_bDpn4cFLYXEAsSejzbkF/SIG=13dmuff85/EXP=1271083751/**http:/www.wisconsinhistory.org/whi/feature/mccarthy/update/images/WHS_Image_ID_47424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rds.yahoo.com/_ylt=A0WTefPNAMJLc2UA7B6jzbkF/SIG=12f5uh50e/EXP=1271091789/**http:/josephstalinfans.com/files/2008/12/joseph-stali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rds.yahoo.com/_ylt=A0WTefhDAMJLwAwAkUejzbkF/SIG=11uv6ttep/EXP=1271091651/**http:/www.area51zone.com/aircraft/u2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ds.yahoo.com/_ylt=A0WTefaNAMJLKFYASM6jzbkF/SIG=121buva23/EXP=1271091725/**http:/www.flickr.com/photos/pimu/3534937731/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rds.yahoo.com/_ylt=A0WTefZdAMJLLGAAFEajzbkF/SIG=12j0k6f5i/EXP=1271091677/**http:/www.aerospaceweb.org/question/history/u2/u2-wreckage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hyperlink" Target="http://turnerlearning.com/cnn/coldwar/images/sput_s4b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ds.yahoo.com/_ylt=A9G_bF9F_8FLB2EA5IqjzbkF/SIG=12nvchpgq/EXP=1271091397/**http:/i242.photobucket.com/albums/ff215/sputnik_photos/sputnik.jpg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rds.yahoo.com/_ylt=A9G_bF8n_8FLNl4AaZ6jzbkF/SIG=13tsslfm9/EXP=1271091367/**http:/static.astronomija.co.rs/astronautika/rusi/Nedelinova_nesreca/najveca_tragedija_files/image001.jp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upload.wikimedia.org/wikipedia/commons/9/9c/Aldrin_Apollo_11.jpg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b/bc/Eastern-Europe-small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ds.yahoo.com/_ylt=A9G_bDg71sFL0nMAq3mjzbkF/SIG=12u5ugji3/EXP=1271080891/**http:/www.4to40.com/images/legends/winstonchurchill/winston_churchill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7/7b/EasternBloc_BorderChange38-48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upload.wikimedia.org/wikipedia/commons/0/02/Cold_war_europe_military_alliances_map_e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4" descr="Nuclear Explosions Mushroom Cloud Gallery,Bra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04800"/>
            <a:ext cx="9530145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0588" y="0"/>
            <a:ext cx="75953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THE COLD WAR</a:t>
            </a:r>
            <a:endParaRPr lang="en-U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4724400"/>
            <a:ext cx="3204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1945-1989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715000" cy="4449763"/>
          </a:xfrm>
        </p:spPr>
        <p:txBody>
          <a:bodyPr>
            <a:normAutofit lnSpcReduction="10000"/>
          </a:bodyPr>
          <a:lstStyle/>
          <a:p>
            <a:pPr lvl="0"/>
            <a:r>
              <a:rPr kumimoji="0" lang="en-US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j-lt"/>
                <a:cs typeface="Arial" pitchFamily="34" charset="0"/>
              </a:rPr>
              <a:t>The U. S. should support free peoples throughout the world who were resisting takeovers by armed minorities or outside pressures…</a:t>
            </a:r>
          </a:p>
          <a:p>
            <a:pPr lvl="0">
              <a:buNone/>
            </a:pPr>
            <a:endParaRPr kumimoji="0" lang="en-US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/>
            <a:r>
              <a:rPr lang="en-US" dirty="0" smtClean="0">
                <a:latin typeface="+mj-lt"/>
                <a:cs typeface="Arial" pitchFamily="34" charset="0"/>
              </a:rPr>
              <a:t>“</a:t>
            </a:r>
            <a:r>
              <a:rPr kumimoji="0" lang="en-US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j-lt"/>
                <a:cs typeface="Arial" pitchFamily="34" charset="0"/>
              </a:rPr>
              <a:t>We must assist free peoples to work out their own destinies in their own way.”- Truman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9698" name="Picture 4" descr="harry-truman-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19200"/>
            <a:ext cx="2962275" cy="30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6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Marshall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u="sng" dirty="0" smtClean="0"/>
              <a:t>The </a:t>
            </a:r>
            <a:r>
              <a:rPr lang="en-US" u="sng" dirty="0"/>
              <a:t>Marshall Plan proposed a program of massive </a:t>
            </a:r>
            <a:r>
              <a:rPr lang="en-US" u="sng" dirty="0" smtClean="0"/>
              <a:t>economic </a:t>
            </a:r>
            <a:r>
              <a:rPr lang="en-US" u="sng" dirty="0"/>
              <a:t>aid to Europe.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u="sng" dirty="0" smtClean="0"/>
              <a:t>Most </a:t>
            </a:r>
            <a:r>
              <a:rPr lang="en-US" u="sng" dirty="0"/>
              <a:t>European nations had been destroyed by World</a:t>
            </a:r>
          </a:p>
          <a:p>
            <a:pPr>
              <a:buNone/>
            </a:pPr>
            <a:r>
              <a:rPr lang="en-US" u="sng" dirty="0"/>
              <a:t>  War II.  The people of these nations were left hungry </a:t>
            </a:r>
            <a:r>
              <a:rPr lang="en-US" u="sng" dirty="0" smtClean="0"/>
              <a:t>and </a:t>
            </a:r>
            <a:r>
              <a:rPr lang="en-US" u="sng" dirty="0"/>
              <a:t>in poverty.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It </a:t>
            </a:r>
            <a:r>
              <a:rPr lang="en-US" dirty="0"/>
              <a:t>was widely believed that economic despair led to </a:t>
            </a:r>
            <a:r>
              <a:rPr lang="en-US" dirty="0" smtClean="0"/>
              <a:t>support of communism</a:t>
            </a:r>
            <a:r>
              <a:rPr lang="en-US" dirty="0"/>
              <a:t>.  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During </a:t>
            </a:r>
            <a:r>
              <a:rPr lang="en-US" dirty="0"/>
              <a:t>a three year period </a:t>
            </a:r>
            <a:r>
              <a:rPr lang="en-US" dirty="0" smtClean="0"/>
              <a:t>$</a:t>
            </a:r>
            <a:r>
              <a:rPr lang="en-US" dirty="0"/>
              <a:t>12 billion was sent to </a:t>
            </a:r>
          </a:p>
          <a:p>
            <a:pPr>
              <a:buNone/>
            </a:pPr>
            <a:r>
              <a:rPr lang="en-US" dirty="0"/>
              <a:t>  16 nations throughout </a:t>
            </a:r>
            <a:r>
              <a:rPr lang="en-US" dirty="0" smtClean="0"/>
              <a:t>Western </a:t>
            </a:r>
            <a:r>
              <a:rPr lang="en-US" dirty="0"/>
              <a:t>Europe.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arsh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00" y="0"/>
            <a:ext cx="9027900" cy="707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4102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u="sng" dirty="0"/>
              <a:t>At the end of the war Germany was partitioned into </a:t>
            </a:r>
            <a:r>
              <a:rPr lang="en-US" u="sng" dirty="0" smtClean="0"/>
              <a:t>four zones</a:t>
            </a:r>
            <a:r>
              <a:rPr lang="en-US" u="sng" dirty="0"/>
              <a:t>. 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u="sng" dirty="0" smtClean="0"/>
              <a:t>The </a:t>
            </a:r>
            <a:r>
              <a:rPr lang="en-US" u="sng" dirty="0"/>
              <a:t>Soviet Union occupied Eastern Germany </a:t>
            </a:r>
            <a:r>
              <a:rPr lang="en-US" u="sng" dirty="0" smtClean="0"/>
              <a:t>and the </a:t>
            </a:r>
            <a:r>
              <a:rPr lang="en-US" u="sng" dirty="0"/>
              <a:t>United States, France, and Great Britain </a:t>
            </a:r>
            <a:r>
              <a:rPr lang="en-US" u="sng" dirty="0" smtClean="0"/>
              <a:t>occupied Western </a:t>
            </a:r>
            <a:r>
              <a:rPr lang="en-US" u="sng" dirty="0"/>
              <a:t>Germany.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u="sng" dirty="0" smtClean="0"/>
              <a:t>Berlin </a:t>
            </a:r>
            <a:r>
              <a:rPr lang="en-US" u="sng" dirty="0"/>
              <a:t>had also been divided</a:t>
            </a:r>
            <a:r>
              <a:rPr lang="en-US" dirty="0"/>
              <a:t>.  The city of Berlin is </a:t>
            </a:r>
            <a:r>
              <a:rPr lang="en-US" dirty="0" smtClean="0"/>
              <a:t>located in </a:t>
            </a:r>
            <a:r>
              <a:rPr lang="en-US" dirty="0"/>
              <a:t>Eastern Germany which was controlled by the </a:t>
            </a:r>
            <a:r>
              <a:rPr lang="en-US" dirty="0" smtClean="0"/>
              <a:t>Soviet </a:t>
            </a:r>
            <a:r>
              <a:rPr lang="en-US" dirty="0"/>
              <a:t>Union.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37892" name="Picture 4" descr="http://rds.yahoo.com/_ylt=A9G_bDsA0cFLG10AqIqjzbkF/SIG=12inj8rth/EXP=1271079552/**http%3a/www.clas.ufl.edu/users/mjacobs/Maps/Germany-Cold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122147"/>
            <a:ext cx="3733800" cy="441175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533400"/>
            <a:ext cx="2234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BERLIN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arte01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721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/>
              <a:t>In 1948, Stalin made an effort to take all of Berlin for </a:t>
            </a:r>
            <a:r>
              <a:rPr lang="en-US" u="sng" dirty="0" smtClean="0"/>
              <a:t>the </a:t>
            </a:r>
            <a:r>
              <a:rPr lang="en-US" u="sng" dirty="0"/>
              <a:t>Soviet Union.  He sealed off all railways, rivers, </a:t>
            </a:r>
            <a:r>
              <a:rPr lang="en-US" u="sng" dirty="0" smtClean="0"/>
              <a:t>and </a:t>
            </a:r>
            <a:r>
              <a:rPr lang="en-US" u="sng" dirty="0"/>
              <a:t>highways to block all supplies.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u="sng" dirty="0" smtClean="0"/>
              <a:t>This </a:t>
            </a:r>
            <a:r>
              <a:rPr lang="en-US" u="sng" dirty="0"/>
              <a:t>became known as the Berlin Blockade</a:t>
            </a:r>
            <a:r>
              <a:rPr lang="en-US" dirty="0"/>
              <a:t>.  The U.S. </a:t>
            </a:r>
            <a:r>
              <a:rPr lang="en-US" dirty="0" smtClean="0"/>
              <a:t>and </a:t>
            </a:r>
            <a:r>
              <a:rPr lang="en-US" dirty="0"/>
              <a:t>its allies began a massive airlift to West Berlin.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0"/>
            <a:ext cx="4648200" cy="2054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81200" y="304800"/>
            <a:ext cx="5468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BERLIN BLOCKADE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0"/>
            <a:ext cx="8229600" cy="1143000"/>
          </a:xfrm>
        </p:spPr>
        <p:txBody>
          <a:bodyPr/>
          <a:lstStyle/>
          <a:p>
            <a:r>
              <a:rPr lang="en-US" dirty="0" smtClean="0"/>
              <a:t>Berlin Airlift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724400" cy="54102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Food and supplies were flown in by plane for almost a year.  A plane would land in Berlin every three minutes bringing supplies.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The Soviet Union could not halt the air traffic without starting a war.  </a:t>
            </a:r>
            <a:r>
              <a:rPr lang="en-US" dirty="0" smtClean="0"/>
              <a:t>Eventually the blockade failed.</a:t>
            </a:r>
            <a:endParaRPr lang="en-US" dirty="0"/>
          </a:p>
        </p:txBody>
      </p:sp>
      <p:pic>
        <p:nvPicPr>
          <p:cNvPr id="88065" name="Picture 1" descr="airl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838200"/>
            <a:ext cx="4057650" cy="341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COLLECTIVE SECURITY</a:t>
            </a:r>
            <a:br>
              <a:rPr lang="en-US" dirty="0" smtClean="0"/>
            </a:br>
            <a:r>
              <a:rPr lang="en-US" dirty="0" smtClean="0"/>
              <a:t>NATO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b="1" u="sng" dirty="0"/>
              <a:t>NATO </a:t>
            </a:r>
            <a:r>
              <a:rPr lang="en-US" sz="3400" u="sng" dirty="0"/>
              <a:t>(North Atlantic Treaty Organization)</a:t>
            </a:r>
          </a:p>
          <a:p>
            <a:pPr>
              <a:buNone/>
            </a:pPr>
            <a:r>
              <a:rPr lang="en-US" sz="3400" dirty="0"/>
              <a:t> </a:t>
            </a:r>
          </a:p>
          <a:p>
            <a:pPr>
              <a:buNone/>
            </a:pPr>
            <a:r>
              <a:rPr lang="en-US" sz="3400" dirty="0" smtClean="0"/>
              <a:t>The </a:t>
            </a:r>
            <a:r>
              <a:rPr lang="en-US" sz="3400" dirty="0"/>
              <a:t>United States, Canada, Iceland, and nine </a:t>
            </a:r>
            <a:r>
              <a:rPr lang="en-US" sz="3400" dirty="0" smtClean="0"/>
              <a:t>European </a:t>
            </a:r>
            <a:r>
              <a:rPr lang="en-US" sz="3400" dirty="0"/>
              <a:t>countries entered </a:t>
            </a:r>
            <a:r>
              <a:rPr lang="en-US" sz="3400" dirty="0" smtClean="0"/>
              <a:t>an agreement </a:t>
            </a:r>
            <a:r>
              <a:rPr lang="en-US" sz="3400" dirty="0"/>
              <a:t>that they would </a:t>
            </a:r>
            <a:r>
              <a:rPr lang="en-US" sz="3400" dirty="0" smtClean="0"/>
              <a:t>defend each </a:t>
            </a:r>
            <a:r>
              <a:rPr lang="en-US" sz="3400" dirty="0"/>
              <a:t>other in the event of an attack.</a:t>
            </a:r>
          </a:p>
          <a:p>
            <a:pPr>
              <a:buNone/>
            </a:pPr>
            <a:r>
              <a:rPr lang="en-US" sz="3400" dirty="0"/>
              <a:t> </a:t>
            </a:r>
          </a:p>
          <a:p>
            <a:pPr>
              <a:buNone/>
            </a:pPr>
            <a:r>
              <a:rPr lang="en-US" sz="3400" dirty="0"/>
              <a:t>*</a:t>
            </a:r>
            <a:r>
              <a:rPr lang="en-US" sz="3400" u="sng" dirty="0"/>
              <a:t>The U.S. involvement in NATO would take some of </a:t>
            </a:r>
            <a:r>
              <a:rPr lang="en-US" sz="3400" u="sng" dirty="0" smtClean="0"/>
              <a:t>the pressure </a:t>
            </a:r>
            <a:r>
              <a:rPr lang="en-US" sz="3400" u="sng" dirty="0"/>
              <a:t>of the Cold War off of the United States.</a:t>
            </a:r>
          </a:p>
          <a:p>
            <a:pPr>
              <a:buNone/>
            </a:pPr>
            <a:r>
              <a:rPr lang="en-US" sz="3400" dirty="0"/>
              <a:t> </a:t>
            </a:r>
          </a:p>
          <a:p>
            <a:pPr>
              <a:buNone/>
            </a:pPr>
            <a:r>
              <a:rPr lang="en-US" sz="3400" dirty="0"/>
              <a:t>*Congress feared that NATO would allow the President </a:t>
            </a:r>
            <a:r>
              <a:rPr lang="en-US" sz="3400" dirty="0" smtClean="0"/>
              <a:t>to </a:t>
            </a:r>
            <a:r>
              <a:rPr lang="en-US" sz="3400" dirty="0"/>
              <a:t>sent troops into battle without officially declaring war.</a:t>
            </a:r>
          </a:p>
          <a:p>
            <a:pPr>
              <a:buNone/>
            </a:pPr>
            <a:r>
              <a:rPr lang="en-US" sz="3400" dirty="0"/>
              <a:t> </a:t>
            </a:r>
          </a:p>
          <a:p>
            <a:pPr>
              <a:buNone/>
            </a:pPr>
            <a:r>
              <a:rPr lang="en-US" sz="3400" dirty="0"/>
              <a:t>*Congress also feared that it would provoke an </a:t>
            </a:r>
            <a:r>
              <a:rPr lang="en-US" sz="3400" dirty="0" smtClean="0"/>
              <a:t>arms race </a:t>
            </a:r>
            <a:r>
              <a:rPr lang="en-US" sz="3400" dirty="0"/>
              <a:t>with the Soviet Union.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Warsaw 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3382963"/>
          </a:xfrm>
        </p:spPr>
        <p:txBody>
          <a:bodyPr/>
          <a:lstStyle/>
          <a:p>
            <a:r>
              <a:rPr lang="en-US" u="sng" dirty="0" smtClean="0"/>
              <a:t>The Soviets responded by creating their own alliance.</a:t>
            </a:r>
          </a:p>
          <a:p>
            <a:r>
              <a:rPr lang="en-US" u="sng" dirty="0" smtClean="0"/>
              <a:t>The Warsaw Pact included the Soviet Union and the seven satellite nations in Eastern Europe.</a:t>
            </a:r>
            <a:endParaRPr lang="en-US" u="sng" dirty="0"/>
          </a:p>
        </p:txBody>
      </p:sp>
      <p:pic>
        <p:nvPicPr>
          <p:cNvPr id="4" name="Picture 4" descr="Cold War Allian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344627"/>
            <a:ext cx="5791200" cy="351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600" y="0"/>
            <a:ext cx="8229600" cy="1143000"/>
          </a:xfrm>
        </p:spPr>
        <p:txBody>
          <a:bodyPr/>
          <a:lstStyle/>
          <a:p>
            <a:r>
              <a:rPr lang="en-US" dirty="0" smtClean="0"/>
              <a:t>Election of 1948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248400" cy="5638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u="sng" dirty="0"/>
              <a:t>The Republicans felt that their candidate, New </a:t>
            </a:r>
            <a:r>
              <a:rPr lang="en-US" sz="3400" u="sng" dirty="0" smtClean="0"/>
              <a:t>York Governor</a:t>
            </a:r>
            <a:r>
              <a:rPr lang="en-US" sz="3400" u="sng" dirty="0"/>
              <a:t>, Thomas Dewey, could easily defeat Truman.</a:t>
            </a:r>
          </a:p>
          <a:p>
            <a:pPr>
              <a:buNone/>
            </a:pPr>
            <a:r>
              <a:rPr lang="en-US" sz="3400" dirty="0"/>
              <a:t> </a:t>
            </a:r>
          </a:p>
          <a:p>
            <a:pPr>
              <a:buNone/>
            </a:pPr>
            <a:r>
              <a:rPr lang="en-US" sz="3400" u="sng" dirty="0" smtClean="0"/>
              <a:t>Truman </a:t>
            </a:r>
            <a:r>
              <a:rPr lang="en-US" sz="3400" u="sng" dirty="0"/>
              <a:t>had lost support from some Democrats </a:t>
            </a:r>
            <a:r>
              <a:rPr lang="en-US" sz="3400" u="sng" dirty="0" smtClean="0"/>
              <a:t>because of </a:t>
            </a:r>
            <a:r>
              <a:rPr lang="en-US" sz="3400" u="sng" dirty="0"/>
              <a:t>his civil rights platforms.</a:t>
            </a:r>
          </a:p>
          <a:p>
            <a:pPr>
              <a:buNone/>
            </a:pPr>
            <a:r>
              <a:rPr lang="en-US" sz="3400" dirty="0"/>
              <a:t> </a:t>
            </a:r>
          </a:p>
          <a:p>
            <a:pPr>
              <a:buNone/>
            </a:pPr>
            <a:r>
              <a:rPr lang="en-US" sz="3400" b="1" dirty="0" err="1"/>
              <a:t>Dixiecrats</a:t>
            </a:r>
            <a:r>
              <a:rPr lang="en-US" sz="3400" b="1" dirty="0"/>
              <a:t>:  </a:t>
            </a:r>
            <a:r>
              <a:rPr lang="en-US" sz="3400" dirty="0" smtClean="0"/>
              <a:t>Southern Democrats who voted Republican to avoid voting for Truman.</a:t>
            </a:r>
            <a:endParaRPr lang="en-US" sz="3400" b="1" dirty="0"/>
          </a:p>
          <a:p>
            <a:pPr>
              <a:buNone/>
            </a:pPr>
            <a:r>
              <a:rPr lang="en-US" sz="3400" dirty="0"/>
              <a:t> </a:t>
            </a:r>
          </a:p>
          <a:p>
            <a:pPr>
              <a:buNone/>
            </a:pPr>
            <a:r>
              <a:rPr lang="en-US" sz="3400" dirty="0" smtClean="0"/>
              <a:t>Truman </a:t>
            </a:r>
            <a:r>
              <a:rPr lang="en-US" sz="3400" dirty="0"/>
              <a:t>traveled all over the country giving speeches </a:t>
            </a:r>
            <a:r>
              <a:rPr lang="en-US" sz="3400" dirty="0" smtClean="0"/>
              <a:t>and </a:t>
            </a:r>
            <a:r>
              <a:rPr lang="en-US" sz="3400" dirty="0"/>
              <a:t>trying to gain support. </a:t>
            </a:r>
            <a:endParaRPr lang="en-US" sz="3400" dirty="0" smtClean="0"/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400" u="sng" dirty="0" smtClean="0"/>
              <a:t>A </a:t>
            </a:r>
            <a:r>
              <a:rPr lang="en-US" sz="3400" u="sng" dirty="0"/>
              <a:t>few weeks before the election many polls and </a:t>
            </a:r>
            <a:r>
              <a:rPr lang="en-US" sz="3400" u="sng" dirty="0" smtClean="0"/>
              <a:t>surveys </a:t>
            </a:r>
            <a:r>
              <a:rPr lang="en-US" sz="3400" u="sng" dirty="0"/>
              <a:t>suggested that Dewey would win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6866" name="Picture 2" descr="Portrait of Harry S. Tru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3544" y="0"/>
            <a:ext cx="202045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COLD WAR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00" u="sng" dirty="0">
                <a:solidFill>
                  <a:schemeClr val="bg1"/>
                </a:solidFill>
              </a:rPr>
              <a:t>The use of the atomic bomb at the end a World War </a:t>
            </a:r>
            <a:r>
              <a:rPr lang="en-US" sz="3600" u="sng" dirty="0" smtClean="0">
                <a:solidFill>
                  <a:schemeClr val="bg1"/>
                </a:solidFill>
              </a:rPr>
              <a:t>II </a:t>
            </a:r>
            <a:r>
              <a:rPr lang="en-US" sz="3600" u="sng" dirty="0">
                <a:solidFill>
                  <a:schemeClr val="bg1"/>
                </a:solidFill>
              </a:rPr>
              <a:t>sent a strong message to the rest of the world.  </a:t>
            </a:r>
            <a:r>
              <a:rPr lang="en-US" sz="3600" dirty="0" smtClean="0">
                <a:solidFill>
                  <a:schemeClr val="bg1"/>
                </a:solidFill>
              </a:rPr>
              <a:t>This </a:t>
            </a:r>
            <a:r>
              <a:rPr lang="en-US" sz="3600" dirty="0">
                <a:solidFill>
                  <a:schemeClr val="bg1"/>
                </a:solidFill>
              </a:rPr>
              <a:t>new weapon would give the United States the title of </a:t>
            </a:r>
            <a:r>
              <a:rPr lang="en-US" sz="3600" dirty="0" smtClean="0">
                <a:solidFill>
                  <a:schemeClr val="bg1"/>
                </a:solidFill>
              </a:rPr>
              <a:t>superpower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en-US" sz="3600" u="sng" dirty="0" smtClean="0">
                <a:solidFill>
                  <a:schemeClr val="bg1"/>
                </a:solidFill>
              </a:rPr>
              <a:t>After </a:t>
            </a:r>
            <a:r>
              <a:rPr lang="en-US" sz="3600" u="sng" dirty="0">
                <a:solidFill>
                  <a:schemeClr val="bg1"/>
                </a:solidFill>
              </a:rPr>
              <a:t>the war the relationship between the United </a:t>
            </a:r>
            <a:r>
              <a:rPr lang="en-US" sz="3600" u="sng" dirty="0" smtClean="0">
                <a:solidFill>
                  <a:schemeClr val="bg1"/>
                </a:solidFill>
              </a:rPr>
              <a:t>States and </a:t>
            </a:r>
            <a:r>
              <a:rPr lang="en-US" sz="3600" u="sng" dirty="0">
                <a:solidFill>
                  <a:schemeClr val="bg1"/>
                </a:solidFill>
              </a:rPr>
              <a:t>the Soviet Union will become strained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chemeClr val="bg1"/>
                </a:solidFill>
              </a:rPr>
              <a:t>two countries will compete around the world for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  resources, markets, prestige, and political strength for 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  nearly 50 years.</a:t>
            </a:r>
          </a:p>
          <a:p>
            <a:pPr>
              <a:buNone/>
            </a:pPr>
            <a:r>
              <a:rPr lang="en-US" sz="3600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On election day </a:t>
            </a:r>
            <a:r>
              <a:rPr lang="en-US" u="sng" dirty="0"/>
              <a:t>Truman won one of the largest political</a:t>
            </a:r>
          </a:p>
          <a:p>
            <a:pPr>
              <a:buNone/>
            </a:pPr>
            <a:r>
              <a:rPr lang="en-US" u="sng" dirty="0"/>
              <a:t>  upsets in the century</a:t>
            </a:r>
            <a:r>
              <a:rPr lang="en-US" dirty="0"/>
              <a:t>.  He won by gaining 49.5% of</a:t>
            </a:r>
          </a:p>
          <a:p>
            <a:pPr>
              <a:buNone/>
            </a:pPr>
            <a:r>
              <a:rPr lang="en-US" dirty="0"/>
              <a:t>  the vote.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Newspaper </a:t>
            </a:r>
            <a:r>
              <a:rPr lang="en-US" dirty="0"/>
              <a:t>editors were certain Dewey would win.  The</a:t>
            </a:r>
          </a:p>
          <a:p>
            <a:pPr>
              <a:buNone/>
            </a:pPr>
            <a:r>
              <a:rPr lang="en-US" u="sng" dirty="0"/>
              <a:t>  Chicago Daily Tribune went to the press before the </a:t>
            </a:r>
          </a:p>
          <a:p>
            <a:pPr>
              <a:buNone/>
            </a:pPr>
            <a:r>
              <a:rPr lang="en-US" u="sng" dirty="0"/>
              <a:t>  returns were in.</a:t>
            </a:r>
            <a:r>
              <a:rPr lang="en-US" dirty="0"/>
              <a:t>  The headline read: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  “DEWEY DEFEATS TRUMAN”</a:t>
            </a:r>
          </a:p>
          <a:p>
            <a:endParaRPr lang="en-US" dirty="0"/>
          </a:p>
        </p:txBody>
      </p:sp>
      <p:pic>
        <p:nvPicPr>
          <p:cNvPr id="55298" name="Picture 2" descr="File:Deweytruman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29000"/>
            <a:ext cx="4114800" cy="319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Fair Deal and Taft Hartley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The Fair Deal</a:t>
            </a:r>
          </a:p>
          <a:p>
            <a:pPr>
              <a:buNone/>
            </a:pPr>
            <a:r>
              <a:rPr lang="en-US" dirty="0" smtClean="0"/>
              <a:t>Truman’s </a:t>
            </a:r>
            <a:r>
              <a:rPr lang="en-US" u="sng" dirty="0"/>
              <a:t>domestic program that called for the creation</a:t>
            </a:r>
          </a:p>
          <a:p>
            <a:pPr>
              <a:buNone/>
            </a:pPr>
            <a:r>
              <a:rPr lang="en-US" u="sng" dirty="0"/>
              <a:t>  of jobs, more public housing, and an end to job</a:t>
            </a:r>
          </a:p>
          <a:p>
            <a:pPr>
              <a:buNone/>
            </a:pPr>
            <a:r>
              <a:rPr lang="en-US" u="sng" dirty="0"/>
              <a:t>  discrimination for African </a:t>
            </a:r>
            <a:r>
              <a:rPr lang="en-US" u="sng" dirty="0" smtClean="0"/>
              <a:t>Americans.</a:t>
            </a:r>
            <a:endParaRPr lang="en-US" u="sng" dirty="0"/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b="1" dirty="0"/>
              <a:t>Taft-Hartley </a:t>
            </a:r>
            <a:r>
              <a:rPr lang="en-US" b="1" dirty="0" smtClean="0"/>
              <a:t>Act</a:t>
            </a: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This </a:t>
            </a:r>
            <a:r>
              <a:rPr lang="en-US" dirty="0"/>
              <a:t>bill </a:t>
            </a:r>
            <a:r>
              <a:rPr lang="en-US" u="sng" dirty="0"/>
              <a:t>outlawed closed shops and allowed union shops.</a:t>
            </a:r>
          </a:p>
          <a:p>
            <a:pPr>
              <a:buNone/>
            </a:pPr>
            <a:r>
              <a:rPr lang="en-US" dirty="0"/>
              <a:t>  Workers had to join a union.  </a:t>
            </a:r>
            <a:r>
              <a:rPr lang="en-US" u="sng" dirty="0"/>
              <a:t>Sympathy strikes were </a:t>
            </a:r>
          </a:p>
          <a:p>
            <a:pPr>
              <a:buNone/>
            </a:pPr>
            <a:r>
              <a:rPr lang="en-US" u="sng" dirty="0"/>
              <a:t>  also banned.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29000" cy="1112838"/>
          </a:xfrm>
        </p:spPr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144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u="sng" dirty="0"/>
              <a:t>For two decades the Chinese Communists struggled </a:t>
            </a:r>
            <a:r>
              <a:rPr lang="en-US" u="sng" dirty="0" smtClean="0"/>
              <a:t>against </a:t>
            </a:r>
            <a:r>
              <a:rPr lang="en-US" u="sng" dirty="0"/>
              <a:t>the Nationalist government of Chiang Kai-</a:t>
            </a:r>
            <a:r>
              <a:rPr lang="en-US" u="sng" dirty="0" err="1"/>
              <a:t>Shek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Between </a:t>
            </a:r>
            <a:r>
              <a:rPr lang="en-US" dirty="0"/>
              <a:t>1945 and 1949 </a:t>
            </a:r>
            <a:r>
              <a:rPr lang="en-US" u="sng" dirty="0"/>
              <a:t>China received $3 billion </a:t>
            </a:r>
            <a:r>
              <a:rPr lang="en-US" u="sng" dirty="0" smtClean="0"/>
              <a:t>in aid </a:t>
            </a:r>
            <a:r>
              <a:rPr lang="en-US" u="sng" dirty="0"/>
              <a:t>from the United States.  </a:t>
            </a:r>
            <a:r>
              <a:rPr lang="en-US" dirty="0"/>
              <a:t>Despite this effort </a:t>
            </a:r>
            <a:r>
              <a:rPr lang="en-US" dirty="0" smtClean="0"/>
              <a:t>the Communist </a:t>
            </a:r>
            <a:r>
              <a:rPr lang="en-US" dirty="0"/>
              <a:t>movement continued to gain strength </a:t>
            </a:r>
            <a:r>
              <a:rPr lang="en-US" dirty="0" smtClean="0"/>
              <a:t>in China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u="sng" dirty="0" smtClean="0"/>
              <a:t>In </a:t>
            </a:r>
            <a:r>
              <a:rPr lang="en-US" u="sng" dirty="0"/>
              <a:t>1949 the Communist took over led by Mao Zedong.</a:t>
            </a:r>
          </a:p>
          <a:p>
            <a:pPr>
              <a:buNone/>
            </a:pPr>
            <a:r>
              <a:rPr lang="en-US" dirty="0"/>
              <a:t>  Chiang Kai-</a:t>
            </a:r>
            <a:r>
              <a:rPr lang="en-US" dirty="0" err="1"/>
              <a:t>Shek</a:t>
            </a:r>
            <a:r>
              <a:rPr lang="en-US" dirty="0"/>
              <a:t> was forced to flee to the island of </a:t>
            </a:r>
          </a:p>
          <a:p>
            <a:pPr>
              <a:buNone/>
            </a:pPr>
            <a:r>
              <a:rPr lang="en-US" dirty="0"/>
              <a:t>  Formosa.</a:t>
            </a:r>
          </a:p>
          <a:p>
            <a:endParaRPr lang="en-US" dirty="0"/>
          </a:p>
        </p:txBody>
      </p:sp>
      <p:pic>
        <p:nvPicPr>
          <p:cNvPr id="70658" name="Picture 2" descr="http://thegeneralissimo.net/images/cksphotos/ChianginTaiw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8634" y="4596606"/>
            <a:ext cx="2888166" cy="2261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Losing China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Truman was blamed for “losing China</a:t>
            </a:r>
            <a:r>
              <a:rPr lang="en-US" dirty="0" smtClean="0"/>
              <a:t>”.  Many people believed that with China becoming a communist nation it was further proof the communists were trying to control the world.</a:t>
            </a:r>
          </a:p>
          <a:p>
            <a:endParaRPr lang="en-US" dirty="0"/>
          </a:p>
        </p:txBody>
      </p:sp>
      <p:pic>
        <p:nvPicPr>
          <p:cNvPr id="80898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2190750" cy="2381250"/>
          </a:xfrm>
          <a:prstGeom prst="rect">
            <a:avLst/>
          </a:prstGeom>
          <a:noFill/>
        </p:spPr>
      </p:pic>
      <p:pic>
        <p:nvPicPr>
          <p:cNvPr id="80900" name="Picture 4" descr="A Forbidden City &amp; Man named Mao by Dragon Bus Chin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733800"/>
            <a:ext cx="3886200" cy="2914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LOYALTY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059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u="sng" dirty="0" smtClean="0"/>
              <a:t>The </a:t>
            </a:r>
            <a:r>
              <a:rPr lang="en-US" sz="3400" u="sng" dirty="0"/>
              <a:t>government responded to the fear of </a:t>
            </a:r>
            <a:r>
              <a:rPr lang="en-US" sz="3400" u="sng" dirty="0" smtClean="0"/>
              <a:t>communism by </a:t>
            </a:r>
            <a:r>
              <a:rPr lang="en-US" sz="3400" u="sng" dirty="0"/>
              <a:t>creating the Loyalty Review Board.  Federal </a:t>
            </a:r>
            <a:r>
              <a:rPr lang="en-US" sz="3400" u="sng" dirty="0" smtClean="0"/>
              <a:t>employees could </a:t>
            </a:r>
            <a:r>
              <a:rPr lang="en-US" sz="3400" u="sng" dirty="0"/>
              <a:t>be fired for belonging to a group that the </a:t>
            </a:r>
            <a:r>
              <a:rPr lang="en-US" sz="3400" u="sng" dirty="0" smtClean="0"/>
              <a:t>Board </a:t>
            </a:r>
            <a:r>
              <a:rPr lang="en-US" sz="3400" u="sng" dirty="0"/>
              <a:t>saw as subversive.</a:t>
            </a:r>
          </a:p>
          <a:p>
            <a:pPr>
              <a:buNone/>
            </a:pPr>
            <a:r>
              <a:rPr lang="en-US" sz="3400" dirty="0"/>
              <a:t> </a:t>
            </a:r>
          </a:p>
          <a:p>
            <a:pPr>
              <a:buNone/>
            </a:pPr>
            <a:r>
              <a:rPr lang="en-US" sz="3400" b="1" dirty="0" smtClean="0"/>
              <a:t>HUAC</a:t>
            </a:r>
            <a:endParaRPr lang="en-US" sz="3400" dirty="0"/>
          </a:p>
          <a:p>
            <a:pPr>
              <a:buNone/>
            </a:pPr>
            <a:r>
              <a:rPr lang="en-US" sz="3400" dirty="0"/>
              <a:t>*The </a:t>
            </a:r>
            <a:r>
              <a:rPr lang="en-US" sz="3400" u="sng" dirty="0"/>
              <a:t>House Committee on Un-American Activities </a:t>
            </a:r>
            <a:r>
              <a:rPr lang="en-US" sz="3400" dirty="0"/>
              <a:t>began</a:t>
            </a:r>
          </a:p>
          <a:p>
            <a:pPr>
              <a:buNone/>
            </a:pPr>
            <a:r>
              <a:rPr lang="en-US" sz="3400" dirty="0"/>
              <a:t>  to </a:t>
            </a:r>
            <a:r>
              <a:rPr lang="en-US" sz="3400" u="sng" dirty="0"/>
              <a:t>investigate the use of Communist propaganda in</a:t>
            </a:r>
          </a:p>
          <a:p>
            <a:pPr>
              <a:buNone/>
            </a:pPr>
            <a:r>
              <a:rPr lang="en-US" sz="3400" u="sng" dirty="0"/>
              <a:t>  Hollywood</a:t>
            </a:r>
            <a:r>
              <a:rPr lang="en-US" sz="3400" u="sng" dirty="0" smtClean="0"/>
              <a:t>.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400" dirty="0"/>
              <a:t>Witnesses were called to testify and asked:</a:t>
            </a:r>
          </a:p>
          <a:p>
            <a:pPr>
              <a:buNone/>
            </a:pPr>
            <a:r>
              <a:rPr lang="en-US" sz="3400" dirty="0"/>
              <a:t> </a:t>
            </a:r>
          </a:p>
          <a:p>
            <a:pPr>
              <a:buNone/>
            </a:pPr>
            <a:r>
              <a:rPr lang="en-US" sz="3400" dirty="0"/>
              <a:t>  “Are you now, or have you ever been, </a:t>
            </a: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a </a:t>
            </a:r>
            <a:r>
              <a:rPr lang="en-US" sz="3400" dirty="0"/>
              <a:t>member </a:t>
            </a:r>
            <a:r>
              <a:rPr lang="en-US" sz="3400" dirty="0" smtClean="0"/>
              <a:t>of the </a:t>
            </a:r>
            <a:r>
              <a:rPr lang="en-US" sz="3400" dirty="0"/>
              <a:t>Communist Party</a:t>
            </a:r>
            <a:r>
              <a:rPr lang="en-US" sz="3400" dirty="0" smtClean="0"/>
              <a:t>?”</a:t>
            </a:r>
            <a:endParaRPr lang="en-US" sz="3400" dirty="0"/>
          </a:p>
          <a:p>
            <a:endParaRPr lang="en-US" sz="3400" dirty="0"/>
          </a:p>
          <a:p>
            <a:endParaRPr lang="en-US" dirty="0"/>
          </a:p>
        </p:txBody>
      </p:sp>
      <p:pic>
        <p:nvPicPr>
          <p:cNvPr id="68610" name="Picture 2" descr="File:Hua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448860"/>
            <a:ext cx="3234936" cy="2409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Hollywood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458200" cy="3200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dirty="0"/>
              <a:t>In September and October of 1947, </a:t>
            </a:r>
            <a:r>
              <a:rPr lang="en-US" sz="2600" u="sng" dirty="0"/>
              <a:t>HUAC called a </a:t>
            </a:r>
            <a:r>
              <a:rPr lang="en-US" sz="2600" u="sng" dirty="0" smtClean="0"/>
              <a:t> </a:t>
            </a:r>
            <a:r>
              <a:rPr lang="en-US" sz="2600" u="sng" dirty="0"/>
              <a:t>number of Hollywood writers, directors, actors, </a:t>
            </a:r>
            <a:r>
              <a:rPr lang="en-US" sz="2600" u="sng" dirty="0" smtClean="0"/>
              <a:t>and </a:t>
            </a:r>
            <a:r>
              <a:rPr lang="en-US" sz="2600" u="sng" dirty="0"/>
              <a:t>producers to testify</a:t>
            </a:r>
            <a:r>
              <a:rPr lang="en-US" sz="2600" u="sng" dirty="0" smtClean="0"/>
              <a:t>.</a:t>
            </a:r>
            <a:endParaRPr lang="en-US" sz="2600" u="sng" dirty="0"/>
          </a:p>
          <a:p>
            <a:pPr>
              <a:buNone/>
            </a:pPr>
            <a:r>
              <a:rPr lang="en-US" sz="2600" dirty="0" smtClean="0"/>
              <a:t>They </a:t>
            </a:r>
            <a:r>
              <a:rPr lang="en-US" sz="2600" dirty="0"/>
              <a:t>were an important group who had been </a:t>
            </a:r>
            <a:r>
              <a:rPr lang="en-US" sz="2600" dirty="0" smtClean="0"/>
              <a:t>responsible for </a:t>
            </a:r>
            <a:r>
              <a:rPr lang="en-US" sz="2600" dirty="0"/>
              <a:t>some of the best pictures in </a:t>
            </a:r>
            <a:r>
              <a:rPr lang="en-US" sz="2600" dirty="0" smtClean="0"/>
              <a:t>Hollywood. </a:t>
            </a:r>
          </a:p>
          <a:p>
            <a:pPr>
              <a:buNone/>
            </a:pPr>
            <a:r>
              <a:rPr lang="en-US" sz="2600" dirty="0"/>
              <a:t> </a:t>
            </a:r>
            <a:r>
              <a:rPr lang="en-US" sz="2600" dirty="0" smtClean="0"/>
              <a:t>Facing </a:t>
            </a:r>
            <a:r>
              <a:rPr lang="en-US" sz="2600" dirty="0"/>
              <a:t>the committee the celebrities who had </a:t>
            </a:r>
            <a:r>
              <a:rPr lang="en-US" sz="2600" dirty="0" smtClean="0"/>
              <a:t>radical political </a:t>
            </a:r>
            <a:r>
              <a:rPr lang="en-US" sz="2600" dirty="0"/>
              <a:t>associations had little chance to defend </a:t>
            </a:r>
            <a:r>
              <a:rPr lang="en-US" sz="2600" dirty="0" smtClean="0"/>
              <a:t> </a:t>
            </a:r>
            <a:r>
              <a:rPr lang="en-US" sz="2600" dirty="0"/>
              <a:t>themselves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2226" name="Picture 2" descr="File:Hollywood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034589"/>
            <a:ext cx="3352800" cy="28234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4495800"/>
            <a:ext cx="350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 Hollywood Ten</a:t>
            </a:r>
          </a:p>
          <a:p>
            <a:r>
              <a:rPr lang="en-US" sz="1200" dirty="0" err="1" smtClean="0">
                <a:hlinkClick r:id="rId4" action="ppaction://hlinkfile" tooltip="Alvah Bessie"/>
              </a:rPr>
              <a:t>Alvah</a:t>
            </a:r>
            <a:r>
              <a:rPr lang="en-US" sz="1200" dirty="0" smtClean="0">
                <a:hlinkClick r:id="rId4" action="ppaction://hlinkfile" tooltip="Alvah Bessie"/>
              </a:rPr>
              <a:t> Bessie</a:t>
            </a:r>
            <a:r>
              <a:rPr lang="en-US" sz="1200" dirty="0" smtClean="0"/>
              <a:t>, screenwriter </a:t>
            </a:r>
          </a:p>
          <a:p>
            <a:r>
              <a:rPr lang="en-US" sz="1200" dirty="0" smtClean="0">
                <a:hlinkClick r:id="rId5" action="ppaction://hlinkfile" tooltip="Herbert Biberman"/>
              </a:rPr>
              <a:t>Herbert </a:t>
            </a:r>
            <a:r>
              <a:rPr lang="en-US" sz="1200" dirty="0" err="1" smtClean="0">
                <a:hlinkClick r:id="rId5" action="ppaction://hlinkfile" tooltip="Herbert Biberman"/>
              </a:rPr>
              <a:t>Biberman</a:t>
            </a:r>
            <a:r>
              <a:rPr lang="en-US" sz="1200" dirty="0" smtClean="0"/>
              <a:t>, screenwriter and director </a:t>
            </a:r>
          </a:p>
          <a:p>
            <a:r>
              <a:rPr lang="en-US" sz="1200" dirty="0" smtClean="0">
                <a:hlinkClick r:id="rId6" action="ppaction://hlinkfile" tooltip="Lester Cole"/>
              </a:rPr>
              <a:t>Lester Cole</a:t>
            </a:r>
            <a:r>
              <a:rPr lang="en-US" sz="1200" dirty="0" smtClean="0"/>
              <a:t>, screenwriter </a:t>
            </a:r>
          </a:p>
          <a:p>
            <a:r>
              <a:rPr lang="en-US" sz="1200" dirty="0" smtClean="0">
                <a:hlinkClick r:id="rId7" action="ppaction://hlinkfile" tooltip="Edward Dmytryk"/>
              </a:rPr>
              <a:t>Edward </a:t>
            </a:r>
            <a:r>
              <a:rPr lang="en-US" sz="1200" dirty="0" err="1" smtClean="0">
                <a:hlinkClick r:id="rId7" action="ppaction://hlinkfile" tooltip="Edward Dmytryk"/>
              </a:rPr>
              <a:t>Dmytryk</a:t>
            </a:r>
            <a:r>
              <a:rPr lang="en-US" sz="1200" dirty="0" smtClean="0"/>
              <a:t>, director </a:t>
            </a:r>
          </a:p>
          <a:p>
            <a:r>
              <a:rPr lang="en-US" sz="1200" dirty="0" smtClean="0">
                <a:hlinkClick r:id="rId8" action="ppaction://hlinkfile" tooltip="Ring Lardner Jr."/>
              </a:rPr>
              <a:t>Ring Lardner Jr.</a:t>
            </a:r>
            <a:r>
              <a:rPr lang="en-US" sz="1200" dirty="0" smtClean="0"/>
              <a:t>, screenwriter </a:t>
            </a:r>
          </a:p>
          <a:p>
            <a:r>
              <a:rPr lang="en-US" sz="1200" dirty="0" smtClean="0">
                <a:hlinkClick r:id="rId9" action="ppaction://hlinkfile" tooltip="John Howard Lawson"/>
              </a:rPr>
              <a:t>John Howard Lawson</a:t>
            </a:r>
            <a:r>
              <a:rPr lang="en-US" sz="1200" dirty="0" smtClean="0"/>
              <a:t>, screenwriter </a:t>
            </a:r>
          </a:p>
          <a:p>
            <a:r>
              <a:rPr lang="en-US" sz="1200" dirty="0" smtClean="0">
                <a:hlinkClick r:id="rId10" action="ppaction://hlinkfile" tooltip="Albert Maltz"/>
              </a:rPr>
              <a:t>Albert </a:t>
            </a:r>
            <a:r>
              <a:rPr lang="en-US" sz="1200" dirty="0" err="1" smtClean="0">
                <a:hlinkClick r:id="rId10" action="ppaction://hlinkfile" tooltip="Albert Maltz"/>
              </a:rPr>
              <a:t>Maltz</a:t>
            </a:r>
            <a:r>
              <a:rPr lang="en-US" sz="1200" dirty="0" smtClean="0"/>
              <a:t>, screenwriter </a:t>
            </a:r>
          </a:p>
          <a:p>
            <a:r>
              <a:rPr lang="en-US" sz="1200" dirty="0" smtClean="0">
                <a:hlinkClick r:id="rId11" action="ppaction://hlinkfile" tooltip="Samuel Ornitz"/>
              </a:rPr>
              <a:t>Samuel </a:t>
            </a:r>
            <a:r>
              <a:rPr lang="en-US" sz="1200" dirty="0" err="1" smtClean="0">
                <a:hlinkClick r:id="rId11" action="ppaction://hlinkfile" tooltip="Samuel Ornitz"/>
              </a:rPr>
              <a:t>Ornitz</a:t>
            </a:r>
            <a:r>
              <a:rPr lang="en-US" sz="1200" dirty="0" smtClean="0"/>
              <a:t>, screenwriter </a:t>
            </a:r>
          </a:p>
          <a:p>
            <a:r>
              <a:rPr lang="en-US" sz="1200" dirty="0" smtClean="0">
                <a:hlinkClick r:id="rId12" action="ppaction://hlinkfile" tooltip="Adrian Scott"/>
              </a:rPr>
              <a:t>Adrian Scott</a:t>
            </a:r>
            <a:r>
              <a:rPr lang="en-US" sz="1200" dirty="0" smtClean="0"/>
              <a:t>, producer and screenwriter </a:t>
            </a:r>
          </a:p>
          <a:p>
            <a:r>
              <a:rPr lang="en-US" sz="1200" dirty="0" smtClean="0">
                <a:hlinkClick r:id="rId13" action="ppaction://hlinkfile" tooltip="Dalton Trumbo"/>
              </a:rPr>
              <a:t>Dalton Trumbo</a:t>
            </a:r>
            <a:r>
              <a:rPr lang="en-US" sz="1200" dirty="0" smtClean="0"/>
              <a:t>, screenwriter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0"/>
            <a:ext cx="8229600" cy="1143000"/>
          </a:xfrm>
        </p:spPr>
        <p:txBody>
          <a:bodyPr/>
          <a:lstStyle/>
          <a:p>
            <a:r>
              <a:rPr lang="en-US" dirty="0" smtClean="0"/>
              <a:t>McCarran-Walter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924800" cy="5486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800" dirty="0"/>
              <a:t>Senator McCarran had </a:t>
            </a:r>
            <a:r>
              <a:rPr lang="en-US" sz="3800" u="sng" dirty="0"/>
              <a:t>become convinced that most </a:t>
            </a:r>
            <a:r>
              <a:rPr lang="en-US" sz="3800" u="sng" dirty="0" smtClean="0"/>
              <a:t>of the </a:t>
            </a:r>
            <a:r>
              <a:rPr lang="en-US" sz="3800" u="sng" dirty="0"/>
              <a:t>disloyal Americans were immigrants from </a:t>
            </a:r>
            <a:r>
              <a:rPr lang="en-US" sz="3800" u="sng" dirty="0" smtClean="0"/>
              <a:t>Communist dominated </a:t>
            </a:r>
            <a:r>
              <a:rPr lang="en-US" sz="3800" u="sng" dirty="0"/>
              <a:t>parts of the world.</a:t>
            </a:r>
          </a:p>
          <a:p>
            <a:pPr>
              <a:buNone/>
            </a:pPr>
            <a:r>
              <a:rPr lang="en-US" sz="3800" dirty="0"/>
              <a:t> </a:t>
            </a:r>
          </a:p>
          <a:p>
            <a:pPr>
              <a:buNone/>
            </a:pPr>
            <a:r>
              <a:rPr lang="en-US" sz="3800" dirty="0" smtClean="0"/>
              <a:t>At </a:t>
            </a:r>
            <a:r>
              <a:rPr lang="en-US" sz="3800" dirty="0"/>
              <a:t>his urging Congress passed the McCarran Walter </a:t>
            </a:r>
            <a:r>
              <a:rPr lang="en-US" sz="3800" dirty="0" smtClean="0"/>
              <a:t>Act which </a:t>
            </a:r>
            <a:r>
              <a:rPr lang="en-US" sz="3800" u="sng" dirty="0"/>
              <a:t>established a quota system for each country.</a:t>
            </a:r>
          </a:p>
          <a:p>
            <a:pPr>
              <a:buNone/>
            </a:pPr>
            <a:r>
              <a:rPr lang="en-US" sz="3800" u="sng" dirty="0"/>
              <a:t> </a:t>
            </a:r>
          </a:p>
          <a:p>
            <a:pPr>
              <a:buNone/>
            </a:pPr>
            <a:r>
              <a:rPr lang="en-US" sz="3800" u="sng" dirty="0" smtClean="0"/>
              <a:t>This </a:t>
            </a:r>
            <a:r>
              <a:rPr lang="en-US" sz="3800" u="sng" dirty="0"/>
              <a:t>would discriminate against potential immigrants </a:t>
            </a:r>
            <a:r>
              <a:rPr lang="en-US" sz="3800" u="sng" dirty="0" smtClean="0"/>
              <a:t>from Asia </a:t>
            </a:r>
            <a:r>
              <a:rPr lang="en-US" sz="3800" u="sng" dirty="0"/>
              <a:t>and Eastern Europe.</a:t>
            </a:r>
          </a:p>
          <a:p>
            <a:pPr>
              <a:buNone/>
            </a:pPr>
            <a:r>
              <a:rPr lang="en-US" sz="3800" dirty="0"/>
              <a:t> </a:t>
            </a:r>
          </a:p>
          <a:p>
            <a:pPr>
              <a:buNone/>
            </a:pPr>
            <a:r>
              <a:rPr lang="en-US" sz="3800" b="1" dirty="0" smtClean="0"/>
              <a:t>President </a:t>
            </a:r>
            <a:r>
              <a:rPr lang="en-US" sz="3800" b="1" u="sng" dirty="0"/>
              <a:t>Truman vetoed </a:t>
            </a:r>
            <a:r>
              <a:rPr lang="en-US" sz="3800" b="1" dirty="0"/>
              <a:t>the bill saying:  </a:t>
            </a:r>
          </a:p>
          <a:p>
            <a:pPr>
              <a:buNone/>
            </a:pPr>
            <a:r>
              <a:rPr lang="en-US" sz="3800" b="1" dirty="0"/>
              <a:t> </a:t>
            </a:r>
          </a:p>
          <a:p>
            <a:pPr>
              <a:buNone/>
            </a:pPr>
            <a:r>
              <a:rPr lang="en-US" sz="3800" dirty="0"/>
              <a:t>“This is one of the most un-American acts I’ve ever seen</a:t>
            </a:r>
            <a:r>
              <a:rPr lang="en-US" sz="3800" dirty="0" smtClean="0"/>
              <a:t>.”</a:t>
            </a:r>
          </a:p>
          <a:p>
            <a:pPr>
              <a:buNone/>
            </a:pPr>
            <a:endParaRPr lang="en-US" sz="3800" dirty="0"/>
          </a:p>
          <a:p>
            <a:pPr>
              <a:buNone/>
            </a:pPr>
            <a:r>
              <a:rPr lang="en-US" sz="3800" u="sng" dirty="0" smtClean="0"/>
              <a:t>Congress overturned</a:t>
            </a:r>
            <a:r>
              <a:rPr lang="en-US" sz="3800" dirty="0" smtClean="0"/>
              <a:t> the veto and the bill passed.</a:t>
            </a:r>
            <a:endParaRPr lang="en-US" sz="3800" dirty="0"/>
          </a:p>
          <a:p>
            <a:pPr>
              <a:buNone/>
            </a:pPr>
            <a:endParaRPr lang="en-US" dirty="0"/>
          </a:p>
        </p:txBody>
      </p:sp>
      <p:pic>
        <p:nvPicPr>
          <p:cNvPr id="66562" name="Picture 2" descr="File:Unbalanced scale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410" y="5105400"/>
            <a:ext cx="1399153" cy="1238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Spy Cases Inflame the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People were on edge in the United States.  Who was </a:t>
            </a:r>
            <a:r>
              <a:rPr lang="en-US" dirty="0" smtClean="0"/>
              <a:t>a </a:t>
            </a:r>
            <a:r>
              <a:rPr lang="en-US" dirty="0"/>
              <a:t>Communist?  Was it your neighbor, your friend, your</a:t>
            </a:r>
          </a:p>
          <a:p>
            <a:pPr>
              <a:buNone/>
            </a:pPr>
            <a:r>
              <a:rPr lang="en-US" dirty="0"/>
              <a:t>  congressman?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fear that Communist spies were </a:t>
            </a:r>
            <a:r>
              <a:rPr lang="en-US" dirty="0" smtClean="0"/>
              <a:t>revealing </a:t>
            </a:r>
            <a:r>
              <a:rPr lang="en-US" dirty="0"/>
              <a:t>information to the Soviets was overwhelming.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b="1" dirty="0" smtClean="0"/>
              <a:t>Two </a:t>
            </a:r>
            <a:r>
              <a:rPr lang="en-US" b="1" dirty="0"/>
              <a:t>famous spy cases emerged from this hysteria</a:t>
            </a:r>
            <a:r>
              <a:rPr lang="en-US" b="1" dirty="0" smtClean="0"/>
              <a:t>:</a:t>
            </a:r>
            <a:endParaRPr lang="en-US" b="1" dirty="0"/>
          </a:p>
          <a:p>
            <a:pPr>
              <a:buNone/>
            </a:pPr>
            <a:r>
              <a:rPr lang="en-US" dirty="0"/>
              <a:t>1.  Alger Hiss-  a high ranking state department official. </a:t>
            </a:r>
          </a:p>
          <a:p>
            <a:pPr>
              <a:buNone/>
            </a:pPr>
            <a:r>
              <a:rPr lang="en-US" dirty="0"/>
              <a:t>2.  Julius and Ethel Rosenberg- a married couple.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Rosenbergs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6477000" cy="6019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800" dirty="0"/>
              <a:t>In 1950 a man by the name of </a:t>
            </a:r>
            <a:r>
              <a:rPr lang="en-US" sz="3800" u="sng" dirty="0"/>
              <a:t>Klaus Fuchs </a:t>
            </a:r>
            <a:r>
              <a:rPr lang="en-US" sz="3800" dirty="0"/>
              <a:t>was arrested</a:t>
            </a:r>
          </a:p>
          <a:p>
            <a:pPr>
              <a:buNone/>
            </a:pPr>
            <a:r>
              <a:rPr lang="en-US" sz="3800" dirty="0"/>
              <a:t>  and charged with espionage.  </a:t>
            </a:r>
            <a:r>
              <a:rPr lang="en-US" sz="3800" u="sng" dirty="0"/>
              <a:t>He admitted to passing</a:t>
            </a:r>
          </a:p>
          <a:p>
            <a:pPr>
              <a:buNone/>
            </a:pPr>
            <a:r>
              <a:rPr lang="en-US" sz="3800" u="sng" dirty="0"/>
              <a:t>  information to the Soviets since the Manhattan project.</a:t>
            </a:r>
          </a:p>
          <a:p>
            <a:pPr>
              <a:buNone/>
            </a:pPr>
            <a:r>
              <a:rPr lang="en-US" sz="3800" u="sng" dirty="0"/>
              <a:t> </a:t>
            </a:r>
          </a:p>
          <a:p>
            <a:pPr>
              <a:buNone/>
            </a:pPr>
            <a:r>
              <a:rPr lang="en-US" sz="3800" dirty="0" smtClean="0"/>
              <a:t>The </a:t>
            </a:r>
            <a:r>
              <a:rPr lang="en-US" sz="3800" dirty="0"/>
              <a:t>FBI were desperate to discover the names of spies</a:t>
            </a:r>
          </a:p>
          <a:p>
            <a:pPr>
              <a:buNone/>
            </a:pPr>
            <a:r>
              <a:rPr lang="en-US" sz="3800" dirty="0"/>
              <a:t>  who had worked with Klaus Fuchs while he had been in</a:t>
            </a:r>
          </a:p>
          <a:p>
            <a:pPr>
              <a:buNone/>
            </a:pPr>
            <a:r>
              <a:rPr lang="en-US" sz="3800" dirty="0"/>
              <a:t>  America.</a:t>
            </a:r>
          </a:p>
          <a:p>
            <a:pPr>
              <a:buNone/>
            </a:pPr>
            <a:r>
              <a:rPr lang="en-US" sz="3800" dirty="0"/>
              <a:t> </a:t>
            </a:r>
          </a:p>
          <a:p>
            <a:pPr>
              <a:buNone/>
            </a:pPr>
            <a:r>
              <a:rPr lang="en-US" sz="3800" u="sng" dirty="0" smtClean="0"/>
              <a:t>In </a:t>
            </a:r>
            <a:r>
              <a:rPr lang="en-US" sz="3800" u="sng" dirty="0"/>
              <a:t>1945 the FBI was given 80 names of people suspected</a:t>
            </a:r>
          </a:p>
          <a:p>
            <a:pPr>
              <a:buNone/>
            </a:pPr>
            <a:r>
              <a:rPr lang="en-US" sz="3800" u="sng" dirty="0"/>
              <a:t>  of being involved with Fuchs and the Communist Party.</a:t>
            </a:r>
          </a:p>
          <a:p>
            <a:pPr>
              <a:buNone/>
            </a:pPr>
            <a:r>
              <a:rPr lang="en-US" sz="3800" dirty="0"/>
              <a:t> </a:t>
            </a:r>
          </a:p>
          <a:p>
            <a:pPr>
              <a:buNone/>
            </a:pPr>
            <a:r>
              <a:rPr lang="en-US" sz="3800" u="sng" dirty="0" smtClean="0"/>
              <a:t>Julius </a:t>
            </a:r>
            <a:r>
              <a:rPr lang="en-US" sz="3800" u="sng" dirty="0"/>
              <a:t>and Ethel Rosenberg were accused of participating</a:t>
            </a:r>
          </a:p>
          <a:p>
            <a:pPr>
              <a:buNone/>
            </a:pPr>
            <a:r>
              <a:rPr lang="en-US" sz="3800" u="sng" dirty="0"/>
              <a:t>  in this spy ring.  The claim was that Julius passed on </a:t>
            </a:r>
          </a:p>
          <a:p>
            <a:pPr>
              <a:buNone/>
            </a:pPr>
            <a:r>
              <a:rPr lang="en-US" sz="3800" u="sng" dirty="0"/>
              <a:t>  information about the atomic bomb to a man named </a:t>
            </a:r>
          </a:p>
          <a:p>
            <a:pPr>
              <a:buNone/>
            </a:pPr>
            <a:r>
              <a:rPr lang="en-US" sz="3800" u="sng" dirty="0"/>
              <a:t>  Harry Gold who was now a convicted spy.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7586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9608" y="3048000"/>
            <a:ext cx="2374392" cy="3124200"/>
          </a:xfrm>
          <a:prstGeom prst="rect">
            <a:avLst/>
          </a:prstGeom>
          <a:noFill/>
        </p:spPr>
      </p:pic>
      <p:pic>
        <p:nvPicPr>
          <p:cNvPr id="67588" name="Picture 4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5175" y="304800"/>
            <a:ext cx="202882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Rosenbergs</a:t>
            </a:r>
            <a:r>
              <a:rPr lang="en-US" dirty="0" smtClean="0"/>
              <a:t> Executed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419600" cy="4297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u="sng" dirty="0"/>
              <a:t>The </a:t>
            </a:r>
            <a:r>
              <a:rPr lang="en-US" u="sng" dirty="0" err="1"/>
              <a:t>Rosenbergs</a:t>
            </a:r>
            <a:r>
              <a:rPr lang="en-US" u="sng" dirty="0"/>
              <a:t> remained on death row for twenty </a:t>
            </a:r>
            <a:r>
              <a:rPr lang="en-US" u="sng" dirty="0" smtClean="0"/>
              <a:t>six months</a:t>
            </a:r>
            <a:r>
              <a:rPr lang="en-US" u="sng" dirty="0"/>
              <a:t>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*</a:t>
            </a:r>
            <a:r>
              <a:rPr lang="en-US" u="sng" dirty="0"/>
              <a:t>They both refused to confess </a:t>
            </a:r>
            <a:r>
              <a:rPr lang="en-US" dirty="0"/>
              <a:t>and provide evidence </a:t>
            </a:r>
            <a:r>
              <a:rPr lang="en-US" dirty="0" smtClean="0"/>
              <a:t>against </a:t>
            </a:r>
            <a:r>
              <a:rPr lang="en-US" dirty="0"/>
              <a:t>others.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*</a:t>
            </a:r>
            <a:r>
              <a:rPr lang="en-US" u="sng" dirty="0"/>
              <a:t>They were executed on June 19, 1953.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0178" name="Picture 2" descr="Julius and Ethel Rosenberg by Wisconsin Historical Im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962400"/>
            <a:ext cx="3609474" cy="2743200"/>
          </a:xfrm>
          <a:prstGeom prst="rect">
            <a:avLst/>
          </a:prstGeom>
          <a:noFill/>
        </p:spPr>
      </p:pic>
      <p:pic>
        <p:nvPicPr>
          <p:cNvPr id="50180" name="Picture 4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752600"/>
            <a:ext cx="2381250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Yalta Conference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105400" cy="4449763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At the Yalta Conference, Stalin promised that he </a:t>
            </a:r>
            <a:r>
              <a:rPr lang="en-US" u="sng" dirty="0" smtClean="0">
                <a:solidFill>
                  <a:schemeClr val="bg1"/>
                </a:solidFill>
              </a:rPr>
              <a:t>would allow </a:t>
            </a:r>
            <a:r>
              <a:rPr lang="en-US" u="sng" dirty="0">
                <a:solidFill>
                  <a:schemeClr val="bg1"/>
                </a:solidFill>
              </a:rPr>
              <a:t>free elections in Eastern Europe.  </a:t>
            </a:r>
            <a:endParaRPr lang="en-US" u="sng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Soviet </a:t>
            </a:r>
            <a:r>
              <a:rPr lang="en-US" dirty="0" smtClean="0">
                <a:solidFill>
                  <a:schemeClr val="bg1"/>
                </a:solidFill>
              </a:rPr>
              <a:t>Union began </a:t>
            </a:r>
            <a:r>
              <a:rPr lang="en-US" dirty="0">
                <a:solidFill>
                  <a:schemeClr val="bg1"/>
                </a:solidFill>
              </a:rPr>
              <a:t>to consolidate power by eliminating dissent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76802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3219450" cy="452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Joseph McCarthy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4267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Joseph </a:t>
            </a:r>
            <a:r>
              <a:rPr lang="en-US" dirty="0"/>
              <a:t>McCarthy was an </a:t>
            </a:r>
            <a:r>
              <a:rPr lang="en-US" u="sng" dirty="0"/>
              <a:t>unknown Republican senator </a:t>
            </a:r>
            <a:r>
              <a:rPr lang="en-US" dirty="0" smtClean="0"/>
              <a:t>from Wisconsin</a:t>
            </a:r>
            <a:r>
              <a:rPr lang="en-US" dirty="0"/>
              <a:t>.  In his campaign for reelection he wanted a </a:t>
            </a:r>
            <a:r>
              <a:rPr lang="en-US" dirty="0" smtClean="0"/>
              <a:t>good  </a:t>
            </a:r>
            <a:r>
              <a:rPr lang="en-US" dirty="0"/>
              <a:t>issue to gain support from the public.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u="sng" dirty="0" smtClean="0"/>
              <a:t>McCarthy </a:t>
            </a:r>
            <a:r>
              <a:rPr lang="en-US" u="sng" dirty="0"/>
              <a:t>was urged by his friends to use the issue of </a:t>
            </a:r>
            <a:r>
              <a:rPr lang="en-US" u="sng" dirty="0" smtClean="0"/>
              <a:t>anti-Communism </a:t>
            </a:r>
            <a:r>
              <a:rPr lang="en-US" u="sng" dirty="0"/>
              <a:t>in his campaign.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At </a:t>
            </a:r>
            <a:r>
              <a:rPr lang="en-US" dirty="0"/>
              <a:t>a speech he gave in Wheeling, West Virginia, McCarthy </a:t>
            </a:r>
            <a:r>
              <a:rPr lang="en-US" dirty="0" smtClean="0"/>
              <a:t>said  </a:t>
            </a:r>
            <a:r>
              <a:rPr lang="en-US" u="sng" dirty="0"/>
              <a:t>he had the names of 205 suspected Communists in the </a:t>
            </a:r>
            <a:r>
              <a:rPr lang="en-US" u="sng" dirty="0" smtClean="0"/>
              <a:t>State  </a:t>
            </a:r>
            <a:r>
              <a:rPr lang="en-US" u="sng" dirty="0"/>
              <a:t>Department.</a:t>
            </a:r>
          </a:p>
          <a:p>
            <a:endParaRPr lang="en-US" dirty="0"/>
          </a:p>
        </p:txBody>
      </p:sp>
      <p:pic>
        <p:nvPicPr>
          <p:cNvPr id="65538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866742"/>
            <a:ext cx="3581400" cy="1991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Senate Investigation of McCarthy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00" dirty="0"/>
              <a:t>The Senate subcommittee looked into the matter and </a:t>
            </a:r>
            <a:r>
              <a:rPr lang="en-US" sz="3600" dirty="0" smtClean="0"/>
              <a:t>stated that </a:t>
            </a:r>
            <a:r>
              <a:rPr lang="en-US" sz="3600" dirty="0"/>
              <a:t>it was “a hoax and a fraud”.</a:t>
            </a:r>
          </a:p>
          <a:p>
            <a:pPr>
              <a:buNone/>
            </a:pPr>
            <a:r>
              <a:rPr lang="en-US" sz="3600" dirty="0"/>
              <a:t> </a:t>
            </a:r>
          </a:p>
          <a:p>
            <a:pPr>
              <a:buNone/>
            </a:pPr>
            <a:r>
              <a:rPr lang="en-US" sz="3600" u="sng" dirty="0" smtClean="0"/>
              <a:t>Most </a:t>
            </a:r>
            <a:r>
              <a:rPr lang="en-US" sz="3600" u="sng" dirty="0"/>
              <a:t>of McCarthy’s targets were Democrats </a:t>
            </a:r>
            <a:r>
              <a:rPr lang="en-US" sz="3600" dirty="0"/>
              <a:t>and he was a</a:t>
            </a:r>
          </a:p>
          <a:p>
            <a:pPr>
              <a:buNone/>
            </a:pPr>
            <a:r>
              <a:rPr lang="en-US" sz="3600" dirty="0"/>
              <a:t>  Republican.  For four years McCarthy was able to remain </a:t>
            </a:r>
            <a:r>
              <a:rPr lang="en-US" sz="3600" u="sng" dirty="0"/>
              <a:t>in </a:t>
            </a:r>
            <a:r>
              <a:rPr lang="en-US" sz="3600" u="sng" dirty="0" smtClean="0"/>
              <a:t>the spotlight </a:t>
            </a:r>
            <a:r>
              <a:rPr lang="en-US" sz="3600" u="sng" dirty="0"/>
              <a:t>making accusations and stirring up fear.</a:t>
            </a:r>
          </a:p>
          <a:p>
            <a:pPr>
              <a:buNone/>
            </a:pPr>
            <a:r>
              <a:rPr lang="en-US" sz="3600" dirty="0"/>
              <a:t> </a:t>
            </a:r>
          </a:p>
          <a:p>
            <a:pPr>
              <a:buNone/>
            </a:pPr>
            <a:r>
              <a:rPr lang="en-US" sz="3600" dirty="0" smtClean="0"/>
              <a:t>The </a:t>
            </a:r>
            <a:r>
              <a:rPr lang="en-US" sz="3600" u="sng" dirty="0"/>
              <a:t>term McCarthyism became known as the practice of </a:t>
            </a:r>
            <a:r>
              <a:rPr lang="en-US" sz="3600" u="sng" dirty="0" smtClean="0"/>
              <a:t>trying </a:t>
            </a:r>
            <a:r>
              <a:rPr lang="en-US" sz="3600" u="sng" dirty="0"/>
              <a:t>to advance one’s career by making unproven accusations.</a:t>
            </a:r>
          </a:p>
          <a:p>
            <a:pPr>
              <a:buNone/>
            </a:pPr>
            <a:r>
              <a:rPr lang="en-US" sz="3600" u="sng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Army-McCarthy Hearings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u="sng" dirty="0"/>
              <a:t>When Eisenhower became president many people felt </a:t>
            </a:r>
            <a:r>
              <a:rPr lang="en-US" u="sng" dirty="0" smtClean="0"/>
              <a:t>that McCarthy </a:t>
            </a:r>
            <a:r>
              <a:rPr lang="en-US" u="sng" dirty="0"/>
              <a:t>would ease up on his accusations.  He got worse.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Eventually </a:t>
            </a:r>
            <a:r>
              <a:rPr lang="en-US" u="sng" dirty="0"/>
              <a:t>he made accusations about the military and was </a:t>
            </a:r>
            <a:r>
              <a:rPr lang="en-US" u="sng" dirty="0" smtClean="0"/>
              <a:t>made </a:t>
            </a:r>
            <a:r>
              <a:rPr lang="en-US" u="sng" dirty="0"/>
              <a:t>out to be a fraud on national television.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Army-McCarthy Hearings made the public see him for </a:t>
            </a:r>
            <a:r>
              <a:rPr lang="en-US" dirty="0" smtClean="0"/>
              <a:t>what he </a:t>
            </a:r>
            <a:r>
              <a:rPr lang="en-US" dirty="0"/>
              <a:t>was.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Army McCarthy Hearings</a:t>
            </a:r>
            <a:r>
              <a:rPr lang="en-US" dirty="0"/>
              <a:t>:  McCarthy </a:t>
            </a:r>
            <a:r>
              <a:rPr lang="en-US" dirty="0" smtClean="0"/>
              <a:t>launched </a:t>
            </a:r>
            <a:r>
              <a:rPr lang="en-US" dirty="0"/>
              <a:t>an </a:t>
            </a:r>
            <a:r>
              <a:rPr lang="en-US" dirty="0" smtClean="0"/>
              <a:t>investigation </a:t>
            </a:r>
            <a:r>
              <a:rPr lang="en-US" dirty="0"/>
              <a:t>of the army that was broadcast </a:t>
            </a:r>
            <a:r>
              <a:rPr lang="en-US" dirty="0" smtClean="0"/>
              <a:t>on </a:t>
            </a:r>
            <a:r>
              <a:rPr lang="en-US" dirty="0"/>
              <a:t>television.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American public now had a good view of </a:t>
            </a:r>
            <a:r>
              <a:rPr lang="en-US" dirty="0" smtClean="0"/>
              <a:t>McCarthy in </a:t>
            </a:r>
            <a:r>
              <a:rPr lang="en-US" dirty="0"/>
              <a:t>action and they didn’t like what they saw.</a:t>
            </a:r>
          </a:p>
          <a:p>
            <a:pPr>
              <a:buNone/>
            </a:pPr>
            <a:endParaRPr lang="en-US" dirty="0"/>
          </a:p>
          <a:p>
            <a:r>
              <a:rPr lang="en-US" u="sng" dirty="0" smtClean="0"/>
              <a:t>In </a:t>
            </a:r>
            <a:r>
              <a:rPr lang="en-US" u="sng" dirty="0"/>
              <a:t>1954 McCarthy was condemned by Congress </a:t>
            </a:r>
            <a:r>
              <a:rPr lang="en-US" u="sng" dirty="0" smtClean="0"/>
              <a:t>with </a:t>
            </a:r>
            <a:r>
              <a:rPr lang="en-US" u="sng" dirty="0"/>
              <a:t>a censure</a:t>
            </a:r>
            <a:r>
              <a:rPr lang="en-US" u="sng" dirty="0" smtClean="0"/>
              <a:t>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b="1" dirty="0"/>
              <a:t>Censure:  </a:t>
            </a:r>
            <a:r>
              <a:rPr lang="en-US" dirty="0"/>
              <a:t>the most severe way of condemning the </a:t>
            </a:r>
            <a:r>
              <a:rPr lang="en-US" dirty="0" smtClean="0"/>
              <a:t> </a:t>
            </a:r>
            <a:r>
              <a:rPr lang="en-US" dirty="0"/>
              <a:t>behavior of another member of Congress.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Domino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Domino Theory</a:t>
            </a:r>
            <a:r>
              <a:rPr lang="en-US" dirty="0"/>
              <a:t>:  this is the belief that if one country is </a:t>
            </a:r>
            <a:r>
              <a:rPr lang="en-US" dirty="0" smtClean="0"/>
              <a:t>allowed to </a:t>
            </a:r>
            <a:r>
              <a:rPr lang="en-US" dirty="0"/>
              <a:t>fall to Communism that all of the countries surrounding </a:t>
            </a:r>
            <a:r>
              <a:rPr lang="en-US" dirty="0" smtClean="0"/>
              <a:t>it </a:t>
            </a:r>
            <a:r>
              <a:rPr lang="en-US" dirty="0"/>
              <a:t>will fall too.</a:t>
            </a:r>
          </a:p>
          <a:p>
            <a:endParaRPr lang="en-US" dirty="0"/>
          </a:p>
        </p:txBody>
      </p:sp>
      <p:pic>
        <p:nvPicPr>
          <p:cNvPr id="69633" name="Picture 1" descr="domb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657600"/>
            <a:ext cx="5867400" cy="200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Three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During the Cold War the worlds leaders began to think </a:t>
            </a:r>
            <a:r>
              <a:rPr lang="en-US" dirty="0" smtClean="0"/>
              <a:t>of </a:t>
            </a:r>
            <a:r>
              <a:rPr lang="en-US" dirty="0"/>
              <a:t>the world as if it were divided into three parts or worlds.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b="1" dirty="0"/>
              <a:t>The First World</a:t>
            </a:r>
            <a:r>
              <a:rPr lang="en-US" b="1" dirty="0" smtClean="0"/>
              <a:t>:</a:t>
            </a:r>
            <a:endParaRPr lang="en-US" dirty="0"/>
          </a:p>
          <a:p>
            <a:pPr>
              <a:buNone/>
            </a:pPr>
            <a:r>
              <a:rPr lang="en-US" dirty="0"/>
              <a:t>-The first world included Western Democracies such as</a:t>
            </a:r>
          </a:p>
          <a:p>
            <a:pPr>
              <a:buNone/>
            </a:pPr>
            <a:r>
              <a:rPr lang="en-US" dirty="0"/>
              <a:t>  the United States, Britain, and France.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b="1" dirty="0"/>
              <a:t>The Second World</a:t>
            </a:r>
            <a:r>
              <a:rPr lang="en-US" b="1" dirty="0" smtClean="0"/>
              <a:t>:</a:t>
            </a:r>
            <a:endParaRPr lang="en-US" dirty="0"/>
          </a:p>
          <a:p>
            <a:pPr>
              <a:buNone/>
            </a:pPr>
            <a:r>
              <a:rPr lang="en-US" dirty="0"/>
              <a:t>-The second world would include the Soviet Union, China,</a:t>
            </a:r>
          </a:p>
          <a:p>
            <a:pPr>
              <a:buNone/>
            </a:pPr>
            <a:r>
              <a:rPr lang="en-US" dirty="0"/>
              <a:t>  and the Communist nations of Eastern Europe.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b="1" dirty="0" smtClean="0"/>
              <a:t>The Third World:</a:t>
            </a:r>
          </a:p>
          <a:p>
            <a:pPr>
              <a:buNone/>
            </a:pPr>
            <a:r>
              <a:rPr lang="en-US" b="1" dirty="0" smtClean="0"/>
              <a:t> 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u="sng" dirty="0" smtClean="0"/>
              <a:t>third world consisted of all other nations</a:t>
            </a:r>
            <a:r>
              <a:rPr lang="en-US" dirty="0" smtClean="0"/>
              <a:t>.  Most of </a:t>
            </a:r>
          </a:p>
          <a:p>
            <a:pPr>
              <a:buNone/>
            </a:pPr>
            <a:r>
              <a:rPr lang="en-US" dirty="0" smtClean="0"/>
              <a:t>  the third world countries at the following in common:</a:t>
            </a:r>
            <a:endParaRPr lang="en-US" dirty="0"/>
          </a:p>
          <a:p>
            <a:pPr>
              <a:buNone/>
            </a:pPr>
            <a:r>
              <a:rPr lang="en-US" dirty="0"/>
              <a:t>  1.  Illiteracy		3.  Agricultural way of life</a:t>
            </a:r>
          </a:p>
          <a:p>
            <a:pPr>
              <a:buNone/>
            </a:pPr>
            <a:r>
              <a:rPr lang="en-US" dirty="0"/>
              <a:t>  2.  Poverty  		4.  A history of colonial rule</a:t>
            </a:r>
          </a:p>
          <a:p>
            <a:pPr>
              <a:buNone/>
            </a:pPr>
            <a:r>
              <a:rPr lang="en-US" dirty="0"/>
              <a:t>  </a:t>
            </a:r>
          </a:p>
          <a:p>
            <a:pPr>
              <a:buNone/>
            </a:pPr>
            <a:r>
              <a:rPr lang="en-US" dirty="0" smtClean="0"/>
              <a:t>Many </a:t>
            </a:r>
            <a:r>
              <a:rPr lang="en-US" dirty="0"/>
              <a:t>third world countries desired independence </a:t>
            </a:r>
            <a:r>
              <a:rPr lang="en-US" dirty="0" smtClean="0"/>
              <a:t>which  </a:t>
            </a:r>
            <a:r>
              <a:rPr lang="en-US" dirty="0"/>
              <a:t>clashed with the first and second worlds.  Both the </a:t>
            </a:r>
            <a:r>
              <a:rPr lang="en-US" dirty="0" smtClean="0"/>
              <a:t>first and </a:t>
            </a:r>
            <a:r>
              <a:rPr lang="en-US" dirty="0"/>
              <a:t>second worlds wanted to maintain influence on </a:t>
            </a:r>
            <a:r>
              <a:rPr lang="en-US" dirty="0" smtClean="0"/>
              <a:t>the </a:t>
            </a:r>
            <a:r>
              <a:rPr lang="en-US" dirty="0"/>
              <a:t>third world countries.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u="sng" dirty="0" smtClean="0"/>
              <a:t>The </a:t>
            </a:r>
            <a:r>
              <a:rPr lang="en-US" u="sng" dirty="0"/>
              <a:t>third world became a prime battleground for the </a:t>
            </a:r>
            <a:r>
              <a:rPr lang="en-US" u="sng" dirty="0" smtClean="0"/>
              <a:t>Cold </a:t>
            </a:r>
            <a:r>
              <a:rPr lang="en-US" u="sng" dirty="0"/>
              <a:t>War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u="sng" dirty="0"/>
              <a:t>After World War II the United States remained a strong</a:t>
            </a:r>
          </a:p>
          <a:p>
            <a:pPr>
              <a:buNone/>
            </a:pPr>
            <a:r>
              <a:rPr lang="en-US" u="sng" dirty="0"/>
              <a:t>  influence in the Pacific.  The U.S. had gained the right</a:t>
            </a:r>
          </a:p>
          <a:p>
            <a:pPr>
              <a:buNone/>
            </a:pPr>
            <a:r>
              <a:rPr lang="en-US" u="sng" dirty="0"/>
              <a:t>  to shape the future of Japan after its defeat in the war.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u="sng" dirty="0" smtClean="0"/>
              <a:t>General </a:t>
            </a:r>
            <a:r>
              <a:rPr lang="en-US" u="sng" dirty="0" err="1"/>
              <a:t>MacCarthur</a:t>
            </a:r>
            <a:r>
              <a:rPr lang="en-US" u="sng" dirty="0"/>
              <a:t> </a:t>
            </a:r>
            <a:r>
              <a:rPr lang="en-US" dirty="0"/>
              <a:t>ruled Japan for seven years after</a:t>
            </a:r>
          </a:p>
          <a:p>
            <a:pPr>
              <a:buNone/>
            </a:pPr>
            <a:r>
              <a:rPr lang="en-US" dirty="0"/>
              <a:t>  the war.  The U.S. and Japan became strong Allies after</a:t>
            </a:r>
          </a:p>
          <a:p>
            <a:pPr>
              <a:buNone/>
            </a:pPr>
            <a:r>
              <a:rPr lang="en-US" dirty="0"/>
              <a:t>  the U.S. helped Japan recover from its defeat.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Limited </a:t>
            </a:r>
            <a:r>
              <a:rPr lang="en-US" b="1" dirty="0"/>
              <a:t>War</a:t>
            </a:r>
            <a:r>
              <a:rPr lang="en-US" dirty="0"/>
              <a:t>:  a war in which nations limit their objectives or </a:t>
            </a:r>
            <a:r>
              <a:rPr lang="en-US" dirty="0" smtClean="0"/>
              <a:t>resources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0"/>
            <a:ext cx="8229600" cy="1143000"/>
          </a:xfrm>
        </p:spPr>
        <p:txBody>
          <a:bodyPr/>
          <a:lstStyle/>
          <a:p>
            <a:r>
              <a:rPr lang="en-US" dirty="0" smtClean="0"/>
              <a:t>Korea Divided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6248400" cy="5486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u="sng" dirty="0"/>
              <a:t>Japan ruled Korea from 1910 to 1945.  The U.S. </a:t>
            </a:r>
            <a:r>
              <a:rPr lang="en-US" u="sng" dirty="0" smtClean="0"/>
              <a:t>and </a:t>
            </a:r>
            <a:r>
              <a:rPr lang="en-US" u="sng" dirty="0"/>
              <a:t>Soviet Union moved into Korea in 1945 to accept </a:t>
            </a:r>
            <a:r>
              <a:rPr lang="en-US" u="sng" dirty="0" smtClean="0"/>
              <a:t>the Japanese </a:t>
            </a:r>
            <a:r>
              <a:rPr lang="en-US" u="sng" dirty="0"/>
              <a:t>surrender.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When </a:t>
            </a:r>
            <a:r>
              <a:rPr lang="en-US" dirty="0"/>
              <a:t>the war was over neither the U.S. or Soviet </a:t>
            </a:r>
            <a:r>
              <a:rPr lang="en-US" dirty="0" smtClean="0"/>
              <a:t>Union wanted </a:t>
            </a:r>
            <a:r>
              <a:rPr lang="en-US" dirty="0"/>
              <a:t>to remove its troops.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u="sng" dirty="0" smtClean="0"/>
              <a:t>It </a:t>
            </a:r>
            <a:r>
              <a:rPr lang="en-US" u="sng" dirty="0"/>
              <a:t>was decided that Korea would be divided at </a:t>
            </a:r>
            <a:r>
              <a:rPr lang="en-US" u="sng" dirty="0" smtClean="0"/>
              <a:t>the  </a:t>
            </a:r>
            <a:r>
              <a:rPr lang="en-US" u="sng" dirty="0"/>
              <a:t>38th parallel.  The Soviet Union would occupy the </a:t>
            </a:r>
            <a:r>
              <a:rPr lang="en-US" u="sng" dirty="0" smtClean="0"/>
              <a:t>North and </a:t>
            </a:r>
            <a:r>
              <a:rPr lang="en-US" u="sng" dirty="0"/>
              <a:t>the U.S. would occupy the South.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Both </a:t>
            </a:r>
            <a:r>
              <a:rPr lang="en-US" dirty="0"/>
              <a:t>the U.S. and Soviet Union left Korea in 1949 </a:t>
            </a:r>
            <a:r>
              <a:rPr lang="en-US" dirty="0" smtClean="0"/>
              <a:t> </a:t>
            </a:r>
            <a:r>
              <a:rPr lang="en-US" dirty="0"/>
              <a:t>leaving it a deeply divided region.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North was ruled by Kim Il-Sung.  The South </a:t>
            </a:r>
            <a:r>
              <a:rPr lang="en-US" dirty="0" smtClean="0"/>
              <a:t>was  </a:t>
            </a:r>
            <a:r>
              <a:rPr lang="en-US" dirty="0"/>
              <a:t>ruled by and American educated Korean </a:t>
            </a:r>
            <a:r>
              <a:rPr lang="en-US" dirty="0" smtClean="0"/>
              <a:t>named </a:t>
            </a:r>
            <a:r>
              <a:rPr lang="en-US" dirty="0" err="1"/>
              <a:t>Syngman</a:t>
            </a:r>
            <a:r>
              <a:rPr lang="en-US" dirty="0"/>
              <a:t> Rhee.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5537" name="Picture 1" descr="map53"/>
          <p:cNvPicPr>
            <a:picLocks noChangeAspect="1" noChangeArrowheads="1"/>
          </p:cNvPicPr>
          <p:nvPr/>
        </p:nvPicPr>
        <p:blipFill>
          <a:blip r:embed="rId2" cstate="print"/>
          <a:srcRect b="17053"/>
          <a:stretch>
            <a:fillRect/>
          </a:stretch>
        </p:blipFill>
        <p:spPr bwMode="auto">
          <a:xfrm>
            <a:off x="6237508" y="0"/>
            <a:ext cx="290649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in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u="sng" dirty="0"/>
              <a:t>Kim Il-Sung and </a:t>
            </a:r>
            <a:r>
              <a:rPr lang="en-US" u="sng" dirty="0" err="1"/>
              <a:t>Syngman</a:t>
            </a:r>
            <a:r>
              <a:rPr lang="en-US" u="sng" dirty="0"/>
              <a:t> Rhee wanted to unify </a:t>
            </a:r>
            <a:r>
              <a:rPr lang="en-US" u="sng" dirty="0" smtClean="0"/>
              <a:t> </a:t>
            </a:r>
            <a:r>
              <a:rPr lang="en-US" u="sng" dirty="0"/>
              <a:t>Korea as one nation.  Each side started </a:t>
            </a:r>
            <a:r>
              <a:rPr lang="en-US" u="sng" dirty="0" smtClean="0"/>
              <a:t>skirmishes </a:t>
            </a:r>
            <a:r>
              <a:rPr lang="en-US" u="sng" dirty="0"/>
              <a:t>on the border.</a:t>
            </a:r>
          </a:p>
          <a:p>
            <a:pPr>
              <a:buNone/>
            </a:pPr>
            <a:r>
              <a:rPr lang="en-US" u="sng" dirty="0"/>
              <a:t> </a:t>
            </a:r>
          </a:p>
          <a:p>
            <a:pPr>
              <a:buNone/>
            </a:pPr>
            <a:r>
              <a:rPr lang="en-US" dirty="0" smtClean="0"/>
              <a:t>Rhee </a:t>
            </a:r>
            <a:r>
              <a:rPr lang="en-US" dirty="0"/>
              <a:t>threatened a full-scale invasion of North Korea</a:t>
            </a:r>
            <a:r>
              <a:rPr lang="en-US" dirty="0" smtClean="0"/>
              <a:t>,  </a:t>
            </a:r>
            <a:r>
              <a:rPr lang="en-US" dirty="0"/>
              <a:t>but he never followed through on his threats.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u="sng" dirty="0" smtClean="0"/>
              <a:t>In </a:t>
            </a:r>
            <a:r>
              <a:rPr lang="en-US" u="sng" dirty="0"/>
              <a:t>1950 there was evidence of a massive military </a:t>
            </a:r>
            <a:r>
              <a:rPr lang="en-US" u="sng" dirty="0" smtClean="0"/>
              <a:t>build </a:t>
            </a:r>
            <a:r>
              <a:rPr lang="en-US" u="sng" dirty="0"/>
              <a:t>up along the 38th parallel.  On June 25th the </a:t>
            </a:r>
            <a:r>
              <a:rPr lang="en-US" u="sng" dirty="0" smtClean="0"/>
              <a:t>North  </a:t>
            </a:r>
            <a:r>
              <a:rPr lang="en-US" u="sng" dirty="0"/>
              <a:t>Koreans invaded the South with force.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When </a:t>
            </a:r>
            <a:r>
              <a:rPr lang="en-US" dirty="0"/>
              <a:t>the fighting broke out the </a:t>
            </a:r>
            <a:r>
              <a:rPr lang="en-US" u="sng" dirty="0"/>
              <a:t>United States </a:t>
            </a:r>
            <a:r>
              <a:rPr lang="en-US" u="sng" dirty="0" smtClean="0"/>
              <a:t>quickly </a:t>
            </a:r>
            <a:r>
              <a:rPr lang="en-US" u="sng" dirty="0"/>
              <a:t>agreed to intervene.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Three Types of War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Hot War </a:t>
            </a:r>
            <a:r>
              <a:rPr lang="en-US" u="sng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this is actual warfare.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talks have failed and the armies are fighting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Warm War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this is where talks are still going on and there would always be a chance of a peaceful </a:t>
            </a:r>
            <a:r>
              <a:rPr lang="en-US" u="sng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outcome but armies, navies etc. are being fully </a:t>
            </a:r>
            <a:r>
              <a:rPr lang="en-US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mobilized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war plans are being put into operation ready for the command to fight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Cold War :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this term is used to describe the relationship between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U.S.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the Soviet Union 1945 to 1980. </a:t>
            </a:r>
            <a:r>
              <a:rPr lang="en-US" u="sng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Neither side ever fought the other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the consequences would be too appalling - but they did ‘fight’ for their beliefs using client states who fought for their beliefs on their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behalf.  For example:  Korea and Vietnam.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Responds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Truman had been accused of “losing” China </a:t>
            </a:r>
            <a:r>
              <a:rPr lang="en-US" dirty="0" smtClean="0"/>
              <a:t>to Communism </a:t>
            </a:r>
            <a:r>
              <a:rPr lang="en-US" dirty="0"/>
              <a:t>and now he had his chance to take </a:t>
            </a:r>
            <a:r>
              <a:rPr lang="en-US" dirty="0" smtClean="0"/>
              <a:t>a stand </a:t>
            </a:r>
            <a:r>
              <a:rPr lang="en-US" dirty="0"/>
              <a:t>to save South Korea.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b="1" dirty="0"/>
              <a:t>Truman </a:t>
            </a:r>
            <a:r>
              <a:rPr lang="en-US" b="1" dirty="0" smtClean="0"/>
              <a:t>Responds</a:t>
            </a:r>
            <a:endParaRPr lang="en-US" dirty="0"/>
          </a:p>
          <a:p>
            <a:pPr>
              <a:buNone/>
            </a:pPr>
            <a:r>
              <a:rPr lang="en-US" u="sng" dirty="0" smtClean="0"/>
              <a:t>Truman </a:t>
            </a:r>
            <a:r>
              <a:rPr lang="en-US" u="sng" dirty="0"/>
              <a:t>ordered air strikes against North Korea.  </a:t>
            </a:r>
            <a:r>
              <a:rPr lang="en-US" u="sng" dirty="0" smtClean="0"/>
              <a:t>He </a:t>
            </a:r>
            <a:r>
              <a:rPr lang="en-US" u="sng" dirty="0"/>
              <a:t>soon ordered ground troops to South Korea calling </a:t>
            </a:r>
            <a:r>
              <a:rPr lang="en-US" u="sng" dirty="0" smtClean="0"/>
              <a:t>the </a:t>
            </a:r>
            <a:r>
              <a:rPr lang="en-US" u="sng" dirty="0"/>
              <a:t>move a </a:t>
            </a:r>
            <a:r>
              <a:rPr lang="en-US" b="1" u="sng" dirty="0"/>
              <a:t>“police action”.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74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McCarthur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172200" cy="6096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When American troops bombed the bridges at the </a:t>
            </a:r>
            <a:r>
              <a:rPr lang="en-US" dirty="0" err="1"/>
              <a:t>Yalu</a:t>
            </a:r>
            <a:r>
              <a:rPr lang="en-US" dirty="0"/>
              <a:t> </a:t>
            </a:r>
            <a:r>
              <a:rPr lang="en-US" dirty="0" smtClean="0"/>
              <a:t>River  </a:t>
            </a:r>
            <a:r>
              <a:rPr lang="en-US" dirty="0"/>
              <a:t>China threatened to enter the war.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China’s </a:t>
            </a:r>
            <a:r>
              <a:rPr lang="en-US" dirty="0"/>
              <a:t>entry to the war resulted in UN troops being </a:t>
            </a:r>
            <a:r>
              <a:rPr lang="en-US" dirty="0" smtClean="0"/>
              <a:t>pushed  </a:t>
            </a:r>
            <a:r>
              <a:rPr lang="en-US" dirty="0"/>
              <a:t>South.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u="sng" dirty="0" smtClean="0"/>
              <a:t>MacArthur </a:t>
            </a:r>
            <a:r>
              <a:rPr lang="en-US" u="sng" dirty="0"/>
              <a:t>insisted to Truman that </a:t>
            </a:r>
            <a:r>
              <a:rPr lang="en-US" u="sng" dirty="0" smtClean="0"/>
              <a:t>the mainland </a:t>
            </a:r>
            <a:r>
              <a:rPr lang="en-US" u="sng" dirty="0"/>
              <a:t>of China </a:t>
            </a:r>
            <a:r>
              <a:rPr lang="en-US" u="sng" dirty="0" smtClean="0"/>
              <a:t>be </a:t>
            </a:r>
            <a:r>
              <a:rPr lang="en-US" u="sng" dirty="0"/>
              <a:t>bombed.  Truman refused.  Truman called for a limited goal.</a:t>
            </a:r>
          </a:p>
          <a:p>
            <a:pPr>
              <a:buNone/>
            </a:pPr>
            <a:r>
              <a:rPr lang="en-US" u="sng" dirty="0"/>
              <a:t> </a:t>
            </a:r>
          </a:p>
          <a:p>
            <a:pPr>
              <a:buNone/>
            </a:pPr>
            <a:r>
              <a:rPr lang="en-US" u="sng" dirty="0" smtClean="0"/>
              <a:t>General </a:t>
            </a:r>
            <a:r>
              <a:rPr lang="en-US" u="sng" dirty="0"/>
              <a:t>MacArthur proceeded to heavily criticism Truman </a:t>
            </a:r>
            <a:r>
              <a:rPr lang="en-US" u="sng" dirty="0" smtClean="0"/>
              <a:t>for  </a:t>
            </a:r>
            <a:r>
              <a:rPr lang="en-US" u="sng" dirty="0"/>
              <a:t>the decision.  Truman ordered that he halt his statements.</a:t>
            </a:r>
          </a:p>
          <a:p>
            <a:pPr>
              <a:buNone/>
            </a:pPr>
            <a:r>
              <a:rPr lang="en-US" u="sng" dirty="0"/>
              <a:t> 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u="sng" dirty="0"/>
              <a:t>MacArthur refused and Truman fired him</a:t>
            </a:r>
            <a:r>
              <a:rPr lang="en-US" u="sng" dirty="0" smtClean="0"/>
              <a:t>.</a:t>
            </a:r>
            <a:endParaRPr lang="en-US" u="sng" dirty="0"/>
          </a:p>
        </p:txBody>
      </p:sp>
      <p:pic>
        <p:nvPicPr>
          <p:cNvPr id="38914" name="Picture 2" descr="autographs for s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00200"/>
            <a:ext cx="2748116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90800" y="0"/>
            <a:ext cx="8229600" cy="1143000"/>
          </a:xfrm>
        </p:spPr>
        <p:txBody>
          <a:bodyPr/>
          <a:lstStyle/>
          <a:p>
            <a:r>
              <a:rPr lang="en-US" dirty="0" smtClean="0"/>
              <a:t>Eisenhower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990600"/>
            <a:ext cx="6172200" cy="563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u="sng" dirty="0"/>
              <a:t>Truman lost popularity during the end of his </a:t>
            </a:r>
            <a:r>
              <a:rPr lang="en-US" u="sng" dirty="0" smtClean="0"/>
              <a:t>presidency  </a:t>
            </a:r>
            <a:r>
              <a:rPr lang="en-US" u="sng" dirty="0"/>
              <a:t>as a result of the Korean War and the firing of </a:t>
            </a:r>
            <a:r>
              <a:rPr lang="en-US" u="sng" dirty="0" smtClean="0"/>
              <a:t>General  </a:t>
            </a:r>
            <a:r>
              <a:rPr lang="en-US" u="sng" dirty="0"/>
              <a:t>MacArthur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  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Republican campaign promised peace and stability.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Dwight </a:t>
            </a:r>
            <a:r>
              <a:rPr lang="en-US" dirty="0"/>
              <a:t>Eisenhower was easy to like by the </a:t>
            </a:r>
            <a:r>
              <a:rPr lang="en-US" dirty="0" smtClean="0"/>
              <a:t>American </a:t>
            </a:r>
            <a:r>
              <a:rPr lang="en-US" dirty="0"/>
              <a:t>public</a:t>
            </a:r>
            <a:r>
              <a:rPr lang="en-US" u="sng" dirty="0"/>
              <a:t>.  He served as a hero from World War II, he </a:t>
            </a:r>
            <a:r>
              <a:rPr lang="en-US" u="sng" dirty="0" smtClean="0"/>
              <a:t>was </a:t>
            </a:r>
            <a:r>
              <a:rPr lang="en-US" u="sng" dirty="0"/>
              <a:t>friendly, and held the same values of many Americans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choice for </a:t>
            </a:r>
            <a:r>
              <a:rPr lang="en-US" u="sng" dirty="0"/>
              <a:t>Vice President was Richard M. Nixon </a:t>
            </a:r>
            <a:r>
              <a:rPr lang="en-US" dirty="0" smtClean="0"/>
              <a:t>who was </a:t>
            </a:r>
            <a:r>
              <a:rPr lang="en-US" u="sng" dirty="0"/>
              <a:t>mostly known as an anti-communist.</a:t>
            </a:r>
          </a:p>
          <a:p>
            <a:endParaRPr lang="en-US" dirty="0"/>
          </a:p>
        </p:txBody>
      </p:sp>
      <p:pic>
        <p:nvPicPr>
          <p:cNvPr id="41986" name="Picture 2" descr="Portrait of Dwight D. Eisenh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25908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Korean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63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When Eisenhower arrived in Korea he found </a:t>
            </a:r>
            <a:r>
              <a:rPr lang="en-US" u="sng" dirty="0"/>
              <a:t>that </a:t>
            </a:r>
            <a:r>
              <a:rPr lang="en-US" u="sng" dirty="0" smtClean="0"/>
              <a:t>the </a:t>
            </a:r>
            <a:r>
              <a:rPr lang="en-US" u="sng" dirty="0"/>
              <a:t>war was at a stalemate.  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*Rhee believed that another invasion of North Korea </a:t>
            </a:r>
            <a:r>
              <a:rPr lang="en-US" dirty="0" smtClean="0"/>
              <a:t>would be </a:t>
            </a:r>
            <a:r>
              <a:rPr lang="en-US" dirty="0"/>
              <a:t>successful.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*Eisenhower did share those feelings and decided the </a:t>
            </a:r>
            <a:r>
              <a:rPr lang="en-US" dirty="0" smtClean="0"/>
              <a:t>best option </a:t>
            </a:r>
            <a:r>
              <a:rPr lang="en-US" dirty="0"/>
              <a:t>was to negotiate.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*</a:t>
            </a:r>
            <a:r>
              <a:rPr lang="en-US" u="sng" dirty="0"/>
              <a:t>Truce talks began in 1951 but did not make much </a:t>
            </a:r>
            <a:r>
              <a:rPr lang="en-US" u="sng" dirty="0" smtClean="0"/>
              <a:t> </a:t>
            </a:r>
            <a:r>
              <a:rPr lang="en-US" u="sng" dirty="0"/>
              <a:t>progress.  There was a deadlock over the issue of </a:t>
            </a:r>
            <a:r>
              <a:rPr lang="en-US" u="sng" dirty="0" smtClean="0"/>
              <a:t> </a:t>
            </a:r>
            <a:r>
              <a:rPr lang="en-US" u="sng" dirty="0"/>
              <a:t>prisoners of war.</a:t>
            </a:r>
          </a:p>
          <a:p>
            <a:pPr>
              <a:buNone/>
            </a:pPr>
            <a:r>
              <a:rPr lang="en-US" u="sng" dirty="0"/>
              <a:t> </a:t>
            </a:r>
          </a:p>
          <a:p>
            <a:pPr>
              <a:buNone/>
            </a:pPr>
            <a:r>
              <a:rPr lang="en-US" dirty="0"/>
              <a:t>*Eisenhower in an attempt to end the deadlock </a:t>
            </a:r>
            <a:r>
              <a:rPr lang="en-US" dirty="0" smtClean="0"/>
              <a:t>increased </a:t>
            </a:r>
            <a:r>
              <a:rPr lang="en-US" dirty="0"/>
              <a:t>bombing raids over North Korea.  </a:t>
            </a:r>
            <a:r>
              <a:rPr lang="en-US" u="sng" dirty="0"/>
              <a:t>He also sent a </a:t>
            </a:r>
            <a:r>
              <a:rPr lang="en-US" u="sng" dirty="0" smtClean="0"/>
              <a:t>secret  </a:t>
            </a:r>
            <a:r>
              <a:rPr lang="en-US" u="sng" dirty="0"/>
              <a:t>message to China that the United States might use a </a:t>
            </a:r>
            <a:r>
              <a:rPr lang="en-US" u="sng" dirty="0" smtClean="0"/>
              <a:t> </a:t>
            </a:r>
            <a:r>
              <a:rPr lang="en-US" u="sng" dirty="0"/>
              <a:t>nuclear weapon</a:t>
            </a:r>
            <a:r>
              <a:rPr lang="en-US" u="sng" dirty="0" smtClean="0"/>
              <a:t>.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33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/>
              <a:t>Throughout the 1950’s the United States and the Soviet </a:t>
            </a:r>
            <a:r>
              <a:rPr lang="en-US" u="sng" dirty="0" smtClean="0"/>
              <a:t>Union  </a:t>
            </a:r>
            <a:r>
              <a:rPr lang="en-US" u="sng" dirty="0"/>
              <a:t>would wage an increasingly intense struggle for power.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b="1" dirty="0" smtClean="0"/>
              <a:t>Arms race:  </a:t>
            </a:r>
            <a:r>
              <a:rPr lang="en-US" dirty="0" smtClean="0"/>
              <a:t>the struggle to gain superiority with weapons.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u="sng" dirty="0" smtClean="0"/>
              <a:t>Whenever </a:t>
            </a:r>
            <a:r>
              <a:rPr lang="en-US" u="sng" dirty="0"/>
              <a:t>one side would appear to be gaining power the </a:t>
            </a:r>
            <a:r>
              <a:rPr lang="en-US" u="sng" dirty="0" smtClean="0"/>
              <a:t>other  </a:t>
            </a:r>
            <a:r>
              <a:rPr lang="en-US" u="sng" dirty="0"/>
              <a:t>would respond with new programs and policies.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Nowhere </a:t>
            </a:r>
            <a:r>
              <a:rPr lang="en-US" dirty="0"/>
              <a:t>was this competition more dangerous than with </a:t>
            </a:r>
            <a:r>
              <a:rPr lang="en-US" dirty="0" smtClean="0"/>
              <a:t>the  </a:t>
            </a:r>
            <a:r>
              <a:rPr lang="en-US" dirty="0"/>
              <a:t>arms </a:t>
            </a:r>
            <a:r>
              <a:rPr lang="en-US" dirty="0" smtClean="0"/>
              <a:t>race</a:t>
            </a:r>
            <a:r>
              <a:rPr lang="en-US" u="sng" dirty="0" smtClean="0"/>
              <a:t>.  In </a:t>
            </a:r>
            <a:r>
              <a:rPr lang="en-US" u="sng" dirty="0"/>
              <a:t>1949 the Soviet Union tested its own atomic bomb.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4435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Arms Race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Arms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715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During the </a:t>
            </a:r>
            <a:r>
              <a:rPr lang="en-US" u="sng" dirty="0"/>
              <a:t>1950’s American scientists developed a </a:t>
            </a:r>
            <a:r>
              <a:rPr lang="en-US" u="sng" dirty="0" smtClean="0"/>
              <a:t> </a:t>
            </a:r>
            <a:r>
              <a:rPr lang="en-US" u="sng" dirty="0"/>
              <a:t>nuclear bomb that was 150 times stronger than </a:t>
            </a:r>
            <a:r>
              <a:rPr lang="en-US" u="sng" dirty="0" smtClean="0"/>
              <a:t>the </a:t>
            </a:r>
            <a:r>
              <a:rPr lang="en-US" u="sng" dirty="0"/>
              <a:t>one’s that were dropped on Hiroshima and Nagasaki.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b="1" dirty="0"/>
              <a:t>H-bomb:  </a:t>
            </a:r>
            <a:r>
              <a:rPr lang="en-US" dirty="0"/>
              <a:t>this new weapon was called the H-bomb </a:t>
            </a:r>
            <a:r>
              <a:rPr lang="en-US" dirty="0" smtClean="0"/>
              <a:t>or </a:t>
            </a:r>
            <a:r>
              <a:rPr lang="en-US" dirty="0"/>
              <a:t>hydrogen bomb.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first nuclear weapons were called “A-bombs”.  </a:t>
            </a:r>
            <a:r>
              <a:rPr lang="en-US" dirty="0" smtClean="0"/>
              <a:t>They  </a:t>
            </a:r>
            <a:r>
              <a:rPr lang="en-US" dirty="0"/>
              <a:t>were developed from splitting uranium atoms.</a:t>
            </a:r>
          </a:p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pPr>
              <a:buNone/>
            </a:pPr>
            <a:r>
              <a:rPr lang="en-US" dirty="0" smtClean="0"/>
              <a:t>Hydrogen </a:t>
            </a:r>
            <a:r>
              <a:rPr lang="en-US" dirty="0"/>
              <a:t>bombs worked by the uniting of </a:t>
            </a:r>
            <a:r>
              <a:rPr lang="en-US" dirty="0" smtClean="0"/>
              <a:t>hydrogen </a:t>
            </a:r>
            <a:r>
              <a:rPr lang="en-US" dirty="0"/>
              <a:t>atoms.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u="sng" dirty="0" smtClean="0"/>
              <a:t>Scientists </a:t>
            </a:r>
            <a:r>
              <a:rPr lang="en-US" u="sng" dirty="0"/>
              <a:t>who worked on the “A-bomb” asked </a:t>
            </a:r>
            <a:r>
              <a:rPr lang="en-US" u="sng" dirty="0" smtClean="0"/>
              <a:t>the government </a:t>
            </a:r>
            <a:r>
              <a:rPr lang="en-US" u="sng" dirty="0"/>
              <a:t>to stop research on the “H-bomb” </a:t>
            </a:r>
            <a:r>
              <a:rPr lang="en-US" u="sng" dirty="0" smtClean="0"/>
              <a:t>because  </a:t>
            </a:r>
            <a:r>
              <a:rPr lang="en-US" u="sng" dirty="0"/>
              <a:t>they feared that if a number of them exploded it </a:t>
            </a:r>
            <a:r>
              <a:rPr lang="en-US" u="sng" dirty="0" smtClean="0"/>
              <a:t>could destroy </a:t>
            </a:r>
            <a:r>
              <a:rPr lang="en-US" u="sng" dirty="0"/>
              <a:t>the earth.</a:t>
            </a:r>
          </a:p>
          <a:p>
            <a:pPr>
              <a:buNone/>
            </a:pPr>
            <a:r>
              <a:rPr lang="en-US" u="sng" dirty="0"/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Brinkmanship and ICBM’s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Brinkmanship:</a:t>
            </a:r>
            <a:r>
              <a:rPr lang="en-US" dirty="0" smtClean="0"/>
              <a:t>  The </a:t>
            </a:r>
            <a:r>
              <a:rPr lang="en-US" dirty="0"/>
              <a:t>policy of risking war in order to protect one’s interests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Soviets focused on the building of ICBM’s.</a:t>
            </a:r>
          </a:p>
          <a:p>
            <a:pPr>
              <a:buNone/>
            </a:pPr>
            <a:r>
              <a:rPr lang="en-US" dirty="0"/>
              <a:t> </a:t>
            </a:r>
            <a:r>
              <a:rPr lang="en-US" b="1" dirty="0" smtClean="0"/>
              <a:t>ICBM’s</a:t>
            </a:r>
            <a:r>
              <a:rPr lang="en-US" b="1" dirty="0"/>
              <a:t>:  </a:t>
            </a:r>
            <a:r>
              <a:rPr lang="en-US" dirty="0"/>
              <a:t>intercontinental ballistic missiles.</a:t>
            </a:r>
          </a:p>
          <a:p>
            <a:endParaRPr lang="en-US" dirty="0"/>
          </a:p>
        </p:txBody>
      </p:sp>
      <p:pic>
        <p:nvPicPr>
          <p:cNvPr id="4" name="Picture 4" descr="Russian SS-25 and American Peacekeeper strategic nuclear missi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561" y="3200400"/>
            <a:ext cx="471543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6321" name="Object 3"/>
          <p:cNvGraphicFramePr>
            <a:graphicFrameLocks noChangeAspect="1"/>
          </p:cNvGraphicFramePr>
          <p:nvPr/>
        </p:nvGraphicFramePr>
        <p:xfrm>
          <a:off x="228599" y="3048000"/>
          <a:ext cx="4044933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Photo Editor Photo" r:id="rId4" imgW="5974598" imgH="7506351" progId="">
                  <p:embed/>
                </p:oleObj>
              </mc:Choice>
              <mc:Fallback>
                <p:oleObj name="Photo Editor Photo" r:id="rId4" imgW="5974598" imgH="750635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3048000"/>
                        <a:ext cx="4044933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5" descr="TE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1477" y="685800"/>
            <a:ext cx="948547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Massive Retaliation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458200" cy="4754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John </a:t>
            </a:r>
            <a:r>
              <a:rPr lang="en-US" b="1" dirty="0"/>
              <a:t>Foster </a:t>
            </a:r>
            <a:r>
              <a:rPr lang="en-US" b="1" dirty="0" smtClean="0"/>
              <a:t>Dulles</a:t>
            </a:r>
            <a:endParaRPr lang="en-US" dirty="0"/>
          </a:p>
          <a:p>
            <a:pPr>
              <a:buNone/>
            </a:pPr>
            <a:r>
              <a:rPr lang="en-US" u="sng" dirty="0" smtClean="0"/>
              <a:t>Dulles </a:t>
            </a:r>
            <a:r>
              <a:rPr lang="en-US" u="sng" dirty="0"/>
              <a:t>was the Secretary of State for Eisenhower</a:t>
            </a:r>
            <a:r>
              <a:rPr lang="en-US" dirty="0"/>
              <a:t>.  </a:t>
            </a:r>
            <a:r>
              <a:rPr lang="en-US" dirty="0" smtClean="0"/>
              <a:t>To Dulles </a:t>
            </a:r>
            <a:r>
              <a:rPr lang="en-US" dirty="0"/>
              <a:t>the Cold War was a moral crusade.  He called </a:t>
            </a:r>
            <a:r>
              <a:rPr lang="en-US" dirty="0" smtClean="0"/>
              <a:t>for the </a:t>
            </a:r>
            <a:r>
              <a:rPr lang="en-US" dirty="0"/>
              <a:t>rollback of communism to its pre-World War </a:t>
            </a:r>
            <a:r>
              <a:rPr lang="en-US" dirty="0" smtClean="0"/>
              <a:t>II </a:t>
            </a:r>
            <a:r>
              <a:rPr lang="en-US" dirty="0"/>
              <a:t>boundaries.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u="sng" dirty="0" smtClean="0"/>
              <a:t>Eisenhower </a:t>
            </a:r>
            <a:r>
              <a:rPr lang="en-US" u="sng" dirty="0"/>
              <a:t>and Dulles feared that the Korean War </a:t>
            </a:r>
            <a:r>
              <a:rPr lang="en-US" u="sng" dirty="0" smtClean="0"/>
              <a:t>would  </a:t>
            </a:r>
            <a:r>
              <a:rPr lang="en-US" u="sng" dirty="0"/>
              <a:t>be the first of many limited wars fought around the </a:t>
            </a:r>
            <a:r>
              <a:rPr lang="en-US" u="sng" dirty="0" smtClean="0"/>
              <a:t>globe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massive </a:t>
            </a:r>
            <a:r>
              <a:rPr lang="en-US" b="1" dirty="0"/>
              <a:t>retaliation</a:t>
            </a:r>
            <a:r>
              <a:rPr lang="en-US" dirty="0"/>
              <a:t>:  the U.S. would not be drawn into </a:t>
            </a:r>
            <a:r>
              <a:rPr lang="en-US" dirty="0" smtClean="0"/>
              <a:t>a </a:t>
            </a:r>
            <a:r>
              <a:rPr lang="en-US" dirty="0"/>
              <a:t>long drawn out conflict, it would punish the Soviet </a:t>
            </a:r>
            <a:r>
              <a:rPr lang="en-US" dirty="0" smtClean="0"/>
              <a:t>Union with </a:t>
            </a:r>
            <a:r>
              <a:rPr lang="en-US" dirty="0"/>
              <a:t>an all out nuclear attack.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Hungarian Uprising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172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000" b="1" dirty="0" smtClean="0"/>
              <a:t>rollback:</a:t>
            </a:r>
            <a:r>
              <a:rPr lang="en-US" sz="4000" dirty="0" smtClean="0"/>
              <a:t>  to liberate nations who were already under Communist control.  As fighting continued in the Middle East, a revolt was breaking out in Hungary.</a:t>
            </a:r>
          </a:p>
          <a:p>
            <a:pPr>
              <a:buNone/>
            </a:pPr>
            <a:r>
              <a:rPr lang="en-US" sz="4000" dirty="0" smtClean="0"/>
              <a:t> </a:t>
            </a:r>
          </a:p>
          <a:p>
            <a:pPr>
              <a:buNone/>
            </a:pPr>
            <a:r>
              <a:rPr lang="en-US" sz="4000" u="sng" dirty="0" smtClean="0"/>
              <a:t>The Soviet dominated Hungarians rose up in 1956 </a:t>
            </a:r>
            <a:r>
              <a:rPr lang="en-US" sz="4000" dirty="0" smtClean="0"/>
              <a:t>to call for a withdrawal of Soviet troops and for a democratic government.</a:t>
            </a:r>
          </a:p>
          <a:p>
            <a:pPr>
              <a:buNone/>
            </a:pPr>
            <a:r>
              <a:rPr lang="en-US" sz="4000" dirty="0" smtClean="0"/>
              <a:t> </a:t>
            </a:r>
          </a:p>
          <a:p>
            <a:pPr>
              <a:buNone/>
            </a:pPr>
            <a:r>
              <a:rPr lang="en-US" sz="4000" dirty="0" smtClean="0"/>
              <a:t>*</a:t>
            </a:r>
            <a:r>
              <a:rPr lang="en-US" sz="4000" u="sng" dirty="0" smtClean="0"/>
              <a:t>The Soviets response was swift and brutal.  </a:t>
            </a:r>
            <a:r>
              <a:rPr lang="en-US" sz="4000" dirty="0" smtClean="0"/>
              <a:t>Eisenhower gave some thought to helping the Hungarians but they  were deep in Soviet territory.</a:t>
            </a:r>
          </a:p>
          <a:p>
            <a:pPr>
              <a:buNone/>
            </a:pPr>
            <a:r>
              <a:rPr lang="en-US" sz="4000" dirty="0" smtClean="0"/>
              <a:t> </a:t>
            </a:r>
          </a:p>
          <a:p>
            <a:pPr>
              <a:buNone/>
            </a:pPr>
            <a:r>
              <a:rPr lang="en-US" sz="4000" dirty="0" smtClean="0"/>
              <a:t>*</a:t>
            </a:r>
            <a:r>
              <a:rPr lang="en-US" sz="4000" u="sng" dirty="0" smtClean="0"/>
              <a:t>Eisenhower said they were “inaccessible”, America made no response</a:t>
            </a:r>
            <a:r>
              <a:rPr lang="en-US" sz="4000" dirty="0" smtClean="0"/>
              <a:t>.</a:t>
            </a:r>
          </a:p>
          <a:p>
            <a:pPr>
              <a:buNone/>
            </a:pPr>
            <a:r>
              <a:rPr lang="en-US" sz="4000" dirty="0" smtClean="0"/>
              <a:t> </a:t>
            </a:r>
          </a:p>
          <a:p>
            <a:pPr>
              <a:buNone/>
            </a:pPr>
            <a:r>
              <a:rPr lang="en-US" sz="4000" dirty="0" smtClean="0"/>
              <a:t>*The lack of response by the United States </a:t>
            </a:r>
            <a:r>
              <a:rPr lang="en-US" sz="4000" u="sng" dirty="0" smtClean="0"/>
              <a:t>made it clear that rollback was a slogan, not a policy.</a:t>
            </a:r>
          </a:p>
          <a:p>
            <a:endParaRPr lang="en-US" sz="4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Differences Between Two Superpowers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800" b="1" dirty="0" smtClean="0"/>
              <a:t>America				Soviet </a:t>
            </a:r>
            <a:r>
              <a:rPr lang="en-US" sz="5800" b="1" dirty="0"/>
              <a:t>Union</a:t>
            </a:r>
          </a:p>
          <a:p>
            <a:pPr>
              <a:buNone/>
            </a:pPr>
            <a:r>
              <a:rPr lang="en-US" dirty="0"/>
              <a:t>Free </a:t>
            </a:r>
            <a:r>
              <a:rPr lang="en-US" dirty="0" smtClean="0"/>
              <a:t>elections				No </a:t>
            </a:r>
            <a:r>
              <a:rPr lang="en-US" dirty="0"/>
              <a:t>elections or </a:t>
            </a:r>
            <a:r>
              <a:rPr lang="en-US" dirty="0" smtClean="0"/>
              <a:t>fixed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Democratic				Autocratic </a:t>
            </a:r>
            <a:r>
              <a:rPr lang="en-US" dirty="0"/>
              <a:t>/ </a:t>
            </a:r>
            <a:r>
              <a:rPr lang="en-US" dirty="0" smtClean="0"/>
              <a:t>							Dictatorship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Capitalist				Communist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‘Survival of the </a:t>
            </a:r>
            <a:r>
              <a:rPr lang="en-US" dirty="0" smtClean="0"/>
              <a:t>fittest’			Everybody </a:t>
            </a:r>
            <a:r>
              <a:rPr lang="en-US" dirty="0"/>
              <a:t>helps </a:t>
            </a:r>
            <a:r>
              <a:rPr lang="en-US" dirty="0" smtClean="0"/>
              <a:t>everybody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Richest world </a:t>
            </a:r>
            <a:r>
              <a:rPr lang="en-US" dirty="0" smtClean="0"/>
              <a:t>power			Poor </a:t>
            </a:r>
            <a:r>
              <a:rPr lang="en-US" dirty="0"/>
              <a:t>economic </a:t>
            </a:r>
            <a:r>
              <a:rPr lang="en-US" dirty="0" smtClean="0"/>
              <a:t>base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Personal </a:t>
            </a:r>
            <a:r>
              <a:rPr lang="en-US" dirty="0" smtClean="0"/>
              <a:t>freedom			Society </a:t>
            </a:r>
            <a:r>
              <a:rPr lang="en-US" dirty="0"/>
              <a:t>controlled by </a:t>
            </a:r>
            <a:r>
              <a:rPr lang="en-US" dirty="0" smtClean="0"/>
              <a:t>						the secret police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Freedom of the </a:t>
            </a:r>
            <a:r>
              <a:rPr lang="en-US" dirty="0" smtClean="0"/>
              <a:t>media			Total </a:t>
            </a:r>
            <a:r>
              <a:rPr lang="en-US" dirty="0"/>
              <a:t>censorship</a:t>
            </a:r>
          </a:p>
          <a:p>
            <a:endParaRPr lang="en-US" dirty="0"/>
          </a:p>
        </p:txBody>
      </p:sp>
      <p:pic>
        <p:nvPicPr>
          <p:cNvPr id="4" name="Picture 2" descr="Us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1066800" cy="695672"/>
          </a:xfrm>
          <a:prstGeom prst="rect">
            <a:avLst/>
          </a:prstGeom>
          <a:noFill/>
        </p:spPr>
      </p:pic>
      <p:pic>
        <p:nvPicPr>
          <p:cNvPr id="5" name="Picture 3" descr="uss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219200"/>
            <a:ext cx="1219200" cy="805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Superpower Negotiations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334000" cy="5791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u="sng" dirty="0"/>
              <a:t>During the 1950’s, relations between the United </a:t>
            </a:r>
            <a:r>
              <a:rPr lang="en-US" u="sng" dirty="0" smtClean="0"/>
              <a:t>States and </a:t>
            </a:r>
            <a:r>
              <a:rPr lang="en-US" u="sng" dirty="0"/>
              <a:t>the Soviet Union remained strained.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two superpowers were locked in a </a:t>
            </a:r>
            <a:r>
              <a:rPr lang="en-US" dirty="0" smtClean="0"/>
              <a:t>thermonuclear </a:t>
            </a:r>
            <a:r>
              <a:rPr lang="en-US" dirty="0"/>
              <a:t>arms race.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u="sng" dirty="0" smtClean="0"/>
              <a:t>Stalin </a:t>
            </a:r>
            <a:r>
              <a:rPr lang="en-US" u="sng" dirty="0"/>
              <a:t>died in 1953</a:t>
            </a:r>
            <a:r>
              <a:rPr lang="en-US" dirty="0"/>
              <a:t>, with his death was the </a:t>
            </a:r>
            <a:r>
              <a:rPr lang="en-US" u="sng" dirty="0"/>
              <a:t>hope </a:t>
            </a:r>
            <a:r>
              <a:rPr lang="en-US" u="sng" dirty="0" smtClean="0"/>
              <a:t>that </a:t>
            </a:r>
            <a:r>
              <a:rPr lang="en-US" u="sng" dirty="0"/>
              <a:t>new Soviet leadership might be more moderate.  </a:t>
            </a:r>
            <a:endParaRPr lang="en-US" u="sng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Nikita </a:t>
            </a:r>
            <a:r>
              <a:rPr lang="en-US" dirty="0" err="1"/>
              <a:t>Krushchev</a:t>
            </a:r>
            <a:r>
              <a:rPr lang="en-US" dirty="0"/>
              <a:t> publicly denounced Stalin for </a:t>
            </a:r>
            <a:r>
              <a:rPr lang="en-US" dirty="0" smtClean="0"/>
              <a:t>his </a:t>
            </a:r>
            <a:r>
              <a:rPr lang="en-US" dirty="0"/>
              <a:t>murderous policies.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                  </a:t>
            </a:r>
            <a:r>
              <a:rPr lang="en-US" b="1" u="sng" dirty="0" smtClean="0"/>
              <a:t>De-Stalinization</a:t>
            </a:r>
            <a:endParaRPr lang="en-US" b="1" u="sng" dirty="0"/>
          </a:p>
        </p:txBody>
      </p:sp>
      <p:pic>
        <p:nvPicPr>
          <p:cNvPr id="43010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762000"/>
            <a:ext cx="2133600" cy="2930769"/>
          </a:xfrm>
          <a:prstGeom prst="rect">
            <a:avLst/>
          </a:prstGeom>
          <a:noFill/>
        </p:spPr>
      </p:pic>
      <p:pic>
        <p:nvPicPr>
          <p:cNvPr id="116738" name="Picture 2" descr="Khrushch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038600"/>
            <a:ext cx="2346325" cy="261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334000" cy="6172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u="sng" dirty="0"/>
              <a:t>In 1960 the hopes for a summit between the U.S. </a:t>
            </a:r>
            <a:r>
              <a:rPr lang="en-US" u="sng" dirty="0" smtClean="0"/>
              <a:t>and </a:t>
            </a:r>
            <a:r>
              <a:rPr lang="en-US" u="sng" dirty="0"/>
              <a:t>Soviet Union were dashed.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u="sng" dirty="0" err="1" smtClean="0"/>
              <a:t>Krushchev</a:t>
            </a:r>
            <a:r>
              <a:rPr lang="en-US" u="sng" dirty="0" smtClean="0"/>
              <a:t> </a:t>
            </a:r>
            <a:r>
              <a:rPr lang="en-US" u="sng" dirty="0"/>
              <a:t>announced that an American spy plane </a:t>
            </a:r>
            <a:r>
              <a:rPr lang="en-US" u="sng" dirty="0" smtClean="0"/>
              <a:t>had  </a:t>
            </a:r>
            <a:r>
              <a:rPr lang="en-US" u="sng" dirty="0"/>
              <a:t>been shot down over Soviet territory.  </a:t>
            </a:r>
            <a:r>
              <a:rPr lang="en-US" dirty="0"/>
              <a:t>The U.S. </a:t>
            </a:r>
            <a:r>
              <a:rPr lang="en-US" dirty="0" smtClean="0"/>
              <a:t>had routinely </a:t>
            </a:r>
            <a:r>
              <a:rPr lang="en-US" dirty="0"/>
              <a:t>flown U-2’s over the Soviet Union.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planes would photography military movement </a:t>
            </a:r>
            <a:r>
              <a:rPr lang="en-US" dirty="0" smtClean="0"/>
              <a:t>and </a:t>
            </a:r>
            <a:r>
              <a:rPr lang="en-US" dirty="0"/>
              <a:t>missile sites.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u="sng" dirty="0" smtClean="0"/>
              <a:t>The </a:t>
            </a:r>
            <a:r>
              <a:rPr lang="en-US" u="sng" dirty="0"/>
              <a:t>pilot safely parachuted to the ground and </a:t>
            </a:r>
            <a:r>
              <a:rPr lang="en-US" u="sng" dirty="0" smtClean="0"/>
              <a:t>was </a:t>
            </a:r>
            <a:r>
              <a:rPr lang="en-US" u="sng" dirty="0"/>
              <a:t>captured by the Soviets.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u="sng" dirty="0" err="1" smtClean="0"/>
              <a:t>Krushchev</a:t>
            </a:r>
            <a:r>
              <a:rPr lang="en-US" u="sng" dirty="0" smtClean="0"/>
              <a:t> </a:t>
            </a:r>
            <a:r>
              <a:rPr lang="en-US" u="sng" dirty="0"/>
              <a:t>angrily called off the summit </a:t>
            </a:r>
            <a:r>
              <a:rPr lang="en-US" dirty="0"/>
              <a:t>conference </a:t>
            </a:r>
            <a:r>
              <a:rPr lang="en-US" dirty="0" smtClean="0"/>
              <a:t>and </a:t>
            </a:r>
            <a:r>
              <a:rPr lang="en-US" dirty="0"/>
              <a:t>withdrew an earlier invitation to Eisenhower to </a:t>
            </a:r>
            <a:r>
              <a:rPr lang="en-US" dirty="0" smtClean="0"/>
              <a:t>visit </a:t>
            </a:r>
            <a:r>
              <a:rPr lang="en-US" dirty="0"/>
              <a:t>the Soviet Union. 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4123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U-2 INCIDENT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9394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3352800" cy="1931214"/>
          </a:xfrm>
          <a:prstGeom prst="rect">
            <a:avLst/>
          </a:prstGeom>
          <a:noFill/>
        </p:spPr>
      </p:pic>
      <p:pic>
        <p:nvPicPr>
          <p:cNvPr id="59396" name="Picture 4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133600"/>
            <a:ext cx="3200400" cy="2163472"/>
          </a:xfrm>
          <a:prstGeom prst="rect">
            <a:avLst/>
          </a:prstGeom>
          <a:noFill/>
        </p:spPr>
      </p:pic>
      <p:pic>
        <p:nvPicPr>
          <p:cNvPr id="59398" name="Picture 6" descr="View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476750"/>
            <a:ext cx="221932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144963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The Soviet Space Program was seen as more successful than the United States.</a:t>
            </a:r>
          </a:p>
          <a:p>
            <a:r>
              <a:rPr lang="en-US" sz="2400" u="sng" dirty="0" smtClean="0"/>
              <a:t>In 1957, the Soviets launched a successful satellite called Sputnik.</a:t>
            </a:r>
          </a:p>
          <a:p>
            <a:r>
              <a:rPr lang="en-US" sz="2400" dirty="0" smtClean="0"/>
              <a:t>Sputnik was a basketball sized object.</a:t>
            </a:r>
          </a:p>
          <a:p>
            <a:r>
              <a:rPr lang="en-US" sz="2400" u="sng" dirty="0" smtClean="0"/>
              <a:t>The American people were shocked that the Soviets were able to get to space first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b="1" dirty="0" smtClean="0"/>
              <a:t>National Defense Education Act:  </a:t>
            </a:r>
            <a:r>
              <a:rPr lang="en-US" sz="2400" dirty="0" smtClean="0"/>
              <a:t>this legislations was passed giving over 1 billion dollars towards improving science, math, and foreign languages in the schools.</a:t>
            </a:r>
            <a:endParaRPr lang="en-US" sz="2400" dirty="0"/>
          </a:p>
        </p:txBody>
      </p:sp>
      <p:pic>
        <p:nvPicPr>
          <p:cNvPr id="40962" name="Picture 2" descr="sput_sg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07475"/>
            <a:ext cx="3429000" cy="2350525"/>
          </a:xfrm>
          <a:prstGeom prst="rect">
            <a:avLst/>
          </a:prstGeom>
          <a:noFill/>
        </p:spPr>
      </p:pic>
      <p:pic>
        <p:nvPicPr>
          <p:cNvPr id="40964" name="Picture 4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831404"/>
            <a:ext cx="1524000" cy="2026596"/>
          </a:xfrm>
          <a:prstGeom prst="rect">
            <a:avLst/>
          </a:prstGeom>
          <a:noFill/>
        </p:spPr>
      </p:pic>
      <p:pic>
        <p:nvPicPr>
          <p:cNvPr id="40966" name="Picture 6" descr="View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4933949"/>
            <a:ext cx="2381250" cy="19240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304800"/>
            <a:ext cx="2638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Sputnik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about the Space Program in the Kennedy Chapter.</a:t>
            </a:r>
            <a:endParaRPr lang="en-US" dirty="0"/>
          </a:p>
        </p:txBody>
      </p:sp>
      <p:pic>
        <p:nvPicPr>
          <p:cNvPr id="28676" name="Picture 4" descr="File:Aldrin Apollo 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1949:  </a:t>
            </a:r>
            <a:r>
              <a:rPr lang="en-US" sz="2000" u="sng" dirty="0"/>
              <a:t>Harry Truman</a:t>
            </a:r>
            <a:r>
              <a:rPr lang="en-US" sz="2000" dirty="0"/>
              <a:t>, Doris Day, </a:t>
            </a:r>
            <a:r>
              <a:rPr lang="en-US" sz="2000" u="sng" dirty="0"/>
              <a:t>Red China</a:t>
            </a:r>
            <a:r>
              <a:rPr lang="en-US" sz="2000" dirty="0"/>
              <a:t>, Johnny Ray, South Pacific, Walter Winchell, Joe DiMaggio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1950</a:t>
            </a:r>
            <a:r>
              <a:rPr lang="en-US" sz="2000" dirty="0"/>
              <a:t>:  Joe McCarthy, Richard Nixon, Studebaker, Television, </a:t>
            </a:r>
            <a:r>
              <a:rPr lang="en-US" sz="2000" u="sng" dirty="0"/>
              <a:t>North Korea</a:t>
            </a:r>
            <a:r>
              <a:rPr lang="en-US" sz="2000" dirty="0"/>
              <a:t>, </a:t>
            </a:r>
            <a:r>
              <a:rPr lang="en-US" sz="2000" u="sng" dirty="0"/>
              <a:t>South Korea</a:t>
            </a:r>
            <a:r>
              <a:rPr lang="en-US" sz="2000" dirty="0"/>
              <a:t>, Marilyn Monroe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1951</a:t>
            </a:r>
            <a:r>
              <a:rPr lang="en-US" sz="2000" dirty="0"/>
              <a:t>:  </a:t>
            </a:r>
            <a:r>
              <a:rPr lang="en-US" sz="2000" u="sng" dirty="0" err="1"/>
              <a:t>Rosenbergs</a:t>
            </a:r>
            <a:r>
              <a:rPr lang="en-US" sz="2000" dirty="0"/>
              <a:t>, </a:t>
            </a:r>
            <a:r>
              <a:rPr lang="en-US" sz="2000" u="sng" dirty="0"/>
              <a:t>H-Bomb</a:t>
            </a:r>
            <a:r>
              <a:rPr lang="en-US" sz="2000" dirty="0"/>
              <a:t>, Sugar Ray, </a:t>
            </a:r>
            <a:r>
              <a:rPr lang="en-US" sz="2000" u="sng" dirty="0"/>
              <a:t>Panmunjom</a:t>
            </a:r>
            <a:r>
              <a:rPr lang="en-US" sz="2000" dirty="0"/>
              <a:t>, Brando, The King and I, and the Catcher in the Rye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1952</a:t>
            </a:r>
            <a:r>
              <a:rPr lang="en-US" sz="2000" dirty="0"/>
              <a:t>:  Eisenhower, Vaccine, England’s Got a New Queen, Marciano, Liberace, Santayana Good Bye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1953</a:t>
            </a:r>
            <a:r>
              <a:rPr lang="en-US" sz="2000" dirty="0"/>
              <a:t>:  </a:t>
            </a:r>
            <a:r>
              <a:rPr lang="en-US" sz="2000" u="sng" dirty="0"/>
              <a:t>Joseph Stalin</a:t>
            </a:r>
            <a:r>
              <a:rPr lang="en-US" sz="2000" dirty="0"/>
              <a:t>, Malenkov, Nasser, and Prokofiev, Rockefeller, </a:t>
            </a:r>
            <a:r>
              <a:rPr lang="en-US" sz="2000" dirty="0" err="1"/>
              <a:t>Campanella</a:t>
            </a:r>
            <a:r>
              <a:rPr lang="en-US" sz="2000" dirty="0"/>
              <a:t>, Communist Bloc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1954</a:t>
            </a:r>
            <a:r>
              <a:rPr lang="en-US" sz="2000" dirty="0"/>
              <a:t>:  Roy Cohn, Juan Peron, </a:t>
            </a:r>
            <a:r>
              <a:rPr lang="en-US" sz="2000" dirty="0" err="1"/>
              <a:t>Tosconini</a:t>
            </a:r>
            <a:r>
              <a:rPr lang="en-US" sz="2000" dirty="0"/>
              <a:t>, Dacron, </a:t>
            </a:r>
            <a:r>
              <a:rPr lang="en-US" sz="2000" u="sng" dirty="0" err="1"/>
              <a:t>Dien</a:t>
            </a:r>
            <a:r>
              <a:rPr lang="en-US" sz="2000" u="sng" dirty="0"/>
              <a:t> Bien </a:t>
            </a:r>
            <a:r>
              <a:rPr lang="en-US" sz="2000" u="sng" dirty="0" err="1"/>
              <a:t>Phu</a:t>
            </a:r>
            <a:r>
              <a:rPr lang="en-US" sz="2000" u="sng" dirty="0"/>
              <a:t> Falls</a:t>
            </a:r>
            <a:r>
              <a:rPr lang="en-US" sz="2000" dirty="0"/>
              <a:t>, </a:t>
            </a:r>
            <a:r>
              <a:rPr lang="en-US" sz="2000" u="sng" dirty="0"/>
              <a:t>Rock Around the Clock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1955</a:t>
            </a:r>
            <a:r>
              <a:rPr lang="en-US" sz="2000" dirty="0"/>
              <a:t>:  </a:t>
            </a:r>
            <a:r>
              <a:rPr lang="en-US" sz="2000" u="sng" dirty="0"/>
              <a:t>Einstein</a:t>
            </a:r>
            <a:r>
              <a:rPr lang="en-US" sz="2000" dirty="0"/>
              <a:t>, James Dean, Brooklyn’s Got a Winning Team, Davy Crockett, Peter Pan, Elvis </a:t>
            </a:r>
            <a:r>
              <a:rPr lang="en-US" sz="2000" dirty="0" smtClean="0"/>
              <a:t>Presley Disneyland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90367" y="304800"/>
            <a:ext cx="6956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Didn’t Start the Fire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1956:  Bardot, Budapest, Alabama, </a:t>
            </a:r>
            <a:r>
              <a:rPr lang="en-US" sz="2000" u="sng" dirty="0"/>
              <a:t>Khrushchev</a:t>
            </a:r>
            <a:r>
              <a:rPr lang="en-US" sz="2000" dirty="0"/>
              <a:t>, Princess Grace, Peyton Place, Trouble in the Suez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1957</a:t>
            </a:r>
            <a:r>
              <a:rPr lang="en-US" sz="2000" dirty="0"/>
              <a:t>:  </a:t>
            </a:r>
            <a:r>
              <a:rPr lang="en-US" sz="2000" u="sng" dirty="0"/>
              <a:t>Little Rock</a:t>
            </a:r>
            <a:r>
              <a:rPr lang="en-US" sz="2000" dirty="0"/>
              <a:t>, Pasternak, Mickey Mantle, Kerouac, </a:t>
            </a:r>
            <a:r>
              <a:rPr lang="en-US" sz="2000" u="sng" dirty="0"/>
              <a:t>Sputnik</a:t>
            </a:r>
            <a:r>
              <a:rPr lang="en-US" sz="2000" dirty="0"/>
              <a:t>, Chou </a:t>
            </a:r>
            <a:r>
              <a:rPr lang="en-US" sz="2000" dirty="0" err="1"/>
              <a:t>En</a:t>
            </a:r>
            <a:r>
              <a:rPr lang="en-US" sz="2000" dirty="0"/>
              <a:t> Lai, Bridge on the River </a:t>
            </a:r>
            <a:r>
              <a:rPr lang="en-US" sz="2000" dirty="0" err="1"/>
              <a:t>Kwai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1958</a:t>
            </a:r>
            <a:r>
              <a:rPr lang="en-US" sz="2000" dirty="0"/>
              <a:t>:  Lebanon, Charles </a:t>
            </a:r>
            <a:r>
              <a:rPr lang="en-US" sz="2000" dirty="0" err="1"/>
              <a:t>DeGaulle</a:t>
            </a:r>
            <a:r>
              <a:rPr lang="en-US" sz="2000" dirty="0"/>
              <a:t>, California Baseball, </a:t>
            </a:r>
            <a:r>
              <a:rPr lang="en-US" sz="2000" dirty="0" err="1"/>
              <a:t>Starkweather</a:t>
            </a:r>
            <a:r>
              <a:rPr lang="en-US" sz="2000" dirty="0"/>
              <a:t> Homicide, Children of Thalidomide</a:t>
            </a:r>
          </a:p>
          <a:p>
            <a:pPr marL="0" indent="0">
              <a:buNone/>
            </a:pPr>
            <a:r>
              <a:rPr lang="en-US" sz="2000" b="1" dirty="0"/>
              <a:t> </a:t>
            </a:r>
            <a:r>
              <a:rPr lang="en-US" sz="2000" dirty="0" smtClean="0"/>
              <a:t>1959</a:t>
            </a:r>
            <a:r>
              <a:rPr lang="en-US" sz="2000" dirty="0"/>
              <a:t>:  Buddy Holly, Ben </a:t>
            </a:r>
            <a:r>
              <a:rPr lang="en-US" sz="2000" dirty="0" err="1"/>
              <a:t>Hur</a:t>
            </a:r>
            <a:r>
              <a:rPr lang="en-US" sz="2000" dirty="0"/>
              <a:t>, Space Monkey, Mafia, Hula Hoops, </a:t>
            </a:r>
            <a:r>
              <a:rPr lang="en-US" sz="2000" u="sng" dirty="0"/>
              <a:t>Castro,</a:t>
            </a:r>
            <a:r>
              <a:rPr lang="en-US" sz="2000" dirty="0"/>
              <a:t> Edsel is a No Go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1960</a:t>
            </a:r>
            <a:r>
              <a:rPr lang="en-US" sz="2000" dirty="0"/>
              <a:t>:  </a:t>
            </a:r>
            <a:r>
              <a:rPr lang="en-US" sz="2000" u="sng" dirty="0"/>
              <a:t>U-2</a:t>
            </a:r>
            <a:r>
              <a:rPr lang="en-US" sz="2000" dirty="0"/>
              <a:t>, </a:t>
            </a:r>
            <a:r>
              <a:rPr lang="en-US" sz="2000" dirty="0" err="1"/>
              <a:t>Syngman</a:t>
            </a:r>
            <a:r>
              <a:rPr lang="en-US" sz="2000" dirty="0"/>
              <a:t> Rhee, </a:t>
            </a:r>
            <a:r>
              <a:rPr lang="en-US" sz="2000" u="sng" dirty="0"/>
              <a:t>Payola</a:t>
            </a:r>
            <a:r>
              <a:rPr lang="en-US" sz="2000" dirty="0"/>
              <a:t>, and </a:t>
            </a:r>
            <a:r>
              <a:rPr lang="en-US" sz="2000" u="sng" dirty="0"/>
              <a:t>Kennedy</a:t>
            </a:r>
            <a:r>
              <a:rPr lang="en-US" sz="2000" dirty="0"/>
              <a:t>, Chubby Checker, Psycho, Belgians in the Congo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1961</a:t>
            </a:r>
            <a:r>
              <a:rPr lang="en-US" sz="2000" dirty="0"/>
              <a:t>:  Hemmingway, Eichmann, Stranger in a Strange Land, Dylan, </a:t>
            </a:r>
            <a:r>
              <a:rPr lang="en-US" sz="2000" u="sng" dirty="0"/>
              <a:t>Berlin</a:t>
            </a:r>
            <a:r>
              <a:rPr lang="en-US" sz="2000" dirty="0"/>
              <a:t>, </a:t>
            </a:r>
            <a:r>
              <a:rPr lang="en-US" sz="2000" u="sng" dirty="0"/>
              <a:t>Bay of Pigs Invasion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1962</a:t>
            </a:r>
            <a:r>
              <a:rPr lang="en-US" sz="2000" dirty="0"/>
              <a:t>:  Lawrence of Arabia, British Beatle Mania, Ole Miss, </a:t>
            </a:r>
            <a:r>
              <a:rPr lang="en-US" sz="2000" u="sng" dirty="0"/>
              <a:t>John Glenn</a:t>
            </a:r>
            <a:r>
              <a:rPr lang="en-US" sz="2000" dirty="0"/>
              <a:t>, Liston beats Patterson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1963</a:t>
            </a:r>
            <a:r>
              <a:rPr lang="en-US" sz="2000" dirty="0"/>
              <a:t>:  </a:t>
            </a:r>
            <a:r>
              <a:rPr lang="en-US" sz="2000" u="sng" dirty="0"/>
              <a:t>Pope Paul</a:t>
            </a:r>
            <a:r>
              <a:rPr lang="en-US" sz="2000" dirty="0"/>
              <a:t>, </a:t>
            </a:r>
            <a:r>
              <a:rPr lang="en-US" sz="2000" u="sng" dirty="0"/>
              <a:t>Malcolm X</a:t>
            </a:r>
            <a:r>
              <a:rPr lang="en-US" sz="2000" dirty="0"/>
              <a:t>, British Politician Sex, JFK Blown Away, What else more do I have to say.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97838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5821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1964:  Birth Control, Ho Chi Minh, Richard Nixon back again, Moonshot, Woodstock, Watergate, </a:t>
            </a:r>
            <a:r>
              <a:rPr lang="en-US" sz="2000" dirty="0" smtClean="0"/>
              <a:t>Punk </a:t>
            </a:r>
            <a:r>
              <a:rPr lang="en-US" sz="2000" dirty="0"/>
              <a:t>Rock, Begin, Reagan, Palestine, Terror on the Airlines, </a:t>
            </a:r>
            <a:r>
              <a:rPr lang="en-US" sz="2000" u="sng" dirty="0"/>
              <a:t>Ayatollahs in Iran</a:t>
            </a:r>
            <a:r>
              <a:rPr lang="en-US" sz="2000" dirty="0"/>
              <a:t>, </a:t>
            </a:r>
            <a:r>
              <a:rPr lang="en-US" sz="2000" u="sng" dirty="0"/>
              <a:t>Russians </a:t>
            </a:r>
            <a:r>
              <a:rPr lang="en-US" sz="2000" u="sng" dirty="0" smtClean="0"/>
              <a:t>in</a:t>
            </a:r>
            <a:r>
              <a:rPr lang="en-US" sz="2000" dirty="0"/>
              <a:t> </a:t>
            </a:r>
            <a:r>
              <a:rPr lang="en-US" sz="2000" u="sng" dirty="0" smtClean="0"/>
              <a:t>Afghanistan</a:t>
            </a:r>
            <a:r>
              <a:rPr lang="en-US" sz="2000" dirty="0"/>
              <a:t>, Wheel of Fortune, Sally Ride, Heavy Metal, Suicide, Foreign Debts, Homeless </a:t>
            </a:r>
            <a:r>
              <a:rPr lang="en-US" sz="2000" dirty="0" smtClean="0"/>
              <a:t>Vets, Aids</a:t>
            </a:r>
            <a:r>
              <a:rPr lang="en-US" sz="2000" dirty="0"/>
              <a:t>, Crack, Bernie Goetz, Hypodermics on the Shore, </a:t>
            </a:r>
            <a:r>
              <a:rPr lang="en-US" sz="2000" u="sng" dirty="0"/>
              <a:t>China’s under Martial Law</a:t>
            </a:r>
            <a:r>
              <a:rPr lang="en-US" sz="2000" dirty="0"/>
              <a:t>, Rock and Roller</a:t>
            </a:r>
            <a:r>
              <a:rPr lang="en-US" sz="2000" dirty="0" smtClean="0"/>
              <a:t>,  </a:t>
            </a:r>
            <a:r>
              <a:rPr lang="en-US" sz="2000" dirty="0"/>
              <a:t>Cola Wars, I can’t take it anymore.</a:t>
            </a:r>
          </a:p>
          <a:p>
            <a:pPr marL="0" indent="0" algn="ctr">
              <a:buNone/>
            </a:pPr>
            <a:r>
              <a:rPr lang="en-US" sz="2000" b="1" dirty="0"/>
              <a:t>CHORUS</a:t>
            </a:r>
          </a:p>
          <a:p>
            <a:pPr marL="0" indent="0" algn="ctr">
              <a:buNone/>
            </a:pPr>
            <a:r>
              <a:rPr lang="en-US" sz="2000" dirty="0"/>
              <a:t>We Didn’t Start the Fire</a:t>
            </a:r>
          </a:p>
          <a:p>
            <a:pPr marL="0" indent="0" algn="ctr">
              <a:buNone/>
            </a:pPr>
            <a:r>
              <a:rPr lang="en-US" sz="2000" dirty="0"/>
              <a:t>It was always burning,</a:t>
            </a:r>
          </a:p>
          <a:p>
            <a:pPr marL="0" indent="0" algn="ctr">
              <a:buNone/>
            </a:pPr>
            <a:r>
              <a:rPr lang="en-US" sz="2000" dirty="0"/>
              <a:t>Since the world’s been turning.</a:t>
            </a:r>
          </a:p>
          <a:p>
            <a:pPr marL="0" indent="0" algn="ctr">
              <a:buNone/>
            </a:pPr>
            <a:r>
              <a:rPr lang="en-US" sz="2000" dirty="0"/>
              <a:t>We didn’t light it,</a:t>
            </a:r>
          </a:p>
          <a:p>
            <a:pPr marL="0" indent="0" algn="ctr">
              <a:buNone/>
            </a:pPr>
            <a:r>
              <a:rPr lang="en-US" sz="2000" dirty="0"/>
              <a:t>But we tried to fight it.</a:t>
            </a:r>
          </a:p>
          <a:p>
            <a:pPr marL="0" indent="0" algn="ctr">
              <a:buNone/>
            </a:pPr>
            <a:r>
              <a:rPr lang="en-US" sz="2000" dirty="0"/>
              <a:t> </a:t>
            </a:r>
          </a:p>
          <a:p>
            <a:pPr marL="0" indent="0" algn="ctr">
              <a:buNone/>
            </a:pPr>
            <a:r>
              <a:rPr lang="en-US" sz="2000" dirty="0"/>
              <a:t>But when we are gone</a:t>
            </a:r>
          </a:p>
          <a:p>
            <a:pPr marL="0" indent="0" algn="ctr">
              <a:buNone/>
            </a:pPr>
            <a:r>
              <a:rPr lang="en-US" sz="2000" dirty="0"/>
              <a:t>It will still burn on and on and on and on….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13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Demobilization and Eastern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Demobilization</a:t>
            </a:r>
            <a:r>
              <a:rPr lang="en-US" dirty="0" smtClean="0"/>
              <a:t> is the gradual decrease of U.S. troops in Europe.</a:t>
            </a:r>
          </a:p>
          <a:p>
            <a:r>
              <a:rPr lang="en-US" dirty="0" smtClean="0"/>
              <a:t>There were over 10 million U.S. troops serving overseas during the war.</a:t>
            </a:r>
          </a:p>
          <a:p>
            <a:r>
              <a:rPr lang="en-US" u="sng" dirty="0" smtClean="0"/>
              <a:t>Troops will remain in Europe to:</a:t>
            </a:r>
          </a:p>
          <a:p>
            <a:pPr marL="514350" indent="-514350">
              <a:buAutoNum type="arabicPeriod"/>
            </a:pPr>
            <a:r>
              <a:rPr lang="en-US" dirty="0" smtClean="0"/>
              <a:t>Rebuild</a:t>
            </a:r>
          </a:p>
          <a:p>
            <a:pPr marL="514350" indent="-514350">
              <a:buAutoNum type="arabicPeriod"/>
            </a:pPr>
            <a:r>
              <a:rPr lang="en-US" dirty="0" smtClean="0"/>
              <a:t>Maintain Order</a:t>
            </a:r>
          </a:p>
          <a:p>
            <a:pPr marL="514350" indent="-514350">
              <a:buAutoNum type="arabicPeriod"/>
            </a:pPr>
            <a:r>
              <a:rPr lang="en-US" dirty="0" smtClean="0"/>
              <a:t>Help Holocaust Survivors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In Soviet controlled Eastern Europe there was no </a:t>
            </a:r>
            <a:r>
              <a:rPr lang="en-US" u="sng" dirty="0" smtClean="0"/>
              <a:t>freedom of </a:t>
            </a:r>
            <a:r>
              <a:rPr lang="en-US" u="sng" dirty="0"/>
              <a:t>speech, assembly, or petition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b="1" dirty="0"/>
              <a:t>satellites:</a:t>
            </a:r>
            <a:r>
              <a:rPr lang="en-US" dirty="0"/>
              <a:t>  a nation that is officially independent </a:t>
            </a:r>
            <a:r>
              <a:rPr lang="en-US" dirty="0" smtClean="0"/>
              <a:t>but controlled </a:t>
            </a:r>
            <a:r>
              <a:rPr lang="en-US" dirty="0"/>
              <a:t>by an outside power.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*By 1948, seven Eastern European countries had </a:t>
            </a:r>
            <a:r>
              <a:rPr lang="en-US" dirty="0" smtClean="0"/>
              <a:t>become satellites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4754" name="Picture 2" descr="File:Eastern-Europe-smal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0" y="1447800"/>
            <a:ext cx="3943350" cy="435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Curtain and Containment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943600" cy="5486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u="sng" dirty="0"/>
              <a:t>Winston Churchill warned that Soviet aggression </a:t>
            </a:r>
            <a:r>
              <a:rPr lang="en-US" u="sng" dirty="0" smtClean="0"/>
              <a:t>was tightening </a:t>
            </a:r>
            <a:r>
              <a:rPr lang="en-US" u="sng" dirty="0"/>
              <a:t>its grip on Europe.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He </a:t>
            </a:r>
            <a:r>
              <a:rPr lang="en-US" dirty="0"/>
              <a:t>stated that </a:t>
            </a:r>
            <a:r>
              <a:rPr lang="en-US" u="sng" dirty="0"/>
              <a:t>an iron curtain </a:t>
            </a:r>
            <a:r>
              <a:rPr lang="en-US" u="sng" dirty="0" smtClean="0"/>
              <a:t>had descended across Europe</a:t>
            </a:r>
            <a:r>
              <a:rPr lang="en-US" u="sng" dirty="0"/>
              <a:t>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Churchill </a:t>
            </a:r>
            <a:r>
              <a:rPr lang="en-US" dirty="0"/>
              <a:t>and Truman shared the same political views </a:t>
            </a:r>
            <a:r>
              <a:rPr lang="en-US" dirty="0" smtClean="0"/>
              <a:t>on the </a:t>
            </a:r>
            <a:r>
              <a:rPr lang="en-US" dirty="0"/>
              <a:t>Soviet Union. 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b="1" dirty="0"/>
              <a:t>containment</a:t>
            </a:r>
            <a:r>
              <a:rPr lang="en-US" dirty="0"/>
              <a:t>:  policy of the United States to halt </a:t>
            </a:r>
            <a:r>
              <a:rPr lang="en-US" dirty="0" smtClean="0"/>
              <a:t>any further </a:t>
            </a:r>
            <a:r>
              <a:rPr lang="en-US" dirty="0"/>
              <a:t>expansion of Communism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3730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95400"/>
            <a:ext cx="2414255" cy="2346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File:EasternBloc BorderChange38-48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275" y="533400"/>
            <a:ext cx="3514725" cy="5705476"/>
          </a:xfrm>
          <a:prstGeom prst="rect">
            <a:avLst/>
          </a:prstGeom>
          <a:noFill/>
        </p:spPr>
      </p:pic>
      <p:pic>
        <p:nvPicPr>
          <p:cNvPr id="17412" name="Picture 4" descr="File:Cold war europe military alliances map e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400"/>
            <a:ext cx="554355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7054</TotalTime>
  <Words>1651</Words>
  <Application>Microsoft Office PowerPoint</Application>
  <PresentationFormat>On-screen Show (4:3)</PresentationFormat>
  <Paragraphs>419</Paragraphs>
  <Slides>56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Photo Editor Photo</vt:lpstr>
      <vt:lpstr>PowerPoint Presentation</vt:lpstr>
      <vt:lpstr>THE COLD WAR</vt:lpstr>
      <vt:lpstr>Yalta Conference</vt:lpstr>
      <vt:lpstr>Three Types of War</vt:lpstr>
      <vt:lpstr>Differences Between Two Superpowers</vt:lpstr>
      <vt:lpstr>Demobilization and Eastern Europe</vt:lpstr>
      <vt:lpstr>Satellite Nations</vt:lpstr>
      <vt:lpstr>Iron Curtain and Containment</vt:lpstr>
      <vt:lpstr>PowerPoint Presentation</vt:lpstr>
      <vt:lpstr>Truman Doctrine</vt:lpstr>
      <vt:lpstr>The Marshall Plan</vt:lpstr>
      <vt:lpstr>PowerPoint Presentation</vt:lpstr>
      <vt:lpstr>PowerPoint Presentation</vt:lpstr>
      <vt:lpstr>PowerPoint Presentation</vt:lpstr>
      <vt:lpstr>PowerPoint Presentation</vt:lpstr>
      <vt:lpstr>Berlin Airlift</vt:lpstr>
      <vt:lpstr>COLLECTIVE SECURITY NATO </vt:lpstr>
      <vt:lpstr>The Warsaw Pact</vt:lpstr>
      <vt:lpstr>Election of 1948</vt:lpstr>
      <vt:lpstr>PowerPoint Presentation</vt:lpstr>
      <vt:lpstr>The Fair Deal and Taft Hartley Act</vt:lpstr>
      <vt:lpstr>China</vt:lpstr>
      <vt:lpstr>Losing China  </vt:lpstr>
      <vt:lpstr>LOYALTY AT HOME</vt:lpstr>
      <vt:lpstr>Hollywood Ten</vt:lpstr>
      <vt:lpstr>McCarran-Walter Act</vt:lpstr>
      <vt:lpstr>Spy Cases Inflame the Nation</vt:lpstr>
      <vt:lpstr>The Rosenbergs</vt:lpstr>
      <vt:lpstr>Rosenbergs Executed</vt:lpstr>
      <vt:lpstr>Joseph McCarthy</vt:lpstr>
      <vt:lpstr>Senate Investigation of McCarthy</vt:lpstr>
      <vt:lpstr>Army-McCarthy Hearings</vt:lpstr>
      <vt:lpstr>PowerPoint Presentation</vt:lpstr>
      <vt:lpstr>Domino Theory</vt:lpstr>
      <vt:lpstr>The Three Worlds</vt:lpstr>
      <vt:lpstr>The Third World</vt:lpstr>
      <vt:lpstr>Korean War</vt:lpstr>
      <vt:lpstr>Korea Divided</vt:lpstr>
      <vt:lpstr>Trouble in Korea</vt:lpstr>
      <vt:lpstr>Truman Responds</vt:lpstr>
      <vt:lpstr>McCarthur</vt:lpstr>
      <vt:lpstr>Eisenhower</vt:lpstr>
      <vt:lpstr>Korean Settlement</vt:lpstr>
      <vt:lpstr>PowerPoint Presentation</vt:lpstr>
      <vt:lpstr>The Arms Race</vt:lpstr>
      <vt:lpstr>Brinkmanship and ICBM’s</vt:lpstr>
      <vt:lpstr>PowerPoint Presentation</vt:lpstr>
      <vt:lpstr>Massive Retaliation</vt:lpstr>
      <vt:lpstr>Hungarian Uprising</vt:lpstr>
      <vt:lpstr>Superpower Negotiations</vt:lpstr>
      <vt:lpstr>PowerPoint Presentation</vt:lpstr>
      <vt:lpstr>PowerPoint Presentation</vt:lpstr>
      <vt:lpstr>More about the Space Program in the Kennedy Chapter.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Greg</dc:creator>
  <cp:lastModifiedBy>Owner</cp:lastModifiedBy>
  <cp:revision>553</cp:revision>
  <dcterms:created xsi:type="dcterms:W3CDTF">2010-04-07T09:44:42Z</dcterms:created>
  <dcterms:modified xsi:type="dcterms:W3CDTF">2015-03-25T13:04:15Z</dcterms:modified>
</cp:coreProperties>
</file>