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422"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1" r:id="rId35"/>
    <p:sldId id="292" r:id="rId36"/>
    <p:sldId id="293" r:id="rId37"/>
    <p:sldId id="294" r:id="rId38"/>
    <p:sldId id="295" r:id="rId39"/>
    <p:sldId id="296" r:id="rId40"/>
    <p:sldId id="297" r:id="rId41"/>
    <p:sldId id="298" r:id="rId42"/>
    <p:sldId id="299" r:id="rId43"/>
    <p:sldId id="300" r:id="rId44"/>
    <p:sldId id="316" r:id="rId45"/>
    <p:sldId id="303" r:id="rId46"/>
    <p:sldId id="306" r:id="rId47"/>
    <p:sldId id="301" r:id="rId48"/>
    <p:sldId id="302" r:id="rId49"/>
    <p:sldId id="304" r:id="rId50"/>
    <p:sldId id="305" r:id="rId51"/>
    <p:sldId id="307" r:id="rId52"/>
    <p:sldId id="308" r:id="rId53"/>
    <p:sldId id="309" r:id="rId54"/>
    <p:sldId id="311" r:id="rId55"/>
    <p:sldId id="312" r:id="rId56"/>
    <p:sldId id="313" r:id="rId57"/>
    <p:sldId id="314" r:id="rId58"/>
    <p:sldId id="315" r:id="rId59"/>
    <p:sldId id="319" r:id="rId60"/>
    <p:sldId id="320" r:id="rId61"/>
    <p:sldId id="321" r:id="rId62"/>
    <p:sldId id="322" r:id="rId63"/>
    <p:sldId id="324" r:id="rId64"/>
    <p:sldId id="325" r:id="rId65"/>
    <p:sldId id="326" r:id="rId66"/>
    <p:sldId id="328" r:id="rId67"/>
    <p:sldId id="424" r:id="rId68"/>
    <p:sldId id="329" r:id="rId69"/>
    <p:sldId id="423" r:id="rId70"/>
    <p:sldId id="330" r:id="rId71"/>
    <p:sldId id="425" r:id="rId72"/>
    <p:sldId id="318" r:id="rId73"/>
    <p:sldId id="426" r:id="rId74"/>
    <p:sldId id="427" r:id="rId75"/>
    <p:sldId id="428" r:id="rId76"/>
    <p:sldId id="362" r:id="rId77"/>
    <p:sldId id="361" r:id="rId78"/>
    <p:sldId id="429" r:id="rId79"/>
    <p:sldId id="430" r:id="rId80"/>
    <p:sldId id="431" r:id="rId81"/>
    <p:sldId id="432" r:id="rId82"/>
    <p:sldId id="433" r:id="rId83"/>
    <p:sldId id="434" r:id="rId84"/>
    <p:sldId id="336" r:id="rId85"/>
    <p:sldId id="338" r:id="rId86"/>
    <p:sldId id="335" r:id="rId87"/>
    <p:sldId id="339" r:id="rId88"/>
    <p:sldId id="337" r:id="rId89"/>
    <p:sldId id="341" r:id="rId90"/>
    <p:sldId id="343" r:id="rId91"/>
    <p:sldId id="345" r:id="rId92"/>
    <p:sldId id="346" r:id="rId93"/>
    <p:sldId id="344" r:id="rId94"/>
    <p:sldId id="435" r:id="rId95"/>
    <p:sldId id="347" r:id="rId96"/>
    <p:sldId id="436" r:id="rId97"/>
    <p:sldId id="348" r:id="rId98"/>
    <p:sldId id="353" r:id="rId99"/>
    <p:sldId id="357" r:id="rId100"/>
    <p:sldId id="359" r:id="rId101"/>
    <p:sldId id="437" r:id="rId102"/>
    <p:sldId id="438" r:id="rId103"/>
    <p:sldId id="340" r:id="rId104"/>
    <p:sldId id="368" r:id="rId105"/>
    <p:sldId id="349" r:id="rId106"/>
    <p:sldId id="351" r:id="rId107"/>
    <p:sldId id="352" r:id="rId108"/>
    <p:sldId id="439" r:id="rId109"/>
    <p:sldId id="440" r:id="rId110"/>
    <p:sldId id="441" r:id="rId111"/>
    <p:sldId id="442" r:id="rId112"/>
    <p:sldId id="443" r:id="rId113"/>
    <p:sldId id="444" r:id="rId114"/>
    <p:sldId id="445" r:id="rId115"/>
    <p:sldId id="446" r:id="rId116"/>
    <p:sldId id="447" r:id="rId117"/>
    <p:sldId id="387" r:id="rId118"/>
    <p:sldId id="388" r:id="rId119"/>
    <p:sldId id="448" r:id="rId120"/>
    <p:sldId id="449" r:id="rId121"/>
    <p:sldId id="381" r:id="rId122"/>
    <p:sldId id="382" r:id="rId123"/>
    <p:sldId id="383" r:id="rId124"/>
    <p:sldId id="384" r:id="rId125"/>
    <p:sldId id="385" r:id="rId126"/>
    <p:sldId id="396" r:id="rId127"/>
    <p:sldId id="389" r:id="rId128"/>
    <p:sldId id="392" r:id="rId129"/>
    <p:sldId id="391" r:id="rId130"/>
    <p:sldId id="393" r:id="rId131"/>
    <p:sldId id="394" r:id="rId132"/>
    <p:sldId id="399" r:id="rId133"/>
    <p:sldId id="397" r:id="rId134"/>
    <p:sldId id="398" r:id="rId135"/>
    <p:sldId id="395" r:id="rId136"/>
    <p:sldId id="400" r:id="rId137"/>
    <p:sldId id="450" r:id="rId138"/>
    <p:sldId id="451" r:id="rId139"/>
    <p:sldId id="452" r:id="rId140"/>
    <p:sldId id="453" r:id="rId141"/>
    <p:sldId id="363" r:id="rId142"/>
    <p:sldId id="364" r:id="rId143"/>
    <p:sldId id="386" r:id="rId144"/>
    <p:sldId id="405" r:id="rId145"/>
    <p:sldId id="406" r:id="rId146"/>
    <p:sldId id="407" r:id="rId147"/>
    <p:sldId id="408" r:id="rId148"/>
    <p:sldId id="409" r:id="rId149"/>
    <p:sldId id="410" r:id="rId150"/>
    <p:sldId id="411" r:id="rId151"/>
    <p:sldId id="412" r:id="rId152"/>
    <p:sldId id="414" r:id="rId153"/>
    <p:sldId id="415" r:id="rId154"/>
    <p:sldId id="416" r:id="rId155"/>
    <p:sldId id="417" r:id="rId156"/>
    <p:sldId id="418" r:id="rId157"/>
    <p:sldId id="419" r:id="rId158"/>
    <p:sldId id="420" r:id="rId159"/>
    <p:sldId id="421" r:id="rId160"/>
    <p:sldId id="454" r:id="rId161"/>
    <p:sldId id="455" r:id="rId1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67"/>
      </p:cViewPr>
      <p:guideLst/>
    </p:cSldViewPr>
  </p:slideViewPr>
  <p:notesTextViewPr>
    <p:cViewPr>
      <p:scale>
        <a:sx n="3" d="2"/>
        <a:sy n="3" d="2"/>
      </p:scale>
      <p:origin x="0" y="0"/>
    </p:cViewPr>
  </p:notesTextViewPr>
  <p:sorterViewPr>
    <p:cViewPr>
      <p:scale>
        <a:sx n="66" d="100"/>
        <a:sy n="66" d="100"/>
      </p:scale>
      <p:origin x="0" y="-238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4/2/2019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4/2/2019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4/2/2019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B7E472-A2EB-448B-8B60-BE651F64AB26}" type="slidenum">
              <a:rPr lang="en-US" altLang="en-US"/>
              <a:pPr>
                <a:defRPr/>
              </a:pPr>
              <a:t>‹#›</a:t>
            </a:fld>
            <a:endParaRPr lang="en-US" altLang="en-US"/>
          </a:p>
        </p:txBody>
      </p:sp>
    </p:spTree>
    <p:extLst>
      <p:ext uri="{BB962C8B-B14F-4D97-AF65-F5344CB8AC3E}">
        <p14:creationId xmlns:p14="http://schemas.microsoft.com/office/powerpoint/2010/main" val="2843037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914400" y="4114800"/>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791729D-F8BB-4E20-9125-9ED93A648431}" type="slidenum">
              <a:rPr lang="en-US" altLang="en-US"/>
              <a:pPr>
                <a:defRPr/>
              </a:pPr>
              <a:t>‹#›</a:t>
            </a:fld>
            <a:endParaRPr lang="en-US" altLang="en-US"/>
          </a:p>
        </p:txBody>
      </p:sp>
    </p:spTree>
    <p:extLst>
      <p:ext uri="{BB962C8B-B14F-4D97-AF65-F5344CB8AC3E}">
        <p14:creationId xmlns:p14="http://schemas.microsoft.com/office/powerpoint/2010/main" val="4038822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5159CA-96E8-4347-9ED1-BE0D0855165C}" type="slidenum">
              <a:rPr lang="en-US" altLang="en-US"/>
              <a:pPr>
                <a:defRPr/>
              </a:pPr>
              <a:t>‹#›</a:t>
            </a:fld>
            <a:endParaRPr lang="en-US" altLang="en-US"/>
          </a:p>
        </p:txBody>
      </p:sp>
    </p:spTree>
    <p:extLst>
      <p:ext uri="{BB962C8B-B14F-4D97-AF65-F5344CB8AC3E}">
        <p14:creationId xmlns:p14="http://schemas.microsoft.com/office/powerpoint/2010/main" val="49024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smtClean="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B7F64B-1E7A-42AF-B58B-79CE0DBBC387}" type="slidenum">
              <a:rPr lang="en-US" altLang="en-US"/>
              <a:pPr>
                <a:defRPr/>
              </a:pPr>
              <a:t>‹#›</a:t>
            </a:fld>
            <a:endParaRPr lang="en-US" altLang="en-US"/>
          </a:p>
        </p:txBody>
      </p:sp>
    </p:spTree>
    <p:extLst>
      <p:ext uri="{BB962C8B-B14F-4D97-AF65-F5344CB8AC3E}">
        <p14:creationId xmlns:p14="http://schemas.microsoft.com/office/powerpoint/2010/main" val="4030333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4/2/2019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4/2/2019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4/2/2019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4/2/2019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4/2/2019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4/2/2019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4/2/2019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4/2/2019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4/2/2019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7">
                <a:duotone>
                  <a:schemeClr val="accent1">
                    <a:shade val="45000"/>
                    <a:satMod val="135000"/>
                  </a:schemeClr>
                  <a:prstClr val="white"/>
                </a:duotone>
                <a:extLst>
                  <a:ext uri="{BEBA8EAE-BF5A-486C-A8C5-ECC9F3942E4B}">
                    <a14:imgProps xmlns:a14="http://schemas.microsoft.com/office/drawing/2010/main">
                      <a14:imgLayer r:embed="rId18">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Lst>
  <p:hf sldNum="0" hdr="0" ftr="0" dt="0"/>
  <p:txStyles>
    <p:titleStyle>
      <a:lvl1pPr algn="l" defTabSz="914400" rtl="0" eaLnBrk="1" latinLnBrk="0" hangingPunct="1">
        <a:lnSpc>
          <a:spcPct val="90000"/>
        </a:lnSpc>
        <a:spcBef>
          <a:spcPct val="0"/>
        </a:spcBef>
        <a:buNone/>
        <a:defRPr sz="5400" kern="1200" cap="all" baseline="0">
          <a:blipFill>
            <a:blip r:embed="rId19">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rds.yahoo.com/_ylt=A9G_bHI282tLLWcAhrSjzbkF/SIG=128rgnc88/EXP=1265452214/**http:/www.trephination.us/wEB%20PICS/swastika.jpg" TargetMode="Externa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0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hyperlink" Target="http://rds.yahoo.com/_ylt=A9G_bDk28NdL9n4AhBijzbkF/SIG=12hcdasul/EXP=1272529334/**http:/www.sandiegohistory.org/journal/93spring/images/98.jpg" TargetMode="External"/><Relationship Id="rId1" Type="http://schemas.openxmlformats.org/officeDocument/2006/relationships/slideLayout" Target="../slideLayouts/slideLayout2.xml"/><Relationship Id="rId4" Type="http://schemas.openxmlformats.org/officeDocument/2006/relationships/image" Target="../media/image191.jpeg"/></Relationships>
</file>

<file path=ppt/slides/_rels/slide10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4.jpeg"/><Relationship Id="rId4" Type="http://schemas.openxmlformats.org/officeDocument/2006/relationships/image" Target="../media/image193.png"/></Relationships>
</file>

<file path=ppt/slides/_rels/slide102.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hyperlink" Target="http://rds.yahoo.com/_ylt=A0WTefOlK6dL8AgAccWjzbkF/SIG=123mig6ma/EXP=1269333285/**http:/www.obit-mag.com/media/image/collins.jpg" TargetMode="External"/><Relationship Id="rId1" Type="http://schemas.openxmlformats.org/officeDocument/2006/relationships/slideLayout" Target="../slideLayouts/slideLayout2.xml"/><Relationship Id="rId5" Type="http://schemas.openxmlformats.org/officeDocument/2006/relationships/image" Target="../media/image201.jpeg"/><Relationship Id="rId4" Type="http://schemas.openxmlformats.org/officeDocument/2006/relationships/image" Target="../media/image200.jpeg"/></Relationships>
</file>

<file path=ppt/slides/_rels/slide10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hyperlink" Target="http://rds.yahoo.com/_ylt=A0WTefi3jIFLmWUAKPyjzbkF/SIG=12jdu3p4h/EXP=1266867767/**http:/worldwartwobooks.com/shopimages/products/normal/dday.jpg"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rds.yahoo.com/_ylt=A9G_bHI282tLLWcAhrSjzbkF/SIG=128rgnc88/EXP=1265452214/**http:/www.trephination.us/wEB%20PICS/swastika.jpg" TargetMode="External"/><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1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hyperlink" Target="http://upload.wikimedia.org/wikipedia/commons/8/87/Atlantikwall.gif"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hyperlink" Target="http://rds.yahoo.com/_ylt=A0WTefjijYFLKWkApVmjzbkF/SIG=12a4d13r6/EXP=1266868066/**http:/img151.imageshack.us/img151/9057/ddaymap7ca.jpg"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hyperlink" Target="http://rds.yahoo.com/_ylt=A0WTefSVjoFLv10AY1CjzbkF/SIG=127035v7p/EXP=1266868245/**http:/www.flickr.com/photos/7732974@N04/464593816/" TargetMode="External"/><Relationship Id="rId1" Type="http://schemas.openxmlformats.org/officeDocument/2006/relationships/slideLayout" Target="../slideLayouts/slideLayout2.xml"/><Relationship Id="rId5" Type="http://schemas.openxmlformats.org/officeDocument/2006/relationships/image" Target="../media/image211.jpeg"/><Relationship Id="rId4" Type="http://schemas.openxmlformats.org/officeDocument/2006/relationships/hyperlink" Target="http://rds.yahoo.com/_ylt=A0WTefQQj4FLq2gAb6KjzbkF/SIG=134nto0e5/EXP=1266868368/**http:/www.sem-co.com/~eschaffe/albums/Normandy_Utah_Sep04/HigginsBoat.sized.jpg"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www.jdoqocy.com/click-1678319-10297668" TargetMode="External"/><Relationship Id="rId2" Type="http://schemas.openxmlformats.org/officeDocument/2006/relationships/image" Target="../media/image212.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1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hyperlink" Target="http://upload.wikimedia.org/wikipedia/commons/6/66/Normandy5.jpg" TargetMode="External"/><Relationship Id="rId1" Type="http://schemas.openxmlformats.org/officeDocument/2006/relationships/slideLayout" Target="../slideLayouts/slideLayout2.xml"/><Relationship Id="rId5" Type="http://schemas.openxmlformats.org/officeDocument/2006/relationships/image" Target="../media/image215.jpeg"/><Relationship Id="rId4" Type="http://schemas.openxmlformats.org/officeDocument/2006/relationships/image" Target="../media/image214.jpeg"/></Relationships>
</file>

<file path=ppt/slides/_rels/slide115.xml.rels><?xml version="1.0" encoding="UTF-8" standalone="yes"?>
<Relationships xmlns="http://schemas.openxmlformats.org/package/2006/relationships"><Relationship Id="rId3" Type="http://schemas.openxmlformats.org/officeDocument/2006/relationships/hyperlink" Target="http://rds.yahoo.com/_ylt=A0WTefTptoFL2RwAAbajzbkF/SIG=124fhb0nm/EXP=1266878569/**http:/www.flickr.com/photos/allard1/4079731503/" TargetMode="External"/><Relationship Id="rId2" Type="http://schemas.openxmlformats.org/officeDocument/2006/relationships/image" Target="../media/image216.jpeg"/><Relationship Id="rId1" Type="http://schemas.openxmlformats.org/officeDocument/2006/relationships/slideLayout" Target="../slideLayouts/slideLayout2.xml"/><Relationship Id="rId6" Type="http://schemas.openxmlformats.org/officeDocument/2006/relationships/image" Target="../media/image218.jpeg"/><Relationship Id="rId5" Type="http://schemas.openxmlformats.org/officeDocument/2006/relationships/hyperlink" Target="http://rds.yahoo.com/_ylt=A0WTefQrtoFL.x0A6mCjzbkF/SIG=127smgdln/EXP=1266878379/**http:/www.normandywebguide.com/im/ExLanding_12.jpg" TargetMode="External"/><Relationship Id="rId4" Type="http://schemas.openxmlformats.org/officeDocument/2006/relationships/image" Target="../media/image217.jpeg"/></Relationships>
</file>

<file path=ppt/slides/_rels/slide11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hyperlink" Target="http://upload.wikimedia.org/wikipedia/commons/8/8e/Battle_of_the_Bulge.jpg"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www.jdoqocy.com/click-1678319-10297668" TargetMode="External"/><Relationship Id="rId2" Type="http://schemas.openxmlformats.org/officeDocument/2006/relationships/image" Target="../media/image220.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18.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hyperlink" Target="http://rds.yahoo.com/_ylt=A0WTefR0vYFL2RwAAnyjzbkF/SIG=12q9jboef/EXP=1266880244/**http:/i297.photobucket.com/albums/mm205/paulyb102/StalinRoosevelt.jpg"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hyperlink" Target="http://rds.yahoo.com/_ylt=A0WTefabw4FL0BkAASqjzbkF/SIG=129jkjmgp/EXP=1266881819/**http:/www.flickr.com/photos/28051925@N08/2813555943/" TargetMode="External"/><Relationship Id="rId1" Type="http://schemas.openxmlformats.org/officeDocument/2006/relationships/slideLayout" Target="../slideLayouts/slideLayout2.xml"/><Relationship Id="rId4" Type="http://schemas.openxmlformats.org/officeDocument/2006/relationships/image" Target="../media/image226.jpeg"/></Relationships>
</file>

<file path=ppt/slides/_rels/slide123.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hyperlink" Target="http://www.pbase.com/jas0420/washington_dc" TargetMode="External"/><Relationship Id="rId1" Type="http://schemas.openxmlformats.org/officeDocument/2006/relationships/slideLayout" Target="../slideLayouts/slideLayout2.xml"/><Relationship Id="rId4" Type="http://schemas.openxmlformats.org/officeDocument/2006/relationships/image" Target="../media/image229.jpeg"/></Relationships>
</file>

<file path=ppt/slides/_rels/slide12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hyperlink" Target="http://rds.yahoo.com/_ylt=A0WTefZYi4FLmGEAq5SjzbkF/SIG=12os6m60s/EXP=1266867416/**http:/worldwartwobooks.com/shopimages/products/normal/kamikazes.jpg" TargetMode="External"/><Relationship Id="rId1" Type="http://schemas.openxmlformats.org/officeDocument/2006/relationships/slideLayout" Target="../slideLayouts/slideLayout2.xml"/><Relationship Id="rId4" Type="http://schemas.openxmlformats.org/officeDocument/2006/relationships/image" Target="../media/image239.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1.xml"/><Relationship Id="rId4" Type="http://schemas.openxmlformats.org/officeDocument/2006/relationships/image" Target="../media/image248.png"/></Relationships>
</file>

<file path=ppt/slides/_rels/slide141.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hyperlink" Target="http://upload.wikimedia.org/wikipedia/commons/5/5a/020903-o-9999b-098.jpg" TargetMode="External"/><Relationship Id="rId1" Type="http://schemas.openxmlformats.org/officeDocument/2006/relationships/slideLayout" Target="../slideLayouts/slideLayout2.xml"/><Relationship Id="rId5" Type="http://schemas.openxmlformats.org/officeDocument/2006/relationships/image" Target="../media/image250.jpeg"/><Relationship Id="rId4" Type="http://schemas.openxmlformats.org/officeDocument/2006/relationships/hyperlink" Target="http://upload.wikimedia.org/wikipedia/commons/e/ee/332ndFighterBriefing1945.jpg" TargetMode="External"/></Relationships>
</file>

<file path=ppt/slides/_rels/slide142.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hyperlink" Target="http://rds.yahoo.com/_ylt=A0WTeffoz4FLxWgAFwejzbkF/SIG=12njp8iq6/EXP=1266884968/**http:/media-2.web.britannica.com/eb-media/69/4769-004-F89F6FA0.jpg"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www.jdoqocy.com/click-1678319-10297668" TargetMode="External"/><Relationship Id="rId1" Type="http://schemas.openxmlformats.org/officeDocument/2006/relationships/slideLayout" Target="../slideLayouts/slideLayout1.xml"/><Relationship Id="rId4" Type="http://schemas.openxmlformats.org/officeDocument/2006/relationships/image" Target="../media/image253.png"/></Relationships>
</file>

<file path=ppt/slides/_rels/slide145.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hyperlink" Target="http://rds.yahoo.com/_ylt=A9G_bDimT4ZLZ1kAH0CjzbkF/SIG=12bsnvkuc/EXP=1267179814/**http:/www.mrfire.com/awaken/images/albert-einstein.jpg"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261.jpeg"/><Relationship Id="rId1" Type="http://schemas.openxmlformats.org/officeDocument/2006/relationships/slideLayout" Target="../slideLayouts/slideLayout2.xml"/><Relationship Id="rId4" Type="http://schemas.openxmlformats.org/officeDocument/2006/relationships/image" Target="../media/image263.jpeg"/></Relationships>
</file>

<file path=ppt/slides/_rels/slide153.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hyperlink" Target="http://rds.yahoo.com/_ylt=A0WTb_geU4ZLVQcAl5ijzbkF/SIG=12lig08t0/EXP=1267180702/**http:/andrelevy.net/photos/neverForget/atomicbomb/hiro_ombre.jpg" TargetMode="External"/><Relationship Id="rId1" Type="http://schemas.openxmlformats.org/officeDocument/2006/relationships/slideLayout" Target="../slideLayouts/slideLayout2.xml"/><Relationship Id="rId5" Type="http://schemas.openxmlformats.org/officeDocument/2006/relationships/image" Target="../media/image265.jpeg"/><Relationship Id="rId4" Type="http://schemas.openxmlformats.org/officeDocument/2006/relationships/hyperlink" Target="http://rds.yahoo.com/_ylt=A0WTb_lUU4ZLihMAWaCjzbkF/SIG=132vle5gj/EXP=1267180756/**http:/www.reviewjournal.com/lvrj_home/2006/Aug-05-Sat-2006/photos/2atomic.jpg"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hyperlink" Target="http://rds.yahoo.com/_ylt=A0WTb_orVIZLJGoAeXWjzbkF/SIG=12h1q8ea6/EXP=1267180971/**http:/www.boxun.com/blogfile/before49/japan_surrender_08.jpg" TargetMode="External"/><Relationship Id="rId1" Type="http://schemas.openxmlformats.org/officeDocument/2006/relationships/slideLayout" Target="../slideLayouts/slideLayout2.xml"/><Relationship Id="rId5" Type="http://schemas.openxmlformats.org/officeDocument/2006/relationships/image" Target="../media/image272.jpeg"/><Relationship Id="rId4" Type="http://schemas.openxmlformats.org/officeDocument/2006/relationships/hyperlink" Target="http://rds.yahoo.com/_ylt=A0WTbx5GVIZL8GYAqYejzbkF/SIG=12hhr78s0/EXP=1267180998/**http:/www.boxun.com/blogfile/before49/japan_surrender_12.jpg" TargetMode="Externa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rds.yahoo.com/_ylt=A9G_bHI282tLLWcAhrSjzbkF/SIG=128rgnc88/EXP=1265452214/**http:/www.trephination.us/wEB%20PICS/swastika.jpg" TargetMode="Externa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8" Type="http://schemas.openxmlformats.org/officeDocument/2006/relationships/hyperlink" Target="http://rds.yahoo.com/_ylt=A0WTb_giLm9LL3wAcKGjzbkF/SIG=134iboaa7/EXP=1265663906/**http:/upload.wikimedia.org/wikipedia/commons/4/44/Hirohito_in_dress_uniform.jpg" TargetMode="External"/><Relationship Id="rId13"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9.jpeg"/><Relationship Id="rId12" Type="http://schemas.openxmlformats.org/officeDocument/2006/relationships/hyperlink" Target="http://rds.yahoo.com/_ylt=A0WTb_1cLm9LOw0A5eujzbkF/SIG=12gbbullm/EXP=1265663964/**http:/z.about.com/d/americanhistory/1/0/y/9/33_truman_1.jpg" TargetMode="External"/><Relationship Id="rId17" Type="http://schemas.openxmlformats.org/officeDocument/2006/relationships/image" Target="../media/image14.jpeg"/><Relationship Id="rId2" Type="http://schemas.openxmlformats.org/officeDocument/2006/relationships/hyperlink" Target="http://upload.wikimedia.org/wikipedia/commons/1/10/Bundesarchiv_Bild_183-S33882,_Adolf_Hitler_retouched.jpg" TargetMode="External"/><Relationship Id="rId16" Type="http://schemas.openxmlformats.org/officeDocument/2006/relationships/hyperlink" Target="http://rds.yahoo.com/_ylt=A0WTbx4mL29LFFoAwsGjzbkF/SIG=12ofi8ksg/EXP=1265664166/**http:/upload.wikimedia.org/wikipedia/commons/2/27/De_Gaulle-OWI.jpg" TargetMode="External"/><Relationship Id="rId1" Type="http://schemas.openxmlformats.org/officeDocument/2006/relationships/slideLayout" Target="../slideLayouts/slideLayout2.xml"/><Relationship Id="rId6" Type="http://schemas.openxmlformats.org/officeDocument/2006/relationships/hyperlink" Target="http://rds.yahoo.com/_ylt=A0WTb_26LW9LwUUA80SJzbkF;_ylu=X3oDMTBpdnJhMHUzBHBvcwMxBHNlYwNzcgR2dGlkAw--/SIG=1ejng3ve6/EXP=1265663802/**http:/images.search.yahoo.com/images/view?back=http://images.search.yahoo.com/search/images?p%3Dmussolini%26ei%3DUTF-8%26y%3DSearch&amp;w=250&amp;h=260&amp;imgurl=www.napnt.org/images/mussolini.jpg&amp;rurl=http://www.napnt.org/images?N%3DD&amp;size=17k&amp;name=mussolini+jpg&amp;p=mussolini&amp;oid=27eddbac2f24db92&amp;fr2=&amp;no=1&amp;tt=111353&amp;sigr=10v2kqf7m&amp;sigi=112htb9b4&amp;sigb=12a73iep0" TargetMode="External"/><Relationship Id="rId11" Type="http://schemas.openxmlformats.org/officeDocument/2006/relationships/image" Target="../media/image11.jpeg"/><Relationship Id="rId5" Type="http://schemas.openxmlformats.org/officeDocument/2006/relationships/image" Target="../media/image8.jpeg"/><Relationship Id="rId15" Type="http://schemas.openxmlformats.org/officeDocument/2006/relationships/image" Target="../media/image13.jpeg"/><Relationship Id="rId10" Type="http://schemas.openxmlformats.org/officeDocument/2006/relationships/hyperlink" Target="http://rds.yahoo.com/_ylt=A0WTb_0.Lm9Lk04A6CmjzbkF/SIG=12q8hiog3/EXP=1265663934/**http:/portrait.kaar.at/USA%202/images/franklin_delano_roosevelt.jpg" TargetMode="External"/><Relationship Id="rId4" Type="http://schemas.openxmlformats.org/officeDocument/2006/relationships/hyperlink" Target="http://rds.yahoo.com/_ylt=A0WTb_6WLW9LPTIALLKjzbkF/SIG=12gvbsgkh/EXP=1265663766/**http:/blog.kisero.com/wp-content/uploads/2009/07/stalin.jpg" TargetMode="External"/><Relationship Id="rId9" Type="http://schemas.openxmlformats.org/officeDocument/2006/relationships/image" Target="../media/image10.jpeg"/><Relationship Id="rId14" Type="http://schemas.openxmlformats.org/officeDocument/2006/relationships/hyperlink" Target="http://rds.yahoo.com/_ylt=A0WTb_yqLm9L.BIAbBSjzbkF/SIG=12plsof70/EXP=1265664042/**http:/vote08.freedomblogging.com/files/2008/09/churchill-victory.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rds.yahoo.com/_ylt=A0WTb_giLm9LL3wAcKGjzbkF/SIG=134iboaa7/EXP=1265663906/**http:/upload.wikimedia.org/wikipedia/commons/4/44/Hirohito_in_dress_uniform.jpg" TargetMode="External"/><Relationship Id="rId13"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9.jpeg"/><Relationship Id="rId12" Type="http://schemas.openxmlformats.org/officeDocument/2006/relationships/hyperlink" Target="http://rds.yahoo.com/_ylt=A0WTb_1cLm9LOw0A5eujzbkF/SIG=12gbbullm/EXP=1265663964/**http:/z.about.com/d/americanhistory/1/0/y/9/33_truman_1.jpg" TargetMode="External"/><Relationship Id="rId17" Type="http://schemas.openxmlformats.org/officeDocument/2006/relationships/image" Target="../media/image14.jpeg"/><Relationship Id="rId2" Type="http://schemas.openxmlformats.org/officeDocument/2006/relationships/hyperlink" Target="http://upload.wikimedia.org/wikipedia/commons/1/10/Bundesarchiv_Bild_183-S33882,_Adolf_Hitler_retouched.jpg" TargetMode="External"/><Relationship Id="rId16" Type="http://schemas.openxmlformats.org/officeDocument/2006/relationships/hyperlink" Target="http://rds.yahoo.com/_ylt=A0WTbx4mL29LFFoAwsGjzbkF/SIG=12ofi8ksg/EXP=1265664166/**http:/upload.wikimedia.org/wikipedia/commons/2/27/De_Gaulle-OWI.jpg" TargetMode="External"/><Relationship Id="rId1" Type="http://schemas.openxmlformats.org/officeDocument/2006/relationships/slideLayout" Target="../slideLayouts/slideLayout2.xml"/><Relationship Id="rId6" Type="http://schemas.openxmlformats.org/officeDocument/2006/relationships/hyperlink" Target="http://rds.yahoo.com/_ylt=A0WTb_26LW9LwUUA80SJzbkF;_ylu=X3oDMTBpdnJhMHUzBHBvcwMxBHNlYwNzcgR2dGlkAw--/SIG=1ejng3ve6/EXP=1265663802/**http:/images.search.yahoo.com/images/view?back=http://images.search.yahoo.com/search/images?p%3Dmussolini%26ei%3DUTF-8%26y%3DSearch&amp;w=250&amp;h=260&amp;imgurl=www.napnt.org/images/mussolini.jpg&amp;rurl=http://www.napnt.org/images?N%3DD&amp;size=17k&amp;name=mussolini+jpg&amp;p=mussolini&amp;oid=27eddbac2f24db92&amp;fr2=&amp;no=1&amp;tt=111353&amp;sigr=10v2kqf7m&amp;sigi=112htb9b4&amp;sigb=12a73iep0" TargetMode="External"/><Relationship Id="rId11" Type="http://schemas.openxmlformats.org/officeDocument/2006/relationships/image" Target="../media/image11.jpeg"/><Relationship Id="rId5" Type="http://schemas.openxmlformats.org/officeDocument/2006/relationships/image" Target="../media/image8.jpeg"/><Relationship Id="rId15" Type="http://schemas.openxmlformats.org/officeDocument/2006/relationships/image" Target="../media/image13.jpeg"/><Relationship Id="rId10" Type="http://schemas.openxmlformats.org/officeDocument/2006/relationships/hyperlink" Target="http://rds.yahoo.com/_ylt=A0WTb_0.Lm9Lk04A6CmjzbkF/SIG=12q8hiog3/EXP=1265663934/**http:/portrait.kaar.at/USA%202/images/franklin_delano_roosevelt.jpg" TargetMode="External"/><Relationship Id="rId4" Type="http://schemas.openxmlformats.org/officeDocument/2006/relationships/hyperlink" Target="http://rds.yahoo.com/_ylt=A0WTb_6WLW9LPTIALLKjzbkF/SIG=12gvbsgkh/EXP=1265663766/**http:/blog.kisero.com/wp-content/uploads/2009/07/stalin.jpg" TargetMode="External"/><Relationship Id="rId9" Type="http://schemas.openxmlformats.org/officeDocument/2006/relationships/image" Target="../media/image10.jpeg"/><Relationship Id="rId14" Type="http://schemas.openxmlformats.org/officeDocument/2006/relationships/hyperlink" Target="http://rds.yahoo.com/_ylt=A0WTb_yqLm9L.BIAbBSjzbkF/SIG=12plsof70/EXP=1265664042/**http:/vote08.freedomblogging.com/files/2008/09/churchill-victory.jp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rds.yahoo.com/_ylt=A9G_bHI282tLLWcAhrSjzbkF/SIG=128rgnc88/EXP=1265452214/**http:/www.trephination.us/wEB%20PICS/swastika.jpg" TargetMode="Externa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hyperlink" Target="http://upload.wikimedia.org/wikipedia/commons/5/5b/Bundesarchiv_Bild_146-1976-063-32,_Bad_Godesberg,_M%C3%BCnchener_Abkommen,_Vorbereitung.jpg"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www.horaz.com/horazyclopedia/Photos/Hitler_Adolf/01_STD/Hitler_006.jpg" TargetMode="External"/><Relationship Id="rId3" Type="http://schemas.openxmlformats.org/officeDocument/2006/relationships/image" Target="../media/image67.jpeg"/><Relationship Id="rId7" Type="http://schemas.openxmlformats.org/officeDocument/2006/relationships/image" Target="../media/image8.jpeg"/><Relationship Id="rId2" Type="http://schemas.openxmlformats.org/officeDocument/2006/relationships/hyperlink" Target="http://rds.yahoo.com/_ylt=A0WTb_k2U29L1wwAk0WjzbkF/SIG=12pkak59r/EXP=1265673398/**http:/www.oldbeacon.com/beacon/airlines/images/flag-soviet_union.jpg" TargetMode="External"/><Relationship Id="rId1" Type="http://schemas.openxmlformats.org/officeDocument/2006/relationships/slideLayout" Target="../slideLayouts/slideLayout2.xml"/><Relationship Id="rId6" Type="http://schemas.openxmlformats.org/officeDocument/2006/relationships/hyperlink" Target="http://rds.yahoo.com/_ylt=A0WTb_6WLW9LPTIALLKjzbkF/SIG=12gvbsgkh/EXP=1265663766/**http:/blog.kisero.com/wp-content/uploads/2009/07/stalin.jpg" TargetMode="External"/><Relationship Id="rId5" Type="http://schemas.openxmlformats.org/officeDocument/2006/relationships/image" Target="../media/image68.png"/><Relationship Id="rId4" Type="http://schemas.openxmlformats.org/officeDocument/2006/relationships/hyperlink" Target="http://rds.yahoo.com/_ylt=A0WTb_pWU29L7n8As7qjzbkF/SIG=1227inena/EXP=1265673430/**http:/davidszondy.com/ephemeral/nazi_flag.gif" TargetMode="External"/><Relationship Id="rId9" Type="http://schemas.openxmlformats.org/officeDocument/2006/relationships/image" Target="../media/image69.jpeg"/></Relationships>
</file>

<file path=ppt/slides/_rels/slide3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upload.wikimedia.org/wikipedia/commons/0/0f/Soviet_Tanks_invades_Poland_17.09.1939.jpg" TargetMode="External"/><Relationship Id="rId1" Type="http://schemas.openxmlformats.org/officeDocument/2006/relationships/slideLayout" Target="../slideLayouts/slideLayout2.xml"/><Relationship Id="rId4" Type="http://schemas.openxmlformats.org/officeDocument/2006/relationships/image" Target="../media/image72.gif"/></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rds.yahoo.com/_ylt=A9G_bDoTjo9LpToA9lKjzbkF/SIG=12filsfd3/EXP=1267785619/**http:/www.epicidiot.com/thisday/images/unclesamwantyou.jpg" TargetMode="Externa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hyperlink" Target="http://rds.yahoo.com/_ylt=A9G_bDpujo9LrDwAuT.jzbkF/SIG=11q1ur4p8/EXP=1267785710/**http:/emolachance.com/images/Ww2a.gi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rds.yahoo.com/_ylt=A2KJkIYwUFpNHS4ADWajzbkF/SIG=12rh2glr3/EXP=1297793200/**http:/taidaslibrary.files.wordpress.com/2010/03/adolf-hitler-photo.jpg" TargetMode="Externa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hyperlink" Target="http://rds.yahoo.com/_ylt=A2KJkIZZUFpNhysA43KjzbkF/SIG=12k903f9i/EXP=1297793241/**http:/images.rarenewspapers.com/ebayimgs/2.25.2010/image059.jpg"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www.jdoqocy.com/click-1678319-10297668"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rds.yahoo.com/_ylt=A2KJkK7BUFpN7wgAtROjzbkF/SIG=12jeo11ec/EXP=1297793345/**http:/www.pbs.org/behindcloseddoors/tmp_assets/supplying-1.png" TargetMode="Externa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rds.yahoo.com/_ylt=A0WTbx43K29LOW4ANIOjzbkF/SIG=12hs6r2g2/EXP=1265663159/**http:/portrait.kaar.at/USA%202/images/warren_g_harding.jpg"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hyperlink" Target="https://en.wikipedia.org/wiki/USS_Nevada_(BB-36)" TargetMode="External"/><Relationship Id="rId3" Type="http://schemas.openxmlformats.org/officeDocument/2006/relationships/image" Target="../media/image96.jpeg"/><Relationship Id="rId7" Type="http://schemas.openxmlformats.org/officeDocument/2006/relationships/hyperlink" Target="https://en.wikipedia.org/wiki/USS_California_(BB-44)" TargetMode="External"/><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hyperlink" Target="https://en.wikipedia.org/wiki/USS_West_Virginia_(BB-48)" TargetMode="External"/><Relationship Id="rId11" Type="http://schemas.openxmlformats.org/officeDocument/2006/relationships/hyperlink" Target="https://en.wikipedia.org/wiki/USS_Maryland_(BB-46)" TargetMode="External"/><Relationship Id="rId5" Type="http://schemas.openxmlformats.org/officeDocument/2006/relationships/hyperlink" Target="https://en.wikipedia.org/wiki/USS_Oklahoma_(BB-37)" TargetMode="External"/><Relationship Id="rId10" Type="http://schemas.openxmlformats.org/officeDocument/2006/relationships/hyperlink" Target="https://en.wikipedia.org/wiki/USS_Tennessee_(BB-43)" TargetMode="External"/><Relationship Id="rId4" Type="http://schemas.openxmlformats.org/officeDocument/2006/relationships/hyperlink" Target="https://en.wikipedia.org/wiki/USS_Arizona_(BB-39)" TargetMode="External"/><Relationship Id="rId9" Type="http://schemas.openxmlformats.org/officeDocument/2006/relationships/hyperlink" Target="https://en.wikipedia.org/wiki/USS_Pennsylvania_(BB-38)" TargetMode="Externa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Users\kdrugan\Desktop\HISTORY\0-ACTIVITIES\MUSIC%20&amp;%20AUDIO\We%20Interrupt%20This%20Broadcast\03%20Track%203.wma" TargetMode="External"/><Relationship Id="rId1" Type="http://schemas.microsoft.com/office/2007/relationships/media" Target="file:///C:\Users\kdrugan\Desktop\HISTORY\0-ACTIVITIES\MUSIC%20&amp;%20AUDIO\We%20Interrupt%20This%20Broadcast\03%20Track%203.wma" TargetMode="External"/><Relationship Id="rId5" Type="http://schemas.openxmlformats.org/officeDocument/2006/relationships/image" Target="../media/image98.png"/><Relationship Id="rId4" Type="http://schemas.openxmlformats.org/officeDocument/2006/relationships/image" Target="../media/image97.jpeg"/></Relationships>
</file>

<file path=ppt/slides/_rels/slide5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2.xml"/><Relationship Id="rId4" Type="http://schemas.openxmlformats.org/officeDocument/2006/relationships/image" Target="../media/image110.jpeg"/></Relationships>
</file>

<file path=ppt/slides/_rels/slide6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2.xml"/><Relationship Id="rId4" Type="http://schemas.openxmlformats.org/officeDocument/2006/relationships/image" Target="../media/image127.jpeg"/></Relationships>
</file>

<file path=ppt/slides/_rels/slide7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hyperlink" Target="http://upload.wikimedia.org/wikipedia/commons/1/13/A._Philip_Randolph_1963_NYWTS.jpg" TargetMode="External"/><Relationship Id="rId1" Type="http://schemas.openxmlformats.org/officeDocument/2006/relationships/slideLayout" Target="../slideLayouts/slideLayout15.xml"/><Relationship Id="rId5" Type="http://schemas.openxmlformats.org/officeDocument/2006/relationships/image" Target="../media/image137.jpeg"/><Relationship Id="rId4" Type="http://schemas.openxmlformats.org/officeDocument/2006/relationships/image" Target="../media/image136.jpeg"/></Relationships>
</file>

<file path=ppt/slides/_rels/slide7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http://rds.yahoo.com/_ylt=A0WTb_kYgKhLEnQACjSjzbkF/SIG=12drfo9q6/EXP=1269420440/**http:/www.nasm.si.edu/blackwings/img_photo_lg/BW0034.jpg" TargetMode="Externa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7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5" Type="http://schemas.openxmlformats.org/officeDocument/2006/relationships/image" Target="../media/image145.jpeg"/><Relationship Id="rId4" Type="http://schemas.openxmlformats.org/officeDocument/2006/relationships/image" Target="../media/image144.jpe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upload.wikimedia.org/wikipedia/commons/0/03/US-WarProductionBoard-Seal.svg"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hyperlink" Target="http://libcom.org/files/images/history/Akron-strike.jpg"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hyperlink" Target="http://rds.yahoo.com/_ylt=A0WTefbRaZdLGT0AWFejzbkF/SIG=12accq5v9/EXP=1268300625/**http:/www.artfiberglass.com/ship/images/windrush2.jpg" TargetMode="External"/><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hyperlink" Target="http://rds.yahoo.com/_ylt=A0WTefPhdJdL4DwAyKajzbkF/SIG=12r09f7pp/EXP=1268303457/**http:/dwp.bigplanet.com/rellitechnology/nss-folder/pictures/Kaiser.jpg"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hyperlink" Target="http://rds.yahoo.com/_ylt=A0WTbx6Vc5dLbn0AQcWjzbkF/SIG=13h9ndpl3/EXP=1268303125/**http:/rlv.zcache.com/before_sunset_buy_a_liberty_bond_poster-p228698581948825112qzz0_400.jpg" TargetMode="External"/><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upload.wikimedia.org/wikipedia/commons/1/10/Bundesarchiv_Bild_183-S33882,_Adolf_Hitler_retouched.jpg"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hyperlink" Target="http://rds.yahoo.com/_ylt=A0WTefSMdJdLwyUAHqujzbkF/SIG=12e4b9osj/EXP=1268303372/**http:/www.ibtimes.com/data/articleimgs/208484-deficit.jpg" TargetMode="External"/><Relationship Id="rId1" Type="http://schemas.openxmlformats.org/officeDocument/2006/relationships/slideLayout" Target="../slideLayouts/slideLayout2.xml"/><Relationship Id="rId5" Type="http://schemas.openxmlformats.org/officeDocument/2006/relationships/image" Target="../media/image166.jpeg"/><Relationship Id="rId4" Type="http://schemas.openxmlformats.org/officeDocument/2006/relationships/image" Target="../media/image165.jpeg"/></Relationships>
</file>

<file path=ppt/slides/_rels/slide9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 Id="rId5" Type="http://schemas.openxmlformats.org/officeDocument/2006/relationships/image" Target="../media/image175.jpeg"/><Relationship Id="rId4" Type="http://schemas.openxmlformats.org/officeDocument/2006/relationships/image" Target="../media/image174.jpeg"/></Relationships>
</file>

<file path=ppt/slides/_rels/slide9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hyperlink" Target="http://rds.yahoo.com/_ylt=A0WTb_yHKadLZU4A0KajzbkF/SIG=131quslff/EXP=1269332743/**http:/imagecache2.allposters.com/images/pic/152/fvac2~Casablanca-Posters.jpg" TargetMode="External"/><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image" Target="../media/image177.jpeg"/></Relationships>
</file>

<file path=ppt/slides/_rels/slide9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5" Type="http://schemas.openxmlformats.org/officeDocument/2006/relationships/image" Target="../media/image182.jpeg"/><Relationship Id="rId4" Type="http://schemas.openxmlformats.org/officeDocument/2006/relationships/image" Target="../media/image181.jpeg"/></Relationships>
</file>

<file path=ppt/slides/_rels/slide9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hyperlink" Target="http://rds.yahoo.com/_ylt=A9G_bDud89dLUxAAQzKjzbkF/SIG=12se3bjtn/EXP=1272530205/**http:/womenofwar.webs.com/Home%20Page/Victory_job_(AWM_ARTV00332).jpg" TargetMode="External"/><Relationship Id="rId1" Type="http://schemas.openxmlformats.org/officeDocument/2006/relationships/slideLayout" Target="../slideLayouts/slideLayout2.xml"/><Relationship Id="rId5" Type="http://schemas.openxmlformats.org/officeDocument/2006/relationships/image" Target="../media/image186.jpeg"/><Relationship Id="rId4" Type="http://schemas.openxmlformats.org/officeDocument/2006/relationships/image" Target="../media/image185.jpeg"/></Relationships>
</file>

<file path=ppt/slides/_rels/slide9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hyperlink" Target="http://rds.yahoo.com/_ylt=A9G_bDoJ9NdL41sARhujzbkF/SIG=12jdaem58/EXP=1272530313/**http:/www.shannenrossmiller.com/images/WWIIRosieTheRiveter.jpg" TargetMode="External"/><Relationship Id="rId1" Type="http://schemas.openxmlformats.org/officeDocument/2006/relationships/slideLayout" Target="../slideLayouts/slideLayout2.xml"/><Relationship Id="rId5" Type="http://schemas.openxmlformats.org/officeDocument/2006/relationships/image" Target="../media/image189.jpeg"/><Relationship Id="rId4" Type="http://schemas.openxmlformats.org/officeDocument/2006/relationships/image" Target="../media/image18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World war ii</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9559" t="12239"/>
          <a:stretch/>
        </p:blipFill>
        <p:spPr>
          <a:xfrm>
            <a:off x="8062823" y="297749"/>
            <a:ext cx="3280913" cy="32908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338" name="Picture 2" descr="Image result for world war 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350" y="3723968"/>
            <a:ext cx="5025857" cy="2512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0837828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014663" y="152400"/>
            <a:ext cx="8229600" cy="1143000"/>
          </a:xfrm>
        </p:spPr>
        <p:txBody>
          <a:bodyPr/>
          <a:lstStyle/>
          <a:p>
            <a:pPr eaLnBrk="1" hangingPunct="1"/>
            <a:r>
              <a:rPr lang="en-US" altLang="en-US" smtClean="0"/>
              <a:t>Hitler’s Rise to Power</a:t>
            </a:r>
          </a:p>
        </p:txBody>
      </p:sp>
      <p:sp>
        <p:nvSpPr>
          <p:cNvPr id="11267" name="Rectangle 3"/>
          <p:cNvSpPr>
            <a:spLocks noGrp="1" noChangeArrowheads="1"/>
          </p:cNvSpPr>
          <p:nvPr>
            <p:ph type="body" idx="1"/>
          </p:nvPr>
        </p:nvSpPr>
        <p:spPr>
          <a:xfrm>
            <a:off x="172528" y="2223294"/>
            <a:ext cx="8285672" cy="4234655"/>
          </a:xfrm>
        </p:spPr>
        <p:txBody>
          <a:bodyPr/>
          <a:lstStyle/>
          <a:p>
            <a:pPr eaLnBrk="1" hangingPunct="1">
              <a:lnSpc>
                <a:spcPct val="80000"/>
              </a:lnSpc>
            </a:pPr>
            <a:r>
              <a:rPr lang="en-US" altLang="en-US" sz="2800" b="1" dirty="0"/>
              <a:t>Adolf Hitler</a:t>
            </a:r>
            <a:r>
              <a:rPr lang="en-US" altLang="en-US" sz="2800" dirty="0"/>
              <a:t> entered German politics because he was angry over the Treaty of Versailles.</a:t>
            </a:r>
          </a:p>
          <a:p>
            <a:pPr eaLnBrk="1" hangingPunct="1">
              <a:lnSpc>
                <a:spcPct val="80000"/>
              </a:lnSpc>
            </a:pPr>
            <a:r>
              <a:rPr lang="en-US" altLang="en-US" sz="2800" dirty="0"/>
              <a:t>Joined a small political party called the National Socialists, or Nazis</a:t>
            </a:r>
          </a:p>
          <a:p>
            <a:pPr eaLnBrk="1" hangingPunct="1">
              <a:lnSpc>
                <a:spcPct val="80000"/>
              </a:lnSpc>
            </a:pPr>
            <a:r>
              <a:rPr lang="en-US" altLang="en-US" sz="2800" dirty="0"/>
              <a:t>Tried to seize power in Germany by force in 1923; revolt failed and he was sent to prison</a:t>
            </a:r>
          </a:p>
          <a:p>
            <a:pPr lvl="1" eaLnBrk="1" hangingPunct="1">
              <a:lnSpc>
                <a:spcPct val="80000"/>
              </a:lnSpc>
            </a:pPr>
            <a:r>
              <a:rPr lang="en-US" altLang="en-US" sz="2400" dirty="0" smtClean="0"/>
              <a:t>From prison, wrote </a:t>
            </a:r>
            <a:r>
              <a:rPr lang="en-US" altLang="en-US" sz="2400" i="1" dirty="0" smtClean="0"/>
              <a:t>Mein </a:t>
            </a:r>
            <a:r>
              <a:rPr lang="en-US" altLang="en-US" sz="2400" i="1" dirty="0" err="1" smtClean="0"/>
              <a:t>Kampf</a:t>
            </a:r>
            <a:r>
              <a:rPr lang="en-US" altLang="en-US" sz="2400" i="1" dirty="0" smtClean="0"/>
              <a:t>—</a:t>
            </a:r>
            <a:r>
              <a:rPr lang="en-US" altLang="en-US" sz="2400" dirty="0" smtClean="0"/>
              <a:t>a book that outlined his political ideas</a:t>
            </a:r>
          </a:p>
          <a:p>
            <a:pPr lvl="1" eaLnBrk="1" hangingPunct="1">
              <a:lnSpc>
                <a:spcPct val="80000"/>
              </a:lnSpc>
            </a:pPr>
            <a:r>
              <a:rPr lang="en-US" altLang="en-US" sz="2400" dirty="0" smtClean="0"/>
              <a:t>Believed in the racial superiority of the German people.</a:t>
            </a:r>
          </a:p>
        </p:txBody>
      </p:sp>
      <p:pic>
        <p:nvPicPr>
          <p:cNvPr id="11268"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85" y="124619"/>
            <a:ext cx="198120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3027" t="4038" r="7016" b="8482"/>
          <a:stretch/>
        </p:blipFill>
        <p:spPr bwMode="auto">
          <a:xfrm>
            <a:off x="8678174" y="1295400"/>
            <a:ext cx="2839694" cy="414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13246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0" y="-222734"/>
            <a:ext cx="10058400" cy="1609344"/>
          </a:xfrm>
        </p:spPr>
        <p:txBody>
          <a:bodyPr/>
          <a:lstStyle/>
          <a:p>
            <a:r>
              <a:rPr lang="en-US" altLang="en-US" dirty="0" smtClean="0"/>
              <a:t>Problems for Working Women</a:t>
            </a:r>
          </a:p>
        </p:txBody>
      </p:sp>
      <p:sp>
        <p:nvSpPr>
          <p:cNvPr id="106499" name="Content Placeholder 2"/>
          <p:cNvSpPr>
            <a:spLocks noGrp="1"/>
          </p:cNvSpPr>
          <p:nvPr>
            <p:ph idx="1"/>
          </p:nvPr>
        </p:nvSpPr>
        <p:spPr>
          <a:xfrm>
            <a:off x="284671" y="1111369"/>
            <a:ext cx="3873261" cy="5022011"/>
          </a:xfrm>
        </p:spPr>
        <p:txBody>
          <a:bodyPr/>
          <a:lstStyle/>
          <a:p>
            <a:r>
              <a:rPr lang="en-US" altLang="en-US" sz="2400" dirty="0"/>
              <a:t>Women often times would face hostile reactions from male workers.</a:t>
            </a:r>
          </a:p>
          <a:p>
            <a:r>
              <a:rPr lang="en-US" altLang="en-US" sz="2400" dirty="0"/>
              <a:t>Managers would create strict rules about male and female workers.</a:t>
            </a:r>
          </a:p>
          <a:p>
            <a:r>
              <a:rPr lang="en-US" altLang="en-US" sz="2400" dirty="0"/>
              <a:t>Daycare centers were scarce.</a:t>
            </a:r>
          </a:p>
          <a:p>
            <a:r>
              <a:rPr lang="en-US" altLang="en-US" sz="2400" dirty="0"/>
              <a:t>Women earned much less than men did doing the same jobs.</a:t>
            </a:r>
          </a:p>
        </p:txBody>
      </p:sp>
      <p:pic>
        <p:nvPicPr>
          <p:cNvPr id="106500"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3913" y="111476"/>
            <a:ext cx="3843067" cy="551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0049" y="1207115"/>
            <a:ext cx="3256472" cy="5053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3756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735" y="0"/>
            <a:ext cx="2397971" cy="1170950"/>
          </a:xfrm>
        </p:spPr>
        <p:txBody>
          <a:bodyPr/>
          <a:lstStyle/>
          <a:p>
            <a:r>
              <a:rPr lang="en-US" dirty="0" err="1" smtClean="0"/>
              <a:t>waacs</a:t>
            </a:r>
            <a:endParaRPr lang="en-US" dirty="0"/>
          </a:p>
        </p:txBody>
      </p:sp>
      <p:sp>
        <p:nvSpPr>
          <p:cNvPr id="3" name="Content Placeholder 2"/>
          <p:cNvSpPr>
            <a:spLocks noGrp="1"/>
          </p:cNvSpPr>
          <p:nvPr>
            <p:ph idx="1"/>
          </p:nvPr>
        </p:nvSpPr>
        <p:spPr>
          <a:xfrm>
            <a:off x="207206" y="1170950"/>
            <a:ext cx="3898865" cy="4436220"/>
          </a:xfrm>
        </p:spPr>
        <p:txBody>
          <a:bodyPr/>
          <a:lstStyle/>
          <a:p>
            <a:r>
              <a:rPr lang="en-US" dirty="0"/>
              <a:t>The Women's Army Corps was the women's branch of the United States Army. It was created as an auxiliary unit, the Women's Army Auxiliary Corps on 15 May 1942 by Public Law 554, and converted to an active duty status in the Army of the United States as the WAC on 1 July 1943.</a:t>
            </a:r>
          </a:p>
        </p:txBody>
      </p:sp>
      <p:sp>
        <p:nvSpPr>
          <p:cNvPr id="4" name="Title 1"/>
          <p:cNvSpPr txBox="1">
            <a:spLocks/>
          </p:cNvSpPr>
          <p:nvPr/>
        </p:nvSpPr>
        <p:spPr>
          <a:xfrm>
            <a:off x="7545410" y="112143"/>
            <a:ext cx="2397971" cy="11709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mtClean="0"/>
              <a:t>waves</a:t>
            </a:r>
            <a:endParaRPr lang="en-US" dirty="0"/>
          </a:p>
        </p:txBody>
      </p:sp>
      <p:pic>
        <p:nvPicPr>
          <p:cNvPr id="23554" name="Picture 2" descr="Image result for waa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720" y="112143"/>
            <a:ext cx="2173194" cy="318546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7450519" y="1170950"/>
            <a:ext cx="4036990" cy="4162245"/>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endParaRPr lang="en-US" dirty="0"/>
          </a:p>
        </p:txBody>
      </p:sp>
      <p:sp>
        <p:nvSpPr>
          <p:cNvPr id="5" name="TextBox 4"/>
          <p:cNvSpPr txBox="1"/>
          <p:nvPr/>
        </p:nvSpPr>
        <p:spPr>
          <a:xfrm>
            <a:off x="7988928" y="1185960"/>
            <a:ext cx="2863102" cy="3693319"/>
          </a:xfrm>
          <a:prstGeom prst="rect">
            <a:avLst/>
          </a:prstGeom>
          <a:noFill/>
        </p:spPr>
        <p:txBody>
          <a:bodyPr wrap="square" rtlCol="0">
            <a:spAutoFit/>
          </a:bodyPr>
          <a:lstStyle/>
          <a:p>
            <a:pPr marL="285750" indent="-285750">
              <a:buFont typeface="Arial" panose="020B0604020202020204" pitchFamily="34" charset="0"/>
              <a:buChar char="•"/>
            </a:pPr>
            <a:r>
              <a:rPr lang="en-US" dirty="0"/>
              <a:t>The United States Naval Reserve, better known as the WAVES, was the women's branch of the United States Naval Reserve during World War II. It was established on July 21, 1942 by the U.S. Congress and signed into law by President Franklin D. Roosevelt on July 30.</a:t>
            </a:r>
          </a:p>
        </p:txBody>
      </p:sp>
      <p:pic>
        <p:nvPicPr>
          <p:cNvPr id="23556" name="Picture 4" descr="Image result for waves ww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055" y="3312617"/>
            <a:ext cx="2326224" cy="3439661"/>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Image result for waves wwi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2825" y="4167751"/>
            <a:ext cx="2900365" cy="233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5387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7659" y="-2243"/>
            <a:ext cx="10058400" cy="1609344"/>
          </a:xfrm>
        </p:spPr>
        <p:txBody>
          <a:bodyPr/>
          <a:lstStyle/>
          <a:p>
            <a:r>
              <a:rPr lang="en-US" dirty="0" smtClean="0"/>
              <a:t>Wartime conservatism</a:t>
            </a:r>
            <a:endParaRPr lang="en-US" dirty="0"/>
          </a:p>
        </p:txBody>
      </p:sp>
      <p:sp>
        <p:nvSpPr>
          <p:cNvPr id="3" name="Content Placeholder 2"/>
          <p:cNvSpPr>
            <a:spLocks noGrp="1"/>
          </p:cNvSpPr>
          <p:nvPr>
            <p:ph idx="1"/>
          </p:nvPr>
        </p:nvSpPr>
        <p:spPr>
          <a:xfrm>
            <a:off x="319350" y="1119311"/>
            <a:ext cx="5693261" cy="4443294"/>
          </a:xfrm>
        </p:spPr>
        <p:txBody>
          <a:bodyPr>
            <a:noAutofit/>
          </a:bodyPr>
          <a:lstStyle/>
          <a:p>
            <a:r>
              <a:rPr lang="en-US" sz="2400" dirty="0">
                <a:latin typeface="Calibri" panose="020F0502020204030204" pitchFamily="34" charset="0"/>
              </a:rPr>
              <a:t>Through </a:t>
            </a:r>
            <a:r>
              <a:rPr lang="en-US" sz="2400" u="sng" dirty="0">
                <a:latin typeface="Calibri" panose="020F0502020204030204" pitchFamily="34" charset="0"/>
              </a:rPr>
              <a:t>1942 and 1943 </a:t>
            </a:r>
            <a:r>
              <a:rPr lang="en-US" sz="2400" dirty="0">
                <a:latin typeface="Calibri" panose="020F0502020204030204" pitchFamily="34" charset="0"/>
              </a:rPr>
              <a:t>America was </a:t>
            </a:r>
            <a:r>
              <a:rPr lang="en-US" sz="2400" u="sng" dirty="0">
                <a:latin typeface="Calibri" panose="020F0502020204030204" pitchFamily="34" charset="0"/>
              </a:rPr>
              <a:t>becoming increasingly politically conservative on the home front</a:t>
            </a:r>
            <a:r>
              <a:rPr lang="en-US" sz="2400" dirty="0">
                <a:latin typeface="Calibri" panose="020F0502020204030204" pitchFamily="34" charset="0"/>
              </a:rPr>
              <a:t>. In times of war and faced with uncertainty, people are often less open to accepting new political or social ideas. </a:t>
            </a:r>
            <a:endParaRPr lang="en-US" sz="2400" dirty="0" smtClean="0">
              <a:latin typeface="Calibri" panose="020F0502020204030204" pitchFamily="34" charset="0"/>
            </a:endParaRPr>
          </a:p>
          <a:p>
            <a:r>
              <a:rPr lang="en-US" sz="2400" u="sng" dirty="0" smtClean="0">
                <a:latin typeface="Calibri" panose="020F0502020204030204" pitchFamily="34" charset="0"/>
              </a:rPr>
              <a:t>The </a:t>
            </a:r>
            <a:r>
              <a:rPr lang="en-US" sz="2400" u="sng" dirty="0">
                <a:latin typeface="Calibri" panose="020F0502020204030204" pitchFamily="34" charset="0"/>
              </a:rPr>
              <a:t>focus is on winning the war and protecting closely held traditional social beliefs. </a:t>
            </a:r>
            <a:endParaRPr lang="en-US" sz="2400" u="sng" dirty="0" smtClean="0">
              <a:latin typeface="Calibri" panose="020F0502020204030204" pitchFamily="34" charset="0"/>
            </a:endParaRPr>
          </a:p>
          <a:p>
            <a:r>
              <a:rPr lang="en-US" sz="2400" dirty="0" smtClean="0">
                <a:latin typeface="Calibri" panose="020F0502020204030204" pitchFamily="34" charset="0"/>
              </a:rPr>
              <a:t>Opposed </a:t>
            </a:r>
            <a:r>
              <a:rPr lang="en-US" sz="2400" dirty="0">
                <a:latin typeface="Calibri" panose="020F0502020204030204" pitchFamily="34" charset="0"/>
              </a:rPr>
              <a:t>to federal planning, spending, and social programs, the conservative </a:t>
            </a:r>
            <a:r>
              <a:rPr lang="en-US" sz="2400" u="sng" dirty="0">
                <a:latin typeface="Calibri" panose="020F0502020204030204" pitchFamily="34" charset="0"/>
              </a:rPr>
              <a:t>Congress went to work cutting back the smaller and more vulnerable New Deal programs </a:t>
            </a:r>
            <a:r>
              <a:rPr lang="en-US" sz="2400" dirty="0">
                <a:latin typeface="Calibri" panose="020F0502020204030204" pitchFamily="34" charset="0"/>
              </a:rPr>
              <a:t>that still existed from the previous decade. </a:t>
            </a:r>
          </a:p>
        </p:txBody>
      </p:sp>
      <p:pic>
        <p:nvPicPr>
          <p:cNvPr id="9218" name="Picture 2" descr="Image result for conservatism ww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4065" y="2093976"/>
            <a:ext cx="5917421" cy="3468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11952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normAutofit fontScale="90000"/>
          </a:bodyPr>
          <a:lstStyle/>
          <a:p>
            <a:pPr eaLnBrk="1" hangingPunct="1"/>
            <a:r>
              <a:rPr lang="en-US" altLang="en-US" smtClean="0"/>
              <a:t>How will we pay for all the weapons, ammunition and men?</a:t>
            </a:r>
          </a:p>
        </p:txBody>
      </p:sp>
      <p:sp>
        <p:nvSpPr>
          <p:cNvPr id="87043" name="Rectangle 3"/>
          <p:cNvSpPr>
            <a:spLocks noGrp="1" noChangeArrowheads="1"/>
          </p:cNvSpPr>
          <p:nvPr>
            <p:ph type="body" sz="half" idx="2"/>
          </p:nvPr>
        </p:nvSpPr>
        <p:spPr>
          <a:xfrm>
            <a:off x="6400800" y="2362200"/>
            <a:ext cx="3810000" cy="4114800"/>
          </a:xfrm>
        </p:spPr>
        <p:txBody>
          <a:bodyPr/>
          <a:lstStyle/>
          <a:p>
            <a:pPr eaLnBrk="1" hangingPunct="1"/>
            <a:r>
              <a:rPr lang="en-US" altLang="en-US" sz="2800" u="sng"/>
              <a:t>Taxes will go up.</a:t>
            </a:r>
          </a:p>
          <a:p>
            <a:pPr eaLnBrk="1" hangingPunct="1"/>
            <a:r>
              <a:rPr lang="en-US" altLang="en-US" sz="2800"/>
              <a:t>People at home will </a:t>
            </a:r>
            <a:r>
              <a:rPr lang="en-US" altLang="en-US" sz="2800" u="sng"/>
              <a:t>loan their money to the government to finance the war</a:t>
            </a:r>
          </a:p>
          <a:p>
            <a:pPr eaLnBrk="1" hangingPunct="1"/>
            <a:r>
              <a:rPr lang="en-US" altLang="en-US" sz="2800"/>
              <a:t>These loans are </a:t>
            </a:r>
            <a:r>
              <a:rPr lang="en-US" altLang="en-US" sz="2800" u="sng"/>
              <a:t>called “liberty bonds.”</a:t>
            </a:r>
          </a:p>
        </p:txBody>
      </p:sp>
      <p:pic>
        <p:nvPicPr>
          <p:cNvPr id="87044" name="Picture 7" descr="StampemOu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828801" y="2133600"/>
            <a:ext cx="3427413" cy="4495800"/>
          </a:xfrm>
        </p:spPr>
      </p:pic>
    </p:spTree>
    <p:extLst>
      <p:ext uri="{BB962C8B-B14F-4D97-AF65-F5344CB8AC3E}">
        <p14:creationId xmlns:p14="http://schemas.microsoft.com/office/powerpoint/2010/main" val="427790718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endParaRPr lang="en-US" altLang="en-US" smtClean="0"/>
          </a:p>
        </p:txBody>
      </p:sp>
      <p:pic>
        <p:nvPicPr>
          <p:cNvPr id="115715" name="Content Placeholder 3" descr="ww2_carpoolposter.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7355" y="218536"/>
            <a:ext cx="5589588" cy="6553200"/>
          </a:xfrm>
        </p:spPr>
      </p:pic>
      <p:pic>
        <p:nvPicPr>
          <p:cNvPr id="2050" name="Picture 2" descr="Image result for wwii propaganda pos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4012" y="396815"/>
            <a:ext cx="4881368" cy="637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96977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403231" y="0"/>
            <a:ext cx="7772400" cy="1143000"/>
          </a:xfrm>
        </p:spPr>
        <p:txBody>
          <a:bodyPr/>
          <a:lstStyle/>
          <a:p>
            <a:r>
              <a:rPr lang="en-US" altLang="en-US" dirty="0" smtClean="0"/>
              <a:t>Wartime Sports</a:t>
            </a:r>
          </a:p>
        </p:txBody>
      </p:sp>
      <p:sp>
        <p:nvSpPr>
          <p:cNvPr id="96259" name="Rectangle 3"/>
          <p:cNvSpPr>
            <a:spLocks noGrp="1" noChangeArrowheads="1"/>
          </p:cNvSpPr>
          <p:nvPr>
            <p:ph type="body" idx="1"/>
          </p:nvPr>
        </p:nvSpPr>
        <p:spPr>
          <a:xfrm>
            <a:off x="4495800" y="914400"/>
            <a:ext cx="5943600" cy="4267200"/>
          </a:xfrm>
        </p:spPr>
        <p:txBody>
          <a:bodyPr/>
          <a:lstStyle/>
          <a:p>
            <a:pPr>
              <a:lnSpc>
                <a:spcPct val="90000"/>
              </a:lnSpc>
            </a:pPr>
            <a:r>
              <a:rPr lang="en-US" altLang="en-US" sz="2400"/>
              <a:t>In 1943, The United States was in full force fighting in World War II.  </a:t>
            </a:r>
          </a:p>
          <a:p>
            <a:pPr>
              <a:lnSpc>
                <a:spcPct val="90000"/>
              </a:lnSpc>
            </a:pPr>
            <a:r>
              <a:rPr lang="en-US" altLang="en-US" sz="2400" u="sng"/>
              <a:t>P.K. Wrigley received word from President Franklin Delano Roosevelt that the 1943 Major League baseball season might be suspended due to manpower shortage. </a:t>
            </a:r>
          </a:p>
          <a:p>
            <a:pPr>
              <a:lnSpc>
                <a:spcPct val="90000"/>
              </a:lnSpc>
            </a:pPr>
            <a:r>
              <a:rPr lang="en-US" altLang="en-US" sz="2400"/>
              <a:t>He wanted Wrigley to do something to keep the baseball game going until the men got home from service.  </a:t>
            </a:r>
          </a:p>
        </p:txBody>
      </p:sp>
      <p:pic>
        <p:nvPicPr>
          <p:cNvPr id="96260"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28956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11" descr="allingtonandpeach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535488"/>
            <a:ext cx="350520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13" descr="dott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1" y="4419600"/>
            <a:ext cx="14255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55377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0"/>
            <a:ext cx="7772400" cy="1143000"/>
          </a:xfrm>
        </p:spPr>
        <p:txBody>
          <a:bodyPr/>
          <a:lstStyle/>
          <a:p>
            <a:r>
              <a:rPr lang="en-US" altLang="en-US" smtClean="0"/>
              <a:t>League of Their Own</a:t>
            </a:r>
          </a:p>
        </p:txBody>
      </p:sp>
      <p:sp>
        <p:nvSpPr>
          <p:cNvPr id="98307" name="Rectangle 3"/>
          <p:cNvSpPr>
            <a:spLocks noGrp="1" noChangeArrowheads="1"/>
          </p:cNvSpPr>
          <p:nvPr>
            <p:ph type="body" idx="1"/>
          </p:nvPr>
        </p:nvSpPr>
        <p:spPr>
          <a:xfrm>
            <a:off x="1752600" y="990600"/>
            <a:ext cx="5486400" cy="3810000"/>
          </a:xfrm>
        </p:spPr>
        <p:txBody>
          <a:bodyPr/>
          <a:lstStyle/>
          <a:p>
            <a:pPr>
              <a:lnSpc>
                <a:spcPct val="90000"/>
              </a:lnSpc>
            </a:pPr>
            <a:r>
              <a:rPr lang="en-US" altLang="en-US" sz="2800" u="sng"/>
              <a:t>Women have been playing professional baseball since the 1940's</a:t>
            </a:r>
            <a:r>
              <a:rPr lang="en-US" altLang="en-US" sz="2800"/>
              <a:t>, yet it wasn't really a well know fact until the 1992 Penny Marshall movie</a:t>
            </a:r>
            <a:r>
              <a:rPr lang="en-US" altLang="en-US" sz="2800" u="sng"/>
              <a:t>, "A League of Their Own"</a:t>
            </a:r>
            <a:r>
              <a:rPr lang="en-US" altLang="en-US" sz="2800"/>
              <a:t>, starring Tom Hanks, that put these women in the public eye.</a:t>
            </a:r>
            <a:r>
              <a:rPr lang="en-US" altLang="en-US" sz="3600"/>
              <a:t/>
            </a:r>
            <a:br>
              <a:rPr lang="en-US" altLang="en-US" sz="3600"/>
            </a:br>
            <a:endParaRPr lang="en-US" altLang="en-US" sz="3600"/>
          </a:p>
        </p:txBody>
      </p:sp>
      <p:pic>
        <p:nvPicPr>
          <p:cNvPr id="98308" name="Picture 5" descr="league_of_their_own_v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1" y="838200"/>
            <a:ext cx="322897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7" descr="A_League_of_Their_Own180411144504A-League-of-Their-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191001"/>
            <a:ext cx="33909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98835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46649" y="228600"/>
            <a:ext cx="11982091" cy="1143000"/>
          </a:xfrm>
        </p:spPr>
        <p:txBody>
          <a:bodyPr>
            <a:normAutofit fontScale="90000"/>
          </a:bodyPr>
          <a:lstStyle/>
          <a:p>
            <a:r>
              <a:rPr lang="en-US" altLang="en-US" dirty="0" smtClean="0"/>
              <a:t>Women’s Baseball featured in the Hall of Fame</a:t>
            </a:r>
          </a:p>
        </p:txBody>
      </p:sp>
      <p:sp>
        <p:nvSpPr>
          <p:cNvPr id="99331" name="Rectangle 3"/>
          <p:cNvSpPr>
            <a:spLocks noGrp="1" noChangeArrowheads="1"/>
          </p:cNvSpPr>
          <p:nvPr>
            <p:ph type="body" idx="1"/>
          </p:nvPr>
        </p:nvSpPr>
        <p:spPr>
          <a:xfrm>
            <a:off x="1108494" y="1189755"/>
            <a:ext cx="10058400" cy="4050792"/>
          </a:xfrm>
        </p:spPr>
        <p:txBody>
          <a:bodyPr/>
          <a:lstStyle/>
          <a:p>
            <a:r>
              <a:rPr lang="en-US" altLang="en-US" sz="2800" u="sng" dirty="0"/>
              <a:t>The league lasted from 1943 - 1954.  In 1948, the league drew a record 910,000 fans for the 10 team league. </a:t>
            </a:r>
            <a:r>
              <a:rPr lang="en-US" altLang="en-US" sz="2800" dirty="0"/>
              <a:t> </a:t>
            </a:r>
          </a:p>
          <a:p>
            <a:r>
              <a:rPr lang="en-US" altLang="en-US" sz="2800" dirty="0"/>
              <a:t>The All American Girls Professional Baseball League memorabilia was enshrined in the Cooperstown, New York Hall of Fame on November 5, 1988. </a:t>
            </a:r>
          </a:p>
          <a:p>
            <a:r>
              <a:rPr lang="en-US" altLang="en-US" sz="2800" dirty="0"/>
              <a:t>Over 550 names are on a plaque in the exhibit named "WOMEN IN BASEBALL".  </a:t>
            </a:r>
          </a:p>
        </p:txBody>
      </p:sp>
      <p:pic>
        <p:nvPicPr>
          <p:cNvPr id="1026" name="Picture 2" descr="Image result for women's baseball ww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1758" y="3908635"/>
            <a:ext cx="4399172" cy="2949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82907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type="body" idx="1"/>
          </p:nvPr>
        </p:nvSpPr>
        <p:spPr>
          <a:xfrm>
            <a:off x="6858000" y="990601"/>
            <a:ext cx="3352800" cy="5135563"/>
          </a:xfrm>
        </p:spPr>
        <p:txBody>
          <a:bodyPr/>
          <a:lstStyle/>
          <a:p>
            <a:pPr>
              <a:lnSpc>
                <a:spcPct val="90000"/>
              </a:lnSpc>
            </a:pPr>
            <a:r>
              <a:rPr lang="en-US" altLang="en-US" u="sng">
                <a:latin typeface="Verdana" panose="020B0604030504040204" pitchFamily="34" charset="0"/>
              </a:rPr>
              <a:t>The invasion of France was the largest seaborne invasion in history.</a:t>
            </a:r>
          </a:p>
          <a:p>
            <a:pPr>
              <a:lnSpc>
                <a:spcPct val="90000"/>
              </a:lnSpc>
              <a:buFontTx/>
              <a:buNone/>
            </a:pPr>
            <a:endParaRPr lang="en-US" altLang="en-US">
              <a:latin typeface="Verdana" panose="020B0604030504040204" pitchFamily="34" charset="0"/>
            </a:endParaRPr>
          </a:p>
          <a:p>
            <a:pPr>
              <a:lnSpc>
                <a:spcPct val="90000"/>
              </a:lnSpc>
            </a:pPr>
            <a:r>
              <a:rPr lang="en-US" altLang="en-US">
                <a:latin typeface="Verdana" panose="020B0604030504040204" pitchFamily="34" charset="0"/>
              </a:rPr>
              <a:t>June 6, 1944, 160,000 Allied troops landed along a 50-mile stretch of heavily-fortified French coastline to fight Nazi Germany on the beaches of Normandy, France</a:t>
            </a:r>
            <a:r>
              <a:rPr lang="en-US" altLang="en-US" sz="2400"/>
              <a:t>.</a:t>
            </a:r>
          </a:p>
        </p:txBody>
      </p:sp>
      <p:pic>
        <p:nvPicPr>
          <p:cNvPr id="117763"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5129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0327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228600" y="-161543"/>
            <a:ext cx="10058400" cy="1609344"/>
          </a:xfrm>
        </p:spPr>
        <p:txBody>
          <a:bodyPr/>
          <a:lstStyle/>
          <a:p>
            <a:r>
              <a:rPr lang="en-US" altLang="en-US" dirty="0" smtClean="0"/>
              <a:t>Operation Overlord</a:t>
            </a:r>
          </a:p>
        </p:txBody>
      </p:sp>
      <p:sp>
        <p:nvSpPr>
          <p:cNvPr id="118787" name="Rectangle 3"/>
          <p:cNvSpPr>
            <a:spLocks noGrp="1" noChangeArrowheads="1"/>
          </p:cNvSpPr>
          <p:nvPr>
            <p:ph type="body" idx="1"/>
          </p:nvPr>
        </p:nvSpPr>
        <p:spPr>
          <a:xfrm>
            <a:off x="411193" y="1065363"/>
            <a:ext cx="4724400" cy="4449763"/>
          </a:xfrm>
        </p:spPr>
        <p:txBody>
          <a:bodyPr/>
          <a:lstStyle/>
          <a:p>
            <a:r>
              <a:rPr lang="en-US" altLang="en-US" sz="2400" dirty="0"/>
              <a:t>The Big Three finally agreed on an invasion of France.</a:t>
            </a:r>
          </a:p>
          <a:p>
            <a:r>
              <a:rPr lang="en-US" altLang="en-US" sz="2400" dirty="0"/>
              <a:t>The </a:t>
            </a:r>
            <a:r>
              <a:rPr lang="en-US" altLang="en-US" sz="2400" u="sng" dirty="0"/>
              <a:t>invasion took the code name “Operation Overlord”.</a:t>
            </a:r>
          </a:p>
          <a:p>
            <a:r>
              <a:rPr lang="en-US" altLang="en-US" sz="2400" dirty="0"/>
              <a:t>As the date approached nearly 3 million soldiers, sailors, and airmen crowed the Southern tip of England.</a:t>
            </a:r>
          </a:p>
        </p:txBody>
      </p:sp>
      <p:pic>
        <p:nvPicPr>
          <p:cNvPr id="118789" name="Picture 6" descr="http://www.29th.co.uk/photos/dday/dday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7072" y="247742"/>
            <a:ext cx="3886200"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descr="Image result for operation overl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592" y="3327639"/>
            <a:ext cx="4707147" cy="353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9872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subTitle" idx="1"/>
          </p:nvPr>
        </p:nvSpPr>
        <p:spPr>
          <a:xfrm>
            <a:off x="3329796" y="2057400"/>
            <a:ext cx="5305246" cy="4343399"/>
          </a:xfrm>
          <a:ln w="28575">
            <a:noFill/>
            <a:miter lim="800000"/>
            <a:headEnd/>
            <a:tailEnd/>
          </a:ln>
        </p:spPr>
        <p:txBody>
          <a:bodyPr>
            <a:normAutofit fontScale="92500"/>
          </a:bodyPr>
          <a:lstStyle/>
          <a:p>
            <a:pPr eaLnBrk="1" hangingPunct="1">
              <a:lnSpc>
                <a:spcPct val="80000"/>
              </a:lnSpc>
            </a:pPr>
            <a:endParaRPr lang="en-US" altLang="en-US" sz="2800" dirty="0"/>
          </a:p>
          <a:p>
            <a:pPr algn="l" eaLnBrk="1" hangingPunct="1">
              <a:lnSpc>
                <a:spcPct val="80000"/>
              </a:lnSpc>
              <a:buFont typeface="Wingdings" panose="05000000000000000000" pitchFamily="2" charset="2"/>
              <a:buChar char="v"/>
            </a:pPr>
            <a:r>
              <a:rPr lang="en-US" altLang="en-US" sz="2800" dirty="0"/>
              <a:t>Began campaign against Jews soon after becoming chancellor.</a:t>
            </a:r>
          </a:p>
          <a:p>
            <a:pPr algn="l" eaLnBrk="1" hangingPunct="1">
              <a:lnSpc>
                <a:spcPct val="80000"/>
              </a:lnSpc>
            </a:pPr>
            <a:endParaRPr lang="en-US" altLang="en-US" sz="2800" dirty="0"/>
          </a:p>
          <a:p>
            <a:pPr algn="l" eaLnBrk="1" hangingPunct="1">
              <a:lnSpc>
                <a:spcPct val="80000"/>
              </a:lnSpc>
              <a:buFont typeface="Wingdings" panose="05000000000000000000" pitchFamily="2" charset="2"/>
              <a:buChar char="v"/>
            </a:pPr>
            <a:r>
              <a:rPr lang="en-US" altLang="en-US" sz="2800" dirty="0"/>
              <a:t>Established a series of anti-Semitic laws intended to drive Jews from Germany. </a:t>
            </a:r>
          </a:p>
          <a:p>
            <a:pPr algn="l" eaLnBrk="1" hangingPunct="1">
              <a:lnSpc>
                <a:spcPct val="80000"/>
              </a:lnSpc>
            </a:pPr>
            <a:endParaRPr lang="en-US" altLang="en-US" sz="2800" dirty="0"/>
          </a:p>
          <a:p>
            <a:pPr algn="l" eaLnBrk="1" hangingPunct="1">
              <a:lnSpc>
                <a:spcPct val="80000"/>
              </a:lnSpc>
              <a:buFont typeface="Wingdings" panose="05000000000000000000" pitchFamily="2" charset="2"/>
              <a:buChar char="v"/>
            </a:pPr>
            <a:r>
              <a:rPr lang="en-US" altLang="en-US" sz="2800" dirty="0"/>
              <a:t>Laws stripped Jews of their citizenship and took away most civil and economic rights.</a:t>
            </a:r>
          </a:p>
        </p:txBody>
      </p:sp>
      <p:pic>
        <p:nvPicPr>
          <p:cNvPr id="12292"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532" t="-552" r="1" b="-1"/>
          <a:stretch/>
        </p:blipFill>
        <p:spPr bwMode="auto">
          <a:xfrm>
            <a:off x="65836" y="2398145"/>
            <a:ext cx="2955985" cy="419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View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3433" y="323490"/>
            <a:ext cx="24320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81155" y="259031"/>
            <a:ext cx="10630331" cy="1060811"/>
          </a:xfrm>
        </p:spPr>
        <p:txBody>
          <a:bodyPr/>
          <a:lstStyle/>
          <a:p>
            <a:r>
              <a:rPr lang="en-US" dirty="0" smtClean="0"/>
              <a:t>Hitler in power</a:t>
            </a:r>
            <a:endParaRPr lang="en-US" dirty="0"/>
          </a:p>
        </p:txBody>
      </p:sp>
    </p:spTree>
    <p:extLst>
      <p:ext uri="{BB962C8B-B14F-4D97-AF65-F5344CB8AC3E}">
        <p14:creationId xmlns:p14="http://schemas.microsoft.com/office/powerpoint/2010/main" val="398860204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endParaRPr lang="en-US" altLang="en-US" smtClean="0"/>
          </a:p>
        </p:txBody>
      </p:sp>
      <p:sp>
        <p:nvSpPr>
          <p:cNvPr id="119811" name="Rectangle 3"/>
          <p:cNvSpPr>
            <a:spLocks noGrp="1" noChangeArrowheads="1"/>
          </p:cNvSpPr>
          <p:nvPr>
            <p:ph type="body" idx="1"/>
          </p:nvPr>
        </p:nvSpPr>
        <p:spPr>
          <a:xfrm>
            <a:off x="1524000" y="1600201"/>
            <a:ext cx="4572000" cy="3230563"/>
          </a:xfrm>
        </p:spPr>
        <p:txBody>
          <a:bodyPr>
            <a:normAutofit fontScale="92500" lnSpcReduction="20000"/>
          </a:bodyPr>
          <a:lstStyle/>
          <a:p>
            <a:r>
              <a:rPr lang="en-US" altLang="en-US" sz="2400"/>
              <a:t>The Allies could not keep it a secret that an invasion was planned.</a:t>
            </a:r>
          </a:p>
          <a:p>
            <a:r>
              <a:rPr lang="en-US" altLang="en-US" sz="2400"/>
              <a:t>They could keep the Germans guessing when and where they would invade.</a:t>
            </a:r>
          </a:p>
          <a:p>
            <a:r>
              <a:rPr lang="en-US" altLang="en-US" sz="2400">
                <a:latin typeface="Verdana" panose="020B0604030504040204" pitchFamily="34" charset="0"/>
              </a:rPr>
              <a:t>Through false radio transmissions the Germans believed that the Allies would cross into Norway or at the closest point on the English Channel.</a:t>
            </a:r>
          </a:p>
          <a:p>
            <a:endParaRPr lang="en-US" altLang="en-US" sz="1800">
              <a:latin typeface="Verdana" panose="020B0604030504040204" pitchFamily="34" charset="0"/>
            </a:endParaRPr>
          </a:p>
        </p:txBody>
      </p:sp>
      <p:pic>
        <p:nvPicPr>
          <p:cNvPr id="119812" name="Picture 5" descr="File:Atlantikwall.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685800"/>
            <a:ext cx="4191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0028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endParaRPr lang="en-US" altLang="en-US" smtClean="0"/>
          </a:p>
        </p:txBody>
      </p:sp>
      <p:sp>
        <p:nvSpPr>
          <p:cNvPr id="120835" name="Rectangle 3"/>
          <p:cNvSpPr>
            <a:spLocks noGrp="1" noChangeArrowheads="1"/>
          </p:cNvSpPr>
          <p:nvPr>
            <p:ph type="body" idx="1"/>
          </p:nvPr>
        </p:nvSpPr>
        <p:spPr/>
        <p:txBody>
          <a:bodyPr/>
          <a:lstStyle/>
          <a:p>
            <a:endParaRPr lang="en-US" altLang="en-US" smtClean="0"/>
          </a:p>
        </p:txBody>
      </p:sp>
      <p:pic>
        <p:nvPicPr>
          <p:cNvPr id="120836" name="Picture 7"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0"/>
            <a:ext cx="6804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21771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type="body" idx="1"/>
          </p:nvPr>
        </p:nvSpPr>
        <p:spPr>
          <a:xfrm>
            <a:off x="6248400" y="1905001"/>
            <a:ext cx="4267200" cy="3687763"/>
          </a:xfrm>
        </p:spPr>
        <p:txBody>
          <a:bodyPr/>
          <a:lstStyle/>
          <a:p>
            <a:pPr>
              <a:lnSpc>
                <a:spcPct val="90000"/>
              </a:lnSpc>
            </a:pPr>
            <a:r>
              <a:rPr lang="en-US" altLang="en-US">
                <a:latin typeface="Verdana" panose="020B0604030504040204" pitchFamily="34" charset="0"/>
              </a:rPr>
              <a:t>Soldier travelled across the English Channel in Higgins boats.</a:t>
            </a:r>
          </a:p>
          <a:p>
            <a:pPr>
              <a:lnSpc>
                <a:spcPct val="90000"/>
              </a:lnSpc>
              <a:buFontTx/>
              <a:buNone/>
            </a:pPr>
            <a:endParaRPr lang="en-US" altLang="en-US">
              <a:latin typeface="Verdana" panose="020B0604030504040204" pitchFamily="34" charset="0"/>
            </a:endParaRPr>
          </a:p>
          <a:p>
            <a:pPr>
              <a:lnSpc>
                <a:spcPct val="90000"/>
              </a:lnSpc>
            </a:pPr>
            <a:r>
              <a:rPr lang="en-US" altLang="en-US">
                <a:latin typeface="Verdana" panose="020B0604030504040204" pitchFamily="34" charset="0"/>
              </a:rPr>
              <a:t>The D-Day cost was high -more than 9,000 Allied Soldiers were killed or wounded -- but more than 100,000 Soldiers began the march across Europe to defeat Hitler.</a:t>
            </a:r>
          </a:p>
        </p:txBody>
      </p:sp>
      <p:pic>
        <p:nvPicPr>
          <p:cNvPr id="121859"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616326"/>
            <a:ext cx="413385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7"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52400"/>
            <a:ext cx="426720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41706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endParaRPr lang="en-US" altLang="en-US" smtClean="0"/>
          </a:p>
        </p:txBody>
      </p:sp>
      <p:sp>
        <p:nvSpPr>
          <p:cNvPr id="122883" name="Rectangle 3"/>
          <p:cNvSpPr>
            <a:spLocks noGrp="1" noChangeArrowheads="1"/>
          </p:cNvSpPr>
          <p:nvPr>
            <p:ph type="body" idx="1"/>
          </p:nvPr>
        </p:nvSpPr>
        <p:spPr>
          <a:xfrm>
            <a:off x="1981200" y="4572001"/>
            <a:ext cx="7924800" cy="1554163"/>
          </a:xfrm>
        </p:spPr>
        <p:txBody>
          <a:bodyPr>
            <a:normAutofit lnSpcReduction="10000"/>
          </a:bodyPr>
          <a:lstStyle/>
          <a:p>
            <a:pPr>
              <a:lnSpc>
                <a:spcPct val="90000"/>
              </a:lnSpc>
            </a:pPr>
            <a:r>
              <a:rPr lang="en-US" altLang="en-US"/>
              <a:t>At dawn, 11,000 planes provided air cover as the first wave of Allied troops stormed the shore.</a:t>
            </a:r>
          </a:p>
          <a:p>
            <a:pPr>
              <a:lnSpc>
                <a:spcPct val="90000"/>
              </a:lnSpc>
            </a:pPr>
            <a:r>
              <a:rPr lang="en-US" altLang="en-US"/>
              <a:t>The Allies landed more than 300,000 men in the first week alone.  Within one month there were over 1 million Allied Forces in France.</a:t>
            </a:r>
          </a:p>
        </p:txBody>
      </p:sp>
      <p:pic>
        <p:nvPicPr>
          <p:cNvPr id="122884" name="Picture 7" descr="Night_of_Nigh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1"/>
            <a:ext cx="6429375"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4" descr="StarsandStrip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6400801"/>
            <a:ext cx="86106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016285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descr="File:Normandy5.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484564"/>
            <a:ext cx="4191000"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6" descr="8-Landings%2520at%2520Sword%2520Be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533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8" descr="Omaha%2520land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1" y="1905001"/>
            <a:ext cx="41624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755102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04021" y="-85344"/>
            <a:ext cx="10058400" cy="1609344"/>
          </a:xfrm>
        </p:spPr>
        <p:txBody>
          <a:bodyPr/>
          <a:lstStyle/>
          <a:p>
            <a:r>
              <a:rPr lang="en-US" altLang="en-US" dirty="0" smtClean="0"/>
              <a:t>German Fortification</a:t>
            </a:r>
          </a:p>
        </p:txBody>
      </p:sp>
      <p:pic>
        <p:nvPicPr>
          <p:cNvPr id="124931" name="Picture 9" descr="Tank defen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038601"/>
            <a:ext cx="3810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11" descr="View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524000"/>
            <a:ext cx="3443288"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12" descr="View Imag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74788"/>
            <a:ext cx="4114800"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28296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2286000" y="228600"/>
            <a:ext cx="8229600" cy="1143000"/>
          </a:xfrm>
        </p:spPr>
        <p:txBody>
          <a:bodyPr/>
          <a:lstStyle/>
          <a:p>
            <a:r>
              <a:rPr lang="en-US" altLang="en-US" smtClean="0"/>
              <a:t>Battle of the Bulge</a:t>
            </a:r>
          </a:p>
        </p:txBody>
      </p:sp>
      <p:sp>
        <p:nvSpPr>
          <p:cNvPr id="125955" name="Rectangle 5"/>
          <p:cNvSpPr>
            <a:spLocks noGrp="1" noChangeArrowheads="1"/>
          </p:cNvSpPr>
          <p:nvPr>
            <p:ph type="body" idx="1"/>
          </p:nvPr>
        </p:nvSpPr>
        <p:spPr>
          <a:xfrm>
            <a:off x="1524000" y="1600201"/>
            <a:ext cx="4876800" cy="4525963"/>
          </a:xfrm>
          <a:noFill/>
        </p:spPr>
        <p:txBody>
          <a:bodyPr>
            <a:normAutofit lnSpcReduction="10000"/>
          </a:bodyPr>
          <a:lstStyle/>
          <a:p>
            <a:r>
              <a:rPr lang="en-US" altLang="en-US" sz="2400" u="sng"/>
              <a:t>By the winter of 1944 the Allies were closing in on Hitler from both sides.  The British and Americans from the West and the Soviets from the East</a:t>
            </a:r>
            <a:r>
              <a:rPr lang="en-US" altLang="en-US" sz="2400"/>
              <a:t>.</a:t>
            </a:r>
          </a:p>
          <a:p>
            <a:endParaRPr lang="en-US" altLang="en-US" sz="2400"/>
          </a:p>
          <a:p>
            <a:r>
              <a:rPr lang="en-US" altLang="en-US" sz="2400"/>
              <a:t>Germany made one last ditch effort to plan a counter attack.</a:t>
            </a:r>
          </a:p>
          <a:p>
            <a:endParaRPr lang="en-US" altLang="en-US" sz="2400"/>
          </a:p>
          <a:p>
            <a:r>
              <a:rPr lang="en-US" altLang="en-US" sz="2400" u="sng"/>
              <a:t>A huge bulge was created in the front lines.  The Allies were able to regroup and drive the Germans back </a:t>
            </a:r>
          </a:p>
        </p:txBody>
      </p:sp>
      <p:pic>
        <p:nvPicPr>
          <p:cNvPr id="125956" name="Picture 7" descr="File:Battle of the Bulg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208" y="1600201"/>
            <a:ext cx="43434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10456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ltLang="en-US" smtClean="0"/>
              <a:t>V.E. Day!</a:t>
            </a:r>
          </a:p>
        </p:txBody>
      </p:sp>
      <p:sp>
        <p:nvSpPr>
          <p:cNvPr id="135171" name="Rectangle 3"/>
          <p:cNvSpPr>
            <a:spLocks noGrp="1" noChangeArrowheads="1"/>
          </p:cNvSpPr>
          <p:nvPr>
            <p:ph type="body" idx="1"/>
          </p:nvPr>
        </p:nvSpPr>
        <p:spPr>
          <a:xfrm>
            <a:off x="1524000" y="1600200"/>
            <a:ext cx="4953000" cy="5257800"/>
          </a:xfrm>
        </p:spPr>
        <p:txBody>
          <a:bodyPr/>
          <a:lstStyle/>
          <a:p>
            <a:pPr>
              <a:lnSpc>
                <a:spcPct val="90000"/>
              </a:lnSpc>
            </a:pPr>
            <a:r>
              <a:rPr lang="en-US" altLang="en-US" sz="2400"/>
              <a:t>On April 25, 1945 American and Soviet troops met near the Elbe River, 60 miles south of Berlin.   A few days later Hitler committed suicide.</a:t>
            </a:r>
          </a:p>
          <a:p>
            <a:pPr>
              <a:lnSpc>
                <a:spcPct val="90000"/>
              </a:lnSpc>
              <a:buFontTx/>
              <a:buNone/>
            </a:pPr>
            <a:endParaRPr lang="en-US" altLang="en-US" sz="2400"/>
          </a:p>
          <a:p>
            <a:pPr>
              <a:lnSpc>
                <a:spcPct val="90000"/>
              </a:lnSpc>
            </a:pPr>
            <a:r>
              <a:rPr lang="en-US" altLang="en-US" sz="2400" u="sng"/>
              <a:t>On May 7th the Germans signed a unconditional surrender.  People around the world celebrated V-E Day. Victory in Europe Day.</a:t>
            </a:r>
          </a:p>
        </p:txBody>
      </p:sp>
      <p:pic>
        <p:nvPicPr>
          <p:cNvPr id="135172" name="Picture 7" descr="6056662~US-Sailor-Bending-Young-Nurse-over-His-Arm-to-Give-Her-Passionate-Kiss-in-Middle-of-Times-Square-Po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6764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4" descr="StarsandStrip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6400801"/>
            <a:ext cx="86106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16896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2590800" y="-257240"/>
            <a:ext cx="10058400" cy="1609344"/>
          </a:xfrm>
        </p:spPr>
        <p:txBody>
          <a:bodyPr/>
          <a:lstStyle/>
          <a:p>
            <a:r>
              <a:rPr lang="en-US" altLang="en-US" dirty="0" smtClean="0"/>
              <a:t>New York City on May 8</a:t>
            </a:r>
            <a:r>
              <a:rPr lang="en-US" altLang="en-US" baseline="30000" dirty="0" smtClean="0"/>
              <a:t>th</a:t>
            </a:r>
            <a:r>
              <a:rPr lang="en-US" altLang="en-US" dirty="0" smtClean="0"/>
              <a:t>.</a:t>
            </a:r>
          </a:p>
        </p:txBody>
      </p:sp>
      <p:pic>
        <p:nvPicPr>
          <p:cNvPr id="136195" name="Picture 5" descr="ve3-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268414"/>
            <a:ext cx="69342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11768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233086" y="-85343"/>
            <a:ext cx="10058400" cy="1609344"/>
          </a:xfrm>
        </p:spPr>
        <p:txBody>
          <a:bodyPr/>
          <a:lstStyle/>
          <a:p>
            <a:r>
              <a:rPr lang="en-US" altLang="en-US" dirty="0" smtClean="0"/>
              <a:t>Yalta Conference</a:t>
            </a:r>
          </a:p>
        </p:txBody>
      </p:sp>
      <p:sp>
        <p:nvSpPr>
          <p:cNvPr id="126979" name="Rectangle 3"/>
          <p:cNvSpPr>
            <a:spLocks noGrp="1" noChangeArrowheads="1"/>
          </p:cNvSpPr>
          <p:nvPr>
            <p:ph type="body" idx="1"/>
          </p:nvPr>
        </p:nvSpPr>
        <p:spPr>
          <a:xfrm>
            <a:off x="618226" y="1135813"/>
            <a:ext cx="4191000" cy="4602163"/>
          </a:xfrm>
        </p:spPr>
        <p:txBody>
          <a:bodyPr>
            <a:normAutofit lnSpcReduction="10000"/>
          </a:bodyPr>
          <a:lstStyle/>
          <a:p>
            <a:pPr>
              <a:lnSpc>
                <a:spcPct val="90000"/>
              </a:lnSpc>
            </a:pPr>
            <a:r>
              <a:rPr lang="en-US" altLang="en-US" sz="2400" u="sng" dirty="0"/>
              <a:t>In February of 1945, Roosevelt, Churchill, and Stalin met at Yalta, a Soviet resort to discuss plans for the future.</a:t>
            </a:r>
          </a:p>
          <a:p>
            <a:pPr>
              <a:lnSpc>
                <a:spcPct val="90000"/>
              </a:lnSpc>
            </a:pPr>
            <a:r>
              <a:rPr lang="en-US" altLang="en-US" sz="2400" dirty="0"/>
              <a:t>*Roosevelt’s top priority was to create </a:t>
            </a:r>
            <a:r>
              <a:rPr lang="en-US" altLang="en-US" sz="2400" u="sng" dirty="0"/>
              <a:t>a new international body </a:t>
            </a:r>
            <a:r>
              <a:rPr lang="en-US" altLang="en-US" sz="2400" dirty="0"/>
              <a:t>to help solve world disputes without war.</a:t>
            </a:r>
          </a:p>
          <a:p>
            <a:pPr>
              <a:lnSpc>
                <a:spcPct val="90000"/>
              </a:lnSpc>
            </a:pPr>
            <a:r>
              <a:rPr lang="en-US" altLang="en-US" sz="2400" u="sng" dirty="0"/>
              <a:t>The League of Nations had failed </a:t>
            </a:r>
            <a:r>
              <a:rPr lang="en-US" altLang="en-US" sz="2400" dirty="0"/>
              <a:t>because it lacked support from all of the world’s major powers.</a:t>
            </a:r>
          </a:p>
        </p:txBody>
      </p:sp>
      <p:pic>
        <p:nvPicPr>
          <p:cNvPr id="126980" name="Picture 5" descr="yalta_conference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8068" y="242303"/>
            <a:ext cx="4439728" cy="626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85003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713781" y="675119"/>
            <a:ext cx="8229600" cy="1143000"/>
          </a:xfrm>
        </p:spPr>
        <p:txBody>
          <a:bodyPr/>
          <a:lstStyle/>
          <a:p>
            <a:r>
              <a:rPr lang="en-US" altLang="en-US" b="1" dirty="0" smtClean="0"/>
              <a:t>MUSSOLINI</a:t>
            </a:r>
          </a:p>
        </p:txBody>
      </p:sp>
      <p:sp>
        <p:nvSpPr>
          <p:cNvPr id="13315" name="Content Placeholder 2"/>
          <p:cNvSpPr>
            <a:spLocks noGrp="1"/>
          </p:cNvSpPr>
          <p:nvPr>
            <p:ph idx="1"/>
          </p:nvPr>
        </p:nvSpPr>
        <p:spPr>
          <a:xfrm>
            <a:off x="534839" y="1818119"/>
            <a:ext cx="6650966" cy="4891179"/>
          </a:xfrm>
        </p:spPr>
        <p:txBody>
          <a:bodyPr>
            <a:normAutofit/>
          </a:bodyPr>
          <a:lstStyle/>
          <a:p>
            <a:r>
              <a:rPr lang="en-US" altLang="en-US" sz="2400" dirty="0"/>
              <a:t>Italian Fascism was rooted in Italian nationalism and revolutionary nationalism and the </a:t>
            </a:r>
            <a:r>
              <a:rPr lang="en-US" altLang="en-US" sz="2400" u="sng" dirty="0"/>
              <a:t>desire to restore and expand Italian territories, </a:t>
            </a:r>
            <a:r>
              <a:rPr lang="en-US" altLang="en-US" sz="2400" dirty="0"/>
              <a:t>which Italian Fascists deemed necessary for a nation to assert its superiority and strength and to avoid succumbing to decay.</a:t>
            </a:r>
          </a:p>
          <a:p>
            <a:r>
              <a:rPr lang="en-US" altLang="en-US" sz="2400" dirty="0"/>
              <a:t>Italian Fascists also claimed that modern Italy is the heir to ancient Rome and its legacy and historically</a:t>
            </a:r>
            <a:r>
              <a:rPr lang="en-US" altLang="en-US" sz="2400" u="sng" dirty="0"/>
              <a:t> supported the creation of an Italian Empire to provide </a:t>
            </a:r>
            <a:r>
              <a:rPr lang="en-US" altLang="en-US" sz="2400" i="1" u="sng" dirty="0" err="1"/>
              <a:t>spazio</a:t>
            </a:r>
            <a:r>
              <a:rPr lang="en-US" altLang="en-US" sz="2400" i="1" u="sng" dirty="0"/>
              <a:t> </a:t>
            </a:r>
            <a:r>
              <a:rPr lang="en-US" altLang="en-US" sz="2400" i="1" u="sng" dirty="0" err="1"/>
              <a:t>vitale</a:t>
            </a:r>
            <a:r>
              <a:rPr lang="en-US" altLang="en-US" sz="2400" u="sng" dirty="0"/>
              <a:t> "living space”.</a:t>
            </a:r>
          </a:p>
        </p:txBody>
      </p:sp>
      <p:pic>
        <p:nvPicPr>
          <p:cNvPr id="13316" name="Picture 2" descr="Image result for fascism mussol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55138"/>
            <a:ext cx="4042194" cy="31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Image result for fascism mussol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4814" y="3638551"/>
            <a:ext cx="204787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99797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250338" y="-153723"/>
            <a:ext cx="10058400" cy="1609344"/>
          </a:xfrm>
        </p:spPr>
        <p:txBody>
          <a:bodyPr/>
          <a:lstStyle/>
          <a:p>
            <a:r>
              <a:rPr lang="en-US" altLang="en-US" dirty="0" smtClean="0"/>
              <a:t>A Secret Deal with Stalin</a:t>
            </a:r>
          </a:p>
        </p:txBody>
      </p:sp>
      <p:sp>
        <p:nvSpPr>
          <p:cNvPr id="128003" name="Rectangle 3"/>
          <p:cNvSpPr>
            <a:spLocks noGrp="1" noChangeArrowheads="1"/>
          </p:cNvSpPr>
          <p:nvPr>
            <p:ph type="body" idx="1"/>
          </p:nvPr>
        </p:nvSpPr>
        <p:spPr>
          <a:xfrm>
            <a:off x="687238" y="1578636"/>
            <a:ext cx="5334000" cy="4525963"/>
          </a:xfrm>
        </p:spPr>
        <p:txBody>
          <a:bodyPr>
            <a:normAutofit lnSpcReduction="10000"/>
          </a:bodyPr>
          <a:lstStyle/>
          <a:p>
            <a:pPr>
              <a:lnSpc>
                <a:spcPct val="80000"/>
              </a:lnSpc>
            </a:pPr>
            <a:r>
              <a:rPr lang="en-US" altLang="en-US" sz="2400"/>
              <a:t>Roosevelt </a:t>
            </a:r>
            <a:r>
              <a:rPr lang="en-US" altLang="en-US" sz="2400" u="sng"/>
              <a:t>also worked out a secret pledge from Stalin that the Soviet Union would declare war on Japan after Germany surrendered.</a:t>
            </a:r>
          </a:p>
          <a:p>
            <a:pPr>
              <a:lnSpc>
                <a:spcPct val="80000"/>
              </a:lnSpc>
              <a:buFontTx/>
              <a:buNone/>
            </a:pPr>
            <a:endParaRPr lang="en-US" altLang="en-US" sz="2400"/>
          </a:p>
          <a:p>
            <a:pPr>
              <a:lnSpc>
                <a:spcPct val="80000"/>
              </a:lnSpc>
            </a:pPr>
            <a:r>
              <a:rPr lang="en-US" altLang="en-US" sz="2400"/>
              <a:t>This agreement was important to the United States in case it was necessary to invade the Japanese mainland.</a:t>
            </a:r>
          </a:p>
          <a:p>
            <a:pPr>
              <a:lnSpc>
                <a:spcPct val="80000"/>
              </a:lnSpc>
              <a:buFontTx/>
              <a:buNone/>
            </a:pPr>
            <a:endParaRPr lang="en-US" altLang="en-US" sz="2400"/>
          </a:p>
          <a:p>
            <a:pPr>
              <a:lnSpc>
                <a:spcPct val="80000"/>
              </a:lnSpc>
            </a:pPr>
            <a:r>
              <a:rPr lang="en-US" altLang="en-US" sz="2400"/>
              <a:t>It is </a:t>
            </a:r>
            <a:r>
              <a:rPr lang="en-US" altLang="en-US" sz="2400" u="sng"/>
              <a:t>widely believed that if there was to be a invasion of Japan there would be an estimated 1 million deaths on the Allied side.</a:t>
            </a:r>
          </a:p>
        </p:txBody>
      </p:sp>
      <p:pic>
        <p:nvPicPr>
          <p:cNvPr id="128004"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4539" y="1600201"/>
            <a:ext cx="5210507" cy="398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286229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77810" y="-196855"/>
            <a:ext cx="10058400" cy="1609344"/>
          </a:xfrm>
        </p:spPr>
        <p:txBody>
          <a:bodyPr/>
          <a:lstStyle/>
          <a:p>
            <a:r>
              <a:rPr lang="en-US" altLang="en-US" dirty="0" smtClean="0"/>
              <a:t>Death of Roosevelt</a:t>
            </a:r>
          </a:p>
        </p:txBody>
      </p:sp>
      <p:sp>
        <p:nvSpPr>
          <p:cNvPr id="129027" name="Rectangle 3"/>
          <p:cNvSpPr>
            <a:spLocks noGrp="1" noChangeArrowheads="1"/>
          </p:cNvSpPr>
          <p:nvPr>
            <p:ph type="body" idx="1"/>
          </p:nvPr>
        </p:nvSpPr>
        <p:spPr>
          <a:xfrm>
            <a:off x="152400" y="1185068"/>
            <a:ext cx="6400800" cy="4678363"/>
          </a:xfrm>
        </p:spPr>
        <p:txBody>
          <a:bodyPr/>
          <a:lstStyle/>
          <a:p>
            <a:r>
              <a:rPr lang="en-US" altLang="en-US" sz="2800" dirty="0"/>
              <a:t>At the Yalta Conference it was evident that Roosevelt’s health had deteriorated.</a:t>
            </a:r>
          </a:p>
          <a:p>
            <a:r>
              <a:rPr lang="en-US" altLang="en-US" sz="2800" dirty="0"/>
              <a:t>On April 12, 1945 Roosevelt died of a stroke.  The death of the President was mourned all over the nation.  Many had not known any other leader.</a:t>
            </a:r>
          </a:p>
        </p:txBody>
      </p:sp>
      <p:pic>
        <p:nvPicPr>
          <p:cNvPr id="129028" name="Picture 3" descr="franklin_delano_roosevel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00536" y="0"/>
            <a:ext cx="3591464" cy="354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Image result for death of rooseve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263" y="3524249"/>
            <a:ext cx="4051148" cy="2950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11730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body" idx="1"/>
          </p:nvPr>
        </p:nvSpPr>
        <p:spPr>
          <a:xfrm>
            <a:off x="5835051" y="4563374"/>
            <a:ext cx="5703498" cy="3382963"/>
          </a:xfrm>
        </p:spPr>
        <p:txBody>
          <a:bodyPr/>
          <a:lstStyle/>
          <a:p>
            <a:pPr>
              <a:lnSpc>
                <a:spcPct val="90000"/>
              </a:lnSpc>
            </a:pPr>
            <a:r>
              <a:rPr lang="en-US" altLang="en-US" dirty="0" smtClean="0"/>
              <a:t>The American people were devastated by the death of the president.  He served for 12 ½ years.</a:t>
            </a:r>
          </a:p>
        </p:txBody>
      </p:sp>
      <p:pic>
        <p:nvPicPr>
          <p:cNvPr id="130051"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48" y="544551"/>
            <a:ext cx="4872487" cy="591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roosevelt funer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365" y="685141"/>
            <a:ext cx="5814642" cy="3265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48009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98580" y="-378009"/>
            <a:ext cx="10058400" cy="1609344"/>
          </a:xfrm>
        </p:spPr>
        <p:txBody>
          <a:bodyPr/>
          <a:lstStyle/>
          <a:p>
            <a:r>
              <a:rPr lang="en-US" altLang="en-US" smtClean="0"/>
              <a:t>Roosevelt Memorial</a:t>
            </a:r>
          </a:p>
        </p:txBody>
      </p:sp>
      <p:sp>
        <p:nvSpPr>
          <p:cNvPr id="131075" name="Rectangle 3"/>
          <p:cNvSpPr>
            <a:spLocks noGrp="1" noChangeArrowheads="1"/>
          </p:cNvSpPr>
          <p:nvPr>
            <p:ph type="body" idx="1"/>
          </p:nvPr>
        </p:nvSpPr>
        <p:spPr/>
        <p:txBody>
          <a:bodyPr/>
          <a:lstStyle/>
          <a:p>
            <a:endParaRPr lang="en-US" altLang="en-US" smtClean="0"/>
          </a:p>
        </p:txBody>
      </p:sp>
      <p:pic>
        <p:nvPicPr>
          <p:cNvPr id="131076" name="Picture 8" descr="roosevelt-memorial-washington-d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151" y="776567"/>
            <a:ext cx="9336829" cy="608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22835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endParaRPr lang="en-US" altLang="en-US" smtClean="0"/>
          </a:p>
        </p:txBody>
      </p:sp>
      <p:sp>
        <p:nvSpPr>
          <p:cNvPr id="132099" name="Rectangle 3"/>
          <p:cNvSpPr>
            <a:spLocks noGrp="1" noChangeArrowheads="1"/>
          </p:cNvSpPr>
          <p:nvPr>
            <p:ph type="body" idx="1"/>
          </p:nvPr>
        </p:nvSpPr>
        <p:spPr/>
        <p:txBody>
          <a:bodyPr/>
          <a:lstStyle/>
          <a:p>
            <a:endParaRPr lang="en-US" altLang="en-US" smtClean="0"/>
          </a:p>
        </p:txBody>
      </p:sp>
      <p:pic>
        <p:nvPicPr>
          <p:cNvPr id="132100" name="Picture 4" descr="Franklin Delano Roosevelt Memoria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1926"/>
            <a:ext cx="4267200" cy="63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6" descr="38731553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521126"/>
            <a:ext cx="52197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130016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Grp="1" noChangeArrowheads="1"/>
          </p:cNvSpPr>
          <p:nvPr>
            <p:ph type="body" idx="1"/>
          </p:nvPr>
        </p:nvSpPr>
        <p:spPr/>
        <p:txBody>
          <a:bodyPr/>
          <a:lstStyle/>
          <a:p>
            <a:endParaRPr lang="en-US" altLang="en-US" smtClean="0"/>
          </a:p>
        </p:txBody>
      </p:sp>
      <p:pic>
        <p:nvPicPr>
          <p:cNvPr id="133124" name="Picture 5" descr="Franklin_Delano_Roosevelt_Memorial_2_gro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71" y="116456"/>
            <a:ext cx="4959110" cy="661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7" descr="roosevel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2832" y="886144"/>
            <a:ext cx="6516896" cy="4893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53007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Image result for japanese balloon bomb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838200"/>
            <a:ext cx="2501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57400" y="1"/>
            <a:ext cx="8032750" cy="923925"/>
          </a:xfrm>
          <a:prstGeom prst="rect">
            <a:avLst/>
          </a:prstGeom>
          <a:noFill/>
        </p:spPr>
        <p:txBody>
          <a:bodyPr wrap="none">
            <a:spAutoFit/>
          </a:bodyPr>
          <a:lstStyle/>
          <a:p>
            <a:pPr algn="ctr">
              <a:defRPr/>
            </a:pPr>
            <a:r>
              <a:rPr lang="en-US" sz="5400" dirty="0">
                <a:ln w="0"/>
                <a:effectLst>
                  <a:outerShdw blurRad="38100" dist="19050" dir="2700000" algn="tl" rotWithShape="0">
                    <a:schemeClr val="dk1">
                      <a:alpha val="40000"/>
                    </a:schemeClr>
                  </a:outerShdw>
                </a:effectLst>
              </a:rPr>
              <a:t>Japanese Balloon Bombs</a:t>
            </a:r>
          </a:p>
        </p:txBody>
      </p:sp>
      <p:pic>
        <p:nvPicPr>
          <p:cNvPr id="14438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95400"/>
            <a:ext cx="51054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94346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WordArt 4"/>
          <p:cNvSpPr>
            <a:spLocks noChangeArrowheads="1" noChangeShapeType="1" noTextEdit="1"/>
          </p:cNvSpPr>
          <p:nvPr/>
        </p:nvSpPr>
        <p:spPr bwMode="auto">
          <a:xfrm>
            <a:off x="3032185" y="133709"/>
            <a:ext cx="6553200" cy="198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gradFill rotWithShape="1">
                  <a:gsLst>
                    <a:gs pos="0">
                      <a:srgbClr val="CC0000"/>
                    </a:gs>
                    <a:gs pos="100000">
                      <a:srgbClr val="5E0000"/>
                    </a:gs>
                  </a:gsLst>
                  <a:lin ang="5400000" scaled="1"/>
                </a:gradFill>
                <a:effectLst>
                  <a:outerShdw dist="35921" dir="2700000" algn="ctr" rotWithShape="0">
                    <a:srgbClr val="C0C0C0">
                      <a:alpha val="79999"/>
                    </a:srgbClr>
                  </a:outerShdw>
                </a:effectLst>
                <a:latin typeface="Impact" panose="020B0806030902050204" pitchFamily="34" charset="0"/>
              </a:rPr>
              <a:t>On to Japan...</a:t>
            </a:r>
          </a:p>
        </p:txBody>
      </p:sp>
      <p:pic>
        <p:nvPicPr>
          <p:cNvPr id="137219" name="Picture 5" descr="japanese_naval_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3007" y="2346385"/>
            <a:ext cx="6767423" cy="451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40202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ChangeArrowheads="1"/>
          </p:cNvSpPr>
          <p:nvPr>
            <p:ph type="subTitle" idx="1"/>
          </p:nvPr>
        </p:nvSpPr>
        <p:spPr>
          <a:xfrm>
            <a:off x="1981200" y="1828800"/>
            <a:ext cx="8229600" cy="3810000"/>
          </a:xfrm>
          <a:ln w="28575">
            <a:noFill/>
            <a:miter lim="800000"/>
            <a:headEnd/>
            <a:tailEnd/>
          </a:ln>
        </p:spPr>
        <p:txBody>
          <a:bodyPr/>
          <a:lstStyle/>
          <a:p>
            <a:pPr algn="l"/>
            <a:r>
              <a:rPr lang="en-US" altLang="en-US" sz="2400" dirty="0"/>
              <a:t>When the United States had to surrender the Philippine </a:t>
            </a:r>
          </a:p>
          <a:p>
            <a:pPr algn="l"/>
            <a:r>
              <a:rPr lang="en-US" altLang="en-US" sz="2400" dirty="0"/>
              <a:t>Islands it seemed that Japan was unbeatable.</a:t>
            </a:r>
          </a:p>
          <a:p>
            <a:pPr algn="l"/>
            <a:r>
              <a:rPr lang="en-US" altLang="en-US" sz="2400" dirty="0"/>
              <a:t>The Japanese navy had three times as many ships as the United States.  They were poised to invade Australia and even possibly the United States.</a:t>
            </a:r>
          </a:p>
        </p:txBody>
      </p:sp>
      <p:pic>
        <p:nvPicPr>
          <p:cNvPr id="140294" name="Picture 5" descr="japanese_naval_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837" y="3948022"/>
            <a:ext cx="4248510" cy="283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820173" y="60623"/>
            <a:ext cx="10086867" cy="1707792"/>
          </a:xfrm>
        </p:spPr>
        <p:txBody>
          <a:bodyPr/>
          <a:lstStyle/>
          <a:p>
            <a:r>
              <a:rPr lang="en-US" dirty="0" smtClean="0"/>
              <a:t>War against japan</a:t>
            </a:r>
            <a:endParaRPr lang="en-US" dirty="0"/>
          </a:p>
        </p:txBody>
      </p:sp>
    </p:spTree>
    <p:extLst>
      <p:ext uri="{BB962C8B-B14F-4D97-AF65-F5344CB8AC3E}">
        <p14:creationId xmlns:p14="http://schemas.microsoft.com/office/powerpoint/2010/main" val="33733420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p:cNvSpPr>
            <a:spLocks noGrp="1" noChangeArrowheads="1"/>
          </p:cNvSpPr>
          <p:nvPr>
            <p:ph type="subTitle" idx="1"/>
          </p:nvPr>
        </p:nvSpPr>
        <p:spPr>
          <a:xfrm>
            <a:off x="2133600" y="1524000"/>
            <a:ext cx="8153400" cy="3048000"/>
          </a:xfrm>
          <a:ln w="28575">
            <a:solidFill>
              <a:srgbClr val="000066"/>
            </a:solidFill>
            <a:miter lim="800000"/>
            <a:headEnd/>
            <a:tailEnd/>
          </a:ln>
        </p:spPr>
        <p:txBody>
          <a:bodyPr/>
          <a:lstStyle/>
          <a:p>
            <a:pPr algn="l">
              <a:lnSpc>
                <a:spcPct val="80000"/>
              </a:lnSpc>
            </a:pPr>
            <a:r>
              <a:rPr lang="en-US" altLang="en-US" sz="2400" dirty="0"/>
              <a:t>In the early part of the war Japan had success in their attack on Pearl Harbor and other offensives against the United States and Great Britain throughout the Pacific.</a:t>
            </a:r>
          </a:p>
          <a:p>
            <a:pPr algn="l">
              <a:lnSpc>
                <a:spcPct val="80000"/>
              </a:lnSpc>
            </a:pPr>
            <a:r>
              <a:rPr lang="en-US" altLang="en-US" sz="2400" dirty="0"/>
              <a:t>The Japanese seized Manila, the capital of the Philippines from the United States.</a:t>
            </a:r>
          </a:p>
          <a:p>
            <a:pPr algn="l">
              <a:lnSpc>
                <a:spcPct val="80000"/>
              </a:lnSpc>
            </a:pPr>
            <a:r>
              <a:rPr lang="en-US" altLang="en-US" sz="2400" dirty="0"/>
              <a:t>American and Filipino troops had to withdraw to Bataan Peninsula and </a:t>
            </a:r>
            <a:r>
              <a:rPr lang="en-US" altLang="en-US" sz="2400" dirty="0" err="1"/>
              <a:t>Corrigidor</a:t>
            </a:r>
            <a:r>
              <a:rPr lang="en-US" altLang="en-US" sz="2400" dirty="0"/>
              <a:t> Island.</a:t>
            </a:r>
          </a:p>
        </p:txBody>
      </p:sp>
      <p:pic>
        <p:nvPicPr>
          <p:cNvPr id="139268" name="Picture 8" descr="bataand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994150"/>
            <a:ext cx="396240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10" descr="ACTUAL-DEATH-M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017964"/>
            <a:ext cx="4038600"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29198" y="-586358"/>
            <a:ext cx="9966960" cy="3035808"/>
          </a:xfrm>
        </p:spPr>
        <p:txBody>
          <a:bodyPr/>
          <a:lstStyle/>
          <a:p>
            <a:r>
              <a:rPr lang="en-US" dirty="0" smtClean="0"/>
              <a:t>Bataan death march</a:t>
            </a:r>
            <a:endParaRPr lang="en-US" dirty="0"/>
          </a:p>
        </p:txBody>
      </p:sp>
    </p:spTree>
    <p:extLst>
      <p:ext uri="{BB962C8B-B14F-4D97-AF65-F5344CB8AC3E}">
        <p14:creationId xmlns:p14="http://schemas.microsoft.com/office/powerpoint/2010/main" val="8382430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9184" y="-237743"/>
            <a:ext cx="10058400" cy="1609344"/>
          </a:xfrm>
        </p:spPr>
        <p:txBody>
          <a:bodyPr/>
          <a:lstStyle/>
          <a:p>
            <a:pPr eaLnBrk="1" hangingPunct="1"/>
            <a:r>
              <a:rPr lang="en-US" altLang="en-US" dirty="0" smtClean="0"/>
              <a:t>Benito Mussolini</a:t>
            </a:r>
          </a:p>
        </p:txBody>
      </p:sp>
      <p:sp>
        <p:nvSpPr>
          <p:cNvPr id="14339" name="Rectangle 3"/>
          <p:cNvSpPr>
            <a:spLocks noGrp="1" noChangeArrowheads="1"/>
          </p:cNvSpPr>
          <p:nvPr>
            <p:ph type="body" idx="1"/>
          </p:nvPr>
        </p:nvSpPr>
        <p:spPr>
          <a:xfrm>
            <a:off x="474453" y="1371601"/>
            <a:ext cx="6719977" cy="5029199"/>
          </a:xfrm>
        </p:spPr>
        <p:txBody>
          <a:bodyPr/>
          <a:lstStyle/>
          <a:p>
            <a:pPr lvl="1" eaLnBrk="1" hangingPunct="1">
              <a:lnSpc>
                <a:spcPct val="90000"/>
              </a:lnSpc>
            </a:pPr>
            <a:r>
              <a:rPr lang="en-US" altLang="en-US" sz="2400" dirty="0"/>
              <a:t>He encouraged the use of violence against Socialists and Communists, whom many Italians blamed for the chaos of postwar Italy.</a:t>
            </a:r>
          </a:p>
          <a:p>
            <a:pPr lvl="1" eaLnBrk="1" hangingPunct="1">
              <a:lnSpc>
                <a:spcPct val="90000"/>
              </a:lnSpc>
            </a:pPr>
            <a:r>
              <a:rPr lang="en-US" altLang="en-US" sz="2400" dirty="0"/>
              <a:t>Angry over the Treaty of Versailles, he founded the National Fascist Party. </a:t>
            </a:r>
          </a:p>
          <a:p>
            <a:pPr lvl="1" eaLnBrk="1" hangingPunct="1">
              <a:lnSpc>
                <a:spcPct val="90000"/>
              </a:lnSpc>
            </a:pPr>
            <a:r>
              <a:rPr lang="en-US" altLang="en-US" sz="2400" b="1" dirty="0"/>
              <a:t>Fascism</a:t>
            </a:r>
            <a:r>
              <a:rPr lang="en-US" altLang="en-US" sz="2400" dirty="0"/>
              <a:t> stressed the glory of the state—the rights and concerns of individuals were of little importance.</a:t>
            </a:r>
          </a:p>
          <a:p>
            <a:pPr lvl="1" eaLnBrk="1" hangingPunct="1">
              <a:lnSpc>
                <a:spcPct val="90000"/>
              </a:lnSpc>
            </a:pPr>
            <a:r>
              <a:rPr lang="en-US" altLang="en-US" sz="2400" dirty="0"/>
              <a:t>Established a </a:t>
            </a:r>
            <a:r>
              <a:rPr lang="en-US" altLang="en-US" sz="2400" b="1" dirty="0"/>
              <a:t>dictatorship </a:t>
            </a:r>
            <a:r>
              <a:rPr lang="en-US" altLang="en-US" sz="2400" dirty="0"/>
              <a:t>that allowed no other political parties</a:t>
            </a:r>
            <a:endParaRPr lang="en-US" altLang="en-US" sz="2400" b="1" dirty="0"/>
          </a:p>
          <a:p>
            <a:pPr lvl="1" eaLnBrk="1" hangingPunct="1">
              <a:lnSpc>
                <a:spcPct val="90000"/>
              </a:lnSpc>
            </a:pPr>
            <a:r>
              <a:rPr lang="en-US" altLang="en-US" sz="2400" dirty="0"/>
              <a:t>Had total control over daily life in a </a:t>
            </a:r>
            <a:r>
              <a:rPr lang="en-US" altLang="en-US" sz="2400" b="1" dirty="0"/>
              <a:t>totalitarian</a:t>
            </a:r>
            <a:r>
              <a:rPr lang="en-US" altLang="en-US" sz="2400" dirty="0"/>
              <a:t> regime</a:t>
            </a:r>
          </a:p>
        </p:txBody>
      </p:sp>
      <p:pic>
        <p:nvPicPr>
          <p:cNvPr id="160772" name="Picture 4" descr="Image result for mussolini"/>
          <p:cNvPicPr>
            <a:picLocks noChangeAspect="1" noChangeArrowheads="1"/>
          </p:cNvPicPr>
          <p:nvPr/>
        </p:nvPicPr>
        <p:blipFill rotWithShape="1">
          <a:blip r:embed="rId2">
            <a:extLst>
              <a:ext uri="{28A0092B-C50C-407E-A947-70E740481C1C}">
                <a14:useLocalDpi xmlns:a14="http://schemas.microsoft.com/office/drawing/2010/main" val="0"/>
              </a:ext>
            </a:extLst>
          </a:blip>
          <a:srcRect l="17365" t="-361" r="11257"/>
          <a:stretch/>
        </p:blipFill>
        <p:spPr bwMode="auto">
          <a:xfrm>
            <a:off x="7336491" y="698740"/>
            <a:ext cx="4751993" cy="496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81298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3"/>
          <p:cNvSpPr>
            <a:spLocks noGrp="1" noChangeArrowheads="1"/>
          </p:cNvSpPr>
          <p:nvPr>
            <p:ph type="subTitle" idx="1"/>
          </p:nvPr>
        </p:nvSpPr>
        <p:spPr>
          <a:xfrm>
            <a:off x="1138687" y="1696529"/>
            <a:ext cx="6400800" cy="5006196"/>
          </a:xfrm>
          <a:ln w="28575">
            <a:solidFill>
              <a:schemeClr val="bg1"/>
            </a:solidFill>
            <a:miter lim="800000"/>
            <a:headEnd/>
            <a:tailEnd/>
          </a:ln>
        </p:spPr>
        <p:txBody>
          <a:bodyPr>
            <a:normAutofit/>
          </a:bodyPr>
          <a:lstStyle/>
          <a:p>
            <a:pPr algn="l">
              <a:buFont typeface="Wingdings" panose="05000000000000000000" pitchFamily="2" charset="2"/>
              <a:buChar char="§"/>
            </a:pPr>
            <a:r>
              <a:rPr lang="en-US" altLang="en-US" sz="2000" dirty="0"/>
              <a:t>In 1942, a Japanese armada of more than 100 ships attacked an American navel base on Midway Island.</a:t>
            </a:r>
          </a:p>
          <a:p>
            <a:pPr algn="l">
              <a:buFont typeface="Wingdings" panose="05000000000000000000" pitchFamily="2" charset="2"/>
              <a:buChar char="§"/>
            </a:pPr>
            <a:r>
              <a:rPr lang="en-US" altLang="en-US" sz="2000" u="sng" dirty="0"/>
              <a:t>Midway was a steppingstone on the way to the Hawaiian Islands.</a:t>
            </a:r>
          </a:p>
          <a:p>
            <a:pPr algn="l">
              <a:buFont typeface="Wingdings" panose="05000000000000000000" pitchFamily="2" charset="2"/>
              <a:buChar char="§"/>
            </a:pPr>
            <a:r>
              <a:rPr lang="en-US" altLang="en-US" sz="2000" dirty="0"/>
              <a:t>The fleet led by Yamamoto had five aircraft carriers that were loaded with hundreds of warplanes.</a:t>
            </a:r>
          </a:p>
          <a:p>
            <a:pPr algn="l">
              <a:buFont typeface="Wingdings" panose="05000000000000000000" pitchFamily="2" charset="2"/>
              <a:buChar char="§"/>
            </a:pPr>
            <a:r>
              <a:rPr lang="en-US" altLang="en-US" sz="2000" dirty="0"/>
              <a:t>The United States was able to intercept and decode messages that allowed them to pinpoint the Japanese fleet.</a:t>
            </a:r>
          </a:p>
          <a:p>
            <a:pPr algn="l">
              <a:buFont typeface="Wingdings" panose="05000000000000000000" pitchFamily="2" charset="2"/>
              <a:buChar char="§"/>
            </a:pPr>
            <a:r>
              <a:rPr lang="en-US" altLang="en-US" sz="2000" dirty="0"/>
              <a:t>In a matter of minutes four Japanese carriers were destroyed and the fleet had to retreat</a:t>
            </a:r>
            <a:r>
              <a:rPr lang="en-US" altLang="en-US" sz="2000" dirty="0" smtClean="0"/>
              <a:t>.</a:t>
            </a:r>
          </a:p>
          <a:p>
            <a:pPr algn="l">
              <a:buFont typeface="Wingdings" panose="05000000000000000000" pitchFamily="2" charset="2"/>
              <a:buChar char="§"/>
            </a:pPr>
            <a:r>
              <a:rPr lang="en-US" altLang="en-US" sz="2000" u="sng" dirty="0" smtClean="0"/>
              <a:t>Winning this battle was viewed as a turning point.</a:t>
            </a:r>
            <a:endParaRPr lang="en-US" altLang="en-US" sz="2000" u="sng" dirty="0"/>
          </a:p>
        </p:txBody>
      </p:sp>
      <p:pic>
        <p:nvPicPr>
          <p:cNvPr id="14131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0088" y="911862"/>
            <a:ext cx="3661912" cy="290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94084" y="-669845"/>
            <a:ext cx="9966960" cy="3035808"/>
          </a:xfrm>
        </p:spPr>
        <p:txBody>
          <a:bodyPr/>
          <a:lstStyle/>
          <a:p>
            <a:r>
              <a:rPr lang="en-US" dirty="0" smtClean="0"/>
              <a:t>Battle of midway</a:t>
            </a:r>
            <a:endParaRPr lang="en-US" dirty="0"/>
          </a:p>
        </p:txBody>
      </p:sp>
    </p:spTree>
    <p:extLst>
      <p:ext uri="{BB962C8B-B14F-4D97-AF65-F5344CB8AC3E}">
        <p14:creationId xmlns:p14="http://schemas.microsoft.com/office/powerpoint/2010/main" val="370670294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1"/>
          </p:nvPr>
        </p:nvSpPr>
        <p:spPr>
          <a:xfrm>
            <a:off x="1242204" y="1913626"/>
            <a:ext cx="6694098" cy="2590800"/>
          </a:xfrm>
          <a:ln w="28575">
            <a:solidFill>
              <a:schemeClr val="bg1"/>
            </a:solidFill>
            <a:miter lim="800000"/>
            <a:headEnd/>
            <a:tailEnd/>
          </a:ln>
        </p:spPr>
        <p:txBody>
          <a:bodyPr/>
          <a:lstStyle/>
          <a:p>
            <a:pPr algn="l">
              <a:buFont typeface="Wingdings" panose="05000000000000000000" pitchFamily="2" charset="2"/>
              <a:buChar char="§"/>
            </a:pPr>
            <a:r>
              <a:rPr lang="en-US" altLang="en-US" sz="2000" u="sng" dirty="0"/>
              <a:t>The Allies used a strategy called island-hopping</a:t>
            </a:r>
            <a:r>
              <a:rPr lang="en-US" altLang="en-US" sz="2000" dirty="0"/>
              <a:t>.  </a:t>
            </a:r>
          </a:p>
          <a:p>
            <a:pPr algn="l">
              <a:buFont typeface="Wingdings" panose="05000000000000000000" pitchFamily="2" charset="2"/>
              <a:buChar char="§"/>
            </a:pPr>
            <a:r>
              <a:rPr lang="en-US" altLang="en-US" sz="2000" u="sng" dirty="0"/>
              <a:t>Instead of planning to invade every island controlled by the Japanese the Allies only focused on a few strategic ones</a:t>
            </a:r>
            <a:r>
              <a:rPr lang="en-US" altLang="en-US" sz="2000" dirty="0"/>
              <a:t>.</a:t>
            </a:r>
          </a:p>
        </p:txBody>
      </p:sp>
      <p:pic>
        <p:nvPicPr>
          <p:cNvPr id="1423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15" y="1647646"/>
            <a:ext cx="3429000" cy="494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27273" y="-802018"/>
            <a:ext cx="9966960" cy="3035808"/>
          </a:xfrm>
        </p:spPr>
        <p:txBody>
          <a:bodyPr/>
          <a:lstStyle/>
          <a:p>
            <a:r>
              <a:rPr lang="en-US" dirty="0" smtClean="0"/>
              <a:t>Island hopping</a:t>
            </a:r>
            <a:endParaRPr lang="en-US" dirty="0"/>
          </a:p>
        </p:txBody>
      </p:sp>
    </p:spTree>
    <p:extLst>
      <p:ext uri="{BB962C8B-B14F-4D97-AF65-F5344CB8AC3E}">
        <p14:creationId xmlns:p14="http://schemas.microsoft.com/office/powerpoint/2010/main" val="205256398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3"/>
          <p:cNvSpPr>
            <a:spLocks noGrp="1" noChangeArrowheads="1"/>
          </p:cNvSpPr>
          <p:nvPr>
            <p:ph type="body" idx="1"/>
          </p:nvPr>
        </p:nvSpPr>
        <p:spPr>
          <a:xfrm>
            <a:off x="767751" y="1475117"/>
            <a:ext cx="6928449" cy="4651047"/>
          </a:xfrm>
        </p:spPr>
        <p:txBody>
          <a:bodyPr/>
          <a:lstStyle/>
          <a:p>
            <a:pPr>
              <a:lnSpc>
                <a:spcPct val="90000"/>
              </a:lnSpc>
            </a:pPr>
            <a:r>
              <a:rPr lang="en-US" altLang="en-US" sz="2400" dirty="0"/>
              <a:t>Kamikaze- the word means Divine Wind’.</a:t>
            </a:r>
          </a:p>
          <a:p>
            <a:pPr>
              <a:lnSpc>
                <a:spcPct val="90000"/>
              </a:lnSpc>
            </a:pPr>
            <a:r>
              <a:rPr lang="en-US" altLang="en-US" sz="2400" dirty="0"/>
              <a:t>It became obvious that the US possessed more and better war technology</a:t>
            </a:r>
          </a:p>
          <a:p>
            <a:pPr>
              <a:lnSpc>
                <a:spcPct val="90000"/>
              </a:lnSpc>
            </a:pPr>
            <a:r>
              <a:rPr lang="en-US" altLang="en-US" sz="2400" dirty="0"/>
              <a:t>In desperation Japan ordered her young men to beat the enemy  by flying bombs into the enemy (and dying in the process)</a:t>
            </a:r>
          </a:p>
          <a:p>
            <a:pPr>
              <a:lnSpc>
                <a:spcPct val="90000"/>
              </a:lnSpc>
            </a:pPr>
            <a:r>
              <a:rPr lang="en-US" altLang="en-US" sz="2400" dirty="0"/>
              <a:t>These suicide bombers flew planes, or manned suicide torpedoes.</a:t>
            </a:r>
          </a:p>
        </p:txBody>
      </p:sp>
      <p:pic>
        <p:nvPicPr>
          <p:cNvPr id="147459"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3928" y="2952750"/>
            <a:ext cx="25146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33556" y="120770"/>
            <a:ext cx="4301177" cy="923330"/>
          </a:xfrm>
          <a:prstGeom prst="rect">
            <a:avLst/>
          </a:prstGeom>
          <a:noFill/>
        </p:spPr>
        <p:txBody>
          <a:bodyPr wrap="none">
            <a:spAutoFit/>
          </a:bodyPr>
          <a:lstStyle/>
          <a:p>
            <a:pPr algn="ctr" eaLnBrk="1" hangingPunct="1">
              <a:defRPr/>
            </a:pPr>
            <a:r>
              <a:rPr lang="en-US" sz="5400" b="1" dirty="0">
                <a:ln w="31550" cmpd="sng">
                  <a:solidFill>
                    <a:srgbClr val="FF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cs typeface="Arial" charset="0"/>
              </a:rPr>
              <a:t>KAMIKAZES</a:t>
            </a:r>
          </a:p>
        </p:txBody>
      </p:sp>
      <p:pic>
        <p:nvPicPr>
          <p:cNvPr id="147461" name="Picture 5" descr="Kamika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7913" y="201284"/>
            <a:ext cx="193675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19048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subTitle" idx="1"/>
          </p:nvPr>
        </p:nvSpPr>
        <p:spPr>
          <a:xfrm>
            <a:off x="992038" y="1518248"/>
            <a:ext cx="9346721" cy="4045789"/>
          </a:xfrm>
          <a:ln w="28575">
            <a:solidFill>
              <a:schemeClr val="bg1"/>
            </a:solidFill>
            <a:miter lim="800000"/>
            <a:headEnd/>
            <a:tailEnd/>
          </a:ln>
        </p:spPr>
        <p:txBody>
          <a:bodyPr>
            <a:normAutofit/>
          </a:bodyPr>
          <a:lstStyle/>
          <a:p>
            <a:pPr marL="342900" indent="-342900" algn="l">
              <a:buFont typeface="Arial" panose="020B0604020202020204" pitchFamily="34" charset="0"/>
              <a:buChar char="•"/>
            </a:pPr>
            <a:r>
              <a:rPr lang="en-US" altLang="en-US" sz="2400" dirty="0"/>
              <a:t>The idea of suicide attacks was not new to the war in </a:t>
            </a:r>
            <a:r>
              <a:rPr lang="en-US" altLang="en-US" sz="2400" dirty="0" smtClean="0"/>
              <a:t>1944 </a:t>
            </a:r>
            <a:r>
              <a:rPr lang="en-US" altLang="en-US" sz="2400" dirty="0"/>
              <a:t>when in an act of desperation, the Minister of the</a:t>
            </a:r>
          </a:p>
          <a:p>
            <a:pPr marL="342900" indent="-342900" algn="l">
              <a:buFont typeface="Arial" panose="020B0604020202020204" pitchFamily="34" charset="0"/>
              <a:buChar char="•"/>
            </a:pPr>
            <a:r>
              <a:rPr lang="en-US" altLang="en-US" sz="2400" dirty="0"/>
              <a:t>  Japanese Navy gave permission for the first </a:t>
            </a:r>
            <a:r>
              <a:rPr lang="en-US" altLang="en-US" sz="2400" dirty="0" smtClean="0"/>
              <a:t>planned   Kamikaze </a:t>
            </a:r>
            <a:r>
              <a:rPr lang="en-US" altLang="en-US" sz="2400" dirty="0"/>
              <a:t>attacks</a:t>
            </a:r>
            <a:r>
              <a:rPr lang="en-US" altLang="en-US" sz="2400" dirty="0" smtClean="0"/>
              <a:t>.</a:t>
            </a:r>
            <a:endParaRPr lang="en-US" altLang="en-US" sz="2400" dirty="0"/>
          </a:p>
          <a:p>
            <a:pPr marL="342900" indent="-342900" algn="l">
              <a:buFont typeface="Arial" panose="020B0604020202020204" pitchFamily="34" charset="0"/>
              <a:buChar char="•"/>
            </a:pPr>
            <a:r>
              <a:rPr lang="en-US" altLang="en-US" sz="2400" dirty="0"/>
              <a:t>Japanese pilots had been crashing their planes into </a:t>
            </a:r>
            <a:r>
              <a:rPr lang="en-US" altLang="en-US" sz="2400" dirty="0" smtClean="0"/>
              <a:t>Allied ships </a:t>
            </a:r>
            <a:r>
              <a:rPr lang="en-US" altLang="en-US" sz="2400" dirty="0"/>
              <a:t>and aircraft throughout the war.  </a:t>
            </a:r>
          </a:p>
          <a:p>
            <a:pPr marL="342900" indent="-342900" algn="l">
              <a:buFont typeface="Arial" panose="020B0604020202020204" pitchFamily="34" charset="0"/>
              <a:buChar char="•"/>
            </a:pPr>
            <a:r>
              <a:rPr lang="en-US" altLang="en-US" sz="2400" dirty="0"/>
              <a:t>In the initial attacks were individual acts of pilots with damaged aircraft with no hope of returning to their airbase.</a:t>
            </a:r>
          </a:p>
          <a:p>
            <a:pPr marL="342900" indent="-342900" algn="l">
              <a:buFont typeface="Arial" panose="020B0604020202020204" pitchFamily="34" charset="0"/>
              <a:buChar char="•"/>
            </a:pPr>
            <a:endParaRPr lang="en-US" altLang="en-US" sz="2000" dirty="0"/>
          </a:p>
          <a:p>
            <a:pPr algn="l" eaLnBrk="1" hangingPunct="1">
              <a:buClr>
                <a:srgbClr val="CC0000"/>
              </a:buClr>
              <a:buFont typeface="Wingdings" panose="05000000000000000000" pitchFamily="2" charset="2"/>
              <a:buChar char="v"/>
            </a:pPr>
            <a:endParaRPr lang="en-US" altLang="en-US" sz="2000" dirty="0">
              <a:solidFill>
                <a:srgbClr val="000066"/>
              </a:solidFill>
              <a:latin typeface="Verdana" panose="020B0604030504040204" pitchFamily="34" charset="0"/>
            </a:endParaRPr>
          </a:p>
        </p:txBody>
      </p:sp>
      <p:sp>
        <p:nvSpPr>
          <p:cNvPr id="2" name="Title 1"/>
          <p:cNvSpPr>
            <a:spLocks noGrp="1"/>
          </p:cNvSpPr>
          <p:nvPr>
            <p:ph type="ctrTitle"/>
          </p:nvPr>
        </p:nvSpPr>
        <p:spPr>
          <a:xfrm>
            <a:off x="439947" y="-776139"/>
            <a:ext cx="10060988" cy="3364064"/>
          </a:xfrm>
        </p:spPr>
        <p:txBody>
          <a:bodyPr/>
          <a:lstStyle/>
          <a:p>
            <a:r>
              <a:rPr lang="en-US" dirty="0" smtClean="0"/>
              <a:t>kamikazes</a:t>
            </a:r>
            <a:endParaRPr lang="en-US" dirty="0"/>
          </a:p>
        </p:txBody>
      </p:sp>
    </p:spTree>
    <p:extLst>
      <p:ext uri="{BB962C8B-B14F-4D97-AF65-F5344CB8AC3E}">
        <p14:creationId xmlns:p14="http://schemas.microsoft.com/office/powerpoint/2010/main" val="100281022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5" descr="Kamikaze pil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3656013"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5" descr="yoshinori-yamaguchi-hit-ess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687764"/>
            <a:ext cx="29718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Box 3"/>
          <p:cNvSpPr txBox="1">
            <a:spLocks noChangeArrowheads="1"/>
          </p:cNvSpPr>
          <p:nvPr/>
        </p:nvSpPr>
        <p:spPr bwMode="auto">
          <a:xfrm>
            <a:off x="5943600" y="457201"/>
            <a:ext cx="41148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dirty="0"/>
              <a:t>To the Japanese, success and death were the only honorable options.</a:t>
            </a:r>
          </a:p>
          <a:p>
            <a:pPr eaLnBrk="1" hangingPunct="1">
              <a:spcBef>
                <a:spcPct val="0"/>
              </a:spcBef>
              <a:buFontTx/>
              <a:buNone/>
            </a:pPr>
            <a:endParaRPr lang="en-US" altLang="en-US" sz="2400" u="sng" dirty="0"/>
          </a:p>
          <a:p>
            <a:pPr eaLnBrk="1" hangingPunct="1">
              <a:spcBef>
                <a:spcPct val="0"/>
              </a:spcBef>
              <a:buFontTx/>
              <a:buNone/>
            </a:pPr>
            <a:r>
              <a:rPr lang="en-US" altLang="en-US" sz="2400" dirty="0"/>
              <a:t>At first the pilots were volunteers, later pilots were ordered to carry out the mission.</a:t>
            </a:r>
          </a:p>
        </p:txBody>
      </p:sp>
    </p:spTree>
    <p:extLst>
      <p:ext uri="{BB962C8B-B14F-4D97-AF65-F5344CB8AC3E}">
        <p14:creationId xmlns:p14="http://schemas.microsoft.com/office/powerpoint/2010/main" val="404637995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6"/>
          <p:cNvSpPr>
            <a:spLocks noGrp="1" noChangeArrowheads="1"/>
          </p:cNvSpPr>
          <p:nvPr>
            <p:ph type="title" idx="4294967295"/>
          </p:nvPr>
        </p:nvSpPr>
        <p:spPr>
          <a:xfrm>
            <a:off x="1524000" y="274638"/>
            <a:ext cx="8229600" cy="1143000"/>
          </a:xfrm>
        </p:spPr>
        <p:txBody>
          <a:bodyPr/>
          <a:lstStyle/>
          <a:p>
            <a:pPr eaLnBrk="1" hangingPunct="1"/>
            <a:endParaRPr lang="en-US" altLang="en-US" smtClean="0"/>
          </a:p>
        </p:txBody>
      </p:sp>
      <p:sp>
        <p:nvSpPr>
          <p:cNvPr id="143363" name="Rectangle 8"/>
          <p:cNvSpPr>
            <a:spLocks noGrp="1" noChangeArrowheads="1"/>
          </p:cNvSpPr>
          <p:nvPr>
            <p:ph type="body" sz="half" idx="4294967295"/>
          </p:nvPr>
        </p:nvSpPr>
        <p:spPr>
          <a:xfrm>
            <a:off x="6324600" y="1752601"/>
            <a:ext cx="4038600" cy="4525963"/>
          </a:xfrm>
        </p:spPr>
        <p:txBody>
          <a:bodyPr/>
          <a:lstStyle/>
          <a:p>
            <a:pPr eaLnBrk="1" hangingPunct="1"/>
            <a:r>
              <a:rPr lang="en-US" altLang="en-US" sz="2800" u="sng"/>
              <a:t>Soldiers, highly skilled in attack, defense, and jungle warfare.</a:t>
            </a:r>
          </a:p>
          <a:p>
            <a:pPr eaLnBrk="1" hangingPunct="1">
              <a:buFontTx/>
              <a:buNone/>
            </a:pPr>
            <a:endParaRPr lang="en-US" altLang="en-US" sz="2800" u="sng"/>
          </a:p>
          <a:p>
            <a:pPr eaLnBrk="1" hangingPunct="1"/>
            <a:r>
              <a:rPr lang="en-US" altLang="en-US" sz="2800" u="sng"/>
              <a:t>Highly motivated to defend their Emperor and their land to the death.</a:t>
            </a:r>
          </a:p>
        </p:txBody>
      </p:sp>
      <p:pic>
        <p:nvPicPr>
          <p:cNvPr id="143364" name="Picture 5" descr="USA-PR-Japan-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1773238"/>
            <a:ext cx="4070350"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92890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9" descr="kamika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679" y="0"/>
            <a:ext cx="5267864" cy="419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448574" y="4366404"/>
            <a:ext cx="11128075" cy="3276600"/>
          </a:xfrm>
          <a:prstGeom prst="rect">
            <a:avLst/>
          </a:prstGeom>
          <a:ln w="28575">
            <a:noFill/>
          </a:ln>
        </p:spPr>
        <p:txBody>
          <a:bodyPr/>
          <a:lstStyle/>
          <a:p>
            <a:pPr eaLnBrk="1" hangingPunct="1">
              <a:defRPr/>
            </a:pPr>
            <a:r>
              <a:rPr lang="en-US" sz="2400" dirty="0">
                <a:latin typeface="Arial" charset="0"/>
                <a:cs typeface="Arial" charset="0"/>
              </a:rPr>
              <a:t>The pilots were seen as extreme nationalists.  Most of them were born between 1912-1926 and had gone through a brainwashing education.  They were products of militaristic Japan.</a:t>
            </a:r>
          </a:p>
          <a:p>
            <a:pPr eaLnBrk="1" hangingPunct="1">
              <a:defRPr/>
            </a:pPr>
            <a:r>
              <a:rPr lang="en-US" sz="2400" dirty="0">
                <a:latin typeface="Arial" charset="0"/>
                <a:cs typeface="Arial" charset="0"/>
              </a:rPr>
              <a:t> </a:t>
            </a:r>
          </a:p>
          <a:p>
            <a:pPr eaLnBrk="1" hangingPunct="1">
              <a:defRPr/>
            </a:pPr>
            <a:r>
              <a:rPr lang="en-US" sz="2400" dirty="0">
                <a:latin typeface="Arial" charset="0"/>
                <a:cs typeface="Arial" charset="0"/>
              </a:rPr>
              <a:t>The Kamikaze would leave for his mission with only enough fuel to get there.  His goal was to cause as much damage as possible to the enemy ships.</a:t>
            </a:r>
            <a:r>
              <a:rPr lang="en-US" sz="2400" kern="0" dirty="0"/>
              <a:t>  </a:t>
            </a:r>
          </a:p>
          <a:p>
            <a:pPr marL="342900" indent="-342900">
              <a:spcBef>
                <a:spcPct val="20000"/>
              </a:spcBef>
              <a:buClr>
                <a:srgbClr val="CC0000"/>
              </a:buClr>
              <a:buFont typeface="Wingdings" pitchFamily="2" charset="2"/>
              <a:buChar char="v"/>
              <a:defRPr/>
            </a:pPr>
            <a:endParaRPr lang="en-US" sz="2000" kern="0" dirty="0">
              <a:solidFill>
                <a:srgbClr val="000066"/>
              </a:solidFill>
              <a:latin typeface="Verdana" pitchFamily="34" charset="0"/>
            </a:endParaRPr>
          </a:p>
        </p:txBody>
      </p:sp>
    </p:spTree>
    <p:extLst>
      <p:ext uri="{BB962C8B-B14F-4D97-AF65-F5344CB8AC3E}">
        <p14:creationId xmlns:p14="http://schemas.microsoft.com/office/powerpoint/2010/main" val="12606067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subTitle" idx="1"/>
          </p:nvPr>
        </p:nvSpPr>
        <p:spPr>
          <a:xfrm>
            <a:off x="1017917" y="1562100"/>
            <a:ext cx="9765102" cy="4724400"/>
          </a:xfrm>
          <a:ln w="28575">
            <a:solidFill>
              <a:schemeClr val="bg1"/>
            </a:solidFill>
          </a:ln>
        </p:spPr>
        <p:txBody>
          <a:bodyPr/>
          <a:lstStyle/>
          <a:p>
            <a:pPr marL="342900" indent="-342900" algn="l">
              <a:buFont typeface="Arial" panose="020B0604020202020204" pitchFamily="34" charset="0"/>
              <a:buChar char="•"/>
              <a:defRPr/>
            </a:pPr>
            <a:r>
              <a:rPr lang="en-US" sz="2000" u="sng" dirty="0"/>
              <a:t>In February of 1945 the U.S. marines landed on the island of Iwo Jima</a:t>
            </a:r>
            <a:r>
              <a:rPr lang="en-US" sz="2000" u="sng" dirty="0" smtClean="0"/>
              <a:t>.</a:t>
            </a:r>
            <a:endParaRPr lang="en-US" sz="2000" dirty="0"/>
          </a:p>
          <a:p>
            <a:pPr marL="342900" indent="-342900" algn="l">
              <a:buFont typeface="Arial" panose="020B0604020202020204" pitchFamily="34" charset="0"/>
              <a:buChar char="•"/>
              <a:defRPr/>
            </a:pPr>
            <a:r>
              <a:rPr lang="en-US" sz="2000" dirty="0"/>
              <a:t>They did not have air cover as they advanced against the well hid Japanese</a:t>
            </a:r>
            <a:r>
              <a:rPr lang="en-US" sz="2000" dirty="0" smtClean="0"/>
              <a:t>.</a:t>
            </a:r>
            <a:endParaRPr lang="en-US" sz="2000" dirty="0"/>
          </a:p>
          <a:p>
            <a:pPr marL="342900" indent="-342900" algn="l">
              <a:buFont typeface="Arial" panose="020B0604020202020204" pitchFamily="34" charset="0"/>
              <a:buChar char="•"/>
              <a:defRPr/>
            </a:pPr>
            <a:r>
              <a:rPr lang="en-US" sz="2000" u="sng" dirty="0"/>
              <a:t>As the marines were victorious in the bloody battle they place a flag on the top of Mount </a:t>
            </a:r>
            <a:r>
              <a:rPr lang="en-US" sz="2000" u="sng" dirty="0" err="1"/>
              <a:t>Suribachi</a:t>
            </a:r>
            <a:r>
              <a:rPr lang="en-US" sz="2000" dirty="0"/>
              <a:t>.  The scene was captured in pictures and later became memorial in Washington D.C.</a:t>
            </a:r>
          </a:p>
          <a:p>
            <a:pPr marL="609600" indent="-609600">
              <a:lnSpc>
                <a:spcPct val="80000"/>
              </a:lnSpc>
              <a:defRPr/>
            </a:pPr>
            <a:endParaRPr lang="en-US" sz="2000" dirty="0"/>
          </a:p>
        </p:txBody>
      </p:sp>
      <p:pic>
        <p:nvPicPr>
          <p:cNvPr id="1495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4094" y="3406890"/>
            <a:ext cx="4285891" cy="345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004094" y="-120532"/>
            <a:ext cx="10371539" cy="1794056"/>
          </a:xfrm>
        </p:spPr>
        <p:txBody>
          <a:bodyPr/>
          <a:lstStyle/>
          <a:p>
            <a:r>
              <a:rPr lang="en-US" dirty="0" smtClean="0"/>
              <a:t>Iwo </a:t>
            </a:r>
            <a:r>
              <a:rPr lang="en-US" dirty="0" err="1" smtClean="0"/>
              <a:t>jima</a:t>
            </a:r>
            <a:endParaRPr lang="en-US" dirty="0"/>
          </a:p>
        </p:txBody>
      </p:sp>
    </p:spTree>
    <p:extLst>
      <p:ext uri="{BB962C8B-B14F-4D97-AF65-F5344CB8AC3E}">
        <p14:creationId xmlns:p14="http://schemas.microsoft.com/office/powerpoint/2010/main" val="41526455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endParaRPr lang="en-US" altLang="en-US" smtClean="0"/>
          </a:p>
        </p:txBody>
      </p:sp>
      <p:sp>
        <p:nvSpPr>
          <p:cNvPr id="150531" name="Content Placeholder 2"/>
          <p:cNvSpPr>
            <a:spLocks noGrp="1"/>
          </p:cNvSpPr>
          <p:nvPr>
            <p:ph idx="1"/>
          </p:nvPr>
        </p:nvSpPr>
        <p:spPr/>
        <p:txBody>
          <a:bodyPr/>
          <a:lstStyle/>
          <a:p>
            <a:endParaRPr lang="en-US" altLang="en-US" smtClean="0"/>
          </a:p>
        </p:txBody>
      </p:sp>
      <p:pic>
        <p:nvPicPr>
          <p:cNvPr id="1505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81000"/>
            <a:ext cx="8610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29549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subTitle" idx="1"/>
          </p:nvPr>
        </p:nvSpPr>
        <p:spPr>
          <a:xfrm>
            <a:off x="1189608" y="1615736"/>
            <a:ext cx="10200442" cy="2803864"/>
          </a:xfrm>
          <a:ln w="28575">
            <a:solidFill>
              <a:schemeClr val="bg1"/>
            </a:solidFill>
          </a:ln>
        </p:spPr>
        <p:txBody>
          <a:bodyPr>
            <a:normAutofit/>
          </a:bodyPr>
          <a:lstStyle/>
          <a:p>
            <a:pPr algn="l">
              <a:buFont typeface="Arial" pitchFamily="34" charset="0"/>
              <a:buChar char="•"/>
              <a:defRPr/>
            </a:pPr>
            <a:r>
              <a:rPr lang="en-US" sz="2000" dirty="0"/>
              <a:t>Okinawa was the next steppingstone on the way toward Japan.  </a:t>
            </a:r>
          </a:p>
          <a:p>
            <a:pPr algn="l">
              <a:buFont typeface="Arial" pitchFamily="34" charset="0"/>
              <a:buChar char="•"/>
              <a:defRPr/>
            </a:pPr>
            <a:r>
              <a:rPr lang="en-US" sz="2000" u="sng" dirty="0"/>
              <a:t>The battle became the bloodiest in the Pacific </a:t>
            </a:r>
            <a:r>
              <a:rPr lang="en-US" sz="2000" dirty="0"/>
              <a:t>with 110,000 Japanese and 12,000 Americans killed</a:t>
            </a:r>
            <a:r>
              <a:rPr lang="en-US" sz="2000" dirty="0" smtClean="0"/>
              <a:t>.</a:t>
            </a:r>
            <a:endParaRPr lang="en-US" sz="2000" dirty="0"/>
          </a:p>
          <a:p>
            <a:pPr algn="l">
              <a:buFont typeface="Arial" pitchFamily="34" charset="0"/>
              <a:buChar char="•"/>
              <a:defRPr/>
            </a:pPr>
            <a:r>
              <a:rPr lang="en-US" sz="2000" u="sng" dirty="0"/>
              <a:t>Once Okinawa was captured it provided the United States with needed air bases close to Japan</a:t>
            </a:r>
            <a:r>
              <a:rPr lang="en-US" sz="2000" dirty="0"/>
              <a:t>.  This would be useful for air raids if Japan was invaded</a:t>
            </a:r>
            <a:r>
              <a:rPr lang="en-US" sz="2000" dirty="0" smtClean="0"/>
              <a:t>.</a:t>
            </a:r>
            <a:endParaRPr lang="en-US" sz="2000" dirty="0"/>
          </a:p>
          <a:p>
            <a:pPr algn="l">
              <a:buFont typeface="Arial" pitchFamily="34" charset="0"/>
              <a:buChar char="•"/>
              <a:defRPr/>
            </a:pPr>
            <a:r>
              <a:rPr lang="en-US" sz="2000" u="sng" dirty="0"/>
              <a:t>American pilots began systematic fire bombings over Japan.</a:t>
            </a:r>
          </a:p>
          <a:p>
            <a:pPr algn="l">
              <a:defRPr/>
            </a:pPr>
            <a:endParaRPr lang="en-US" sz="2000" dirty="0"/>
          </a:p>
          <a:p>
            <a:pPr marL="609600" indent="-609600">
              <a:lnSpc>
                <a:spcPct val="80000"/>
              </a:lnSpc>
              <a:buFont typeface="Arial" pitchFamily="34" charset="0"/>
              <a:buChar char="•"/>
              <a:defRPr/>
            </a:pPr>
            <a:endParaRPr lang="en-US" sz="2000" dirty="0"/>
          </a:p>
        </p:txBody>
      </p:sp>
      <p:pic>
        <p:nvPicPr>
          <p:cNvPr id="15155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944" y="3988378"/>
            <a:ext cx="4699986" cy="322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140679" y="97885"/>
            <a:ext cx="10423297" cy="1328230"/>
          </a:xfrm>
        </p:spPr>
        <p:txBody>
          <a:bodyPr/>
          <a:lstStyle/>
          <a:p>
            <a:r>
              <a:rPr lang="en-US" dirty="0" err="1" smtClean="0"/>
              <a:t>okinawa</a:t>
            </a:r>
            <a:endParaRPr lang="en-US" dirty="0"/>
          </a:p>
        </p:txBody>
      </p:sp>
    </p:spTree>
    <p:extLst>
      <p:ext uri="{BB962C8B-B14F-4D97-AF65-F5344CB8AC3E}">
        <p14:creationId xmlns:p14="http://schemas.microsoft.com/office/powerpoint/2010/main" val="2024463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en-US" altLang="en-US" smtClean="0"/>
          </a:p>
        </p:txBody>
      </p:sp>
      <p:sp>
        <p:nvSpPr>
          <p:cNvPr id="15363" name="Content Placeholder 2"/>
          <p:cNvSpPr>
            <a:spLocks noGrp="1"/>
          </p:cNvSpPr>
          <p:nvPr>
            <p:ph idx="1"/>
          </p:nvPr>
        </p:nvSpPr>
        <p:spPr>
          <a:xfrm>
            <a:off x="143774" y="4301707"/>
            <a:ext cx="8229600" cy="1858963"/>
          </a:xfrm>
        </p:spPr>
        <p:txBody>
          <a:bodyPr/>
          <a:lstStyle/>
          <a:p>
            <a:r>
              <a:rPr lang="en-US" altLang="en-US" sz="2400" dirty="0"/>
              <a:t>The </a:t>
            </a:r>
            <a:r>
              <a:rPr lang="en-US" altLang="en-US" sz="2400" b="1" dirty="0"/>
              <a:t>death of Benito Mussolini</a:t>
            </a:r>
            <a:r>
              <a:rPr lang="en-US" altLang="en-US" sz="2400" dirty="0"/>
              <a:t>, the deposed Italian fascist dictator, occurred on 28 April 1945, in the final days of World War II in Europe, when he was summarily executed by Italian partisans in the small village of </a:t>
            </a:r>
            <a:r>
              <a:rPr lang="en-US" altLang="en-US" sz="2400" dirty="0" err="1"/>
              <a:t>Giulino</a:t>
            </a:r>
            <a:r>
              <a:rPr lang="en-US" altLang="en-US" sz="2400" dirty="0"/>
              <a:t> di </a:t>
            </a:r>
            <a:r>
              <a:rPr lang="en-US" altLang="en-US" sz="2400" dirty="0" err="1"/>
              <a:t>Mezzegra</a:t>
            </a:r>
            <a:r>
              <a:rPr lang="en-US" altLang="en-US" sz="2400" dirty="0"/>
              <a:t> in northern Italy.</a:t>
            </a:r>
          </a:p>
        </p:txBody>
      </p:sp>
      <p:pic>
        <p:nvPicPr>
          <p:cNvPr id="15364" name="Picture 2" descr="Image result for mussolini de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661" y="129444"/>
            <a:ext cx="6975475"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6" name="Picture 2" descr="Image result for mussolini girlfrie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4956" y="207034"/>
            <a:ext cx="3171825" cy="475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21409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3"/>
          <p:cNvSpPr>
            <a:spLocks noGrp="1" noChangeArrowheads="1"/>
          </p:cNvSpPr>
          <p:nvPr>
            <p:ph type="subTitle" idx="1"/>
          </p:nvPr>
        </p:nvSpPr>
        <p:spPr>
          <a:xfrm>
            <a:off x="828135" y="1631951"/>
            <a:ext cx="5808453" cy="1981200"/>
          </a:xfrm>
          <a:ln w="28575">
            <a:solidFill>
              <a:schemeClr val="bg1"/>
            </a:solidFill>
            <a:miter lim="800000"/>
            <a:headEnd/>
            <a:tailEnd/>
          </a:ln>
        </p:spPr>
        <p:txBody>
          <a:bodyPr/>
          <a:lstStyle/>
          <a:p>
            <a:pPr marL="609600" indent="-609600">
              <a:lnSpc>
                <a:spcPct val="80000"/>
              </a:lnSpc>
            </a:pPr>
            <a:r>
              <a:rPr lang="en-US" altLang="en-US" sz="2000" b="1" dirty="0"/>
              <a:t>         </a:t>
            </a:r>
            <a:r>
              <a:rPr lang="en-US" altLang="en-US" sz="2400" b="1" dirty="0">
                <a:latin typeface="Arial Narrow" panose="020B0606020202030204" pitchFamily="34" charset="0"/>
              </a:rPr>
              <a:t>Firebombing</a:t>
            </a:r>
            <a:r>
              <a:rPr lang="en-US" altLang="en-US" sz="2400" dirty="0">
                <a:latin typeface="Arial Narrow" panose="020B0606020202030204" pitchFamily="34" charset="0"/>
              </a:rPr>
              <a:t> is a bombing technique designed to damage a target, generally an urban area, through the use of fire, caused by incendiary devices, rather than from the blast effect of large bombs.</a:t>
            </a:r>
          </a:p>
        </p:txBody>
      </p:sp>
      <p:pic>
        <p:nvPicPr>
          <p:cNvPr id="1525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447801"/>
            <a:ext cx="33337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1" y="4114801"/>
            <a:ext cx="3368675"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352800"/>
            <a:ext cx="3124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74420" y="-715754"/>
            <a:ext cx="9966960" cy="3035808"/>
          </a:xfrm>
        </p:spPr>
        <p:txBody>
          <a:bodyPr/>
          <a:lstStyle/>
          <a:p>
            <a:r>
              <a:rPr lang="en-US" dirty="0" smtClean="0"/>
              <a:t>Firebombing</a:t>
            </a:r>
            <a:endParaRPr lang="en-US" dirty="0"/>
          </a:p>
        </p:txBody>
      </p:sp>
    </p:spTree>
    <p:extLst>
      <p:ext uri="{BB962C8B-B14F-4D97-AF65-F5344CB8AC3E}">
        <p14:creationId xmlns:p14="http://schemas.microsoft.com/office/powerpoint/2010/main" val="297250657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228600" y="0"/>
            <a:ext cx="7772400" cy="1143000"/>
          </a:xfrm>
        </p:spPr>
        <p:txBody>
          <a:bodyPr/>
          <a:lstStyle/>
          <a:p>
            <a:pPr eaLnBrk="1" hangingPunct="1"/>
            <a:r>
              <a:rPr lang="en-US" altLang="en-US" sz="3600"/>
              <a:t>Tuskegee Airmen</a:t>
            </a:r>
            <a:endParaRPr lang="en-US" altLang="en-US" smtClean="0"/>
          </a:p>
        </p:txBody>
      </p:sp>
      <p:pic>
        <p:nvPicPr>
          <p:cNvPr id="110595" name="Picture 7" descr="File:020903-o-9999b-09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13" y="1143000"/>
            <a:ext cx="69342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7617125" y="231475"/>
            <a:ext cx="3810000" cy="4114800"/>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altLang="en-US" sz="2800" dirty="0" smtClean="0"/>
              <a:t>The Tuskegee Airmen prove they can fly fighter jets and earn international respect</a:t>
            </a:r>
            <a:endParaRPr lang="en-US" altLang="en-US" sz="2800" dirty="0"/>
          </a:p>
        </p:txBody>
      </p:sp>
      <p:pic>
        <p:nvPicPr>
          <p:cNvPr id="5" name="Picture 5" descr="File:332ndFighterBriefing1945.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8049" y="2328412"/>
            <a:ext cx="3327218" cy="40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11424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 y="228600"/>
            <a:ext cx="7772400" cy="1143000"/>
          </a:xfrm>
        </p:spPr>
        <p:txBody>
          <a:bodyPr/>
          <a:lstStyle/>
          <a:p>
            <a:pPr eaLnBrk="1" hangingPunct="1"/>
            <a:r>
              <a:rPr lang="en-US" altLang="en-US" smtClean="0"/>
              <a:t>Courage in Battle</a:t>
            </a:r>
          </a:p>
        </p:txBody>
      </p:sp>
      <p:pic>
        <p:nvPicPr>
          <p:cNvPr id="111620" name="Picture 8" descr="TuskeegeeAirmenReceiveKits"/>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268902" y="1371600"/>
            <a:ext cx="5119688" cy="5359400"/>
          </a:xfrm>
        </p:spPr>
      </p:pic>
      <p:sp>
        <p:nvSpPr>
          <p:cNvPr id="6" name="Rectangle 3"/>
          <p:cNvSpPr>
            <a:spLocks noGrp="1" noChangeArrowheads="1"/>
          </p:cNvSpPr>
          <p:nvPr>
            <p:ph type="body" idx="1"/>
          </p:nvPr>
        </p:nvSpPr>
        <p:spPr>
          <a:xfrm>
            <a:off x="5581291" y="228600"/>
            <a:ext cx="6357668" cy="4537496"/>
          </a:xfrm>
        </p:spPr>
        <p:txBody>
          <a:bodyPr>
            <a:normAutofit/>
          </a:bodyPr>
          <a:lstStyle/>
          <a:p>
            <a:pPr>
              <a:lnSpc>
                <a:spcPct val="80000"/>
              </a:lnSpc>
            </a:pPr>
            <a:r>
              <a:rPr lang="en-US" altLang="en-US" sz="2400" dirty="0"/>
              <a:t>The Tuskegee Airmen were the first African American military aviators in the United States armed forces. During World War II.</a:t>
            </a:r>
          </a:p>
          <a:p>
            <a:pPr>
              <a:lnSpc>
                <a:spcPct val="80000"/>
              </a:lnSpc>
            </a:pPr>
            <a:r>
              <a:rPr lang="en-US" altLang="en-US" sz="2400" dirty="0"/>
              <a:t>The American military was racially segregated.</a:t>
            </a:r>
          </a:p>
          <a:p>
            <a:pPr>
              <a:lnSpc>
                <a:spcPct val="80000"/>
              </a:lnSpc>
            </a:pPr>
            <a:r>
              <a:rPr lang="en-US" altLang="en-US" sz="2400" dirty="0"/>
              <a:t>The Tuskegee Airmen were subject to racial discrimination, both within and outside the army. Despite these adversities, they flew with distinction. They were particularly successful in their missions as bomber escorts in Europe.</a:t>
            </a:r>
          </a:p>
        </p:txBody>
      </p:sp>
      <p:sp>
        <p:nvSpPr>
          <p:cNvPr id="7" name="Rectangle 3"/>
          <p:cNvSpPr>
            <a:spLocks noGrp="1" noChangeArrowheads="1"/>
          </p:cNvSpPr>
          <p:nvPr>
            <p:ph type="body" idx="1"/>
          </p:nvPr>
        </p:nvSpPr>
        <p:spPr>
          <a:xfrm>
            <a:off x="6181545" y="4589253"/>
            <a:ext cx="5157159" cy="3810000"/>
          </a:xfrm>
        </p:spPr>
        <p:txBody>
          <a:bodyPr>
            <a:normAutofit/>
          </a:bodyPr>
          <a:lstStyle/>
          <a:p>
            <a:r>
              <a:rPr lang="en-US" altLang="en-US" dirty="0"/>
              <a:t>Luftwaffe awarded these airmen the nickname, "</a:t>
            </a:r>
            <a:r>
              <a:rPr lang="en-US" altLang="en-US" dirty="0" err="1"/>
              <a:t>Schwarze</a:t>
            </a:r>
            <a:r>
              <a:rPr lang="en-US" altLang="en-US" dirty="0"/>
              <a:t> </a:t>
            </a:r>
            <a:r>
              <a:rPr lang="en-US" altLang="en-US" dirty="0" err="1"/>
              <a:t>Vogelmenschen</a:t>
            </a:r>
            <a:r>
              <a:rPr lang="en-US" altLang="en-US" dirty="0"/>
              <a:t>," or "Black Birdmen</a:t>
            </a:r>
            <a:r>
              <a:rPr lang="en-US" altLang="en-US" dirty="0" smtClean="0"/>
              <a:t>." </a:t>
            </a:r>
          </a:p>
        </p:txBody>
      </p:sp>
    </p:spTree>
    <p:extLst>
      <p:ext uri="{BB962C8B-B14F-4D97-AF65-F5344CB8AC3E}">
        <p14:creationId xmlns:p14="http://schemas.microsoft.com/office/powerpoint/2010/main" val="26504900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altLang="en-US" smtClean="0"/>
              <a:t>Harry S. Truman</a:t>
            </a:r>
          </a:p>
        </p:txBody>
      </p:sp>
      <p:sp>
        <p:nvSpPr>
          <p:cNvPr id="134147" name="Rectangle 3"/>
          <p:cNvSpPr>
            <a:spLocks noGrp="1" noChangeArrowheads="1"/>
          </p:cNvSpPr>
          <p:nvPr>
            <p:ph type="body" idx="1"/>
          </p:nvPr>
        </p:nvSpPr>
        <p:spPr>
          <a:xfrm>
            <a:off x="215660" y="1600201"/>
            <a:ext cx="6108940" cy="4525963"/>
          </a:xfrm>
        </p:spPr>
        <p:txBody>
          <a:bodyPr/>
          <a:lstStyle/>
          <a:p>
            <a:pPr>
              <a:lnSpc>
                <a:spcPct val="90000"/>
              </a:lnSpc>
            </a:pPr>
            <a:r>
              <a:rPr lang="en-US" altLang="en-US" sz="2400" dirty="0"/>
              <a:t>When Truman became President he had only been the vice president for a few short months.  Truman had been left out of many of the key decisions of the war.</a:t>
            </a:r>
          </a:p>
          <a:p>
            <a:pPr>
              <a:lnSpc>
                <a:spcPct val="90000"/>
              </a:lnSpc>
              <a:buFontTx/>
              <a:buNone/>
            </a:pPr>
            <a:endParaRPr lang="en-US" altLang="en-US" sz="2400" dirty="0"/>
          </a:p>
          <a:p>
            <a:pPr>
              <a:lnSpc>
                <a:spcPct val="90000"/>
              </a:lnSpc>
            </a:pPr>
            <a:r>
              <a:rPr lang="en-US" altLang="en-US" sz="2400" dirty="0"/>
              <a:t>The Nazi officials believed that the death of Roosevelt was a turning point in the war.</a:t>
            </a:r>
          </a:p>
        </p:txBody>
      </p:sp>
      <p:pic>
        <p:nvPicPr>
          <p:cNvPr id="134148" name="Picture 6"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84632"/>
            <a:ext cx="4336580" cy="585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34947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subTitle" idx="1"/>
          </p:nvPr>
        </p:nvSpPr>
        <p:spPr>
          <a:xfrm>
            <a:off x="1181819" y="1447800"/>
            <a:ext cx="9105181" cy="2133600"/>
          </a:xfrm>
          <a:ln w="28575">
            <a:noFill/>
          </a:ln>
        </p:spPr>
        <p:txBody>
          <a:bodyPr>
            <a:normAutofit fontScale="92500"/>
          </a:bodyPr>
          <a:lstStyle/>
          <a:p>
            <a:pPr algn="l">
              <a:buFont typeface="Arial" pitchFamily="34" charset="0"/>
              <a:buChar char="•"/>
              <a:defRPr/>
            </a:pPr>
            <a:r>
              <a:rPr lang="en-US" sz="2000" u="sng" dirty="0"/>
              <a:t>The Potsdam Conference was held at sea between Truman, Churchill, and Stalin.</a:t>
            </a:r>
          </a:p>
          <a:p>
            <a:pPr algn="l">
              <a:buFont typeface="Arial" pitchFamily="34" charset="0"/>
              <a:buChar char="•"/>
              <a:defRPr/>
            </a:pPr>
            <a:r>
              <a:rPr lang="en-US" sz="2000" dirty="0"/>
              <a:t> During this conference the </a:t>
            </a:r>
            <a:r>
              <a:rPr lang="en-US" sz="2000" u="sng" dirty="0"/>
              <a:t>Big Three discussed what to do about Japan and plans to rebuild Europe.</a:t>
            </a:r>
          </a:p>
          <a:p>
            <a:pPr algn="l">
              <a:buFont typeface="Arial" pitchFamily="34" charset="0"/>
              <a:buChar char="•"/>
              <a:defRPr/>
            </a:pPr>
            <a:r>
              <a:rPr lang="en-US" sz="2000" dirty="0"/>
              <a:t> At the time of this conference the United States was testing the atomic bomb in the desert.</a:t>
            </a:r>
          </a:p>
          <a:p>
            <a:pPr algn="l">
              <a:defRPr/>
            </a:pPr>
            <a:r>
              <a:rPr lang="en-US" sz="2000" dirty="0"/>
              <a:t> </a:t>
            </a:r>
          </a:p>
          <a:p>
            <a:pPr marL="609600" indent="-609600">
              <a:lnSpc>
                <a:spcPct val="80000"/>
              </a:lnSpc>
              <a:defRPr/>
            </a:pPr>
            <a:endParaRPr lang="en-US" sz="2000" dirty="0"/>
          </a:p>
        </p:txBody>
      </p:sp>
      <p:pic>
        <p:nvPicPr>
          <p:cNvPr id="153604" name="Picture 4" descr="StarsandStrip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400801"/>
            <a:ext cx="86106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Picture 5" descr="untitledm.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2132" y="3044834"/>
            <a:ext cx="5145740" cy="324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00201" y="-707768"/>
            <a:ext cx="9966960" cy="3035808"/>
          </a:xfrm>
        </p:spPr>
        <p:txBody>
          <a:bodyPr/>
          <a:lstStyle/>
          <a:p>
            <a:r>
              <a:rPr lang="en-US" dirty="0" err="1" smtClean="0"/>
              <a:t>potsdam</a:t>
            </a:r>
            <a:endParaRPr lang="en-US" dirty="0"/>
          </a:p>
        </p:txBody>
      </p:sp>
    </p:spTree>
    <p:extLst>
      <p:ext uri="{BB962C8B-B14F-4D97-AF65-F5344CB8AC3E}">
        <p14:creationId xmlns:p14="http://schemas.microsoft.com/office/powerpoint/2010/main" val="40671125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191000" y="381000"/>
            <a:ext cx="6019800" cy="1036638"/>
          </a:xfrm>
        </p:spPr>
        <p:txBody>
          <a:bodyPr/>
          <a:lstStyle/>
          <a:p>
            <a:r>
              <a:rPr lang="en-US" altLang="en-US" smtClean="0"/>
              <a:t>???  Albert Einstein</a:t>
            </a:r>
          </a:p>
        </p:txBody>
      </p:sp>
      <p:sp>
        <p:nvSpPr>
          <p:cNvPr id="113667" name="Rectangle 3"/>
          <p:cNvSpPr>
            <a:spLocks noGrp="1" noChangeArrowheads="1"/>
          </p:cNvSpPr>
          <p:nvPr>
            <p:ph type="body" idx="1"/>
          </p:nvPr>
        </p:nvSpPr>
        <p:spPr>
          <a:xfrm>
            <a:off x="4648200" y="1905001"/>
            <a:ext cx="5257800" cy="4373563"/>
          </a:xfrm>
        </p:spPr>
        <p:txBody>
          <a:bodyPr/>
          <a:lstStyle/>
          <a:p>
            <a:r>
              <a:rPr lang="en-US" altLang="en-US" sz="2400" u="sng"/>
              <a:t>Albert Einstein escaped from Germany in the 1930’s. </a:t>
            </a:r>
          </a:p>
          <a:p>
            <a:pPr>
              <a:buFontTx/>
              <a:buNone/>
            </a:pPr>
            <a:endParaRPr lang="en-US" altLang="en-US" sz="2400"/>
          </a:p>
          <a:p>
            <a:r>
              <a:rPr lang="en-US" altLang="en-US" sz="2400"/>
              <a:t>In 1939, President Roosevelt received a letter from Einstein suggesting that </a:t>
            </a:r>
            <a:r>
              <a:rPr lang="en-US" altLang="en-US" sz="2400" u="sng"/>
              <a:t>the Germans may be working on a powerful new weapon.</a:t>
            </a:r>
          </a:p>
        </p:txBody>
      </p:sp>
      <p:pic>
        <p:nvPicPr>
          <p:cNvPr id="154628"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76400"/>
            <a:ext cx="3048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5222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6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366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36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a:xfrm>
            <a:off x="1981200" y="0"/>
            <a:ext cx="8229600" cy="1143000"/>
          </a:xfrm>
        </p:spPr>
        <p:txBody>
          <a:bodyPr/>
          <a:lstStyle/>
          <a:p>
            <a:r>
              <a:rPr lang="en-US" altLang="en-US" smtClean="0"/>
              <a:t>The Manhattan Project</a:t>
            </a:r>
          </a:p>
        </p:txBody>
      </p:sp>
      <p:sp>
        <p:nvSpPr>
          <p:cNvPr id="155651" name="Content Placeholder 2"/>
          <p:cNvSpPr>
            <a:spLocks noGrp="1"/>
          </p:cNvSpPr>
          <p:nvPr>
            <p:ph idx="1"/>
          </p:nvPr>
        </p:nvSpPr>
        <p:spPr>
          <a:xfrm>
            <a:off x="457200" y="1656272"/>
            <a:ext cx="7924800" cy="4088892"/>
          </a:xfrm>
        </p:spPr>
        <p:txBody>
          <a:bodyPr/>
          <a:lstStyle/>
          <a:p>
            <a:r>
              <a:rPr lang="en-US" altLang="en-US" sz="2800" u="sng" dirty="0"/>
              <a:t>Roosevelt became concerned about the German completion of such a weapon</a:t>
            </a:r>
            <a:r>
              <a:rPr lang="en-US" altLang="en-US" sz="2800" dirty="0"/>
              <a:t> and ordered the secret Manhattan Project to begin.</a:t>
            </a:r>
          </a:p>
          <a:p>
            <a:r>
              <a:rPr lang="en-US" altLang="en-US" sz="2800" dirty="0"/>
              <a:t>Several science students from Harvard were given orders to report to a military compound in New Mexico.</a:t>
            </a:r>
          </a:p>
          <a:p>
            <a:r>
              <a:rPr lang="en-US" altLang="en-US" sz="2800" u="sng" dirty="0"/>
              <a:t>The head of the project was Robert Oppenheimer</a:t>
            </a:r>
            <a:r>
              <a:rPr lang="en-US" altLang="en-US" sz="2800" dirty="0"/>
              <a:t>.</a:t>
            </a:r>
          </a:p>
        </p:txBody>
      </p:sp>
      <p:pic>
        <p:nvPicPr>
          <p:cNvPr id="155652" name="Picture 3" descr="436px-JROppenheimer-LosAlamo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5914" y="922647"/>
            <a:ext cx="2839528" cy="390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89417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endParaRPr lang="en-US" altLang="en-US" smtClean="0"/>
          </a:p>
        </p:txBody>
      </p:sp>
      <p:sp>
        <p:nvSpPr>
          <p:cNvPr id="156675" name="Rectangle 3"/>
          <p:cNvSpPr>
            <a:spLocks noGrp="1" noChangeArrowheads="1"/>
          </p:cNvSpPr>
          <p:nvPr>
            <p:ph type="body" idx="1"/>
          </p:nvPr>
        </p:nvSpPr>
        <p:spPr/>
        <p:txBody>
          <a:bodyPr/>
          <a:lstStyle/>
          <a:p>
            <a:endParaRPr lang="en-US" altLang="en-US" smtClean="0"/>
          </a:p>
        </p:txBody>
      </p:sp>
      <p:pic>
        <p:nvPicPr>
          <p:cNvPr id="156676" name="Picture 4" descr="scan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
            <a:ext cx="10029825" cy="86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92822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a:xfrm>
            <a:off x="1440784" y="-217932"/>
            <a:ext cx="10058400" cy="1609344"/>
          </a:xfrm>
        </p:spPr>
        <p:txBody>
          <a:bodyPr/>
          <a:lstStyle/>
          <a:p>
            <a:r>
              <a:rPr lang="en-US" altLang="en-US" dirty="0" smtClean="0"/>
              <a:t>Why not drop it on the Germans?</a:t>
            </a:r>
          </a:p>
        </p:txBody>
      </p:sp>
      <p:sp>
        <p:nvSpPr>
          <p:cNvPr id="3" name="Content Placeholder 2"/>
          <p:cNvSpPr>
            <a:spLocks noGrp="1"/>
          </p:cNvSpPr>
          <p:nvPr>
            <p:ph idx="1"/>
          </p:nvPr>
        </p:nvSpPr>
        <p:spPr>
          <a:xfrm>
            <a:off x="1328641" y="948216"/>
            <a:ext cx="10058400" cy="4050792"/>
          </a:xfrm>
        </p:spPr>
        <p:txBody>
          <a:bodyPr/>
          <a:lstStyle/>
          <a:p>
            <a:r>
              <a:rPr lang="en-US" altLang="en-US" dirty="0" smtClean="0"/>
              <a:t>Oppenheimer was uncertain of the power of the bomb and suggested a demonstration be done.</a:t>
            </a:r>
          </a:p>
        </p:txBody>
      </p:sp>
      <p:pic>
        <p:nvPicPr>
          <p:cNvPr id="4" name="Picture 3" descr="manhattan-project-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0940" y="1883873"/>
            <a:ext cx="6005422" cy="471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8085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subTitle" idx="1"/>
          </p:nvPr>
        </p:nvSpPr>
        <p:spPr>
          <a:xfrm>
            <a:off x="963283" y="1439174"/>
            <a:ext cx="8229600" cy="4191000"/>
          </a:xfrm>
          <a:ln w="28575">
            <a:noFill/>
          </a:ln>
        </p:spPr>
        <p:txBody>
          <a:bodyPr/>
          <a:lstStyle/>
          <a:p>
            <a:pPr>
              <a:defRPr/>
            </a:pPr>
            <a:r>
              <a:rPr lang="en-US" sz="2000" dirty="0"/>
              <a:t> </a:t>
            </a:r>
          </a:p>
          <a:p>
            <a:pPr algn="l">
              <a:defRPr/>
            </a:pPr>
            <a:r>
              <a:rPr lang="en-US" sz="2000" dirty="0"/>
              <a:t>1</a:t>
            </a:r>
            <a:r>
              <a:rPr lang="en-US" sz="2400" dirty="0"/>
              <a:t>.  End the war quickly with minimal casualties.</a:t>
            </a:r>
          </a:p>
          <a:p>
            <a:pPr algn="l">
              <a:defRPr/>
            </a:pPr>
            <a:r>
              <a:rPr lang="en-US" sz="2400" dirty="0"/>
              <a:t> </a:t>
            </a:r>
          </a:p>
          <a:p>
            <a:pPr algn="l">
              <a:defRPr/>
            </a:pPr>
            <a:r>
              <a:rPr lang="en-US" sz="2400" dirty="0"/>
              <a:t>2.  End the war before Stalin and Soviets got involved.</a:t>
            </a:r>
          </a:p>
          <a:p>
            <a:pPr algn="l">
              <a:defRPr/>
            </a:pPr>
            <a:r>
              <a:rPr lang="en-US" sz="2400" dirty="0"/>
              <a:t> </a:t>
            </a:r>
          </a:p>
          <a:p>
            <a:pPr algn="l">
              <a:defRPr/>
            </a:pPr>
            <a:r>
              <a:rPr lang="en-US" sz="2400" dirty="0"/>
              <a:t>3.  Show of power to the rest of the world.</a:t>
            </a:r>
          </a:p>
          <a:p>
            <a:pPr algn="l">
              <a:defRPr/>
            </a:pPr>
            <a:r>
              <a:rPr lang="en-US" sz="2400" dirty="0"/>
              <a:t> </a:t>
            </a:r>
          </a:p>
          <a:p>
            <a:pPr algn="l">
              <a:defRPr/>
            </a:pPr>
            <a:r>
              <a:rPr lang="en-US" sz="2400" dirty="0"/>
              <a:t>4.  To see what it can do.</a:t>
            </a:r>
          </a:p>
          <a:p>
            <a:pPr marL="609600" indent="-609600">
              <a:lnSpc>
                <a:spcPct val="80000"/>
              </a:lnSpc>
              <a:defRPr/>
            </a:pPr>
            <a:endParaRPr lang="en-US" sz="2000" dirty="0"/>
          </a:p>
        </p:txBody>
      </p:sp>
      <p:pic>
        <p:nvPicPr>
          <p:cNvPr id="158725" name="Picture 4" descr="508px-Japan_map_hiroshima_nagasaki.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51653" y="1439174"/>
            <a:ext cx="3422962" cy="404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431985" y="-832105"/>
            <a:ext cx="12105736" cy="3035808"/>
          </a:xfrm>
        </p:spPr>
        <p:txBody>
          <a:bodyPr/>
          <a:lstStyle/>
          <a:p>
            <a:r>
              <a:rPr lang="en-US" sz="7200" dirty="0" smtClean="0"/>
              <a:t>Reasons to drop the bomb</a:t>
            </a:r>
            <a:endParaRPr lang="en-US" sz="7200" dirty="0"/>
          </a:p>
        </p:txBody>
      </p:sp>
    </p:spTree>
    <p:extLst>
      <p:ext uri="{BB962C8B-B14F-4D97-AF65-F5344CB8AC3E}">
        <p14:creationId xmlns:p14="http://schemas.microsoft.com/office/powerpoint/2010/main" val="843740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397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71">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397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39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397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39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know</a:t>
            </a:r>
            <a:endParaRPr lang="en-US" dirty="0"/>
          </a:p>
        </p:txBody>
      </p:sp>
      <p:sp>
        <p:nvSpPr>
          <p:cNvPr id="3" name="Content Placeholder 2"/>
          <p:cNvSpPr>
            <a:spLocks noGrp="1"/>
          </p:cNvSpPr>
          <p:nvPr>
            <p:ph idx="1"/>
          </p:nvPr>
        </p:nvSpPr>
        <p:spPr>
          <a:xfrm>
            <a:off x="1069848" y="2093976"/>
            <a:ext cx="6806069" cy="4078224"/>
          </a:xfrm>
        </p:spPr>
        <p:txBody>
          <a:bodyPr>
            <a:normAutofit/>
          </a:bodyPr>
          <a:lstStyle/>
          <a:p>
            <a:pPr marL="0" indent="0">
              <a:buNone/>
            </a:pPr>
            <a:r>
              <a:rPr lang="en-US" sz="2800" dirty="0"/>
              <a:t>We will have a decade day </a:t>
            </a:r>
            <a:endParaRPr lang="en-US" sz="2800" dirty="0" smtClean="0"/>
          </a:p>
          <a:p>
            <a:pPr marL="0" indent="0">
              <a:buNone/>
            </a:pPr>
            <a:r>
              <a:rPr lang="en-US" sz="2800" dirty="0" smtClean="0"/>
              <a:t>on </a:t>
            </a:r>
            <a:r>
              <a:rPr lang="en-US" sz="2800" dirty="0"/>
              <a:t>Fridays </a:t>
            </a:r>
            <a:r>
              <a:rPr lang="en-US" sz="2800" dirty="0" smtClean="0"/>
              <a:t>– </a:t>
            </a:r>
          </a:p>
          <a:p>
            <a:r>
              <a:rPr lang="en-US" sz="2800" dirty="0" smtClean="0"/>
              <a:t>3/29-  1950’s</a:t>
            </a:r>
          </a:p>
          <a:p>
            <a:r>
              <a:rPr lang="en-US" sz="2800" dirty="0" smtClean="0"/>
              <a:t>4/5-  1960’s</a:t>
            </a:r>
          </a:p>
          <a:p>
            <a:r>
              <a:rPr lang="en-US" sz="2800" dirty="0" smtClean="0"/>
              <a:t>4/12- 1970’s</a:t>
            </a:r>
          </a:p>
          <a:p>
            <a:r>
              <a:rPr lang="en-US" sz="2800" dirty="0" smtClean="0"/>
              <a:t>5/10- 1980’s</a:t>
            </a:r>
          </a:p>
          <a:p>
            <a:r>
              <a:rPr lang="en-US" sz="2800" dirty="0" smtClean="0"/>
              <a:t>5/17- 1990’s</a:t>
            </a:r>
            <a:endParaRPr lang="en-US" sz="2800" dirty="0"/>
          </a:p>
        </p:txBody>
      </p:sp>
      <p:sp>
        <p:nvSpPr>
          <p:cNvPr id="4" name="Content Placeholder 2"/>
          <p:cNvSpPr txBox="1">
            <a:spLocks/>
          </p:cNvSpPr>
          <p:nvPr/>
        </p:nvSpPr>
        <p:spPr>
          <a:xfrm>
            <a:off x="6672790" y="2197493"/>
            <a:ext cx="3513917" cy="4144359"/>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en-US" sz="2800" dirty="0" smtClean="0"/>
              <a:t>APUS REVIEWS</a:t>
            </a:r>
          </a:p>
          <a:p>
            <a:pPr marL="0" indent="0">
              <a:buFont typeface="Wingdings" pitchFamily="2" charset="2"/>
              <a:buNone/>
            </a:pPr>
            <a:endParaRPr lang="en-US" sz="2800" dirty="0"/>
          </a:p>
          <a:p>
            <a:pPr marL="0" indent="0">
              <a:buFont typeface="Wingdings" pitchFamily="2" charset="2"/>
              <a:buNone/>
            </a:pPr>
            <a:r>
              <a:rPr lang="en-US" sz="2800" dirty="0" smtClean="0"/>
              <a:t>3/26-  Art History</a:t>
            </a:r>
          </a:p>
          <a:p>
            <a:pPr marL="0" indent="0">
              <a:buFont typeface="Wingdings" pitchFamily="2" charset="2"/>
              <a:buNone/>
            </a:pPr>
            <a:r>
              <a:rPr lang="en-US" sz="2800" dirty="0" smtClean="0"/>
              <a:t>3/28-  Court Cases</a:t>
            </a:r>
            <a:endParaRPr lang="en-US" sz="2800" dirty="0"/>
          </a:p>
        </p:txBody>
      </p:sp>
    </p:spTree>
    <p:extLst>
      <p:ext uri="{BB962C8B-B14F-4D97-AF65-F5344CB8AC3E}">
        <p14:creationId xmlns:p14="http://schemas.microsoft.com/office/powerpoint/2010/main" val="133795777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Content Placeholder 3" descr="untitled.bm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9526"/>
            <a:ext cx="5010150" cy="6848475"/>
          </a:xfrm>
        </p:spPr>
      </p:pic>
      <p:sp>
        <p:nvSpPr>
          <p:cNvPr id="159747" name="TextBox 4"/>
          <p:cNvSpPr txBox="1">
            <a:spLocks noChangeArrowheads="1"/>
          </p:cNvSpPr>
          <p:nvPr/>
        </p:nvSpPr>
        <p:spPr bwMode="auto">
          <a:xfrm>
            <a:off x="7010400" y="1524000"/>
            <a:ext cx="31242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a:t>The bomb explodes above the center of the city.</a:t>
            </a:r>
          </a:p>
          <a:p>
            <a:pPr eaLnBrk="1" hangingPunct="1">
              <a:spcBef>
                <a:spcPct val="0"/>
              </a:spcBef>
              <a:buFontTx/>
              <a:buNone/>
            </a:pPr>
            <a:endParaRPr lang="en-US" altLang="en-US" sz="2800"/>
          </a:p>
          <a:p>
            <a:pPr eaLnBrk="1" hangingPunct="1">
              <a:spcBef>
                <a:spcPct val="0"/>
              </a:spcBef>
              <a:buFontTx/>
              <a:buNone/>
            </a:pPr>
            <a:r>
              <a:rPr lang="en-US" altLang="en-US" sz="2800"/>
              <a:t>Everything at ground zero is swept and instantly incinerated.  </a:t>
            </a:r>
          </a:p>
          <a:p>
            <a:pPr eaLnBrk="1" hangingPunct="1">
              <a:spcBef>
                <a:spcPct val="0"/>
              </a:spcBef>
              <a:buFontTx/>
              <a:buNone/>
            </a:pPr>
            <a:endParaRPr lang="en-US" altLang="en-US" sz="1800"/>
          </a:p>
          <a:p>
            <a:pPr eaLnBrk="1" hangingPunct="1">
              <a:spcBef>
                <a:spcPct val="0"/>
              </a:spcBef>
              <a:buFontTx/>
              <a:buNone/>
            </a:pPr>
            <a:endParaRPr lang="en-US" altLang="en-US" sz="1800"/>
          </a:p>
        </p:txBody>
      </p:sp>
    </p:spTree>
    <p:extLst>
      <p:ext uri="{BB962C8B-B14F-4D97-AF65-F5344CB8AC3E}">
        <p14:creationId xmlns:p14="http://schemas.microsoft.com/office/powerpoint/2010/main" val="305907489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76200" y="-239987"/>
            <a:ext cx="10058400" cy="1609344"/>
          </a:xfrm>
        </p:spPr>
        <p:txBody>
          <a:bodyPr/>
          <a:lstStyle/>
          <a:p>
            <a:r>
              <a:rPr lang="en-US" altLang="en-US" dirty="0" smtClean="0"/>
              <a:t>Three Effects of the Bomb</a:t>
            </a:r>
          </a:p>
        </p:txBody>
      </p:sp>
      <p:sp>
        <p:nvSpPr>
          <p:cNvPr id="160771" name="Rectangle 3"/>
          <p:cNvSpPr>
            <a:spLocks noGrp="1" noChangeArrowheads="1"/>
          </p:cNvSpPr>
          <p:nvPr>
            <p:ph type="body" idx="1"/>
          </p:nvPr>
        </p:nvSpPr>
        <p:spPr>
          <a:xfrm>
            <a:off x="301925" y="1207728"/>
            <a:ext cx="6219645" cy="5451864"/>
          </a:xfrm>
        </p:spPr>
        <p:txBody>
          <a:bodyPr/>
          <a:lstStyle/>
          <a:p>
            <a:pPr>
              <a:lnSpc>
                <a:spcPct val="80000"/>
              </a:lnSpc>
            </a:pPr>
            <a:r>
              <a:rPr lang="en-US" altLang="en-US" sz="2800" b="1" dirty="0" smtClean="0"/>
              <a:t>Blast or pressure </a:t>
            </a:r>
            <a:r>
              <a:rPr lang="en-US" altLang="en-US" sz="2800" dirty="0" smtClean="0"/>
              <a:t>(as from a demolition bomb). </a:t>
            </a:r>
          </a:p>
          <a:p>
            <a:pPr>
              <a:lnSpc>
                <a:spcPct val="80000"/>
              </a:lnSpc>
            </a:pPr>
            <a:r>
              <a:rPr lang="en-US" altLang="en-US" sz="2800" b="1" dirty="0" smtClean="0"/>
              <a:t>Heat</a:t>
            </a:r>
            <a:r>
              <a:rPr lang="en-US" altLang="en-US" sz="2800" dirty="0" smtClean="0"/>
              <a:t> (which is present in other explosions, as the familiar injuries known as "flash burns" on warships illustrate, but ordinarily not at high enough diffused temperatures to burn a man or set fire to combustible objects at any considerable distance from the explosion). </a:t>
            </a:r>
          </a:p>
          <a:p>
            <a:pPr>
              <a:lnSpc>
                <a:spcPct val="80000"/>
              </a:lnSpc>
            </a:pPr>
            <a:r>
              <a:rPr lang="en-US" altLang="en-US" sz="2800" b="1" dirty="0" smtClean="0"/>
              <a:t>Radiation</a:t>
            </a:r>
            <a:r>
              <a:rPr lang="en-US" altLang="en-US" sz="2800" dirty="0" smtClean="0"/>
              <a:t> (similar to X-rays or to that from radium). </a:t>
            </a:r>
          </a:p>
          <a:p>
            <a:pPr>
              <a:lnSpc>
                <a:spcPct val="80000"/>
              </a:lnSpc>
              <a:buFontTx/>
              <a:buNone/>
            </a:pPr>
            <a:endParaRPr lang="en-US" altLang="en-US" sz="2800" dirty="0"/>
          </a:p>
          <a:p>
            <a:pPr>
              <a:lnSpc>
                <a:spcPct val="80000"/>
              </a:lnSpc>
            </a:pPr>
            <a:endParaRPr lang="en-US" altLang="en-US" dirty="0"/>
          </a:p>
        </p:txBody>
      </p:sp>
      <p:pic>
        <p:nvPicPr>
          <p:cNvPr id="4" name="Picture 2" descr="Image result for hiroshi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4662" y="1207728"/>
            <a:ext cx="5827338" cy="388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09577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1981200" y="0"/>
            <a:ext cx="3733800" cy="1417638"/>
          </a:xfrm>
        </p:spPr>
        <p:txBody>
          <a:bodyPr/>
          <a:lstStyle/>
          <a:p>
            <a:r>
              <a:rPr lang="en-US" altLang="en-US" sz="4000"/>
              <a:t>Blast Shadows</a:t>
            </a:r>
          </a:p>
        </p:txBody>
      </p:sp>
      <p:sp>
        <p:nvSpPr>
          <p:cNvPr id="162819" name="Rectangle 3"/>
          <p:cNvSpPr>
            <a:spLocks noGrp="1" noChangeArrowheads="1"/>
          </p:cNvSpPr>
          <p:nvPr>
            <p:ph type="body" idx="1"/>
          </p:nvPr>
        </p:nvSpPr>
        <p:spPr/>
        <p:txBody>
          <a:bodyPr/>
          <a:lstStyle/>
          <a:p>
            <a:endParaRPr lang="en-US" altLang="en-US" smtClean="0"/>
          </a:p>
        </p:txBody>
      </p:sp>
      <p:pic>
        <p:nvPicPr>
          <p:cNvPr id="162820" name="Picture 4" descr="scan0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19250"/>
            <a:ext cx="4059238"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5" descr="scan0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8" y="304800"/>
            <a:ext cx="5033962"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7" descr="Blast Shado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038600"/>
            <a:ext cx="33147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55043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p:cNvSpPr>
            <a:spLocks noGrp="1" noChangeArrowheads="1"/>
          </p:cNvSpPr>
          <p:nvPr>
            <p:ph type="body" idx="1"/>
          </p:nvPr>
        </p:nvSpPr>
        <p:spPr>
          <a:xfrm>
            <a:off x="7661695" y="990601"/>
            <a:ext cx="3886200" cy="4221163"/>
          </a:xfrm>
        </p:spPr>
        <p:txBody>
          <a:bodyPr/>
          <a:lstStyle/>
          <a:p>
            <a:pPr>
              <a:lnSpc>
                <a:spcPct val="90000"/>
              </a:lnSpc>
            </a:pPr>
            <a:r>
              <a:rPr lang="en-US" altLang="en-US" sz="2800" dirty="0"/>
              <a:t>In this photo on display at the Atomic Testing Museum, heat from an atomic bomb caused the shadow of a man and a ladder to appear on a wooden wall.</a:t>
            </a:r>
            <a:br>
              <a:rPr lang="en-US" altLang="en-US" sz="2800" dirty="0"/>
            </a:br>
            <a:endParaRPr lang="en-US" altLang="en-US" sz="2800" dirty="0"/>
          </a:p>
        </p:txBody>
      </p:sp>
      <p:pic>
        <p:nvPicPr>
          <p:cNvPr id="163844" name="Picture 6"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02" y="36992"/>
            <a:ext cx="3249102" cy="517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8"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8984" y="2008518"/>
            <a:ext cx="3168631" cy="46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529944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endParaRPr lang="en-US" altLang="en-US" smtClean="0"/>
          </a:p>
        </p:txBody>
      </p:sp>
      <p:sp>
        <p:nvSpPr>
          <p:cNvPr id="164867" name="Rectangle 3"/>
          <p:cNvSpPr>
            <a:spLocks noGrp="1" noChangeArrowheads="1"/>
          </p:cNvSpPr>
          <p:nvPr>
            <p:ph type="body" idx="1"/>
          </p:nvPr>
        </p:nvSpPr>
        <p:spPr/>
        <p:txBody>
          <a:bodyPr/>
          <a:lstStyle/>
          <a:p>
            <a:endParaRPr lang="en-US" altLang="en-US" smtClean="0"/>
          </a:p>
        </p:txBody>
      </p:sp>
      <p:pic>
        <p:nvPicPr>
          <p:cNvPr id="164868" name="Picture 4" descr="scan0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274" y="224287"/>
            <a:ext cx="5510825" cy="57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4" descr="scan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997" y="-43131"/>
            <a:ext cx="4600754" cy="690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45022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2510459" y="-313944"/>
            <a:ext cx="10058400" cy="1609344"/>
          </a:xfrm>
        </p:spPr>
        <p:txBody>
          <a:bodyPr/>
          <a:lstStyle/>
          <a:p>
            <a:r>
              <a:rPr lang="en-US" altLang="en-US" dirty="0" smtClean="0"/>
              <a:t>Hiroshima Fire Department</a:t>
            </a:r>
          </a:p>
        </p:txBody>
      </p:sp>
      <p:pic>
        <p:nvPicPr>
          <p:cNvPr id="165892" name="Picture 5" descr="AtomicEffects-p3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1" y="1295400"/>
            <a:ext cx="67421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39473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5791200" y="304800"/>
            <a:ext cx="4419600" cy="1112838"/>
          </a:xfrm>
        </p:spPr>
        <p:txBody>
          <a:bodyPr/>
          <a:lstStyle/>
          <a:p>
            <a:r>
              <a:rPr lang="en-US" altLang="en-US" smtClean="0"/>
              <a:t>Nakamura-San</a:t>
            </a:r>
          </a:p>
        </p:txBody>
      </p:sp>
      <p:sp>
        <p:nvSpPr>
          <p:cNvPr id="166915" name="Rectangle 3"/>
          <p:cNvSpPr>
            <a:spLocks noGrp="1" noChangeArrowheads="1"/>
          </p:cNvSpPr>
          <p:nvPr>
            <p:ph type="body" idx="1"/>
          </p:nvPr>
        </p:nvSpPr>
        <p:spPr/>
        <p:txBody>
          <a:bodyPr/>
          <a:lstStyle/>
          <a:p>
            <a:endParaRPr lang="en-US" altLang="en-US" smtClean="0"/>
          </a:p>
        </p:txBody>
      </p:sp>
      <p:pic>
        <p:nvPicPr>
          <p:cNvPr id="166916" name="Picture 4" descr="scan0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33401"/>
            <a:ext cx="380365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4" descr="NagasakiMotherChildLarg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1" y="1804988"/>
            <a:ext cx="3395663" cy="505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06537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302098" y="-227012"/>
            <a:ext cx="10058400" cy="1609344"/>
          </a:xfrm>
        </p:spPr>
        <p:txBody>
          <a:bodyPr/>
          <a:lstStyle/>
          <a:p>
            <a:r>
              <a:rPr lang="en-US" altLang="en-US" dirty="0" smtClean="0"/>
              <a:t>Japanese Surrender</a:t>
            </a:r>
          </a:p>
        </p:txBody>
      </p:sp>
      <p:sp>
        <p:nvSpPr>
          <p:cNvPr id="167939" name="Rectangle 3"/>
          <p:cNvSpPr>
            <a:spLocks noGrp="1" noChangeArrowheads="1"/>
          </p:cNvSpPr>
          <p:nvPr>
            <p:ph type="body" idx="1"/>
          </p:nvPr>
        </p:nvSpPr>
        <p:spPr>
          <a:xfrm>
            <a:off x="7959305" y="3110875"/>
            <a:ext cx="2819400" cy="914400"/>
          </a:xfrm>
        </p:spPr>
        <p:txBody>
          <a:bodyPr/>
          <a:lstStyle/>
          <a:p>
            <a:pPr>
              <a:buFontTx/>
              <a:buNone/>
            </a:pPr>
            <a:r>
              <a:rPr lang="en-US" altLang="en-US" dirty="0" smtClean="0"/>
              <a:t>V.J. Day</a:t>
            </a:r>
          </a:p>
        </p:txBody>
      </p:sp>
      <p:pic>
        <p:nvPicPr>
          <p:cNvPr id="167940"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35965"/>
            <a:ext cx="7169927" cy="481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1" name="Picture 7"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625850"/>
            <a:ext cx="47244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677317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subTitle" idx="1"/>
          </p:nvPr>
        </p:nvSpPr>
        <p:spPr>
          <a:xfrm>
            <a:off x="1981200" y="1423358"/>
            <a:ext cx="8870830" cy="4215442"/>
          </a:xfrm>
          <a:ln w="28575">
            <a:noFill/>
          </a:ln>
        </p:spPr>
        <p:txBody>
          <a:bodyPr>
            <a:normAutofit/>
          </a:bodyPr>
          <a:lstStyle/>
          <a:p>
            <a:pPr algn="l">
              <a:defRPr/>
            </a:pPr>
            <a:endParaRPr lang="en-US" sz="2400" dirty="0"/>
          </a:p>
          <a:p>
            <a:pPr algn="l">
              <a:defRPr/>
            </a:pPr>
            <a:r>
              <a:rPr lang="en-US" sz="2400" dirty="0"/>
              <a:t>1.  The defeat of the Axis Powers</a:t>
            </a:r>
          </a:p>
          <a:p>
            <a:pPr algn="l">
              <a:defRPr/>
            </a:pPr>
            <a:r>
              <a:rPr lang="en-US" sz="2400" dirty="0"/>
              <a:t>2.  The founding of the United Nations</a:t>
            </a:r>
          </a:p>
          <a:p>
            <a:pPr algn="l">
              <a:defRPr/>
            </a:pPr>
            <a:r>
              <a:rPr lang="en-US" sz="2400" dirty="0"/>
              <a:t> </a:t>
            </a:r>
          </a:p>
          <a:p>
            <a:pPr algn="l">
              <a:defRPr/>
            </a:pPr>
            <a:r>
              <a:rPr lang="en-US" sz="2400" b="1" dirty="0"/>
              <a:t>United Nations:  </a:t>
            </a:r>
            <a:r>
              <a:rPr lang="en-US" sz="2400" dirty="0"/>
              <a:t>The UN was and organization that was</a:t>
            </a:r>
          </a:p>
          <a:p>
            <a:pPr algn="l">
              <a:defRPr/>
            </a:pPr>
            <a:r>
              <a:rPr lang="en-US" sz="2400" dirty="0"/>
              <a:t>  the idea of President Roosevelt to help serve as a police</a:t>
            </a:r>
          </a:p>
          <a:p>
            <a:pPr algn="l">
              <a:defRPr/>
            </a:pPr>
            <a:r>
              <a:rPr lang="en-US" sz="2400" dirty="0"/>
              <a:t>  force for the world. </a:t>
            </a:r>
          </a:p>
          <a:p>
            <a:pPr marL="609600" indent="-609600">
              <a:lnSpc>
                <a:spcPct val="80000"/>
              </a:lnSpc>
              <a:defRPr/>
            </a:pPr>
            <a:endParaRPr lang="en-US" sz="2400" dirty="0"/>
          </a:p>
        </p:txBody>
      </p:sp>
      <p:sp>
        <p:nvSpPr>
          <p:cNvPr id="2" name="Title 1"/>
          <p:cNvSpPr>
            <a:spLocks noGrp="1"/>
          </p:cNvSpPr>
          <p:nvPr>
            <p:ph type="ctrTitle"/>
          </p:nvPr>
        </p:nvSpPr>
        <p:spPr>
          <a:xfrm>
            <a:off x="1981200" y="-594984"/>
            <a:ext cx="9966960" cy="3035808"/>
          </a:xfrm>
        </p:spPr>
        <p:txBody>
          <a:bodyPr/>
          <a:lstStyle/>
          <a:p>
            <a:r>
              <a:rPr lang="en-US" dirty="0" smtClean="0"/>
              <a:t>Immediate effects</a:t>
            </a:r>
            <a:endParaRPr lang="en-US" dirty="0"/>
          </a:p>
        </p:txBody>
      </p:sp>
    </p:spTree>
    <p:extLst>
      <p:ext uri="{BB962C8B-B14F-4D97-AF65-F5344CB8AC3E}">
        <p14:creationId xmlns:p14="http://schemas.microsoft.com/office/powerpoint/2010/main" val="6266540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subTitle" idx="1"/>
          </p:nvPr>
        </p:nvSpPr>
        <p:spPr>
          <a:xfrm>
            <a:off x="1981200" y="1447800"/>
            <a:ext cx="8382000" cy="4876800"/>
          </a:xfrm>
          <a:ln w="28575">
            <a:noFill/>
          </a:ln>
        </p:spPr>
        <p:txBody>
          <a:bodyPr>
            <a:normAutofit lnSpcReduction="10000"/>
          </a:bodyPr>
          <a:lstStyle/>
          <a:p>
            <a:pPr>
              <a:defRPr/>
            </a:pPr>
            <a:r>
              <a:rPr lang="en-US" sz="2000" dirty="0"/>
              <a:t> </a:t>
            </a:r>
          </a:p>
          <a:p>
            <a:pPr algn="l">
              <a:defRPr/>
            </a:pPr>
            <a:r>
              <a:rPr lang="en-US" sz="2400" dirty="0"/>
              <a:t>1.  The United States becomes a global power.</a:t>
            </a:r>
          </a:p>
          <a:p>
            <a:pPr algn="l">
              <a:defRPr/>
            </a:pPr>
            <a:r>
              <a:rPr lang="en-US" sz="2400" dirty="0"/>
              <a:t>2.  The Soviet Union dominates Eastern Europe.</a:t>
            </a:r>
          </a:p>
          <a:p>
            <a:pPr algn="l">
              <a:defRPr/>
            </a:pPr>
            <a:r>
              <a:rPr lang="en-US" sz="2400" dirty="0"/>
              <a:t>3.  The Cold War</a:t>
            </a:r>
          </a:p>
          <a:p>
            <a:pPr algn="l">
              <a:defRPr/>
            </a:pPr>
            <a:r>
              <a:rPr lang="en-US" sz="2400" dirty="0"/>
              <a:t> </a:t>
            </a:r>
          </a:p>
          <a:p>
            <a:pPr algn="l">
              <a:defRPr/>
            </a:pPr>
            <a:r>
              <a:rPr lang="en-US" sz="2400" dirty="0"/>
              <a:t>*The end of World War II left the world with two dominant</a:t>
            </a:r>
          </a:p>
          <a:p>
            <a:pPr algn="l">
              <a:defRPr/>
            </a:pPr>
            <a:r>
              <a:rPr lang="en-US" sz="2400" dirty="0"/>
              <a:t>  powers:  The United States and the Soviet Union.</a:t>
            </a:r>
          </a:p>
          <a:p>
            <a:pPr algn="l">
              <a:defRPr/>
            </a:pPr>
            <a:r>
              <a:rPr lang="en-US" sz="2400" dirty="0"/>
              <a:t> </a:t>
            </a:r>
          </a:p>
          <a:p>
            <a:pPr algn="l">
              <a:defRPr/>
            </a:pPr>
            <a:r>
              <a:rPr lang="en-US" sz="2400" dirty="0"/>
              <a:t>*The Soviet Union had enormous military strength and the</a:t>
            </a:r>
          </a:p>
          <a:p>
            <a:pPr algn="l">
              <a:defRPr/>
            </a:pPr>
            <a:r>
              <a:rPr lang="en-US" sz="2400" dirty="0"/>
              <a:t>  United States had its hands on a new weapon which</a:t>
            </a:r>
          </a:p>
          <a:p>
            <a:pPr algn="l">
              <a:defRPr/>
            </a:pPr>
            <a:r>
              <a:rPr lang="en-US" sz="2400" dirty="0"/>
              <a:t>  confirmed its power.</a:t>
            </a:r>
          </a:p>
          <a:p>
            <a:pPr marL="609600" indent="-609600">
              <a:lnSpc>
                <a:spcPct val="80000"/>
              </a:lnSpc>
              <a:defRPr/>
            </a:pPr>
            <a:endParaRPr lang="en-US" sz="2000" dirty="0"/>
          </a:p>
        </p:txBody>
      </p:sp>
      <p:sp>
        <p:nvSpPr>
          <p:cNvPr id="2" name="Title 1"/>
          <p:cNvSpPr>
            <a:spLocks noGrp="1"/>
          </p:cNvSpPr>
          <p:nvPr>
            <p:ph type="ctrTitle"/>
          </p:nvPr>
        </p:nvSpPr>
        <p:spPr>
          <a:xfrm>
            <a:off x="1981200" y="-776139"/>
            <a:ext cx="9966960" cy="3035808"/>
          </a:xfrm>
        </p:spPr>
        <p:txBody>
          <a:bodyPr/>
          <a:lstStyle/>
          <a:p>
            <a:r>
              <a:rPr lang="en-US" dirty="0" smtClean="0"/>
              <a:t>Long term effects</a:t>
            </a:r>
            <a:endParaRPr lang="en-US" dirty="0"/>
          </a:p>
        </p:txBody>
      </p:sp>
    </p:spTree>
    <p:extLst>
      <p:ext uri="{BB962C8B-B14F-4D97-AF65-F5344CB8AC3E}">
        <p14:creationId xmlns:p14="http://schemas.microsoft.com/office/powerpoint/2010/main" val="20653599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09600" y="381000"/>
            <a:ext cx="8229600" cy="1143000"/>
          </a:xfrm>
        </p:spPr>
        <p:txBody>
          <a:bodyPr/>
          <a:lstStyle/>
          <a:p>
            <a:r>
              <a:rPr lang="en-US" altLang="en-US" smtClean="0"/>
              <a:t>JAPANESE MILITARISM</a:t>
            </a:r>
          </a:p>
        </p:txBody>
      </p:sp>
      <p:sp>
        <p:nvSpPr>
          <p:cNvPr id="38915" name="Content Placeholder 2"/>
          <p:cNvSpPr>
            <a:spLocks noGrp="1"/>
          </p:cNvSpPr>
          <p:nvPr>
            <p:ph idx="1"/>
          </p:nvPr>
        </p:nvSpPr>
        <p:spPr>
          <a:xfrm>
            <a:off x="310551" y="1524000"/>
            <a:ext cx="6019800" cy="4297363"/>
          </a:xfrm>
        </p:spPr>
        <p:txBody>
          <a:bodyPr>
            <a:normAutofit lnSpcReduction="10000"/>
          </a:bodyPr>
          <a:lstStyle/>
          <a:p>
            <a:pPr>
              <a:defRPr/>
            </a:pPr>
            <a:r>
              <a:rPr lang="en-US" altLang="en-US" sz="2400" u="sng" dirty="0"/>
              <a:t>Japan had a severe lack of natural resources. </a:t>
            </a:r>
          </a:p>
          <a:p>
            <a:pPr>
              <a:defRPr/>
            </a:pPr>
            <a:r>
              <a:rPr lang="en-US" altLang="en-US" sz="2400" u="sng" dirty="0"/>
              <a:t>Nearby Manchuria had plenty of coal, plus industries and ports.</a:t>
            </a:r>
          </a:p>
          <a:p>
            <a:pPr>
              <a:defRPr/>
            </a:pPr>
            <a:r>
              <a:rPr lang="en-US" altLang="en-US" sz="2400" dirty="0"/>
              <a:t>China had already been carved up by the Western powers. </a:t>
            </a:r>
          </a:p>
          <a:p>
            <a:pPr>
              <a:defRPr/>
            </a:pPr>
            <a:r>
              <a:rPr lang="en-US" altLang="en-US" sz="2400" dirty="0"/>
              <a:t>1910 Japan moved into Korea.</a:t>
            </a:r>
          </a:p>
          <a:p>
            <a:pPr>
              <a:defRPr/>
            </a:pPr>
            <a:endParaRPr lang="en-US" altLang="en-US" sz="2400" dirty="0"/>
          </a:p>
          <a:p>
            <a:pPr>
              <a:defRPr/>
            </a:pPr>
            <a:r>
              <a:rPr lang="en-US" altLang="en-US" sz="2400" u="sng" dirty="0"/>
              <a:t>The goal was to control the entire </a:t>
            </a:r>
          </a:p>
          <a:p>
            <a:pPr marL="0" indent="0">
              <a:buNone/>
              <a:defRPr/>
            </a:pPr>
            <a:r>
              <a:rPr lang="en-US" altLang="en-US" sz="2400" dirty="0"/>
              <a:t>     </a:t>
            </a:r>
            <a:r>
              <a:rPr lang="en-US" altLang="en-US" sz="2400" u="sng" dirty="0"/>
              <a:t>Pacific Rim.</a:t>
            </a:r>
          </a:p>
        </p:txBody>
      </p:sp>
      <p:pic>
        <p:nvPicPr>
          <p:cNvPr id="16388" name="Picture 5" descr="japanese_naval_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927" y="188628"/>
            <a:ext cx="3473443" cy="231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5" descr="manchuria.jpg"/>
          <p:cNvPicPr>
            <a:picLocks noChangeAspect="1" noChangeArrowheads="1"/>
          </p:cNvPicPr>
          <p:nvPr/>
        </p:nvPicPr>
        <p:blipFill>
          <a:blip r:embed="rId3" cstate="print"/>
          <a:srcRect/>
          <a:stretch>
            <a:fillRect/>
          </a:stretch>
        </p:blipFill>
        <p:spPr bwMode="auto">
          <a:xfrm>
            <a:off x="5960852" y="2812212"/>
            <a:ext cx="5001101" cy="2878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1894794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Eleanor </a:t>
            </a:r>
            <a:r>
              <a:rPr lang="en-US" dirty="0" err="1" smtClean="0"/>
              <a:t>roosevelt</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6875401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 commission on </a:t>
            </a:r>
            <a:r>
              <a:rPr lang="en-US" smtClean="0"/>
              <a:t>human rights</a:t>
            </a:r>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47568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subTitle" idx="1"/>
          </p:nvPr>
        </p:nvSpPr>
        <p:spPr>
          <a:xfrm>
            <a:off x="155276" y="1725046"/>
            <a:ext cx="8402130" cy="4235808"/>
          </a:xfrm>
          <a:ln w="28575">
            <a:noFill/>
            <a:miter lim="800000"/>
            <a:headEnd/>
            <a:tailEnd/>
          </a:ln>
        </p:spPr>
        <p:txBody>
          <a:bodyPr>
            <a:normAutofit fontScale="92500" lnSpcReduction="20000"/>
          </a:bodyPr>
          <a:lstStyle/>
          <a:p>
            <a:pPr lvl="2" algn="l" eaLnBrk="1" hangingPunct="1">
              <a:buFont typeface="Wingdings" panose="05000000000000000000" pitchFamily="2" charset="2"/>
              <a:buChar char="v"/>
            </a:pPr>
            <a:r>
              <a:rPr lang="en-US" altLang="en-US" sz="2000" dirty="0"/>
              <a:t>After World War I, the United States was returning to a </a:t>
            </a:r>
            <a:r>
              <a:rPr lang="en-US" altLang="en-US" sz="2000" u="sng" dirty="0"/>
              <a:t>policy of avoiding foreign conflicts</a:t>
            </a:r>
            <a:r>
              <a:rPr lang="en-US" altLang="en-US" sz="2000" u="sng" dirty="0" smtClean="0"/>
              <a:t>.</a:t>
            </a:r>
          </a:p>
          <a:p>
            <a:pPr lvl="2" algn="l" eaLnBrk="1" hangingPunct="1"/>
            <a:endParaRPr lang="en-US" altLang="en-US" sz="2000" dirty="0"/>
          </a:p>
          <a:p>
            <a:pPr lvl="2" algn="l" eaLnBrk="1" hangingPunct="1">
              <a:buFont typeface="Wingdings" panose="05000000000000000000" pitchFamily="2" charset="2"/>
              <a:buChar char="v"/>
            </a:pPr>
            <a:r>
              <a:rPr lang="en-US" altLang="en-US" sz="2000" u="sng" dirty="0"/>
              <a:t>Isolationists discouraged the growth of the military, even though many believed the U.S. economy depended on World Peace</a:t>
            </a:r>
            <a:r>
              <a:rPr lang="en-US" altLang="en-US" sz="2000" u="sng" dirty="0" smtClean="0"/>
              <a:t>.</a:t>
            </a:r>
          </a:p>
          <a:p>
            <a:pPr lvl="2" algn="l" eaLnBrk="1" hangingPunct="1"/>
            <a:endParaRPr lang="en-US" altLang="en-US" sz="2000" dirty="0"/>
          </a:p>
          <a:p>
            <a:pPr lvl="2" algn="l" eaLnBrk="1" hangingPunct="1">
              <a:buFont typeface="Wingdings" panose="05000000000000000000" pitchFamily="2" charset="2"/>
              <a:buChar char="v"/>
            </a:pPr>
            <a:r>
              <a:rPr lang="en-US" altLang="en-US" sz="2000" dirty="0"/>
              <a:t>In order to encourage peace and stability the U.S. took part in several international peace conferences.</a:t>
            </a:r>
          </a:p>
          <a:p>
            <a:pPr lvl="2" algn="l" eaLnBrk="1" hangingPunct="1"/>
            <a:endParaRPr lang="en-US" altLang="en-US" sz="2000" dirty="0"/>
          </a:p>
          <a:p>
            <a:pPr lvl="2" algn="l" eaLnBrk="1" hangingPunct="1"/>
            <a:endParaRPr lang="en-US" altLang="en-US" sz="2000" b="1" dirty="0" smtClean="0"/>
          </a:p>
          <a:p>
            <a:pPr lvl="2" algn="l" eaLnBrk="1" hangingPunct="1"/>
            <a:endParaRPr lang="en-US" altLang="en-US" sz="2000" b="1" dirty="0"/>
          </a:p>
          <a:p>
            <a:pPr lvl="2" algn="l" eaLnBrk="1" hangingPunct="1"/>
            <a:r>
              <a:rPr lang="en-US" altLang="en-US" sz="2000" b="1" dirty="0" smtClean="0"/>
              <a:t>Neutrality </a:t>
            </a:r>
            <a:r>
              <a:rPr lang="en-US" altLang="en-US" sz="2000" b="1" dirty="0"/>
              <a:t>Acts:  </a:t>
            </a:r>
            <a:r>
              <a:rPr lang="en-US" altLang="en-US" sz="2000" dirty="0"/>
              <a:t>were laws passed in 1935, 1936, 1937, and 1939 </a:t>
            </a:r>
            <a:r>
              <a:rPr lang="en-US" altLang="en-US" sz="2000" u="sng" dirty="0"/>
              <a:t>to limit U.S. involvement </a:t>
            </a:r>
            <a:r>
              <a:rPr lang="en-US" altLang="en-US" sz="2000" dirty="0"/>
              <a:t>in future wars. </a:t>
            </a:r>
          </a:p>
          <a:p>
            <a:pPr lvl="2" algn="l" eaLnBrk="1" hangingPunct="1"/>
            <a:r>
              <a:rPr lang="en-US" altLang="en-US" sz="2000" dirty="0"/>
              <a:t>They were based on the widespread disillusionment with World War I in the early 1930s and the belief that the </a:t>
            </a:r>
            <a:r>
              <a:rPr lang="en-US" altLang="en-US" sz="2000" u="sng" dirty="0"/>
              <a:t>United States had been drawn into the war through loans and trade with the Allies</a:t>
            </a:r>
            <a:r>
              <a:rPr lang="en-US" altLang="en-US" sz="2000" dirty="0"/>
              <a:t>.</a:t>
            </a:r>
          </a:p>
        </p:txBody>
      </p:sp>
      <p:sp>
        <p:nvSpPr>
          <p:cNvPr id="2" name="Title 1"/>
          <p:cNvSpPr>
            <a:spLocks noGrp="1"/>
          </p:cNvSpPr>
          <p:nvPr>
            <p:ph type="ctrTitle"/>
          </p:nvPr>
        </p:nvSpPr>
        <p:spPr>
          <a:xfrm>
            <a:off x="362598" y="0"/>
            <a:ext cx="10000603" cy="1397241"/>
          </a:xfrm>
        </p:spPr>
        <p:txBody>
          <a:bodyPr/>
          <a:lstStyle/>
          <a:p>
            <a:r>
              <a:rPr lang="en-US" dirty="0" smtClean="0"/>
              <a:t>isolationism</a:t>
            </a:r>
            <a:endParaRPr lang="en-US" dirty="0"/>
          </a:p>
        </p:txBody>
      </p:sp>
      <p:pic>
        <p:nvPicPr>
          <p:cNvPr id="15362" name="Picture 2" descr="Image result for neutrality a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7168" y="600787"/>
            <a:ext cx="3425308" cy="3306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1943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286000" y="-228600"/>
            <a:ext cx="8229600" cy="1143000"/>
          </a:xfrm>
        </p:spPr>
        <p:txBody>
          <a:bodyPr/>
          <a:lstStyle/>
          <a:p>
            <a:r>
              <a:rPr lang="en-US" altLang="en-US" b="1" dirty="0" smtClean="0"/>
              <a:t>Spanish Civil War</a:t>
            </a:r>
          </a:p>
        </p:txBody>
      </p:sp>
      <p:sp>
        <p:nvSpPr>
          <p:cNvPr id="18435" name="Content Placeholder 2"/>
          <p:cNvSpPr>
            <a:spLocks noGrp="1"/>
          </p:cNvSpPr>
          <p:nvPr>
            <p:ph idx="1"/>
          </p:nvPr>
        </p:nvSpPr>
        <p:spPr>
          <a:xfrm>
            <a:off x="133350" y="1295400"/>
            <a:ext cx="6534150" cy="5295900"/>
          </a:xfrm>
        </p:spPr>
        <p:txBody>
          <a:bodyPr/>
          <a:lstStyle/>
          <a:p>
            <a:r>
              <a:rPr lang="en-US" b="1" dirty="0"/>
              <a:t>Spanish Civil War</a:t>
            </a:r>
            <a:r>
              <a:rPr lang="en-US" dirty="0"/>
              <a:t>, (1936–39), </a:t>
            </a:r>
            <a:r>
              <a:rPr lang="en-US" u="sng" dirty="0"/>
              <a:t>military revolt against the Republican government of Spain</a:t>
            </a:r>
            <a:r>
              <a:rPr lang="en-US" dirty="0"/>
              <a:t>, supported by conservative elements within the country. </a:t>
            </a:r>
            <a:endParaRPr lang="en-US" dirty="0" smtClean="0"/>
          </a:p>
          <a:p>
            <a:pPr marL="0" indent="0">
              <a:buNone/>
            </a:pPr>
            <a:endParaRPr lang="en-US" dirty="0"/>
          </a:p>
          <a:p>
            <a:r>
              <a:rPr lang="en-US" dirty="0"/>
              <a:t>When an initial </a:t>
            </a:r>
            <a:r>
              <a:rPr lang="en-US" u="sng" dirty="0"/>
              <a:t>military coup failed to win control of the entire country, a bloody civil war ensued, fought with great ferocity on both sides. </a:t>
            </a:r>
            <a:endParaRPr lang="en-US" u="sng" dirty="0" smtClean="0"/>
          </a:p>
          <a:p>
            <a:pPr marL="0" indent="0">
              <a:buNone/>
            </a:pPr>
            <a:endParaRPr lang="en-US" dirty="0"/>
          </a:p>
          <a:p>
            <a:r>
              <a:rPr lang="en-US" dirty="0"/>
              <a:t>The Nationalists, as the rebels were called, received aid from Fascist </a:t>
            </a:r>
            <a:r>
              <a:rPr lang="en-US" u="sng" dirty="0"/>
              <a:t>Italy</a:t>
            </a:r>
            <a:r>
              <a:rPr lang="en-US" dirty="0"/>
              <a:t> and </a:t>
            </a:r>
            <a:r>
              <a:rPr lang="en-US" u="sng" dirty="0"/>
              <a:t>Nazi</a:t>
            </a:r>
            <a:r>
              <a:rPr lang="en-US" dirty="0"/>
              <a:t> </a:t>
            </a:r>
            <a:r>
              <a:rPr lang="en-US" u="sng" dirty="0"/>
              <a:t>Germany</a:t>
            </a:r>
            <a:r>
              <a:rPr lang="en-US" dirty="0"/>
              <a:t>. </a:t>
            </a:r>
            <a:endParaRPr lang="en-US" dirty="0" smtClean="0"/>
          </a:p>
          <a:p>
            <a:pPr marL="0" indent="0">
              <a:buNone/>
            </a:pPr>
            <a:endParaRPr lang="en-US" dirty="0"/>
          </a:p>
          <a:p>
            <a:r>
              <a:rPr lang="en-US" dirty="0"/>
              <a:t>The Republicans received aid from the Soviet Union, as well as from </a:t>
            </a:r>
            <a:r>
              <a:rPr lang="en-US" u="sng" dirty="0"/>
              <a:t>International Brigades</a:t>
            </a:r>
            <a:r>
              <a:rPr lang="en-US" dirty="0"/>
              <a:t>, composed of volunteers from Europe and the </a:t>
            </a:r>
            <a:r>
              <a:rPr lang="en-US" u="sng" dirty="0"/>
              <a:t>United States</a:t>
            </a:r>
            <a:r>
              <a:rPr lang="en-US" dirty="0"/>
              <a:t>.</a:t>
            </a:r>
            <a:endParaRPr lang="en-US" altLang="en-US" dirty="0"/>
          </a:p>
        </p:txBody>
      </p:sp>
      <p:pic>
        <p:nvPicPr>
          <p:cNvPr id="18437" name="Picture 5" descr="Image result for spanish civil w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8988" y="1295400"/>
            <a:ext cx="3745965"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040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84023" y="-161544"/>
            <a:ext cx="10058400" cy="1609344"/>
          </a:xfrm>
        </p:spPr>
        <p:txBody>
          <a:bodyPr/>
          <a:lstStyle/>
          <a:p>
            <a:r>
              <a:rPr lang="en-US" altLang="en-US" dirty="0" smtClean="0"/>
              <a:t>THE 1936 OLYMPIC GAMES</a:t>
            </a:r>
          </a:p>
        </p:txBody>
      </p:sp>
      <p:sp>
        <p:nvSpPr>
          <p:cNvPr id="19459" name="Content Placeholder 2"/>
          <p:cNvSpPr>
            <a:spLocks noGrp="1"/>
          </p:cNvSpPr>
          <p:nvPr>
            <p:ph idx="1"/>
          </p:nvPr>
        </p:nvSpPr>
        <p:spPr>
          <a:xfrm>
            <a:off x="638175" y="1219200"/>
            <a:ext cx="4648200" cy="4724400"/>
          </a:xfrm>
        </p:spPr>
        <p:txBody>
          <a:bodyPr/>
          <a:lstStyle/>
          <a:p>
            <a:r>
              <a:rPr lang="en-US" altLang="en-US" sz="2800" u="sng" dirty="0" smtClean="0"/>
              <a:t>In 1936 the Olympic Games were held in Berlin</a:t>
            </a:r>
            <a:r>
              <a:rPr lang="en-US" altLang="en-US" sz="2800" dirty="0" smtClean="0"/>
              <a:t>, Germany where Hitler’s Nazi Regime had firm power.</a:t>
            </a:r>
          </a:p>
          <a:p>
            <a:r>
              <a:rPr lang="en-US" altLang="en-US" sz="2800" u="sng" dirty="0" smtClean="0"/>
              <a:t>The games were Hitler’s chance to show off his Aryan race to the world.</a:t>
            </a:r>
          </a:p>
          <a:p>
            <a:pPr>
              <a:buFontTx/>
              <a:buNone/>
            </a:pPr>
            <a:r>
              <a:rPr lang="en-US" altLang="en-US" sz="2800" dirty="0" smtClean="0"/>
              <a:t> </a:t>
            </a:r>
          </a:p>
          <a:p>
            <a:endParaRPr lang="en-US" altLang="en-US" dirty="0" smtClean="0"/>
          </a:p>
        </p:txBody>
      </p:sp>
      <p:pic>
        <p:nvPicPr>
          <p:cNvPr id="19460"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100" y="73025"/>
            <a:ext cx="4648200" cy="349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194292467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86338" y="3333750"/>
            <a:ext cx="22098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0793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143000" y="0"/>
            <a:ext cx="5105400" cy="731838"/>
          </a:xfrm>
        </p:spPr>
        <p:txBody>
          <a:bodyPr>
            <a:normAutofit fontScale="90000"/>
          </a:bodyPr>
          <a:lstStyle/>
          <a:p>
            <a:r>
              <a:rPr lang="en-US" altLang="en-US" smtClean="0"/>
              <a:t>Who’s Who?</a:t>
            </a:r>
          </a:p>
        </p:txBody>
      </p:sp>
      <p:pic>
        <p:nvPicPr>
          <p:cNvPr id="3075" name="Picture 5" descr="File:Bundesarchiv Bild 183-S33882, Adolf Hitler retouched.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582179"/>
            <a:ext cx="1812266" cy="286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2" descr="View Imag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699" y="914400"/>
            <a:ext cx="2112753" cy="248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Go to fullsize imag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3842" y="876532"/>
            <a:ext cx="2601584" cy="270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View Imag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934244"/>
            <a:ext cx="2307566" cy="316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8" descr="View Image">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63034" y="4252197"/>
            <a:ext cx="2564983" cy="253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0" descr="View Image">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57792" y="439763"/>
            <a:ext cx="2722059" cy="309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2" descr="View Image">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41648" y="3835565"/>
            <a:ext cx="2854834" cy="238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4" descr="View Image">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90062" y="3765550"/>
            <a:ext cx="179387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extBox 12"/>
          <p:cNvSpPr txBox="1">
            <a:spLocks noChangeArrowheads="1"/>
          </p:cNvSpPr>
          <p:nvPr/>
        </p:nvSpPr>
        <p:spPr bwMode="auto">
          <a:xfrm>
            <a:off x="203080" y="838200"/>
            <a:ext cx="30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dirty="0"/>
              <a:t>1</a:t>
            </a:r>
          </a:p>
        </p:txBody>
      </p:sp>
      <p:sp>
        <p:nvSpPr>
          <p:cNvPr id="3084" name="TextBox 13"/>
          <p:cNvSpPr txBox="1">
            <a:spLocks noChangeArrowheads="1"/>
          </p:cNvSpPr>
          <p:nvPr/>
        </p:nvSpPr>
        <p:spPr bwMode="auto">
          <a:xfrm>
            <a:off x="2874752" y="838200"/>
            <a:ext cx="30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dirty="0"/>
              <a:t>2</a:t>
            </a:r>
          </a:p>
        </p:txBody>
      </p:sp>
      <p:sp>
        <p:nvSpPr>
          <p:cNvPr id="3085" name="TextBox 14"/>
          <p:cNvSpPr txBox="1">
            <a:spLocks noChangeArrowheads="1"/>
          </p:cNvSpPr>
          <p:nvPr/>
        </p:nvSpPr>
        <p:spPr bwMode="auto">
          <a:xfrm>
            <a:off x="5672608" y="773563"/>
            <a:ext cx="30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dirty="0"/>
              <a:t>3</a:t>
            </a:r>
          </a:p>
        </p:txBody>
      </p:sp>
      <p:sp>
        <p:nvSpPr>
          <p:cNvPr id="3086" name="TextBox 15"/>
          <p:cNvSpPr txBox="1">
            <a:spLocks noChangeArrowheads="1"/>
          </p:cNvSpPr>
          <p:nvPr/>
        </p:nvSpPr>
        <p:spPr bwMode="auto">
          <a:xfrm>
            <a:off x="8589056" y="350044"/>
            <a:ext cx="30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dirty="0"/>
              <a:t>4</a:t>
            </a:r>
          </a:p>
        </p:txBody>
      </p:sp>
      <p:sp>
        <p:nvSpPr>
          <p:cNvPr id="3087" name="TextBox 16"/>
          <p:cNvSpPr txBox="1">
            <a:spLocks noChangeArrowheads="1"/>
          </p:cNvSpPr>
          <p:nvPr/>
        </p:nvSpPr>
        <p:spPr bwMode="auto">
          <a:xfrm>
            <a:off x="190500" y="4984750"/>
            <a:ext cx="30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dirty="0"/>
              <a:t>5</a:t>
            </a:r>
          </a:p>
        </p:txBody>
      </p:sp>
      <p:sp>
        <p:nvSpPr>
          <p:cNvPr id="3088" name="TextBox 18"/>
          <p:cNvSpPr txBox="1">
            <a:spLocks noChangeArrowheads="1"/>
          </p:cNvSpPr>
          <p:nvPr/>
        </p:nvSpPr>
        <p:spPr bwMode="auto">
          <a:xfrm>
            <a:off x="2715883" y="6159500"/>
            <a:ext cx="30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dirty="0"/>
              <a:t>6</a:t>
            </a:r>
          </a:p>
        </p:txBody>
      </p:sp>
      <p:sp>
        <p:nvSpPr>
          <p:cNvPr id="3089" name="TextBox 19"/>
          <p:cNvSpPr txBox="1">
            <a:spLocks noChangeArrowheads="1"/>
          </p:cNvSpPr>
          <p:nvPr/>
        </p:nvSpPr>
        <p:spPr bwMode="auto">
          <a:xfrm>
            <a:off x="5792868" y="5930106"/>
            <a:ext cx="30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dirty="0"/>
              <a:t>7</a:t>
            </a:r>
          </a:p>
        </p:txBody>
      </p:sp>
      <p:sp>
        <p:nvSpPr>
          <p:cNvPr id="3090" name="TextBox 20"/>
          <p:cNvSpPr txBox="1">
            <a:spLocks noChangeArrowheads="1"/>
          </p:cNvSpPr>
          <p:nvPr/>
        </p:nvSpPr>
        <p:spPr bwMode="auto">
          <a:xfrm>
            <a:off x="8957792" y="6159500"/>
            <a:ext cx="30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dirty="0"/>
              <a:t>8</a:t>
            </a:r>
          </a:p>
        </p:txBody>
      </p:sp>
    </p:spTree>
    <p:extLst>
      <p:ext uri="{BB962C8B-B14F-4D97-AF65-F5344CB8AC3E}">
        <p14:creationId xmlns:p14="http://schemas.microsoft.com/office/powerpoint/2010/main" val="213847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45923" y="-239268"/>
            <a:ext cx="10058400" cy="1609344"/>
          </a:xfrm>
        </p:spPr>
        <p:txBody>
          <a:bodyPr/>
          <a:lstStyle/>
          <a:p>
            <a:r>
              <a:rPr lang="en-US" altLang="en-US" dirty="0" smtClean="0"/>
              <a:t>Jesse Owens</a:t>
            </a:r>
          </a:p>
        </p:txBody>
      </p:sp>
      <p:sp>
        <p:nvSpPr>
          <p:cNvPr id="20483" name="Content Placeholder 2"/>
          <p:cNvSpPr>
            <a:spLocks noGrp="1"/>
          </p:cNvSpPr>
          <p:nvPr>
            <p:ph idx="1"/>
          </p:nvPr>
        </p:nvSpPr>
        <p:spPr>
          <a:xfrm>
            <a:off x="374523" y="1143001"/>
            <a:ext cx="3483102" cy="5410199"/>
          </a:xfrm>
        </p:spPr>
        <p:txBody>
          <a:bodyPr/>
          <a:lstStyle/>
          <a:p>
            <a:r>
              <a:rPr lang="en-US" altLang="en-US" sz="2400" dirty="0"/>
              <a:t>Owens grew up in the Cleveland area where he ran  attended West Technical High School</a:t>
            </a:r>
            <a:r>
              <a:rPr lang="en-US" altLang="en-US" sz="2400" u="sng" dirty="0"/>
              <a:t>.  He later was accepted at Ohio State University</a:t>
            </a:r>
            <a:r>
              <a:rPr lang="en-US" altLang="en-US" sz="2400" dirty="0"/>
              <a:t>.</a:t>
            </a:r>
          </a:p>
          <a:p>
            <a:r>
              <a:rPr lang="en-US" altLang="en-US" sz="2400" dirty="0"/>
              <a:t> In May 1935, Jesse Owens had the greatest day in track and field history.  </a:t>
            </a:r>
            <a:r>
              <a:rPr lang="en-US" altLang="en-US" sz="2400" u="sng" dirty="0"/>
              <a:t>He broke three world records and tied another in just one hour.</a:t>
            </a:r>
          </a:p>
          <a:p>
            <a:endParaRPr lang="en-US" altLang="en-US" sz="2400" dirty="0"/>
          </a:p>
        </p:txBody>
      </p:sp>
      <p:pic>
        <p:nvPicPr>
          <p:cNvPr id="154626" name="Picture 2" descr="Image result for jesse ow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426" y="769006"/>
            <a:ext cx="3917823" cy="3917823"/>
          </a:xfrm>
          <a:prstGeom prst="rect">
            <a:avLst/>
          </a:prstGeom>
          <a:noFill/>
          <a:extLst>
            <a:ext uri="{909E8E84-426E-40DD-AFC4-6F175D3DCCD1}">
              <a14:hiddenFill xmlns:a14="http://schemas.microsoft.com/office/drawing/2010/main">
                <a:solidFill>
                  <a:srgbClr val="FFFFFF"/>
                </a:solidFill>
              </a14:hiddenFill>
            </a:ext>
          </a:extLst>
        </p:spPr>
      </p:pic>
      <p:pic>
        <p:nvPicPr>
          <p:cNvPr id="154628" name="Picture 4" descr="Image result for jesse owens ohio st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7750" y="2914269"/>
            <a:ext cx="2773769" cy="288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5644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61925" y="0"/>
            <a:ext cx="8229600" cy="1143000"/>
          </a:xfrm>
        </p:spPr>
        <p:txBody>
          <a:bodyPr/>
          <a:lstStyle/>
          <a:p>
            <a:r>
              <a:rPr lang="en-US" altLang="en-US" dirty="0" smtClean="0"/>
              <a:t>Owens in 1936</a:t>
            </a:r>
          </a:p>
        </p:txBody>
      </p:sp>
      <p:sp>
        <p:nvSpPr>
          <p:cNvPr id="21507" name="Content Placeholder 2"/>
          <p:cNvSpPr>
            <a:spLocks noGrp="1"/>
          </p:cNvSpPr>
          <p:nvPr>
            <p:ph idx="1"/>
          </p:nvPr>
        </p:nvSpPr>
        <p:spPr>
          <a:xfrm>
            <a:off x="676275" y="933451"/>
            <a:ext cx="11258550" cy="3459163"/>
          </a:xfrm>
        </p:spPr>
        <p:txBody>
          <a:bodyPr>
            <a:normAutofit/>
          </a:bodyPr>
          <a:lstStyle/>
          <a:p>
            <a:r>
              <a:rPr lang="en-US" altLang="en-US" sz="2400" u="sng" dirty="0"/>
              <a:t>Although Owens was a favorite of the Americans and even German fans, he did not have the respect of the German officials.  </a:t>
            </a:r>
            <a:endParaRPr lang="en-US" altLang="en-US" sz="2400" dirty="0"/>
          </a:p>
          <a:p>
            <a:r>
              <a:rPr lang="en-US" altLang="en-US" sz="2400" u="sng" dirty="0"/>
              <a:t>The presence of Owens and his extreme athletic ability was a threat to Hitler’s ideas of Aryan supremacy</a:t>
            </a:r>
            <a:r>
              <a:rPr lang="en-US" altLang="en-US" sz="2400" dirty="0" smtClean="0"/>
              <a:t>.</a:t>
            </a:r>
            <a:endParaRPr lang="en-US" altLang="en-US" sz="2400" dirty="0"/>
          </a:p>
          <a:p>
            <a:r>
              <a:rPr lang="en-US" altLang="en-US" sz="2400" dirty="0"/>
              <a:t>In the first event, Owens tied the Olympic record</a:t>
            </a:r>
            <a:r>
              <a:rPr lang="en-US" altLang="en-US" sz="2400" u="sng" dirty="0"/>
              <a:t>.  Hitler made no move to congratulate him as he had done with other athletes</a:t>
            </a:r>
            <a:r>
              <a:rPr lang="en-US" altLang="en-US" sz="2400" dirty="0"/>
              <a:t>.</a:t>
            </a:r>
          </a:p>
          <a:p>
            <a:endParaRPr lang="en-US" altLang="en-US" sz="2400" dirty="0"/>
          </a:p>
        </p:txBody>
      </p:sp>
      <p:pic>
        <p:nvPicPr>
          <p:cNvPr id="21508" name="Picture 3" descr="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2911" y="3546475"/>
            <a:ext cx="419708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2" name="Picture 2" descr="Image result for hitler ow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3546475"/>
            <a:ext cx="4704762"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2450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38195" y="-274492"/>
            <a:ext cx="10058400" cy="1609344"/>
          </a:xfrm>
        </p:spPr>
        <p:txBody>
          <a:bodyPr/>
          <a:lstStyle/>
          <a:p>
            <a:r>
              <a:rPr lang="en-US" altLang="en-US" dirty="0" smtClean="0"/>
              <a:t>The Long Jump</a:t>
            </a:r>
          </a:p>
        </p:txBody>
      </p:sp>
      <p:sp>
        <p:nvSpPr>
          <p:cNvPr id="22531" name="Content Placeholder 2"/>
          <p:cNvSpPr>
            <a:spLocks noGrp="1"/>
          </p:cNvSpPr>
          <p:nvPr>
            <p:ph idx="1"/>
          </p:nvPr>
        </p:nvSpPr>
        <p:spPr>
          <a:xfrm>
            <a:off x="238664" y="1170318"/>
            <a:ext cx="5334000" cy="4602163"/>
          </a:xfrm>
        </p:spPr>
        <p:txBody>
          <a:bodyPr>
            <a:normAutofit lnSpcReduction="10000"/>
          </a:bodyPr>
          <a:lstStyle/>
          <a:p>
            <a:r>
              <a:rPr lang="en-US" altLang="en-US" dirty="0"/>
              <a:t>The next event was the long jump.  Owens had difficulty  in his first two attempts and had to qualify in his third for the final round.</a:t>
            </a:r>
          </a:p>
          <a:p>
            <a:pPr>
              <a:buFontTx/>
              <a:buNone/>
            </a:pPr>
            <a:r>
              <a:rPr lang="en-US" altLang="en-US" dirty="0"/>
              <a:t> </a:t>
            </a:r>
          </a:p>
          <a:p>
            <a:r>
              <a:rPr lang="en-US" altLang="en-US" u="sng" dirty="0"/>
              <a:t>His opponent, Luz Long</a:t>
            </a:r>
            <a:r>
              <a:rPr lang="en-US" altLang="en-US" dirty="0"/>
              <a:t>, gave him some pointers just  before the jump.  It was a courageous move by Long to speak to Owens in open view of Hitler and other Nazi officials.</a:t>
            </a:r>
          </a:p>
          <a:p>
            <a:pPr>
              <a:buFontTx/>
              <a:buNone/>
            </a:pPr>
            <a:r>
              <a:rPr lang="en-US" altLang="en-US" dirty="0"/>
              <a:t> </a:t>
            </a:r>
          </a:p>
          <a:p>
            <a:r>
              <a:rPr lang="en-US" altLang="en-US" dirty="0"/>
              <a:t>Owens qualified and won his second gold medal with an Olympic record </a:t>
            </a:r>
            <a:r>
              <a:rPr lang="en-US" altLang="en-US" u="sng" dirty="0"/>
              <a:t>of 26 feet, 5 1/2 inches.  </a:t>
            </a:r>
            <a:r>
              <a:rPr lang="en-US" altLang="en-US" dirty="0"/>
              <a:t>A record that was not broken until Bob Beamon in 1968.</a:t>
            </a:r>
          </a:p>
          <a:p>
            <a:endParaRPr lang="en-US" altLang="en-US" dirty="0"/>
          </a:p>
        </p:txBody>
      </p:sp>
      <p:pic>
        <p:nvPicPr>
          <p:cNvPr id="22532" name="Picture 3" descr="Jesse%20Owens_thumb_w_58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4210" y="171090"/>
            <a:ext cx="307340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luz l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764" y="2592063"/>
            <a:ext cx="4028236" cy="3107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1480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en-US" altLang="en-US" smtClean="0"/>
          </a:p>
        </p:txBody>
      </p:sp>
      <p:pic>
        <p:nvPicPr>
          <p:cNvPr id="23555" name="Picture 5" descr="jesse-owens_diaporam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521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descr="387px-Jesse_Owe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7288" y="0"/>
            <a:ext cx="4430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8" descr="4296063110_d05812f2ff.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581400"/>
            <a:ext cx="24003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1917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152400" y="207035"/>
            <a:ext cx="8229600" cy="4525963"/>
          </a:xfrm>
        </p:spPr>
        <p:txBody>
          <a:bodyPr>
            <a:normAutofit/>
          </a:bodyPr>
          <a:lstStyle/>
          <a:p>
            <a:r>
              <a:rPr lang="en-US" altLang="en-US" sz="2400" u="sng" dirty="0"/>
              <a:t>On the third day of competition, Owens won his third gold medal and another Olympic record.  He won his fourth and final medal in the 4 x 100 relay.</a:t>
            </a:r>
          </a:p>
          <a:p>
            <a:r>
              <a:rPr lang="en-US" altLang="en-US" sz="2400" dirty="0"/>
              <a:t>In the 1950’s Owens was voted the greatest track and star of the first half of the century</a:t>
            </a:r>
            <a:r>
              <a:rPr lang="en-US" altLang="en-US" sz="2400" dirty="0" smtClean="0"/>
              <a:t>.</a:t>
            </a:r>
            <a:endParaRPr lang="en-US" altLang="en-US" sz="2400" dirty="0"/>
          </a:p>
          <a:p>
            <a:r>
              <a:rPr lang="en-US" altLang="en-US" sz="2400" dirty="0"/>
              <a:t>In 1990 he </a:t>
            </a:r>
            <a:r>
              <a:rPr lang="en-US" altLang="en-US" sz="2400" dirty="0" smtClean="0"/>
              <a:t>received </a:t>
            </a:r>
            <a:r>
              <a:rPr lang="en-US" altLang="en-US" sz="2400" dirty="0"/>
              <a:t>the highest U.S. honor when  President Bush awarded him with the Congressional  Medal of Honor for</a:t>
            </a:r>
          </a:p>
          <a:p>
            <a:endParaRPr lang="en-US" altLang="en-US" sz="2400" dirty="0"/>
          </a:p>
          <a:p>
            <a:pPr>
              <a:buFontTx/>
              <a:buNone/>
            </a:pPr>
            <a:r>
              <a:rPr lang="en-US" altLang="en-US" sz="2400" dirty="0"/>
              <a:t>       “his unrivaled athletic triumph, but more than that, a</a:t>
            </a:r>
          </a:p>
          <a:p>
            <a:pPr>
              <a:buFontTx/>
              <a:buNone/>
            </a:pPr>
            <a:r>
              <a:rPr lang="en-US" altLang="en-US" sz="2400" dirty="0"/>
              <a:t>         triumph for all humanity.”</a:t>
            </a:r>
          </a:p>
          <a:p>
            <a:endParaRPr lang="en-US" altLang="en-US" sz="2400" dirty="0"/>
          </a:p>
        </p:txBody>
      </p:sp>
      <p:pic>
        <p:nvPicPr>
          <p:cNvPr id="24580" name="Picture 4" descr="531206350_ab9c32277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841" y="4912716"/>
            <a:ext cx="3200400"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Image result for marty glick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6910" y="288266"/>
            <a:ext cx="2776842" cy="40680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803257" y="4445772"/>
            <a:ext cx="2776842" cy="923330"/>
          </a:xfrm>
          <a:prstGeom prst="rect">
            <a:avLst/>
          </a:prstGeom>
          <a:noFill/>
        </p:spPr>
        <p:txBody>
          <a:bodyPr wrap="square" rtlCol="0">
            <a:spAutoFit/>
          </a:bodyPr>
          <a:lstStyle/>
          <a:p>
            <a:pPr algn="ctr"/>
            <a:r>
              <a:rPr lang="en-US" dirty="0" smtClean="0"/>
              <a:t>Marty Glickman </a:t>
            </a:r>
          </a:p>
          <a:p>
            <a:pPr algn="ctr"/>
            <a:r>
              <a:rPr lang="en-US" dirty="0" smtClean="0"/>
              <a:t>and </a:t>
            </a:r>
          </a:p>
          <a:p>
            <a:pPr algn="ctr"/>
            <a:r>
              <a:rPr lang="en-US" dirty="0" smtClean="0"/>
              <a:t>Sam </a:t>
            </a:r>
            <a:r>
              <a:rPr lang="en-US" dirty="0" err="1" smtClean="0"/>
              <a:t>Stoller</a:t>
            </a:r>
            <a:endParaRPr lang="en-US" dirty="0"/>
          </a:p>
        </p:txBody>
      </p:sp>
      <p:pic>
        <p:nvPicPr>
          <p:cNvPr id="2052" name="Picture 4" descr="Image result for jesse owens berlin r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445" y="4226943"/>
            <a:ext cx="1893514" cy="242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1415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14864" y="63260"/>
            <a:ext cx="4495800" cy="1112838"/>
          </a:xfrm>
        </p:spPr>
        <p:txBody>
          <a:bodyPr/>
          <a:lstStyle/>
          <a:p>
            <a:r>
              <a:rPr lang="en-US" altLang="en-US" dirty="0" smtClean="0"/>
              <a:t>Olympic Gold</a:t>
            </a:r>
          </a:p>
        </p:txBody>
      </p:sp>
      <p:pic>
        <p:nvPicPr>
          <p:cNvPr id="25603" name="Content Placeholder 3" descr="Jesse_Owen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29154" y="1176098"/>
            <a:ext cx="4876800" cy="3867150"/>
          </a:xfrm>
        </p:spPr>
      </p:pic>
      <p:pic>
        <p:nvPicPr>
          <p:cNvPr id="25604" name="Picture 4" descr="chentick_Jesse-Owens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5954" y="146650"/>
            <a:ext cx="3886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Image result for jesse owens gold med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58" y="2723462"/>
            <a:ext cx="3200099" cy="4057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6878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162800" y="152400"/>
            <a:ext cx="3657600" cy="990600"/>
          </a:xfrm>
        </p:spPr>
        <p:txBody>
          <a:bodyPr>
            <a:normAutofit fontScale="90000"/>
          </a:bodyPr>
          <a:lstStyle/>
          <a:p>
            <a:r>
              <a:rPr lang="en-US" altLang="en-US" smtClean="0"/>
              <a:t>World Records</a:t>
            </a:r>
          </a:p>
        </p:txBody>
      </p:sp>
      <p:sp>
        <p:nvSpPr>
          <p:cNvPr id="26627" name="Content Placeholder 2"/>
          <p:cNvSpPr>
            <a:spLocks noGrp="1"/>
          </p:cNvSpPr>
          <p:nvPr>
            <p:ph idx="1"/>
          </p:nvPr>
        </p:nvSpPr>
        <p:spPr>
          <a:xfrm>
            <a:off x="266701" y="152400"/>
            <a:ext cx="8229600" cy="4525963"/>
          </a:xfrm>
        </p:spPr>
        <p:txBody>
          <a:bodyPr/>
          <a:lstStyle/>
          <a:p>
            <a:r>
              <a:rPr lang="en-US" altLang="en-US" sz="2400" dirty="0"/>
              <a:t>Michael Powell 1991  LJ 29ft 4 ½ inches</a:t>
            </a:r>
          </a:p>
          <a:p>
            <a:r>
              <a:rPr lang="en-US" altLang="en-US" sz="2400" dirty="0"/>
              <a:t>Bob Beamon  1968  LJ 29ft 4 ¼ inches</a:t>
            </a:r>
          </a:p>
          <a:p>
            <a:r>
              <a:rPr lang="en-US" altLang="en-US" sz="2400" dirty="0"/>
              <a:t>Jesse Owens 1936  LJ 26ft 5 ½  inches</a:t>
            </a:r>
          </a:p>
          <a:p>
            <a:endParaRPr lang="en-US" altLang="en-US" sz="2400" dirty="0"/>
          </a:p>
          <a:p>
            <a:r>
              <a:rPr lang="en-US" altLang="en-US" sz="2400" dirty="0"/>
              <a:t>Usain Bolt 2014  100 m 9.58 seconds</a:t>
            </a:r>
          </a:p>
          <a:p>
            <a:r>
              <a:rPr lang="en-US" altLang="en-US" sz="2400" dirty="0"/>
              <a:t>Usain Bolt 2012  100m 9.63 seconds</a:t>
            </a:r>
          </a:p>
          <a:p>
            <a:r>
              <a:rPr lang="en-US" altLang="en-US" sz="2400" dirty="0"/>
              <a:t>Carl Lewis 1984  100m 9.99</a:t>
            </a:r>
          </a:p>
          <a:p>
            <a:r>
              <a:rPr lang="en-US" altLang="en-US" sz="2400" dirty="0"/>
              <a:t>Jesse Owens 1936 100 m  10.3 seconds</a:t>
            </a:r>
          </a:p>
        </p:txBody>
      </p:sp>
      <p:pic>
        <p:nvPicPr>
          <p:cNvPr id="26628" name="Picture 2" descr="Image result for bolt ow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499" y="4224069"/>
            <a:ext cx="4535487"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descr="Image result for usain bolt medals"/>
          <p:cNvPicPr>
            <a:picLocks noChangeAspect="1" noChangeArrowheads="1"/>
          </p:cNvPicPr>
          <p:nvPr/>
        </p:nvPicPr>
        <p:blipFill>
          <a:blip r:embed="rId3">
            <a:extLst>
              <a:ext uri="{28A0092B-C50C-407E-A947-70E740481C1C}">
                <a14:useLocalDpi xmlns:a14="http://schemas.microsoft.com/office/drawing/2010/main" val="0"/>
              </a:ext>
            </a:extLst>
          </a:blip>
          <a:srcRect l="16498" t="1202" r="18855"/>
          <a:stretch>
            <a:fillRect/>
          </a:stretch>
        </p:blipFill>
        <p:spPr bwMode="auto">
          <a:xfrm>
            <a:off x="9067800" y="4508500"/>
            <a:ext cx="17526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4" descr="Image result for carl lew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6364" y="4487864"/>
            <a:ext cx="1404938"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0" descr="Image result for jesse owens med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9039" y="4487864"/>
            <a:ext cx="1457325"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2" descr="Image result for bob beam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7164" y="1094443"/>
            <a:ext cx="3408872" cy="26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6948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104354" y="0"/>
            <a:ext cx="10058400" cy="1609344"/>
          </a:xfrm>
        </p:spPr>
        <p:txBody>
          <a:bodyPr/>
          <a:lstStyle/>
          <a:p>
            <a:r>
              <a:rPr lang="en-US" altLang="en-US" dirty="0" smtClean="0"/>
              <a:t>Joe Louis vs. Hitler</a:t>
            </a:r>
          </a:p>
        </p:txBody>
      </p:sp>
      <p:sp>
        <p:nvSpPr>
          <p:cNvPr id="27651" name="Content Placeholder 2"/>
          <p:cNvSpPr>
            <a:spLocks noGrp="1"/>
          </p:cNvSpPr>
          <p:nvPr>
            <p:ph idx="1"/>
          </p:nvPr>
        </p:nvSpPr>
        <p:spPr>
          <a:xfrm>
            <a:off x="1291087" y="1197635"/>
            <a:ext cx="4419600" cy="4678363"/>
          </a:xfrm>
        </p:spPr>
        <p:txBody>
          <a:bodyPr/>
          <a:lstStyle/>
          <a:p>
            <a:r>
              <a:rPr lang="en-US" altLang="en-US" dirty="0" smtClean="0"/>
              <a:t>In 1936 Joe Louis was 22 years old and </a:t>
            </a:r>
            <a:r>
              <a:rPr lang="en-US" altLang="en-US" u="sng" dirty="0" smtClean="0"/>
              <a:t>carried a perfect record </a:t>
            </a:r>
            <a:r>
              <a:rPr lang="en-US" altLang="en-US" dirty="0" smtClean="0"/>
              <a:t>of 27 wins, 0 losses, and 23 knockouts in the ring. </a:t>
            </a:r>
          </a:p>
          <a:p>
            <a:r>
              <a:rPr lang="en-US" dirty="0"/>
              <a:t>He reigned as the world heavyweight champion from 1937 to 1949, and is considered to be one of the greatest heavyweight boxers of all time.</a:t>
            </a:r>
            <a:endParaRPr lang="en-US" altLang="en-US" dirty="0" smtClean="0"/>
          </a:p>
        </p:txBody>
      </p:sp>
      <p:pic>
        <p:nvPicPr>
          <p:cNvPr id="4100" name="Picture 4" descr="Image result for joe lou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981" y="243785"/>
            <a:ext cx="3328892" cy="612131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575" y="3956022"/>
            <a:ext cx="3877042" cy="290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5483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46822" y="-290306"/>
            <a:ext cx="10058400" cy="1609344"/>
          </a:xfrm>
        </p:spPr>
        <p:txBody>
          <a:bodyPr/>
          <a:lstStyle/>
          <a:p>
            <a:r>
              <a:rPr lang="en-US" altLang="en-US" dirty="0" smtClean="0"/>
              <a:t>Louis vs. Schmeling</a:t>
            </a:r>
          </a:p>
        </p:txBody>
      </p:sp>
      <p:sp>
        <p:nvSpPr>
          <p:cNvPr id="28675" name="Content Placeholder 2"/>
          <p:cNvSpPr>
            <a:spLocks noGrp="1"/>
          </p:cNvSpPr>
          <p:nvPr>
            <p:ph idx="1"/>
          </p:nvPr>
        </p:nvSpPr>
        <p:spPr>
          <a:xfrm>
            <a:off x="647153" y="922337"/>
            <a:ext cx="10058400" cy="4050792"/>
          </a:xfrm>
        </p:spPr>
        <p:txBody>
          <a:bodyPr/>
          <a:lstStyle/>
          <a:p>
            <a:r>
              <a:rPr lang="en-US" altLang="en-US" u="sng" dirty="0" smtClean="0"/>
              <a:t>In 1936 in another attempt to prove racial superiority the Germans sent their boxer Max Schmeling to go up against Louis.</a:t>
            </a:r>
          </a:p>
          <a:p>
            <a:r>
              <a:rPr lang="en-US" altLang="en-US" dirty="0" smtClean="0"/>
              <a:t>Schmeling was age 30 when the two met in Yankee Stadium.</a:t>
            </a:r>
          </a:p>
          <a:p>
            <a:r>
              <a:rPr lang="en-US" altLang="en-US" u="sng" dirty="0" smtClean="0"/>
              <a:t>The unthinkable happened when Schmeling beat the unbeatable Joe Louis.</a:t>
            </a:r>
          </a:p>
          <a:p>
            <a:endParaRPr lang="en-US" altLang="en-US" dirty="0" smtClean="0"/>
          </a:p>
        </p:txBody>
      </p:sp>
      <p:pic>
        <p:nvPicPr>
          <p:cNvPr id="4" name="Picture 2" descr="Image result for joe lou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4673" y="2721462"/>
            <a:ext cx="6859019" cy="3856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6937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02566" y="234351"/>
            <a:ext cx="4267200" cy="1036638"/>
          </a:xfrm>
        </p:spPr>
        <p:txBody>
          <a:bodyPr/>
          <a:lstStyle/>
          <a:p>
            <a:r>
              <a:rPr lang="en-US" altLang="en-US" dirty="0" smtClean="0"/>
              <a:t>Joe Louis</a:t>
            </a:r>
          </a:p>
        </p:txBody>
      </p:sp>
      <p:sp>
        <p:nvSpPr>
          <p:cNvPr id="29699" name="Content Placeholder 2"/>
          <p:cNvSpPr>
            <a:spLocks noGrp="1"/>
          </p:cNvSpPr>
          <p:nvPr>
            <p:ph idx="1"/>
          </p:nvPr>
        </p:nvSpPr>
        <p:spPr>
          <a:xfrm>
            <a:off x="316302" y="1624642"/>
            <a:ext cx="4572000" cy="4449763"/>
          </a:xfrm>
        </p:spPr>
        <p:txBody>
          <a:bodyPr/>
          <a:lstStyle/>
          <a:p>
            <a:r>
              <a:rPr lang="en-US" altLang="en-US" sz="2800" u="sng" dirty="0"/>
              <a:t>In a 1938 rematch, Louis knocked out Schmeling in the first round of the fight.</a:t>
            </a:r>
          </a:p>
          <a:p>
            <a:r>
              <a:rPr lang="en-US" altLang="en-US" sz="2800" dirty="0"/>
              <a:t>Louis went on to serve in World War II.</a:t>
            </a:r>
          </a:p>
          <a:p>
            <a:r>
              <a:rPr lang="en-US" altLang="en-US" sz="2800" dirty="0"/>
              <a:t>He is buried in Arlington National Cemetery.</a:t>
            </a:r>
          </a:p>
        </p:txBody>
      </p:sp>
      <p:pic>
        <p:nvPicPr>
          <p:cNvPr id="29700" name="Picture 3" descr="1807013141_e09441fe7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22786" y="1624642"/>
            <a:ext cx="2722233" cy="40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250px-Poster-Joe-Loui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8302" y="0"/>
            <a:ext cx="3715948" cy="514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1743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143000" y="0"/>
            <a:ext cx="5105400" cy="731838"/>
          </a:xfrm>
        </p:spPr>
        <p:txBody>
          <a:bodyPr>
            <a:normAutofit fontScale="90000"/>
          </a:bodyPr>
          <a:lstStyle/>
          <a:p>
            <a:r>
              <a:rPr lang="en-US" altLang="en-US" smtClean="0"/>
              <a:t>Who’s Who?</a:t>
            </a:r>
          </a:p>
        </p:txBody>
      </p:sp>
      <p:pic>
        <p:nvPicPr>
          <p:cNvPr id="4099" name="Picture 5" descr="File:Bundesarchiv Bild 183-S33882, Adolf Hitler retouched.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3276600"/>
            <a:ext cx="14478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 descr="View Imag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0" y="762000"/>
            <a:ext cx="1752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Go to fullsize imag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1295400"/>
            <a:ext cx="1905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View Imag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2400" y="914400"/>
            <a:ext cx="20574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8" descr="View Image">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81400" y="4419600"/>
            <a:ext cx="2057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0" descr="View Image">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72500" y="838200"/>
            <a:ext cx="20955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2" descr="View Image">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67400" y="3962401"/>
            <a:ext cx="238125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4" descr="View Image">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686801" y="3886200"/>
            <a:ext cx="148907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TextBox 12"/>
          <p:cNvSpPr txBox="1">
            <a:spLocks noChangeArrowheads="1"/>
          </p:cNvSpPr>
          <p:nvPr/>
        </p:nvSpPr>
        <p:spPr bwMode="auto">
          <a:xfrm>
            <a:off x="1409700" y="838200"/>
            <a:ext cx="30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dirty="0"/>
              <a:t>1</a:t>
            </a:r>
          </a:p>
        </p:txBody>
      </p:sp>
      <p:sp>
        <p:nvSpPr>
          <p:cNvPr id="4108" name="TextBox 13"/>
          <p:cNvSpPr txBox="1">
            <a:spLocks noChangeArrowheads="1"/>
          </p:cNvSpPr>
          <p:nvPr/>
        </p:nvSpPr>
        <p:spPr bwMode="auto">
          <a:xfrm>
            <a:off x="3605842" y="838200"/>
            <a:ext cx="30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dirty="0"/>
              <a:t>2</a:t>
            </a:r>
          </a:p>
        </p:txBody>
      </p:sp>
      <p:sp>
        <p:nvSpPr>
          <p:cNvPr id="4109" name="TextBox 14"/>
          <p:cNvSpPr txBox="1">
            <a:spLocks noChangeArrowheads="1"/>
          </p:cNvSpPr>
          <p:nvPr/>
        </p:nvSpPr>
        <p:spPr bwMode="auto">
          <a:xfrm>
            <a:off x="6324600" y="685800"/>
            <a:ext cx="30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a:t>3</a:t>
            </a:r>
          </a:p>
        </p:txBody>
      </p:sp>
      <p:sp>
        <p:nvSpPr>
          <p:cNvPr id="4110" name="TextBox 15"/>
          <p:cNvSpPr txBox="1">
            <a:spLocks noChangeArrowheads="1"/>
          </p:cNvSpPr>
          <p:nvPr/>
        </p:nvSpPr>
        <p:spPr bwMode="auto">
          <a:xfrm>
            <a:off x="8248650" y="622300"/>
            <a:ext cx="30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dirty="0"/>
              <a:t>4</a:t>
            </a:r>
          </a:p>
        </p:txBody>
      </p:sp>
      <p:sp>
        <p:nvSpPr>
          <p:cNvPr id="4111" name="TextBox 16"/>
          <p:cNvSpPr txBox="1">
            <a:spLocks noChangeArrowheads="1"/>
          </p:cNvSpPr>
          <p:nvPr/>
        </p:nvSpPr>
        <p:spPr bwMode="auto">
          <a:xfrm>
            <a:off x="1524000" y="3810000"/>
            <a:ext cx="30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a:t>5</a:t>
            </a:r>
          </a:p>
        </p:txBody>
      </p:sp>
      <p:sp>
        <p:nvSpPr>
          <p:cNvPr id="4112" name="TextBox 18"/>
          <p:cNvSpPr txBox="1">
            <a:spLocks noChangeArrowheads="1"/>
          </p:cNvSpPr>
          <p:nvPr/>
        </p:nvSpPr>
        <p:spPr bwMode="auto">
          <a:xfrm>
            <a:off x="3200400" y="5943600"/>
            <a:ext cx="30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a:t>6</a:t>
            </a:r>
          </a:p>
        </p:txBody>
      </p:sp>
      <p:sp>
        <p:nvSpPr>
          <p:cNvPr id="4113" name="TextBox 19"/>
          <p:cNvSpPr txBox="1">
            <a:spLocks noChangeArrowheads="1"/>
          </p:cNvSpPr>
          <p:nvPr/>
        </p:nvSpPr>
        <p:spPr bwMode="auto">
          <a:xfrm>
            <a:off x="6019800" y="6019800"/>
            <a:ext cx="30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a:t>7</a:t>
            </a:r>
          </a:p>
        </p:txBody>
      </p:sp>
      <p:sp>
        <p:nvSpPr>
          <p:cNvPr id="4114" name="TextBox 20"/>
          <p:cNvSpPr txBox="1">
            <a:spLocks noChangeArrowheads="1"/>
          </p:cNvSpPr>
          <p:nvPr/>
        </p:nvSpPr>
        <p:spPr bwMode="auto">
          <a:xfrm>
            <a:off x="8153400" y="6096000"/>
            <a:ext cx="30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a:t>8</a:t>
            </a:r>
          </a:p>
        </p:txBody>
      </p:sp>
      <p:sp>
        <p:nvSpPr>
          <p:cNvPr id="22" name="TextBox 21"/>
          <p:cNvSpPr txBox="1">
            <a:spLocks noChangeArrowheads="1"/>
          </p:cNvSpPr>
          <p:nvPr/>
        </p:nvSpPr>
        <p:spPr bwMode="auto">
          <a:xfrm>
            <a:off x="2133600" y="28194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t>STALIN</a:t>
            </a:r>
          </a:p>
        </p:txBody>
      </p:sp>
      <p:sp>
        <p:nvSpPr>
          <p:cNvPr id="23" name="TextBox 22"/>
          <p:cNvSpPr txBox="1">
            <a:spLocks noChangeArrowheads="1"/>
          </p:cNvSpPr>
          <p:nvPr/>
        </p:nvSpPr>
        <p:spPr bwMode="auto">
          <a:xfrm>
            <a:off x="4038600" y="38100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t>HIROHITO</a:t>
            </a:r>
          </a:p>
        </p:txBody>
      </p:sp>
      <p:sp>
        <p:nvSpPr>
          <p:cNvPr id="24" name="TextBox 23"/>
          <p:cNvSpPr txBox="1">
            <a:spLocks noChangeArrowheads="1"/>
          </p:cNvSpPr>
          <p:nvPr/>
        </p:nvSpPr>
        <p:spPr bwMode="auto">
          <a:xfrm>
            <a:off x="6400800" y="34290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t>MUSSOLINI</a:t>
            </a:r>
          </a:p>
        </p:txBody>
      </p:sp>
      <p:sp>
        <p:nvSpPr>
          <p:cNvPr id="25" name="TextBox 24"/>
          <p:cNvSpPr txBox="1">
            <a:spLocks noChangeArrowheads="1"/>
          </p:cNvSpPr>
          <p:nvPr/>
        </p:nvSpPr>
        <p:spPr bwMode="auto">
          <a:xfrm>
            <a:off x="8686800" y="33528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t>TRUMAN</a:t>
            </a:r>
          </a:p>
        </p:txBody>
      </p:sp>
      <p:sp>
        <p:nvSpPr>
          <p:cNvPr id="26" name="TextBox 25"/>
          <p:cNvSpPr txBox="1">
            <a:spLocks noChangeArrowheads="1"/>
          </p:cNvSpPr>
          <p:nvPr/>
        </p:nvSpPr>
        <p:spPr bwMode="auto">
          <a:xfrm>
            <a:off x="1981200" y="56388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t>HITLER</a:t>
            </a:r>
          </a:p>
        </p:txBody>
      </p:sp>
      <p:sp>
        <p:nvSpPr>
          <p:cNvPr id="27" name="TextBox 26"/>
          <p:cNvSpPr txBox="1">
            <a:spLocks noChangeArrowheads="1"/>
          </p:cNvSpPr>
          <p:nvPr/>
        </p:nvSpPr>
        <p:spPr bwMode="auto">
          <a:xfrm>
            <a:off x="3733800" y="6488114"/>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t>ROOSEVELT</a:t>
            </a:r>
          </a:p>
        </p:txBody>
      </p:sp>
      <p:sp>
        <p:nvSpPr>
          <p:cNvPr id="28" name="TextBox 27"/>
          <p:cNvSpPr txBox="1">
            <a:spLocks noChangeArrowheads="1"/>
          </p:cNvSpPr>
          <p:nvPr/>
        </p:nvSpPr>
        <p:spPr bwMode="auto">
          <a:xfrm>
            <a:off x="6400800" y="60960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t>CHURCHILL</a:t>
            </a:r>
          </a:p>
        </p:txBody>
      </p:sp>
      <p:sp>
        <p:nvSpPr>
          <p:cNvPr id="29" name="TextBox 28"/>
          <p:cNvSpPr txBox="1">
            <a:spLocks noChangeArrowheads="1"/>
          </p:cNvSpPr>
          <p:nvPr/>
        </p:nvSpPr>
        <p:spPr bwMode="auto">
          <a:xfrm>
            <a:off x="8763000" y="61722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t>DE GAULLE</a:t>
            </a:r>
          </a:p>
        </p:txBody>
      </p:sp>
    </p:spTree>
    <p:extLst>
      <p:ext uri="{BB962C8B-B14F-4D97-AF65-F5344CB8AC3E}">
        <p14:creationId xmlns:p14="http://schemas.microsoft.com/office/powerpoint/2010/main" val="4238889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subTitle" idx="1"/>
          </p:nvPr>
        </p:nvSpPr>
        <p:spPr>
          <a:xfrm>
            <a:off x="1042387" y="2068097"/>
            <a:ext cx="6096000" cy="4403725"/>
          </a:xfrm>
          <a:ln w="28575">
            <a:noFill/>
            <a:miter lim="800000"/>
            <a:headEnd/>
            <a:tailEnd/>
          </a:ln>
        </p:spPr>
        <p:txBody>
          <a:bodyPr/>
          <a:lstStyle/>
          <a:p>
            <a:pPr algn="l" eaLnBrk="1" hangingPunct="1">
              <a:lnSpc>
                <a:spcPct val="80000"/>
              </a:lnSpc>
            </a:pPr>
            <a:r>
              <a:rPr lang="en-US" altLang="en-US" sz="2800" b="1" dirty="0"/>
              <a:t>Anti-Semitism</a:t>
            </a:r>
            <a:r>
              <a:rPr lang="en-US" altLang="en-US" sz="2800" dirty="0"/>
              <a:t>:  against the Jewish religion and people. </a:t>
            </a:r>
          </a:p>
          <a:p>
            <a:pPr algn="l" eaLnBrk="1" hangingPunct="1">
              <a:lnSpc>
                <a:spcPct val="80000"/>
              </a:lnSpc>
            </a:pPr>
            <a:endParaRPr lang="en-US" altLang="en-US" sz="2800" dirty="0"/>
          </a:p>
          <a:p>
            <a:pPr algn="l" eaLnBrk="1" hangingPunct="1">
              <a:lnSpc>
                <a:spcPct val="80000"/>
              </a:lnSpc>
            </a:pPr>
            <a:r>
              <a:rPr lang="en-US" altLang="en-US" sz="2800" dirty="0"/>
              <a:t>Nuremberg Laws:  took away citizenship and rights.</a:t>
            </a:r>
          </a:p>
          <a:p>
            <a:pPr algn="l" eaLnBrk="1" hangingPunct="1">
              <a:lnSpc>
                <a:spcPct val="80000"/>
              </a:lnSpc>
            </a:pPr>
            <a:endParaRPr lang="en-US" altLang="en-US" sz="2800" dirty="0"/>
          </a:p>
          <a:p>
            <a:pPr algn="l" eaLnBrk="1" hangingPunct="1">
              <a:lnSpc>
                <a:spcPct val="80000"/>
              </a:lnSpc>
            </a:pPr>
            <a:r>
              <a:rPr lang="en-US" altLang="en-US" sz="2800" dirty="0"/>
              <a:t>Discrimination and violent attacks against Jews continued. Wearing of the Star of David, </a:t>
            </a:r>
            <a:r>
              <a:rPr lang="en-US" altLang="en-US" sz="2800" dirty="0" err="1"/>
              <a:t>Krystallnacht</a:t>
            </a:r>
            <a:r>
              <a:rPr lang="en-US" altLang="en-US" sz="2800" dirty="0"/>
              <a:t>, public humiliation.</a:t>
            </a:r>
          </a:p>
          <a:p>
            <a:pPr algn="l" eaLnBrk="1" hangingPunct="1">
              <a:lnSpc>
                <a:spcPct val="80000"/>
              </a:lnSpc>
            </a:pPr>
            <a:endParaRPr lang="en-US" altLang="en-US" sz="2800" dirty="0"/>
          </a:p>
        </p:txBody>
      </p:sp>
      <p:pic>
        <p:nvPicPr>
          <p:cNvPr id="30724"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5" y="60326"/>
            <a:ext cx="23304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0" descr="propaganda%252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4122" y="1333285"/>
            <a:ext cx="3828011" cy="51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752491" y="-7248"/>
            <a:ext cx="10104120" cy="1621528"/>
          </a:xfrm>
        </p:spPr>
        <p:txBody>
          <a:bodyPr/>
          <a:lstStyle/>
          <a:p>
            <a:r>
              <a:rPr lang="en-US" sz="6600" dirty="0" smtClean="0"/>
              <a:t>Nazi attacks on </a:t>
            </a:r>
            <a:r>
              <a:rPr lang="en-US" sz="6600" dirty="0" err="1" smtClean="0"/>
              <a:t>jews</a:t>
            </a:r>
            <a:endParaRPr lang="en-US" sz="6600" dirty="0"/>
          </a:p>
        </p:txBody>
      </p:sp>
    </p:spTree>
    <p:extLst>
      <p:ext uri="{BB962C8B-B14F-4D97-AF65-F5344CB8AC3E}">
        <p14:creationId xmlns:p14="http://schemas.microsoft.com/office/powerpoint/2010/main" val="16138626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73203" y="-207826"/>
            <a:ext cx="10058400" cy="1609344"/>
          </a:xfrm>
        </p:spPr>
        <p:txBody>
          <a:bodyPr/>
          <a:lstStyle/>
          <a:p>
            <a:r>
              <a:rPr lang="en-US" altLang="en-US" dirty="0" smtClean="0"/>
              <a:t>Scapegoating</a:t>
            </a:r>
          </a:p>
        </p:txBody>
      </p:sp>
      <p:sp>
        <p:nvSpPr>
          <p:cNvPr id="31747" name="Content Placeholder 2"/>
          <p:cNvSpPr>
            <a:spLocks noGrp="1"/>
          </p:cNvSpPr>
          <p:nvPr>
            <p:ph idx="1"/>
          </p:nvPr>
        </p:nvSpPr>
        <p:spPr>
          <a:xfrm>
            <a:off x="528311" y="961364"/>
            <a:ext cx="10058400" cy="4050792"/>
          </a:xfrm>
        </p:spPr>
        <p:txBody>
          <a:bodyPr/>
          <a:lstStyle/>
          <a:p>
            <a:pPr lvl="1" eaLnBrk="1" hangingPunct="1">
              <a:lnSpc>
                <a:spcPct val="80000"/>
              </a:lnSpc>
            </a:pPr>
            <a:r>
              <a:rPr lang="en-US" altLang="en-US" sz="3200" u="sng" dirty="0" smtClean="0"/>
              <a:t>Blamed the Jews for many of Germany’s problems</a:t>
            </a:r>
          </a:p>
          <a:p>
            <a:pPr lvl="1" eaLnBrk="1" hangingPunct="1">
              <a:lnSpc>
                <a:spcPct val="80000"/>
              </a:lnSpc>
            </a:pPr>
            <a:r>
              <a:rPr lang="en-US" altLang="en-US" sz="3200" dirty="0" smtClean="0"/>
              <a:t>Hitler became Germany’s chancellor in 1933.</a:t>
            </a:r>
          </a:p>
          <a:p>
            <a:pPr lvl="1" eaLnBrk="1" hangingPunct="1">
              <a:lnSpc>
                <a:spcPct val="80000"/>
              </a:lnSpc>
            </a:pPr>
            <a:r>
              <a:rPr lang="en-US" altLang="en-US" sz="3200" dirty="0" smtClean="0"/>
              <a:t>Set up a totalitarian dictatorship</a:t>
            </a:r>
          </a:p>
          <a:p>
            <a:pPr lvl="1" eaLnBrk="1" hangingPunct="1">
              <a:lnSpc>
                <a:spcPct val="80000"/>
              </a:lnSpc>
            </a:pPr>
            <a:r>
              <a:rPr lang="en-US" altLang="en-US" sz="3200" u="sng" dirty="0" smtClean="0"/>
              <a:t>Secretly began to build up the German militar</a:t>
            </a:r>
            <a:r>
              <a:rPr lang="en-US" altLang="en-US" sz="3200" dirty="0" smtClean="0"/>
              <a:t>y.</a:t>
            </a:r>
          </a:p>
          <a:p>
            <a:pPr lvl="1" eaLnBrk="1" hangingPunct="1">
              <a:lnSpc>
                <a:spcPct val="80000"/>
              </a:lnSpc>
            </a:pPr>
            <a:endParaRPr lang="en-US" altLang="en-US" dirty="0" smtClean="0"/>
          </a:p>
          <a:p>
            <a:endParaRPr lang="en-US" altLang="en-US" dirty="0" smtClean="0"/>
          </a:p>
        </p:txBody>
      </p:sp>
      <p:pic>
        <p:nvPicPr>
          <p:cNvPr id="31748" name="Picture 3" descr="193798323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10800" y="122655"/>
            <a:ext cx="19812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 descr="witnessjack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085" y="3321170"/>
            <a:ext cx="4164703" cy="307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Image result for nazis star of david"/>
          <p:cNvPicPr>
            <a:picLocks noChangeAspect="1" noChangeArrowheads="1"/>
          </p:cNvPicPr>
          <p:nvPr/>
        </p:nvPicPr>
        <p:blipFill rotWithShape="1">
          <a:blip r:embed="rId4">
            <a:extLst>
              <a:ext uri="{28A0092B-C50C-407E-A947-70E740481C1C}">
                <a14:useLocalDpi xmlns:a14="http://schemas.microsoft.com/office/drawing/2010/main" val="0"/>
              </a:ext>
            </a:extLst>
          </a:blip>
          <a:srcRect r="1045" b="8616"/>
          <a:stretch/>
        </p:blipFill>
        <p:spPr bwMode="auto">
          <a:xfrm>
            <a:off x="5076056" y="3321170"/>
            <a:ext cx="5758721" cy="2993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0954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152400"/>
            <a:ext cx="8229600" cy="1143000"/>
          </a:xfrm>
        </p:spPr>
        <p:txBody>
          <a:bodyPr/>
          <a:lstStyle/>
          <a:p>
            <a:r>
              <a:rPr lang="en-US" altLang="en-US" b="1" smtClean="0"/>
              <a:t>Munich Conference</a:t>
            </a:r>
          </a:p>
        </p:txBody>
      </p:sp>
      <p:sp>
        <p:nvSpPr>
          <p:cNvPr id="32771" name="Content Placeholder 2"/>
          <p:cNvSpPr>
            <a:spLocks noGrp="1"/>
          </p:cNvSpPr>
          <p:nvPr>
            <p:ph idx="1"/>
          </p:nvPr>
        </p:nvSpPr>
        <p:spPr>
          <a:xfrm>
            <a:off x="297671" y="772064"/>
            <a:ext cx="5433204" cy="5715000"/>
          </a:xfrm>
        </p:spPr>
        <p:txBody>
          <a:bodyPr>
            <a:normAutofit fontScale="92500"/>
          </a:bodyPr>
          <a:lstStyle/>
          <a:p>
            <a:pPr>
              <a:buFontTx/>
              <a:buNone/>
            </a:pPr>
            <a:r>
              <a:rPr lang="en-US" altLang="en-US" sz="2400" dirty="0"/>
              <a:t>In 1938 the British Prime Minister, Chamberlain, flew to Munich, Germany to talk with Hitler.</a:t>
            </a:r>
          </a:p>
          <a:p>
            <a:pPr>
              <a:buFontTx/>
              <a:buNone/>
            </a:pPr>
            <a:r>
              <a:rPr lang="en-US" altLang="en-US" sz="2400" dirty="0"/>
              <a:t>At the conference Chamberlain and the French Premier Daladier wanted to discuss Czechoslovakia.</a:t>
            </a:r>
          </a:p>
          <a:p>
            <a:pPr>
              <a:buFontTx/>
              <a:buNone/>
            </a:pPr>
            <a:r>
              <a:rPr lang="en-US" altLang="en-US" sz="2400" dirty="0"/>
              <a:t> </a:t>
            </a:r>
          </a:p>
          <a:p>
            <a:pPr>
              <a:buFontTx/>
              <a:buNone/>
            </a:pPr>
            <a:r>
              <a:rPr lang="en-US" altLang="en-US" sz="2400" u="sng" dirty="0"/>
              <a:t>They agreed to allow Germany to take control of the Sudetenland, a German speaking part of Czechoslovak</a:t>
            </a:r>
            <a:r>
              <a:rPr lang="en-US" altLang="en-US" sz="2400" dirty="0"/>
              <a:t>ia.</a:t>
            </a:r>
          </a:p>
          <a:p>
            <a:pPr>
              <a:buFontTx/>
              <a:buNone/>
            </a:pPr>
            <a:r>
              <a:rPr lang="en-US" altLang="en-US" sz="2400" dirty="0"/>
              <a:t> </a:t>
            </a:r>
          </a:p>
          <a:p>
            <a:pPr>
              <a:buFontTx/>
              <a:buNone/>
            </a:pPr>
            <a:r>
              <a:rPr lang="en-US" altLang="en-US" sz="2400" u="sng" dirty="0"/>
              <a:t>In return Hitler promised to make no more territorial advances in Europe.</a:t>
            </a:r>
          </a:p>
          <a:p>
            <a:pPr>
              <a:buFontTx/>
              <a:buNone/>
            </a:pPr>
            <a:r>
              <a:rPr lang="en-US" altLang="en-US" sz="2400" dirty="0"/>
              <a:t> </a:t>
            </a:r>
          </a:p>
          <a:p>
            <a:pPr>
              <a:buFontTx/>
              <a:buNone/>
            </a:pPr>
            <a:r>
              <a:rPr lang="en-US" altLang="en-US" sz="2400" dirty="0"/>
              <a:t>Hitler’s word was worthless.</a:t>
            </a:r>
          </a:p>
          <a:p>
            <a:pPr>
              <a:buFontTx/>
              <a:buNone/>
            </a:pPr>
            <a:endParaRPr lang="en-US" altLang="en-US" dirty="0"/>
          </a:p>
        </p:txBody>
      </p:sp>
      <p:pic>
        <p:nvPicPr>
          <p:cNvPr id="32772" name="Picture 5" descr="Image result for munich confe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875" y="782128"/>
            <a:ext cx="6101135" cy="197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Image result for munich confer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200" y="3325373"/>
            <a:ext cx="4836483" cy="3224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0164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36430" y="0"/>
            <a:ext cx="10102970" cy="1112838"/>
          </a:xfrm>
        </p:spPr>
        <p:txBody>
          <a:bodyPr/>
          <a:lstStyle/>
          <a:p>
            <a:r>
              <a:rPr lang="en-US" altLang="en-US" sz="3200" b="1" dirty="0"/>
              <a:t>Why the French and British Did Not Respond</a:t>
            </a:r>
            <a:r>
              <a:rPr lang="en-US" altLang="en-US" sz="3200" dirty="0"/>
              <a:t>:</a:t>
            </a:r>
          </a:p>
        </p:txBody>
      </p:sp>
      <p:sp>
        <p:nvSpPr>
          <p:cNvPr id="33795" name="Content Placeholder 2"/>
          <p:cNvSpPr>
            <a:spLocks noGrp="1"/>
          </p:cNvSpPr>
          <p:nvPr>
            <p:ph idx="1"/>
          </p:nvPr>
        </p:nvSpPr>
        <p:spPr>
          <a:xfrm>
            <a:off x="220687" y="1230806"/>
            <a:ext cx="4976010" cy="5436324"/>
          </a:xfrm>
        </p:spPr>
        <p:txBody>
          <a:bodyPr>
            <a:normAutofit/>
          </a:bodyPr>
          <a:lstStyle/>
          <a:p>
            <a:pPr>
              <a:buFontTx/>
              <a:buNone/>
            </a:pPr>
            <a:r>
              <a:rPr lang="en-US" altLang="en-US" dirty="0"/>
              <a:t>1.  </a:t>
            </a:r>
            <a:r>
              <a:rPr lang="en-US" altLang="en-US" b="1" dirty="0"/>
              <a:t>The Memory of World War I</a:t>
            </a:r>
            <a:r>
              <a:rPr lang="en-US" altLang="en-US" dirty="0"/>
              <a:t>:  Both countries were exhausted by the first war.  No one wanted to become engaged in another bloody conflict</a:t>
            </a:r>
            <a:r>
              <a:rPr lang="en-US" altLang="en-US" dirty="0" smtClean="0"/>
              <a:t>.</a:t>
            </a:r>
            <a:endParaRPr lang="en-US" altLang="en-US" dirty="0"/>
          </a:p>
          <a:p>
            <a:pPr>
              <a:buFontTx/>
              <a:buNone/>
            </a:pPr>
            <a:r>
              <a:rPr lang="en-US" altLang="en-US" dirty="0"/>
              <a:t>2.  </a:t>
            </a:r>
            <a:r>
              <a:rPr lang="en-US" altLang="en-US" b="1" dirty="0"/>
              <a:t>Fear of Soviet Communism</a:t>
            </a:r>
            <a:r>
              <a:rPr lang="en-US" altLang="en-US" dirty="0"/>
              <a:t>:  Some conservatives believed that a strong Germany would counteract the Soviets</a:t>
            </a:r>
            <a:r>
              <a:rPr lang="en-US" altLang="en-US" dirty="0" smtClean="0"/>
              <a:t>.</a:t>
            </a:r>
            <a:endParaRPr lang="en-US" altLang="en-US" dirty="0"/>
          </a:p>
          <a:p>
            <a:pPr>
              <a:buFontTx/>
              <a:buNone/>
            </a:pPr>
            <a:r>
              <a:rPr lang="en-US" altLang="en-US" dirty="0"/>
              <a:t>3.  </a:t>
            </a:r>
            <a:r>
              <a:rPr lang="en-US" altLang="en-US" b="1" dirty="0"/>
              <a:t>Unease With the Versailles Treaty</a:t>
            </a:r>
            <a:r>
              <a:rPr lang="en-US" altLang="en-US" dirty="0"/>
              <a:t>:  People felt that Germany had valid objections to the treaty</a:t>
            </a:r>
            <a:r>
              <a:rPr lang="en-US" altLang="en-US" dirty="0" smtClean="0"/>
              <a:t>.</a:t>
            </a:r>
            <a:endParaRPr lang="en-US" altLang="en-US" dirty="0"/>
          </a:p>
          <a:p>
            <a:pPr>
              <a:buFontTx/>
              <a:buNone/>
            </a:pPr>
            <a:r>
              <a:rPr lang="en-US" altLang="en-US" dirty="0"/>
              <a:t>4.  </a:t>
            </a:r>
            <a:r>
              <a:rPr lang="en-US" altLang="en-US" b="1" dirty="0"/>
              <a:t>Hope for Compromise with Germany</a:t>
            </a:r>
            <a:r>
              <a:rPr lang="en-US" altLang="en-US" dirty="0"/>
              <a:t>:  Hitler’s demands sounded reasonable and he convinced Europeans that he had limited ambitions.  </a:t>
            </a:r>
          </a:p>
          <a:p>
            <a:pPr>
              <a:buFontTx/>
              <a:buNone/>
            </a:pPr>
            <a:endParaRPr lang="en-US" altLang="en-US" sz="2400" dirty="0"/>
          </a:p>
        </p:txBody>
      </p:sp>
      <p:pic>
        <p:nvPicPr>
          <p:cNvPr id="33796" name="Picture 5" descr="Image result for french and the brit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150" y="-182562"/>
            <a:ext cx="32385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7943850" y="227720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altLang="en-US" dirty="0" smtClean="0"/>
              <a:t>Appeasement</a:t>
            </a:r>
          </a:p>
        </p:txBody>
      </p:sp>
      <p:sp>
        <p:nvSpPr>
          <p:cNvPr id="6" name="Rectangle 3"/>
          <p:cNvSpPr txBox="1">
            <a:spLocks noChangeArrowheads="1"/>
          </p:cNvSpPr>
          <p:nvPr/>
        </p:nvSpPr>
        <p:spPr>
          <a:xfrm>
            <a:off x="7725775" y="3178206"/>
            <a:ext cx="4552042" cy="4759003"/>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altLang="en-US" u="sng" dirty="0" smtClean="0"/>
              <a:t>The policy of avoiding war with Germany by giving in to some of Hitler’s demands.  </a:t>
            </a:r>
          </a:p>
          <a:p>
            <a:r>
              <a:rPr lang="en-US" altLang="en-US" dirty="0" smtClean="0"/>
              <a:t>When Hitler invaded Czechoslovakia Great Britain and France did not respond.</a:t>
            </a:r>
          </a:p>
        </p:txBody>
      </p:sp>
      <p:pic>
        <p:nvPicPr>
          <p:cNvPr id="7" name="Picture 5" descr="File:Bundesarchiv Bild 146-1976-063-32, Bad Godesberg, Münchener Abkommen, Vorbereitung.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0117" y="2943689"/>
            <a:ext cx="2624695" cy="378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60086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101691"/>
            <a:ext cx="8229600" cy="1143001"/>
          </a:xfrm>
        </p:spPr>
        <p:txBody>
          <a:bodyPr/>
          <a:lstStyle/>
          <a:p>
            <a:r>
              <a:rPr lang="en-US" altLang="en-US" dirty="0" smtClean="0"/>
              <a:t>Stalin</a:t>
            </a:r>
          </a:p>
        </p:txBody>
      </p:sp>
      <p:sp>
        <p:nvSpPr>
          <p:cNvPr id="36867" name="Content Placeholder 2"/>
          <p:cNvSpPr>
            <a:spLocks noGrp="1"/>
          </p:cNvSpPr>
          <p:nvPr>
            <p:ph idx="1"/>
          </p:nvPr>
        </p:nvSpPr>
        <p:spPr>
          <a:xfrm>
            <a:off x="169652" y="1041310"/>
            <a:ext cx="6446807" cy="5364163"/>
          </a:xfrm>
        </p:spPr>
        <p:txBody>
          <a:bodyPr/>
          <a:lstStyle/>
          <a:p>
            <a:r>
              <a:rPr lang="en-US" altLang="en-US" sz="2400" dirty="0"/>
              <a:t>Joseph Stalin was the absolute ruler of the Soviet Union for more than a quarter of a century.</a:t>
            </a:r>
          </a:p>
          <a:p>
            <a:r>
              <a:rPr lang="en-US" altLang="en-US" sz="2400" dirty="0"/>
              <a:t>During World War I, Russia suffered more casualties than any other warring nation</a:t>
            </a:r>
            <a:r>
              <a:rPr lang="en-US" altLang="en-US" sz="2400" u="sng" dirty="0"/>
              <a:t>.  </a:t>
            </a:r>
            <a:r>
              <a:rPr lang="en-US" altLang="en-US" sz="2400" dirty="0"/>
              <a:t>Food shortages developed in the cities and the country was war weary.</a:t>
            </a:r>
          </a:p>
          <a:p>
            <a:r>
              <a:rPr lang="en-US" altLang="en-US" sz="2400" dirty="0"/>
              <a:t>The Russian people turned toward Lenin and the Bolsheviks to save them from their despair.  The Bolsheviks promised a quick end to the war.</a:t>
            </a:r>
          </a:p>
          <a:p>
            <a:endParaRPr lang="en-US" altLang="en-US" sz="1800" dirty="0"/>
          </a:p>
        </p:txBody>
      </p:sp>
      <p:pic>
        <p:nvPicPr>
          <p:cNvPr id="8194" name="Picture 2" descr="Image result for stalin"/>
          <p:cNvPicPr>
            <a:picLocks noChangeAspect="1" noChangeArrowheads="1"/>
          </p:cNvPicPr>
          <p:nvPr/>
        </p:nvPicPr>
        <p:blipFill rotWithShape="1">
          <a:blip r:embed="rId2">
            <a:extLst>
              <a:ext uri="{28A0092B-C50C-407E-A947-70E740481C1C}">
                <a14:useLocalDpi xmlns:a14="http://schemas.microsoft.com/office/drawing/2010/main" val="0"/>
              </a:ext>
            </a:extLst>
          </a:blip>
          <a:srcRect l="27019" r="24923" b="603"/>
          <a:stretch/>
        </p:blipFill>
        <p:spPr bwMode="auto">
          <a:xfrm>
            <a:off x="7151298" y="677532"/>
            <a:ext cx="3907766" cy="52143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2746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35148" y="-38099"/>
            <a:ext cx="8229600" cy="1143000"/>
          </a:xfrm>
        </p:spPr>
        <p:txBody>
          <a:bodyPr/>
          <a:lstStyle/>
          <a:p>
            <a:r>
              <a:rPr lang="en-US" altLang="en-US" dirty="0" smtClean="0"/>
              <a:t>Non-Aggression Pact</a:t>
            </a:r>
          </a:p>
        </p:txBody>
      </p:sp>
      <p:sp>
        <p:nvSpPr>
          <p:cNvPr id="37891" name="Content Placeholder 2"/>
          <p:cNvSpPr>
            <a:spLocks noGrp="1"/>
          </p:cNvSpPr>
          <p:nvPr>
            <p:ph idx="1"/>
          </p:nvPr>
        </p:nvSpPr>
        <p:spPr>
          <a:xfrm>
            <a:off x="432039" y="725339"/>
            <a:ext cx="9803921" cy="3954463"/>
          </a:xfrm>
        </p:spPr>
        <p:txBody>
          <a:bodyPr/>
          <a:lstStyle/>
          <a:p>
            <a:pPr lvl="1" eaLnBrk="1" hangingPunct="1">
              <a:buFontTx/>
              <a:buNone/>
            </a:pPr>
            <a:endParaRPr lang="en-US" altLang="en-US" sz="2400" dirty="0"/>
          </a:p>
          <a:p>
            <a:pPr lvl="1" eaLnBrk="1" hangingPunct="1"/>
            <a:r>
              <a:rPr lang="en-US" altLang="en-US" sz="2400" b="1" dirty="0"/>
              <a:t>Non-Aggression Pact:  </a:t>
            </a:r>
            <a:r>
              <a:rPr lang="en-US" altLang="en-US" sz="2400" dirty="0"/>
              <a:t>agreement between Hitler and Stalin to both invade Poland and to not attack each other.</a:t>
            </a:r>
          </a:p>
          <a:p>
            <a:pPr lvl="1" eaLnBrk="1" hangingPunct="1"/>
            <a:r>
              <a:rPr lang="en-US" altLang="en-US" sz="2400" u="sng" dirty="0"/>
              <a:t>Hitler broke his nonaggression pact  with Stalin and invaded the Soviet Union in 1941.</a:t>
            </a:r>
          </a:p>
          <a:p>
            <a:pPr lvl="1" eaLnBrk="1" hangingPunct="1"/>
            <a:r>
              <a:rPr lang="en-US" altLang="en-US" sz="2400" dirty="0"/>
              <a:t>The Soviets then joined the Allies as enemies of the Axis Powers.</a:t>
            </a:r>
          </a:p>
          <a:p>
            <a:endParaRPr lang="en-US" altLang="en-US" dirty="0" smtClean="0"/>
          </a:p>
        </p:txBody>
      </p:sp>
      <p:pic>
        <p:nvPicPr>
          <p:cNvPr id="37892" name="Picture 2"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37" y="4182155"/>
            <a:ext cx="2307146" cy="15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5374" y="4182155"/>
            <a:ext cx="2331290" cy="164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2" descr="View Image">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2554" y="3216010"/>
            <a:ext cx="2615603" cy="307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6" descr="Adolf Hitler">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43645" y="3216010"/>
            <a:ext cx="2455847" cy="309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6345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087101" y="-110591"/>
            <a:ext cx="10058400" cy="1609344"/>
          </a:xfrm>
        </p:spPr>
        <p:txBody>
          <a:bodyPr/>
          <a:lstStyle/>
          <a:p>
            <a:r>
              <a:rPr lang="en-US" altLang="en-US" dirty="0" smtClean="0"/>
              <a:t>How long will the honeymoon last?</a:t>
            </a:r>
          </a:p>
        </p:txBody>
      </p:sp>
      <p:sp>
        <p:nvSpPr>
          <p:cNvPr id="38915" name="Content Placeholder 2"/>
          <p:cNvSpPr>
            <a:spLocks noGrp="1"/>
          </p:cNvSpPr>
          <p:nvPr>
            <p:ph idx="1"/>
          </p:nvPr>
        </p:nvSpPr>
        <p:spPr>
          <a:xfrm>
            <a:off x="324928" y="1828800"/>
            <a:ext cx="3581400" cy="2925763"/>
          </a:xfrm>
        </p:spPr>
        <p:txBody>
          <a:bodyPr/>
          <a:lstStyle/>
          <a:p>
            <a:r>
              <a:rPr lang="en-US" altLang="en-US" sz="2400" dirty="0"/>
              <a:t>This political cartoon is about the non-aggression pact.</a:t>
            </a:r>
          </a:p>
        </p:txBody>
      </p:sp>
      <p:pic>
        <p:nvPicPr>
          <p:cNvPr id="38916" name="Picture 2" descr="http://rds.yahoo.com/_ylt=A0WTb_sPVW9LByQABYGjzbkF/SIG=12aloj8r0/EXP=1265673871/**http%3a/www.mises.org/images4/hitler_stalin_marri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6018" y="1101092"/>
            <a:ext cx="5346939" cy="555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5395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0"/>
            <a:ext cx="8229600" cy="1143000"/>
          </a:xfrm>
        </p:spPr>
        <p:txBody>
          <a:bodyPr/>
          <a:lstStyle/>
          <a:p>
            <a:pPr eaLnBrk="1" hangingPunct="1"/>
            <a:r>
              <a:rPr lang="en-US" altLang="en-US" smtClean="0"/>
              <a:t>Invasion of Poland</a:t>
            </a:r>
          </a:p>
        </p:txBody>
      </p:sp>
      <p:sp>
        <p:nvSpPr>
          <p:cNvPr id="34819" name="Rectangle 3"/>
          <p:cNvSpPr>
            <a:spLocks noGrp="1" noChangeArrowheads="1"/>
          </p:cNvSpPr>
          <p:nvPr>
            <p:ph type="body" idx="1"/>
          </p:nvPr>
        </p:nvSpPr>
        <p:spPr>
          <a:xfrm>
            <a:off x="267419" y="1362256"/>
            <a:ext cx="4744528" cy="5105399"/>
          </a:xfrm>
        </p:spPr>
        <p:txBody>
          <a:bodyPr/>
          <a:lstStyle/>
          <a:p>
            <a:pPr eaLnBrk="1" hangingPunct="1">
              <a:defRPr/>
            </a:pPr>
            <a:r>
              <a:rPr lang="en-US" altLang="en-US" sz="2400" u="sng" dirty="0"/>
              <a:t>On September 1, 1939 Germany invaded Poland without a declaration of war. This starts World War II.</a:t>
            </a:r>
          </a:p>
          <a:p>
            <a:pPr eaLnBrk="1" hangingPunct="1">
              <a:defRPr/>
            </a:pPr>
            <a:endParaRPr lang="en-US" altLang="en-US" sz="2400" dirty="0"/>
          </a:p>
          <a:p>
            <a:pPr eaLnBrk="1" hangingPunct="1">
              <a:defRPr/>
            </a:pPr>
            <a:r>
              <a:rPr lang="en-US" altLang="en-US" sz="2400" dirty="0"/>
              <a:t>Britain and France declared war on Germany on </a:t>
            </a:r>
          </a:p>
          <a:p>
            <a:pPr marL="0" indent="0">
              <a:buNone/>
              <a:defRPr/>
            </a:pPr>
            <a:r>
              <a:rPr lang="en-US" altLang="en-US" sz="2400" dirty="0"/>
              <a:t>    September 3, 1939. </a:t>
            </a:r>
          </a:p>
          <a:p>
            <a:pPr eaLnBrk="1" hangingPunct="1">
              <a:defRPr/>
            </a:pPr>
            <a:r>
              <a:rPr lang="en-US" altLang="en-US" sz="2400" dirty="0"/>
              <a:t>Italy declared war on France and Britain on June 10, 1940.</a:t>
            </a:r>
          </a:p>
          <a:p>
            <a:pPr eaLnBrk="1" hangingPunct="1">
              <a:defRPr/>
            </a:pPr>
            <a:endParaRPr lang="en-US" altLang="en-US" sz="2400" dirty="0"/>
          </a:p>
        </p:txBody>
      </p:sp>
      <p:pic>
        <p:nvPicPr>
          <p:cNvPr id="39940" name="Picture 7" descr="File:Soviet Tanks invades Poland 17.09.1939.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5568" y="385762"/>
            <a:ext cx="4919663"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5"/>
          <p:cNvSpPr txBox="1">
            <a:spLocks noChangeArrowheads="1"/>
          </p:cNvSpPr>
          <p:nvPr/>
        </p:nvSpPr>
        <p:spPr bwMode="auto">
          <a:xfrm>
            <a:off x="6879431" y="2695755"/>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t>Soviet Tanks invading Poland in 1939</a:t>
            </a:r>
          </a:p>
        </p:txBody>
      </p:sp>
      <p:pic>
        <p:nvPicPr>
          <p:cNvPr id="9218" name="Picture 2" descr="Image result for invasion of poland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5464" y="3299153"/>
            <a:ext cx="5124091" cy="336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7778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subTitle" idx="1"/>
          </p:nvPr>
        </p:nvSpPr>
        <p:spPr>
          <a:xfrm>
            <a:off x="1009292" y="1561380"/>
            <a:ext cx="9885870" cy="3010619"/>
          </a:xfrm>
          <a:ln w="28575">
            <a:solidFill>
              <a:srgbClr val="000066"/>
            </a:solidFill>
            <a:miter lim="800000"/>
            <a:headEnd/>
            <a:tailEnd/>
          </a:ln>
        </p:spPr>
        <p:txBody>
          <a:bodyPr/>
          <a:lstStyle/>
          <a:p>
            <a:pPr algn="l" eaLnBrk="1" hangingPunct="1">
              <a:lnSpc>
                <a:spcPct val="90000"/>
              </a:lnSpc>
              <a:buClr>
                <a:srgbClr val="CC0000"/>
              </a:buClr>
              <a:buFont typeface="Wingdings" panose="05000000000000000000" pitchFamily="2" charset="2"/>
              <a:buChar char="v"/>
            </a:pPr>
            <a:r>
              <a:rPr lang="en-US" altLang="en-US" sz="2400" dirty="0"/>
              <a:t>In German blitzkrieg means </a:t>
            </a:r>
            <a:r>
              <a:rPr lang="en-US" altLang="en-US" sz="2400" b="1" u="sng" dirty="0"/>
              <a:t>“lightning war”.</a:t>
            </a:r>
          </a:p>
          <a:p>
            <a:pPr algn="l" eaLnBrk="1" hangingPunct="1">
              <a:lnSpc>
                <a:spcPct val="90000"/>
              </a:lnSpc>
              <a:buClr>
                <a:srgbClr val="CC0000"/>
              </a:buClr>
              <a:buFont typeface="Wingdings" panose="05000000000000000000" pitchFamily="2" charset="2"/>
              <a:buChar char="v"/>
            </a:pPr>
            <a:r>
              <a:rPr lang="en-US" altLang="en-US" sz="2400" dirty="0"/>
              <a:t>Hitler used blitzkrieg </a:t>
            </a:r>
            <a:r>
              <a:rPr lang="en-US" altLang="en-US" sz="2400" u="sng" dirty="0"/>
              <a:t>during his invasion of Poland</a:t>
            </a:r>
            <a:r>
              <a:rPr lang="en-US" altLang="en-US" sz="2400" dirty="0"/>
              <a:t>. </a:t>
            </a:r>
          </a:p>
          <a:p>
            <a:pPr algn="l" eaLnBrk="1" hangingPunct="1">
              <a:lnSpc>
                <a:spcPct val="90000"/>
              </a:lnSpc>
              <a:buClr>
                <a:srgbClr val="CC0000"/>
              </a:buClr>
              <a:buFont typeface="Wingdings" panose="05000000000000000000" pitchFamily="2" charset="2"/>
              <a:buChar char="v"/>
            </a:pPr>
            <a:r>
              <a:rPr lang="en-US" altLang="en-US" sz="2400" dirty="0"/>
              <a:t>Blitzkrieg included </a:t>
            </a:r>
            <a:r>
              <a:rPr lang="en-US" altLang="en-US" sz="2400" u="sng" dirty="0"/>
              <a:t>surprise attacks, rapid advances </a:t>
            </a:r>
            <a:r>
              <a:rPr lang="en-US" altLang="en-US" sz="2400" dirty="0"/>
              <a:t>into enemy territory, and massive air attacks that struck and shocked the enemy.</a:t>
            </a:r>
          </a:p>
          <a:p>
            <a:pPr algn="l" eaLnBrk="1" hangingPunct="1">
              <a:lnSpc>
                <a:spcPct val="90000"/>
              </a:lnSpc>
              <a:buClr>
                <a:srgbClr val="CC0000"/>
              </a:buClr>
              <a:buFont typeface="Wingdings" panose="05000000000000000000" pitchFamily="2" charset="2"/>
              <a:buChar char="v"/>
            </a:pPr>
            <a:r>
              <a:rPr lang="en-US" altLang="en-US" sz="2400" dirty="0"/>
              <a:t>Germany achieved most of its victories in World War II with the Blitzkrieg tactic. </a:t>
            </a:r>
          </a:p>
        </p:txBody>
      </p:sp>
      <p:pic>
        <p:nvPicPr>
          <p:cNvPr id="40964" name="Picture 6" descr="Image result for blitzkri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5298" y="3949401"/>
            <a:ext cx="33924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8" descr="Image result for blitzkri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4600" y="-6350"/>
            <a:ext cx="1836738"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0" descr="Image result for blitzkri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0977" y="3749376"/>
            <a:ext cx="4762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999" y="252561"/>
            <a:ext cx="10544067" cy="860127"/>
          </a:xfrm>
        </p:spPr>
        <p:txBody>
          <a:bodyPr/>
          <a:lstStyle/>
          <a:p>
            <a:r>
              <a:rPr lang="en-US" dirty="0" smtClean="0"/>
              <a:t>blitzkrieg</a:t>
            </a:r>
            <a:endParaRPr lang="en-US" dirty="0"/>
          </a:p>
        </p:txBody>
      </p:sp>
    </p:spTree>
    <p:extLst>
      <p:ext uri="{BB962C8B-B14F-4D97-AF65-F5344CB8AC3E}">
        <p14:creationId xmlns:p14="http://schemas.microsoft.com/office/powerpoint/2010/main" val="1549240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25725" y="-114300"/>
            <a:ext cx="7772400" cy="1143000"/>
          </a:xfrm>
        </p:spPr>
        <p:txBody>
          <a:bodyPr/>
          <a:lstStyle/>
          <a:p>
            <a:pPr eaLnBrk="1" hangingPunct="1"/>
            <a:r>
              <a:rPr lang="en-US" altLang="en-US" dirty="0" smtClean="0"/>
              <a:t>THE DRAFT</a:t>
            </a:r>
          </a:p>
        </p:txBody>
      </p:sp>
      <p:sp>
        <p:nvSpPr>
          <p:cNvPr id="41987" name="Rectangle 3"/>
          <p:cNvSpPr>
            <a:spLocks noGrp="1" noChangeArrowheads="1"/>
          </p:cNvSpPr>
          <p:nvPr>
            <p:ph type="body" idx="1"/>
          </p:nvPr>
        </p:nvSpPr>
        <p:spPr>
          <a:xfrm>
            <a:off x="355120" y="918713"/>
            <a:ext cx="5715000" cy="5029200"/>
          </a:xfrm>
        </p:spPr>
        <p:txBody>
          <a:bodyPr/>
          <a:lstStyle/>
          <a:p>
            <a:pPr eaLnBrk="1" hangingPunct="1">
              <a:lnSpc>
                <a:spcPct val="90000"/>
              </a:lnSpc>
            </a:pPr>
            <a:r>
              <a:rPr lang="en-US" altLang="en-US" sz="2800" u="sng" dirty="0"/>
              <a:t>Before the attack on Pearl Harbor </a:t>
            </a:r>
            <a:r>
              <a:rPr lang="en-US" altLang="en-US" sz="2800" dirty="0"/>
              <a:t>there were about </a:t>
            </a:r>
            <a:r>
              <a:rPr lang="en-US" altLang="en-US" sz="2800" u="sng" dirty="0"/>
              <a:t>1.5 million </a:t>
            </a:r>
            <a:r>
              <a:rPr lang="en-US" altLang="en-US" sz="2800" dirty="0"/>
              <a:t>Americans serving in the armed forces.</a:t>
            </a:r>
          </a:p>
          <a:p>
            <a:pPr eaLnBrk="1" hangingPunct="1">
              <a:lnSpc>
                <a:spcPct val="90000"/>
              </a:lnSpc>
            </a:pPr>
            <a:r>
              <a:rPr lang="en-US" altLang="en-US" sz="2800" u="sng" dirty="0"/>
              <a:t>At the end of the war there were 12 million soldiers in the U.S. military.</a:t>
            </a:r>
          </a:p>
          <a:p>
            <a:pPr eaLnBrk="1" hangingPunct="1">
              <a:lnSpc>
                <a:spcPct val="90000"/>
              </a:lnSpc>
            </a:pPr>
            <a:r>
              <a:rPr lang="en-US" altLang="en-US" sz="2800" dirty="0"/>
              <a:t>After Pearl Harbor many </a:t>
            </a:r>
            <a:r>
              <a:rPr lang="en-US" altLang="en-US" sz="2800" u="sng" dirty="0"/>
              <a:t>volunteered</a:t>
            </a:r>
            <a:r>
              <a:rPr lang="en-US" altLang="en-US" sz="2800" dirty="0"/>
              <a:t> for service and as the war dragged on the Selective Service- </a:t>
            </a:r>
            <a:r>
              <a:rPr lang="en-US" altLang="en-US" sz="2800" u="sng" dirty="0"/>
              <a:t>draft will be put in place.</a:t>
            </a:r>
          </a:p>
        </p:txBody>
      </p:sp>
      <p:pic>
        <p:nvPicPr>
          <p:cNvPr id="41988"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046" y="159588"/>
            <a:ext cx="28797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7"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2188" y="159588"/>
            <a:ext cx="2824253" cy="346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descr="Image result for draft wwi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3984" y="3922951"/>
            <a:ext cx="4981125" cy="2737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9095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747622" y="622655"/>
            <a:ext cx="10058400" cy="1609344"/>
          </a:xfrm>
        </p:spPr>
        <p:txBody>
          <a:bodyPr/>
          <a:lstStyle/>
          <a:p>
            <a:r>
              <a:rPr lang="en-US" altLang="en-US" b="1" dirty="0" smtClean="0"/>
              <a:t>DAWES PLAN</a:t>
            </a:r>
          </a:p>
        </p:txBody>
      </p:sp>
      <p:sp>
        <p:nvSpPr>
          <p:cNvPr id="5123" name="Content Placeholder 2"/>
          <p:cNvSpPr>
            <a:spLocks noGrp="1"/>
          </p:cNvSpPr>
          <p:nvPr>
            <p:ph idx="1"/>
          </p:nvPr>
        </p:nvSpPr>
        <p:spPr>
          <a:xfrm>
            <a:off x="747622" y="2038711"/>
            <a:ext cx="3703608" cy="4724819"/>
          </a:xfrm>
        </p:spPr>
        <p:txBody>
          <a:bodyPr/>
          <a:lstStyle/>
          <a:p>
            <a:r>
              <a:rPr lang="en-US" altLang="en-US" sz="2400" dirty="0"/>
              <a:t>The </a:t>
            </a:r>
            <a:r>
              <a:rPr lang="en-US" altLang="en-US" sz="2400" b="1" dirty="0"/>
              <a:t>Dawes Plan</a:t>
            </a:r>
            <a:r>
              <a:rPr lang="en-US" altLang="en-US" sz="2400" dirty="0"/>
              <a:t>  was a </a:t>
            </a:r>
            <a:r>
              <a:rPr lang="en-US" altLang="en-US" sz="2400" b="1" dirty="0"/>
              <a:t>plan</a:t>
            </a:r>
            <a:r>
              <a:rPr lang="en-US" altLang="en-US" sz="2400" dirty="0"/>
              <a:t> that was in 1924 to </a:t>
            </a:r>
            <a:r>
              <a:rPr lang="en-US" altLang="en-US" sz="2400" u="sng" dirty="0"/>
              <a:t>resolve the World War I reparations that Germany had to pay, that had strained diplomacy following World War I and the Treaty of Versailles.</a:t>
            </a:r>
          </a:p>
        </p:txBody>
      </p:sp>
      <p:pic>
        <p:nvPicPr>
          <p:cNvPr id="5124" name="Picture 2" descr="Image result for dawes p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970" y="127816"/>
            <a:ext cx="6039928" cy="657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0296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t>ATLANTIC CHARTER</a:t>
            </a:r>
          </a:p>
        </p:txBody>
      </p:sp>
      <p:sp>
        <p:nvSpPr>
          <p:cNvPr id="43011" name="Content Placeholder 2"/>
          <p:cNvSpPr>
            <a:spLocks noGrp="1"/>
          </p:cNvSpPr>
          <p:nvPr>
            <p:ph idx="1"/>
          </p:nvPr>
        </p:nvSpPr>
        <p:spPr>
          <a:xfrm>
            <a:off x="1069848" y="2121408"/>
            <a:ext cx="5261941" cy="4426040"/>
          </a:xfrm>
        </p:spPr>
        <p:txBody>
          <a:bodyPr/>
          <a:lstStyle/>
          <a:p>
            <a:r>
              <a:rPr lang="en-US" dirty="0"/>
              <a:t>The </a:t>
            </a:r>
            <a:r>
              <a:rPr lang="en-US" b="1" u="sng" dirty="0"/>
              <a:t>Atlantic Charter</a:t>
            </a:r>
            <a:r>
              <a:rPr lang="en-US" u="sng" dirty="0"/>
              <a:t> was a joint declaration released by U.S. President Franklin D. Roosevelt and British Prime Minister Winston Churchill on August 14, 1941</a:t>
            </a:r>
            <a:r>
              <a:rPr lang="en-US" dirty="0"/>
              <a:t> following a meeting of the two heads of state in Newfoundland. </a:t>
            </a:r>
            <a:endParaRPr lang="en-US" dirty="0" smtClean="0"/>
          </a:p>
          <a:p>
            <a:r>
              <a:rPr lang="en-US" dirty="0" smtClean="0"/>
              <a:t>The</a:t>
            </a:r>
            <a:r>
              <a:rPr lang="en-US" dirty="0"/>
              <a:t> </a:t>
            </a:r>
            <a:r>
              <a:rPr lang="en-US" b="1" dirty="0"/>
              <a:t>Atlantic Charter</a:t>
            </a:r>
            <a:r>
              <a:rPr lang="en-US" dirty="0"/>
              <a:t> </a:t>
            </a:r>
            <a:r>
              <a:rPr lang="en-US" u="sng" dirty="0"/>
              <a:t>provided a broad statement of U.S. and British war aims</a:t>
            </a:r>
            <a:r>
              <a:rPr lang="en-US" u="sng" dirty="0" smtClean="0"/>
              <a:t>.</a:t>
            </a:r>
          </a:p>
          <a:p>
            <a:r>
              <a:rPr lang="en-US" dirty="0"/>
              <a:t>The Charter they drafted included eight “common principles” that the United States and Great Britain would be committed to supporting in the postwar world. Both countries </a:t>
            </a:r>
            <a:r>
              <a:rPr lang="en-US" u="sng" dirty="0"/>
              <a:t>agreed not to seek territorial </a:t>
            </a:r>
            <a:r>
              <a:rPr lang="en-US" u="sng" dirty="0" smtClean="0"/>
              <a:t>expansion.</a:t>
            </a:r>
            <a:endParaRPr lang="en-US" altLang="en-US" u="sng" dirty="0" smtClean="0"/>
          </a:p>
        </p:txBody>
      </p:sp>
      <p:pic>
        <p:nvPicPr>
          <p:cNvPr id="11266" name="Picture 2" descr="Image result for atlantic charter"/>
          <p:cNvPicPr>
            <a:picLocks noChangeAspect="1" noChangeArrowheads="1"/>
          </p:cNvPicPr>
          <p:nvPr/>
        </p:nvPicPr>
        <p:blipFill rotWithShape="1">
          <a:blip r:embed="rId2">
            <a:extLst>
              <a:ext uri="{28A0092B-C50C-407E-A947-70E740481C1C}">
                <a14:useLocalDpi xmlns:a14="http://schemas.microsoft.com/office/drawing/2010/main" val="0"/>
              </a:ext>
            </a:extLst>
          </a:blip>
          <a:srcRect t="1127" r="5490"/>
          <a:stretch/>
        </p:blipFill>
        <p:spPr bwMode="auto">
          <a:xfrm>
            <a:off x="8208987" y="215660"/>
            <a:ext cx="3617828" cy="302787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atlantic cha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707" y="3116765"/>
            <a:ext cx="4147314" cy="3430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0349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55780" y="700292"/>
            <a:ext cx="10058400" cy="1609344"/>
          </a:xfrm>
        </p:spPr>
        <p:txBody>
          <a:bodyPr/>
          <a:lstStyle/>
          <a:p>
            <a:r>
              <a:rPr lang="en-US" altLang="en-US" dirty="0" smtClean="0"/>
              <a:t>BIG THREE</a:t>
            </a:r>
          </a:p>
        </p:txBody>
      </p:sp>
      <p:sp>
        <p:nvSpPr>
          <p:cNvPr id="44035" name="Content Placeholder 2"/>
          <p:cNvSpPr>
            <a:spLocks noGrp="1"/>
          </p:cNvSpPr>
          <p:nvPr>
            <p:ph idx="1"/>
          </p:nvPr>
        </p:nvSpPr>
        <p:spPr>
          <a:xfrm>
            <a:off x="440120" y="2095528"/>
            <a:ext cx="3804077" cy="4469173"/>
          </a:xfrm>
        </p:spPr>
        <p:txBody>
          <a:bodyPr/>
          <a:lstStyle/>
          <a:p>
            <a:r>
              <a:rPr lang="en-US" dirty="0"/>
              <a:t>In World War II, the three great Allied </a:t>
            </a:r>
            <a:r>
              <a:rPr lang="en-US" u="sng" dirty="0"/>
              <a:t>powers—Great Britain, the United States, and the Soviet Union</a:t>
            </a:r>
            <a:r>
              <a:rPr lang="en-US" dirty="0"/>
              <a:t>—formed a Grand Alliance that was the key to victory. </a:t>
            </a:r>
            <a:endParaRPr lang="en-US" dirty="0" smtClean="0"/>
          </a:p>
          <a:p>
            <a:r>
              <a:rPr lang="en-US" dirty="0" smtClean="0"/>
              <a:t>But </a:t>
            </a:r>
            <a:r>
              <a:rPr lang="en-US" dirty="0"/>
              <a:t>the alliance partners did not share common political aims, and did not always agree on how the war should be fought</a:t>
            </a:r>
            <a:r>
              <a:rPr lang="en-US" dirty="0" smtClean="0"/>
              <a:t>.</a:t>
            </a:r>
          </a:p>
          <a:p>
            <a:endParaRPr lang="en-US" altLang="en-US" dirty="0"/>
          </a:p>
          <a:p>
            <a:r>
              <a:rPr lang="en-US" altLang="en-US" dirty="0" smtClean="0"/>
              <a:t>Roosevelt, Churchill, Stalin</a:t>
            </a:r>
          </a:p>
        </p:txBody>
      </p:sp>
      <p:pic>
        <p:nvPicPr>
          <p:cNvPr id="12290" name="Picture 2" descr="The Big Three, Teheran Confe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9857" y="593282"/>
            <a:ext cx="7030529" cy="51264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4266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83389" y="-133709"/>
            <a:ext cx="8229600" cy="1143000"/>
          </a:xfrm>
        </p:spPr>
        <p:txBody>
          <a:bodyPr/>
          <a:lstStyle/>
          <a:p>
            <a:r>
              <a:rPr lang="en-US" altLang="en-US" dirty="0" smtClean="0"/>
              <a:t>Hitler’s Aggression</a:t>
            </a:r>
          </a:p>
        </p:txBody>
      </p:sp>
      <p:sp>
        <p:nvSpPr>
          <p:cNvPr id="45059" name="Content Placeholder 2"/>
          <p:cNvSpPr>
            <a:spLocks noGrp="1"/>
          </p:cNvSpPr>
          <p:nvPr>
            <p:ph idx="1"/>
          </p:nvPr>
        </p:nvSpPr>
        <p:spPr>
          <a:xfrm>
            <a:off x="83389" y="952709"/>
            <a:ext cx="8229600" cy="4525963"/>
          </a:xfrm>
        </p:spPr>
        <p:txBody>
          <a:bodyPr/>
          <a:lstStyle/>
          <a:p>
            <a:r>
              <a:rPr lang="en-US" altLang="en-US" sz="2400" dirty="0"/>
              <a:t>Hitler will begin his plan to reunite the German speaking people’s of Europe under one Empire.</a:t>
            </a:r>
          </a:p>
          <a:p>
            <a:pPr marL="0" indent="0">
              <a:buNone/>
            </a:pPr>
            <a:endParaRPr lang="en-US" altLang="en-US" sz="2400" dirty="0"/>
          </a:p>
          <a:p>
            <a:r>
              <a:rPr lang="en-US" altLang="en-US" sz="2400" dirty="0"/>
              <a:t>He will invade Austria without opposition.  He then sets his sights on Czechoslovakia to reunite more than 3 million Germans who were living there.</a:t>
            </a:r>
          </a:p>
          <a:p>
            <a:pPr marL="0" indent="0">
              <a:buNone/>
            </a:pPr>
            <a:endParaRPr lang="en-US" altLang="en-US" sz="2400" dirty="0"/>
          </a:p>
          <a:p>
            <a:r>
              <a:rPr lang="en-US" altLang="en-US" sz="2400" dirty="0"/>
              <a:t>The Czechs resisted Hitler’s invasion.  They had a defense treaty with France, however France did not want to risk war with Germany</a:t>
            </a:r>
            <a:r>
              <a:rPr lang="en-US" altLang="en-US" dirty="0"/>
              <a:t>.</a:t>
            </a:r>
          </a:p>
          <a:p>
            <a:endParaRPr lang="en-US" altLang="en-US" dirty="0"/>
          </a:p>
        </p:txBody>
      </p:sp>
      <p:pic>
        <p:nvPicPr>
          <p:cNvPr id="45060" name="Picture 2"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5234" y="3526378"/>
            <a:ext cx="2990850"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4" descr="View Imag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74015" y="605287"/>
            <a:ext cx="3373288" cy="269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0731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Image result for world war 2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047" y="1009793"/>
            <a:ext cx="7786776" cy="573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97276" y="-102079"/>
            <a:ext cx="5840318" cy="923330"/>
          </a:xfrm>
          <a:prstGeom prst="rect">
            <a:avLst/>
          </a:prstGeom>
          <a:noFill/>
        </p:spPr>
        <p:txBody>
          <a:bodyPr wrap="none">
            <a:spAutoFit/>
          </a:bodyPr>
          <a:lstStyle/>
          <a:p>
            <a:pPr algn="ctr">
              <a:defRPr/>
            </a:pPr>
            <a:r>
              <a:rPr lang="en-US" sz="5400" b="1" dirty="0">
                <a:ln w="10160">
                  <a:solidFill>
                    <a:schemeClr val="accent5"/>
                  </a:solidFill>
                  <a:prstDash val="solid"/>
                </a:ln>
                <a:effectLst>
                  <a:outerShdw blurRad="38100" dist="22860" dir="5400000" algn="tl" rotWithShape="0">
                    <a:srgbClr val="000000">
                      <a:alpha val="30000"/>
                    </a:srgbClr>
                  </a:outerShdw>
                </a:effectLst>
              </a:rPr>
              <a:t>The World at War</a:t>
            </a:r>
          </a:p>
        </p:txBody>
      </p:sp>
      <p:sp>
        <p:nvSpPr>
          <p:cNvPr id="46084" name="TextBox 2"/>
          <p:cNvSpPr txBox="1">
            <a:spLocks noChangeArrowheads="1"/>
          </p:cNvSpPr>
          <p:nvPr/>
        </p:nvSpPr>
        <p:spPr bwMode="auto">
          <a:xfrm>
            <a:off x="0" y="2751826"/>
            <a:ext cx="3541143" cy="122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u="sng" dirty="0"/>
              <a:t>World War II will be fought in Europe, </a:t>
            </a:r>
            <a:r>
              <a:rPr lang="en-US" altLang="en-US" sz="2400" u="sng" dirty="0" smtClean="0"/>
              <a:t>Asia </a:t>
            </a:r>
            <a:r>
              <a:rPr lang="en-US" altLang="en-US" sz="2400" u="sng" dirty="0"/>
              <a:t>and North Africa.</a:t>
            </a:r>
          </a:p>
        </p:txBody>
      </p:sp>
    </p:spTree>
    <p:extLst>
      <p:ext uri="{BB962C8B-B14F-4D97-AF65-F5344CB8AC3E}">
        <p14:creationId xmlns:p14="http://schemas.microsoft.com/office/powerpoint/2010/main" val="28136095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3124200" y="381001"/>
            <a:ext cx="5943600" cy="784225"/>
          </a:xfrm>
          <a:ln w="38100">
            <a:solidFill>
              <a:srgbClr val="000066"/>
            </a:solidFill>
            <a:miter lim="800000"/>
            <a:headEnd/>
            <a:tailEnd/>
          </a:ln>
        </p:spPr>
        <p:txBody>
          <a:bodyPr/>
          <a:lstStyle/>
          <a:p>
            <a:pPr eaLnBrk="1" hangingPunct="1"/>
            <a:r>
              <a:rPr lang="en-US" altLang="en-US" sz="4000">
                <a:solidFill>
                  <a:srgbClr val="000066"/>
                </a:solidFill>
                <a:latin typeface="Verdana" panose="020B0604030504040204" pitchFamily="34" charset="0"/>
              </a:rPr>
              <a:t>The World At War</a:t>
            </a:r>
          </a:p>
        </p:txBody>
      </p:sp>
      <p:sp>
        <p:nvSpPr>
          <p:cNvPr id="62467" name="Rectangle 3"/>
          <p:cNvSpPr>
            <a:spLocks noGrp="1" noChangeArrowheads="1"/>
          </p:cNvSpPr>
          <p:nvPr>
            <p:ph type="subTitle" idx="1"/>
          </p:nvPr>
        </p:nvSpPr>
        <p:spPr>
          <a:xfrm>
            <a:off x="1828800" y="1371600"/>
            <a:ext cx="8534400" cy="4800600"/>
          </a:xfrm>
          <a:ln w="28575">
            <a:solidFill>
              <a:srgbClr val="000066"/>
            </a:solidFill>
            <a:miter lim="800000"/>
            <a:headEnd/>
            <a:tailEnd/>
          </a:ln>
        </p:spPr>
        <p:txBody>
          <a:bodyPr>
            <a:normAutofit lnSpcReduction="10000"/>
          </a:bodyPr>
          <a:lstStyle/>
          <a:p>
            <a:pPr algn="l"/>
            <a:r>
              <a:rPr lang="en-US" altLang="en-US" sz="2400" b="1" dirty="0"/>
              <a:t>The U.S. declared war on Japan, Germany declared war on the U.S.</a:t>
            </a:r>
          </a:p>
          <a:p>
            <a:pPr algn="l"/>
            <a:endParaRPr lang="en-US" altLang="en-US" sz="2400" b="1" dirty="0"/>
          </a:p>
          <a:p>
            <a:pPr algn="l"/>
            <a:r>
              <a:rPr lang="en-US" altLang="en-US" sz="2400" b="1" dirty="0"/>
              <a:t>Axis Powers</a:t>
            </a:r>
            <a:r>
              <a:rPr lang="en-US" altLang="en-US" sz="2400" dirty="0"/>
              <a:t>:  Germany, Italy, and Japan</a:t>
            </a:r>
          </a:p>
          <a:p>
            <a:pPr algn="l"/>
            <a:r>
              <a:rPr lang="en-US" altLang="en-US" sz="2400" b="1" dirty="0"/>
              <a:t>Allies:</a:t>
            </a:r>
            <a:r>
              <a:rPr lang="en-US" altLang="en-US" sz="2400" dirty="0"/>
              <a:t>  Great Britain, Soviet Union, and the United States</a:t>
            </a:r>
          </a:p>
          <a:p>
            <a:pPr algn="l"/>
            <a:endParaRPr lang="en-US" altLang="en-US" sz="2400" dirty="0"/>
          </a:p>
          <a:p>
            <a:pPr algn="l"/>
            <a:r>
              <a:rPr lang="en-US" altLang="en-US" sz="2400" dirty="0"/>
              <a:t>*The Allies agreed that Germany posed a greater threat</a:t>
            </a:r>
          </a:p>
          <a:p>
            <a:pPr algn="l"/>
            <a:r>
              <a:rPr lang="en-US" altLang="en-US" sz="2400" dirty="0"/>
              <a:t>  than Japan so they decided on a “Europe first” policy.</a:t>
            </a:r>
          </a:p>
          <a:p>
            <a:pPr algn="l"/>
            <a:r>
              <a:rPr lang="en-US" altLang="en-US" sz="2400" dirty="0"/>
              <a:t>*In 1941 Hitler’s army invaded the Soviet Union.  German</a:t>
            </a:r>
          </a:p>
          <a:p>
            <a:pPr algn="l"/>
            <a:r>
              <a:rPr lang="en-US" altLang="en-US" sz="2400" dirty="0"/>
              <a:t>  forces swept rapidly eastward with success at first.</a:t>
            </a:r>
          </a:p>
          <a:p>
            <a:pPr algn="l"/>
            <a:r>
              <a:rPr lang="en-US" altLang="en-US" sz="2400" dirty="0"/>
              <a:t>.</a:t>
            </a:r>
          </a:p>
        </p:txBody>
      </p:sp>
      <p:pic>
        <p:nvPicPr>
          <p:cNvPr id="62468" name="Picture 4" descr="StarsandStrip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400801"/>
            <a:ext cx="86106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9351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228599" y="0"/>
            <a:ext cx="10019581" cy="1143000"/>
          </a:xfrm>
        </p:spPr>
        <p:txBody>
          <a:bodyPr>
            <a:normAutofit fontScale="90000"/>
          </a:bodyPr>
          <a:lstStyle/>
          <a:p>
            <a:r>
              <a:rPr lang="en-US" altLang="en-US" b="1" dirty="0" smtClean="0">
                <a:solidFill>
                  <a:srgbClr val="C00000"/>
                </a:solidFill>
                <a:latin typeface="Andale Mono" pitchFamily="49" charset="0"/>
              </a:rPr>
              <a:t>Japan: Invasion of China</a:t>
            </a:r>
          </a:p>
        </p:txBody>
      </p:sp>
      <p:pic>
        <p:nvPicPr>
          <p:cNvPr id="49155" name="Picture 5" descr="japanese_naval_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692" y="1828800"/>
            <a:ext cx="4883571" cy="325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7"/>
          <p:cNvSpPr txBox="1">
            <a:spLocks noChangeArrowheads="1"/>
          </p:cNvSpPr>
          <p:nvPr/>
        </p:nvSpPr>
        <p:spPr bwMode="auto">
          <a:xfrm>
            <a:off x="519023" y="1143000"/>
            <a:ext cx="6553200" cy="58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t>The Japanese army gradually crept Southward, through China, fighting all the way.</a:t>
            </a:r>
          </a:p>
          <a:p>
            <a:pPr eaLnBrk="1" hangingPunct="1">
              <a:spcBef>
                <a:spcPct val="0"/>
              </a:spcBef>
            </a:pPr>
            <a:r>
              <a:rPr lang="en-US" altLang="en-US" sz="2800" dirty="0"/>
              <a:t>By 1938 There were 1 million Japanese troops in China.</a:t>
            </a:r>
          </a:p>
          <a:p>
            <a:pPr eaLnBrk="1" hangingPunct="1">
              <a:spcBef>
                <a:spcPct val="0"/>
              </a:spcBef>
            </a:pPr>
            <a:r>
              <a:rPr lang="en-US" altLang="en-US" sz="2800" dirty="0"/>
              <a:t>Japan could occupy only key areas and cities. </a:t>
            </a:r>
          </a:p>
          <a:p>
            <a:pPr eaLnBrk="1" hangingPunct="1">
              <a:spcBef>
                <a:spcPct val="0"/>
              </a:spcBef>
            </a:pPr>
            <a:r>
              <a:rPr lang="en-US" altLang="en-US" sz="2800" u="sng" dirty="0"/>
              <a:t>T</a:t>
            </a:r>
            <a:r>
              <a:rPr lang="en-US" altLang="en-US" sz="2800" u="sng" dirty="0" smtClean="0"/>
              <a:t>hey </a:t>
            </a:r>
            <a:r>
              <a:rPr lang="en-US" altLang="en-US" sz="2800" u="sng" dirty="0"/>
              <a:t>adopted The ‘Three All Campaign’  (‘Kill all, burn all, destroy all’)</a:t>
            </a:r>
          </a:p>
          <a:p>
            <a:pPr eaLnBrk="1" hangingPunct="1">
              <a:spcBef>
                <a:spcPct val="0"/>
              </a:spcBef>
            </a:pPr>
            <a:r>
              <a:rPr lang="en-US" altLang="en-US" sz="2800" dirty="0"/>
              <a:t>Many Chinese cities lay in ruins.</a:t>
            </a:r>
          </a:p>
          <a:p>
            <a:pPr eaLnBrk="1" hangingPunct="1">
              <a:buFontTx/>
              <a:buNone/>
            </a:pPr>
            <a:endParaRPr lang="en-US" altLang="en-US" sz="2400" dirty="0"/>
          </a:p>
          <a:p>
            <a:pPr eaLnBrk="1" hangingPunct="1">
              <a:spcBef>
                <a:spcPct val="50000"/>
              </a:spcBef>
              <a:buFontTx/>
              <a:buNone/>
            </a:pPr>
            <a:endParaRPr lang="en-US" altLang="en-US" sz="2400" dirty="0"/>
          </a:p>
        </p:txBody>
      </p:sp>
    </p:spTree>
    <p:extLst>
      <p:ext uri="{BB962C8B-B14F-4D97-AF65-F5344CB8AC3E}">
        <p14:creationId xmlns:p14="http://schemas.microsoft.com/office/powerpoint/2010/main" val="12031761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Content Placeholder 2"/>
          <p:cNvSpPr>
            <a:spLocks noGrp="1"/>
          </p:cNvSpPr>
          <p:nvPr>
            <p:ph idx="1"/>
          </p:nvPr>
        </p:nvSpPr>
        <p:spPr>
          <a:xfrm>
            <a:off x="799382" y="5241986"/>
            <a:ext cx="3962400" cy="1173163"/>
          </a:xfrm>
        </p:spPr>
        <p:txBody>
          <a:bodyPr/>
          <a:lstStyle/>
          <a:p>
            <a:r>
              <a:rPr lang="en-US" altLang="en-US" sz="2400" dirty="0"/>
              <a:t>A baby caught up in the bombing of a Shanghai railway station</a:t>
            </a:r>
          </a:p>
        </p:txBody>
      </p:sp>
      <p:pic>
        <p:nvPicPr>
          <p:cNvPr id="52228" name="Picture 5" descr="shanghai1937_BabyOnTracks-7655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3902"/>
            <a:ext cx="54864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8" descr="daws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909" y="447136"/>
            <a:ext cx="5034953" cy="602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8559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54479" y="0"/>
            <a:ext cx="8229600" cy="1143000"/>
          </a:xfrm>
        </p:spPr>
        <p:txBody>
          <a:bodyPr/>
          <a:lstStyle/>
          <a:p>
            <a:r>
              <a:rPr lang="en-US" altLang="en-US" dirty="0" smtClean="0"/>
              <a:t>Lend Lease Program</a:t>
            </a:r>
          </a:p>
        </p:txBody>
      </p:sp>
      <p:sp>
        <p:nvSpPr>
          <p:cNvPr id="47107" name="Rectangle 3"/>
          <p:cNvSpPr>
            <a:spLocks noGrp="1" noChangeArrowheads="1"/>
          </p:cNvSpPr>
          <p:nvPr>
            <p:ph type="body" idx="1"/>
          </p:nvPr>
        </p:nvSpPr>
        <p:spPr>
          <a:xfrm>
            <a:off x="460375" y="990600"/>
            <a:ext cx="8229600" cy="4525963"/>
          </a:xfrm>
        </p:spPr>
        <p:txBody>
          <a:bodyPr>
            <a:normAutofit fontScale="92500" lnSpcReduction="10000"/>
          </a:bodyPr>
          <a:lstStyle/>
          <a:p>
            <a:r>
              <a:rPr lang="en-US" altLang="en-US" sz="2400" u="sng" dirty="0"/>
              <a:t>Roosevelt wanted desperately to help the British fend off Germany.</a:t>
            </a:r>
          </a:p>
          <a:p>
            <a:r>
              <a:rPr lang="en-US" altLang="en-US" sz="2400" dirty="0"/>
              <a:t>Due to American neutrality laws he could not sell weapons to only the British.</a:t>
            </a:r>
          </a:p>
          <a:p>
            <a:r>
              <a:rPr lang="en-US" altLang="en-US" sz="2400" u="sng" dirty="0"/>
              <a:t>To get around the law, Roosevelt had Congress pass the Lend Lease Act.</a:t>
            </a:r>
          </a:p>
          <a:p>
            <a:r>
              <a:rPr lang="en-US" altLang="en-US" sz="2400" u="sng" dirty="0"/>
              <a:t>This allowed the U.S. to lend or lease materials to the British.  </a:t>
            </a:r>
            <a:r>
              <a:rPr lang="en-US" altLang="en-US" sz="2400" dirty="0"/>
              <a:t>(not sell)</a:t>
            </a:r>
          </a:p>
          <a:p>
            <a:endParaRPr lang="en-US" altLang="en-US" sz="2400" dirty="0"/>
          </a:p>
          <a:p>
            <a:r>
              <a:rPr lang="en-US" altLang="en-US" sz="2400" dirty="0" smtClean="0"/>
              <a:t>The term “ARSENAL </a:t>
            </a:r>
            <a:r>
              <a:rPr lang="en-US" altLang="en-US" sz="2400" dirty="0"/>
              <a:t>OF </a:t>
            </a:r>
            <a:r>
              <a:rPr lang="en-US" altLang="en-US" sz="2400" dirty="0" smtClean="0"/>
              <a:t>DEMOCRACY”</a:t>
            </a:r>
          </a:p>
          <a:p>
            <a:pPr marL="0" indent="0">
              <a:buNone/>
            </a:pPr>
            <a:r>
              <a:rPr lang="en-US" altLang="en-US" sz="2400" u="sng" dirty="0"/>
              <a:t>w</a:t>
            </a:r>
            <a:r>
              <a:rPr lang="en-US" altLang="en-US" sz="2400" u="sng" dirty="0" smtClean="0"/>
              <a:t>as coined to describe the roll the U.S. </a:t>
            </a:r>
            <a:endParaRPr lang="en-US" altLang="en-US" sz="2400" u="sng" dirty="0"/>
          </a:p>
          <a:p>
            <a:pPr marL="0" indent="0">
              <a:buNone/>
            </a:pPr>
            <a:r>
              <a:rPr lang="en-US" altLang="en-US" sz="2400" u="sng" dirty="0"/>
              <a:t>p</a:t>
            </a:r>
            <a:r>
              <a:rPr lang="en-US" altLang="en-US" sz="2400" u="sng" dirty="0" smtClean="0"/>
              <a:t>layed as the supplier of weapons and materials.</a:t>
            </a:r>
            <a:endParaRPr lang="en-US" altLang="en-US" sz="2400" u="sng" dirty="0"/>
          </a:p>
        </p:txBody>
      </p:sp>
      <p:pic>
        <p:nvPicPr>
          <p:cNvPr id="47108"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660" y="3579933"/>
            <a:ext cx="4302305" cy="268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Image result for arsenal of democrac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5871" y="703755"/>
            <a:ext cx="3218761" cy="254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4007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p:cNvSpPr>
            <a:spLocks noGrp="1"/>
          </p:cNvSpPr>
          <p:nvPr>
            <p:ph idx="1"/>
          </p:nvPr>
        </p:nvSpPr>
        <p:spPr/>
        <p:txBody>
          <a:bodyPr/>
          <a:lstStyle/>
          <a:p>
            <a:endParaRPr lang="en-US" altLang="en-US" smtClean="0"/>
          </a:p>
        </p:txBody>
      </p:sp>
      <p:pic>
        <p:nvPicPr>
          <p:cNvPr id="48132" name="Picture 2" descr="Image result for Pacific Rim world war 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111" y="109518"/>
            <a:ext cx="9120995" cy="674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2105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subTitle" idx="1"/>
          </p:nvPr>
        </p:nvSpPr>
        <p:spPr>
          <a:xfrm>
            <a:off x="914400" y="1673524"/>
            <a:ext cx="9296400" cy="4498675"/>
          </a:xfrm>
          <a:ln w="28575">
            <a:noFill/>
            <a:miter lim="800000"/>
            <a:headEnd/>
            <a:tailEnd/>
          </a:ln>
        </p:spPr>
        <p:txBody>
          <a:bodyPr>
            <a:normAutofit lnSpcReduction="10000"/>
          </a:bodyPr>
          <a:lstStyle/>
          <a:p>
            <a:pPr algn="l" eaLnBrk="1" hangingPunct="1">
              <a:lnSpc>
                <a:spcPct val="90000"/>
              </a:lnSpc>
            </a:pPr>
            <a:r>
              <a:rPr lang="en-US" altLang="en-US" sz="2400" b="1" dirty="0">
                <a:cs typeface="Times New Roman" panose="02020603050405020304" pitchFamily="18" charset="0"/>
              </a:rPr>
              <a:t>U.S. freezes Japanese assets and starts embargo</a:t>
            </a:r>
          </a:p>
          <a:p>
            <a:pPr lvl="1" algn="l" eaLnBrk="1" hangingPunct="1">
              <a:lnSpc>
                <a:spcPct val="90000"/>
              </a:lnSpc>
            </a:pPr>
            <a:r>
              <a:rPr lang="en-US" altLang="en-US" sz="2400" u="sng" dirty="0">
                <a:cs typeface="Times New Roman" panose="02020603050405020304" pitchFamily="18" charset="0"/>
              </a:rPr>
              <a:t>U.S. cuts off sale of airplane fuel to Japan and cuts back on other natural resources.</a:t>
            </a:r>
          </a:p>
          <a:p>
            <a:pPr lvl="1" algn="l" eaLnBrk="1" hangingPunct="1">
              <a:lnSpc>
                <a:spcPct val="90000"/>
              </a:lnSpc>
            </a:pPr>
            <a:r>
              <a:rPr lang="en-US" altLang="en-US" sz="2400" dirty="0">
                <a:cs typeface="Times New Roman" panose="02020603050405020304" pitchFamily="18" charset="0"/>
              </a:rPr>
              <a:t>Great Britain and the Dutch East Indies also participate in the embargo.</a:t>
            </a:r>
          </a:p>
          <a:p>
            <a:pPr algn="l" eaLnBrk="1" hangingPunct="1">
              <a:lnSpc>
                <a:spcPct val="90000"/>
              </a:lnSpc>
            </a:pPr>
            <a:r>
              <a:rPr lang="en-US" altLang="en-US" sz="2400" b="1" dirty="0">
                <a:cs typeface="Times New Roman" panose="02020603050405020304" pitchFamily="18" charset="0"/>
              </a:rPr>
              <a:t>Japan cut off from its major source of oil</a:t>
            </a:r>
          </a:p>
          <a:p>
            <a:pPr lvl="1" algn="l" eaLnBrk="1" hangingPunct="1">
              <a:lnSpc>
                <a:spcPct val="90000"/>
              </a:lnSpc>
            </a:pPr>
            <a:r>
              <a:rPr lang="en-US" altLang="en-US" sz="2400" dirty="0">
                <a:cs typeface="Times New Roman" panose="02020603050405020304" pitchFamily="18" charset="0"/>
              </a:rPr>
              <a:t>66.4 percent of imports came from Anglo-Americans</a:t>
            </a:r>
          </a:p>
          <a:p>
            <a:pPr lvl="1" algn="l" eaLnBrk="1" hangingPunct="1">
              <a:lnSpc>
                <a:spcPct val="90000"/>
              </a:lnSpc>
            </a:pPr>
            <a:r>
              <a:rPr lang="en-US" altLang="en-US" sz="2400" u="sng" dirty="0">
                <a:cs typeface="Times New Roman" panose="02020603050405020304" pitchFamily="18" charset="0"/>
              </a:rPr>
              <a:t>Over 80 percent of its oil came from U.S.</a:t>
            </a:r>
          </a:p>
          <a:p>
            <a:pPr algn="l" eaLnBrk="1" hangingPunct="1">
              <a:lnSpc>
                <a:spcPct val="90000"/>
              </a:lnSpc>
            </a:pPr>
            <a:r>
              <a:rPr lang="en-US" altLang="en-US" sz="2400" b="1" dirty="0">
                <a:cs typeface="Times New Roman" panose="02020603050405020304" pitchFamily="18" charset="0"/>
              </a:rPr>
              <a:t>Japanese Navy’s oil reserves (2 years)</a:t>
            </a:r>
          </a:p>
          <a:p>
            <a:pPr lvl="1" algn="l" eaLnBrk="1" hangingPunct="1">
              <a:lnSpc>
                <a:spcPct val="90000"/>
              </a:lnSpc>
            </a:pPr>
            <a:r>
              <a:rPr lang="en-US" altLang="en-US" sz="2400" dirty="0">
                <a:cs typeface="Times New Roman" panose="02020603050405020304" pitchFamily="18" charset="0"/>
              </a:rPr>
              <a:t>Planned for war after August 1, 1941</a:t>
            </a:r>
          </a:p>
          <a:p>
            <a:pPr lvl="1" algn="l" eaLnBrk="1" hangingPunct="1">
              <a:lnSpc>
                <a:spcPct val="90000"/>
              </a:lnSpc>
            </a:pPr>
            <a:r>
              <a:rPr lang="en-US" altLang="en-US" sz="2400" u="sng" dirty="0">
                <a:cs typeface="Times New Roman" panose="02020603050405020304" pitchFamily="18" charset="0"/>
              </a:rPr>
              <a:t>The longer Japan waited the worse its economic and military situation would become.</a:t>
            </a:r>
            <a:endParaRPr lang="en-US" altLang="en-US" sz="2400" u="sng" dirty="0"/>
          </a:p>
          <a:p>
            <a:pPr algn="l" eaLnBrk="1" hangingPunct="1">
              <a:buClr>
                <a:srgbClr val="CC0000"/>
              </a:buClr>
              <a:buFont typeface="Wingdings" panose="05000000000000000000" pitchFamily="2" charset="2"/>
              <a:buChar char="v"/>
            </a:pPr>
            <a:endParaRPr lang="en-US" altLang="en-US" sz="2400" dirty="0">
              <a:solidFill>
                <a:srgbClr val="000066"/>
              </a:solidFill>
              <a:latin typeface="Verdana" panose="020B0604030504040204" pitchFamily="34" charset="0"/>
            </a:endParaRPr>
          </a:p>
        </p:txBody>
      </p:sp>
      <p:sp>
        <p:nvSpPr>
          <p:cNvPr id="2" name="Title 1"/>
          <p:cNvSpPr>
            <a:spLocks noGrp="1"/>
          </p:cNvSpPr>
          <p:nvPr>
            <p:ph type="ctrTitle"/>
          </p:nvPr>
        </p:nvSpPr>
        <p:spPr>
          <a:xfrm>
            <a:off x="474453" y="276283"/>
            <a:ext cx="10518188" cy="991800"/>
          </a:xfrm>
        </p:spPr>
        <p:txBody>
          <a:bodyPr/>
          <a:lstStyle/>
          <a:p>
            <a:r>
              <a:rPr lang="en-US" dirty="0" smtClean="0"/>
              <a:t>Road to pearl harbor</a:t>
            </a:r>
            <a:endParaRPr lang="en-US" dirty="0"/>
          </a:p>
        </p:txBody>
      </p:sp>
    </p:spTree>
    <p:extLst>
      <p:ext uri="{BB962C8B-B14F-4D97-AF65-F5344CB8AC3E}">
        <p14:creationId xmlns:p14="http://schemas.microsoft.com/office/powerpoint/2010/main" val="2912917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subTitle" idx="1"/>
          </p:nvPr>
        </p:nvSpPr>
        <p:spPr>
          <a:xfrm>
            <a:off x="2760075" y="1972573"/>
            <a:ext cx="6781800" cy="4419600"/>
          </a:xfrm>
          <a:ln w="28575">
            <a:noFill/>
            <a:miter lim="800000"/>
            <a:headEnd/>
            <a:tailEnd/>
          </a:ln>
        </p:spPr>
        <p:txBody>
          <a:bodyPr/>
          <a:lstStyle/>
          <a:p>
            <a:pPr algn="l" eaLnBrk="1" hangingPunct="1">
              <a:buClr>
                <a:srgbClr val="CC0000"/>
              </a:buClr>
              <a:buFont typeface="Wingdings" panose="05000000000000000000" pitchFamily="2" charset="2"/>
              <a:buChar char="v"/>
            </a:pPr>
            <a:r>
              <a:rPr lang="en-US" altLang="en-US" sz="2400" u="sng" dirty="0">
                <a:latin typeface="Verdana" panose="020B0604030504040204" pitchFamily="34" charset="0"/>
              </a:rPr>
              <a:t>Warren G. Harding invited delegates from Japan and Europe because the U.S. was on the verge of an arms race with Japan and Great Britain.</a:t>
            </a:r>
          </a:p>
          <a:p>
            <a:pPr algn="l" eaLnBrk="1" hangingPunct="1">
              <a:buClr>
                <a:srgbClr val="CC0000"/>
              </a:buClr>
              <a:buFont typeface="Wingdings" panose="05000000000000000000" pitchFamily="2" charset="2"/>
              <a:buChar char="v"/>
            </a:pPr>
            <a:r>
              <a:rPr lang="en-US" altLang="en-US" sz="2400" dirty="0">
                <a:latin typeface="Verdana" panose="020B0604030504040204" pitchFamily="34" charset="0"/>
              </a:rPr>
              <a:t>At the conference they discussed:</a:t>
            </a:r>
          </a:p>
          <a:p>
            <a:pPr algn="l" eaLnBrk="1" hangingPunct="1">
              <a:buClr>
                <a:srgbClr val="CC0000"/>
              </a:buClr>
            </a:pPr>
            <a:r>
              <a:rPr lang="en-US" altLang="en-US" sz="2400" dirty="0">
                <a:latin typeface="Verdana" panose="020B0604030504040204" pitchFamily="34" charset="0"/>
              </a:rPr>
              <a:t>-a ban on building new battleships.</a:t>
            </a:r>
          </a:p>
          <a:p>
            <a:pPr algn="l" eaLnBrk="1" hangingPunct="1">
              <a:buClr>
                <a:srgbClr val="CC0000"/>
              </a:buClr>
            </a:pPr>
            <a:r>
              <a:rPr lang="en-US" altLang="en-US" sz="2400" dirty="0">
                <a:latin typeface="Verdana" panose="020B0604030504040204" pitchFamily="34" charset="0"/>
              </a:rPr>
              <a:t>-a limit on total navy tonnage.</a:t>
            </a:r>
          </a:p>
          <a:p>
            <a:pPr algn="l" eaLnBrk="1" hangingPunct="1">
              <a:buClr>
                <a:srgbClr val="CC0000"/>
              </a:buClr>
            </a:pPr>
            <a:r>
              <a:rPr lang="en-US" altLang="en-US" sz="2400" dirty="0">
                <a:latin typeface="Verdana" panose="020B0604030504040204" pitchFamily="34" charset="0"/>
              </a:rPr>
              <a:t>-a fixed ratio of ships.</a:t>
            </a:r>
          </a:p>
          <a:p>
            <a:pPr algn="l" eaLnBrk="1" hangingPunct="1">
              <a:buClr>
                <a:srgbClr val="CC0000"/>
              </a:buClr>
            </a:pPr>
            <a:r>
              <a:rPr lang="en-US" altLang="en-US" sz="2400" dirty="0">
                <a:latin typeface="Verdana" panose="020B0604030504040204" pitchFamily="34" charset="0"/>
              </a:rPr>
              <a:t>-</a:t>
            </a:r>
            <a:r>
              <a:rPr lang="en-US" altLang="en-US" sz="2400" u="sng" dirty="0">
                <a:latin typeface="Verdana" panose="020B0604030504040204" pitchFamily="34" charset="0"/>
              </a:rPr>
              <a:t>an agreement not to attack each other’s possessions in the Pacific.</a:t>
            </a:r>
          </a:p>
          <a:p>
            <a:pPr algn="l" eaLnBrk="1" hangingPunct="1">
              <a:buClr>
                <a:srgbClr val="CC0000"/>
              </a:buClr>
            </a:pPr>
            <a:endParaRPr lang="en-US" altLang="en-US" sz="2400" dirty="0">
              <a:solidFill>
                <a:srgbClr val="000066"/>
              </a:solidFill>
              <a:latin typeface="Verdana" panose="020B0604030504040204" pitchFamily="34" charset="0"/>
            </a:endParaRPr>
          </a:p>
        </p:txBody>
      </p:sp>
      <p:pic>
        <p:nvPicPr>
          <p:cNvPr id="6150" name="Picture 7"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30" y="2646871"/>
            <a:ext cx="22098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18268" y="231671"/>
            <a:ext cx="11265415" cy="1228829"/>
          </a:xfrm>
        </p:spPr>
        <p:txBody>
          <a:bodyPr/>
          <a:lstStyle/>
          <a:p>
            <a:r>
              <a:rPr lang="en-US" dirty="0" smtClean="0"/>
              <a:t>Washington conference</a:t>
            </a:r>
            <a:endParaRPr lang="en-US" dirty="0"/>
          </a:p>
        </p:txBody>
      </p:sp>
    </p:spTree>
    <p:extLst>
      <p:ext uri="{BB962C8B-B14F-4D97-AF65-F5344CB8AC3E}">
        <p14:creationId xmlns:p14="http://schemas.microsoft.com/office/powerpoint/2010/main" val="22894779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917276" y="65253"/>
            <a:ext cx="10978550" cy="1143000"/>
          </a:xfrm>
        </p:spPr>
        <p:txBody>
          <a:bodyPr>
            <a:normAutofit/>
          </a:bodyPr>
          <a:lstStyle/>
          <a:p>
            <a:r>
              <a:rPr lang="en-US" altLang="en-US" dirty="0" smtClean="0">
                <a:solidFill>
                  <a:srgbClr val="C00000"/>
                </a:solidFill>
                <a:latin typeface="Adelon-Light" pitchFamily="2" charset="0"/>
              </a:rPr>
              <a:t>Emperor Hirohito                Hideki </a:t>
            </a:r>
            <a:r>
              <a:rPr lang="en-US" altLang="en-US" dirty="0" err="1" smtClean="0">
                <a:solidFill>
                  <a:srgbClr val="C00000"/>
                </a:solidFill>
                <a:latin typeface="Adelon-Light" pitchFamily="2" charset="0"/>
              </a:rPr>
              <a:t>tojo</a:t>
            </a:r>
            <a:endParaRPr lang="en-US" altLang="en-US" dirty="0" smtClean="0">
              <a:solidFill>
                <a:srgbClr val="C00000"/>
              </a:solidFill>
              <a:latin typeface="Adelon-Light" pitchFamily="2" charset="0"/>
            </a:endParaRPr>
          </a:p>
        </p:txBody>
      </p:sp>
      <p:sp>
        <p:nvSpPr>
          <p:cNvPr id="51203" name="Content Placeholder 2"/>
          <p:cNvSpPr>
            <a:spLocks noGrp="1"/>
          </p:cNvSpPr>
          <p:nvPr>
            <p:ph idx="1"/>
          </p:nvPr>
        </p:nvSpPr>
        <p:spPr>
          <a:xfrm>
            <a:off x="174266" y="4744529"/>
            <a:ext cx="4419600" cy="2011363"/>
          </a:xfrm>
        </p:spPr>
        <p:txBody>
          <a:bodyPr/>
          <a:lstStyle/>
          <a:p>
            <a:pPr>
              <a:lnSpc>
                <a:spcPct val="90000"/>
              </a:lnSpc>
            </a:pPr>
            <a:r>
              <a:rPr lang="en-US" altLang="en-US" sz="2400" dirty="0"/>
              <a:t>He had complete control over, and commanded complete loyalty from his subjects.</a:t>
            </a:r>
          </a:p>
          <a:p>
            <a:endParaRPr lang="en-US" altLang="en-US" dirty="0" smtClean="0"/>
          </a:p>
        </p:txBody>
      </p:sp>
      <p:pic>
        <p:nvPicPr>
          <p:cNvPr id="51204" name="Picture 5" descr="japanese_naval_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6522" y="1298149"/>
            <a:ext cx="4315554" cy="287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hirohi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854" y="889958"/>
            <a:ext cx="23479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5" descr="Portrait of Tojo, Hideki(1) - Larger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305" y="822132"/>
            <a:ext cx="2847390" cy="3620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Box 6"/>
          <p:cNvSpPr txBox="1">
            <a:spLocks noChangeArrowheads="1"/>
          </p:cNvSpPr>
          <p:nvPr/>
        </p:nvSpPr>
        <p:spPr bwMode="auto">
          <a:xfrm>
            <a:off x="8342079" y="4899804"/>
            <a:ext cx="3743528"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0"/>
              </a:spcBef>
              <a:buFontTx/>
              <a:buNone/>
            </a:pPr>
            <a:r>
              <a:rPr lang="en-US" altLang="en-US" sz="2400" dirty="0"/>
              <a:t>Prime Minister of Japan and primary military leader was Hideki </a:t>
            </a:r>
            <a:r>
              <a:rPr lang="en-US" altLang="en-US" sz="2400" dirty="0" err="1"/>
              <a:t>Tojo</a:t>
            </a:r>
            <a:r>
              <a:rPr lang="en-US" altLang="en-US" sz="2400" dirty="0"/>
              <a:t>.</a:t>
            </a:r>
          </a:p>
        </p:txBody>
      </p:sp>
    </p:spTree>
    <p:extLst>
      <p:ext uri="{BB962C8B-B14F-4D97-AF65-F5344CB8AC3E}">
        <p14:creationId xmlns:p14="http://schemas.microsoft.com/office/powerpoint/2010/main" val="1158551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endParaRPr lang="en-US" altLang="en-US" smtClean="0"/>
          </a:p>
        </p:txBody>
      </p:sp>
      <p:sp>
        <p:nvSpPr>
          <p:cNvPr id="53251" name="Content Placeholder 2"/>
          <p:cNvSpPr>
            <a:spLocks noGrp="1"/>
          </p:cNvSpPr>
          <p:nvPr>
            <p:ph idx="1"/>
          </p:nvPr>
        </p:nvSpPr>
        <p:spPr/>
        <p:txBody>
          <a:bodyPr/>
          <a:lstStyle/>
          <a:p>
            <a:endParaRPr lang="en-US" altLang="en-US" smtClean="0"/>
          </a:p>
        </p:txBody>
      </p:sp>
      <p:pic>
        <p:nvPicPr>
          <p:cNvPr id="53252" name="Picture 2" descr="Image result for attack on pearl harb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1" y="0"/>
            <a:ext cx="9261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189597" y="2967335"/>
            <a:ext cx="5812810" cy="923330"/>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PEARL HARBOR</a:t>
            </a:r>
          </a:p>
        </p:txBody>
      </p:sp>
    </p:spTree>
    <p:extLst>
      <p:ext uri="{BB962C8B-B14F-4D97-AF65-F5344CB8AC3E}">
        <p14:creationId xmlns:p14="http://schemas.microsoft.com/office/powerpoint/2010/main" val="32451122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subTitle" idx="1"/>
          </p:nvPr>
        </p:nvSpPr>
        <p:spPr>
          <a:xfrm>
            <a:off x="491706" y="1468501"/>
            <a:ext cx="4960190" cy="5078948"/>
          </a:xfrm>
          <a:ln w="28575">
            <a:noFill/>
            <a:miter lim="800000"/>
            <a:headEnd/>
            <a:tailEnd/>
          </a:ln>
        </p:spPr>
        <p:txBody>
          <a:bodyPr/>
          <a:lstStyle/>
          <a:p>
            <a:pPr lvl="1" algn="l" eaLnBrk="1" hangingPunct="1">
              <a:buFont typeface="Arial" panose="020B0604020202020204" pitchFamily="34" charset="0"/>
              <a:buChar char="•"/>
            </a:pPr>
            <a:r>
              <a:rPr lang="en-US" altLang="en-US" sz="2400" dirty="0"/>
              <a:t>Japanese military leaders recognized American naval strength as the chief deterrent to war with the United States. </a:t>
            </a:r>
          </a:p>
          <a:p>
            <a:pPr lvl="1" algn="l" eaLnBrk="1" hangingPunct="1"/>
            <a:endParaRPr lang="en-US" altLang="en-US" sz="2400" u="sng" dirty="0"/>
          </a:p>
          <a:p>
            <a:pPr lvl="1" algn="l" eaLnBrk="1" hangingPunct="1">
              <a:buFont typeface="Arial" panose="020B0604020202020204" pitchFamily="34" charset="0"/>
              <a:buChar char="•"/>
            </a:pPr>
            <a:r>
              <a:rPr lang="en-US" altLang="en-US" sz="2400" dirty="0"/>
              <a:t>Early in 1941, </a:t>
            </a:r>
            <a:r>
              <a:rPr lang="en-US" altLang="en-US" sz="2400" u="sng" dirty="0"/>
              <a:t>Admiral Yamamoto</a:t>
            </a:r>
            <a:r>
              <a:rPr lang="en-US" altLang="en-US" sz="2400" dirty="0"/>
              <a:t>, Commander of the Japanese Combined Fleet, </a:t>
            </a:r>
            <a:r>
              <a:rPr lang="en-US" altLang="en-US" sz="2400" u="sng" dirty="0"/>
              <a:t>had initiated planning for a surprise attack </a:t>
            </a:r>
            <a:r>
              <a:rPr lang="en-US" altLang="en-US" sz="2400" dirty="0"/>
              <a:t>on the United States Pacific Fleet at the beginning of any hostilities that the Japanese might undertake. </a:t>
            </a:r>
          </a:p>
        </p:txBody>
      </p:sp>
      <p:pic>
        <p:nvPicPr>
          <p:cNvPr id="45063" name="Picture 7" descr="Image result for Yamam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5798" y="767830"/>
            <a:ext cx="3702621" cy="49616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27804" y="228601"/>
            <a:ext cx="10035396" cy="1239900"/>
          </a:xfrm>
        </p:spPr>
        <p:txBody>
          <a:bodyPr/>
          <a:lstStyle/>
          <a:p>
            <a:r>
              <a:rPr lang="en-US" dirty="0" smtClean="0"/>
              <a:t>The plan</a:t>
            </a:r>
            <a:endParaRPr lang="en-US" dirty="0"/>
          </a:p>
        </p:txBody>
      </p:sp>
    </p:spTree>
    <p:extLst>
      <p:ext uri="{BB962C8B-B14F-4D97-AF65-F5344CB8AC3E}">
        <p14:creationId xmlns:p14="http://schemas.microsoft.com/office/powerpoint/2010/main" val="38336046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7" descr="battles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08" y="923330"/>
            <a:ext cx="4070529" cy="305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1822" y="0"/>
            <a:ext cx="575061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cs typeface="Arial" charset="0"/>
              </a:rPr>
              <a:t>PEARL HARBOR</a:t>
            </a:r>
          </a:p>
        </p:txBody>
      </p:sp>
      <p:sp>
        <p:nvSpPr>
          <p:cNvPr id="55300" name="TextBox 3"/>
          <p:cNvSpPr txBox="1">
            <a:spLocks noChangeArrowheads="1"/>
          </p:cNvSpPr>
          <p:nvPr/>
        </p:nvSpPr>
        <p:spPr bwMode="auto">
          <a:xfrm>
            <a:off x="5524860" y="461665"/>
            <a:ext cx="638822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eaLnBrk="1" hangingPunct="1">
              <a:spcBef>
                <a:spcPct val="0"/>
              </a:spcBef>
              <a:buFont typeface="Arial" panose="020B0604020202020204" pitchFamily="34" charset="0"/>
              <a:buChar char="•"/>
            </a:pPr>
            <a:r>
              <a:rPr lang="en-US" altLang="en-US" sz="2400" u="sng" dirty="0"/>
              <a:t>The assumption was that before the United States could recover from a surprise blow, </a:t>
            </a:r>
            <a:r>
              <a:rPr lang="en-US" altLang="en-US" sz="2400" dirty="0"/>
              <a:t>the Japanese would be able to </a:t>
            </a:r>
            <a:r>
              <a:rPr lang="en-US" altLang="en-US" sz="2400" u="sng" dirty="0"/>
              <a:t>seize all their objectives </a:t>
            </a:r>
            <a:r>
              <a:rPr lang="en-US" altLang="en-US" sz="2400" dirty="0"/>
              <a:t>in the Far East, and could then hold out indefinitely. </a:t>
            </a:r>
          </a:p>
        </p:txBody>
      </p:sp>
      <p:pic>
        <p:nvPicPr>
          <p:cNvPr id="5" name="Picture 4" descr="Image result for pearl harbor map pacif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1406" y="2400658"/>
            <a:ext cx="4137328" cy="3102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77638" y="4718343"/>
            <a:ext cx="7848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i="1" dirty="0">
                <a:hlinkClick r:id="rId4" tooltip="USS Arizona (BB-39)"/>
              </a:rPr>
              <a:t>Arizona</a:t>
            </a:r>
            <a:r>
              <a:rPr lang="en-US" altLang="en-US" sz="1400" dirty="0"/>
              <a:t>: hit by four armor-piercing bombs, exploded; total loss. 1,177 dead.</a:t>
            </a:r>
          </a:p>
          <a:p>
            <a:pPr>
              <a:spcBef>
                <a:spcPct val="0"/>
              </a:spcBef>
              <a:buFontTx/>
              <a:buNone/>
            </a:pPr>
            <a:r>
              <a:rPr lang="en-US" altLang="en-US" sz="1400" i="1" dirty="0">
                <a:hlinkClick r:id="rId5" tooltip="USS Oklahoma (BB-37)"/>
              </a:rPr>
              <a:t>Oklahoma</a:t>
            </a:r>
            <a:r>
              <a:rPr lang="en-US" altLang="en-US" sz="1400" dirty="0"/>
              <a:t>: hit by five torpedoes, capsized; total loss. 429 dead.</a:t>
            </a:r>
          </a:p>
          <a:p>
            <a:pPr>
              <a:spcBef>
                <a:spcPct val="0"/>
              </a:spcBef>
              <a:buFontTx/>
              <a:buNone/>
            </a:pPr>
            <a:r>
              <a:rPr lang="en-US" altLang="en-US" sz="1400" i="1" dirty="0">
                <a:hlinkClick r:id="rId6" tooltip="USS West Virginia (BB-48)"/>
              </a:rPr>
              <a:t>West Virginia</a:t>
            </a:r>
            <a:r>
              <a:rPr lang="en-US" altLang="en-US" sz="1400" dirty="0"/>
              <a:t>: hit by two bombs, seven torpedoes, sunk; returned to service July 1944. 106 dead.</a:t>
            </a:r>
          </a:p>
          <a:p>
            <a:pPr>
              <a:spcBef>
                <a:spcPct val="0"/>
              </a:spcBef>
              <a:buFontTx/>
              <a:buNone/>
            </a:pPr>
            <a:r>
              <a:rPr lang="en-US" altLang="en-US" sz="1400" i="1" dirty="0">
                <a:hlinkClick r:id="rId7" tooltip="USS California (BB-44)"/>
              </a:rPr>
              <a:t>California</a:t>
            </a:r>
            <a:r>
              <a:rPr lang="en-US" altLang="en-US" sz="1400" dirty="0"/>
              <a:t>: hit by two bombs, two torpedoes, sunk; returned to service January 1944. 100 dead.</a:t>
            </a:r>
          </a:p>
          <a:p>
            <a:pPr>
              <a:spcBef>
                <a:spcPct val="0"/>
              </a:spcBef>
              <a:buFontTx/>
              <a:buNone/>
            </a:pPr>
            <a:r>
              <a:rPr lang="en-US" altLang="en-US" sz="1400" i="1" dirty="0">
                <a:hlinkClick r:id="rId8" tooltip="USS Nevada (BB-36)"/>
              </a:rPr>
              <a:t>Nevada</a:t>
            </a:r>
            <a:r>
              <a:rPr lang="en-US" altLang="en-US" sz="1400" dirty="0"/>
              <a:t>: hit by six bombs, one torpedo, beached; returned to service October 1942. 60 dead.</a:t>
            </a:r>
          </a:p>
          <a:p>
            <a:pPr>
              <a:spcBef>
                <a:spcPct val="0"/>
              </a:spcBef>
              <a:buFontTx/>
              <a:buNone/>
            </a:pPr>
            <a:r>
              <a:rPr lang="en-US" altLang="en-US" sz="1400" i="1" dirty="0">
                <a:hlinkClick r:id="rId9" tooltip="USS Pennsylvania (BB-38)"/>
              </a:rPr>
              <a:t>Pennsylvania</a:t>
            </a:r>
            <a:r>
              <a:rPr lang="en-US" altLang="en-US" sz="1400" dirty="0"/>
              <a:t> hit by one bomb and debris from USS </a:t>
            </a:r>
            <a:r>
              <a:rPr lang="en-US" altLang="en-US" sz="1400" i="1" dirty="0"/>
              <a:t>Cassin</a:t>
            </a:r>
            <a:r>
              <a:rPr lang="en-US" altLang="en-US" sz="1400" dirty="0"/>
              <a:t>; remained in service. 9 dead.</a:t>
            </a:r>
          </a:p>
          <a:p>
            <a:pPr>
              <a:spcBef>
                <a:spcPct val="0"/>
              </a:spcBef>
              <a:buFontTx/>
              <a:buNone/>
            </a:pPr>
            <a:r>
              <a:rPr lang="en-US" altLang="en-US" sz="1400" i="1" dirty="0">
                <a:hlinkClick r:id="rId10" tooltip="USS Tennessee (BB-43)"/>
              </a:rPr>
              <a:t>Tennessee</a:t>
            </a:r>
            <a:r>
              <a:rPr lang="en-US" altLang="en-US" sz="1400" dirty="0"/>
              <a:t>: hit by two bombs; returned to service February 1942. 5 dead.</a:t>
            </a:r>
          </a:p>
          <a:p>
            <a:pPr>
              <a:spcBef>
                <a:spcPct val="0"/>
              </a:spcBef>
              <a:buFontTx/>
              <a:buNone/>
            </a:pPr>
            <a:r>
              <a:rPr lang="en-US" altLang="en-US" sz="1400" i="1" dirty="0">
                <a:hlinkClick r:id="rId11" tooltip="USS Maryland (BB-46)"/>
              </a:rPr>
              <a:t>Maryland</a:t>
            </a:r>
            <a:r>
              <a:rPr lang="en-US" altLang="en-US" sz="1400" dirty="0"/>
              <a:t>: hit by two bombs; returned to service February 1942. 4 dead </a:t>
            </a:r>
          </a:p>
        </p:txBody>
      </p:sp>
      <p:sp>
        <p:nvSpPr>
          <p:cNvPr id="8" name="TextBox 2"/>
          <p:cNvSpPr txBox="1">
            <a:spLocks noChangeArrowheads="1"/>
          </p:cNvSpPr>
          <p:nvPr/>
        </p:nvSpPr>
        <p:spPr bwMode="auto">
          <a:xfrm>
            <a:off x="77638" y="4171232"/>
            <a:ext cx="739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dirty="0"/>
              <a:t>17 Ships were damaged, 14 were returned to service</a:t>
            </a:r>
            <a:r>
              <a:rPr lang="en-US" altLang="en-US" sz="1800" dirty="0" smtClean="0"/>
              <a:t>.</a:t>
            </a:r>
            <a:endParaRPr lang="en-US" altLang="en-US" sz="1800" dirty="0"/>
          </a:p>
          <a:p>
            <a:pPr>
              <a:spcBef>
                <a:spcPct val="0"/>
              </a:spcBef>
              <a:buFontTx/>
              <a:buNone/>
            </a:pPr>
            <a:r>
              <a:rPr lang="en-US" altLang="en-US" sz="1800" dirty="0"/>
              <a:t>Battleships:</a:t>
            </a:r>
          </a:p>
        </p:txBody>
      </p:sp>
    </p:spTree>
    <p:extLst>
      <p:ext uri="{BB962C8B-B14F-4D97-AF65-F5344CB8AC3E}">
        <p14:creationId xmlns:p14="http://schemas.microsoft.com/office/powerpoint/2010/main" val="10243929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Image result for uss arizo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28600"/>
            <a:ext cx="8515350"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03 Track 3.wma">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676401" y="152401"/>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786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2" descr="Image result for uss arizo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914401"/>
            <a:ext cx="9332913"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62368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2924528" y="-308998"/>
            <a:ext cx="10058400" cy="1609344"/>
          </a:xfrm>
        </p:spPr>
        <p:txBody>
          <a:bodyPr/>
          <a:lstStyle/>
          <a:p>
            <a:r>
              <a:rPr lang="en-US" altLang="en-US" dirty="0" smtClean="0"/>
              <a:t>Ariel View of Pearl Harbor</a:t>
            </a:r>
          </a:p>
        </p:txBody>
      </p:sp>
      <p:sp>
        <p:nvSpPr>
          <p:cNvPr id="59395" name="Content Placeholder 2"/>
          <p:cNvSpPr>
            <a:spLocks noGrp="1"/>
          </p:cNvSpPr>
          <p:nvPr>
            <p:ph idx="1"/>
          </p:nvPr>
        </p:nvSpPr>
        <p:spPr/>
        <p:txBody>
          <a:bodyPr/>
          <a:lstStyle/>
          <a:p>
            <a:endParaRPr lang="en-US" altLang="en-US" smtClean="0"/>
          </a:p>
        </p:txBody>
      </p:sp>
      <p:pic>
        <p:nvPicPr>
          <p:cNvPr id="59396" name="Picture 5" descr="pearl_harbor_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849015"/>
            <a:ext cx="8285672" cy="600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7395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type="subTitle" idx="1"/>
          </p:nvPr>
        </p:nvSpPr>
        <p:spPr>
          <a:xfrm>
            <a:off x="888522" y="2130725"/>
            <a:ext cx="5909094" cy="4304580"/>
          </a:xfrm>
          <a:ln w="28575">
            <a:noFill/>
            <a:miter lim="800000"/>
            <a:headEnd/>
            <a:tailEnd/>
          </a:ln>
        </p:spPr>
        <p:txBody>
          <a:bodyPr>
            <a:normAutofit lnSpcReduction="10000"/>
          </a:bodyPr>
          <a:lstStyle/>
          <a:p>
            <a:pPr algn="l" eaLnBrk="1" hangingPunct="1">
              <a:buClr>
                <a:srgbClr val="CC0000"/>
              </a:buClr>
              <a:buFont typeface="Wingdings" panose="05000000000000000000" pitchFamily="2" charset="2"/>
              <a:buChar char="v"/>
            </a:pPr>
            <a:r>
              <a:rPr lang="en-US" altLang="en-US" sz="2400" dirty="0"/>
              <a:t>All together the Japanese sank or severely damaged 18 ships, including the 8 battleships, three light cruisers, and three destroyers. </a:t>
            </a:r>
          </a:p>
          <a:p>
            <a:pPr algn="l" eaLnBrk="1" hangingPunct="1">
              <a:buClr>
                <a:srgbClr val="CC0000"/>
              </a:buClr>
            </a:pPr>
            <a:endParaRPr lang="en-US" altLang="en-US" sz="2400" dirty="0" smtClean="0"/>
          </a:p>
          <a:p>
            <a:pPr algn="l" eaLnBrk="1" hangingPunct="1">
              <a:buClr>
                <a:srgbClr val="CC0000"/>
              </a:buClr>
            </a:pPr>
            <a:endParaRPr lang="en-US" altLang="en-US" sz="2400" u="sng" dirty="0" smtClean="0"/>
          </a:p>
          <a:p>
            <a:pPr algn="l" eaLnBrk="1" hangingPunct="1">
              <a:buClr>
                <a:srgbClr val="CC0000"/>
              </a:buClr>
            </a:pPr>
            <a:endParaRPr lang="en-US" altLang="en-US" sz="2400" u="sng" dirty="0"/>
          </a:p>
          <a:p>
            <a:pPr algn="l" eaLnBrk="1" hangingPunct="1">
              <a:buClr>
                <a:srgbClr val="CC0000"/>
              </a:buClr>
              <a:buFont typeface="Wingdings" panose="05000000000000000000" pitchFamily="2" charset="2"/>
              <a:buChar char="v"/>
            </a:pPr>
            <a:r>
              <a:rPr lang="en-US" altLang="en-US" sz="2400" dirty="0"/>
              <a:t>On the airfields the Japanese destroyed 161 American planes (Army 74, Navy 87) and seriously damaged 102 (Army 71, Navy 31). </a:t>
            </a:r>
          </a:p>
        </p:txBody>
      </p:sp>
      <p:pic>
        <p:nvPicPr>
          <p:cNvPr id="60422" name="Picture 7" descr="Image result for attack on pearl harbor"/>
          <p:cNvPicPr>
            <a:picLocks noChangeAspect="1" noChangeArrowheads="1"/>
          </p:cNvPicPr>
          <p:nvPr/>
        </p:nvPicPr>
        <p:blipFill>
          <a:blip r:embed="rId2">
            <a:extLst>
              <a:ext uri="{28A0092B-C50C-407E-A947-70E740481C1C}">
                <a14:useLocalDpi xmlns:a14="http://schemas.microsoft.com/office/drawing/2010/main" val="0"/>
              </a:ext>
            </a:extLst>
          </a:blip>
          <a:srcRect l="27431" t="-674"/>
          <a:stretch>
            <a:fillRect/>
          </a:stretch>
        </p:blipFill>
        <p:spPr bwMode="auto">
          <a:xfrm>
            <a:off x="6797615" y="851049"/>
            <a:ext cx="5087579" cy="558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46649" y="242887"/>
            <a:ext cx="10302528" cy="940041"/>
          </a:xfrm>
        </p:spPr>
        <p:txBody>
          <a:bodyPr/>
          <a:lstStyle/>
          <a:p>
            <a:r>
              <a:rPr lang="en-US" dirty="0" smtClean="0"/>
              <a:t>Pearl harbor</a:t>
            </a:r>
            <a:endParaRPr lang="en-US" dirty="0"/>
          </a:p>
        </p:txBody>
      </p:sp>
    </p:spTree>
    <p:extLst>
      <p:ext uri="{BB962C8B-B14F-4D97-AF65-F5344CB8AC3E}">
        <p14:creationId xmlns:p14="http://schemas.microsoft.com/office/powerpoint/2010/main" val="21238024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subTitle" idx="1"/>
          </p:nvPr>
        </p:nvSpPr>
        <p:spPr>
          <a:xfrm>
            <a:off x="1943100" y="1627188"/>
            <a:ext cx="8229600" cy="2667000"/>
          </a:xfrm>
          <a:ln w="28575">
            <a:noFill/>
            <a:miter lim="800000"/>
            <a:headEnd/>
            <a:tailEnd/>
          </a:ln>
        </p:spPr>
        <p:txBody>
          <a:bodyPr>
            <a:normAutofit lnSpcReduction="10000"/>
          </a:bodyPr>
          <a:lstStyle/>
          <a:p>
            <a:pPr algn="l" eaLnBrk="1" hangingPunct="1">
              <a:lnSpc>
                <a:spcPct val="80000"/>
              </a:lnSpc>
              <a:buFont typeface="Courier New" panose="02070309020205020404" pitchFamily="49" charset="0"/>
              <a:buChar char="o"/>
            </a:pPr>
            <a:r>
              <a:rPr lang="en-US" altLang="en-US" sz="2400" dirty="0"/>
              <a:t>On December 8, 1941, within less than an hour after a stirring, six-minute address by President Franklin D. Roosevelt.</a:t>
            </a:r>
          </a:p>
          <a:p>
            <a:pPr algn="l" eaLnBrk="1" hangingPunct="1">
              <a:lnSpc>
                <a:spcPct val="80000"/>
              </a:lnSpc>
            </a:pPr>
            <a:endParaRPr lang="en-US" altLang="en-US" sz="2400" dirty="0"/>
          </a:p>
          <a:p>
            <a:pPr algn="l" eaLnBrk="1" hangingPunct="1">
              <a:lnSpc>
                <a:spcPct val="80000"/>
              </a:lnSpc>
              <a:buFont typeface="Courier New" panose="02070309020205020404" pitchFamily="49" charset="0"/>
              <a:buChar char="o"/>
            </a:pPr>
            <a:r>
              <a:rPr lang="en-US" altLang="en-US" sz="2400" dirty="0"/>
              <a:t>Congress voted, with only one member dissenting, that a state of war existed between the United States and Japan, and empowered the President to wage war with all the resources of the country.</a:t>
            </a:r>
          </a:p>
        </p:txBody>
      </p:sp>
      <p:pic>
        <p:nvPicPr>
          <p:cNvPr id="61446" name="Picture 7" descr="Image result for attack on pearl harb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953" y="4477109"/>
            <a:ext cx="7023814" cy="238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23447" y="-763077"/>
            <a:ext cx="11068553" cy="2923665"/>
          </a:xfrm>
        </p:spPr>
        <p:txBody>
          <a:bodyPr/>
          <a:lstStyle/>
          <a:p>
            <a:r>
              <a:rPr lang="en-US" sz="6000" dirty="0" smtClean="0"/>
              <a:t>A date which will live in infamy</a:t>
            </a:r>
            <a:endParaRPr lang="en-US" sz="6000" dirty="0"/>
          </a:p>
        </p:txBody>
      </p:sp>
    </p:spTree>
    <p:extLst>
      <p:ext uri="{BB962C8B-B14F-4D97-AF65-F5344CB8AC3E}">
        <p14:creationId xmlns:p14="http://schemas.microsoft.com/office/powerpoint/2010/main" val="35482861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a:xfrm>
            <a:off x="1017917" y="207034"/>
            <a:ext cx="10610491" cy="3625970"/>
          </a:xfrm>
        </p:spPr>
        <p:txBody>
          <a:bodyPr>
            <a:normAutofit/>
          </a:bodyPr>
          <a:lstStyle/>
          <a:p>
            <a:pPr>
              <a:buFontTx/>
              <a:buNone/>
            </a:pPr>
            <a:r>
              <a:rPr lang="en-US" altLang="en-US" sz="2800" dirty="0" smtClean="0"/>
              <a:t>“There they will live in centers encircled with barbed wire and watch towers.  Guards are instructed to shoot anyone who tries to leave.  All of this is taking place despite the fact that there have been no criminal charges.”</a:t>
            </a:r>
          </a:p>
        </p:txBody>
      </p:sp>
      <p:pic>
        <p:nvPicPr>
          <p:cNvPr id="65539" name="Picture 5" descr="Barbed%20Wire%20Fence"/>
          <p:cNvPicPr>
            <a:picLocks noChangeAspect="1" noChangeArrowheads="1"/>
          </p:cNvPicPr>
          <p:nvPr/>
        </p:nvPicPr>
        <p:blipFill rotWithShape="1">
          <a:blip r:embed="rId2">
            <a:extLst>
              <a:ext uri="{28A0092B-C50C-407E-A947-70E740481C1C}">
                <a14:useLocalDpi xmlns:a14="http://schemas.microsoft.com/office/drawing/2010/main" val="0"/>
              </a:ext>
            </a:extLst>
          </a:blip>
          <a:srcRect r="-904" b="5564"/>
          <a:stretch/>
        </p:blipFill>
        <p:spPr bwMode="auto">
          <a:xfrm>
            <a:off x="2768551" y="2020019"/>
            <a:ext cx="6685999" cy="416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1874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subTitle" idx="1"/>
          </p:nvPr>
        </p:nvSpPr>
        <p:spPr>
          <a:xfrm>
            <a:off x="993475" y="1917221"/>
            <a:ext cx="5178725" cy="3937958"/>
          </a:xfrm>
          <a:ln w="28575">
            <a:noFill/>
            <a:miter lim="800000"/>
            <a:headEnd/>
            <a:tailEnd/>
          </a:ln>
        </p:spPr>
        <p:txBody>
          <a:bodyPr>
            <a:normAutofit/>
          </a:bodyPr>
          <a:lstStyle/>
          <a:p>
            <a:pPr algn="l" eaLnBrk="1" hangingPunct="1">
              <a:buClr>
                <a:srgbClr val="CC0000"/>
              </a:buClr>
              <a:buFont typeface="Wingdings" panose="05000000000000000000" pitchFamily="2" charset="2"/>
              <a:buChar char="v"/>
            </a:pPr>
            <a:r>
              <a:rPr lang="en-US" altLang="en-US" sz="2400" dirty="0">
                <a:latin typeface="Verdana" panose="020B0604030504040204" pitchFamily="34" charset="0"/>
              </a:rPr>
              <a:t>In 1928, fifteen nations signed a pact pledging to </a:t>
            </a:r>
            <a:r>
              <a:rPr lang="en-US" altLang="en-US" sz="2400" u="sng" dirty="0">
                <a:latin typeface="Verdana" panose="020B0604030504040204" pitchFamily="34" charset="0"/>
              </a:rPr>
              <a:t>renounce war was an instrument of national policy</a:t>
            </a:r>
            <a:r>
              <a:rPr lang="en-US" altLang="en-US" sz="2400" u="sng" dirty="0" smtClean="0">
                <a:latin typeface="Verdana" panose="020B0604030504040204" pitchFamily="34" charset="0"/>
              </a:rPr>
              <a:t>.</a:t>
            </a:r>
            <a:endParaRPr lang="en-US" altLang="en-US" sz="2400" dirty="0">
              <a:latin typeface="Verdana" panose="020B0604030504040204" pitchFamily="34" charset="0"/>
            </a:endParaRPr>
          </a:p>
          <a:p>
            <a:pPr algn="l" eaLnBrk="1" hangingPunct="1">
              <a:buClr>
                <a:srgbClr val="CC0000"/>
              </a:buClr>
              <a:buFont typeface="Wingdings" panose="05000000000000000000" pitchFamily="2" charset="2"/>
              <a:buChar char="v"/>
            </a:pPr>
            <a:r>
              <a:rPr lang="en-US" altLang="en-US" sz="2400" dirty="0">
                <a:latin typeface="Verdana" panose="020B0604030504040204" pitchFamily="34" charset="0"/>
              </a:rPr>
              <a:t>The main problems with the pact were that they </a:t>
            </a:r>
            <a:r>
              <a:rPr lang="en-US" altLang="en-US" sz="2400" u="sng" dirty="0">
                <a:latin typeface="Verdana" panose="020B0604030504040204" pitchFamily="34" charset="0"/>
              </a:rPr>
              <a:t>did not discuss how the pact would be enforced and the pact did not forbid war as a result of self defense.</a:t>
            </a:r>
          </a:p>
        </p:txBody>
      </p:sp>
      <p:pic>
        <p:nvPicPr>
          <p:cNvPr id="7174" name="Picture 7" descr="http://www.bwbs.de/bwbs_biografie/image/userimages/1926-1930/briandkellog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5419" y="1416798"/>
            <a:ext cx="3498353" cy="282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16325" y="145211"/>
            <a:ext cx="10518188" cy="1271587"/>
          </a:xfrm>
        </p:spPr>
        <p:txBody>
          <a:bodyPr/>
          <a:lstStyle/>
          <a:p>
            <a:r>
              <a:rPr lang="en-US" dirty="0" smtClean="0"/>
              <a:t>Kellogg-</a:t>
            </a:r>
            <a:r>
              <a:rPr lang="en-US" dirty="0" err="1" smtClean="0"/>
              <a:t>briand</a:t>
            </a:r>
            <a:r>
              <a:rPr lang="en-US" dirty="0" smtClean="0"/>
              <a:t> pact</a:t>
            </a:r>
            <a:endParaRPr lang="en-US" dirty="0"/>
          </a:p>
        </p:txBody>
      </p:sp>
    </p:spTree>
    <p:extLst>
      <p:ext uri="{BB962C8B-B14F-4D97-AF65-F5344CB8AC3E}">
        <p14:creationId xmlns:p14="http://schemas.microsoft.com/office/powerpoint/2010/main" val="3618202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04800" y="-162349"/>
            <a:ext cx="10058400" cy="1609344"/>
          </a:xfrm>
        </p:spPr>
        <p:txBody>
          <a:bodyPr/>
          <a:lstStyle/>
          <a:p>
            <a:r>
              <a:rPr lang="en-US" altLang="en-US" dirty="0" smtClean="0"/>
              <a:t>Japanese Relocation</a:t>
            </a:r>
          </a:p>
        </p:txBody>
      </p:sp>
      <p:sp>
        <p:nvSpPr>
          <p:cNvPr id="66563" name="Rectangle 3"/>
          <p:cNvSpPr>
            <a:spLocks noGrp="1" noChangeArrowheads="1"/>
          </p:cNvSpPr>
          <p:nvPr>
            <p:ph type="body" idx="1"/>
          </p:nvPr>
        </p:nvSpPr>
        <p:spPr>
          <a:xfrm>
            <a:off x="641230" y="1295399"/>
            <a:ext cx="4224068" cy="5329687"/>
          </a:xfrm>
        </p:spPr>
        <p:txBody>
          <a:bodyPr/>
          <a:lstStyle/>
          <a:p>
            <a:r>
              <a:rPr lang="en-US" altLang="en-US" sz="2400" u="sng" dirty="0"/>
              <a:t>Executive Order 9066:  the internment or imprisonment of Japanese Americans into camps.</a:t>
            </a:r>
          </a:p>
          <a:p>
            <a:r>
              <a:rPr lang="en-US" altLang="en-US" sz="2400" dirty="0"/>
              <a:t>In February 1942 politicians and army officials urged Roosevelt to sign the order due to </a:t>
            </a:r>
            <a:r>
              <a:rPr lang="en-US" altLang="en-US" sz="2400" u="sng" dirty="0"/>
              <a:t>post Pearl Harbor hysteria</a:t>
            </a:r>
            <a:r>
              <a:rPr lang="en-US" altLang="en-US" sz="2400" dirty="0"/>
              <a:t>.</a:t>
            </a:r>
          </a:p>
        </p:txBody>
      </p:sp>
      <p:pic>
        <p:nvPicPr>
          <p:cNvPr id="66564" name="Picture 4" descr="japanese-relocation-or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321" y="1614577"/>
            <a:ext cx="5687683" cy="426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6105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147485" y="-291745"/>
            <a:ext cx="10058400" cy="1609344"/>
          </a:xfrm>
        </p:spPr>
        <p:txBody>
          <a:bodyPr/>
          <a:lstStyle/>
          <a:p>
            <a:r>
              <a:rPr lang="en-US" altLang="en-US" dirty="0" smtClean="0"/>
              <a:t>Quotes from the Military:</a:t>
            </a:r>
          </a:p>
        </p:txBody>
      </p:sp>
      <p:sp>
        <p:nvSpPr>
          <p:cNvPr id="67587" name="Rectangle 3"/>
          <p:cNvSpPr>
            <a:spLocks noGrp="1" noChangeArrowheads="1"/>
          </p:cNvSpPr>
          <p:nvPr>
            <p:ph type="body" idx="1"/>
          </p:nvPr>
        </p:nvSpPr>
        <p:spPr>
          <a:xfrm>
            <a:off x="371107" y="1137997"/>
            <a:ext cx="6788818" cy="5366320"/>
          </a:xfrm>
        </p:spPr>
        <p:txBody>
          <a:bodyPr>
            <a:normAutofit/>
          </a:bodyPr>
          <a:lstStyle/>
          <a:p>
            <a:pPr>
              <a:lnSpc>
                <a:spcPct val="80000"/>
              </a:lnSpc>
              <a:buFontTx/>
              <a:buNone/>
            </a:pPr>
            <a:r>
              <a:rPr lang="en-US" altLang="en-US" sz="2800" dirty="0"/>
              <a:t>“The Japanese are an enemy race and while many second and third generation Japanese were born on American soil, possess United States citizenship, and have become “Americanized”, the racial strains are undiluted.”</a:t>
            </a:r>
          </a:p>
          <a:p>
            <a:pPr>
              <a:lnSpc>
                <a:spcPct val="80000"/>
              </a:lnSpc>
              <a:buFontTx/>
              <a:buNone/>
            </a:pPr>
            <a:endParaRPr lang="en-US" altLang="en-US" sz="2800" dirty="0"/>
          </a:p>
          <a:p>
            <a:pPr>
              <a:lnSpc>
                <a:spcPct val="80000"/>
              </a:lnSpc>
              <a:buFontTx/>
              <a:buNone/>
            </a:pPr>
            <a:r>
              <a:rPr lang="en-US" altLang="en-US" sz="2800" dirty="0"/>
              <a:t>“The very fact that no sabotage has taken place to date is a disturbing and confirming indication that such action will be taken.”</a:t>
            </a:r>
          </a:p>
          <a:p>
            <a:pPr>
              <a:lnSpc>
                <a:spcPct val="80000"/>
              </a:lnSpc>
              <a:buFontTx/>
              <a:buNone/>
            </a:pPr>
            <a:r>
              <a:rPr lang="en-US" altLang="en-US" sz="2800" dirty="0"/>
              <a:t>   							-U.S. Army</a:t>
            </a:r>
          </a:p>
        </p:txBody>
      </p:sp>
      <p:pic>
        <p:nvPicPr>
          <p:cNvPr id="4" name="Picture 4" descr="japanesestore19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9256" y="1137997"/>
            <a:ext cx="5102744" cy="395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9090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22867" y="-274492"/>
            <a:ext cx="10058400" cy="1609344"/>
          </a:xfrm>
        </p:spPr>
        <p:txBody>
          <a:bodyPr/>
          <a:lstStyle/>
          <a:p>
            <a:r>
              <a:rPr lang="en-US" altLang="en-US" dirty="0" smtClean="0"/>
              <a:t>The Relocation:</a:t>
            </a:r>
          </a:p>
        </p:txBody>
      </p:sp>
      <p:sp>
        <p:nvSpPr>
          <p:cNvPr id="68611" name="Rectangle 3"/>
          <p:cNvSpPr>
            <a:spLocks noGrp="1" noChangeArrowheads="1"/>
          </p:cNvSpPr>
          <p:nvPr>
            <p:ph type="body" idx="1"/>
          </p:nvPr>
        </p:nvSpPr>
        <p:spPr>
          <a:xfrm>
            <a:off x="914572" y="896457"/>
            <a:ext cx="10058400" cy="4050792"/>
          </a:xfrm>
        </p:spPr>
        <p:txBody>
          <a:bodyPr/>
          <a:lstStyle/>
          <a:p>
            <a:r>
              <a:rPr lang="en-US" altLang="en-US" dirty="0" smtClean="0"/>
              <a:t>The War Relocation Authority was responsible for the relocation of anyone with as little </a:t>
            </a:r>
            <a:r>
              <a:rPr lang="en-US" altLang="en-US" u="sng" dirty="0" smtClean="0"/>
              <a:t>as 1/16</a:t>
            </a:r>
            <a:r>
              <a:rPr lang="en-US" altLang="en-US" u="sng" baseline="30000" dirty="0" smtClean="0"/>
              <a:t>th</a:t>
            </a:r>
            <a:r>
              <a:rPr lang="en-US" altLang="en-US" u="sng" dirty="0" smtClean="0"/>
              <a:t> Japanese ancestry.</a:t>
            </a:r>
          </a:p>
          <a:p>
            <a:r>
              <a:rPr lang="en-US" altLang="en-US" dirty="0" smtClean="0"/>
              <a:t>People were given 10 days to sell their property, close their businesses and bring what they could carry.</a:t>
            </a:r>
          </a:p>
        </p:txBody>
      </p:sp>
      <p:pic>
        <p:nvPicPr>
          <p:cNvPr id="1028" name="Picture 4" descr="Image result for japanese relo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7304" y="2031410"/>
            <a:ext cx="6685172" cy="37542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japanese relo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81" y="2803584"/>
            <a:ext cx="4613634" cy="3453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2417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46981" y="0"/>
            <a:ext cx="10363200" cy="1143000"/>
          </a:xfrm>
        </p:spPr>
        <p:txBody>
          <a:bodyPr/>
          <a:lstStyle/>
          <a:p>
            <a:pPr eaLnBrk="1" hangingPunct="1"/>
            <a:r>
              <a:rPr lang="en-US" altLang="en-US" dirty="0" smtClean="0"/>
              <a:t>Trains to the Camps</a:t>
            </a:r>
          </a:p>
        </p:txBody>
      </p:sp>
      <p:pic>
        <p:nvPicPr>
          <p:cNvPr id="70659" name="Picture 5" descr="LosAngelesEvacuatio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50167" y="897148"/>
            <a:ext cx="5885098" cy="3936582"/>
          </a:xfrm>
        </p:spPr>
      </p:pic>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545" y="407598"/>
            <a:ext cx="5498525" cy="36381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japanese relocation pled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2692" y="4307253"/>
            <a:ext cx="3691806" cy="2445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2812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70449" y="-181155"/>
            <a:ext cx="7772400" cy="1143000"/>
          </a:xfrm>
        </p:spPr>
        <p:txBody>
          <a:bodyPr/>
          <a:lstStyle/>
          <a:p>
            <a:r>
              <a:rPr lang="en-US" altLang="en-US" sz="4000" dirty="0"/>
              <a:t>Most Camps were in the West:</a:t>
            </a:r>
          </a:p>
        </p:txBody>
      </p:sp>
      <p:sp>
        <p:nvSpPr>
          <p:cNvPr id="70659" name="Rectangle 3"/>
          <p:cNvSpPr>
            <a:spLocks noGrp="1" noChangeArrowheads="1"/>
          </p:cNvSpPr>
          <p:nvPr>
            <p:ph type="body" idx="1"/>
          </p:nvPr>
        </p:nvSpPr>
        <p:spPr>
          <a:xfrm>
            <a:off x="451449" y="810883"/>
            <a:ext cx="11740551" cy="3657600"/>
          </a:xfrm>
        </p:spPr>
        <p:txBody>
          <a:bodyPr/>
          <a:lstStyle/>
          <a:p>
            <a:r>
              <a:rPr lang="en-US" altLang="en-US" sz="2400" dirty="0"/>
              <a:t>The majority of Japanese population was already in the West.</a:t>
            </a:r>
          </a:p>
          <a:p>
            <a:r>
              <a:rPr lang="en-US" altLang="en-US" sz="2400" dirty="0"/>
              <a:t>The camps were far away from major cities.</a:t>
            </a:r>
          </a:p>
          <a:p>
            <a:r>
              <a:rPr lang="en-US" altLang="en-US" sz="2400" dirty="0"/>
              <a:t>The camps were away from Washington D.C.</a:t>
            </a:r>
          </a:p>
          <a:p>
            <a:r>
              <a:rPr lang="en-US" altLang="en-US" sz="2400" dirty="0"/>
              <a:t>In remote areas where Americans would not see what was going on in the camps.</a:t>
            </a:r>
          </a:p>
        </p:txBody>
      </p:sp>
      <p:pic>
        <p:nvPicPr>
          <p:cNvPr id="71684" name="Picture 4" descr="japanese-relo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898" y="2772698"/>
            <a:ext cx="7184366" cy="416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34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65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65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body" idx="1"/>
          </p:nvPr>
        </p:nvSpPr>
        <p:spPr>
          <a:xfrm>
            <a:off x="217099" y="145211"/>
            <a:ext cx="6166448" cy="2615242"/>
          </a:xfrm>
        </p:spPr>
        <p:txBody>
          <a:bodyPr/>
          <a:lstStyle/>
          <a:p>
            <a:r>
              <a:rPr lang="en-US" altLang="en-US" sz="2400" dirty="0"/>
              <a:t>Camps were crowded with very little privacy.  </a:t>
            </a:r>
          </a:p>
          <a:p>
            <a:r>
              <a:rPr lang="en-US" altLang="en-US" sz="2400" dirty="0"/>
              <a:t>Often times whole families were living in one small room.</a:t>
            </a:r>
          </a:p>
        </p:txBody>
      </p:sp>
      <p:pic>
        <p:nvPicPr>
          <p:cNvPr id="72707" name="Picture 4" descr="japanese%20internment"/>
          <p:cNvPicPr>
            <a:picLocks noChangeAspect="1" noChangeArrowheads="1"/>
          </p:cNvPicPr>
          <p:nvPr/>
        </p:nvPicPr>
        <p:blipFill rotWithShape="1">
          <a:blip r:embed="rId2">
            <a:extLst>
              <a:ext uri="{28A0092B-C50C-407E-A947-70E740481C1C}">
                <a14:useLocalDpi xmlns:a14="http://schemas.microsoft.com/office/drawing/2010/main" val="0"/>
              </a:ext>
            </a:extLst>
          </a:blip>
          <a:srcRect l="-1" r="330" b="7334"/>
          <a:stretch/>
        </p:blipFill>
        <p:spPr bwMode="auto">
          <a:xfrm>
            <a:off x="6753345" y="145211"/>
            <a:ext cx="4991026" cy="364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Image result for japanese relo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740" y="1746659"/>
            <a:ext cx="4250246" cy="33971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japanese relocation cam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2180" y="4130026"/>
            <a:ext cx="5406899" cy="26097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japanese%20internm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666891"/>
            <a:ext cx="2967502" cy="219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0273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type="body" idx="1"/>
          </p:nvPr>
        </p:nvSpPr>
        <p:spPr>
          <a:xfrm>
            <a:off x="5391509" y="4623758"/>
            <a:ext cx="4813540" cy="2779143"/>
          </a:xfrm>
        </p:spPr>
        <p:txBody>
          <a:bodyPr/>
          <a:lstStyle/>
          <a:p>
            <a:r>
              <a:rPr lang="en-US" altLang="en-US" sz="2400" dirty="0"/>
              <a:t>Many innocent people lost their property and businesses during the internment.</a:t>
            </a:r>
          </a:p>
        </p:txBody>
      </p:sp>
      <p:pic>
        <p:nvPicPr>
          <p:cNvPr id="74755" name="Picture 4" descr="japanese-internment-childr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29" y="60385"/>
            <a:ext cx="3940890" cy="456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Image result for japanese relo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9113" y="569344"/>
            <a:ext cx="6798867" cy="3530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2928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japanese relo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052" y="438478"/>
            <a:ext cx="8744610" cy="583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1046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normAutofit fontScale="90000"/>
          </a:bodyPr>
          <a:lstStyle/>
          <a:p>
            <a:pPr eaLnBrk="1" hangingPunct="1"/>
            <a:r>
              <a:rPr lang="en-US" altLang="en-US" smtClean="0"/>
              <a:t>Some were in internment camps: but others served in the armed forces</a:t>
            </a:r>
          </a:p>
        </p:txBody>
      </p:sp>
      <p:sp>
        <p:nvSpPr>
          <p:cNvPr id="75779" name="Rectangle 9"/>
          <p:cNvSpPr>
            <a:spLocks noGrp="1" noChangeArrowheads="1"/>
          </p:cNvSpPr>
          <p:nvPr>
            <p:ph type="body" sz="half" idx="3"/>
          </p:nvPr>
        </p:nvSpPr>
        <p:spPr>
          <a:xfrm>
            <a:off x="2209800" y="4495800"/>
            <a:ext cx="7772400" cy="1981200"/>
          </a:xfrm>
        </p:spPr>
        <p:txBody>
          <a:bodyPr/>
          <a:lstStyle/>
          <a:p>
            <a:pPr eaLnBrk="1" hangingPunct="1"/>
            <a:r>
              <a:rPr lang="en-US" altLang="en-US" sz="2800"/>
              <a:t>The 442nd Army Regiment was one of the most decorated of WW II</a:t>
            </a:r>
          </a:p>
          <a:p>
            <a:pPr eaLnBrk="1" hangingPunct="1"/>
            <a:r>
              <a:rPr lang="en-US" altLang="en-US" sz="2800"/>
              <a:t>Its members fought in many capacities: front line combat, translating, nursing, etc.</a:t>
            </a:r>
          </a:p>
        </p:txBody>
      </p:sp>
      <p:pic>
        <p:nvPicPr>
          <p:cNvPr id="75780" name="Picture 10" descr="PrivateFukuoka, W"/>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200401" y="2438400"/>
            <a:ext cx="1450975" cy="1981200"/>
          </a:xfrm>
        </p:spPr>
      </p:pic>
      <p:pic>
        <p:nvPicPr>
          <p:cNvPr id="75781" name="Picture 11" descr="PrivateKato"/>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239000" y="2438400"/>
            <a:ext cx="1468438" cy="1981200"/>
          </a:xfrm>
        </p:spPr>
      </p:pic>
    </p:spTree>
    <p:extLst>
      <p:ext uri="{BB962C8B-B14F-4D97-AF65-F5344CB8AC3E}">
        <p14:creationId xmlns:p14="http://schemas.microsoft.com/office/powerpoint/2010/main" val="42453458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592" y="-239987"/>
            <a:ext cx="10058400" cy="1609344"/>
          </a:xfrm>
        </p:spPr>
        <p:txBody>
          <a:bodyPr/>
          <a:lstStyle/>
          <a:p>
            <a:r>
              <a:rPr lang="en-US" dirty="0" smtClean="0"/>
              <a:t>Korematsu v. </a:t>
            </a:r>
            <a:r>
              <a:rPr lang="en-US" dirty="0" err="1" smtClean="0"/>
              <a:t>u.s.</a:t>
            </a:r>
            <a:endParaRPr lang="en-US" dirty="0"/>
          </a:p>
        </p:txBody>
      </p:sp>
      <p:sp>
        <p:nvSpPr>
          <p:cNvPr id="3" name="Content Placeholder 2"/>
          <p:cNvSpPr>
            <a:spLocks noGrp="1"/>
          </p:cNvSpPr>
          <p:nvPr>
            <p:ph idx="1"/>
          </p:nvPr>
        </p:nvSpPr>
        <p:spPr>
          <a:xfrm>
            <a:off x="454702" y="3011980"/>
            <a:ext cx="5503481" cy="5487090"/>
          </a:xfrm>
        </p:spPr>
        <p:txBody>
          <a:bodyPr>
            <a:normAutofit/>
          </a:bodyPr>
          <a:lstStyle/>
          <a:p>
            <a:r>
              <a:rPr lang="en-US" dirty="0" smtClean="0"/>
              <a:t>Question: </a:t>
            </a:r>
            <a:r>
              <a:rPr lang="en-US" u="sng" dirty="0" smtClean="0"/>
              <a:t>Did </a:t>
            </a:r>
            <a:r>
              <a:rPr lang="en-US" u="sng" dirty="0"/>
              <a:t>the President and Congress go beyond their war powers </a:t>
            </a:r>
            <a:r>
              <a:rPr lang="en-US" dirty="0"/>
              <a:t>by implementing exclusion and restricting the rights of Americans of Japanese descent</a:t>
            </a:r>
            <a:r>
              <a:rPr lang="en-US" dirty="0" smtClean="0"/>
              <a:t>?</a:t>
            </a:r>
          </a:p>
          <a:p>
            <a:r>
              <a:rPr lang="en-US" u="sng" dirty="0" smtClean="0"/>
              <a:t>Over 100,000 </a:t>
            </a:r>
            <a:r>
              <a:rPr lang="en-US" u="sng" dirty="0" err="1" smtClean="0"/>
              <a:t>Issei</a:t>
            </a:r>
            <a:r>
              <a:rPr lang="en-US" u="sng" dirty="0" smtClean="0"/>
              <a:t> and Nisei were placed in the camps.  2/3rds of them were naturalized or native born citizens.  </a:t>
            </a:r>
            <a:endParaRPr lang="en-US" dirty="0"/>
          </a:p>
          <a:p>
            <a:r>
              <a:rPr lang="en-US" dirty="0" smtClean="0"/>
              <a:t>The ruling in the case was that the Supreme Court </a:t>
            </a:r>
            <a:r>
              <a:rPr lang="en-US" u="sng" dirty="0" smtClean="0"/>
              <a:t>upheld the evacuation </a:t>
            </a:r>
            <a:r>
              <a:rPr lang="en-US" dirty="0" smtClean="0"/>
              <a:t>as constitutional.  They were unable to win any substantial compensation for their imprisonment until the 1980’s.</a:t>
            </a:r>
          </a:p>
          <a:p>
            <a:endParaRPr lang="en-US" dirty="0"/>
          </a:p>
        </p:txBody>
      </p:sp>
      <p:pic>
        <p:nvPicPr>
          <p:cNvPr id="4098" name="Picture 2" descr="Image result for korematsu v united states"/>
          <p:cNvPicPr>
            <a:picLocks noChangeAspect="1" noChangeArrowheads="1"/>
          </p:cNvPicPr>
          <p:nvPr/>
        </p:nvPicPr>
        <p:blipFill rotWithShape="1">
          <a:blip r:embed="rId2">
            <a:extLst>
              <a:ext uri="{28A0092B-C50C-407E-A947-70E740481C1C}">
                <a14:useLocalDpi xmlns:a14="http://schemas.microsoft.com/office/drawing/2010/main" val="0"/>
              </a:ext>
            </a:extLst>
          </a:blip>
          <a:srcRect l="21012" t="3944" r="30570"/>
          <a:stretch/>
        </p:blipFill>
        <p:spPr bwMode="auto">
          <a:xfrm>
            <a:off x="2014542" y="1029971"/>
            <a:ext cx="1771054" cy="198200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koremats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1326" y="428992"/>
            <a:ext cx="3096583" cy="25742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12015" y="3127459"/>
            <a:ext cx="3864634" cy="2800767"/>
          </a:xfrm>
          <a:prstGeom prst="rect">
            <a:avLst/>
          </a:prstGeom>
          <a:noFill/>
        </p:spPr>
        <p:txBody>
          <a:bodyPr wrap="square" rtlCol="0">
            <a:spAutoFit/>
          </a:bodyPr>
          <a:lstStyle/>
          <a:p>
            <a:r>
              <a:rPr lang="en-US" sz="1600" dirty="0"/>
              <a:t>President Bill Clinton awarded the Presidential Medal of Freedom, the highest civilian honor in the United States, to Korematsu in 1998, </a:t>
            </a:r>
            <a:r>
              <a:rPr lang="en-US" sz="1600" dirty="0" smtClean="0"/>
              <a:t>saying</a:t>
            </a:r>
            <a:r>
              <a:rPr lang="en-US" sz="1600" dirty="0"/>
              <a:t>:</a:t>
            </a:r>
            <a:endParaRPr lang="en-US" sz="1600" dirty="0" smtClean="0"/>
          </a:p>
          <a:p>
            <a:endParaRPr lang="en-US" sz="1600" dirty="0"/>
          </a:p>
          <a:p>
            <a:r>
              <a:rPr lang="en-US" sz="1600" dirty="0" smtClean="0"/>
              <a:t>"</a:t>
            </a:r>
            <a:r>
              <a:rPr lang="en-US" sz="1600" dirty="0"/>
              <a:t>In the long history of our country's constant search for justice, some names of ordinary citizens stand for millions of souls: Plessy, Brown, Parks ... to that distinguished list, today we add the name of Fred Korematsu." </a:t>
            </a:r>
          </a:p>
        </p:txBody>
      </p:sp>
    </p:spTree>
    <p:extLst>
      <p:ext uri="{BB962C8B-B14F-4D97-AF65-F5344CB8AC3E}">
        <p14:creationId xmlns:p14="http://schemas.microsoft.com/office/powerpoint/2010/main" val="31697779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23765" y="-191706"/>
            <a:ext cx="10058400" cy="1609344"/>
          </a:xfrm>
        </p:spPr>
        <p:txBody>
          <a:bodyPr/>
          <a:lstStyle/>
          <a:p>
            <a:r>
              <a:rPr lang="en-US" altLang="en-US" dirty="0" smtClean="0"/>
              <a:t>GOOD NEIGHBOR POLICY</a:t>
            </a:r>
          </a:p>
        </p:txBody>
      </p:sp>
      <p:sp>
        <p:nvSpPr>
          <p:cNvPr id="8195" name="Content Placeholder 2"/>
          <p:cNvSpPr>
            <a:spLocks noGrp="1"/>
          </p:cNvSpPr>
          <p:nvPr>
            <p:ph idx="1"/>
          </p:nvPr>
        </p:nvSpPr>
        <p:spPr>
          <a:xfrm>
            <a:off x="207034" y="1485900"/>
            <a:ext cx="6406551" cy="4632385"/>
          </a:xfrm>
        </p:spPr>
        <p:txBody>
          <a:bodyPr/>
          <a:lstStyle/>
          <a:p>
            <a:r>
              <a:rPr lang="en-US" altLang="en-US" sz="2400" dirty="0"/>
              <a:t>The </a:t>
            </a:r>
            <a:r>
              <a:rPr lang="en-US" altLang="en-US" sz="2400" b="1" dirty="0"/>
              <a:t>Good Neighbor policy</a:t>
            </a:r>
            <a:r>
              <a:rPr lang="en-US" altLang="en-US" sz="2400" dirty="0"/>
              <a:t> was the foreign </a:t>
            </a:r>
            <a:r>
              <a:rPr lang="en-US" altLang="en-US" sz="2400" b="1" dirty="0"/>
              <a:t>policy</a:t>
            </a:r>
            <a:r>
              <a:rPr lang="en-US" altLang="en-US" sz="2400" dirty="0"/>
              <a:t> of the administration of United States President Franklin Roosevelt towards Latin America. </a:t>
            </a:r>
          </a:p>
          <a:p>
            <a:r>
              <a:rPr lang="en-US" altLang="en-US" sz="2400" u="sng" dirty="0"/>
              <a:t>The policy's main principle was that of non-intervention and non-interference in the domestic affairs of Latin America. </a:t>
            </a:r>
            <a:r>
              <a:rPr lang="en-US" altLang="en-US" sz="2400" dirty="0"/>
              <a:t>It also reinforced the idea that the United States would be a "good neighbor" and engage in reciprocal exchanges with Latin American countries.</a:t>
            </a:r>
          </a:p>
        </p:txBody>
      </p:sp>
      <p:pic>
        <p:nvPicPr>
          <p:cNvPr id="8196" name="Picture 2" descr="Image result for good neighbor polic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7343" y="260948"/>
            <a:ext cx="3824498" cy="573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4120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67419" y="-63261"/>
            <a:ext cx="10363200" cy="1143000"/>
          </a:xfrm>
        </p:spPr>
        <p:txBody>
          <a:bodyPr/>
          <a:lstStyle/>
          <a:p>
            <a:pPr eaLnBrk="1" hangingPunct="1"/>
            <a:r>
              <a:rPr lang="en-US" altLang="en-US" dirty="0" err="1" smtClean="0"/>
              <a:t>Manzanar</a:t>
            </a:r>
            <a:r>
              <a:rPr lang="en-US" altLang="en-US" dirty="0" smtClean="0"/>
              <a:t> Relocation Camp</a:t>
            </a:r>
          </a:p>
        </p:txBody>
      </p:sp>
      <p:sp>
        <p:nvSpPr>
          <p:cNvPr id="76803" name="Rectangle 8"/>
          <p:cNvSpPr>
            <a:spLocks noGrp="1" noChangeArrowheads="1"/>
          </p:cNvSpPr>
          <p:nvPr>
            <p:ph type="body" sz="half" idx="1"/>
          </p:nvPr>
        </p:nvSpPr>
        <p:spPr>
          <a:xfrm>
            <a:off x="464389" y="1180381"/>
            <a:ext cx="4038600" cy="4724400"/>
          </a:xfrm>
        </p:spPr>
        <p:txBody>
          <a:bodyPr/>
          <a:lstStyle/>
          <a:p>
            <a:pPr eaLnBrk="1" hangingPunct="1">
              <a:lnSpc>
                <a:spcPct val="90000"/>
              </a:lnSpc>
            </a:pPr>
            <a:r>
              <a:rPr lang="en-US" altLang="en-US" sz="2400" dirty="0"/>
              <a:t>Camps were located far from the West Coast</a:t>
            </a:r>
          </a:p>
          <a:p>
            <a:pPr eaLnBrk="1" hangingPunct="1">
              <a:lnSpc>
                <a:spcPct val="90000"/>
              </a:lnSpc>
            </a:pPr>
            <a:r>
              <a:rPr lang="en-US" altLang="en-US" sz="2400" dirty="0"/>
              <a:t>For 4 years 112,000 Japanese Americans were interned in camps like this with no trial and no right of appeal.</a:t>
            </a:r>
          </a:p>
          <a:p>
            <a:pPr eaLnBrk="1" hangingPunct="1">
              <a:lnSpc>
                <a:spcPct val="90000"/>
              </a:lnSpc>
            </a:pPr>
            <a:r>
              <a:rPr lang="en-US" altLang="en-US" sz="2400" dirty="0"/>
              <a:t>The US government formally apologized and offered small reparation payments to interned citizens in 1987.</a:t>
            </a:r>
          </a:p>
        </p:txBody>
      </p:sp>
      <p:pic>
        <p:nvPicPr>
          <p:cNvPr id="76804" name="Picture 9" descr="SunandcloudsatManzana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778926" y="1079739"/>
            <a:ext cx="5413074" cy="4257922"/>
          </a:xfrm>
        </p:spPr>
      </p:pic>
      <p:pic>
        <p:nvPicPr>
          <p:cNvPr id="5122" name="Picture 2" descr="Image result for farewell to manzanar"/>
          <p:cNvPicPr>
            <a:picLocks noChangeAspect="1" noChangeArrowheads="1"/>
          </p:cNvPicPr>
          <p:nvPr/>
        </p:nvPicPr>
        <p:blipFill rotWithShape="1">
          <a:blip r:embed="rId3">
            <a:extLst>
              <a:ext uri="{28A0092B-C50C-407E-A947-70E740481C1C}">
                <a14:useLocalDpi xmlns:a14="http://schemas.microsoft.com/office/drawing/2010/main" val="0"/>
              </a:ext>
            </a:extLst>
          </a:blip>
          <a:srcRect l="16295" t="-302" r="16284" b="1"/>
          <a:stretch/>
        </p:blipFill>
        <p:spPr bwMode="auto">
          <a:xfrm>
            <a:off x="4977442" y="3266394"/>
            <a:ext cx="2294627" cy="3413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1850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694" y="687238"/>
            <a:ext cx="10363200" cy="1143000"/>
          </a:xfrm>
        </p:spPr>
        <p:txBody>
          <a:bodyPr/>
          <a:lstStyle/>
          <a:p>
            <a:r>
              <a:rPr lang="en-US" dirty="0" err="1" smtClean="0"/>
              <a:t>guadalcanal</a:t>
            </a:r>
            <a:endParaRPr lang="en-US" dirty="0"/>
          </a:p>
        </p:txBody>
      </p:sp>
      <p:sp>
        <p:nvSpPr>
          <p:cNvPr id="3" name="Text Placeholder 2"/>
          <p:cNvSpPr>
            <a:spLocks noGrp="1"/>
          </p:cNvSpPr>
          <p:nvPr>
            <p:ph type="body" sz="half" idx="1"/>
          </p:nvPr>
        </p:nvSpPr>
        <p:spPr>
          <a:xfrm>
            <a:off x="94891" y="1978325"/>
            <a:ext cx="3976778" cy="4114800"/>
          </a:xfrm>
        </p:spPr>
        <p:txBody>
          <a:bodyPr/>
          <a:lstStyle/>
          <a:p>
            <a:r>
              <a:rPr lang="en-US" dirty="0" smtClean="0"/>
              <a:t>The</a:t>
            </a:r>
            <a:r>
              <a:rPr lang="en-US" dirty="0"/>
              <a:t> </a:t>
            </a:r>
            <a:r>
              <a:rPr lang="en-US" b="1" dirty="0"/>
              <a:t>Guadalcanal Campaign</a:t>
            </a:r>
            <a:r>
              <a:rPr lang="en-US" dirty="0"/>
              <a:t>, also known as the </a:t>
            </a:r>
            <a:r>
              <a:rPr lang="en-US" b="1" dirty="0"/>
              <a:t>Battle </a:t>
            </a:r>
            <a:r>
              <a:rPr lang="en-US" b="1" dirty="0" smtClean="0"/>
              <a:t>of Guadalcanal</a:t>
            </a:r>
            <a:r>
              <a:rPr lang="en-US" dirty="0"/>
              <a:t> and </a:t>
            </a:r>
            <a:r>
              <a:rPr lang="en-US" u="sng" dirty="0"/>
              <a:t>codenamed </a:t>
            </a:r>
            <a:r>
              <a:rPr lang="en-US" b="1" u="sng" dirty="0"/>
              <a:t>Operation Watchtower</a:t>
            </a:r>
            <a:r>
              <a:rPr lang="en-US" u="sng" dirty="0"/>
              <a:t> by American forces</a:t>
            </a:r>
            <a:r>
              <a:rPr lang="en-US" dirty="0"/>
              <a:t>, was a military campaign fought between 7 August 1942 and 9 February 1943 on and around the island of Guadalcanal in the Pacific theater of World War II. </a:t>
            </a:r>
            <a:endParaRPr lang="en-US" dirty="0" smtClean="0"/>
          </a:p>
          <a:p>
            <a:r>
              <a:rPr lang="en-US" u="sng" dirty="0" smtClean="0"/>
              <a:t>It </a:t>
            </a:r>
            <a:r>
              <a:rPr lang="en-US" u="sng" dirty="0"/>
              <a:t>was the first major offensive by Allied forces against the Empire of Japan.</a:t>
            </a:r>
          </a:p>
        </p:txBody>
      </p:sp>
      <p:pic>
        <p:nvPicPr>
          <p:cNvPr id="7170" name="Picture 2" descr="Image result for guadalca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7378" y="425441"/>
            <a:ext cx="4024622" cy="313920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guadalca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356" y="3564647"/>
            <a:ext cx="5399837" cy="304606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guadalca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212" y="789573"/>
            <a:ext cx="3956310" cy="2428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7218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type="subTitle" idx="1"/>
          </p:nvPr>
        </p:nvSpPr>
        <p:spPr>
          <a:xfrm>
            <a:off x="875437" y="1457864"/>
            <a:ext cx="4441165" cy="5141343"/>
          </a:xfrm>
          <a:ln w="28575">
            <a:noFill/>
            <a:miter lim="800000"/>
            <a:headEnd/>
            <a:tailEnd/>
          </a:ln>
        </p:spPr>
        <p:txBody>
          <a:bodyPr>
            <a:normAutofit/>
          </a:bodyPr>
          <a:lstStyle/>
          <a:p>
            <a:pPr algn="l" eaLnBrk="1" hangingPunct="1">
              <a:buClr>
                <a:srgbClr val="CC0000"/>
              </a:buClr>
              <a:buFont typeface="Wingdings" panose="05000000000000000000" pitchFamily="2" charset="2"/>
              <a:buChar char="v"/>
            </a:pPr>
            <a:r>
              <a:rPr lang="en-US" altLang="en-US" sz="2000" dirty="0">
                <a:solidFill>
                  <a:srgbClr val="000066"/>
                </a:solidFill>
                <a:latin typeface="Verdana" panose="020B0604030504040204" pitchFamily="34" charset="0"/>
              </a:rPr>
              <a:t>The Big Three went with a Europe First policy.  It was deemed that Hitler was a bigger threat than Japan.</a:t>
            </a:r>
          </a:p>
          <a:p>
            <a:pPr algn="l">
              <a:buClr>
                <a:srgbClr val="CC0000"/>
              </a:buClr>
              <a:buFont typeface="Wingdings" panose="05000000000000000000" pitchFamily="2" charset="2"/>
              <a:buChar char="v"/>
            </a:pPr>
            <a:r>
              <a:rPr lang="en-US" altLang="en-US" sz="2000" dirty="0">
                <a:solidFill>
                  <a:srgbClr val="000066"/>
                </a:solidFill>
                <a:latin typeface="Verdana" panose="020B0604030504040204" pitchFamily="34" charset="0"/>
              </a:rPr>
              <a:t>Roosevelt, Churchill, and Stalin met for the first time in 1943.</a:t>
            </a:r>
          </a:p>
          <a:p>
            <a:pPr algn="l">
              <a:buClr>
                <a:srgbClr val="CC0000"/>
              </a:buClr>
              <a:buFont typeface="Wingdings" panose="05000000000000000000" pitchFamily="2" charset="2"/>
              <a:buChar char="v"/>
            </a:pPr>
            <a:r>
              <a:rPr lang="en-US" altLang="en-US" sz="2000" u="sng" dirty="0">
                <a:solidFill>
                  <a:srgbClr val="000066"/>
                </a:solidFill>
                <a:latin typeface="Verdana" panose="020B0604030504040204" pitchFamily="34" charset="0"/>
              </a:rPr>
              <a:t>Roosevelt wanted to cross the English Channel and finish off the Germans</a:t>
            </a:r>
            <a:r>
              <a:rPr lang="en-US" altLang="en-US" sz="2000" dirty="0">
                <a:solidFill>
                  <a:srgbClr val="000066"/>
                </a:solidFill>
                <a:latin typeface="Verdana" panose="020B0604030504040204" pitchFamily="34" charset="0"/>
              </a:rPr>
              <a:t>.</a:t>
            </a:r>
          </a:p>
          <a:p>
            <a:pPr algn="l">
              <a:buClr>
                <a:srgbClr val="CC0000"/>
              </a:buClr>
              <a:buFont typeface="Wingdings" panose="05000000000000000000" pitchFamily="2" charset="2"/>
              <a:buChar char="v"/>
            </a:pPr>
            <a:r>
              <a:rPr lang="en-US" altLang="en-US" sz="2000" u="sng" dirty="0">
                <a:solidFill>
                  <a:srgbClr val="000066"/>
                </a:solidFill>
                <a:latin typeface="Verdana" panose="020B0604030504040204" pitchFamily="34" charset="0"/>
              </a:rPr>
              <a:t>Churchill wanted to attack Southeastern Europe first.</a:t>
            </a:r>
            <a:r>
              <a:rPr lang="en-US" altLang="en-US" sz="2000" dirty="0">
                <a:solidFill>
                  <a:srgbClr val="000066"/>
                </a:solidFill>
                <a:latin typeface="Verdana" panose="020B0604030504040204" pitchFamily="34" charset="0"/>
              </a:rPr>
              <a:t>  He feared that if the Soviet army arrived from the West first the British would lose their influence.</a:t>
            </a:r>
          </a:p>
        </p:txBody>
      </p:sp>
      <p:sp>
        <p:nvSpPr>
          <p:cNvPr id="2" name="Title 1"/>
          <p:cNvSpPr>
            <a:spLocks noGrp="1"/>
          </p:cNvSpPr>
          <p:nvPr>
            <p:ph type="ctrTitle"/>
          </p:nvPr>
        </p:nvSpPr>
        <p:spPr>
          <a:xfrm>
            <a:off x="3096020" y="-758887"/>
            <a:ext cx="9966960" cy="3035808"/>
          </a:xfrm>
        </p:spPr>
        <p:txBody>
          <a:bodyPr/>
          <a:lstStyle/>
          <a:p>
            <a:r>
              <a:rPr lang="en-US" dirty="0" smtClean="0"/>
              <a:t>Europe first</a:t>
            </a:r>
            <a:endParaRPr lang="en-US" dirty="0"/>
          </a:p>
        </p:txBody>
      </p:sp>
      <p:pic>
        <p:nvPicPr>
          <p:cNvPr id="8194" name="Picture 2" descr="Image result for europe first ww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9812" y="1302589"/>
            <a:ext cx="6760807" cy="456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55594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a:t>
            </a:r>
            <a:r>
              <a:rPr lang="en-US" dirty="0" err="1" smtClean="0"/>
              <a:t>eisenhower</a:t>
            </a:r>
            <a:endParaRPr lang="en-US" dirty="0"/>
          </a:p>
        </p:txBody>
      </p:sp>
      <p:sp>
        <p:nvSpPr>
          <p:cNvPr id="3" name="Content Placeholder 2"/>
          <p:cNvSpPr>
            <a:spLocks noGrp="1"/>
          </p:cNvSpPr>
          <p:nvPr>
            <p:ph idx="1"/>
          </p:nvPr>
        </p:nvSpPr>
        <p:spPr>
          <a:xfrm>
            <a:off x="1069847" y="2093976"/>
            <a:ext cx="4071495" cy="4078224"/>
          </a:xfrm>
        </p:spPr>
        <p:txBody>
          <a:bodyPr>
            <a:normAutofit/>
          </a:bodyPr>
          <a:lstStyle/>
          <a:p>
            <a:r>
              <a:rPr lang="en-US" sz="2800" dirty="0"/>
              <a:t>During World War II, he was a five-star general in the United States Army and served as supreme commander of the Allied Expeditionary Forces in Europe.</a:t>
            </a:r>
          </a:p>
        </p:txBody>
      </p:sp>
      <p:pic>
        <p:nvPicPr>
          <p:cNvPr id="9218" name="Picture 2" descr="Image result for eisenh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5569" y="147835"/>
            <a:ext cx="3063823" cy="389228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general eisenh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161" y="3486908"/>
            <a:ext cx="57150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906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109" y="-308998"/>
            <a:ext cx="10058400" cy="1609344"/>
          </a:xfrm>
        </p:spPr>
        <p:txBody>
          <a:bodyPr/>
          <a:lstStyle/>
          <a:p>
            <a:r>
              <a:rPr lang="en-US" dirty="0" err="1" smtClean="0"/>
              <a:t>stalingrad</a:t>
            </a:r>
            <a:endParaRPr lang="en-US" dirty="0"/>
          </a:p>
        </p:txBody>
      </p:sp>
      <p:sp>
        <p:nvSpPr>
          <p:cNvPr id="3" name="Content Placeholder 2"/>
          <p:cNvSpPr>
            <a:spLocks noGrp="1"/>
          </p:cNvSpPr>
          <p:nvPr>
            <p:ph idx="1"/>
          </p:nvPr>
        </p:nvSpPr>
        <p:spPr>
          <a:xfrm>
            <a:off x="526383" y="999973"/>
            <a:ext cx="6072825" cy="5858027"/>
          </a:xfrm>
        </p:spPr>
        <p:txBody>
          <a:bodyPr/>
          <a:lstStyle/>
          <a:p>
            <a:r>
              <a:rPr lang="en-US" u="sng" dirty="0"/>
              <a:t>The Battle of Stalingrad was a brutal military campaign between Russian forces and those of Nazi Germany and the Axis powers during World War II. </a:t>
            </a:r>
            <a:endParaRPr lang="en-US" u="sng" dirty="0" smtClean="0"/>
          </a:p>
          <a:p>
            <a:r>
              <a:rPr lang="en-US" dirty="0" smtClean="0"/>
              <a:t>The </a:t>
            </a:r>
            <a:r>
              <a:rPr lang="en-US" dirty="0"/>
              <a:t>battle is infamous as one of the largest, longest and bloodiest engagements in modern warfare: </a:t>
            </a:r>
            <a:endParaRPr lang="en-US" dirty="0" smtClean="0"/>
          </a:p>
          <a:p>
            <a:r>
              <a:rPr lang="en-US" dirty="0" smtClean="0"/>
              <a:t>From </a:t>
            </a:r>
            <a:r>
              <a:rPr lang="en-US" dirty="0"/>
              <a:t>August 1942 through February 1943, more than two million troops fought in close quarters – </a:t>
            </a:r>
            <a:r>
              <a:rPr lang="en-US" u="sng" dirty="0"/>
              <a:t>and nearly two million people were killed or injured in the fighting</a:t>
            </a:r>
            <a:r>
              <a:rPr lang="en-US" dirty="0"/>
              <a:t>, including tens of thousands of Russian civilians. </a:t>
            </a:r>
            <a:endParaRPr lang="en-US" dirty="0" smtClean="0"/>
          </a:p>
          <a:p>
            <a:r>
              <a:rPr lang="en-US" dirty="0" smtClean="0"/>
              <a:t>But </a:t>
            </a:r>
            <a:r>
              <a:rPr lang="en-US" dirty="0"/>
              <a:t>the Battle of Stalingrad (one of Russia’s important industrial cities) ultimately turned the tide of World War II in favor of the Allied forces.</a:t>
            </a:r>
          </a:p>
        </p:txBody>
      </p:sp>
      <p:pic>
        <p:nvPicPr>
          <p:cNvPr id="10242" name="Picture 2" descr="Image result for battle of stalingr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482" y="401218"/>
            <a:ext cx="523875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battle of staling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3685" y="2700068"/>
            <a:ext cx="4342860" cy="313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9770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Opa</a:t>
            </a:r>
            <a:r>
              <a:rPr lang="en-US" dirty="0" smtClean="0"/>
              <a:t>- office of price administration</a:t>
            </a:r>
            <a:endParaRPr lang="en-US" dirty="0"/>
          </a:p>
        </p:txBody>
      </p:sp>
      <p:sp>
        <p:nvSpPr>
          <p:cNvPr id="3" name="Content Placeholder 2"/>
          <p:cNvSpPr>
            <a:spLocks noGrp="1"/>
          </p:cNvSpPr>
          <p:nvPr>
            <p:ph idx="1"/>
          </p:nvPr>
        </p:nvSpPr>
        <p:spPr>
          <a:xfrm>
            <a:off x="1069848" y="2018581"/>
            <a:ext cx="4097375" cy="4313208"/>
          </a:xfrm>
        </p:spPr>
        <p:txBody>
          <a:bodyPr/>
          <a:lstStyle/>
          <a:p>
            <a:r>
              <a:rPr lang="en-US" dirty="0"/>
              <a:t>The </a:t>
            </a:r>
            <a:r>
              <a:rPr lang="en-US" b="1" dirty="0"/>
              <a:t>Office of Price Administration</a:t>
            </a:r>
            <a:r>
              <a:rPr lang="en-US" dirty="0"/>
              <a:t> (OPA) was established within </a:t>
            </a:r>
            <a:r>
              <a:rPr lang="en-US" dirty="0" smtClean="0"/>
              <a:t>the </a:t>
            </a:r>
            <a:r>
              <a:rPr lang="en-US" b="1" dirty="0" smtClean="0"/>
              <a:t>Office</a:t>
            </a:r>
            <a:r>
              <a:rPr lang="en-US" dirty="0"/>
              <a:t> for Emergency Management of the United States government by Executive Order 8875 on August 28, 1941. </a:t>
            </a:r>
            <a:endParaRPr lang="en-US" dirty="0" smtClean="0"/>
          </a:p>
          <a:p>
            <a:r>
              <a:rPr lang="en-US" u="sng" dirty="0" smtClean="0"/>
              <a:t>The </a:t>
            </a:r>
            <a:r>
              <a:rPr lang="en-US" u="sng" dirty="0"/>
              <a:t>functions of the OPA were originally to control money (</a:t>
            </a:r>
            <a:r>
              <a:rPr lang="en-US" b="1" u="sng" dirty="0"/>
              <a:t>price</a:t>
            </a:r>
            <a:r>
              <a:rPr lang="en-US" u="sng" dirty="0"/>
              <a:t> controls) and rents after the outbreak of World War II.</a:t>
            </a:r>
          </a:p>
        </p:txBody>
      </p:sp>
      <p:pic>
        <p:nvPicPr>
          <p:cNvPr id="18434" name="Picture 2" descr="Image result for office of price admini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679" y="1696558"/>
            <a:ext cx="3028950" cy="4038601"/>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480" y="3459192"/>
            <a:ext cx="3221454" cy="3227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4348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2286000" y="0"/>
            <a:ext cx="7772400" cy="1143000"/>
          </a:xfrm>
        </p:spPr>
        <p:txBody>
          <a:bodyPr/>
          <a:lstStyle/>
          <a:p>
            <a:pPr eaLnBrk="1" hangingPunct="1"/>
            <a:r>
              <a:rPr lang="en-US" altLang="en-US" sz="3200"/>
              <a:t>A. Philip Randolph</a:t>
            </a:r>
            <a:endParaRPr lang="en-US" altLang="en-US" smtClean="0"/>
          </a:p>
        </p:txBody>
      </p:sp>
      <p:sp>
        <p:nvSpPr>
          <p:cNvPr id="109571" name="Rectangle 3"/>
          <p:cNvSpPr>
            <a:spLocks noGrp="1" noChangeArrowheads="1"/>
          </p:cNvSpPr>
          <p:nvPr>
            <p:ph type="body" sz="half" idx="2"/>
          </p:nvPr>
        </p:nvSpPr>
        <p:spPr>
          <a:xfrm>
            <a:off x="1042358" y="1204823"/>
            <a:ext cx="6945701" cy="4114800"/>
          </a:xfrm>
        </p:spPr>
        <p:txBody>
          <a:bodyPr/>
          <a:lstStyle/>
          <a:p>
            <a:pPr eaLnBrk="1" hangingPunct="1"/>
            <a:r>
              <a:rPr lang="en-US" altLang="en-US" sz="2600" u="sng" dirty="0"/>
              <a:t>A. Philip Randolph organizes a “March on Washington.” </a:t>
            </a:r>
          </a:p>
          <a:p>
            <a:pPr eaLnBrk="1" hangingPunct="1"/>
            <a:r>
              <a:rPr lang="en-US" altLang="en-US" sz="2600" dirty="0"/>
              <a:t>Roosevelt issues </a:t>
            </a:r>
            <a:r>
              <a:rPr lang="en-US" altLang="en-US" sz="2600" u="sng" dirty="0"/>
              <a:t>executive order</a:t>
            </a:r>
            <a:r>
              <a:rPr lang="en-US" altLang="en-US" sz="2600" dirty="0"/>
              <a:t> 8802 </a:t>
            </a:r>
            <a:r>
              <a:rPr lang="en-US" altLang="en-US" sz="2600" u="sng" dirty="0"/>
              <a:t>requiring equal pay in war industries</a:t>
            </a:r>
            <a:endParaRPr lang="en-US" altLang="en-US" sz="3600" u="sng" dirty="0"/>
          </a:p>
        </p:txBody>
      </p:sp>
      <p:pic>
        <p:nvPicPr>
          <p:cNvPr id="109572" name="Picture 5" descr="File:A. Philip Randolph 1963 NYWT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585" y="1143000"/>
            <a:ext cx="335597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Image result for a. philip randol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013" y="3458740"/>
            <a:ext cx="3941973" cy="30714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a philip randolp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8382" y="3392621"/>
            <a:ext cx="2434807" cy="320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6768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64075" y="-222734"/>
            <a:ext cx="10058400" cy="1609344"/>
          </a:xfrm>
        </p:spPr>
        <p:txBody>
          <a:bodyPr/>
          <a:lstStyle/>
          <a:p>
            <a:r>
              <a:rPr lang="en-US" altLang="en-US" dirty="0" smtClean="0"/>
              <a:t>Double V Campaign</a:t>
            </a:r>
          </a:p>
        </p:txBody>
      </p:sp>
      <p:sp>
        <p:nvSpPr>
          <p:cNvPr id="108547" name="Rectangle 3"/>
          <p:cNvSpPr>
            <a:spLocks noGrp="1" noChangeArrowheads="1"/>
          </p:cNvSpPr>
          <p:nvPr>
            <p:ph type="body" idx="1"/>
          </p:nvPr>
        </p:nvSpPr>
        <p:spPr>
          <a:xfrm>
            <a:off x="329241" y="2008517"/>
            <a:ext cx="3733800" cy="4191000"/>
          </a:xfrm>
        </p:spPr>
        <p:txBody>
          <a:bodyPr>
            <a:normAutofit lnSpcReduction="10000"/>
          </a:bodyPr>
          <a:lstStyle/>
          <a:p>
            <a:pPr>
              <a:lnSpc>
                <a:spcPct val="90000"/>
              </a:lnSpc>
            </a:pPr>
            <a:r>
              <a:rPr lang="en-US" altLang="en-US" sz="2400" dirty="0"/>
              <a:t>James Thompson of PA wrote to the newspapers about being drafted.</a:t>
            </a:r>
          </a:p>
          <a:p>
            <a:pPr>
              <a:lnSpc>
                <a:spcPct val="90000"/>
              </a:lnSpc>
            </a:pPr>
            <a:r>
              <a:rPr lang="en-US" altLang="en-US" sz="2400" u="sng" dirty="0"/>
              <a:t>He suggested a Double V Campaign. The symbol stood for victory at war over enemies 'from without,' and victory at home against the enemy of prejudice 'from within. </a:t>
            </a:r>
          </a:p>
        </p:txBody>
      </p:sp>
      <p:pic>
        <p:nvPicPr>
          <p:cNvPr id="108548"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4966" y="2418091"/>
            <a:ext cx="3791220" cy="417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descr="Image result for double v campa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1508" y="247380"/>
            <a:ext cx="3925761" cy="4755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4832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206" y="-16082"/>
            <a:ext cx="10058400" cy="1609344"/>
          </a:xfrm>
        </p:spPr>
        <p:txBody>
          <a:bodyPr/>
          <a:lstStyle/>
          <a:p>
            <a:r>
              <a:rPr lang="en-US" dirty="0" smtClean="0"/>
              <a:t>Race riots</a:t>
            </a:r>
            <a:endParaRPr lang="en-US" dirty="0"/>
          </a:p>
        </p:txBody>
      </p:sp>
      <p:sp>
        <p:nvSpPr>
          <p:cNvPr id="3" name="Content Placeholder 2"/>
          <p:cNvSpPr>
            <a:spLocks noGrp="1"/>
          </p:cNvSpPr>
          <p:nvPr>
            <p:ph idx="1"/>
          </p:nvPr>
        </p:nvSpPr>
        <p:spPr>
          <a:xfrm>
            <a:off x="431493" y="1457864"/>
            <a:ext cx="4951390" cy="4274389"/>
          </a:xfrm>
        </p:spPr>
        <p:txBody>
          <a:bodyPr/>
          <a:lstStyle/>
          <a:p>
            <a:r>
              <a:rPr lang="en-US" dirty="0" smtClean="0"/>
              <a:t>With many African Americans moving from the South to the North to find war industry jobs, racial tension increased in the cities.</a:t>
            </a:r>
          </a:p>
          <a:p>
            <a:r>
              <a:rPr lang="en-US" dirty="0"/>
              <a:t>1943 </a:t>
            </a:r>
            <a:r>
              <a:rPr lang="en-US" b="1" dirty="0"/>
              <a:t>Detroit race riot</a:t>
            </a:r>
            <a:r>
              <a:rPr lang="en-US" dirty="0"/>
              <a:t>. The 1943 </a:t>
            </a:r>
            <a:r>
              <a:rPr lang="en-US" b="1" dirty="0"/>
              <a:t>Detroit race riot</a:t>
            </a:r>
            <a:r>
              <a:rPr lang="en-US" dirty="0"/>
              <a:t> took place </a:t>
            </a:r>
            <a:r>
              <a:rPr lang="en-US" dirty="0" err="1"/>
              <a:t>in</a:t>
            </a:r>
            <a:r>
              <a:rPr lang="en-US" b="1" dirty="0" err="1"/>
              <a:t>Detroit</a:t>
            </a:r>
            <a:r>
              <a:rPr lang="en-US" dirty="0"/>
              <a:t>, Michigan, of the United States, from the evening of June 20 through the early morning of June 22. The </a:t>
            </a:r>
            <a:r>
              <a:rPr lang="en-US" b="1" dirty="0"/>
              <a:t>race riot</a:t>
            </a:r>
            <a:r>
              <a:rPr lang="en-US" dirty="0"/>
              <a:t> was ultimately suppressed by the use of 6,000 federal troops.</a:t>
            </a:r>
          </a:p>
        </p:txBody>
      </p:sp>
      <p:pic>
        <p:nvPicPr>
          <p:cNvPr id="11266" name="Picture 2" descr="Image result for race riots detro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659" y="199578"/>
            <a:ext cx="5887778" cy="309108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race riots detroit 19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2495" y="2968924"/>
            <a:ext cx="3692105" cy="36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2209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Congress on racial equality</a:t>
            </a:r>
            <a:endParaRPr lang="en-US" dirty="0"/>
          </a:p>
        </p:txBody>
      </p:sp>
      <p:sp>
        <p:nvSpPr>
          <p:cNvPr id="3" name="Content Placeholder 2"/>
          <p:cNvSpPr>
            <a:spLocks noGrp="1"/>
          </p:cNvSpPr>
          <p:nvPr>
            <p:ph idx="1"/>
          </p:nvPr>
        </p:nvSpPr>
        <p:spPr>
          <a:xfrm>
            <a:off x="284844" y="1828799"/>
            <a:ext cx="4476937" cy="4347713"/>
          </a:xfrm>
        </p:spPr>
        <p:txBody>
          <a:bodyPr>
            <a:normAutofit lnSpcReduction="10000"/>
          </a:bodyPr>
          <a:lstStyle/>
          <a:p>
            <a:r>
              <a:rPr lang="en-US" dirty="0" smtClean="0"/>
              <a:t>The Congress on Racial Equality organized in 1942 to challenge segregation. </a:t>
            </a:r>
          </a:p>
          <a:p>
            <a:r>
              <a:rPr lang="en-US" dirty="0" smtClean="0"/>
              <a:t>Several young African Americans like James Farmer, who helped found the </a:t>
            </a:r>
            <a:r>
              <a:rPr lang="en-US" u="sng" dirty="0" smtClean="0"/>
              <a:t>organization helped organize the sit-ins and freedom rides in the 1960’s.</a:t>
            </a:r>
          </a:p>
          <a:p>
            <a:r>
              <a:rPr lang="en-US" u="sng" dirty="0" smtClean="0"/>
              <a:t>Pressure grew for change in the military.  </a:t>
            </a:r>
          </a:p>
          <a:p>
            <a:r>
              <a:rPr lang="en-US" dirty="0" smtClean="0"/>
              <a:t>The armed services maintained their traditional practice of only allowing African Americans to serve doing </a:t>
            </a:r>
            <a:r>
              <a:rPr lang="en-US" u="sng" dirty="0" smtClean="0"/>
              <a:t>menial jobs and in segregated troops.</a:t>
            </a:r>
            <a:endParaRPr lang="en-US" u="sng" dirty="0"/>
          </a:p>
        </p:txBody>
      </p:sp>
      <p:pic>
        <p:nvPicPr>
          <p:cNvPr id="12290" name="Picture 2" descr="Image result for core civil r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771" y="501885"/>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core civil rights farm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119" y="3519577"/>
            <a:ext cx="3235152" cy="222274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james farm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858" y="1733908"/>
            <a:ext cx="1920431"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Image result for james farm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1329" y="4002655"/>
            <a:ext cx="1828800"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0999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63902" y="0"/>
            <a:ext cx="8229600" cy="1143000"/>
          </a:xfrm>
        </p:spPr>
        <p:txBody>
          <a:bodyPr/>
          <a:lstStyle/>
          <a:p>
            <a:r>
              <a:rPr lang="en-US" altLang="en-US" b="1" dirty="0" smtClean="0"/>
              <a:t>FASCISM</a:t>
            </a:r>
          </a:p>
        </p:txBody>
      </p:sp>
      <p:sp>
        <p:nvSpPr>
          <p:cNvPr id="9219" name="Content Placeholder 2"/>
          <p:cNvSpPr>
            <a:spLocks noGrp="1"/>
          </p:cNvSpPr>
          <p:nvPr>
            <p:ph idx="1"/>
          </p:nvPr>
        </p:nvSpPr>
        <p:spPr>
          <a:xfrm>
            <a:off x="569343" y="1026543"/>
            <a:ext cx="10817525" cy="4261421"/>
          </a:xfrm>
        </p:spPr>
        <p:txBody>
          <a:bodyPr/>
          <a:lstStyle/>
          <a:p>
            <a:r>
              <a:rPr lang="en-US" altLang="en-US" sz="2400" b="1" dirty="0"/>
              <a:t>Fascism</a:t>
            </a:r>
            <a:r>
              <a:rPr lang="en-US" altLang="en-US" sz="2400" dirty="0"/>
              <a:t>:  is a form of radical, right-wing, authoritarian ultra-nationalism, characterized by dictatorial power, forcible suppression of opposition, and strong regimentation of society and of the economy. </a:t>
            </a:r>
          </a:p>
        </p:txBody>
      </p:sp>
      <p:pic>
        <p:nvPicPr>
          <p:cNvPr id="9220" name="Picture 2" descr="Image result for fasc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8283" y="2248449"/>
            <a:ext cx="6676487" cy="439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67128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Native </a:t>
            </a:r>
            <a:r>
              <a:rPr lang="en-US" dirty="0" err="1" smtClean="0"/>
              <a:t>americans</a:t>
            </a:r>
            <a:endParaRPr lang="en-US" dirty="0"/>
          </a:p>
        </p:txBody>
      </p:sp>
      <p:sp>
        <p:nvSpPr>
          <p:cNvPr id="3" name="Content Placeholder 2"/>
          <p:cNvSpPr>
            <a:spLocks noGrp="1"/>
          </p:cNvSpPr>
          <p:nvPr>
            <p:ph idx="1"/>
          </p:nvPr>
        </p:nvSpPr>
        <p:spPr>
          <a:xfrm>
            <a:off x="1069848" y="1915064"/>
            <a:ext cx="6021065" cy="4257136"/>
          </a:xfrm>
        </p:spPr>
        <p:txBody>
          <a:bodyPr/>
          <a:lstStyle/>
          <a:p>
            <a:r>
              <a:rPr lang="en-US" dirty="0"/>
              <a:t>As many as </a:t>
            </a:r>
            <a:r>
              <a:rPr lang="en-US" u="sng" dirty="0"/>
              <a:t>25,000 </a:t>
            </a:r>
            <a:r>
              <a:rPr lang="en-US" b="1" u="sng" dirty="0"/>
              <a:t>Native Americans</a:t>
            </a:r>
            <a:r>
              <a:rPr lang="en-US" u="sng" dirty="0"/>
              <a:t> actively fought in </a:t>
            </a:r>
            <a:r>
              <a:rPr lang="en-US" b="1" u="sng" dirty="0"/>
              <a:t>World War II</a:t>
            </a:r>
            <a:r>
              <a:rPr lang="en-US" dirty="0"/>
              <a:t>: 21,767 in the Army, 1,910 in the Navy, 874 in the Marines, 121 in the Coast Guard, and several hundred </a:t>
            </a:r>
            <a:r>
              <a:rPr lang="en-US" b="1" dirty="0"/>
              <a:t>Native American</a:t>
            </a:r>
            <a:r>
              <a:rPr lang="en-US" dirty="0"/>
              <a:t> women as nurses.</a:t>
            </a:r>
            <a:endParaRPr lang="en-US" dirty="0" smtClean="0"/>
          </a:p>
          <a:p>
            <a:r>
              <a:rPr lang="en-US" u="sng" dirty="0" smtClean="0"/>
              <a:t>The </a:t>
            </a:r>
            <a:r>
              <a:rPr lang="en-US" u="sng" dirty="0"/>
              <a:t>name </a:t>
            </a:r>
            <a:r>
              <a:rPr lang="en-US" b="1" u="sng" dirty="0"/>
              <a:t>code talkers</a:t>
            </a:r>
            <a:r>
              <a:rPr lang="en-US" u="sng" dirty="0"/>
              <a:t> is strongly associated with bilingual Navajo speakers specially recruited during World War II by the US Marine Corps to serve in their standard communications units of the Pacific theater</a:t>
            </a:r>
            <a:r>
              <a:rPr lang="en-US" u="sng" dirty="0" smtClean="0"/>
              <a:t>.</a:t>
            </a:r>
          </a:p>
          <a:p>
            <a:r>
              <a:rPr lang="en-US" dirty="0"/>
              <a:t> </a:t>
            </a:r>
            <a:r>
              <a:rPr lang="en-US" b="1" dirty="0"/>
              <a:t>Code</a:t>
            </a:r>
            <a:r>
              <a:rPr lang="en-US" dirty="0"/>
              <a:t> talking, however, was pioneered by the Cherokee and Choctaw peoples during World War I.</a:t>
            </a:r>
          </a:p>
        </p:txBody>
      </p:sp>
      <p:pic>
        <p:nvPicPr>
          <p:cNvPr id="13314" name="Picture 2" descr="Image result for code talk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861" y="319177"/>
            <a:ext cx="4874430" cy="273718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code tal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659" y="3288785"/>
            <a:ext cx="4357046" cy="2614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44976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69" y="-257240"/>
            <a:ext cx="10058400" cy="1609344"/>
          </a:xfrm>
        </p:spPr>
        <p:txBody>
          <a:bodyPr/>
          <a:lstStyle/>
          <a:p>
            <a:r>
              <a:rPr lang="en-US" dirty="0" smtClean="0"/>
              <a:t>Mexican </a:t>
            </a:r>
            <a:r>
              <a:rPr lang="en-US" dirty="0" err="1" smtClean="0"/>
              <a:t>americans</a:t>
            </a:r>
            <a:endParaRPr lang="en-US" dirty="0"/>
          </a:p>
        </p:txBody>
      </p:sp>
      <p:sp>
        <p:nvSpPr>
          <p:cNvPr id="3" name="Content Placeholder 2"/>
          <p:cNvSpPr>
            <a:spLocks noGrp="1"/>
          </p:cNvSpPr>
          <p:nvPr>
            <p:ph idx="1"/>
          </p:nvPr>
        </p:nvSpPr>
        <p:spPr>
          <a:xfrm>
            <a:off x="327976" y="1052423"/>
            <a:ext cx="6771563" cy="4382219"/>
          </a:xfrm>
        </p:spPr>
        <p:txBody>
          <a:bodyPr/>
          <a:lstStyle/>
          <a:p>
            <a:r>
              <a:rPr lang="en-US" u="sng" dirty="0"/>
              <a:t>Hispanic Americans, also referred to as Latinos, served in all elements of the American armed forces in the war. They fought in every major American battle in the war</a:t>
            </a:r>
            <a:r>
              <a:rPr lang="en-US" u="sng" dirty="0" smtClean="0"/>
              <a:t>.</a:t>
            </a:r>
          </a:p>
          <a:p>
            <a:r>
              <a:rPr lang="en-US" dirty="0" smtClean="0"/>
              <a:t>They were not kept in statistics as separate from whites, as African Americans and Asian Americans were.</a:t>
            </a:r>
          </a:p>
          <a:p>
            <a:r>
              <a:rPr lang="en-US" dirty="0" smtClean="0"/>
              <a:t>Many </a:t>
            </a:r>
            <a:r>
              <a:rPr lang="en-US" u="sng" dirty="0" smtClean="0"/>
              <a:t>Hispanic women also served the country by working in the factories and belonging to WWII women’s groups</a:t>
            </a:r>
            <a:r>
              <a:rPr lang="en-US" dirty="0" smtClean="0"/>
              <a:t> like the WAACS and WAVES.</a:t>
            </a:r>
          </a:p>
          <a:p>
            <a:endParaRPr lang="en-US" dirty="0"/>
          </a:p>
        </p:txBody>
      </p:sp>
      <p:pic>
        <p:nvPicPr>
          <p:cNvPr id="14340"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79794"/>
            <a:ext cx="4122528" cy="609240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mexican wwii wo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322" y="4205114"/>
            <a:ext cx="1694735" cy="25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5483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350" y="0"/>
            <a:ext cx="10058400" cy="1609344"/>
          </a:xfrm>
        </p:spPr>
        <p:txBody>
          <a:bodyPr/>
          <a:lstStyle/>
          <a:p>
            <a:r>
              <a:rPr lang="en-US" dirty="0" smtClean="0"/>
              <a:t>Zoot suit riots</a:t>
            </a:r>
            <a:endParaRPr lang="en-US" dirty="0"/>
          </a:p>
        </p:txBody>
      </p:sp>
      <p:sp>
        <p:nvSpPr>
          <p:cNvPr id="3" name="Content Placeholder 2"/>
          <p:cNvSpPr>
            <a:spLocks noGrp="1"/>
          </p:cNvSpPr>
          <p:nvPr>
            <p:ph idx="1"/>
          </p:nvPr>
        </p:nvSpPr>
        <p:spPr>
          <a:xfrm>
            <a:off x="319350" y="1187469"/>
            <a:ext cx="11386694" cy="3424687"/>
          </a:xfrm>
        </p:spPr>
        <p:txBody>
          <a:bodyPr/>
          <a:lstStyle/>
          <a:p>
            <a:r>
              <a:rPr lang="en-US" u="sng" dirty="0"/>
              <a:t>During the 1930s and 40s, many Latino youths in the Southwestern U.S. developed their own sub-culture, which included distinctive fashions, music, and slang</a:t>
            </a:r>
            <a:r>
              <a:rPr lang="en-US" dirty="0"/>
              <a:t>. </a:t>
            </a:r>
            <a:endParaRPr lang="en-US" dirty="0" smtClean="0"/>
          </a:p>
          <a:p>
            <a:r>
              <a:rPr lang="en-US" dirty="0" smtClean="0"/>
              <a:t>These </a:t>
            </a:r>
            <a:r>
              <a:rPr lang="en-US" dirty="0"/>
              <a:t>youths, rebelling both against Anglo culture and even against elements of their own culture, called themselves </a:t>
            </a:r>
            <a:r>
              <a:rPr lang="en-US" dirty="0" err="1"/>
              <a:t>Pachucos</a:t>
            </a:r>
            <a:r>
              <a:rPr lang="en-US" dirty="0"/>
              <a:t>. </a:t>
            </a:r>
            <a:endParaRPr lang="en-US" dirty="0" smtClean="0"/>
          </a:p>
          <a:p>
            <a:r>
              <a:rPr lang="en-US" dirty="0" smtClean="0"/>
              <a:t>To </a:t>
            </a:r>
            <a:r>
              <a:rPr lang="en-US" dirty="0"/>
              <a:t>the </a:t>
            </a:r>
            <a:r>
              <a:rPr lang="en-US" dirty="0" smtClean="0"/>
              <a:t>white </a:t>
            </a:r>
            <a:r>
              <a:rPr lang="en-US" dirty="0"/>
              <a:t>community, </a:t>
            </a:r>
            <a:r>
              <a:rPr lang="en-US" dirty="0" err="1"/>
              <a:t>Pachuco</a:t>
            </a:r>
            <a:r>
              <a:rPr lang="en-US" dirty="0"/>
              <a:t> culture soon became synonymous with gang culture, and social tensions threatened to erupt in several urban areas. </a:t>
            </a:r>
            <a:endParaRPr lang="en-US" dirty="0" smtClean="0"/>
          </a:p>
          <a:p>
            <a:r>
              <a:rPr lang="en-US" dirty="0" smtClean="0"/>
              <a:t>On </a:t>
            </a:r>
            <a:r>
              <a:rPr lang="en-US" dirty="0"/>
              <a:t>the night of June 3, 1943, eleven </a:t>
            </a:r>
            <a:r>
              <a:rPr lang="en-US" u="sng" dirty="0"/>
              <a:t>U.S. Navy sailors </a:t>
            </a:r>
            <a:r>
              <a:rPr lang="en-US" dirty="0"/>
              <a:t>on shore leave in Los Angeles claimed they were attacked by </a:t>
            </a:r>
            <a:r>
              <a:rPr lang="en-US" u="sng" dirty="0"/>
              <a:t>a “group of Mexican kids.”</a:t>
            </a:r>
          </a:p>
        </p:txBody>
      </p:sp>
      <p:pic>
        <p:nvPicPr>
          <p:cNvPr id="15362" name="Picture 2" descr="Image result for zoot suit ri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4013" y="4190281"/>
            <a:ext cx="4580628" cy="257660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zoot su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590" y="4218487"/>
            <a:ext cx="4692470" cy="2639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37286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482" y="-179602"/>
            <a:ext cx="10058400" cy="1609344"/>
          </a:xfrm>
        </p:spPr>
        <p:txBody>
          <a:bodyPr/>
          <a:lstStyle/>
          <a:p>
            <a:r>
              <a:rPr lang="en-US" dirty="0" smtClean="0"/>
              <a:t>Chinese </a:t>
            </a:r>
            <a:r>
              <a:rPr lang="en-US" dirty="0" err="1" smtClean="0"/>
              <a:t>americans</a:t>
            </a:r>
            <a:endParaRPr lang="en-US" dirty="0"/>
          </a:p>
        </p:txBody>
      </p:sp>
      <p:sp>
        <p:nvSpPr>
          <p:cNvPr id="3" name="Content Placeholder 2"/>
          <p:cNvSpPr>
            <a:spLocks noGrp="1"/>
          </p:cNvSpPr>
          <p:nvPr>
            <p:ph idx="1"/>
          </p:nvPr>
        </p:nvSpPr>
        <p:spPr>
          <a:xfrm>
            <a:off x="621275" y="1259456"/>
            <a:ext cx="5667382" cy="4942936"/>
          </a:xfrm>
        </p:spPr>
        <p:txBody>
          <a:bodyPr/>
          <a:lstStyle/>
          <a:p>
            <a:r>
              <a:rPr lang="en-US" dirty="0"/>
              <a:t>It has been estimated that between </a:t>
            </a:r>
            <a:r>
              <a:rPr lang="en-US" u="sng" dirty="0" smtClean="0"/>
              <a:t>12,000</a:t>
            </a:r>
            <a:r>
              <a:rPr lang="en-US" u="sng" dirty="0"/>
              <a:t> and </a:t>
            </a:r>
            <a:r>
              <a:rPr lang="en-US" u="sng" dirty="0" smtClean="0"/>
              <a:t>20,000</a:t>
            </a:r>
            <a:r>
              <a:rPr lang="en-US" u="sng" dirty="0"/>
              <a:t> Chinese-American men</a:t>
            </a:r>
            <a:r>
              <a:rPr lang="en-US" dirty="0"/>
              <a:t>, representing up to 22 percent of the men in their portion of the U.S. population, served during World War II</a:t>
            </a:r>
            <a:r>
              <a:rPr lang="en-US" dirty="0" smtClean="0"/>
              <a:t>.</a:t>
            </a:r>
            <a:endParaRPr lang="en-US" baseline="30000" dirty="0"/>
          </a:p>
          <a:p>
            <a:r>
              <a:rPr lang="en-US" u="sng" dirty="0"/>
              <a:t> Of those serving about 40 percent were not citizens</a:t>
            </a:r>
            <a:r>
              <a:rPr lang="en-US" u="sng" dirty="0" smtClean="0"/>
              <a:t>,</a:t>
            </a:r>
            <a:r>
              <a:rPr lang="en-US" u="sng" dirty="0"/>
              <a:t> and unlike Japanese and Filipino Americans, 75 percent served in non-segregated </a:t>
            </a:r>
            <a:r>
              <a:rPr lang="en-US" u="sng" dirty="0" smtClean="0"/>
              <a:t>units.</a:t>
            </a:r>
            <a:endParaRPr lang="en-US" u="sng" baseline="30000" dirty="0"/>
          </a:p>
          <a:p>
            <a:r>
              <a:rPr lang="en-US" dirty="0" smtClean="0"/>
              <a:t>Chinese </a:t>
            </a:r>
            <a:r>
              <a:rPr lang="en-US" dirty="0"/>
              <a:t>Americans distinguished themselves from Japanese Americans, and suffered </a:t>
            </a:r>
            <a:r>
              <a:rPr lang="en-US" u="sng" dirty="0"/>
              <a:t>less discrimination</a:t>
            </a:r>
            <a:r>
              <a:rPr lang="en-US" dirty="0"/>
              <a:t>.</a:t>
            </a:r>
          </a:p>
        </p:txBody>
      </p:sp>
      <p:pic>
        <p:nvPicPr>
          <p:cNvPr id="19458" name="Picture 2" descr="Image result for chinese americans ww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4099" y="3740074"/>
            <a:ext cx="5198216" cy="217216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Image result for chinese americans ww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838" y="625070"/>
            <a:ext cx="3493697" cy="2647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43922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457200" y="-152400"/>
            <a:ext cx="7772400" cy="1143000"/>
          </a:xfrm>
        </p:spPr>
        <p:txBody>
          <a:bodyPr/>
          <a:lstStyle/>
          <a:p>
            <a:pPr eaLnBrk="1" hangingPunct="1"/>
            <a:r>
              <a:rPr lang="en-US" altLang="en-US" smtClean="0"/>
              <a:t>Wartime Industry</a:t>
            </a:r>
          </a:p>
        </p:txBody>
      </p:sp>
      <p:sp>
        <p:nvSpPr>
          <p:cNvPr id="82947" name="Content Placeholder 2"/>
          <p:cNvSpPr>
            <a:spLocks noGrp="1"/>
          </p:cNvSpPr>
          <p:nvPr>
            <p:ph idx="1"/>
          </p:nvPr>
        </p:nvSpPr>
        <p:spPr>
          <a:xfrm>
            <a:off x="158151" y="784226"/>
            <a:ext cx="5791200" cy="5867400"/>
          </a:xfrm>
        </p:spPr>
        <p:txBody>
          <a:bodyPr/>
          <a:lstStyle/>
          <a:p>
            <a:pPr eaLnBrk="1" hangingPunct="1">
              <a:buFontTx/>
              <a:buNone/>
            </a:pPr>
            <a:endParaRPr lang="en-US" altLang="en-US" sz="2400" dirty="0"/>
          </a:p>
          <a:p>
            <a:pPr eaLnBrk="1" hangingPunct="1"/>
            <a:r>
              <a:rPr lang="en-US" altLang="en-US" sz="2800" dirty="0"/>
              <a:t>Factories that made cars now made tanks or planes.</a:t>
            </a:r>
          </a:p>
          <a:p>
            <a:pPr eaLnBrk="1" hangingPunct="1"/>
            <a:r>
              <a:rPr lang="en-US" altLang="en-US" sz="2800" dirty="0"/>
              <a:t>The Ford Plant opened a factory specifically for wartime production of bombers.</a:t>
            </a:r>
          </a:p>
          <a:p>
            <a:pPr eaLnBrk="1" hangingPunct="1"/>
            <a:r>
              <a:rPr lang="en-US" altLang="en-US" sz="2800" dirty="0"/>
              <a:t>When the factory was running smoothly they could produce 340 planes in one month. </a:t>
            </a:r>
          </a:p>
          <a:p>
            <a:pPr eaLnBrk="1" hangingPunct="1"/>
            <a:r>
              <a:rPr lang="en-US" altLang="en-US" sz="2800" dirty="0"/>
              <a:t>Factories that made shirts now made mosquito netting or uniforms.</a:t>
            </a:r>
          </a:p>
        </p:txBody>
      </p:sp>
      <p:pic>
        <p:nvPicPr>
          <p:cNvPr id="82948" name="Picture 6" descr="fac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6065" y="1390"/>
            <a:ext cx="3883324" cy="404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8" descr="Sturmov-factry-Kubyshe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0756" y="3743204"/>
            <a:ext cx="4051244" cy="311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34310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04800" y="0"/>
            <a:ext cx="7772400" cy="1143000"/>
          </a:xfrm>
        </p:spPr>
        <p:txBody>
          <a:bodyPr/>
          <a:lstStyle/>
          <a:p>
            <a:r>
              <a:rPr lang="en-US" altLang="en-US" smtClean="0"/>
              <a:t>Wartime Workforce</a:t>
            </a:r>
          </a:p>
        </p:txBody>
      </p:sp>
      <p:sp>
        <p:nvSpPr>
          <p:cNvPr id="84995" name="Rectangle 3"/>
          <p:cNvSpPr>
            <a:spLocks noGrp="1" noChangeArrowheads="1"/>
          </p:cNvSpPr>
          <p:nvPr>
            <p:ph type="body" idx="1"/>
          </p:nvPr>
        </p:nvSpPr>
        <p:spPr>
          <a:xfrm>
            <a:off x="1752600" y="1219200"/>
            <a:ext cx="5943600" cy="4876800"/>
          </a:xfrm>
        </p:spPr>
        <p:txBody>
          <a:bodyPr>
            <a:normAutofit fontScale="92500" lnSpcReduction="10000"/>
          </a:bodyPr>
          <a:lstStyle/>
          <a:p>
            <a:pPr>
              <a:lnSpc>
                <a:spcPct val="80000"/>
              </a:lnSpc>
            </a:pPr>
            <a:r>
              <a:rPr lang="en-US" altLang="en-US" sz="2800"/>
              <a:t>The wartime employment ended the problems of the Great Depression.</a:t>
            </a:r>
          </a:p>
          <a:p>
            <a:pPr>
              <a:lnSpc>
                <a:spcPct val="80000"/>
              </a:lnSpc>
            </a:pPr>
            <a:r>
              <a:rPr lang="en-US" altLang="en-US" sz="2800" u="sng"/>
              <a:t>Two weeks after the bombing of Pearl Harbor labor and business leaders agreed to stop all strikes and labor lockouts.</a:t>
            </a:r>
          </a:p>
          <a:p>
            <a:pPr>
              <a:lnSpc>
                <a:spcPct val="80000"/>
              </a:lnSpc>
            </a:pPr>
            <a:r>
              <a:rPr lang="en-US" altLang="en-US" sz="2800"/>
              <a:t>Even with the agreement the number of strikes rose sharply between 1942-1943</a:t>
            </a:r>
          </a:p>
          <a:p>
            <a:pPr>
              <a:lnSpc>
                <a:spcPct val="80000"/>
              </a:lnSpc>
            </a:pPr>
            <a:endParaRPr lang="en-US" altLang="en-US" sz="2800" u="sng"/>
          </a:p>
          <a:p>
            <a:pPr>
              <a:lnSpc>
                <a:spcPct val="80000"/>
              </a:lnSpc>
            </a:pPr>
            <a:r>
              <a:rPr lang="en-US" altLang="en-US" sz="2800" b="1"/>
              <a:t>Lockout</a:t>
            </a:r>
            <a:r>
              <a:rPr lang="en-US" altLang="en-US" sz="2800"/>
              <a:t>:  employer keeps all the employees out of the workplace in order to avoid meeting their demands.</a:t>
            </a:r>
          </a:p>
        </p:txBody>
      </p:sp>
      <p:pic>
        <p:nvPicPr>
          <p:cNvPr id="84996" name="Picture 6" descr="dothejobheleftbehi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152400"/>
            <a:ext cx="29527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41385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35147" y="0"/>
            <a:ext cx="7772400" cy="1143000"/>
          </a:xfrm>
        </p:spPr>
        <p:txBody>
          <a:bodyPr/>
          <a:lstStyle/>
          <a:p>
            <a:pPr eaLnBrk="1" hangingPunct="1"/>
            <a:r>
              <a:rPr lang="en-US" altLang="en-US" dirty="0" smtClean="0"/>
              <a:t>WAR PRODUCTION BOARD</a:t>
            </a:r>
          </a:p>
        </p:txBody>
      </p:sp>
      <p:sp>
        <p:nvSpPr>
          <p:cNvPr id="81923" name="Rectangle 3"/>
          <p:cNvSpPr>
            <a:spLocks noGrp="1" noChangeArrowheads="1"/>
          </p:cNvSpPr>
          <p:nvPr>
            <p:ph type="body" idx="1"/>
          </p:nvPr>
        </p:nvSpPr>
        <p:spPr>
          <a:xfrm>
            <a:off x="342181" y="1032295"/>
            <a:ext cx="8610600" cy="4191000"/>
          </a:xfrm>
        </p:spPr>
        <p:txBody>
          <a:bodyPr/>
          <a:lstStyle/>
          <a:p>
            <a:pPr eaLnBrk="1" hangingPunct="1">
              <a:lnSpc>
                <a:spcPct val="90000"/>
              </a:lnSpc>
            </a:pPr>
            <a:r>
              <a:rPr lang="en-US" altLang="en-US" sz="2800" u="sng" dirty="0"/>
              <a:t>The country will put all of its resources toward the war effort</a:t>
            </a:r>
            <a:r>
              <a:rPr lang="en-US" altLang="en-US" sz="2800" dirty="0"/>
              <a:t>.</a:t>
            </a:r>
          </a:p>
          <a:p>
            <a:pPr eaLnBrk="1" hangingPunct="1">
              <a:lnSpc>
                <a:spcPct val="90000"/>
              </a:lnSpc>
            </a:pPr>
            <a:r>
              <a:rPr lang="en-US" altLang="en-US" sz="2800" dirty="0"/>
              <a:t>The government will take control of the wartime economy and </a:t>
            </a:r>
            <a:r>
              <a:rPr lang="en-US" altLang="en-US" sz="2800" u="sng" dirty="0"/>
              <a:t>all citizens will be asked to help.</a:t>
            </a:r>
          </a:p>
          <a:p>
            <a:pPr eaLnBrk="1" hangingPunct="1">
              <a:lnSpc>
                <a:spcPct val="90000"/>
              </a:lnSpc>
            </a:pPr>
            <a:r>
              <a:rPr lang="en-US" altLang="en-US" sz="2800" dirty="0"/>
              <a:t>Roosevelt will create the War Production Board.</a:t>
            </a:r>
          </a:p>
        </p:txBody>
      </p:sp>
      <p:sp>
        <p:nvSpPr>
          <p:cNvPr id="81924" name="Rectangle 3"/>
          <p:cNvSpPr>
            <a:spLocks noChangeArrowheads="1"/>
          </p:cNvSpPr>
          <p:nvPr/>
        </p:nvSpPr>
        <p:spPr bwMode="auto">
          <a:xfrm>
            <a:off x="342181" y="3352800"/>
            <a:ext cx="5715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ea typeface="MS PGothic" panose="020B0600070205080204" pitchFamily="34" charset="-128"/>
              </a:rPr>
              <a:t>As the war continued, industries in the United States made the shift from peacetime to wartime production.</a:t>
            </a:r>
          </a:p>
          <a:p>
            <a:pPr eaLnBrk="1" hangingPunct="1"/>
            <a:r>
              <a:rPr lang="en-US" altLang="en-US" sz="2800" dirty="0">
                <a:ea typeface="MS PGothic" panose="020B0600070205080204" pitchFamily="34" charset="-128"/>
              </a:rPr>
              <a:t>This board will decide what needs to be made and how it will be distributed.</a:t>
            </a:r>
          </a:p>
          <a:p>
            <a:pPr eaLnBrk="1" hangingPunct="1"/>
            <a:endParaRPr lang="en-US" altLang="en-US" sz="2800" dirty="0">
              <a:ea typeface="MS PGothic" panose="020B0600070205080204" pitchFamily="34" charset="-128"/>
            </a:endParaRPr>
          </a:p>
        </p:txBody>
      </p:sp>
      <p:pic>
        <p:nvPicPr>
          <p:cNvPr id="81925" name="Picture 8" descr="File:US-WarProductionBoard-Seal.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615" y="3499449"/>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2260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309778" y="0"/>
            <a:ext cx="7772400" cy="1143000"/>
          </a:xfrm>
        </p:spPr>
        <p:txBody>
          <a:bodyPr/>
          <a:lstStyle/>
          <a:p>
            <a:r>
              <a:rPr lang="en-US" altLang="en-US" dirty="0" smtClean="0"/>
              <a:t>Wildcat Strike</a:t>
            </a:r>
          </a:p>
        </p:txBody>
      </p:sp>
      <p:sp>
        <p:nvSpPr>
          <p:cNvPr id="86019" name="Rectangle 3"/>
          <p:cNvSpPr>
            <a:spLocks noGrp="1" noChangeArrowheads="1"/>
          </p:cNvSpPr>
          <p:nvPr>
            <p:ph type="body" idx="1"/>
          </p:nvPr>
        </p:nvSpPr>
        <p:spPr>
          <a:xfrm>
            <a:off x="242978" y="1373038"/>
            <a:ext cx="4953000" cy="5334000"/>
          </a:xfrm>
        </p:spPr>
        <p:txBody>
          <a:bodyPr/>
          <a:lstStyle/>
          <a:p>
            <a:pPr>
              <a:lnSpc>
                <a:spcPct val="90000"/>
              </a:lnSpc>
            </a:pPr>
            <a:r>
              <a:rPr lang="en-US" altLang="en-US" dirty="0" smtClean="0"/>
              <a:t>Wildcat strikes are </a:t>
            </a:r>
            <a:r>
              <a:rPr lang="en-US" altLang="en-US" u="sng" dirty="0" smtClean="0"/>
              <a:t>strikes that are organized by the workers not the labor unions.</a:t>
            </a:r>
          </a:p>
          <a:p>
            <a:pPr>
              <a:lnSpc>
                <a:spcPct val="90000"/>
              </a:lnSpc>
            </a:pPr>
            <a:r>
              <a:rPr lang="en-US" altLang="en-US" dirty="0" smtClean="0"/>
              <a:t>The federal courts have held that </a:t>
            </a:r>
            <a:r>
              <a:rPr lang="en-US" altLang="en-US" u="sng" dirty="0" smtClean="0"/>
              <a:t>wildcat strikes are illegal</a:t>
            </a:r>
            <a:r>
              <a:rPr lang="en-US" altLang="en-US" dirty="0" smtClean="0"/>
              <a:t> and that employers may fire workers participating in them.</a:t>
            </a:r>
          </a:p>
        </p:txBody>
      </p:sp>
      <p:pic>
        <p:nvPicPr>
          <p:cNvPr id="86020" name="Picture 6" descr="Strikers clash with police, Akron 1936">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4936" y="828136"/>
            <a:ext cx="6050932" cy="4786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57239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612475" y="38101"/>
            <a:ext cx="7772400" cy="1143000"/>
          </a:xfrm>
        </p:spPr>
        <p:txBody>
          <a:bodyPr/>
          <a:lstStyle/>
          <a:p>
            <a:pPr eaLnBrk="1" hangingPunct="1"/>
            <a:r>
              <a:rPr lang="en-US" altLang="en-US" dirty="0" smtClean="0"/>
              <a:t>Liberty Ships</a:t>
            </a:r>
          </a:p>
        </p:txBody>
      </p:sp>
      <p:sp>
        <p:nvSpPr>
          <p:cNvPr id="83971" name="Content Placeholder 2"/>
          <p:cNvSpPr>
            <a:spLocks noGrp="1"/>
          </p:cNvSpPr>
          <p:nvPr>
            <p:ph idx="1"/>
          </p:nvPr>
        </p:nvSpPr>
        <p:spPr>
          <a:xfrm>
            <a:off x="1828800" y="1066800"/>
            <a:ext cx="3962400" cy="3505200"/>
          </a:xfrm>
        </p:spPr>
        <p:txBody>
          <a:bodyPr/>
          <a:lstStyle/>
          <a:p>
            <a:pPr eaLnBrk="1" hangingPunct="1"/>
            <a:r>
              <a:rPr lang="en-US" altLang="en-US" sz="2400" u="sng"/>
              <a:t>Henry J. Kaiser perfected mass production of ships. </a:t>
            </a:r>
          </a:p>
          <a:p>
            <a:pPr eaLnBrk="1" hangingPunct="1">
              <a:buFontTx/>
              <a:buNone/>
            </a:pPr>
            <a:endParaRPr lang="en-US" altLang="en-US" sz="2400" u="sng"/>
          </a:p>
          <a:p>
            <a:pPr eaLnBrk="1" hangingPunct="1"/>
            <a:r>
              <a:rPr lang="en-US" altLang="en-US" sz="2400" b="1"/>
              <a:t>Liberty Ships</a:t>
            </a:r>
            <a:r>
              <a:rPr lang="en-US" altLang="en-US" sz="2400"/>
              <a:t>:  these vessels made Kaiser famous.</a:t>
            </a:r>
          </a:p>
          <a:p>
            <a:pPr eaLnBrk="1" hangingPunct="1"/>
            <a:endParaRPr lang="en-US" altLang="en-US" sz="2400"/>
          </a:p>
        </p:txBody>
      </p:sp>
      <p:pic>
        <p:nvPicPr>
          <p:cNvPr id="83972"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609601"/>
            <a:ext cx="37338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8"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799" y="3591237"/>
            <a:ext cx="4970253" cy="29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8" descr="us-os-001-p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913" y="3520392"/>
            <a:ext cx="5236233" cy="325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960938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0"/>
            <a:ext cx="7772400" cy="1143000"/>
          </a:xfrm>
        </p:spPr>
        <p:txBody>
          <a:bodyPr/>
          <a:lstStyle/>
          <a:p>
            <a:r>
              <a:rPr lang="en-US" altLang="en-US" smtClean="0"/>
              <a:t>Financing the War</a:t>
            </a:r>
          </a:p>
        </p:txBody>
      </p:sp>
      <p:sp>
        <p:nvSpPr>
          <p:cNvPr id="88067" name="Rectangle 3"/>
          <p:cNvSpPr>
            <a:spLocks noGrp="1" noChangeArrowheads="1"/>
          </p:cNvSpPr>
          <p:nvPr>
            <p:ph type="body" idx="1"/>
          </p:nvPr>
        </p:nvSpPr>
        <p:spPr>
          <a:xfrm>
            <a:off x="786442" y="1066800"/>
            <a:ext cx="5562600" cy="5486400"/>
          </a:xfrm>
        </p:spPr>
        <p:txBody>
          <a:bodyPr/>
          <a:lstStyle/>
          <a:p>
            <a:pPr>
              <a:lnSpc>
                <a:spcPct val="90000"/>
              </a:lnSpc>
            </a:pPr>
            <a:r>
              <a:rPr lang="en-US" altLang="en-US" sz="2400" u="sng" dirty="0"/>
              <a:t>Wartime production was so vital that the United States was willing to pay whatever was necessary.</a:t>
            </a:r>
          </a:p>
          <a:p>
            <a:pPr>
              <a:lnSpc>
                <a:spcPct val="90000"/>
              </a:lnSpc>
            </a:pPr>
            <a:r>
              <a:rPr lang="en-US" altLang="en-US" sz="2400" dirty="0"/>
              <a:t>Federal spending increased from 8.9 billion to 95.2 billion.</a:t>
            </a:r>
          </a:p>
          <a:p>
            <a:pPr>
              <a:lnSpc>
                <a:spcPct val="90000"/>
              </a:lnSpc>
            </a:pPr>
            <a:r>
              <a:rPr lang="en-US" altLang="en-US" sz="2400" u="sng" dirty="0"/>
              <a:t>In order to pay for the high cost of the war people were encouraged to purchase war bonds.</a:t>
            </a:r>
          </a:p>
          <a:p>
            <a:pPr>
              <a:lnSpc>
                <a:spcPct val="90000"/>
              </a:lnSpc>
            </a:pPr>
            <a:endParaRPr lang="en-US" altLang="en-US" sz="2400" u="sng" dirty="0"/>
          </a:p>
          <a:p>
            <a:pPr>
              <a:lnSpc>
                <a:spcPct val="90000"/>
              </a:lnSpc>
              <a:buFontTx/>
              <a:buNone/>
            </a:pPr>
            <a:r>
              <a:rPr lang="en-US" altLang="en-US" sz="2400" b="1" dirty="0"/>
              <a:t>War Bond</a:t>
            </a:r>
            <a:r>
              <a:rPr lang="en-US" altLang="en-US" sz="2400" dirty="0"/>
              <a:t>:  government savings bonds that helped to finance the war.</a:t>
            </a:r>
          </a:p>
        </p:txBody>
      </p:sp>
      <p:pic>
        <p:nvPicPr>
          <p:cNvPr id="88068"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608" y="-432759"/>
            <a:ext cx="3814313" cy="38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7" descr="warbon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4635" y="2615626"/>
            <a:ext cx="2987614" cy="4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747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72528" y="228600"/>
            <a:ext cx="10495472" cy="1143000"/>
          </a:xfrm>
        </p:spPr>
        <p:txBody>
          <a:bodyPr>
            <a:normAutofit fontScale="90000"/>
          </a:bodyPr>
          <a:lstStyle/>
          <a:p>
            <a:pPr eaLnBrk="1" hangingPunct="1"/>
            <a:r>
              <a:rPr lang="en-US" altLang="en-US" b="1" dirty="0" smtClean="0"/>
              <a:t>Hitler Violates Versailles Treaty</a:t>
            </a:r>
          </a:p>
        </p:txBody>
      </p:sp>
      <p:sp>
        <p:nvSpPr>
          <p:cNvPr id="10243" name="Rectangle 3"/>
          <p:cNvSpPr>
            <a:spLocks noGrp="1" noChangeArrowheads="1"/>
          </p:cNvSpPr>
          <p:nvPr>
            <p:ph type="body" idx="1"/>
          </p:nvPr>
        </p:nvSpPr>
        <p:spPr>
          <a:xfrm>
            <a:off x="3492260" y="1380226"/>
            <a:ext cx="7014714" cy="4876800"/>
          </a:xfrm>
        </p:spPr>
        <p:txBody>
          <a:bodyPr>
            <a:normAutofit/>
          </a:bodyPr>
          <a:lstStyle/>
          <a:p>
            <a:pPr eaLnBrk="1" hangingPunct="1">
              <a:lnSpc>
                <a:spcPct val="90000"/>
              </a:lnSpc>
            </a:pPr>
            <a:r>
              <a:rPr lang="en-US" altLang="en-US" sz="2800" dirty="0"/>
              <a:t>First he built up the German military.  </a:t>
            </a:r>
          </a:p>
          <a:p>
            <a:pPr eaLnBrk="1" hangingPunct="1">
              <a:lnSpc>
                <a:spcPct val="90000"/>
              </a:lnSpc>
            </a:pPr>
            <a:r>
              <a:rPr lang="en-US" altLang="en-US" sz="2800" dirty="0"/>
              <a:t>Then he sent troops into the Rhineland. </a:t>
            </a:r>
          </a:p>
          <a:p>
            <a:pPr eaLnBrk="1" hangingPunct="1">
              <a:lnSpc>
                <a:spcPct val="90000"/>
              </a:lnSpc>
            </a:pPr>
            <a:r>
              <a:rPr lang="en-US" altLang="en-US" sz="2800" dirty="0"/>
              <a:t>This was a direct violation of the Treaty of Versailles, which said in 1919 that Rhineland was a demilitarized zone. </a:t>
            </a:r>
          </a:p>
          <a:p>
            <a:pPr eaLnBrk="1" hangingPunct="1">
              <a:lnSpc>
                <a:spcPct val="90000"/>
              </a:lnSpc>
            </a:pPr>
            <a:r>
              <a:rPr lang="en-US" altLang="en-US" sz="2800" u="sng" dirty="0"/>
              <a:t>Hitler wanted to conquer whoever he felt was inferior to the Germans or Aryans. He wanted “living space” for the Germans in Eastern Europe.</a:t>
            </a:r>
          </a:p>
        </p:txBody>
      </p:sp>
      <p:pic>
        <p:nvPicPr>
          <p:cNvPr id="10244" name="Picture 5" descr="File:Bundesarchiv Bild 183-S33882, Adolf Hitler retouche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80" y="1455850"/>
            <a:ext cx="2869721" cy="45437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81340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066800" y="228600"/>
            <a:ext cx="7772400" cy="1143000"/>
          </a:xfrm>
        </p:spPr>
        <p:txBody>
          <a:bodyPr/>
          <a:lstStyle/>
          <a:p>
            <a:r>
              <a:rPr lang="en-US" altLang="en-US" smtClean="0"/>
              <a:t>Deficit Spending</a:t>
            </a:r>
          </a:p>
        </p:txBody>
      </p:sp>
      <p:sp>
        <p:nvSpPr>
          <p:cNvPr id="90115" name="Rectangle 3"/>
          <p:cNvSpPr>
            <a:spLocks noGrp="1" noChangeArrowheads="1"/>
          </p:cNvSpPr>
          <p:nvPr>
            <p:ph type="body" idx="1"/>
          </p:nvPr>
        </p:nvSpPr>
        <p:spPr>
          <a:xfrm>
            <a:off x="1337094" y="1500995"/>
            <a:ext cx="4235570" cy="4618008"/>
          </a:xfrm>
        </p:spPr>
        <p:txBody>
          <a:bodyPr/>
          <a:lstStyle/>
          <a:p>
            <a:pPr>
              <a:lnSpc>
                <a:spcPct val="90000"/>
              </a:lnSpc>
            </a:pPr>
            <a:r>
              <a:rPr lang="en-US" altLang="en-US" u="sng" dirty="0" smtClean="0"/>
              <a:t>The government was spending borrowed money </a:t>
            </a:r>
            <a:r>
              <a:rPr lang="en-US" altLang="en-US" dirty="0" smtClean="0"/>
              <a:t>during the Great Depression.</a:t>
            </a:r>
          </a:p>
          <a:p>
            <a:pPr>
              <a:lnSpc>
                <a:spcPct val="90000"/>
              </a:lnSpc>
            </a:pPr>
            <a:r>
              <a:rPr lang="en-US" altLang="en-US" dirty="0" smtClean="0"/>
              <a:t>The borrowing skyrocketed during World War II.</a:t>
            </a:r>
          </a:p>
          <a:p>
            <a:pPr>
              <a:lnSpc>
                <a:spcPct val="90000"/>
              </a:lnSpc>
            </a:pPr>
            <a:r>
              <a:rPr lang="en-US" altLang="en-US" u="sng" dirty="0" smtClean="0"/>
              <a:t>Deficit spending is when you spend more than what you are taking in.</a:t>
            </a:r>
          </a:p>
        </p:txBody>
      </p:sp>
      <p:pic>
        <p:nvPicPr>
          <p:cNvPr id="90116"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906" y="4653951"/>
            <a:ext cx="2819400"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7" descr="money-1cc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9660" y="29369"/>
            <a:ext cx="31242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Image result for cost of wwi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4120" y="2460370"/>
            <a:ext cx="5276850" cy="388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59022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49238" y="1524000"/>
            <a:ext cx="7772400" cy="1143000"/>
          </a:xfrm>
        </p:spPr>
        <p:txBody>
          <a:bodyPr/>
          <a:lstStyle/>
          <a:p>
            <a:pPr eaLnBrk="1" hangingPunct="1"/>
            <a:r>
              <a:rPr lang="en-US" altLang="en-US" sz="3600" u="sng" dirty="0"/>
              <a:t>Every scrap of metal and rubber is needed for our weapons</a:t>
            </a:r>
          </a:p>
        </p:txBody>
      </p:sp>
      <p:sp>
        <p:nvSpPr>
          <p:cNvPr id="92163" name="Rectangle 3"/>
          <p:cNvSpPr>
            <a:spLocks noGrp="1" noChangeArrowheads="1"/>
          </p:cNvSpPr>
          <p:nvPr>
            <p:ph type="body" sz="half" idx="1"/>
          </p:nvPr>
        </p:nvSpPr>
        <p:spPr>
          <a:xfrm>
            <a:off x="215661" y="2859657"/>
            <a:ext cx="3810000" cy="4114800"/>
          </a:xfrm>
        </p:spPr>
        <p:txBody>
          <a:bodyPr/>
          <a:lstStyle/>
          <a:p>
            <a:pPr eaLnBrk="1" hangingPunct="1"/>
            <a:r>
              <a:rPr lang="en-US" altLang="en-US" sz="2400" dirty="0"/>
              <a:t>Children collect all kinds of metal to recycle</a:t>
            </a:r>
            <a:r>
              <a:rPr lang="en-US" altLang="en-US" sz="2400" u="sng" dirty="0"/>
              <a:t>: tin cans, old garden tools, even old cooking pots</a:t>
            </a:r>
          </a:p>
          <a:p>
            <a:pPr eaLnBrk="1" hangingPunct="1"/>
            <a:r>
              <a:rPr lang="en-US" altLang="en-US" sz="2400" u="sng" dirty="0"/>
              <a:t>Rubber boots, hoses, old tires, even rubber bands are saved</a:t>
            </a:r>
          </a:p>
          <a:p>
            <a:pPr eaLnBrk="1" hangingPunct="1"/>
            <a:r>
              <a:rPr lang="en-US" altLang="en-US" sz="2400" dirty="0"/>
              <a:t>Paper can be recycled too!</a:t>
            </a:r>
          </a:p>
          <a:p>
            <a:pPr eaLnBrk="1" hangingPunct="1">
              <a:buFontTx/>
              <a:buNone/>
            </a:pPr>
            <a:endParaRPr lang="en-US" altLang="en-US" sz="2400" dirty="0"/>
          </a:p>
        </p:txBody>
      </p:sp>
      <p:pic>
        <p:nvPicPr>
          <p:cNvPr id="92164" name="Picture 7" descr="SaveScrap"/>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3328" t="16889" r="11619" b="16297"/>
          <a:stretch/>
        </p:blipFill>
        <p:spPr>
          <a:xfrm>
            <a:off x="9514937" y="379563"/>
            <a:ext cx="2389516" cy="3140805"/>
          </a:xfrm>
        </p:spPr>
      </p:pic>
      <p:sp>
        <p:nvSpPr>
          <p:cNvPr id="92165" name="WordArt 6"/>
          <p:cNvSpPr>
            <a:spLocks noChangeArrowheads="1" noChangeShapeType="1" noTextEdit="1"/>
          </p:cNvSpPr>
          <p:nvPr/>
        </p:nvSpPr>
        <p:spPr bwMode="auto">
          <a:xfrm>
            <a:off x="442822" y="458997"/>
            <a:ext cx="4724400" cy="6762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CBCBCB"/>
              </a:contourClr>
            </a:sp3d>
          </a:bodyPr>
          <a:lstStyle/>
          <a:p>
            <a:pPr algn="ctr"/>
            <a:r>
              <a:rPr lang="en-US" sz="3600" kern="10" dirty="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panose="02020603050405020304" pitchFamily="18" charset="0"/>
                <a:cs typeface="Times New Roman" panose="02020603050405020304" pitchFamily="18" charset="0"/>
              </a:rPr>
              <a:t>RATIONING</a:t>
            </a:r>
          </a:p>
        </p:txBody>
      </p:sp>
      <p:pic>
        <p:nvPicPr>
          <p:cNvPr id="6146" name="Picture 2" descr="Image result for rations ww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4645" y="2859657"/>
            <a:ext cx="5114027" cy="3728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22284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en-US" smtClean="0"/>
              <a:t>Victory Gardens: </a:t>
            </a:r>
            <a:r>
              <a:rPr lang="en-US" altLang="en-US" sz="3500"/>
              <a:t>If we grow for our homes, farmers can grow for our armed forces</a:t>
            </a:r>
            <a:r>
              <a:rPr lang="en-US" altLang="en-US" smtClean="0"/>
              <a:t>.</a:t>
            </a:r>
          </a:p>
        </p:txBody>
      </p:sp>
      <p:pic>
        <p:nvPicPr>
          <p:cNvPr id="93187" name="Picture 7" descr="GrowItYoursel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3060" y="2457091"/>
            <a:ext cx="5995988" cy="4114800"/>
          </a:xfrm>
        </p:spPr>
      </p:pic>
      <p:pic>
        <p:nvPicPr>
          <p:cNvPr id="3074" name="Picture 2" descr="Image result for victory gard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8746" y="2401212"/>
            <a:ext cx="5598416" cy="4170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7598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981200" y="228600"/>
            <a:ext cx="7772400" cy="1143000"/>
          </a:xfrm>
        </p:spPr>
        <p:txBody>
          <a:bodyPr/>
          <a:lstStyle/>
          <a:p>
            <a:r>
              <a:rPr lang="en-US" altLang="en-US" smtClean="0"/>
              <a:t>Office of War Information</a:t>
            </a:r>
          </a:p>
        </p:txBody>
      </p:sp>
      <p:sp>
        <p:nvSpPr>
          <p:cNvPr id="91139" name="Rectangle 3"/>
          <p:cNvSpPr>
            <a:spLocks noGrp="1" noChangeArrowheads="1"/>
          </p:cNvSpPr>
          <p:nvPr>
            <p:ph type="body" idx="1"/>
          </p:nvPr>
        </p:nvSpPr>
        <p:spPr>
          <a:xfrm>
            <a:off x="103517" y="1600200"/>
            <a:ext cx="5257800" cy="4724400"/>
          </a:xfrm>
        </p:spPr>
        <p:txBody>
          <a:bodyPr/>
          <a:lstStyle/>
          <a:p>
            <a:r>
              <a:rPr lang="en-US" altLang="en-US" sz="2400" u="sng" dirty="0"/>
              <a:t>The Office of War Information (OWI) was one of the numerous government bureaucracies created by the total mobilization effort of the Victory Program. </a:t>
            </a:r>
          </a:p>
          <a:p>
            <a:r>
              <a:rPr lang="en-US" altLang="en-US" sz="2400" dirty="0"/>
              <a:t>OWI was to undertake campaigns to </a:t>
            </a:r>
            <a:r>
              <a:rPr lang="en-US" altLang="en-US" sz="2400" u="sng" dirty="0"/>
              <a:t>enhance public understanding of the war at home and abroad</a:t>
            </a:r>
            <a:r>
              <a:rPr lang="en-US" altLang="en-US" sz="2400" dirty="0"/>
              <a:t>; to coordinate government information activities; and to handle liaison with the press, radio, and motion pictures. </a:t>
            </a:r>
          </a:p>
        </p:txBody>
      </p:sp>
      <p:pic>
        <p:nvPicPr>
          <p:cNvPr id="91140" name="Picture 5" descr="Loose lips might sink ships po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3652" y="1371600"/>
            <a:ext cx="4111925" cy="5347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81529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727" y="-342892"/>
            <a:ext cx="10058400" cy="1609344"/>
          </a:xfrm>
        </p:spPr>
        <p:txBody>
          <a:bodyPr/>
          <a:lstStyle/>
          <a:p>
            <a:r>
              <a:rPr lang="en-US" dirty="0" smtClean="0"/>
              <a:t>Hollywood goes to war</a:t>
            </a:r>
            <a:endParaRPr lang="en-US" dirty="0"/>
          </a:p>
        </p:txBody>
      </p:sp>
      <p:sp>
        <p:nvSpPr>
          <p:cNvPr id="3" name="Content Placeholder 2"/>
          <p:cNvSpPr>
            <a:spLocks noGrp="1"/>
          </p:cNvSpPr>
          <p:nvPr>
            <p:ph idx="1"/>
          </p:nvPr>
        </p:nvSpPr>
        <p:spPr>
          <a:xfrm>
            <a:off x="267417" y="823695"/>
            <a:ext cx="8928341" cy="4498803"/>
          </a:xfrm>
        </p:spPr>
        <p:txBody>
          <a:bodyPr/>
          <a:lstStyle/>
          <a:p>
            <a:r>
              <a:rPr lang="en-US" dirty="0"/>
              <a:t>There was deep disagreement within the film-making community as to the stance towards the war that should be taken by one of America's most lucrative industries. </a:t>
            </a:r>
            <a:endParaRPr lang="en-US" dirty="0" smtClean="0"/>
          </a:p>
          <a:p>
            <a:r>
              <a:rPr lang="en-US" i="1" u="sng" dirty="0" smtClean="0"/>
              <a:t>Hollywood </a:t>
            </a:r>
            <a:r>
              <a:rPr lang="en-US" i="1" u="sng" dirty="0"/>
              <a:t>Goes to War</a:t>
            </a:r>
            <a:r>
              <a:rPr lang="en-US" u="sng" dirty="0"/>
              <a:t> reveals the powerful role played by President Franklin D. Roosevelt's Office of War Information</a:t>
            </a:r>
            <a:r>
              <a:rPr lang="en-US" dirty="0"/>
              <a:t>—staffed by some of America's most famous intellectuals </a:t>
            </a:r>
            <a:r>
              <a:rPr lang="en-US" dirty="0" smtClean="0"/>
              <a:t>in </a:t>
            </a:r>
            <a:r>
              <a:rPr lang="en-US" dirty="0"/>
              <a:t>shaping the films that were released during the war years. </a:t>
            </a:r>
            <a:endParaRPr lang="en-US" dirty="0" smtClean="0"/>
          </a:p>
          <a:p>
            <a:r>
              <a:rPr lang="en-US" u="sng" dirty="0" smtClean="0"/>
              <a:t>Efforts were made to promote the war in a positive light and keep Americans in support of the war effort.</a:t>
            </a:r>
          </a:p>
          <a:p>
            <a:endParaRPr lang="en-US" u="sng" dirty="0"/>
          </a:p>
          <a:p>
            <a:r>
              <a:rPr lang="en-US" u="sng" dirty="0" smtClean="0"/>
              <a:t>Celluloid War:  the sanitized version of the war offered by Hollywood.</a:t>
            </a:r>
            <a:endParaRPr lang="en-US" u="sng" dirty="0"/>
          </a:p>
        </p:txBody>
      </p:sp>
      <p:pic>
        <p:nvPicPr>
          <p:cNvPr id="20482" name="Picture 2" descr="Image result for hollywood goes to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0673" y="205162"/>
            <a:ext cx="2661764" cy="398865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Image result for hollywood ww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14" y="4606506"/>
            <a:ext cx="1384876" cy="204500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Image result for hollywood ww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107" y="4596157"/>
            <a:ext cx="2073221" cy="2055349"/>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7389" y="4526913"/>
            <a:ext cx="2873257" cy="2193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9970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72701" y="-291745"/>
            <a:ext cx="10058400" cy="1609344"/>
          </a:xfrm>
        </p:spPr>
        <p:txBody>
          <a:bodyPr/>
          <a:lstStyle/>
          <a:p>
            <a:r>
              <a:rPr lang="en-US" altLang="en-US" dirty="0" smtClean="0"/>
              <a:t>Books and Movies</a:t>
            </a:r>
          </a:p>
        </p:txBody>
      </p:sp>
      <p:sp>
        <p:nvSpPr>
          <p:cNvPr id="94211" name="Rectangle 3"/>
          <p:cNvSpPr>
            <a:spLocks noGrp="1" noChangeArrowheads="1"/>
          </p:cNvSpPr>
          <p:nvPr>
            <p:ph type="body" idx="1"/>
          </p:nvPr>
        </p:nvSpPr>
        <p:spPr>
          <a:xfrm>
            <a:off x="544901" y="1130060"/>
            <a:ext cx="3657600" cy="4267200"/>
          </a:xfrm>
        </p:spPr>
        <p:txBody>
          <a:bodyPr/>
          <a:lstStyle/>
          <a:p>
            <a:r>
              <a:rPr lang="en-US" altLang="en-US" sz="2400" dirty="0"/>
              <a:t>Films like </a:t>
            </a:r>
            <a:r>
              <a:rPr lang="en-US" altLang="en-US" sz="2400" i="1" dirty="0"/>
              <a:t>Casablanca</a:t>
            </a:r>
            <a:r>
              <a:rPr lang="en-US" altLang="en-US" sz="2400" dirty="0"/>
              <a:t> genuinely attempted to inform the movie going audience of the causes of and reasons for the war. </a:t>
            </a:r>
          </a:p>
          <a:p>
            <a:r>
              <a:rPr lang="en-US" altLang="en-US" sz="2400" dirty="0"/>
              <a:t>Paperback books were popularized by Robert De Graf</a:t>
            </a:r>
            <a:r>
              <a:rPr lang="en-US" altLang="en-US" dirty="0" smtClean="0"/>
              <a:t>. </a:t>
            </a:r>
          </a:p>
        </p:txBody>
      </p:sp>
      <p:pic>
        <p:nvPicPr>
          <p:cNvPr id="94212"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501" y="1317599"/>
            <a:ext cx="35893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Image result for hollywood 1940's mov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999" y="233752"/>
            <a:ext cx="4108771" cy="31236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hollywood 1940's movies w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6548" y="3487298"/>
            <a:ext cx="2190983" cy="3328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31863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108" y="-153722"/>
            <a:ext cx="10058400" cy="1609344"/>
          </a:xfrm>
        </p:spPr>
        <p:txBody>
          <a:bodyPr/>
          <a:lstStyle/>
          <a:p>
            <a:r>
              <a:rPr lang="en-US" dirty="0" smtClean="0"/>
              <a:t>The </a:t>
            </a:r>
            <a:r>
              <a:rPr lang="en-US" dirty="0" err="1" smtClean="0"/>
              <a:t>uso</a:t>
            </a:r>
            <a:endParaRPr lang="en-US" dirty="0"/>
          </a:p>
        </p:txBody>
      </p:sp>
      <p:sp>
        <p:nvSpPr>
          <p:cNvPr id="3" name="Content Placeholder 2"/>
          <p:cNvSpPr>
            <a:spLocks noGrp="1"/>
          </p:cNvSpPr>
          <p:nvPr>
            <p:ph idx="1"/>
          </p:nvPr>
        </p:nvSpPr>
        <p:spPr>
          <a:xfrm>
            <a:off x="552264" y="1086928"/>
            <a:ext cx="5831284" cy="4403785"/>
          </a:xfrm>
        </p:spPr>
        <p:txBody>
          <a:bodyPr/>
          <a:lstStyle/>
          <a:p>
            <a:r>
              <a:rPr lang="en-US" dirty="0" smtClean="0"/>
              <a:t>The </a:t>
            </a:r>
            <a:r>
              <a:rPr lang="en-US" dirty="0"/>
              <a:t>United Service Organizations Inc. is a nonprofit-charitable corporation that provides live entertainment, such as comedians, actors and musicians, social facilities, and other programs to members of the United States Armed Forces and their families.</a:t>
            </a:r>
          </a:p>
        </p:txBody>
      </p:sp>
      <p:pic>
        <p:nvPicPr>
          <p:cNvPr id="21508" name="Picture 4" descr="Image result for the uso ww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9916" y="67641"/>
            <a:ext cx="3407015" cy="3221179"/>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Image result for the uso ww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0658" y="4271762"/>
            <a:ext cx="3225530" cy="243790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Image result for the uso andrews sis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9687" y="2967792"/>
            <a:ext cx="2421545" cy="30489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99687" y="6136792"/>
            <a:ext cx="2631056" cy="369332"/>
          </a:xfrm>
          <a:prstGeom prst="rect">
            <a:avLst/>
          </a:prstGeom>
          <a:noFill/>
        </p:spPr>
        <p:txBody>
          <a:bodyPr wrap="square" rtlCol="0">
            <a:spAutoFit/>
          </a:bodyPr>
          <a:lstStyle/>
          <a:p>
            <a:r>
              <a:rPr lang="en-US" dirty="0" smtClean="0"/>
              <a:t>The Andrew’s Sisters</a:t>
            </a:r>
            <a:endParaRPr lang="en-US" dirty="0"/>
          </a:p>
        </p:txBody>
      </p:sp>
      <p:sp>
        <p:nvSpPr>
          <p:cNvPr id="5" name="TextBox 4"/>
          <p:cNvSpPr txBox="1"/>
          <p:nvPr/>
        </p:nvSpPr>
        <p:spPr>
          <a:xfrm>
            <a:off x="8580380" y="3518681"/>
            <a:ext cx="2596551" cy="523220"/>
          </a:xfrm>
          <a:prstGeom prst="rect">
            <a:avLst/>
          </a:prstGeom>
          <a:noFill/>
        </p:spPr>
        <p:txBody>
          <a:bodyPr wrap="square" rtlCol="0">
            <a:spAutoFit/>
          </a:bodyPr>
          <a:lstStyle/>
          <a:p>
            <a:r>
              <a:rPr lang="en-US" sz="2800" dirty="0" smtClean="0"/>
              <a:t>Bob Hope</a:t>
            </a:r>
            <a:endParaRPr lang="en-US" sz="2800" dirty="0"/>
          </a:p>
        </p:txBody>
      </p:sp>
      <p:pic>
        <p:nvPicPr>
          <p:cNvPr id="21514" name="Picture 10" descr="Image result for us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4752" y="3288820"/>
            <a:ext cx="3672385" cy="2022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07075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286000" y="152400"/>
            <a:ext cx="7772400" cy="1143000"/>
          </a:xfrm>
        </p:spPr>
        <p:txBody>
          <a:bodyPr/>
          <a:lstStyle/>
          <a:p>
            <a:r>
              <a:rPr lang="en-US" altLang="en-US" smtClean="0"/>
              <a:t>Wartime Music</a:t>
            </a:r>
          </a:p>
        </p:txBody>
      </p:sp>
      <p:sp>
        <p:nvSpPr>
          <p:cNvPr id="95235" name="Rectangle 3"/>
          <p:cNvSpPr>
            <a:spLocks noGrp="1" noChangeArrowheads="1"/>
          </p:cNvSpPr>
          <p:nvPr>
            <p:ph type="body" idx="1"/>
          </p:nvPr>
        </p:nvSpPr>
        <p:spPr>
          <a:xfrm>
            <a:off x="1905000" y="1219200"/>
            <a:ext cx="4343400" cy="4419600"/>
          </a:xfrm>
        </p:spPr>
        <p:txBody>
          <a:bodyPr/>
          <a:lstStyle/>
          <a:p>
            <a:r>
              <a:rPr lang="en-US" altLang="en-US" sz="2400" u="sng"/>
              <a:t>Big Band music was very popular during this time period.</a:t>
            </a:r>
          </a:p>
          <a:p>
            <a:pPr>
              <a:buFontTx/>
              <a:buNone/>
            </a:pPr>
            <a:endParaRPr lang="en-US" altLang="en-US" sz="2400" u="sng"/>
          </a:p>
          <a:p>
            <a:r>
              <a:rPr lang="en-US" altLang="en-US" sz="2400" u="sng"/>
              <a:t>Any music that focused on the topic of the military or patriotism was also popular</a:t>
            </a:r>
            <a:r>
              <a:rPr lang="en-US" altLang="en-US" sz="2400"/>
              <a:t>.</a:t>
            </a:r>
          </a:p>
          <a:p>
            <a:pPr>
              <a:buFontTx/>
              <a:buNone/>
            </a:pPr>
            <a:endParaRPr lang="en-US" altLang="en-US" sz="2400"/>
          </a:p>
          <a:p>
            <a:r>
              <a:rPr lang="en-US" altLang="en-US" sz="2400" u="sng"/>
              <a:t>The Andrew’s Sisters and Glenn Miller were popular.</a:t>
            </a:r>
          </a:p>
        </p:txBody>
      </p:sp>
      <p:pic>
        <p:nvPicPr>
          <p:cNvPr id="95236" name="Picture 8" descr="Andrews_Sisters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143000"/>
            <a:ext cx="3619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 Box 9"/>
          <p:cNvSpPr txBox="1">
            <a:spLocks noChangeArrowheads="1"/>
          </p:cNvSpPr>
          <p:nvPr/>
        </p:nvSpPr>
        <p:spPr bwMode="auto">
          <a:xfrm>
            <a:off x="6629400" y="60198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a:ea typeface="MS PGothic" panose="020B0600070205080204" pitchFamily="34" charset="-128"/>
              </a:rPr>
              <a:t>The Andrews Sisters</a:t>
            </a:r>
          </a:p>
        </p:txBody>
      </p:sp>
    </p:spTree>
    <p:extLst>
      <p:ext uri="{BB962C8B-B14F-4D97-AF65-F5344CB8AC3E}">
        <p14:creationId xmlns:p14="http://schemas.microsoft.com/office/powerpoint/2010/main" val="12695657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120770" y="55562"/>
            <a:ext cx="7772400" cy="1143000"/>
          </a:xfrm>
        </p:spPr>
        <p:txBody>
          <a:bodyPr/>
          <a:lstStyle/>
          <a:p>
            <a:r>
              <a:rPr lang="en-US" altLang="en-US" dirty="0" smtClean="0"/>
              <a:t>WOMEN AND THE WAR</a:t>
            </a:r>
          </a:p>
        </p:txBody>
      </p:sp>
      <p:sp>
        <p:nvSpPr>
          <p:cNvPr id="100355" name="Content Placeholder 2"/>
          <p:cNvSpPr>
            <a:spLocks noGrp="1"/>
          </p:cNvSpPr>
          <p:nvPr>
            <p:ph idx="1"/>
          </p:nvPr>
        </p:nvSpPr>
        <p:spPr>
          <a:xfrm>
            <a:off x="266700" y="1004978"/>
            <a:ext cx="7696200" cy="2895600"/>
          </a:xfrm>
        </p:spPr>
        <p:txBody>
          <a:bodyPr/>
          <a:lstStyle/>
          <a:p>
            <a:r>
              <a:rPr lang="en-US" altLang="en-US" sz="2400" dirty="0"/>
              <a:t>With the outbreak of war, many jobs that were once filled by men were now left open.</a:t>
            </a:r>
          </a:p>
          <a:p>
            <a:pPr>
              <a:buFontTx/>
              <a:buNone/>
            </a:pPr>
            <a:endParaRPr lang="en-US" altLang="en-US" sz="2400" dirty="0"/>
          </a:p>
          <a:p>
            <a:r>
              <a:rPr lang="en-US" altLang="en-US" sz="2400" dirty="0"/>
              <a:t>Women were needed to replace the vacant positions.</a:t>
            </a:r>
          </a:p>
          <a:p>
            <a:pPr>
              <a:buFontTx/>
              <a:buNone/>
            </a:pPr>
            <a:endParaRPr lang="en-US" altLang="en-US" sz="2400" u="sng" dirty="0"/>
          </a:p>
        </p:txBody>
      </p:sp>
      <p:pic>
        <p:nvPicPr>
          <p:cNvPr id="100356" name="Picture 6"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63" y="3144225"/>
            <a:ext cx="4286250"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Polishingagunturr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204440" y="201283"/>
            <a:ext cx="3595688" cy="5638800"/>
          </a:xfrm>
          <a:prstGeom prst="rect">
            <a:avLst/>
          </a:prstGeom>
        </p:spPr>
      </p:pic>
      <p:pic>
        <p:nvPicPr>
          <p:cNvPr id="8194" name="Picture 2" descr="Image result for mexican wwii wom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8753" y="4050687"/>
            <a:ext cx="3333750" cy="250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2516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altLang="en-US" sz="3200"/>
              <a:t>The symbol of the strength, determination and courage of all these women is called “Rosie the Riveter.”</a:t>
            </a:r>
            <a:endParaRPr lang="en-US" altLang="en-US" smtClean="0"/>
          </a:p>
        </p:txBody>
      </p:sp>
      <p:sp>
        <p:nvSpPr>
          <p:cNvPr id="104451" name="TextBox 3"/>
          <p:cNvSpPr txBox="1">
            <a:spLocks noChangeArrowheads="1"/>
          </p:cNvSpPr>
          <p:nvPr/>
        </p:nvSpPr>
        <p:spPr bwMode="auto">
          <a:xfrm>
            <a:off x="4318958" y="1917999"/>
            <a:ext cx="4038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u="sng">
                <a:ea typeface="MS PGothic" panose="020B0600070205080204" pitchFamily="34" charset="-128"/>
              </a:rPr>
              <a:t>Rosie the Riveter came to symbolize working women across the country.</a:t>
            </a:r>
          </a:p>
          <a:p>
            <a:pPr>
              <a:spcBef>
                <a:spcPct val="0"/>
              </a:spcBef>
              <a:buFontTx/>
              <a:buNone/>
            </a:pPr>
            <a:endParaRPr lang="en-US" altLang="en-US" sz="2400" u="sng">
              <a:ea typeface="MS PGothic" panose="020B0600070205080204" pitchFamily="34" charset="-128"/>
            </a:endParaRPr>
          </a:p>
          <a:p>
            <a:pPr>
              <a:spcBef>
                <a:spcPct val="0"/>
              </a:spcBef>
              <a:buFontTx/>
              <a:buNone/>
            </a:pPr>
            <a:r>
              <a:rPr lang="en-US" altLang="en-US" sz="2400" u="sng">
                <a:ea typeface="MS PGothic" panose="020B0600070205080204" pitchFamily="34" charset="-128"/>
              </a:rPr>
              <a:t>Rosie was used in propaganda.</a:t>
            </a:r>
          </a:p>
        </p:txBody>
      </p:sp>
      <p:pic>
        <p:nvPicPr>
          <p:cNvPr id="104452" name="Picture 7"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823" y="1902124"/>
            <a:ext cx="3587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2" descr="Image result for rosie the rive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870" y="4411616"/>
            <a:ext cx="4770108" cy="2446384"/>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Image result for women wwii"/>
          <p:cNvPicPr>
            <a:picLocks noChangeAspect="1" noChangeArrowheads="1"/>
          </p:cNvPicPr>
          <p:nvPr/>
        </p:nvPicPr>
        <p:blipFill rotWithShape="1">
          <a:blip r:embed="rId5">
            <a:extLst>
              <a:ext uri="{28A0092B-C50C-407E-A947-70E740481C1C}">
                <a14:useLocalDpi xmlns:a14="http://schemas.microsoft.com/office/drawing/2010/main" val="0"/>
              </a:ext>
            </a:extLst>
          </a:blip>
          <a:srcRect l="10994" t="-1" r="12460" b="541"/>
          <a:stretch/>
        </p:blipFill>
        <p:spPr bwMode="auto">
          <a:xfrm>
            <a:off x="9540815" y="1573271"/>
            <a:ext cx="2294627" cy="29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2306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Wood Type</Template>
  <TotalTime>3427</TotalTime>
  <Words>6304</Words>
  <Application>Microsoft Office PowerPoint</Application>
  <PresentationFormat>Widescreen</PresentationFormat>
  <Paragraphs>643</Paragraphs>
  <Slides>161</Slides>
  <Notes>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161</vt:i4>
      </vt:variant>
    </vt:vector>
  </HeadingPairs>
  <TitlesOfParts>
    <vt:vector size="175" baseType="lpstr">
      <vt:lpstr>MS PGothic</vt:lpstr>
      <vt:lpstr>Adelon-Light</vt:lpstr>
      <vt:lpstr>Andale Mono</vt:lpstr>
      <vt:lpstr>Arial</vt:lpstr>
      <vt:lpstr>Arial Narrow</vt:lpstr>
      <vt:lpstr>Calibri</vt:lpstr>
      <vt:lpstr>Courier New</vt:lpstr>
      <vt:lpstr>Impact</vt:lpstr>
      <vt:lpstr>Rockwell</vt:lpstr>
      <vt:lpstr>Rockwell Condensed</vt:lpstr>
      <vt:lpstr>Times New Roman</vt:lpstr>
      <vt:lpstr>Verdana</vt:lpstr>
      <vt:lpstr>Wingdings</vt:lpstr>
      <vt:lpstr>Wood Type</vt:lpstr>
      <vt:lpstr>World war ii</vt:lpstr>
      <vt:lpstr>Who’s Who?</vt:lpstr>
      <vt:lpstr>Who’s Who?</vt:lpstr>
      <vt:lpstr>DAWES PLAN</vt:lpstr>
      <vt:lpstr>Washington conference</vt:lpstr>
      <vt:lpstr>Kellogg-briand pact</vt:lpstr>
      <vt:lpstr>GOOD NEIGHBOR POLICY</vt:lpstr>
      <vt:lpstr>FASCISM</vt:lpstr>
      <vt:lpstr>Hitler Violates Versailles Treaty</vt:lpstr>
      <vt:lpstr>Hitler’s Rise to Power</vt:lpstr>
      <vt:lpstr>Hitler in power</vt:lpstr>
      <vt:lpstr>MUSSOLINI</vt:lpstr>
      <vt:lpstr>Benito Mussolini</vt:lpstr>
      <vt:lpstr>PowerPoint Presentation</vt:lpstr>
      <vt:lpstr>Things to know</vt:lpstr>
      <vt:lpstr>JAPANESE MILITARISM</vt:lpstr>
      <vt:lpstr>isolationism</vt:lpstr>
      <vt:lpstr>Spanish Civil War</vt:lpstr>
      <vt:lpstr>THE 1936 OLYMPIC GAMES</vt:lpstr>
      <vt:lpstr>Jesse Owens</vt:lpstr>
      <vt:lpstr>Owens in 1936</vt:lpstr>
      <vt:lpstr>The Long Jump</vt:lpstr>
      <vt:lpstr>PowerPoint Presentation</vt:lpstr>
      <vt:lpstr>PowerPoint Presentation</vt:lpstr>
      <vt:lpstr>Olympic Gold</vt:lpstr>
      <vt:lpstr>World Records</vt:lpstr>
      <vt:lpstr>Joe Louis vs. Hitler</vt:lpstr>
      <vt:lpstr>Louis vs. Schmeling</vt:lpstr>
      <vt:lpstr>Joe Louis</vt:lpstr>
      <vt:lpstr>Nazi attacks on jews</vt:lpstr>
      <vt:lpstr>Scapegoating</vt:lpstr>
      <vt:lpstr>Munich Conference</vt:lpstr>
      <vt:lpstr>Why the French and British Did Not Respond:</vt:lpstr>
      <vt:lpstr>Stalin</vt:lpstr>
      <vt:lpstr>Non-Aggression Pact</vt:lpstr>
      <vt:lpstr>How long will the honeymoon last?</vt:lpstr>
      <vt:lpstr>Invasion of Poland</vt:lpstr>
      <vt:lpstr>blitzkrieg</vt:lpstr>
      <vt:lpstr>THE DRAFT</vt:lpstr>
      <vt:lpstr>ATLANTIC CHARTER</vt:lpstr>
      <vt:lpstr>BIG THREE</vt:lpstr>
      <vt:lpstr>Hitler’s Aggression</vt:lpstr>
      <vt:lpstr>PowerPoint Presentation</vt:lpstr>
      <vt:lpstr>The World At War</vt:lpstr>
      <vt:lpstr>Japan: Invasion of China</vt:lpstr>
      <vt:lpstr>PowerPoint Presentation</vt:lpstr>
      <vt:lpstr>Lend Lease Program</vt:lpstr>
      <vt:lpstr>PowerPoint Presentation</vt:lpstr>
      <vt:lpstr>Road to pearl harbor</vt:lpstr>
      <vt:lpstr>Emperor Hirohito                Hideki tojo</vt:lpstr>
      <vt:lpstr>PowerPoint Presentation</vt:lpstr>
      <vt:lpstr>The plan</vt:lpstr>
      <vt:lpstr>PowerPoint Presentation</vt:lpstr>
      <vt:lpstr>PowerPoint Presentation</vt:lpstr>
      <vt:lpstr>PowerPoint Presentation</vt:lpstr>
      <vt:lpstr>Ariel View of Pearl Harbor</vt:lpstr>
      <vt:lpstr>Pearl harbor</vt:lpstr>
      <vt:lpstr>A date which will live in infamy</vt:lpstr>
      <vt:lpstr>PowerPoint Presentation</vt:lpstr>
      <vt:lpstr>Japanese Relocation</vt:lpstr>
      <vt:lpstr>Quotes from the Military:</vt:lpstr>
      <vt:lpstr>The Relocation:</vt:lpstr>
      <vt:lpstr>Trains to the Camps</vt:lpstr>
      <vt:lpstr>Most Camps were in the West:</vt:lpstr>
      <vt:lpstr>PowerPoint Presentation</vt:lpstr>
      <vt:lpstr>PowerPoint Presentation</vt:lpstr>
      <vt:lpstr>PowerPoint Presentation</vt:lpstr>
      <vt:lpstr>Some were in internment camps: but others served in the armed forces</vt:lpstr>
      <vt:lpstr>Korematsu v. u.s.</vt:lpstr>
      <vt:lpstr>Manzanar Relocation Camp</vt:lpstr>
      <vt:lpstr>guadalcanal</vt:lpstr>
      <vt:lpstr>Europe first</vt:lpstr>
      <vt:lpstr>General eisenhower</vt:lpstr>
      <vt:lpstr>stalingrad</vt:lpstr>
      <vt:lpstr>Opa- office of price administration</vt:lpstr>
      <vt:lpstr>A. Philip Randolph</vt:lpstr>
      <vt:lpstr>Double V Campaign</vt:lpstr>
      <vt:lpstr>Race riots</vt:lpstr>
      <vt:lpstr>Congress on racial equality</vt:lpstr>
      <vt:lpstr>Native americans</vt:lpstr>
      <vt:lpstr>Mexican americans</vt:lpstr>
      <vt:lpstr>Zoot suit riots</vt:lpstr>
      <vt:lpstr>Chinese americans</vt:lpstr>
      <vt:lpstr>Wartime Industry</vt:lpstr>
      <vt:lpstr>Wartime Workforce</vt:lpstr>
      <vt:lpstr>WAR PRODUCTION BOARD</vt:lpstr>
      <vt:lpstr>Wildcat Strike</vt:lpstr>
      <vt:lpstr>Liberty Ships</vt:lpstr>
      <vt:lpstr>Financing the War</vt:lpstr>
      <vt:lpstr>Deficit Spending</vt:lpstr>
      <vt:lpstr>Every scrap of metal and rubber is needed for our weapons</vt:lpstr>
      <vt:lpstr>Victory Gardens: If we grow for our homes, farmers can grow for our armed forces.</vt:lpstr>
      <vt:lpstr>Office of War Information</vt:lpstr>
      <vt:lpstr>Hollywood goes to war</vt:lpstr>
      <vt:lpstr>Books and Movies</vt:lpstr>
      <vt:lpstr>The uso</vt:lpstr>
      <vt:lpstr>Wartime Music</vt:lpstr>
      <vt:lpstr>WOMEN AND THE WAR</vt:lpstr>
      <vt:lpstr>The symbol of the strength, determination and courage of all these women is called “Rosie the Riveter.”</vt:lpstr>
      <vt:lpstr>Problems for Working Women</vt:lpstr>
      <vt:lpstr>waacs</vt:lpstr>
      <vt:lpstr>Wartime conservatism</vt:lpstr>
      <vt:lpstr>How will we pay for all the weapons, ammunition and men?</vt:lpstr>
      <vt:lpstr>PowerPoint Presentation</vt:lpstr>
      <vt:lpstr>Wartime Sports</vt:lpstr>
      <vt:lpstr>League of Their Own</vt:lpstr>
      <vt:lpstr>Women’s Baseball featured in the Hall of Fame</vt:lpstr>
      <vt:lpstr>PowerPoint Presentation</vt:lpstr>
      <vt:lpstr>Operation Overlord</vt:lpstr>
      <vt:lpstr>PowerPoint Presentation</vt:lpstr>
      <vt:lpstr>PowerPoint Presentation</vt:lpstr>
      <vt:lpstr>PowerPoint Presentation</vt:lpstr>
      <vt:lpstr>PowerPoint Presentation</vt:lpstr>
      <vt:lpstr>PowerPoint Presentation</vt:lpstr>
      <vt:lpstr>German Fortification</vt:lpstr>
      <vt:lpstr>Battle of the Bulge</vt:lpstr>
      <vt:lpstr>V.E. Day!</vt:lpstr>
      <vt:lpstr>New York City on May 8th.</vt:lpstr>
      <vt:lpstr>Yalta Conference</vt:lpstr>
      <vt:lpstr>A Secret Deal with Stalin</vt:lpstr>
      <vt:lpstr>Death of Roosevelt</vt:lpstr>
      <vt:lpstr>PowerPoint Presentation</vt:lpstr>
      <vt:lpstr>Roosevelt Memorial</vt:lpstr>
      <vt:lpstr>PowerPoint Presentation</vt:lpstr>
      <vt:lpstr>PowerPoint Presentation</vt:lpstr>
      <vt:lpstr>PowerPoint Presentation</vt:lpstr>
      <vt:lpstr>PowerPoint Presentation</vt:lpstr>
      <vt:lpstr>War against japan</vt:lpstr>
      <vt:lpstr>Bataan death march</vt:lpstr>
      <vt:lpstr>Battle of midway</vt:lpstr>
      <vt:lpstr>Island hopping</vt:lpstr>
      <vt:lpstr>PowerPoint Presentation</vt:lpstr>
      <vt:lpstr>kamikazes</vt:lpstr>
      <vt:lpstr>PowerPoint Presentation</vt:lpstr>
      <vt:lpstr>PowerPoint Presentation</vt:lpstr>
      <vt:lpstr>PowerPoint Presentation</vt:lpstr>
      <vt:lpstr>Iwo jima</vt:lpstr>
      <vt:lpstr>PowerPoint Presentation</vt:lpstr>
      <vt:lpstr>okinawa</vt:lpstr>
      <vt:lpstr>Firebombing</vt:lpstr>
      <vt:lpstr>Tuskegee Airmen</vt:lpstr>
      <vt:lpstr>Courage in Battle</vt:lpstr>
      <vt:lpstr>Harry S. Truman</vt:lpstr>
      <vt:lpstr>potsdam</vt:lpstr>
      <vt:lpstr>???  Albert Einstein</vt:lpstr>
      <vt:lpstr>The Manhattan Project</vt:lpstr>
      <vt:lpstr>PowerPoint Presentation</vt:lpstr>
      <vt:lpstr>Why not drop it on the Germans?</vt:lpstr>
      <vt:lpstr>Reasons to drop the bomb</vt:lpstr>
      <vt:lpstr>PowerPoint Presentation</vt:lpstr>
      <vt:lpstr>Three Effects of the Bomb</vt:lpstr>
      <vt:lpstr>Blast Shadows</vt:lpstr>
      <vt:lpstr>PowerPoint Presentation</vt:lpstr>
      <vt:lpstr>PowerPoint Presentation</vt:lpstr>
      <vt:lpstr>Hiroshima Fire Department</vt:lpstr>
      <vt:lpstr>Nakamura-San</vt:lpstr>
      <vt:lpstr>Japanese Surrender</vt:lpstr>
      <vt:lpstr>Immediate effects</vt:lpstr>
      <vt:lpstr>Long term effects</vt:lpstr>
      <vt:lpstr>Eleanor roosevelt</vt:lpstr>
      <vt:lpstr>Un commission on human rights</vt:lpstr>
    </vt:vector>
  </TitlesOfParts>
  <Company>Akron Public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Drugan, Kimberly</dc:creator>
  <cp:lastModifiedBy>Drugan, Kimberly</cp:lastModifiedBy>
  <cp:revision>41</cp:revision>
  <dcterms:created xsi:type="dcterms:W3CDTF">2019-03-19T12:38:10Z</dcterms:created>
  <dcterms:modified xsi:type="dcterms:W3CDTF">2019-04-02T16:25:42Z</dcterms:modified>
</cp:coreProperties>
</file>